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Lst>
  <p:notesMasterIdLst>
    <p:notesMasterId r:id="rId65"/>
  </p:notesMasterIdLst>
  <p:handoutMasterIdLst>
    <p:handoutMasterId r:id="rId66"/>
  </p:handoutMasterIdLst>
  <p:sldIdLst>
    <p:sldId id="1255" r:id="rId2"/>
    <p:sldId id="1882" r:id="rId3"/>
    <p:sldId id="1776" r:id="rId4"/>
    <p:sldId id="1786" r:id="rId5"/>
    <p:sldId id="1777" r:id="rId6"/>
    <p:sldId id="1821" r:id="rId7"/>
    <p:sldId id="1778" r:id="rId8"/>
    <p:sldId id="1790" r:id="rId9"/>
    <p:sldId id="1779" r:id="rId10"/>
    <p:sldId id="1822" r:id="rId11"/>
    <p:sldId id="1780" r:id="rId12"/>
    <p:sldId id="1789" r:id="rId13"/>
    <p:sldId id="1781" r:id="rId14"/>
    <p:sldId id="1824" r:id="rId15"/>
    <p:sldId id="1782" r:id="rId16"/>
    <p:sldId id="1788" r:id="rId17"/>
    <p:sldId id="1783" r:id="rId18"/>
    <p:sldId id="1823" r:id="rId19"/>
    <p:sldId id="1784" r:id="rId20"/>
    <p:sldId id="1785" r:id="rId21"/>
    <p:sldId id="1787" r:id="rId22"/>
    <p:sldId id="1795" r:id="rId23"/>
    <p:sldId id="1883" r:id="rId24"/>
    <p:sldId id="1884" r:id="rId25"/>
    <p:sldId id="1825" r:id="rId26"/>
    <p:sldId id="1826" r:id="rId27"/>
    <p:sldId id="1827" r:id="rId28"/>
    <p:sldId id="1828" r:id="rId29"/>
    <p:sldId id="1829" r:id="rId30"/>
    <p:sldId id="1830" r:id="rId31"/>
    <p:sldId id="1831" r:id="rId32"/>
    <p:sldId id="1833" r:id="rId33"/>
    <p:sldId id="1832" r:id="rId34"/>
    <p:sldId id="1834" r:id="rId35"/>
    <p:sldId id="1835" r:id="rId36"/>
    <p:sldId id="1836" r:id="rId37"/>
    <p:sldId id="1837" r:id="rId38"/>
    <p:sldId id="1838" r:id="rId39"/>
    <p:sldId id="1840" r:id="rId40"/>
    <p:sldId id="1839" r:id="rId41"/>
    <p:sldId id="1841" r:id="rId42"/>
    <p:sldId id="1842" r:id="rId43"/>
    <p:sldId id="1843" r:id="rId44"/>
    <p:sldId id="1844" r:id="rId45"/>
    <p:sldId id="1845" r:id="rId46"/>
    <p:sldId id="1846" r:id="rId47"/>
    <p:sldId id="1847" r:id="rId48"/>
    <p:sldId id="1848" r:id="rId49"/>
    <p:sldId id="1849" r:id="rId50"/>
    <p:sldId id="1850" r:id="rId51"/>
    <p:sldId id="1856" r:id="rId52"/>
    <p:sldId id="1858" r:id="rId53"/>
    <p:sldId id="1851" r:id="rId54"/>
    <p:sldId id="1852" r:id="rId55"/>
    <p:sldId id="1853" r:id="rId56"/>
    <p:sldId id="1854" r:id="rId57"/>
    <p:sldId id="1855" r:id="rId58"/>
    <p:sldId id="1857" r:id="rId59"/>
    <p:sldId id="1859" r:id="rId60"/>
    <p:sldId id="1860" r:id="rId61"/>
    <p:sldId id="1861" r:id="rId62"/>
    <p:sldId id="1862" r:id="rId63"/>
    <p:sldId id="1863" r:id="rId64"/>
  </p:sldIdLst>
  <p:sldSz cx="12192000" cy="6858000"/>
  <p:notesSz cx="7010400" cy="9296400"/>
  <p:defaultTextStyle>
    <a:defPPr>
      <a:defRPr lang="en-US"/>
    </a:defPPr>
    <a:lvl1pPr algn="l" rtl="0" eaLnBrk="0" fontAlgn="base" hangingPunct="0">
      <a:spcBef>
        <a:spcPct val="0"/>
      </a:spcBef>
      <a:spcAft>
        <a:spcPct val="0"/>
      </a:spcAft>
      <a:defRPr kumimoji="1" sz="2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kumimoji="1" sz="2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kumimoji="1" sz="2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kumimoji="1" sz="2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kumimoji="1" sz="2400" kern="1200">
        <a:solidFill>
          <a:schemeClr val="tx1"/>
        </a:solidFill>
        <a:latin typeface="Times New Roman" panose="02020603050405020304" pitchFamily="18" charset="0"/>
        <a:ea typeface="+mn-ea"/>
        <a:cs typeface="+mn-cs"/>
      </a:defRPr>
    </a:lvl5pPr>
    <a:lvl6pPr marL="2286000" algn="l" defTabSz="914400" rtl="0" eaLnBrk="1" latinLnBrk="0" hangingPunct="1">
      <a:defRPr kumimoji="1" sz="2400" kern="1200">
        <a:solidFill>
          <a:schemeClr val="tx1"/>
        </a:solidFill>
        <a:latin typeface="Times New Roman" panose="02020603050405020304" pitchFamily="18" charset="0"/>
        <a:ea typeface="+mn-ea"/>
        <a:cs typeface="+mn-cs"/>
      </a:defRPr>
    </a:lvl6pPr>
    <a:lvl7pPr marL="2743200" algn="l" defTabSz="914400" rtl="0" eaLnBrk="1" latinLnBrk="0" hangingPunct="1">
      <a:defRPr kumimoji="1" sz="2400" kern="1200">
        <a:solidFill>
          <a:schemeClr val="tx1"/>
        </a:solidFill>
        <a:latin typeface="Times New Roman" panose="02020603050405020304" pitchFamily="18" charset="0"/>
        <a:ea typeface="+mn-ea"/>
        <a:cs typeface="+mn-cs"/>
      </a:defRPr>
    </a:lvl7pPr>
    <a:lvl8pPr marL="3200400" algn="l" defTabSz="914400" rtl="0" eaLnBrk="1" latinLnBrk="0" hangingPunct="1">
      <a:defRPr kumimoji="1" sz="2400" kern="1200">
        <a:solidFill>
          <a:schemeClr val="tx1"/>
        </a:solidFill>
        <a:latin typeface="Times New Roman" panose="02020603050405020304" pitchFamily="18" charset="0"/>
        <a:ea typeface="+mn-ea"/>
        <a:cs typeface="+mn-cs"/>
      </a:defRPr>
    </a:lvl8pPr>
    <a:lvl9pPr marL="3657600" algn="l" defTabSz="914400" rtl="0" eaLnBrk="1" latinLnBrk="0" hangingPunct="1">
      <a:defRPr kumimoji="1"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CC66FF"/>
    <a:srgbClr val="CC99FF"/>
    <a:srgbClr val="0000FF"/>
    <a:srgbClr val="000066"/>
    <a:srgbClr val="CCCCFF"/>
    <a:srgbClr val="6699FF"/>
    <a:srgbClr val="003399"/>
    <a:srgbClr val="FFCC99"/>
    <a:srgbClr val="FF7C8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88" autoAdjust="0"/>
    <p:restoredTop sz="86368" autoAdjust="0"/>
  </p:normalViewPr>
  <p:slideViewPr>
    <p:cSldViewPr snapToGrid="0">
      <p:cViewPr varScale="1">
        <p:scale>
          <a:sx n="152" d="100"/>
          <a:sy n="152" d="100"/>
        </p:scale>
        <p:origin x="168" y="108"/>
      </p:cViewPr>
      <p:guideLst>
        <p:guide orient="horz" pos="2160"/>
        <p:guide pos="3840"/>
      </p:guideLst>
    </p:cSldViewPr>
  </p:slideViewPr>
  <p:outlineViewPr>
    <p:cViewPr>
      <p:scale>
        <a:sx n="50" d="100"/>
        <a:sy n="50" d="100"/>
      </p:scale>
      <p:origin x="0" y="66744"/>
    </p:cViewPr>
  </p:outlineViewPr>
  <p:notesTextViewPr>
    <p:cViewPr>
      <p:scale>
        <a:sx n="100" d="100"/>
        <a:sy n="100" d="100"/>
      </p:scale>
      <p:origin x="0" y="0"/>
    </p:cViewPr>
  </p:notesTextViewPr>
  <p:sorterViewPr>
    <p:cViewPr varScale="1">
      <p:scale>
        <a:sx n="1" d="1"/>
        <a:sy n="1" d="1"/>
      </p:scale>
      <p:origin x="0" y="-4732"/>
    </p:cViewPr>
  </p:sorterViewPr>
  <p:notesViewPr>
    <p:cSldViewPr snapToGrid="0">
      <p:cViewPr varScale="1">
        <p:scale>
          <a:sx n="81" d="100"/>
          <a:sy n="81" d="100"/>
        </p:scale>
        <p:origin x="-2059" y="-86"/>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handoutMaster" Target="handoutMasters/handoutMaster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1" y="0"/>
            <a:ext cx="3037628" cy="464184"/>
          </a:xfrm>
          <a:prstGeom prst="rect">
            <a:avLst/>
          </a:prstGeom>
          <a:noFill/>
          <a:ln w="9525">
            <a:noFill/>
            <a:miter lim="800000"/>
            <a:headEnd/>
            <a:tailEnd/>
          </a:ln>
        </p:spPr>
        <p:txBody>
          <a:bodyPr vert="horz" wrap="square" lIns="93150" tIns="46575" rIns="93150" bIns="46575" numCol="1" anchor="t" anchorCtr="0" compatLnSpc="1">
            <a:prstTxWarp prst="textNoShape">
              <a:avLst/>
            </a:prstTxWarp>
          </a:bodyPr>
          <a:lstStyle>
            <a:lvl1pPr defTabSz="931718">
              <a:defRPr kumimoji="0" sz="1200"/>
            </a:lvl1pPr>
          </a:lstStyle>
          <a:p>
            <a:pPr>
              <a:defRPr/>
            </a:pPr>
            <a:r>
              <a:rPr lang="en-US" altLang="en-US"/>
              <a:t>Prof. Randal C. Picker</a:t>
            </a:r>
          </a:p>
        </p:txBody>
      </p:sp>
      <p:sp>
        <p:nvSpPr>
          <p:cNvPr id="14339" name="Rectangle 3"/>
          <p:cNvSpPr>
            <a:spLocks noGrp="1" noChangeArrowheads="1"/>
          </p:cNvSpPr>
          <p:nvPr>
            <p:ph type="dt" sz="quarter" idx="1"/>
          </p:nvPr>
        </p:nvSpPr>
        <p:spPr bwMode="auto">
          <a:xfrm>
            <a:off x="3972773" y="0"/>
            <a:ext cx="3037628" cy="464184"/>
          </a:xfrm>
          <a:prstGeom prst="rect">
            <a:avLst/>
          </a:prstGeom>
          <a:noFill/>
          <a:ln w="9525">
            <a:noFill/>
            <a:miter lim="800000"/>
            <a:headEnd/>
            <a:tailEnd/>
          </a:ln>
        </p:spPr>
        <p:txBody>
          <a:bodyPr vert="horz" wrap="square" lIns="93150" tIns="46575" rIns="93150" bIns="46575" numCol="1" anchor="t" anchorCtr="0" compatLnSpc="1">
            <a:prstTxWarp prst="textNoShape">
              <a:avLst/>
            </a:prstTxWarp>
          </a:bodyPr>
          <a:lstStyle>
            <a:lvl1pPr algn="r" defTabSz="931718">
              <a:defRPr kumimoji="0" sz="1200"/>
            </a:lvl1pPr>
          </a:lstStyle>
          <a:p>
            <a:pPr>
              <a:defRPr/>
            </a:pPr>
            <a:fld id="{0A85B398-6377-43CE-8CC3-B203DEB8AD14}" type="datetime1">
              <a:rPr lang="en-US" altLang="en-US" smtClean="0"/>
              <a:t>5/19/2021</a:t>
            </a:fld>
            <a:endParaRPr lang="en-US" altLang="en-US"/>
          </a:p>
        </p:txBody>
      </p:sp>
      <p:sp>
        <p:nvSpPr>
          <p:cNvPr id="14340" name="Rectangle 4"/>
          <p:cNvSpPr>
            <a:spLocks noGrp="1" noChangeArrowheads="1"/>
          </p:cNvSpPr>
          <p:nvPr>
            <p:ph type="ftr" sz="quarter" idx="2"/>
          </p:nvPr>
        </p:nvSpPr>
        <p:spPr bwMode="auto">
          <a:xfrm>
            <a:off x="1" y="8832216"/>
            <a:ext cx="3037628" cy="464184"/>
          </a:xfrm>
          <a:prstGeom prst="rect">
            <a:avLst/>
          </a:prstGeom>
          <a:noFill/>
          <a:ln w="9525">
            <a:noFill/>
            <a:miter lim="800000"/>
            <a:headEnd/>
            <a:tailEnd/>
          </a:ln>
        </p:spPr>
        <p:txBody>
          <a:bodyPr vert="horz" wrap="square" lIns="93150" tIns="46575" rIns="93150" bIns="46575" numCol="1" anchor="b" anchorCtr="0" compatLnSpc="1">
            <a:prstTxWarp prst="textNoShape">
              <a:avLst/>
            </a:prstTxWarp>
          </a:bodyPr>
          <a:lstStyle>
            <a:lvl1pPr defTabSz="931718">
              <a:defRPr kumimoji="0" sz="1200"/>
            </a:lvl1pPr>
          </a:lstStyle>
          <a:p>
            <a:pPr>
              <a:defRPr/>
            </a:pPr>
            <a:r>
              <a:rPr lang="en-US" altLang="en-US"/>
              <a:t>Secured Transactions</a:t>
            </a:r>
          </a:p>
        </p:txBody>
      </p:sp>
      <p:sp>
        <p:nvSpPr>
          <p:cNvPr id="14341" name="Rectangle 5"/>
          <p:cNvSpPr>
            <a:spLocks noGrp="1" noChangeArrowheads="1"/>
          </p:cNvSpPr>
          <p:nvPr>
            <p:ph type="sldNum" sz="quarter" idx="3"/>
          </p:nvPr>
        </p:nvSpPr>
        <p:spPr bwMode="auto">
          <a:xfrm>
            <a:off x="3972773" y="8832216"/>
            <a:ext cx="3037628" cy="464184"/>
          </a:xfrm>
          <a:prstGeom prst="rect">
            <a:avLst/>
          </a:prstGeom>
          <a:noFill/>
          <a:ln w="9525">
            <a:noFill/>
            <a:miter lim="800000"/>
            <a:headEnd/>
            <a:tailEnd/>
          </a:ln>
        </p:spPr>
        <p:txBody>
          <a:bodyPr vert="horz" wrap="square" lIns="93150" tIns="46575" rIns="93150" bIns="46575" numCol="1" anchor="b" anchorCtr="0" compatLnSpc="1">
            <a:prstTxWarp prst="textNoShape">
              <a:avLst/>
            </a:prstTxWarp>
          </a:bodyPr>
          <a:lstStyle>
            <a:lvl1pPr algn="r" defTabSz="931621">
              <a:defRPr kumimoji="0" sz="1200"/>
            </a:lvl1pPr>
          </a:lstStyle>
          <a:p>
            <a:fld id="{1DA4B5C5-6A71-403D-93CF-B131CAF346EB}" type="slidenum">
              <a:rPr lang="en-US" altLang="en-US"/>
              <a:pPr/>
              <a:t>‹#›</a:t>
            </a:fld>
            <a:endParaRPr lang="en-US" altLang="en-US"/>
          </a:p>
        </p:txBody>
      </p:sp>
    </p:spTree>
    <p:extLst>
      <p:ext uri="{BB962C8B-B14F-4D97-AF65-F5344CB8AC3E}">
        <p14:creationId xmlns:p14="http://schemas.microsoft.com/office/powerpoint/2010/main" val="112952025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6" name="Rectangle 8"/>
          <p:cNvSpPr>
            <a:spLocks noGrp="1" noChangeArrowheads="1"/>
          </p:cNvSpPr>
          <p:nvPr>
            <p:ph type="hdr" sz="quarter"/>
          </p:nvPr>
        </p:nvSpPr>
        <p:spPr bwMode="auto">
          <a:xfrm>
            <a:off x="1" y="0"/>
            <a:ext cx="3037628" cy="464184"/>
          </a:xfrm>
          <a:prstGeom prst="rect">
            <a:avLst/>
          </a:prstGeom>
          <a:noFill/>
          <a:ln w="9525">
            <a:noFill/>
            <a:miter lim="800000"/>
            <a:headEnd/>
            <a:tailEnd/>
          </a:ln>
        </p:spPr>
        <p:txBody>
          <a:bodyPr vert="horz" wrap="square" lIns="93150" tIns="46575" rIns="93150" bIns="46575" numCol="1" anchor="t" anchorCtr="0" compatLnSpc="1">
            <a:prstTxWarp prst="textNoShape">
              <a:avLst/>
            </a:prstTxWarp>
          </a:bodyPr>
          <a:lstStyle>
            <a:lvl1pPr defTabSz="931718">
              <a:defRPr kumimoji="0" sz="1200"/>
            </a:lvl1pPr>
          </a:lstStyle>
          <a:p>
            <a:pPr>
              <a:defRPr/>
            </a:pPr>
            <a:endParaRPr lang="en-US" altLang="en-US"/>
          </a:p>
        </p:txBody>
      </p:sp>
      <p:sp>
        <p:nvSpPr>
          <p:cNvPr id="39939" name="Rectangle 9"/>
          <p:cNvSpPr>
            <a:spLocks noGrp="1" noRot="1" noChangeAspect="1" noChangeArrowheads="1"/>
          </p:cNvSpPr>
          <p:nvPr>
            <p:ph type="sldImg" idx="2"/>
          </p:nvPr>
        </p:nvSpPr>
        <p:spPr bwMode="auto">
          <a:xfrm>
            <a:off x="407988" y="698500"/>
            <a:ext cx="6194425" cy="348456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58" name="Rectangle 10"/>
          <p:cNvSpPr>
            <a:spLocks noGrp="1" noChangeArrowheads="1"/>
          </p:cNvSpPr>
          <p:nvPr>
            <p:ph type="body" sz="quarter" idx="3"/>
          </p:nvPr>
        </p:nvSpPr>
        <p:spPr bwMode="auto">
          <a:xfrm>
            <a:off x="935144" y="4416109"/>
            <a:ext cx="5140112" cy="4182427"/>
          </a:xfrm>
          <a:prstGeom prst="rect">
            <a:avLst/>
          </a:prstGeom>
          <a:noFill/>
          <a:ln w="9525">
            <a:noFill/>
            <a:miter lim="800000"/>
            <a:headEnd/>
            <a:tailEnd/>
          </a:ln>
        </p:spPr>
        <p:txBody>
          <a:bodyPr vert="horz" wrap="square" lIns="93150" tIns="46575" rIns="93150" bIns="46575" numCol="1" anchor="t" anchorCtr="0" compatLnSpc="1">
            <a:prstTxWarp prst="textNoShape">
              <a:avLst/>
            </a:prstTxWarp>
          </a:bodyPr>
          <a:lstStyle/>
          <a:p>
            <a:pPr lvl="0"/>
            <a:r>
              <a:rPr lang="en-US" altLang="en-US" noProof="0" smtClean="0"/>
              <a:t>Click to edit Master text styles</a:t>
            </a:r>
          </a:p>
          <a:p>
            <a:pPr lvl="1"/>
            <a:r>
              <a:rPr lang="en-US" altLang="en-US" noProof="0" smtClean="0"/>
              <a:t>Second level</a:t>
            </a:r>
          </a:p>
          <a:p>
            <a:pPr lvl="2"/>
            <a:r>
              <a:rPr lang="en-US" altLang="en-US" noProof="0" smtClean="0"/>
              <a:t>Third level</a:t>
            </a:r>
          </a:p>
          <a:p>
            <a:pPr lvl="3"/>
            <a:r>
              <a:rPr lang="en-US" altLang="en-US" noProof="0" smtClean="0"/>
              <a:t>Fourth level</a:t>
            </a:r>
          </a:p>
          <a:p>
            <a:pPr lvl="4"/>
            <a:r>
              <a:rPr lang="en-US" altLang="en-US" noProof="0" smtClean="0"/>
              <a:t>Fifth level</a:t>
            </a:r>
          </a:p>
        </p:txBody>
      </p:sp>
      <p:sp>
        <p:nvSpPr>
          <p:cNvPr id="2059" name="Rectangle 11"/>
          <p:cNvSpPr>
            <a:spLocks noGrp="1" noChangeArrowheads="1"/>
          </p:cNvSpPr>
          <p:nvPr>
            <p:ph type="dt" idx="1"/>
          </p:nvPr>
        </p:nvSpPr>
        <p:spPr bwMode="auto">
          <a:xfrm>
            <a:off x="3972773" y="0"/>
            <a:ext cx="3037628" cy="464184"/>
          </a:xfrm>
          <a:prstGeom prst="rect">
            <a:avLst/>
          </a:prstGeom>
          <a:noFill/>
          <a:ln w="9525">
            <a:noFill/>
            <a:miter lim="800000"/>
            <a:headEnd/>
            <a:tailEnd/>
          </a:ln>
        </p:spPr>
        <p:txBody>
          <a:bodyPr vert="horz" wrap="square" lIns="93150" tIns="46575" rIns="93150" bIns="46575" numCol="1" anchor="t" anchorCtr="0" compatLnSpc="1">
            <a:prstTxWarp prst="textNoShape">
              <a:avLst/>
            </a:prstTxWarp>
          </a:bodyPr>
          <a:lstStyle>
            <a:lvl1pPr algn="r" defTabSz="931718">
              <a:defRPr kumimoji="0" sz="1200"/>
            </a:lvl1pPr>
          </a:lstStyle>
          <a:p>
            <a:pPr>
              <a:defRPr/>
            </a:pPr>
            <a:fld id="{FA807B03-0F9D-4F0E-BAAA-B01BF3DE0C6D}" type="datetime1">
              <a:rPr lang="en-US" altLang="en-US" smtClean="0"/>
              <a:t>5/19/2021</a:t>
            </a:fld>
            <a:endParaRPr lang="en-US" altLang="en-US"/>
          </a:p>
        </p:txBody>
      </p:sp>
      <p:sp>
        <p:nvSpPr>
          <p:cNvPr id="2060" name="Rectangle 12"/>
          <p:cNvSpPr>
            <a:spLocks noGrp="1" noChangeArrowheads="1"/>
          </p:cNvSpPr>
          <p:nvPr>
            <p:ph type="ftr" sz="quarter" idx="4"/>
          </p:nvPr>
        </p:nvSpPr>
        <p:spPr bwMode="auto">
          <a:xfrm>
            <a:off x="1" y="8832216"/>
            <a:ext cx="3037628" cy="464184"/>
          </a:xfrm>
          <a:prstGeom prst="rect">
            <a:avLst/>
          </a:prstGeom>
          <a:noFill/>
          <a:ln w="9525">
            <a:noFill/>
            <a:miter lim="800000"/>
            <a:headEnd/>
            <a:tailEnd/>
          </a:ln>
        </p:spPr>
        <p:txBody>
          <a:bodyPr vert="horz" wrap="square" lIns="93150" tIns="46575" rIns="93150" bIns="46575" numCol="1" anchor="b" anchorCtr="0" compatLnSpc="1">
            <a:prstTxWarp prst="textNoShape">
              <a:avLst/>
            </a:prstTxWarp>
          </a:bodyPr>
          <a:lstStyle>
            <a:lvl1pPr defTabSz="931718">
              <a:defRPr kumimoji="0" sz="1200"/>
            </a:lvl1pPr>
          </a:lstStyle>
          <a:p>
            <a:pPr>
              <a:defRPr/>
            </a:pPr>
            <a:endParaRPr lang="en-US" altLang="en-US"/>
          </a:p>
        </p:txBody>
      </p:sp>
      <p:sp>
        <p:nvSpPr>
          <p:cNvPr id="2061" name="Rectangle 13"/>
          <p:cNvSpPr>
            <a:spLocks noGrp="1" noChangeArrowheads="1"/>
          </p:cNvSpPr>
          <p:nvPr>
            <p:ph type="sldNum" sz="quarter" idx="5"/>
          </p:nvPr>
        </p:nvSpPr>
        <p:spPr bwMode="auto">
          <a:xfrm>
            <a:off x="3972773" y="8832216"/>
            <a:ext cx="3037628" cy="464184"/>
          </a:xfrm>
          <a:prstGeom prst="rect">
            <a:avLst/>
          </a:prstGeom>
          <a:noFill/>
          <a:ln w="9525">
            <a:noFill/>
            <a:miter lim="800000"/>
            <a:headEnd/>
            <a:tailEnd/>
          </a:ln>
        </p:spPr>
        <p:txBody>
          <a:bodyPr vert="horz" wrap="square" lIns="93150" tIns="46575" rIns="93150" bIns="46575" numCol="1" anchor="b" anchorCtr="0" compatLnSpc="1">
            <a:prstTxWarp prst="textNoShape">
              <a:avLst/>
            </a:prstTxWarp>
          </a:bodyPr>
          <a:lstStyle>
            <a:lvl1pPr algn="r" defTabSz="931621">
              <a:defRPr kumimoji="0" sz="1200"/>
            </a:lvl1pPr>
          </a:lstStyle>
          <a:p>
            <a:fld id="{2FF7B011-FE8E-40FA-A03D-379C322E5B6C}" type="slidenum">
              <a:rPr lang="en-US" altLang="en-US"/>
              <a:pPr/>
              <a:t>‹#›</a:t>
            </a:fld>
            <a:endParaRPr lang="en-US" altLang="en-US"/>
          </a:p>
        </p:txBody>
      </p:sp>
    </p:spTree>
    <p:extLst>
      <p:ext uri="{BB962C8B-B14F-4D97-AF65-F5344CB8AC3E}">
        <p14:creationId xmlns:p14="http://schemas.microsoft.com/office/powerpoint/2010/main" val="1230933230"/>
      </p:ext>
    </p:extLst>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kumimoji="1"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kumimoji="1"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kumimoji="1"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11"/>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C4D846C3-8FBC-41F8-AE98-8428819B6557}" type="datetime1">
              <a:rPr kumimoji="0" lang="en-US" altLang="en-US" sz="1200"/>
              <a:t>5/19/2021</a:t>
            </a:fld>
            <a:endParaRPr kumimoji="0" lang="en-US" altLang="en-US" sz="1200"/>
          </a:p>
        </p:txBody>
      </p:sp>
      <p:sp>
        <p:nvSpPr>
          <p:cNvPr id="40963" name="Rectangle 13"/>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21">
              <a:defRPr kumimoji="1" sz="2400">
                <a:solidFill>
                  <a:schemeClr val="tx1"/>
                </a:solidFill>
                <a:latin typeface="Times New Roman" panose="02020603050405020304" pitchFamily="18" charset="0"/>
              </a:defRPr>
            </a:lvl1pPr>
            <a:lvl2pPr marL="744025" indent="-286163" defTabSz="931621">
              <a:defRPr kumimoji="1" sz="2400">
                <a:solidFill>
                  <a:schemeClr val="tx1"/>
                </a:solidFill>
                <a:latin typeface="Times New Roman" panose="02020603050405020304" pitchFamily="18" charset="0"/>
              </a:defRPr>
            </a:lvl2pPr>
            <a:lvl3pPr marL="1144654" indent="-228931" defTabSz="931621">
              <a:defRPr kumimoji="1" sz="2400">
                <a:solidFill>
                  <a:schemeClr val="tx1"/>
                </a:solidFill>
                <a:latin typeface="Times New Roman" panose="02020603050405020304" pitchFamily="18" charset="0"/>
              </a:defRPr>
            </a:lvl3pPr>
            <a:lvl4pPr marL="1602516" indent="-228931" defTabSz="931621">
              <a:defRPr kumimoji="1" sz="2400">
                <a:solidFill>
                  <a:schemeClr val="tx1"/>
                </a:solidFill>
                <a:latin typeface="Times New Roman" panose="02020603050405020304" pitchFamily="18" charset="0"/>
              </a:defRPr>
            </a:lvl4pPr>
            <a:lvl5pPr marL="2060377" indent="-228931" defTabSz="931621">
              <a:defRPr kumimoji="1" sz="2400">
                <a:solidFill>
                  <a:schemeClr val="tx1"/>
                </a:solidFill>
                <a:latin typeface="Times New Roman" panose="02020603050405020304" pitchFamily="18" charset="0"/>
              </a:defRPr>
            </a:lvl5pPr>
            <a:lvl6pPr marL="2518239"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6pPr>
            <a:lvl7pPr marL="2976100"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7pPr>
            <a:lvl8pPr marL="3433962"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8pPr>
            <a:lvl9pPr marL="3891823" indent="-228931" defTabSz="931621" eaLnBrk="0" fontAlgn="base" hangingPunct="0">
              <a:spcBef>
                <a:spcPct val="0"/>
              </a:spcBef>
              <a:spcAft>
                <a:spcPct val="0"/>
              </a:spcAft>
              <a:defRPr kumimoji="1" sz="2400">
                <a:solidFill>
                  <a:schemeClr val="tx1"/>
                </a:solidFill>
                <a:latin typeface="Times New Roman" panose="02020603050405020304" pitchFamily="18" charset="0"/>
              </a:defRPr>
            </a:lvl9pPr>
          </a:lstStyle>
          <a:p>
            <a:fld id="{2A620622-531B-4EE5-93EB-7BC9FCD76B83}" type="slidenum">
              <a:rPr kumimoji="0" lang="en-US" altLang="en-US" sz="1200"/>
              <a:pPr/>
              <a:t>1</a:t>
            </a:fld>
            <a:endParaRPr kumimoji="0" lang="en-US" altLang="en-US" sz="1200"/>
          </a:p>
        </p:txBody>
      </p:sp>
      <p:sp>
        <p:nvSpPr>
          <p:cNvPr id="40964" name="Rectangle 2"/>
          <p:cNvSpPr>
            <a:spLocks noGrp="1" noRot="1" noChangeAspect="1" noChangeArrowheads="1" noTextEdit="1"/>
          </p:cNvSpPr>
          <p:nvPr>
            <p:ph type="sldImg"/>
          </p:nvPr>
        </p:nvSpPr>
        <p:spPr>
          <a:xfrm>
            <a:off x="407988" y="698500"/>
            <a:ext cx="6194425" cy="3484563"/>
          </a:xfrm>
          <a:ln/>
        </p:spPr>
      </p:sp>
      <p:sp>
        <p:nvSpPr>
          <p:cNvPr id="4096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extLst>
      <p:ext uri="{BB962C8B-B14F-4D97-AF65-F5344CB8AC3E}">
        <p14:creationId xmlns:p14="http://schemas.microsoft.com/office/powerpoint/2010/main" val="10368875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11"/>
          <p:cNvSpPr>
            <a:spLocks noGrp="1" noChangeArrowheads="1"/>
          </p:cNvSpPr>
          <p:nvPr>
            <p:ph type="dt" sz="quarter" idx="1"/>
          </p:nvPr>
        </p:nvSpPr>
        <p:spPr>
          <a:noFill/>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3DD7A925-0875-4EDB-97AD-2476A84ECD52}" type="datetime1">
              <a:rPr kumimoji="0" lang="en-US" altLang="en-US" sz="1200"/>
              <a:pPr/>
              <a:t>5/19/2021</a:t>
            </a:fld>
            <a:endParaRPr kumimoji="0" lang="en-US" altLang="en-US" sz="1200"/>
          </a:p>
        </p:txBody>
      </p:sp>
      <p:sp>
        <p:nvSpPr>
          <p:cNvPr id="36867" name="Rectangle 13"/>
          <p:cNvSpPr>
            <a:spLocks noGrp="1" noChangeArrowheads="1"/>
          </p:cNvSpPr>
          <p:nvPr>
            <p:ph type="sldNum" sz="quarter" idx="5"/>
          </p:nvPr>
        </p:nvSpPr>
        <p:spPr>
          <a:noFill/>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11663A6E-4153-467A-8067-0EDBA8385742}" type="slidenum">
              <a:rPr kumimoji="0" lang="en-US" altLang="en-US" sz="1200"/>
              <a:pPr/>
              <a:t>33</a:t>
            </a:fld>
            <a:endParaRPr kumimoji="0" lang="en-US" altLang="en-US" sz="1200"/>
          </a:p>
        </p:txBody>
      </p:sp>
      <p:sp>
        <p:nvSpPr>
          <p:cNvPr id="36868" name="Rectangle 2"/>
          <p:cNvSpPr>
            <a:spLocks noGrp="1" noRot="1" noChangeAspect="1" noChangeArrowheads="1" noTextEdit="1"/>
          </p:cNvSpPr>
          <p:nvPr>
            <p:ph type="sldImg"/>
          </p:nvPr>
        </p:nvSpPr>
        <p:spPr>
          <a:ln/>
        </p:spPr>
      </p:sp>
      <p:sp>
        <p:nvSpPr>
          <p:cNvPr id="36869"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105528313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11"/>
          <p:cNvSpPr>
            <a:spLocks noGrp="1" noChangeArrowheads="1"/>
          </p:cNvSpPr>
          <p:nvPr>
            <p:ph type="dt" sz="quarter" idx="1"/>
          </p:nvPr>
        </p:nvSpPr>
        <p:spPr>
          <a:noFill/>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3DD7A925-0875-4EDB-97AD-2476A84ECD52}" type="datetime1">
              <a:rPr kumimoji="0" lang="en-US" altLang="en-US" sz="1200"/>
              <a:pPr/>
              <a:t>5/19/2021</a:t>
            </a:fld>
            <a:endParaRPr kumimoji="0" lang="en-US" altLang="en-US" sz="1200"/>
          </a:p>
        </p:txBody>
      </p:sp>
      <p:sp>
        <p:nvSpPr>
          <p:cNvPr id="36867" name="Rectangle 13"/>
          <p:cNvSpPr>
            <a:spLocks noGrp="1" noChangeArrowheads="1"/>
          </p:cNvSpPr>
          <p:nvPr>
            <p:ph type="sldNum" sz="quarter" idx="5"/>
          </p:nvPr>
        </p:nvSpPr>
        <p:spPr>
          <a:noFill/>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11663A6E-4153-467A-8067-0EDBA8385742}" type="slidenum">
              <a:rPr kumimoji="0" lang="en-US" altLang="en-US" sz="1200"/>
              <a:pPr/>
              <a:t>34</a:t>
            </a:fld>
            <a:endParaRPr kumimoji="0" lang="en-US" altLang="en-US" sz="1200"/>
          </a:p>
        </p:txBody>
      </p:sp>
      <p:sp>
        <p:nvSpPr>
          <p:cNvPr id="36868" name="Rectangle 2"/>
          <p:cNvSpPr>
            <a:spLocks noGrp="1" noRot="1" noChangeAspect="1" noChangeArrowheads="1" noTextEdit="1"/>
          </p:cNvSpPr>
          <p:nvPr>
            <p:ph type="sldImg"/>
          </p:nvPr>
        </p:nvSpPr>
        <p:spPr>
          <a:ln/>
        </p:spPr>
      </p:sp>
      <p:sp>
        <p:nvSpPr>
          <p:cNvPr id="36869"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342264068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11"/>
          <p:cNvSpPr>
            <a:spLocks noGrp="1" noChangeArrowheads="1"/>
          </p:cNvSpPr>
          <p:nvPr>
            <p:ph type="dt" sz="quarter" idx="1"/>
          </p:nvPr>
        </p:nvSpPr>
        <p:spPr>
          <a:noFill/>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01E60000-443D-4B87-86EB-09CC99E2CBD5}" type="datetime1">
              <a:rPr kumimoji="0" lang="en-US" altLang="en-US" sz="1200"/>
              <a:pPr/>
              <a:t>5/19/2021</a:t>
            </a:fld>
            <a:endParaRPr kumimoji="0" lang="en-US" altLang="en-US" sz="1200"/>
          </a:p>
        </p:txBody>
      </p:sp>
      <p:sp>
        <p:nvSpPr>
          <p:cNvPr id="38915" name="Rectangle 13"/>
          <p:cNvSpPr>
            <a:spLocks noGrp="1" noChangeArrowheads="1"/>
          </p:cNvSpPr>
          <p:nvPr>
            <p:ph type="sldNum" sz="quarter" idx="5"/>
          </p:nvPr>
        </p:nvSpPr>
        <p:spPr>
          <a:noFill/>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70474934-266D-499F-B688-6C1DFCD2D837}" type="slidenum">
              <a:rPr kumimoji="0" lang="en-US" altLang="en-US" sz="1200"/>
              <a:pPr/>
              <a:t>35</a:t>
            </a:fld>
            <a:endParaRPr kumimoji="0" lang="en-US" altLang="en-US" sz="1200"/>
          </a:p>
        </p:txBody>
      </p:sp>
      <p:sp>
        <p:nvSpPr>
          <p:cNvPr id="38916" name="Rectangle 2"/>
          <p:cNvSpPr>
            <a:spLocks noGrp="1" noRot="1" noChangeAspect="1" noChangeArrowheads="1" noTextEdit="1"/>
          </p:cNvSpPr>
          <p:nvPr>
            <p:ph type="sldImg"/>
          </p:nvPr>
        </p:nvSpPr>
        <p:spPr>
          <a:ln/>
        </p:spPr>
      </p:sp>
      <p:sp>
        <p:nvSpPr>
          <p:cNvPr id="38917"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101175744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11"/>
          <p:cNvSpPr>
            <a:spLocks noGrp="1" noChangeArrowheads="1"/>
          </p:cNvSpPr>
          <p:nvPr>
            <p:ph type="dt" sz="quarter" idx="1"/>
          </p:nvPr>
        </p:nvSpPr>
        <p:spPr>
          <a:noFill/>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078B5AD0-9C78-433E-87D2-157CDB1BE99E}" type="datetime1">
              <a:rPr kumimoji="0" lang="en-US" altLang="en-US" sz="1200"/>
              <a:pPr/>
              <a:t>5/19/2021</a:t>
            </a:fld>
            <a:endParaRPr kumimoji="0" lang="en-US" altLang="en-US" sz="1200"/>
          </a:p>
        </p:txBody>
      </p:sp>
      <p:sp>
        <p:nvSpPr>
          <p:cNvPr id="40963" name="Rectangle 13"/>
          <p:cNvSpPr>
            <a:spLocks noGrp="1" noChangeArrowheads="1"/>
          </p:cNvSpPr>
          <p:nvPr>
            <p:ph type="sldNum" sz="quarter" idx="5"/>
          </p:nvPr>
        </p:nvSpPr>
        <p:spPr>
          <a:noFill/>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AC6FA0D4-31F9-4476-B0E3-969526A9E389}" type="slidenum">
              <a:rPr kumimoji="0" lang="en-US" altLang="en-US" sz="1200"/>
              <a:pPr/>
              <a:t>36</a:t>
            </a:fld>
            <a:endParaRPr kumimoji="0" lang="en-US" altLang="en-US" sz="1200"/>
          </a:p>
        </p:txBody>
      </p:sp>
      <p:sp>
        <p:nvSpPr>
          <p:cNvPr id="40964" name="Rectangle 2"/>
          <p:cNvSpPr>
            <a:spLocks noGrp="1" noRot="1" noChangeAspect="1" noChangeArrowheads="1" noTextEdit="1"/>
          </p:cNvSpPr>
          <p:nvPr>
            <p:ph type="sldImg"/>
          </p:nvPr>
        </p:nvSpPr>
        <p:spPr>
          <a:ln/>
        </p:spPr>
      </p:sp>
      <p:sp>
        <p:nvSpPr>
          <p:cNvPr id="40965"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168691073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11"/>
          <p:cNvSpPr>
            <a:spLocks noGrp="1" noChangeArrowheads="1"/>
          </p:cNvSpPr>
          <p:nvPr>
            <p:ph type="dt" sz="quarter" idx="1"/>
          </p:nvPr>
        </p:nvSpPr>
        <p:spPr>
          <a:noFill/>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692BD0BB-C4FC-4D25-B0B4-0E930EF54DA0}" type="datetime1">
              <a:rPr kumimoji="0" lang="en-US" altLang="en-US" sz="1200"/>
              <a:pPr/>
              <a:t>5/19/2021</a:t>
            </a:fld>
            <a:endParaRPr kumimoji="0" lang="en-US" altLang="en-US" sz="1200"/>
          </a:p>
        </p:txBody>
      </p:sp>
      <p:sp>
        <p:nvSpPr>
          <p:cNvPr id="43011" name="Rectangle 13"/>
          <p:cNvSpPr>
            <a:spLocks noGrp="1" noChangeArrowheads="1"/>
          </p:cNvSpPr>
          <p:nvPr>
            <p:ph type="sldNum" sz="quarter" idx="5"/>
          </p:nvPr>
        </p:nvSpPr>
        <p:spPr>
          <a:noFill/>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A112B725-5953-4C24-9D56-1D600E16679E}" type="slidenum">
              <a:rPr kumimoji="0" lang="en-US" altLang="en-US" sz="1200"/>
              <a:pPr/>
              <a:t>37</a:t>
            </a:fld>
            <a:endParaRPr kumimoji="0" lang="en-US" altLang="en-US" sz="1200"/>
          </a:p>
        </p:txBody>
      </p:sp>
      <p:sp>
        <p:nvSpPr>
          <p:cNvPr id="43012" name="Rectangle 2"/>
          <p:cNvSpPr>
            <a:spLocks noGrp="1" noRot="1" noChangeAspect="1" noChangeArrowheads="1" noTextEdit="1"/>
          </p:cNvSpPr>
          <p:nvPr>
            <p:ph type="sldImg"/>
          </p:nvPr>
        </p:nvSpPr>
        <p:spPr>
          <a:ln/>
        </p:spPr>
      </p:sp>
      <p:sp>
        <p:nvSpPr>
          <p:cNvPr id="43013"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112504293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11"/>
          <p:cNvSpPr>
            <a:spLocks noGrp="1" noChangeArrowheads="1"/>
          </p:cNvSpPr>
          <p:nvPr>
            <p:ph type="dt" sz="quarter" idx="1"/>
          </p:nvPr>
        </p:nvSpPr>
        <p:spPr>
          <a:noFill/>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AE15AEA9-C9D5-4A12-A33B-89A29306F3DF}" type="datetime1">
              <a:rPr kumimoji="0" lang="en-US" altLang="en-US" sz="1200"/>
              <a:pPr/>
              <a:t>5/19/2021</a:t>
            </a:fld>
            <a:endParaRPr kumimoji="0" lang="en-US" altLang="en-US" sz="1200"/>
          </a:p>
        </p:txBody>
      </p:sp>
      <p:sp>
        <p:nvSpPr>
          <p:cNvPr id="45059" name="Rectangle 13"/>
          <p:cNvSpPr>
            <a:spLocks noGrp="1" noChangeArrowheads="1"/>
          </p:cNvSpPr>
          <p:nvPr>
            <p:ph type="sldNum" sz="quarter" idx="5"/>
          </p:nvPr>
        </p:nvSpPr>
        <p:spPr>
          <a:noFill/>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5152401A-3021-49EE-B68C-8EC816ADBBCD}" type="slidenum">
              <a:rPr kumimoji="0" lang="en-US" altLang="en-US" sz="1200"/>
              <a:pPr/>
              <a:t>38</a:t>
            </a:fld>
            <a:endParaRPr kumimoji="0" lang="en-US" altLang="en-US" sz="1200"/>
          </a:p>
        </p:txBody>
      </p:sp>
      <p:sp>
        <p:nvSpPr>
          <p:cNvPr id="45060" name="Rectangle 2"/>
          <p:cNvSpPr>
            <a:spLocks noGrp="1" noRot="1" noChangeAspect="1" noChangeArrowheads="1" noTextEdit="1"/>
          </p:cNvSpPr>
          <p:nvPr>
            <p:ph type="sldImg"/>
          </p:nvPr>
        </p:nvSpPr>
        <p:spPr>
          <a:ln/>
        </p:spPr>
      </p:sp>
      <p:sp>
        <p:nvSpPr>
          <p:cNvPr id="45061"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189190612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11"/>
          <p:cNvSpPr>
            <a:spLocks noGrp="1" noChangeArrowheads="1"/>
          </p:cNvSpPr>
          <p:nvPr>
            <p:ph type="dt" sz="quarter" idx="1"/>
          </p:nvPr>
        </p:nvSpPr>
        <p:spPr>
          <a:noFill/>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4B28F22A-4302-425F-8E8A-8E739C8C60EA}" type="datetime1">
              <a:rPr kumimoji="0" lang="en-US" altLang="en-US" sz="1200"/>
              <a:pPr/>
              <a:t>5/19/2021</a:t>
            </a:fld>
            <a:endParaRPr kumimoji="0" lang="en-US" altLang="en-US" sz="1200"/>
          </a:p>
        </p:txBody>
      </p:sp>
      <p:sp>
        <p:nvSpPr>
          <p:cNvPr id="49155" name="Rectangle 13"/>
          <p:cNvSpPr>
            <a:spLocks noGrp="1" noChangeArrowheads="1"/>
          </p:cNvSpPr>
          <p:nvPr>
            <p:ph type="sldNum" sz="quarter" idx="5"/>
          </p:nvPr>
        </p:nvSpPr>
        <p:spPr>
          <a:noFill/>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7A7E0C48-A9BC-42F0-9625-8344F1690B7D}" type="slidenum">
              <a:rPr kumimoji="0" lang="en-US" altLang="en-US" sz="1200"/>
              <a:pPr/>
              <a:t>39</a:t>
            </a:fld>
            <a:endParaRPr kumimoji="0" lang="en-US" altLang="en-US" sz="1200"/>
          </a:p>
        </p:txBody>
      </p:sp>
      <p:sp>
        <p:nvSpPr>
          <p:cNvPr id="49156" name="Rectangle 2"/>
          <p:cNvSpPr>
            <a:spLocks noGrp="1" noRot="1" noChangeAspect="1" noChangeArrowheads="1" noTextEdit="1"/>
          </p:cNvSpPr>
          <p:nvPr>
            <p:ph type="sldImg"/>
          </p:nvPr>
        </p:nvSpPr>
        <p:spPr>
          <a:ln/>
        </p:spPr>
      </p:sp>
      <p:sp>
        <p:nvSpPr>
          <p:cNvPr id="49157"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233798733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11"/>
          <p:cNvSpPr>
            <a:spLocks noGrp="1" noChangeArrowheads="1"/>
          </p:cNvSpPr>
          <p:nvPr>
            <p:ph type="dt" sz="quarter" idx="1"/>
          </p:nvPr>
        </p:nvSpPr>
        <p:spPr>
          <a:noFill/>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C322FEFD-E5C1-4622-96D8-DD12AAAAD654}" type="datetime1">
              <a:rPr kumimoji="0" lang="en-US" altLang="en-US" sz="1200"/>
              <a:pPr/>
              <a:t>5/19/2021</a:t>
            </a:fld>
            <a:endParaRPr kumimoji="0" lang="en-US" altLang="en-US" sz="1200"/>
          </a:p>
        </p:txBody>
      </p:sp>
      <p:sp>
        <p:nvSpPr>
          <p:cNvPr id="47107" name="Rectangle 13"/>
          <p:cNvSpPr>
            <a:spLocks noGrp="1" noChangeArrowheads="1"/>
          </p:cNvSpPr>
          <p:nvPr>
            <p:ph type="sldNum" sz="quarter" idx="5"/>
          </p:nvPr>
        </p:nvSpPr>
        <p:spPr>
          <a:noFill/>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892E56C9-E0BD-4ABD-8C66-9007C73EA68B}" type="slidenum">
              <a:rPr kumimoji="0" lang="en-US" altLang="en-US" sz="1200"/>
              <a:pPr/>
              <a:t>40</a:t>
            </a:fld>
            <a:endParaRPr kumimoji="0" lang="en-US" altLang="en-US" sz="1200"/>
          </a:p>
        </p:txBody>
      </p:sp>
      <p:sp>
        <p:nvSpPr>
          <p:cNvPr id="47108" name="Rectangle 2"/>
          <p:cNvSpPr>
            <a:spLocks noGrp="1" noRot="1" noChangeAspect="1" noChangeArrowheads="1" noTextEdit="1"/>
          </p:cNvSpPr>
          <p:nvPr>
            <p:ph type="sldImg"/>
          </p:nvPr>
        </p:nvSpPr>
        <p:spPr>
          <a:ln/>
        </p:spPr>
      </p:sp>
      <p:sp>
        <p:nvSpPr>
          <p:cNvPr id="47109"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103093321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11"/>
          <p:cNvSpPr>
            <a:spLocks noGrp="1" noChangeArrowheads="1"/>
          </p:cNvSpPr>
          <p:nvPr>
            <p:ph type="dt" sz="quarter" idx="1"/>
          </p:nvPr>
        </p:nvSpPr>
        <p:spPr>
          <a:noFill/>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B1669544-3C4C-4098-8BCE-B6A20FF7560E}" type="datetime1">
              <a:rPr kumimoji="0" lang="en-US" altLang="en-US" sz="1200"/>
              <a:pPr/>
              <a:t>5/19/2021</a:t>
            </a:fld>
            <a:endParaRPr kumimoji="0" lang="en-US" altLang="en-US" sz="1200"/>
          </a:p>
        </p:txBody>
      </p:sp>
      <p:sp>
        <p:nvSpPr>
          <p:cNvPr id="51203" name="Rectangle 13"/>
          <p:cNvSpPr>
            <a:spLocks noGrp="1" noChangeArrowheads="1"/>
          </p:cNvSpPr>
          <p:nvPr>
            <p:ph type="sldNum" sz="quarter" idx="5"/>
          </p:nvPr>
        </p:nvSpPr>
        <p:spPr>
          <a:noFill/>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CA8DFBC2-58F5-4158-A827-2C3D8B125B29}" type="slidenum">
              <a:rPr kumimoji="0" lang="en-US" altLang="en-US" sz="1200"/>
              <a:pPr/>
              <a:t>41</a:t>
            </a:fld>
            <a:endParaRPr kumimoji="0" lang="en-US" altLang="en-US" sz="1200"/>
          </a:p>
        </p:txBody>
      </p:sp>
      <p:sp>
        <p:nvSpPr>
          <p:cNvPr id="51204" name="Rectangle 2"/>
          <p:cNvSpPr>
            <a:spLocks noGrp="1" noRot="1" noChangeAspect="1" noChangeArrowheads="1" noTextEdit="1"/>
          </p:cNvSpPr>
          <p:nvPr>
            <p:ph type="sldImg"/>
          </p:nvPr>
        </p:nvSpPr>
        <p:spPr>
          <a:ln/>
        </p:spPr>
      </p:sp>
      <p:sp>
        <p:nvSpPr>
          <p:cNvPr id="51205"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213910233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11"/>
          <p:cNvSpPr>
            <a:spLocks noGrp="1" noChangeArrowheads="1"/>
          </p:cNvSpPr>
          <p:nvPr>
            <p:ph type="dt" sz="quarter" idx="1"/>
          </p:nvPr>
        </p:nvSpPr>
        <p:spPr>
          <a:noFill/>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EB6BAD99-6260-4F77-80D8-B4333ECFBD59}" type="datetime1">
              <a:rPr kumimoji="0" lang="en-US" altLang="en-US" sz="1200"/>
              <a:pPr/>
              <a:t>5/19/2021</a:t>
            </a:fld>
            <a:endParaRPr kumimoji="0" lang="en-US" altLang="en-US" sz="1200"/>
          </a:p>
        </p:txBody>
      </p:sp>
      <p:sp>
        <p:nvSpPr>
          <p:cNvPr id="53251" name="Rectangle 13"/>
          <p:cNvSpPr>
            <a:spLocks noGrp="1" noChangeArrowheads="1"/>
          </p:cNvSpPr>
          <p:nvPr>
            <p:ph type="sldNum" sz="quarter" idx="5"/>
          </p:nvPr>
        </p:nvSpPr>
        <p:spPr>
          <a:noFill/>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BF35FED0-789F-4476-B9CB-B1C88E71B984}" type="slidenum">
              <a:rPr kumimoji="0" lang="en-US" altLang="en-US" sz="1200"/>
              <a:pPr/>
              <a:t>42</a:t>
            </a:fld>
            <a:endParaRPr kumimoji="0" lang="en-US" altLang="en-US" sz="1200"/>
          </a:p>
        </p:txBody>
      </p:sp>
      <p:sp>
        <p:nvSpPr>
          <p:cNvPr id="53252" name="Rectangle 2"/>
          <p:cNvSpPr>
            <a:spLocks noGrp="1" noRot="1" noChangeAspect="1" noChangeArrowheads="1" noTextEdit="1"/>
          </p:cNvSpPr>
          <p:nvPr>
            <p:ph type="sldImg"/>
          </p:nvPr>
        </p:nvSpPr>
        <p:spPr>
          <a:ln/>
        </p:spPr>
      </p:sp>
      <p:sp>
        <p:nvSpPr>
          <p:cNvPr id="53253"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15628562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11"/>
          <p:cNvSpPr>
            <a:spLocks noGrp="1" noChangeArrowheads="1"/>
          </p:cNvSpPr>
          <p:nvPr>
            <p:ph type="dt" sz="quarter" idx="1"/>
          </p:nvPr>
        </p:nvSpPr>
        <p:spPr>
          <a:noFill/>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59728684-2771-417F-A01A-9239B4060FB5}" type="datetime1">
              <a:rPr kumimoji="0" lang="en-US" altLang="en-US" sz="1200"/>
              <a:pPr/>
              <a:t>5/19/2021</a:t>
            </a:fld>
            <a:endParaRPr kumimoji="0" lang="en-US" altLang="en-US" sz="1200"/>
          </a:p>
        </p:txBody>
      </p:sp>
      <p:sp>
        <p:nvSpPr>
          <p:cNvPr id="22531" name="Rectangle 13"/>
          <p:cNvSpPr>
            <a:spLocks noGrp="1" noChangeArrowheads="1"/>
          </p:cNvSpPr>
          <p:nvPr>
            <p:ph type="sldNum" sz="quarter" idx="5"/>
          </p:nvPr>
        </p:nvSpPr>
        <p:spPr>
          <a:noFill/>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AB3539D6-1DAE-4965-B9E8-74A63CB8E352}" type="slidenum">
              <a:rPr kumimoji="0" lang="en-US" altLang="en-US" sz="1200"/>
              <a:pPr/>
              <a:t>25</a:t>
            </a:fld>
            <a:endParaRPr kumimoji="0" lang="en-US" altLang="en-US" sz="1200"/>
          </a:p>
        </p:txBody>
      </p:sp>
      <p:sp>
        <p:nvSpPr>
          <p:cNvPr id="22532" name="Rectangle 2"/>
          <p:cNvSpPr>
            <a:spLocks noGrp="1" noRot="1" noChangeAspect="1" noChangeArrowheads="1" noTextEdit="1"/>
          </p:cNvSpPr>
          <p:nvPr>
            <p:ph type="sldImg"/>
          </p:nvPr>
        </p:nvSpPr>
        <p:spPr>
          <a:ln/>
        </p:spPr>
      </p:sp>
      <p:sp>
        <p:nvSpPr>
          <p:cNvPr id="22533"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338052814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11"/>
          <p:cNvSpPr>
            <a:spLocks noGrp="1" noChangeArrowheads="1"/>
          </p:cNvSpPr>
          <p:nvPr>
            <p:ph type="dt" sz="quarter" idx="1"/>
          </p:nvPr>
        </p:nvSpPr>
        <p:spPr>
          <a:noFill/>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3E92D504-8DF9-4C5E-9A55-1623B6C34DFA}" type="datetime1">
              <a:rPr kumimoji="0" lang="en-US" altLang="en-US" sz="1200"/>
              <a:pPr/>
              <a:t>5/19/2021</a:t>
            </a:fld>
            <a:endParaRPr kumimoji="0" lang="en-US" altLang="en-US" sz="1200"/>
          </a:p>
        </p:txBody>
      </p:sp>
      <p:sp>
        <p:nvSpPr>
          <p:cNvPr id="55299" name="Rectangle 13"/>
          <p:cNvSpPr>
            <a:spLocks noGrp="1" noChangeArrowheads="1"/>
          </p:cNvSpPr>
          <p:nvPr>
            <p:ph type="sldNum" sz="quarter" idx="5"/>
          </p:nvPr>
        </p:nvSpPr>
        <p:spPr>
          <a:noFill/>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EEE62910-C849-4E6C-BF24-CF3A5B950C44}" type="slidenum">
              <a:rPr kumimoji="0" lang="en-US" altLang="en-US" sz="1200"/>
              <a:pPr/>
              <a:t>43</a:t>
            </a:fld>
            <a:endParaRPr kumimoji="0" lang="en-US" altLang="en-US" sz="1200"/>
          </a:p>
        </p:txBody>
      </p:sp>
      <p:sp>
        <p:nvSpPr>
          <p:cNvPr id="55300" name="Rectangle 2"/>
          <p:cNvSpPr>
            <a:spLocks noGrp="1" noRot="1" noChangeAspect="1" noChangeArrowheads="1" noTextEdit="1"/>
          </p:cNvSpPr>
          <p:nvPr>
            <p:ph type="sldImg"/>
          </p:nvPr>
        </p:nvSpPr>
        <p:spPr>
          <a:ln/>
        </p:spPr>
      </p:sp>
      <p:sp>
        <p:nvSpPr>
          <p:cNvPr id="55301"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5313251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11"/>
          <p:cNvSpPr>
            <a:spLocks noGrp="1" noChangeArrowheads="1"/>
          </p:cNvSpPr>
          <p:nvPr>
            <p:ph type="dt" sz="quarter" idx="1"/>
          </p:nvPr>
        </p:nvSpPr>
        <p:spPr>
          <a:noFill/>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3D1B8B76-68F4-4B3A-9337-548243EB415F}" type="datetime1">
              <a:rPr kumimoji="0" lang="en-US" altLang="en-US" sz="1200"/>
              <a:pPr/>
              <a:t>5/19/2021</a:t>
            </a:fld>
            <a:endParaRPr kumimoji="0" lang="en-US" altLang="en-US" sz="1200"/>
          </a:p>
        </p:txBody>
      </p:sp>
      <p:sp>
        <p:nvSpPr>
          <p:cNvPr id="57347" name="Rectangle 13"/>
          <p:cNvSpPr>
            <a:spLocks noGrp="1" noChangeArrowheads="1"/>
          </p:cNvSpPr>
          <p:nvPr>
            <p:ph type="sldNum" sz="quarter" idx="5"/>
          </p:nvPr>
        </p:nvSpPr>
        <p:spPr>
          <a:noFill/>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13ADC3F8-18CD-4168-B7DC-BC7B87942CD2}" type="slidenum">
              <a:rPr kumimoji="0" lang="en-US" altLang="en-US" sz="1200"/>
              <a:pPr/>
              <a:t>44</a:t>
            </a:fld>
            <a:endParaRPr kumimoji="0" lang="en-US" altLang="en-US" sz="1200"/>
          </a:p>
        </p:txBody>
      </p:sp>
      <p:sp>
        <p:nvSpPr>
          <p:cNvPr id="57348" name="Rectangle 2"/>
          <p:cNvSpPr>
            <a:spLocks noGrp="1" noRot="1" noChangeAspect="1" noChangeArrowheads="1" noTextEdit="1"/>
          </p:cNvSpPr>
          <p:nvPr>
            <p:ph type="sldImg"/>
          </p:nvPr>
        </p:nvSpPr>
        <p:spPr>
          <a:ln/>
        </p:spPr>
      </p:sp>
      <p:sp>
        <p:nvSpPr>
          <p:cNvPr id="57349"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340740171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11"/>
          <p:cNvSpPr>
            <a:spLocks noGrp="1" noChangeArrowheads="1"/>
          </p:cNvSpPr>
          <p:nvPr>
            <p:ph type="dt" sz="quarter" idx="1"/>
          </p:nvPr>
        </p:nvSpPr>
        <p:spPr>
          <a:noFill/>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EBF0D9C1-EA4F-494A-9672-008658D4EB03}" type="datetime1">
              <a:rPr kumimoji="0" lang="en-US" altLang="en-US" sz="1200"/>
              <a:pPr/>
              <a:t>5/19/2021</a:t>
            </a:fld>
            <a:endParaRPr kumimoji="0" lang="en-US" altLang="en-US" sz="1200"/>
          </a:p>
        </p:txBody>
      </p:sp>
      <p:sp>
        <p:nvSpPr>
          <p:cNvPr id="59395" name="Rectangle 13"/>
          <p:cNvSpPr>
            <a:spLocks noGrp="1" noChangeArrowheads="1"/>
          </p:cNvSpPr>
          <p:nvPr>
            <p:ph type="sldNum" sz="quarter" idx="5"/>
          </p:nvPr>
        </p:nvSpPr>
        <p:spPr>
          <a:noFill/>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30950092-A976-4CC1-8612-16E34E45B4A5}" type="slidenum">
              <a:rPr kumimoji="0" lang="en-US" altLang="en-US" sz="1200"/>
              <a:pPr/>
              <a:t>45</a:t>
            </a:fld>
            <a:endParaRPr kumimoji="0" lang="en-US" altLang="en-US" sz="1200"/>
          </a:p>
        </p:txBody>
      </p:sp>
      <p:sp>
        <p:nvSpPr>
          <p:cNvPr id="59396" name="Rectangle 2"/>
          <p:cNvSpPr>
            <a:spLocks noGrp="1" noRot="1" noChangeAspect="1" noChangeArrowheads="1" noTextEdit="1"/>
          </p:cNvSpPr>
          <p:nvPr>
            <p:ph type="sldImg"/>
          </p:nvPr>
        </p:nvSpPr>
        <p:spPr>
          <a:ln/>
        </p:spPr>
      </p:sp>
      <p:sp>
        <p:nvSpPr>
          <p:cNvPr id="59397"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109372066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11"/>
          <p:cNvSpPr>
            <a:spLocks noGrp="1" noChangeArrowheads="1"/>
          </p:cNvSpPr>
          <p:nvPr>
            <p:ph type="dt" sz="quarter" idx="1"/>
          </p:nvPr>
        </p:nvSpPr>
        <p:spPr>
          <a:noFill/>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521F24F0-C31A-4445-B4A0-EE2B41B70F28}" type="datetime1">
              <a:rPr kumimoji="0" lang="en-US" altLang="en-US" sz="1200"/>
              <a:pPr/>
              <a:t>5/19/2021</a:t>
            </a:fld>
            <a:endParaRPr kumimoji="0" lang="en-US" altLang="en-US" sz="1200"/>
          </a:p>
        </p:txBody>
      </p:sp>
      <p:sp>
        <p:nvSpPr>
          <p:cNvPr id="61443" name="Rectangle 13"/>
          <p:cNvSpPr>
            <a:spLocks noGrp="1" noChangeArrowheads="1"/>
          </p:cNvSpPr>
          <p:nvPr>
            <p:ph type="sldNum" sz="quarter" idx="5"/>
          </p:nvPr>
        </p:nvSpPr>
        <p:spPr>
          <a:noFill/>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EF3BDA66-460B-4661-969F-141EDFB96BE7}" type="slidenum">
              <a:rPr kumimoji="0" lang="en-US" altLang="en-US" sz="1200"/>
              <a:pPr/>
              <a:t>46</a:t>
            </a:fld>
            <a:endParaRPr kumimoji="0" lang="en-US" altLang="en-US" sz="1200"/>
          </a:p>
        </p:txBody>
      </p:sp>
      <p:sp>
        <p:nvSpPr>
          <p:cNvPr id="61444" name="Rectangle 2"/>
          <p:cNvSpPr>
            <a:spLocks noGrp="1" noRot="1" noChangeAspect="1" noChangeArrowheads="1" noTextEdit="1"/>
          </p:cNvSpPr>
          <p:nvPr>
            <p:ph type="sldImg"/>
          </p:nvPr>
        </p:nvSpPr>
        <p:spPr>
          <a:ln/>
        </p:spPr>
      </p:sp>
      <p:sp>
        <p:nvSpPr>
          <p:cNvPr id="61445"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14824526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11"/>
          <p:cNvSpPr>
            <a:spLocks noGrp="1" noChangeArrowheads="1"/>
          </p:cNvSpPr>
          <p:nvPr>
            <p:ph type="dt" sz="quarter" idx="1"/>
          </p:nvPr>
        </p:nvSpPr>
        <p:spPr>
          <a:noFill/>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AFE33DB2-BC9D-42FA-AB98-BFBD0E4A0BE1}" type="datetime1">
              <a:rPr kumimoji="0" lang="en-US" altLang="en-US" sz="1200"/>
              <a:pPr/>
              <a:t>5/19/2021</a:t>
            </a:fld>
            <a:endParaRPr kumimoji="0" lang="en-US" altLang="en-US" sz="1200"/>
          </a:p>
        </p:txBody>
      </p:sp>
      <p:sp>
        <p:nvSpPr>
          <p:cNvPr id="63491" name="Rectangle 13"/>
          <p:cNvSpPr>
            <a:spLocks noGrp="1" noChangeArrowheads="1"/>
          </p:cNvSpPr>
          <p:nvPr>
            <p:ph type="sldNum" sz="quarter" idx="5"/>
          </p:nvPr>
        </p:nvSpPr>
        <p:spPr>
          <a:noFill/>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7A4EF74B-8A30-4CDA-971F-4B20AA13ECE6}" type="slidenum">
              <a:rPr kumimoji="0" lang="en-US" altLang="en-US" sz="1200"/>
              <a:pPr/>
              <a:t>47</a:t>
            </a:fld>
            <a:endParaRPr kumimoji="0" lang="en-US" altLang="en-US" sz="1200"/>
          </a:p>
        </p:txBody>
      </p:sp>
      <p:sp>
        <p:nvSpPr>
          <p:cNvPr id="63492" name="Rectangle 2"/>
          <p:cNvSpPr>
            <a:spLocks noGrp="1" noRot="1" noChangeAspect="1" noChangeArrowheads="1" noTextEdit="1"/>
          </p:cNvSpPr>
          <p:nvPr>
            <p:ph type="sldImg"/>
          </p:nvPr>
        </p:nvSpPr>
        <p:spPr>
          <a:ln/>
        </p:spPr>
      </p:sp>
      <p:sp>
        <p:nvSpPr>
          <p:cNvPr id="63493"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416415064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11"/>
          <p:cNvSpPr>
            <a:spLocks noGrp="1" noChangeArrowheads="1"/>
          </p:cNvSpPr>
          <p:nvPr>
            <p:ph type="dt" sz="quarter" idx="1"/>
          </p:nvPr>
        </p:nvSpPr>
        <p:spPr>
          <a:noFill/>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BFC8C82B-813D-4EBA-B0EF-A95C1B1E5185}" type="datetime1">
              <a:rPr kumimoji="0" lang="en-US" altLang="en-US" sz="1200"/>
              <a:pPr/>
              <a:t>5/19/2021</a:t>
            </a:fld>
            <a:endParaRPr kumimoji="0" lang="en-US" altLang="en-US" sz="1200"/>
          </a:p>
        </p:txBody>
      </p:sp>
      <p:sp>
        <p:nvSpPr>
          <p:cNvPr id="65539" name="Rectangle 13"/>
          <p:cNvSpPr>
            <a:spLocks noGrp="1" noChangeArrowheads="1"/>
          </p:cNvSpPr>
          <p:nvPr>
            <p:ph type="sldNum" sz="quarter" idx="5"/>
          </p:nvPr>
        </p:nvSpPr>
        <p:spPr>
          <a:noFill/>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5DE918F2-28F5-48F1-814F-BFE74E55342B}" type="slidenum">
              <a:rPr kumimoji="0" lang="en-US" altLang="en-US" sz="1200"/>
              <a:pPr/>
              <a:t>48</a:t>
            </a:fld>
            <a:endParaRPr kumimoji="0" lang="en-US" altLang="en-US" sz="1200"/>
          </a:p>
        </p:txBody>
      </p:sp>
      <p:sp>
        <p:nvSpPr>
          <p:cNvPr id="65540" name="Rectangle 2"/>
          <p:cNvSpPr>
            <a:spLocks noGrp="1" noRot="1" noChangeAspect="1" noChangeArrowheads="1" noTextEdit="1"/>
          </p:cNvSpPr>
          <p:nvPr>
            <p:ph type="sldImg"/>
          </p:nvPr>
        </p:nvSpPr>
        <p:spPr>
          <a:ln/>
        </p:spPr>
      </p:sp>
      <p:sp>
        <p:nvSpPr>
          <p:cNvPr id="65541"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135028202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11"/>
          <p:cNvSpPr>
            <a:spLocks noGrp="1" noChangeArrowheads="1"/>
          </p:cNvSpPr>
          <p:nvPr>
            <p:ph type="dt" sz="quarter" idx="1"/>
          </p:nvPr>
        </p:nvSpPr>
        <p:spPr>
          <a:noFill/>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46CD12CE-8260-49D8-9E7F-6CC91850D65B}" type="datetime1">
              <a:rPr kumimoji="0" lang="en-US" altLang="en-US" sz="1200"/>
              <a:pPr/>
              <a:t>5/19/2021</a:t>
            </a:fld>
            <a:endParaRPr kumimoji="0" lang="en-US" altLang="en-US" sz="1200"/>
          </a:p>
        </p:txBody>
      </p:sp>
      <p:sp>
        <p:nvSpPr>
          <p:cNvPr id="67587" name="Rectangle 13"/>
          <p:cNvSpPr>
            <a:spLocks noGrp="1" noChangeArrowheads="1"/>
          </p:cNvSpPr>
          <p:nvPr>
            <p:ph type="sldNum" sz="quarter" idx="5"/>
          </p:nvPr>
        </p:nvSpPr>
        <p:spPr>
          <a:noFill/>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8E00BDC9-0597-4CB2-9A56-1F3977B67EA4}" type="slidenum">
              <a:rPr kumimoji="0" lang="en-US" altLang="en-US" sz="1200"/>
              <a:pPr/>
              <a:t>49</a:t>
            </a:fld>
            <a:endParaRPr kumimoji="0" lang="en-US" altLang="en-US" sz="1200"/>
          </a:p>
        </p:txBody>
      </p:sp>
      <p:sp>
        <p:nvSpPr>
          <p:cNvPr id="67588" name="Rectangle 2"/>
          <p:cNvSpPr>
            <a:spLocks noGrp="1" noRot="1" noChangeAspect="1" noChangeArrowheads="1" noTextEdit="1"/>
          </p:cNvSpPr>
          <p:nvPr>
            <p:ph type="sldImg"/>
          </p:nvPr>
        </p:nvSpPr>
        <p:spPr>
          <a:ln/>
        </p:spPr>
      </p:sp>
      <p:sp>
        <p:nvSpPr>
          <p:cNvPr id="67589"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96176512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11"/>
          <p:cNvSpPr>
            <a:spLocks noGrp="1" noChangeArrowheads="1"/>
          </p:cNvSpPr>
          <p:nvPr>
            <p:ph type="dt" sz="quarter" idx="1"/>
          </p:nvPr>
        </p:nvSpPr>
        <p:spPr>
          <a:noFill/>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DCFBACE9-799C-4357-8FB7-D9083536D56C}" type="datetime1">
              <a:rPr kumimoji="0" lang="en-US" altLang="en-US" sz="1200"/>
              <a:pPr/>
              <a:t>5/19/2021</a:t>
            </a:fld>
            <a:endParaRPr kumimoji="0" lang="en-US" altLang="en-US" sz="1200"/>
          </a:p>
        </p:txBody>
      </p:sp>
      <p:sp>
        <p:nvSpPr>
          <p:cNvPr id="30723" name="Rectangle 13"/>
          <p:cNvSpPr>
            <a:spLocks noGrp="1" noChangeArrowheads="1"/>
          </p:cNvSpPr>
          <p:nvPr>
            <p:ph type="sldNum" sz="quarter" idx="5"/>
          </p:nvPr>
        </p:nvSpPr>
        <p:spPr>
          <a:noFill/>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E48A45AD-BFD0-4C7F-8A35-85F7B5350AEA}" type="slidenum">
              <a:rPr kumimoji="0" lang="en-US" altLang="en-US" sz="1200"/>
              <a:pPr/>
              <a:t>50</a:t>
            </a:fld>
            <a:endParaRPr kumimoji="0" lang="en-US" altLang="en-US" sz="1200"/>
          </a:p>
        </p:txBody>
      </p:sp>
      <p:sp>
        <p:nvSpPr>
          <p:cNvPr id="30724" name="Rectangle 2"/>
          <p:cNvSpPr>
            <a:spLocks noGrp="1" noRot="1" noChangeAspect="1" noChangeArrowheads="1" noTextEdit="1"/>
          </p:cNvSpPr>
          <p:nvPr>
            <p:ph type="sldImg"/>
          </p:nvPr>
        </p:nvSpPr>
        <p:spPr>
          <a:ln/>
        </p:spPr>
      </p:sp>
      <p:sp>
        <p:nvSpPr>
          <p:cNvPr id="30725"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31999827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11"/>
          <p:cNvSpPr>
            <a:spLocks noGrp="1" noChangeArrowheads="1"/>
          </p:cNvSpPr>
          <p:nvPr>
            <p:ph type="dt" sz="quarter" idx="1"/>
          </p:nvPr>
        </p:nvSpPr>
        <p:spPr>
          <a:noFill/>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40260E06-79A0-433B-87B0-6ED93F1676AD}" type="datetime1">
              <a:rPr kumimoji="0" lang="en-US" altLang="en-US" sz="1200"/>
              <a:pPr/>
              <a:t>5/19/2021</a:t>
            </a:fld>
            <a:endParaRPr kumimoji="0" lang="en-US" altLang="en-US" sz="1200"/>
          </a:p>
        </p:txBody>
      </p:sp>
      <p:sp>
        <p:nvSpPr>
          <p:cNvPr id="38915" name="Rectangle 13"/>
          <p:cNvSpPr>
            <a:spLocks noGrp="1" noChangeArrowheads="1"/>
          </p:cNvSpPr>
          <p:nvPr>
            <p:ph type="sldNum" sz="quarter" idx="5"/>
          </p:nvPr>
        </p:nvSpPr>
        <p:spPr>
          <a:noFill/>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0822F866-ABBF-4C37-A053-78A22602856C}" type="slidenum">
              <a:rPr kumimoji="0" lang="en-US" altLang="en-US" sz="1200"/>
              <a:pPr/>
              <a:t>51</a:t>
            </a:fld>
            <a:endParaRPr kumimoji="0" lang="en-US" altLang="en-US" sz="1200"/>
          </a:p>
        </p:txBody>
      </p:sp>
      <p:sp>
        <p:nvSpPr>
          <p:cNvPr id="38916" name="Rectangle 2"/>
          <p:cNvSpPr>
            <a:spLocks noGrp="1" noRot="1" noChangeAspect="1" noChangeArrowheads="1" noTextEdit="1"/>
          </p:cNvSpPr>
          <p:nvPr>
            <p:ph type="sldImg"/>
          </p:nvPr>
        </p:nvSpPr>
        <p:spPr>
          <a:ln/>
        </p:spPr>
      </p:sp>
      <p:sp>
        <p:nvSpPr>
          <p:cNvPr id="38917"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227881331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11"/>
          <p:cNvSpPr>
            <a:spLocks noGrp="1" noChangeArrowheads="1"/>
          </p:cNvSpPr>
          <p:nvPr>
            <p:ph type="dt" sz="quarter" idx="1"/>
          </p:nvPr>
        </p:nvSpPr>
        <p:spPr>
          <a:noFill/>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955A289F-3D1E-4171-B1A9-9A70CB02AED7}" type="datetime1">
              <a:rPr kumimoji="0" lang="en-US" altLang="en-US" sz="1200"/>
              <a:pPr/>
              <a:t>5/19/2021</a:t>
            </a:fld>
            <a:endParaRPr kumimoji="0" lang="en-US" altLang="en-US" sz="1200"/>
          </a:p>
        </p:txBody>
      </p:sp>
      <p:sp>
        <p:nvSpPr>
          <p:cNvPr id="43011" name="Rectangle 13"/>
          <p:cNvSpPr>
            <a:spLocks noGrp="1" noChangeArrowheads="1"/>
          </p:cNvSpPr>
          <p:nvPr>
            <p:ph type="sldNum" sz="quarter" idx="5"/>
          </p:nvPr>
        </p:nvSpPr>
        <p:spPr>
          <a:noFill/>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CFCD4A76-778C-4E79-8839-863B18BFBDA8}" type="slidenum">
              <a:rPr kumimoji="0" lang="en-US" altLang="en-US" sz="1200"/>
              <a:pPr/>
              <a:t>52</a:t>
            </a:fld>
            <a:endParaRPr kumimoji="0" lang="en-US" altLang="en-US" sz="1200"/>
          </a:p>
        </p:txBody>
      </p:sp>
      <p:sp>
        <p:nvSpPr>
          <p:cNvPr id="43012" name="Rectangle 2"/>
          <p:cNvSpPr>
            <a:spLocks noGrp="1" noRot="1" noChangeAspect="1" noChangeArrowheads="1" noTextEdit="1"/>
          </p:cNvSpPr>
          <p:nvPr>
            <p:ph type="sldImg"/>
          </p:nvPr>
        </p:nvSpPr>
        <p:spPr>
          <a:ln/>
        </p:spPr>
      </p:sp>
      <p:sp>
        <p:nvSpPr>
          <p:cNvPr id="43013"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94521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11"/>
          <p:cNvSpPr>
            <a:spLocks noGrp="1" noChangeArrowheads="1"/>
          </p:cNvSpPr>
          <p:nvPr>
            <p:ph type="dt" sz="quarter" idx="1"/>
          </p:nvPr>
        </p:nvSpPr>
        <p:spPr>
          <a:noFill/>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F2B4008C-EA9A-4810-A579-4E91D74F9955}" type="datetime1">
              <a:rPr kumimoji="0" lang="en-US" altLang="en-US" sz="1200"/>
              <a:pPr/>
              <a:t>5/19/2021</a:t>
            </a:fld>
            <a:endParaRPr kumimoji="0" lang="en-US" altLang="en-US" sz="1200"/>
          </a:p>
        </p:txBody>
      </p:sp>
      <p:sp>
        <p:nvSpPr>
          <p:cNvPr id="24579" name="Rectangle 13"/>
          <p:cNvSpPr>
            <a:spLocks noGrp="1" noChangeArrowheads="1"/>
          </p:cNvSpPr>
          <p:nvPr>
            <p:ph type="sldNum" sz="quarter" idx="5"/>
          </p:nvPr>
        </p:nvSpPr>
        <p:spPr>
          <a:noFill/>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042B586A-7DB8-41DE-9794-87AAB3AB0257}" type="slidenum">
              <a:rPr kumimoji="0" lang="en-US" altLang="en-US" sz="1200"/>
              <a:pPr/>
              <a:t>26</a:t>
            </a:fld>
            <a:endParaRPr kumimoji="0" lang="en-US" altLang="en-US" sz="1200"/>
          </a:p>
        </p:txBody>
      </p:sp>
      <p:sp>
        <p:nvSpPr>
          <p:cNvPr id="24580" name="Rectangle 2"/>
          <p:cNvSpPr>
            <a:spLocks noGrp="1" noRot="1" noChangeAspect="1" noChangeArrowheads="1" noTextEdit="1"/>
          </p:cNvSpPr>
          <p:nvPr>
            <p:ph type="sldImg"/>
          </p:nvPr>
        </p:nvSpPr>
        <p:spPr>
          <a:ln/>
        </p:spPr>
      </p:sp>
      <p:sp>
        <p:nvSpPr>
          <p:cNvPr id="24581"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258199973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11"/>
          <p:cNvSpPr>
            <a:spLocks noGrp="1" noChangeArrowheads="1"/>
          </p:cNvSpPr>
          <p:nvPr>
            <p:ph type="dt" sz="quarter" idx="1"/>
          </p:nvPr>
        </p:nvSpPr>
        <p:spPr>
          <a:noFill/>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11DFA23F-7688-4627-B565-BDE469F85581}" type="datetime1">
              <a:rPr kumimoji="0" lang="en-US" altLang="en-US" sz="1200"/>
              <a:pPr/>
              <a:t>5/19/2021</a:t>
            </a:fld>
            <a:endParaRPr kumimoji="0" lang="en-US" altLang="en-US" sz="1200"/>
          </a:p>
        </p:txBody>
      </p:sp>
      <p:sp>
        <p:nvSpPr>
          <p:cNvPr id="32771" name="Rectangle 13"/>
          <p:cNvSpPr>
            <a:spLocks noGrp="1" noChangeArrowheads="1"/>
          </p:cNvSpPr>
          <p:nvPr>
            <p:ph type="sldNum" sz="quarter" idx="5"/>
          </p:nvPr>
        </p:nvSpPr>
        <p:spPr>
          <a:noFill/>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2E7C7DB5-8EC0-433D-9207-B3A9C2354FBA}" type="slidenum">
              <a:rPr kumimoji="0" lang="en-US" altLang="en-US" sz="1200"/>
              <a:pPr/>
              <a:t>53</a:t>
            </a:fld>
            <a:endParaRPr kumimoji="0" lang="en-US" altLang="en-US" sz="1200"/>
          </a:p>
        </p:txBody>
      </p:sp>
      <p:sp>
        <p:nvSpPr>
          <p:cNvPr id="32772" name="Rectangle 2"/>
          <p:cNvSpPr>
            <a:spLocks noGrp="1" noRot="1" noChangeAspect="1" noChangeArrowheads="1" noTextEdit="1"/>
          </p:cNvSpPr>
          <p:nvPr>
            <p:ph type="sldImg"/>
          </p:nvPr>
        </p:nvSpPr>
        <p:spPr>
          <a:ln/>
        </p:spPr>
      </p:sp>
      <p:sp>
        <p:nvSpPr>
          <p:cNvPr id="32773"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122124696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11"/>
          <p:cNvSpPr>
            <a:spLocks noGrp="1" noChangeArrowheads="1"/>
          </p:cNvSpPr>
          <p:nvPr>
            <p:ph type="dt" sz="quarter" idx="1"/>
          </p:nvPr>
        </p:nvSpPr>
        <p:spPr>
          <a:noFill/>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11DFA23F-7688-4627-B565-BDE469F85581}" type="datetime1">
              <a:rPr kumimoji="0" lang="en-US" altLang="en-US" sz="1200"/>
              <a:pPr/>
              <a:t>5/19/2021</a:t>
            </a:fld>
            <a:endParaRPr kumimoji="0" lang="en-US" altLang="en-US" sz="1200"/>
          </a:p>
        </p:txBody>
      </p:sp>
      <p:sp>
        <p:nvSpPr>
          <p:cNvPr id="32771" name="Rectangle 13"/>
          <p:cNvSpPr>
            <a:spLocks noGrp="1" noChangeArrowheads="1"/>
          </p:cNvSpPr>
          <p:nvPr>
            <p:ph type="sldNum" sz="quarter" idx="5"/>
          </p:nvPr>
        </p:nvSpPr>
        <p:spPr>
          <a:noFill/>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2E7C7DB5-8EC0-433D-9207-B3A9C2354FBA}" type="slidenum">
              <a:rPr kumimoji="0" lang="en-US" altLang="en-US" sz="1200"/>
              <a:pPr/>
              <a:t>54</a:t>
            </a:fld>
            <a:endParaRPr kumimoji="0" lang="en-US" altLang="en-US" sz="1200"/>
          </a:p>
        </p:txBody>
      </p:sp>
      <p:sp>
        <p:nvSpPr>
          <p:cNvPr id="32772" name="Rectangle 2"/>
          <p:cNvSpPr>
            <a:spLocks noGrp="1" noRot="1" noChangeAspect="1" noChangeArrowheads="1" noTextEdit="1"/>
          </p:cNvSpPr>
          <p:nvPr>
            <p:ph type="sldImg"/>
          </p:nvPr>
        </p:nvSpPr>
        <p:spPr>
          <a:ln/>
        </p:spPr>
      </p:sp>
      <p:sp>
        <p:nvSpPr>
          <p:cNvPr id="32773"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233502276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11"/>
          <p:cNvSpPr>
            <a:spLocks noGrp="1" noChangeArrowheads="1"/>
          </p:cNvSpPr>
          <p:nvPr>
            <p:ph type="dt" sz="quarter" idx="1"/>
          </p:nvPr>
        </p:nvSpPr>
        <p:spPr>
          <a:noFill/>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75F7606F-BE3E-49E4-8A73-47B63B76888B}" type="datetime1">
              <a:rPr kumimoji="0" lang="en-US" altLang="en-US" sz="1200"/>
              <a:pPr/>
              <a:t>5/19/2021</a:t>
            </a:fld>
            <a:endParaRPr kumimoji="0" lang="en-US" altLang="en-US" sz="1200"/>
          </a:p>
        </p:txBody>
      </p:sp>
      <p:sp>
        <p:nvSpPr>
          <p:cNvPr id="34819" name="Rectangle 13"/>
          <p:cNvSpPr>
            <a:spLocks noGrp="1" noChangeArrowheads="1"/>
          </p:cNvSpPr>
          <p:nvPr>
            <p:ph type="sldNum" sz="quarter" idx="5"/>
          </p:nvPr>
        </p:nvSpPr>
        <p:spPr>
          <a:noFill/>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CB8719E3-E9A4-4742-B1A1-63420FA325EA}" type="slidenum">
              <a:rPr kumimoji="0" lang="en-US" altLang="en-US" sz="1200"/>
              <a:pPr/>
              <a:t>55</a:t>
            </a:fld>
            <a:endParaRPr kumimoji="0" lang="en-US" altLang="en-US" sz="1200"/>
          </a:p>
        </p:txBody>
      </p:sp>
      <p:sp>
        <p:nvSpPr>
          <p:cNvPr id="34820" name="Rectangle 2"/>
          <p:cNvSpPr>
            <a:spLocks noGrp="1" noRot="1" noChangeAspect="1" noChangeArrowheads="1" noTextEdit="1"/>
          </p:cNvSpPr>
          <p:nvPr>
            <p:ph type="sldImg"/>
          </p:nvPr>
        </p:nvSpPr>
        <p:spPr>
          <a:ln/>
        </p:spPr>
      </p:sp>
      <p:sp>
        <p:nvSpPr>
          <p:cNvPr id="34821"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21732469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11"/>
          <p:cNvSpPr>
            <a:spLocks noGrp="1" noChangeArrowheads="1"/>
          </p:cNvSpPr>
          <p:nvPr>
            <p:ph type="dt" sz="quarter" idx="1"/>
          </p:nvPr>
        </p:nvSpPr>
        <p:spPr>
          <a:noFill/>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25B042F6-50B3-42F4-A65F-05F3797DA860}" type="datetime1">
              <a:rPr kumimoji="0" lang="en-US" altLang="en-US" sz="1200"/>
              <a:pPr/>
              <a:t>5/19/2021</a:t>
            </a:fld>
            <a:endParaRPr kumimoji="0" lang="en-US" altLang="en-US" sz="1200"/>
          </a:p>
        </p:txBody>
      </p:sp>
      <p:sp>
        <p:nvSpPr>
          <p:cNvPr id="36867" name="Rectangle 13"/>
          <p:cNvSpPr>
            <a:spLocks noGrp="1" noChangeArrowheads="1"/>
          </p:cNvSpPr>
          <p:nvPr>
            <p:ph type="sldNum" sz="quarter" idx="5"/>
          </p:nvPr>
        </p:nvSpPr>
        <p:spPr>
          <a:noFill/>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6294F973-9F0F-40CC-A872-2BCDC7798A37}" type="slidenum">
              <a:rPr kumimoji="0" lang="en-US" altLang="en-US" sz="1200"/>
              <a:pPr/>
              <a:t>56</a:t>
            </a:fld>
            <a:endParaRPr kumimoji="0" lang="en-US" altLang="en-US" sz="1200"/>
          </a:p>
        </p:txBody>
      </p:sp>
      <p:sp>
        <p:nvSpPr>
          <p:cNvPr id="36868" name="Rectangle 2"/>
          <p:cNvSpPr>
            <a:spLocks noGrp="1" noRot="1" noChangeAspect="1" noChangeArrowheads="1" noTextEdit="1"/>
          </p:cNvSpPr>
          <p:nvPr>
            <p:ph type="sldImg"/>
          </p:nvPr>
        </p:nvSpPr>
        <p:spPr>
          <a:ln/>
        </p:spPr>
      </p:sp>
      <p:sp>
        <p:nvSpPr>
          <p:cNvPr id="36869"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169844830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11"/>
          <p:cNvSpPr>
            <a:spLocks noGrp="1" noChangeArrowheads="1"/>
          </p:cNvSpPr>
          <p:nvPr>
            <p:ph type="dt" sz="quarter" idx="1"/>
          </p:nvPr>
        </p:nvSpPr>
        <p:spPr>
          <a:noFill/>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25B042F6-50B3-42F4-A65F-05F3797DA860}" type="datetime1">
              <a:rPr kumimoji="0" lang="en-US" altLang="en-US" sz="1200"/>
              <a:pPr/>
              <a:t>5/19/2021</a:t>
            </a:fld>
            <a:endParaRPr kumimoji="0" lang="en-US" altLang="en-US" sz="1200"/>
          </a:p>
        </p:txBody>
      </p:sp>
      <p:sp>
        <p:nvSpPr>
          <p:cNvPr id="36867" name="Rectangle 13"/>
          <p:cNvSpPr>
            <a:spLocks noGrp="1" noChangeArrowheads="1"/>
          </p:cNvSpPr>
          <p:nvPr>
            <p:ph type="sldNum" sz="quarter" idx="5"/>
          </p:nvPr>
        </p:nvSpPr>
        <p:spPr>
          <a:noFill/>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6294F973-9F0F-40CC-A872-2BCDC7798A37}" type="slidenum">
              <a:rPr kumimoji="0" lang="en-US" altLang="en-US" sz="1200"/>
              <a:pPr/>
              <a:t>57</a:t>
            </a:fld>
            <a:endParaRPr kumimoji="0" lang="en-US" altLang="en-US" sz="1200"/>
          </a:p>
        </p:txBody>
      </p:sp>
      <p:sp>
        <p:nvSpPr>
          <p:cNvPr id="36868" name="Rectangle 2"/>
          <p:cNvSpPr>
            <a:spLocks noGrp="1" noRot="1" noChangeAspect="1" noChangeArrowheads="1" noTextEdit="1"/>
          </p:cNvSpPr>
          <p:nvPr>
            <p:ph type="sldImg"/>
          </p:nvPr>
        </p:nvSpPr>
        <p:spPr>
          <a:ln/>
        </p:spPr>
      </p:sp>
      <p:sp>
        <p:nvSpPr>
          <p:cNvPr id="36869"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353204740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11"/>
          <p:cNvSpPr>
            <a:spLocks noGrp="1" noChangeArrowheads="1"/>
          </p:cNvSpPr>
          <p:nvPr>
            <p:ph type="dt" sz="quarter" idx="1"/>
          </p:nvPr>
        </p:nvSpPr>
        <p:spPr>
          <a:noFill/>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D506E1F8-BE89-4FC6-9DB1-30A140BCE590}" type="datetime1">
              <a:rPr kumimoji="0" lang="en-US" altLang="en-US" sz="1200"/>
              <a:pPr/>
              <a:t>5/19/2021</a:t>
            </a:fld>
            <a:endParaRPr kumimoji="0" lang="en-US" altLang="en-US" sz="1200"/>
          </a:p>
        </p:txBody>
      </p:sp>
      <p:sp>
        <p:nvSpPr>
          <p:cNvPr id="40963" name="Rectangle 13"/>
          <p:cNvSpPr>
            <a:spLocks noGrp="1" noChangeArrowheads="1"/>
          </p:cNvSpPr>
          <p:nvPr>
            <p:ph type="sldNum" sz="quarter" idx="5"/>
          </p:nvPr>
        </p:nvSpPr>
        <p:spPr>
          <a:noFill/>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B8746662-6681-4A59-8392-6F289AB7DFE9}" type="slidenum">
              <a:rPr kumimoji="0" lang="en-US" altLang="en-US" sz="1200"/>
              <a:pPr/>
              <a:t>58</a:t>
            </a:fld>
            <a:endParaRPr kumimoji="0" lang="en-US" altLang="en-US" sz="1200"/>
          </a:p>
        </p:txBody>
      </p:sp>
      <p:sp>
        <p:nvSpPr>
          <p:cNvPr id="40964" name="Rectangle 2"/>
          <p:cNvSpPr>
            <a:spLocks noGrp="1" noRot="1" noChangeAspect="1" noChangeArrowheads="1" noTextEdit="1"/>
          </p:cNvSpPr>
          <p:nvPr>
            <p:ph type="sldImg"/>
          </p:nvPr>
        </p:nvSpPr>
        <p:spPr>
          <a:ln/>
        </p:spPr>
      </p:sp>
      <p:sp>
        <p:nvSpPr>
          <p:cNvPr id="40965"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68870700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11"/>
          <p:cNvSpPr>
            <a:spLocks noGrp="1" noChangeArrowheads="1"/>
          </p:cNvSpPr>
          <p:nvPr>
            <p:ph type="dt" sz="quarter" idx="1"/>
          </p:nvPr>
        </p:nvSpPr>
        <p:spPr>
          <a:noFill/>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8CD170A5-677A-4269-AD71-404BD9ADE9E4}" type="datetime1">
              <a:rPr kumimoji="0" lang="en-US" altLang="en-US" sz="1200"/>
              <a:pPr/>
              <a:t>5/19/2021</a:t>
            </a:fld>
            <a:endParaRPr kumimoji="0" lang="en-US" altLang="en-US" sz="1200"/>
          </a:p>
        </p:txBody>
      </p:sp>
      <p:sp>
        <p:nvSpPr>
          <p:cNvPr id="45059" name="Rectangle 13"/>
          <p:cNvSpPr>
            <a:spLocks noGrp="1" noChangeArrowheads="1"/>
          </p:cNvSpPr>
          <p:nvPr>
            <p:ph type="sldNum" sz="quarter" idx="5"/>
          </p:nvPr>
        </p:nvSpPr>
        <p:spPr>
          <a:noFill/>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ECB9877C-9BF8-4932-B07A-727FC3DA7C89}" type="slidenum">
              <a:rPr kumimoji="0" lang="en-US" altLang="en-US" sz="1200"/>
              <a:pPr/>
              <a:t>59</a:t>
            </a:fld>
            <a:endParaRPr kumimoji="0" lang="en-US" altLang="en-US" sz="1200"/>
          </a:p>
        </p:txBody>
      </p:sp>
      <p:sp>
        <p:nvSpPr>
          <p:cNvPr id="45060" name="Rectangle 2"/>
          <p:cNvSpPr>
            <a:spLocks noGrp="1" noRot="1" noChangeAspect="1" noChangeArrowheads="1" noTextEdit="1"/>
          </p:cNvSpPr>
          <p:nvPr>
            <p:ph type="sldImg"/>
          </p:nvPr>
        </p:nvSpPr>
        <p:spPr>
          <a:ln/>
        </p:spPr>
      </p:sp>
      <p:sp>
        <p:nvSpPr>
          <p:cNvPr id="45061"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27503027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11"/>
          <p:cNvSpPr>
            <a:spLocks noGrp="1" noChangeArrowheads="1"/>
          </p:cNvSpPr>
          <p:nvPr>
            <p:ph type="dt" sz="quarter" idx="1"/>
          </p:nvPr>
        </p:nvSpPr>
        <p:spPr>
          <a:noFill/>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FFBD2CDC-E1CC-442F-96D8-B5028CA5E4A3}" type="datetime1">
              <a:rPr kumimoji="0" lang="en-US" altLang="en-US" sz="1200"/>
              <a:pPr/>
              <a:t>5/19/2021</a:t>
            </a:fld>
            <a:endParaRPr kumimoji="0" lang="en-US" altLang="en-US" sz="1200"/>
          </a:p>
        </p:txBody>
      </p:sp>
      <p:sp>
        <p:nvSpPr>
          <p:cNvPr id="47107" name="Rectangle 13"/>
          <p:cNvSpPr>
            <a:spLocks noGrp="1" noChangeArrowheads="1"/>
          </p:cNvSpPr>
          <p:nvPr>
            <p:ph type="sldNum" sz="quarter" idx="5"/>
          </p:nvPr>
        </p:nvSpPr>
        <p:spPr>
          <a:noFill/>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0C36750A-B208-4256-B845-B75B960858A5}" type="slidenum">
              <a:rPr kumimoji="0" lang="en-US" altLang="en-US" sz="1200"/>
              <a:pPr/>
              <a:t>60</a:t>
            </a:fld>
            <a:endParaRPr kumimoji="0" lang="en-US" altLang="en-US" sz="1200"/>
          </a:p>
        </p:txBody>
      </p:sp>
      <p:sp>
        <p:nvSpPr>
          <p:cNvPr id="47108" name="Rectangle 2"/>
          <p:cNvSpPr>
            <a:spLocks noGrp="1" noRot="1" noChangeAspect="1" noChangeArrowheads="1" noTextEdit="1"/>
          </p:cNvSpPr>
          <p:nvPr>
            <p:ph type="sldImg"/>
          </p:nvPr>
        </p:nvSpPr>
        <p:spPr>
          <a:ln/>
        </p:spPr>
      </p:sp>
      <p:sp>
        <p:nvSpPr>
          <p:cNvPr id="47109"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3232848284"/>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11"/>
          <p:cNvSpPr>
            <a:spLocks noGrp="1" noChangeArrowheads="1"/>
          </p:cNvSpPr>
          <p:nvPr>
            <p:ph type="dt" sz="quarter" idx="1"/>
          </p:nvPr>
        </p:nvSpPr>
        <p:spPr>
          <a:noFill/>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E727778A-C464-4D2C-95CE-B6819EC4CE66}" type="datetime1">
              <a:rPr kumimoji="0" lang="en-US" altLang="en-US" sz="1200"/>
              <a:pPr/>
              <a:t>5/19/2021</a:t>
            </a:fld>
            <a:endParaRPr kumimoji="0" lang="en-US" altLang="en-US" sz="1200"/>
          </a:p>
        </p:txBody>
      </p:sp>
      <p:sp>
        <p:nvSpPr>
          <p:cNvPr id="49155" name="Rectangle 13"/>
          <p:cNvSpPr>
            <a:spLocks noGrp="1" noChangeArrowheads="1"/>
          </p:cNvSpPr>
          <p:nvPr>
            <p:ph type="sldNum" sz="quarter" idx="5"/>
          </p:nvPr>
        </p:nvSpPr>
        <p:spPr>
          <a:noFill/>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B94AB803-5040-45E2-9633-1B8CE1E0C4A6}" type="slidenum">
              <a:rPr kumimoji="0" lang="en-US" altLang="en-US" sz="1200"/>
              <a:pPr/>
              <a:t>61</a:t>
            </a:fld>
            <a:endParaRPr kumimoji="0" lang="en-US" altLang="en-US" sz="1200"/>
          </a:p>
        </p:txBody>
      </p:sp>
      <p:sp>
        <p:nvSpPr>
          <p:cNvPr id="49156" name="Rectangle 2"/>
          <p:cNvSpPr>
            <a:spLocks noGrp="1" noRot="1" noChangeAspect="1" noChangeArrowheads="1" noTextEdit="1"/>
          </p:cNvSpPr>
          <p:nvPr>
            <p:ph type="sldImg"/>
          </p:nvPr>
        </p:nvSpPr>
        <p:spPr>
          <a:ln/>
        </p:spPr>
      </p:sp>
      <p:sp>
        <p:nvSpPr>
          <p:cNvPr id="49157"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2173667903"/>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11"/>
          <p:cNvSpPr>
            <a:spLocks noGrp="1" noChangeArrowheads="1"/>
          </p:cNvSpPr>
          <p:nvPr>
            <p:ph type="dt" sz="quarter" idx="1"/>
          </p:nvPr>
        </p:nvSpPr>
        <p:spPr>
          <a:noFill/>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DE35D74A-E0A3-473A-8860-4B862F1C10C9}" type="datetime1">
              <a:rPr kumimoji="0" lang="en-US" altLang="en-US" sz="1200"/>
              <a:pPr/>
              <a:t>5/19/2021</a:t>
            </a:fld>
            <a:endParaRPr kumimoji="0" lang="en-US" altLang="en-US" sz="1200"/>
          </a:p>
        </p:txBody>
      </p:sp>
      <p:sp>
        <p:nvSpPr>
          <p:cNvPr id="51203" name="Rectangle 13"/>
          <p:cNvSpPr>
            <a:spLocks noGrp="1" noChangeArrowheads="1"/>
          </p:cNvSpPr>
          <p:nvPr>
            <p:ph type="sldNum" sz="quarter" idx="5"/>
          </p:nvPr>
        </p:nvSpPr>
        <p:spPr>
          <a:noFill/>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B41B0A14-199B-480C-9933-1646F6FB2487}" type="slidenum">
              <a:rPr kumimoji="0" lang="en-US" altLang="en-US" sz="1200"/>
              <a:pPr/>
              <a:t>62</a:t>
            </a:fld>
            <a:endParaRPr kumimoji="0" lang="en-US" altLang="en-US" sz="1200"/>
          </a:p>
        </p:txBody>
      </p:sp>
      <p:sp>
        <p:nvSpPr>
          <p:cNvPr id="51204" name="Rectangle 2"/>
          <p:cNvSpPr>
            <a:spLocks noGrp="1" noRot="1" noChangeAspect="1" noChangeArrowheads="1" noTextEdit="1"/>
          </p:cNvSpPr>
          <p:nvPr>
            <p:ph type="sldImg"/>
          </p:nvPr>
        </p:nvSpPr>
        <p:spPr>
          <a:ln/>
        </p:spPr>
      </p:sp>
      <p:sp>
        <p:nvSpPr>
          <p:cNvPr id="51205"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16353602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11"/>
          <p:cNvSpPr>
            <a:spLocks noGrp="1" noChangeArrowheads="1"/>
          </p:cNvSpPr>
          <p:nvPr>
            <p:ph type="dt" sz="quarter" idx="1"/>
          </p:nvPr>
        </p:nvSpPr>
        <p:spPr>
          <a:noFill/>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D8923EDE-7BC1-443C-94A1-49E2241D305C}" type="datetime1">
              <a:rPr kumimoji="0" lang="en-US" altLang="en-US" sz="1200"/>
              <a:pPr/>
              <a:t>5/19/2021</a:t>
            </a:fld>
            <a:endParaRPr kumimoji="0" lang="en-US" altLang="en-US" sz="1200"/>
          </a:p>
        </p:txBody>
      </p:sp>
      <p:sp>
        <p:nvSpPr>
          <p:cNvPr id="26627" name="Rectangle 13"/>
          <p:cNvSpPr>
            <a:spLocks noGrp="1" noChangeArrowheads="1"/>
          </p:cNvSpPr>
          <p:nvPr>
            <p:ph type="sldNum" sz="quarter" idx="5"/>
          </p:nvPr>
        </p:nvSpPr>
        <p:spPr>
          <a:noFill/>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8EAB8FD3-647A-49C0-9852-4D14716396BF}" type="slidenum">
              <a:rPr kumimoji="0" lang="en-US" altLang="en-US" sz="1200"/>
              <a:pPr/>
              <a:t>27</a:t>
            </a:fld>
            <a:endParaRPr kumimoji="0" lang="en-US" altLang="en-US" sz="1200"/>
          </a:p>
        </p:txBody>
      </p:sp>
      <p:sp>
        <p:nvSpPr>
          <p:cNvPr id="26628" name="Rectangle 2"/>
          <p:cNvSpPr>
            <a:spLocks noGrp="1" noRot="1" noChangeAspect="1" noChangeArrowheads="1" noTextEdit="1"/>
          </p:cNvSpPr>
          <p:nvPr>
            <p:ph type="sldImg"/>
          </p:nvPr>
        </p:nvSpPr>
        <p:spPr>
          <a:ln/>
        </p:spPr>
      </p:sp>
      <p:sp>
        <p:nvSpPr>
          <p:cNvPr id="26629"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2258559405"/>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11"/>
          <p:cNvSpPr>
            <a:spLocks noGrp="1" noChangeArrowheads="1"/>
          </p:cNvSpPr>
          <p:nvPr>
            <p:ph type="dt" sz="quarter" idx="1"/>
          </p:nvPr>
        </p:nvSpPr>
        <p:spPr>
          <a:noFill/>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8BACFE88-0403-4171-BAB3-C848AB3C5F0C}" type="datetime1">
              <a:rPr kumimoji="0" lang="en-US" altLang="en-US" sz="1200"/>
              <a:pPr/>
              <a:t>5/19/2021</a:t>
            </a:fld>
            <a:endParaRPr kumimoji="0" lang="en-US" altLang="en-US" sz="1200"/>
          </a:p>
        </p:txBody>
      </p:sp>
      <p:sp>
        <p:nvSpPr>
          <p:cNvPr id="53251" name="Rectangle 13"/>
          <p:cNvSpPr>
            <a:spLocks noGrp="1" noChangeArrowheads="1"/>
          </p:cNvSpPr>
          <p:nvPr>
            <p:ph type="sldNum" sz="quarter" idx="5"/>
          </p:nvPr>
        </p:nvSpPr>
        <p:spPr>
          <a:noFill/>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C7CCEC81-97BA-46BD-BEC7-0000B0504E89}" type="slidenum">
              <a:rPr kumimoji="0" lang="en-US" altLang="en-US" sz="1200"/>
              <a:pPr/>
              <a:t>63</a:t>
            </a:fld>
            <a:endParaRPr kumimoji="0" lang="en-US" altLang="en-US" sz="1200"/>
          </a:p>
        </p:txBody>
      </p:sp>
      <p:sp>
        <p:nvSpPr>
          <p:cNvPr id="53252" name="Rectangle 2"/>
          <p:cNvSpPr>
            <a:spLocks noGrp="1" noRot="1" noChangeAspect="1" noChangeArrowheads="1" noTextEdit="1"/>
          </p:cNvSpPr>
          <p:nvPr>
            <p:ph type="sldImg"/>
          </p:nvPr>
        </p:nvSpPr>
        <p:spPr>
          <a:ln/>
        </p:spPr>
      </p:sp>
      <p:sp>
        <p:nvSpPr>
          <p:cNvPr id="53253"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28962000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11"/>
          <p:cNvSpPr>
            <a:spLocks noGrp="1" noChangeArrowheads="1"/>
          </p:cNvSpPr>
          <p:nvPr>
            <p:ph type="dt" sz="quarter" idx="1"/>
          </p:nvPr>
        </p:nvSpPr>
        <p:spPr>
          <a:noFill/>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E3B47438-37BD-4098-992A-C989EC3FF02E}" type="datetime1">
              <a:rPr kumimoji="0" lang="en-US" altLang="en-US" sz="1200"/>
              <a:pPr/>
              <a:t>5/19/2021</a:t>
            </a:fld>
            <a:endParaRPr kumimoji="0" lang="en-US" altLang="en-US" sz="1200"/>
          </a:p>
        </p:txBody>
      </p:sp>
      <p:sp>
        <p:nvSpPr>
          <p:cNvPr id="28675" name="Rectangle 13"/>
          <p:cNvSpPr>
            <a:spLocks noGrp="1" noChangeArrowheads="1"/>
          </p:cNvSpPr>
          <p:nvPr>
            <p:ph type="sldNum" sz="quarter" idx="5"/>
          </p:nvPr>
        </p:nvSpPr>
        <p:spPr>
          <a:noFill/>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5605E07F-FF85-43E2-9D90-AD048434FB0B}" type="slidenum">
              <a:rPr kumimoji="0" lang="en-US" altLang="en-US" sz="1200"/>
              <a:pPr/>
              <a:t>28</a:t>
            </a:fld>
            <a:endParaRPr kumimoji="0" lang="en-US" altLang="en-US" sz="1200"/>
          </a:p>
        </p:txBody>
      </p:sp>
      <p:sp>
        <p:nvSpPr>
          <p:cNvPr id="28676" name="Rectangle 2"/>
          <p:cNvSpPr>
            <a:spLocks noGrp="1" noRot="1" noChangeAspect="1" noChangeArrowheads="1" noTextEdit="1"/>
          </p:cNvSpPr>
          <p:nvPr>
            <p:ph type="sldImg"/>
          </p:nvPr>
        </p:nvSpPr>
        <p:spPr>
          <a:ln/>
        </p:spPr>
      </p:sp>
      <p:sp>
        <p:nvSpPr>
          <p:cNvPr id="28677"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20390609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11"/>
          <p:cNvSpPr>
            <a:spLocks noGrp="1" noChangeArrowheads="1"/>
          </p:cNvSpPr>
          <p:nvPr>
            <p:ph type="dt" sz="quarter" idx="1"/>
          </p:nvPr>
        </p:nvSpPr>
        <p:spPr>
          <a:noFill/>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86012C02-AD02-4F51-99A1-EE7B0CF7FBCB}" type="datetime1">
              <a:rPr kumimoji="0" lang="en-US" altLang="en-US" sz="1200"/>
              <a:pPr/>
              <a:t>5/19/2021</a:t>
            </a:fld>
            <a:endParaRPr kumimoji="0" lang="en-US" altLang="en-US" sz="1200"/>
          </a:p>
        </p:txBody>
      </p:sp>
      <p:sp>
        <p:nvSpPr>
          <p:cNvPr id="30723" name="Rectangle 13"/>
          <p:cNvSpPr>
            <a:spLocks noGrp="1" noChangeArrowheads="1"/>
          </p:cNvSpPr>
          <p:nvPr>
            <p:ph type="sldNum" sz="quarter" idx="5"/>
          </p:nvPr>
        </p:nvSpPr>
        <p:spPr>
          <a:noFill/>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E64636E5-B26D-4DED-824E-3616DE7B9039}" type="slidenum">
              <a:rPr kumimoji="0" lang="en-US" altLang="en-US" sz="1200"/>
              <a:pPr/>
              <a:t>29</a:t>
            </a:fld>
            <a:endParaRPr kumimoji="0" lang="en-US" altLang="en-US" sz="1200"/>
          </a:p>
        </p:txBody>
      </p:sp>
      <p:sp>
        <p:nvSpPr>
          <p:cNvPr id="30724" name="Rectangle 2"/>
          <p:cNvSpPr>
            <a:spLocks noGrp="1" noRot="1" noChangeAspect="1" noChangeArrowheads="1" noTextEdit="1"/>
          </p:cNvSpPr>
          <p:nvPr>
            <p:ph type="sldImg"/>
          </p:nvPr>
        </p:nvSpPr>
        <p:spPr>
          <a:ln/>
        </p:spPr>
      </p:sp>
      <p:sp>
        <p:nvSpPr>
          <p:cNvPr id="30725"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9366869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11"/>
          <p:cNvSpPr>
            <a:spLocks noGrp="1" noChangeArrowheads="1"/>
          </p:cNvSpPr>
          <p:nvPr>
            <p:ph type="dt" sz="quarter" idx="1"/>
          </p:nvPr>
        </p:nvSpPr>
        <p:spPr>
          <a:noFill/>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5CC66BEF-ECD2-44BF-AE93-70FD4B371EE8}" type="datetime1">
              <a:rPr kumimoji="0" lang="en-US" altLang="en-US" sz="1200"/>
              <a:pPr/>
              <a:t>5/19/2021</a:t>
            </a:fld>
            <a:endParaRPr kumimoji="0" lang="en-US" altLang="en-US" sz="1200"/>
          </a:p>
        </p:txBody>
      </p:sp>
      <p:sp>
        <p:nvSpPr>
          <p:cNvPr id="32771" name="Rectangle 13"/>
          <p:cNvSpPr>
            <a:spLocks noGrp="1" noChangeArrowheads="1"/>
          </p:cNvSpPr>
          <p:nvPr>
            <p:ph type="sldNum" sz="quarter" idx="5"/>
          </p:nvPr>
        </p:nvSpPr>
        <p:spPr>
          <a:noFill/>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0995E66B-6E57-4405-AD36-FDE424EA1215}" type="slidenum">
              <a:rPr kumimoji="0" lang="en-US" altLang="en-US" sz="1200"/>
              <a:pPr/>
              <a:t>30</a:t>
            </a:fld>
            <a:endParaRPr kumimoji="0" lang="en-US" altLang="en-US" sz="1200"/>
          </a:p>
        </p:txBody>
      </p:sp>
      <p:sp>
        <p:nvSpPr>
          <p:cNvPr id="32772" name="Rectangle 2"/>
          <p:cNvSpPr>
            <a:spLocks noGrp="1" noRot="1" noChangeAspect="1" noChangeArrowheads="1" noTextEdit="1"/>
          </p:cNvSpPr>
          <p:nvPr>
            <p:ph type="sldImg"/>
          </p:nvPr>
        </p:nvSpPr>
        <p:spPr>
          <a:ln/>
        </p:spPr>
      </p:sp>
      <p:sp>
        <p:nvSpPr>
          <p:cNvPr id="32773"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36692690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11"/>
          <p:cNvSpPr>
            <a:spLocks noGrp="1" noChangeArrowheads="1"/>
          </p:cNvSpPr>
          <p:nvPr>
            <p:ph type="dt" sz="quarter" idx="1"/>
          </p:nvPr>
        </p:nvSpPr>
        <p:spPr>
          <a:noFill/>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039D44CA-259E-44AC-8016-2EA2C6DA369A}" type="datetime1">
              <a:rPr kumimoji="0" lang="en-US" altLang="en-US" sz="1200"/>
              <a:pPr/>
              <a:t>5/19/2021</a:t>
            </a:fld>
            <a:endParaRPr kumimoji="0" lang="en-US" altLang="en-US" sz="1200"/>
          </a:p>
        </p:txBody>
      </p:sp>
      <p:sp>
        <p:nvSpPr>
          <p:cNvPr id="34819" name="Rectangle 13"/>
          <p:cNvSpPr>
            <a:spLocks noGrp="1" noChangeArrowheads="1"/>
          </p:cNvSpPr>
          <p:nvPr>
            <p:ph type="sldNum" sz="quarter" idx="5"/>
          </p:nvPr>
        </p:nvSpPr>
        <p:spPr>
          <a:noFill/>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D521C1AB-D76B-4102-AE56-C31D3241296D}" type="slidenum">
              <a:rPr kumimoji="0" lang="en-US" altLang="en-US" sz="1200"/>
              <a:pPr/>
              <a:t>31</a:t>
            </a:fld>
            <a:endParaRPr kumimoji="0" lang="en-US" altLang="en-US" sz="1200"/>
          </a:p>
        </p:txBody>
      </p:sp>
      <p:sp>
        <p:nvSpPr>
          <p:cNvPr id="34820" name="Rectangle 2"/>
          <p:cNvSpPr>
            <a:spLocks noGrp="1" noRot="1" noChangeAspect="1" noChangeArrowheads="1" noTextEdit="1"/>
          </p:cNvSpPr>
          <p:nvPr>
            <p:ph type="sldImg"/>
          </p:nvPr>
        </p:nvSpPr>
        <p:spPr>
          <a:ln/>
        </p:spPr>
      </p:sp>
      <p:sp>
        <p:nvSpPr>
          <p:cNvPr id="34821"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7773162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11"/>
          <p:cNvSpPr>
            <a:spLocks noGrp="1" noChangeArrowheads="1"/>
          </p:cNvSpPr>
          <p:nvPr>
            <p:ph type="dt" sz="quarter" idx="1"/>
          </p:nvPr>
        </p:nvSpPr>
        <p:spPr>
          <a:noFill/>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039D44CA-259E-44AC-8016-2EA2C6DA369A}" type="datetime1">
              <a:rPr kumimoji="0" lang="en-US" altLang="en-US" sz="1200"/>
              <a:pPr/>
              <a:t>5/19/2021</a:t>
            </a:fld>
            <a:endParaRPr kumimoji="0" lang="en-US" altLang="en-US" sz="1200"/>
          </a:p>
        </p:txBody>
      </p:sp>
      <p:sp>
        <p:nvSpPr>
          <p:cNvPr id="34819" name="Rectangle 13"/>
          <p:cNvSpPr>
            <a:spLocks noGrp="1" noChangeArrowheads="1"/>
          </p:cNvSpPr>
          <p:nvPr>
            <p:ph type="sldNum" sz="quarter" idx="5"/>
          </p:nvPr>
        </p:nvSpPr>
        <p:spPr>
          <a:noFill/>
        </p:spPr>
        <p:txBody>
          <a:bodyPr/>
          <a:lstStyle>
            <a:lvl1pPr defTabSz="944164">
              <a:defRPr kumimoji="1" sz="2400">
                <a:solidFill>
                  <a:schemeClr val="tx1"/>
                </a:solidFill>
                <a:latin typeface="Times New Roman" panose="02020603050405020304" pitchFamily="18" charset="0"/>
              </a:defRPr>
            </a:lvl1pPr>
            <a:lvl2pPr marL="752757" indent="-289522" defTabSz="944164">
              <a:defRPr kumimoji="1" sz="2400">
                <a:solidFill>
                  <a:schemeClr val="tx1"/>
                </a:solidFill>
                <a:latin typeface="Times New Roman" panose="02020603050405020304" pitchFamily="18" charset="0"/>
              </a:defRPr>
            </a:lvl2pPr>
            <a:lvl3pPr marL="1158088" indent="-231618" defTabSz="944164">
              <a:defRPr kumimoji="1" sz="2400">
                <a:solidFill>
                  <a:schemeClr val="tx1"/>
                </a:solidFill>
                <a:latin typeface="Times New Roman" panose="02020603050405020304" pitchFamily="18" charset="0"/>
              </a:defRPr>
            </a:lvl3pPr>
            <a:lvl4pPr marL="1621323" indent="-231618" defTabSz="944164">
              <a:defRPr kumimoji="1" sz="2400">
                <a:solidFill>
                  <a:schemeClr val="tx1"/>
                </a:solidFill>
                <a:latin typeface="Times New Roman" panose="02020603050405020304" pitchFamily="18" charset="0"/>
              </a:defRPr>
            </a:lvl4pPr>
            <a:lvl5pPr marL="2084558" indent="-231618" defTabSz="944164">
              <a:defRPr kumimoji="1" sz="2400">
                <a:solidFill>
                  <a:schemeClr val="tx1"/>
                </a:solidFill>
                <a:latin typeface="Times New Roman" panose="02020603050405020304" pitchFamily="18" charset="0"/>
              </a:defRPr>
            </a:lvl5pPr>
            <a:lvl6pPr marL="254779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6pPr>
            <a:lvl7pPr marL="301102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7pPr>
            <a:lvl8pPr marL="3474263"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8pPr>
            <a:lvl9pPr marL="3937498" indent="-231618" defTabSz="944164" eaLnBrk="0" fontAlgn="base" hangingPunct="0">
              <a:spcBef>
                <a:spcPct val="0"/>
              </a:spcBef>
              <a:spcAft>
                <a:spcPct val="0"/>
              </a:spcAft>
              <a:defRPr kumimoji="1" sz="2400">
                <a:solidFill>
                  <a:schemeClr val="tx1"/>
                </a:solidFill>
                <a:latin typeface="Times New Roman" panose="02020603050405020304" pitchFamily="18" charset="0"/>
              </a:defRPr>
            </a:lvl9pPr>
          </a:lstStyle>
          <a:p>
            <a:fld id="{D521C1AB-D76B-4102-AE56-C31D3241296D}" type="slidenum">
              <a:rPr kumimoji="0" lang="en-US" altLang="en-US" sz="1200"/>
              <a:pPr/>
              <a:t>32</a:t>
            </a:fld>
            <a:endParaRPr kumimoji="0" lang="en-US" altLang="en-US" sz="1200"/>
          </a:p>
        </p:txBody>
      </p:sp>
      <p:sp>
        <p:nvSpPr>
          <p:cNvPr id="34820" name="Rectangle 2"/>
          <p:cNvSpPr>
            <a:spLocks noGrp="1" noRot="1" noChangeAspect="1" noChangeArrowheads="1" noTextEdit="1"/>
          </p:cNvSpPr>
          <p:nvPr>
            <p:ph type="sldImg"/>
          </p:nvPr>
        </p:nvSpPr>
        <p:spPr>
          <a:ln/>
        </p:spPr>
      </p:sp>
      <p:sp>
        <p:nvSpPr>
          <p:cNvPr id="34821"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18709444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4233" y="3200400"/>
            <a:ext cx="12196233" cy="0"/>
          </a:xfrm>
          <a:prstGeom prst="line">
            <a:avLst/>
          </a:prstGeom>
          <a:noFill/>
          <a:ln w="12700" cap="sq">
            <a:solidFill>
              <a:schemeClr val="bg2"/>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sz="2400"/>
          </a:p>
        </p:txBody>
      </p:sp>
      <p:sp>
        <p:nvSpPr>
          <p:cNvPr id="3076" name="Rectangle 4"/>
          <p:cNvSpPr>
            <a:spLocks noGrp="1" noChangeArrowheads="1"/>
          </p:cNvSpPr>
          <p:nvPr>
            <p:ph type="ctrTitle" sz="quarter"/>
          </p:nvPr>
        </p:nvSpPr>
        <p:spPr>
          <a:xfrm>
            <a:off x="2133600" y="533400"/>
            <a:ext cx="10058400" cy="2590800"/>
          </a:xfrm>
        </p:spPr>
        <p:txBody>
          <a:bodyPr anchor="b"/>
          <a:lstStyle>
            <a:lvl1pPr algn="l">
              <a:lnSpc>
                <a:spcPct val="80000"/>
              </a:lnSpc>
              <a:defRPr sz="6600"/>
            </a:lvl1pPr>
          </a:lstStyle>
          <a:p>
            <a:r>
              <a:rPr lang="en-US" altLang="en-US"/>
              <a:t>Click to edit Master title style</a:t>
            </a:r>
          </a:p>
        </p:txBody>
      </p:sp>
      <p:sp>
        <p:nvSpPr>
          <p:cNvPr id="3077" name="Rectangle 5"/>
          <p:cNvSpPr>
            <a:spLocks noGrp="1" noChangeArrowheads="1"/>
          </p:cNvSpPr>
          <p:nvPr>
            <p:ph type="subTitle" sz="quarter" idx="1"/>
          </p:nvPr>
        </p:nvSpPr>
        <p:spPr>
          <a:xfrm>
            <a:off x="3759200" y="3581400"/>
            <a:ext cx="8128000" cy="1752600"/>
          </a:xfrm>
        </p:spPr>
        <p:txBody>
          <a:bodyPr/>
          <a:lstStyle>
            <a:lvl1pPr marL="0" indent="0">
              <a:buFont typeface="Monotype Sorts" pitchFamily="2" charset="2"/>
              <a:buNone/>
              <a:defRPr sz="2800"/>
            </a:lvl1pPr>
          </a:lstStyle>
          <a:p>
            <a:r>
              <a:rPr lang="en-US" altLang="en-US"/>
              <a:t>Click to edit Master subtitle style</a:t>
            </a:r>
          </a:p>
        </p:txBody>
      </p:sp>
      <p:sp>
        <p:nvSpPr>
          <p:cNvPr id="6" name="Rectangle 6"/>
          <p:cNvSpPr>
            <a:spLocks noGrp="1" noChangeArrowheads="1"/>
          </p:cNvSpPr>
          <p:nvPr>
            <p:ph type="dt" sz="quarter" idx="10"/>
          </p:nvPr>
        </p:nvSpPr>
        <p:spPr/>
        <p:txBody>
          <a:bodyPr/>
          <a:lstStyle>
            <a:lvl1pPr>
              <a:defRPr>
                <a:solidFill>
                  <a:schemeClr val="hlink"/>
                </a:solidFill>
              </a:defRPr>
            </a:lvl1pPr>
          </a:lstStyle>
          <a:p>
            <a:pPr>
              <a:defRPr/>
            </a:pPr>
            <a:fld id="{2B8802C5-EFBF-4043-BB64-5FDE5F3F03B9}" type="datetime4">
              <a:rPr lang="en-US" smtClean="0"/>
              <a:t>May 19, 2021</a:t>
            </a:fld>
            <a:endParaRPr lang="en-US" altLang="en-US"/>
          </a:p>
        </p:txBody>
      </p:sp>
      <p:sp>
        <p:nvSpPr>
          <p:cNvPr id="7" name="Rectangle 7"/>
          <p:cNvSpPr>
            <a:spLocks noGrp="1" noChangeArrowheads="1"/>
          </p:cNvSpPr>
          <p:nvPr>
            <p:ph type="ftr" sz="quarter" idx="11"/>
          </p:nvPr>
        </p:nvSpPr>
        <p:spPr/>
        <p:txBody>
          <a:bodyPr/>
          <a:lstStyle>
            <a:lvl1pPr>
              <a:defRPr>
                <a:solidFill>
                  <a:schemeClr val="hlink"/>
                </a:solidFill>
              </a:defRPr>
            </a:lvl1pPr>
          </a:lstStyle>
          <a:p>
            <a:pPr>
              <a:defRPr/>
            </a:pPr>
            <a:r>
              <a:rPr lang="en-US" altLang="en-US"/>
              <a:t>Copyright © 2001-11 Randal C. Picker</a:t>
            </a:r>
          </a:p>
        </p:txBody>
      </p:sp>
      <p:sp>
        <p:nvSpPr>
          <p:cNvPr id="8" name="Rectangle 8"/>
          <p:cNvSpPr>
            <a:spLocks noGrp="1" noChangeArrowheads="1"/>
          </p:cNvSpPr>
          <p:nvPr>
            <p:ph type="sldNum" sz="quarter" idx="12"/>
          </p:nvPr>
        </p:nvSpPr>
        <p:spPr/>
        <p:txBody>
          <a:bodyPr/>
          <a:lstStyle>
            <a:lvl1pPr>
              <a:defRPr>
                <a:solidFill>
                  <a:schemeClr val="hlink"/>
                </a:solidFill>
              </a:defRPr>
            </a:lvl1pPr>
          </a:lstStyle>
          <a:p>
            <a:fld id="{D47C2513-1C05-4BB1-BF10-8ABE3BA52AB7}" type="slidenum">
              <a:rPr lang="en-US" altLang="en-US"/>
              <a:pPr/>
              <a:t>‹#›</a:t>
            </a:fld>
            <a:endParaRPr lang="en-US" altLang="en-US"/>
          </a:p>
        </p:txBody>
      </p:sp>
    </p:spTree>
    <p:extLst>
      <p:ext uri="{BB962C8B-B14F-4D97-AF65-F5344CB8AC3E}">
        <p14:creationId xmlns:p14="http://schemas.microsoft.com/office/powerpoint/2010/main" val="14093554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fld id="{E93B802B-2535-4195-A713-F89F37198DC8}" type="datetime4">
              <a:rPr lang="en-US" smtClean="0"/>
              <a:t>May 19, 2021</a:t>
            </a:fld>
            <a:endParaRPr lang="en-US" altLang="en-US">
              <a:solidFill>
                <a:schemeClr val="bg2"/>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6" name="Rectangle 7"/>
          <p:cNvSpPr>
            <a:spLocks noGrp="1" noChangeArrowheads="1"/>
          </p:cNvSpPr>
          <p:nvPr>
            <p:ph type="sldNum" sz="quarter" idx="12"/>
          </p:nvPr>
        </p:nvSpPr>
        <p:spPr>
          <a:ln/>
        </p:spPr>
        <p:txBody>
          <a:bodyPr/>
          <a:lstStyle>
            <a:lvl1pPr>
              <a:defRPr/>
            </a:lvl1pPr>
          </a:lstStyle>
          <a:p>
            <a:fld id="{064D454E-D8EA-4A9E-BF8B-80B76ADC2785}" type="slidenum">
              <a:rPr lang="en-US" altLang="en-US"/>
              <a:pPr/>
              <a:t>‹#›</a:t>
            </a:fld>
            <a:endParaRPr lang="en-US" altLang="en-US"/>
          </a:p>
        </p:txBody>
      </p:sp>
    </p:spTree>
    <p:extLst>
      <p:ext uri="{BB962C8B-B14F-4D97-AF65-F5344CB8AC3E}">
        <p14:creationId xmlns:p14="http://schemas.microsoft.com/office/powerpoint/2010/main" val="5545868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94800" y="304800"/>
            <a:ext cx="2794000" cy="5410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12800" y="304800"/>
            <a:ext cx="81788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fld id="{5F42ADC6-492E-4045-9FDF-90CBF84324E2}" type="datetime4">
              <a:rPr lang="en-US" smtClean="0"/>
              <a:t>May 19, 2021</a:t>
            </a:fld>
            <a:endParaRPr lang="en-US" altLang="en-US">
              <a:solidFill>
                <a:schemeClr val="bg2"/>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6" name="Rectangle 7"/>
          <p:cNvSpPr>
            <a:spLocks noGrp="1" noChangeArrowheads="1"/>
          </p:cNvSpPr>
          <p:nvPr>
            <p:ph type="sldNum" sz="quarter" idx="12"/>
          </p:nvPr>
        </p:nvSpPr>
        <p:spPr>
          <a:ln/>
        </p:spPr>
        <p:txBody>
          <a:bodyPr/>
          <a:lstStyle>
            <a:lvl1pPr>
              <a:defRPr/>
            </a:lvl1pPr>
          </a:lstStyle>
          <a:p>
            <a:fld id="{2BEC2C61-B38C-445E-9741-076797858A78}" type="slidenum">
              <a:rPr lang="en-US" altLang="en-US"/>
              <a:pPr/>
              <a:t>‹#›</a:t>
            </a:fld>
            <a:endParaRPr lang="en-US" altLang="en-US"/>
          </a:p>
        </p:txBody>
      </p:sp>
    </p:spTree>
    <p:extLst>
      <p:ext uri="{BB962C8B-B14F-4D97-AF65-F5344CB8AC3E}">
        <p14:creationId xmlns:p14="http://schemas.microsoft.com/office/powerpoint/2010/main" val="34638326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12800" y="304800"/>
            <a:ext cx="111760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812800" y="1600200"/>
            <a:ext cx="54864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02400" y="1600200"/>
            <a:ext cx="54864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dt" sz="half" idx="10"/>
          </p:nvPr>
        </p:nvSpPr>
        <p:spPr>
          <a:ln/>
        </p:spPr>
        <p:txBody>
          <a:bodyPr/>
          <a:lstStyle>
            <a:lvl1pPr>
              <a:defRPr/>
            </a:lvl1pPr>
          </a:lstStyle>
          <a:p>
            <a:pPr>
              <a:defRPr/>
            </a:pPr>
            <a:fld id="{0940DC94-082F-4CC3-AE48-038909135D0B}" type="datetime4">
              <a:rPr lang="en-US" altLang="en-US"/>
              <a:pPr>
                <a:defRPr/>
              </a:pPr>
              <a:t>May 19, 2021</a:t>
            </a:fld>
            <a:endParaRPr lang="en-US" altLang="en-US">
              <a:solidFill>
                <a:schemeClr val="bg2"/>
              </a:solidFill>
            </a:endParaRPr>
          </a:p>
        </p:txBody>
      </p:sp>
      <p:sp>
        <p:nvSpPr>
          <p:cNvPr id="6" name="Rectangle 6"/>
          <p:cNvSpPr>
            <a:spLocks noGrp="1" noChangeArrowheads="1"/>
          </p:cNvSpPr>
          <p:nvPr>
            <p:ph type="ftr" sz="quarter" idx="11"/>
          </p:nvPr>
        </p:nvSpPr>
        <p:spPr>
          <a:ln/>
        </p:spPr>
        <p:txBody>
          <a:bodyPr/>
          <a:lstStyle>
            <a:lvl1pPr>
              <a:defRPr/>
            </a:lvl1pPr>
          </a:lstStyle>
          <a:p>
            <a:pPr>
              <a:defRPr/>
            </a:pPr>
            <a:r>
              <a:rPr lang="en-US" altLang="en-US"/>
              <a:t>Copyright © 2005 Randal C. Picker</a:t>
            </a:r>
            <a:endParaRPr lang="en-US" altLang="en-US">
              <a:solidFill>
                <a:schemeClr val="bg2"/>
              </a:solidFill>
            </a:endParaRPr>
          </a:p>
        </p:txBody>
      </p:sp>
      <p:sp>
        <p:nvSpPr>
          <p:cNvPr id="7" name="Rectangle 7"/>
          <p:cNvSpPr>
            <a:spLocks noGrp="1" noChangeArrowheads="1"/>
          </p:cNvSpPr>
          <p:nvPr>
            <p:ph type="sldNum" sz="quarter" idx="12"/>
          </p:nvPr>
        </p:nvSpPr>
        <p:spPr>
          <a:ln/>
        </p:spPr>
        <p:txBody>
          <a:bodyPr/>
          <a:lstStyle>
            <a:lvl1pPr>
              <a:defRPr/>
            </a:lvl1pPr>
          </a:lstStyle>
          <a:p>
            <a:pPr>
              <a:defRPr/>
            </a:pPr>
            <a:fld id="{5BB2E23F-63F9-4923-B5E9-AEB0BDBA1FC3}" type="slidenum">
              <a:rPr lang="en-US" altLang="en-US"/>
              <a:pPr>
                <a:defRPr/>
              </a:pPr>
              <a:t>‹#›</a:t>
            </a:fld>
            <a:endParaRPr lang="en-US" altLang="en-US"/>
          </a:p>
        </p:txBody>
      </p:sp>
    </p:spTree>
    <p:extLst>
      <p:ext uri="{BB962C8B-B14F-4D97-AF65-F5344CB8AC3E}">
        <p14:creationId xmlns:p14="http://schemas.microsoft.com/office/powerpoint/2010/main" val="38372581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5400"/>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sz="4000"/>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5"/>
          <p:cNvSpPr>
            <a:spLocks noGrp="1" noChangeArrowheads="1"/>
          </p:cNvSpPr>
          <p:nvPr>
            <p:ph type="dt" sz="half" idx="10"/>
          </p:nvPr>
        </p:nvSpPr>
        <p:spPr>
          <a:ln/>
        </p:spPr>
        <p:txBody>
          <a:bodyPr/>
          <a:lstStyle>
            <a:lvl1pPr>
              <a:defRPr/>
            </a:lvl1pPr>
          </a:lstStyle>
          <a:p>
            <a:pPr>
              <a:defRPr/>
            </a:pPr>
            <a:fld id="{00F2A570-2BEF-4469-A5D5-1F802B780642}" type="datetime4">
              <a:rPr lang="en-US" smtClean="0"/>
              <a:t>May 19, 2021</a:t>
            </a:fld>
            <a:endParaRPr lang="en-US" altLang="en-US">
              <a:solidFill>
                <a:schemeClr val="bg2"/>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6" name="Rectangle 7"/>
          <p:cNvSpPr>
            <a:spLocks noGrp="1" noChangeArrowheads="1"/>
          </p:cNvSpPr>
          <p:nvPr>
            <p:ph type="sldNum" sz="quarter" idx="12"/>
          </p:nvPr>
        </p:nvSpPr>
        <p:spPr>
          <a:ln/>
        </p:spPr>
        <p:txBody>
          <a:bodyPr/>
          <a:lstStyle>
            <a:lvl1pPr>
              <a:defRPr/>
            </a:lvl1pPr>
          </a:lstStyle>
          <a:p>
            <a:fld id="{A82CF866-3BDF-4EE9-88FE-35A64FB90A8E}" type="slidenum">
              <a:rPr lang="en-US" altLang="en-US"/>
              <a:pPr/>
              <a:t>‹#›</a:t>
            </a:fld>
            <a:endParaRPr lang="en-US" altLang="en-US"/>
          </a:p>
        </p:txBody>
      </p:sp>
    </p:spTree>
    <p:extLst>
      <p:ext uri="{BB962C8B-B14F-4D97-AF65-F5344CB8AC3E}">
        <p14:creationId xmlns:p14="http://schemas.microsoft.com/office/powerpoint/2010/main" val="21799900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ADAA1AEE-163E-4692-90BF-93215246A3A2}" type="datetime4">
              <a:rPr lang="en-US" smtClean="0"/>
              <a:t>May 19, 2021</a:t>
            </a:fld>
            <a:endParaRPr lang="en-US" altLang="en-US">
              <a:solidFill>
                <a:schemeClr val="bg2"/>
              </a:solidFill>
            </a:endParaRPr>
          </a:p>
        </p:txBody>
      </p:sp>
      <p:sp>
        <p:nvSpPr>
          <p:cNvPr id="5"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6" name="Rectangle 7"/>
          <p:cNvSpPr>
            <a:spLocks noGrp="1" noChangeArrowheads="1"/>
          </p:cNvSpPr>
          <p:nvPr>
            <p:ph type="sldNum" sz="quarter" idx="12"/>
          </p:nvPr>
        </p:nvSpPr>
        <p:spPr>
          <a:ln/>
        </p:spPr>
        <p:txBody>
          <a:bodyPr/>
          <a:lstStyle>
            <a:lvl1pPr>
              <a:defRPr/>
            </a:lvl1pPr>
          </a:lstStyle>
          <a:p>
            <a:fld id="{2CC45479-D8E6-44BB-A369-02AA58136775}" type="slidenum">
              <a:rPr lang="en-US" altLang="en-US"/>
              <a:pPr/>
              <a:t>‹#›</a:t>
            </a:fld>
            <a:endParaRPr lang="en-US" altLang="en-US"/>
          </a:p>
        </p:txBody>
      </p:sp>
    </p:spTree>
    <p:extLst>
      <p:ext uri="{BB962C8B-B14F-4D97-AF65-F5344CB8AC3E}">
        <p14:creationId xmlns:p14="http://schemas.microsoft.com/office/powerpoint/2010/main" val="34173235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12800" y="1600200"/>
            <a:ext cx="54864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02400" y="1600200"/>
            <a:ext cx="54864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dt" sz="half" idx="10"/>
          </p:nvPr>
        </p:nvSpPr>
        <p:spPr>
          <a:ln/>
        </p:spPr>
        <p:txBody>
          <a:bodyPr/>
          <a:lstStyle>
            <a:lvl1pPr>
              <a:defRPr/>
            </a:lvl1pPr>
          </a:lstStyle>
          <a:p>
            <a:pPr>
              <a:defRPr/>
            </a:pPr>
            <a:fld id="{248F1364-5F07-477E-BAAD-C9515FE0A9DA}" type="datetime4">
              <a:rPr lang="en-US" smtClean="0"/>
              <a:t>May 19, 2021</a:t>
            </a:fld>
            <a:endParaRPr lang="en-US" altLang="en-US">
              <a:solidFill>
                <a:schemeClr val="bg2"/>
              </a:solidFill>
            </a:endParaRPr>
          </a:p>
        </p:txBody>
      </p:sp>
      <p:sp>
        <p:nvSpPr>
          <p:cNvPr id="6"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7" name="Rectangle 7"/>
          <p:cNvSpPr>
            <a:spLocks noGrp="1" noChangeArrowheads="1"/>
          </p:cNvSpPr>
          <p:nvPr>
            <p:ph type="sldNum" sz="quarter" idx="12"/>
          </p:nvPr>
        </p:nvSpPr>
        <p:spPr>
          <a:ln/>
        </p:spPr>
        <p:txBody>
          <a:bodyPr/>
          <a:lstStyle>
            <a:lvl1pPr>
              <a:defRPr/>
            </a:lvl1pPr>
          </a:lstStyle>
          <a:p>
            <a:fld id="{F1B49DF2-12DD-44C2-84C7-65F90CB40EC8}" type="slidenum">
              <a:rPr lang="en-US" altLang="en-US"/>
              <a:pPr/>
              <a:t>‹#›</a:t>
            </a:fld>
            <a:endParaRPr lang="en-US" altLang="en-US"/>
          </a:p>
        </p:txBody>
      </p:sp>
    </p:spTree>
    <p:extLst>
      <p:ext uri="{BB962C8B-B14F-4D97-AF65-F5344CB8AC3E}">
        <p14:creationId xmlns:p14="http://schemas.microsoft.com/office/powerpoint/2010/main" val="11856953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dt" sz="half" idx="10"/>
          </p:nvPr>
        </p:nvSpPr>
        <p:spPr>
          <a:ln/>
        </p:spPr>
        <p:txBody>
          <a:bodyPr/>
          <a:lstStyle>
            <a:lvl1pPr>
              <a:defRPr/>
            </a:lvl1pPr>
          </a:lstStyle>
          <a:p>
            <a:pPr>
              <a:defRPr/>
            </a:pPr>
            <a:fld id="{C28C69BB-151D-4901-9821-6D52C38B2CB4}" type="datetime4">
              <a:rPr lang="en-US" smtClean="0"/>
              <a:t>May 19, 2021</a:t>
            </a:fld>
            <a:endParaRPr lang="en-US" altLang="en-US">
              <a:solidFill>
                <a:schemeClr val="bg2"/>
              </a:solidFill>
            </a:endParaRPr>
          </a:p>
        </p:txBody>
      </p:sp>
      <p:sp>
        <p:nvSpPr>
          <p:cNvPr id="8"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9" name="Rectangle 7"/>
          <p:cNvSpPr>
            <a:spLocks noGrp="1" noChangeArrowheads="1"/>
          </p:cNvSpPr>
          <p:nvPr>
            <p:ph type="sldNum" sz="quarter" idx="12"/>
          </p:nvPr>
        </p:nvSpPr>
        <p:spPr>
          <a:ln/>
        </p:spPr>
        <p:txBody>
          <a:bodyPr/>
          <a:lstStyle>
            <a:lvl1pPr>
              <a:defRPr/>
            </a:lvl1pPr>
          </a:lstStyle>
          <a:p>
            <a:fld id="{9850CE35-A027-480E-B071-C0FEC5A5BB7D}" type="slidenum">
              <a:rPr lang="en-US" altLang="en-US"/>
              <a:pPr/>
              <a:t>‹#›</a:t>
            </a:fld>
            <a:endParaRPr lang="en-US" altLang="en-US"/>
          </a:p>
        </p:txBody>
      </p:sp>
    </p:spTree>
    <p:extLst>
      <p:ext uri="{BB962C8B-B14F-4D97-AF65-F5344CB8AC3E}">
        <p14:creationId xmlns:p14="http://schemas.microsoft.com/office/powerpoint/2010/main" val="39950902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dt" sz="half" idx="10"/>
          </p:nvPr>
        </p:nvSpPr>
        <p:spPr>
          <a:ln/>
        </p:spPr>
        <p:txBody>
          <a:bodyPr/>
          <a:lstStyle>
            <a:lvl1pPr>
              <a:defRPr/>
            </a:lvl1pPr>
          </a:lstStyle>
          <a:p>
            <a:pPr>
              <a:defRPr/>
            </a:pPr>
            <a:fld id="{B84D82A3-F3E2-47DF-8791-7024C583F5DB}" type="datetime4">
              <a:rPr lang="en-US" smtClean="0"/>
              <a:t>May 19, 2021</a:t>
            </a:fld>
            <a:endParaRPr lang="en-US" altLang="en-US">
              <a:solidFill>
                <a:schemeClr val="bg2"/>
              </a:solidFill>
            </a:endParaRPr>
          </a:p>
        </p:txBody>
      </p:sp>
      <p:sp>
        <p:nvSpPr>
          <p:cNvPr id="4"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5" name="Rectangle 7"/>
          <p:cNvSpPr>
            <a:spLocks noGrp="1" noChangeArrowheads="1"/>
          </p:cNvSpPr>
          <p:nvPr>
            <p:ph type="sldNum" sz="quarter" idx="12"/>
          </p:nvPr>
        </p:nvSpPr>
        <p:spPr>
          <a:ln/>
        </p:spPr>
        <p:txBody>
          <a:bodyPr/>
          <a:lstStyle>
            <a:lvl1pPr>
              <a:defRPr/>
            </a:lvl1pPr>
          </a:lstStyle>
          <a:p>
            <a:fld id="{614BCA6E-07CD-4365-82DB-28D94D2C70B5}" type="slidenum">
              <a:rPr lang="en-US" altLang="en-US"/>
              <a:pPr/>
              <a:t>‹#›</a:t>
            </a:fld>
            <a:endParaRPr lang="en-US" altLang="en-US"/>
          </a:p>
        </p:txBody>
      </p:sp>
    </p:spTree>
    <p:extLst>
      <p:ext uri="{BB962C8B-B14F-4D97-AF65-F5344CB8AC3E}">
        <p14:creationId xmlns:p14="http://schemas.microsoft.com/office/powerpoint/2010/main" val="30187812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4493AC2D-1DA8-4910-BECA-E4E42AC4BF42}" type="datetime4">
              <a:rPr lang="en-US" smtClean="0"/>
              <a:t>May 19, 2021</a:t>
            </a:fld>
            <a:endParaRPr lang="en-US" altLang="en-US">
              <a:solidFill>
                <a:schemeClr val="bg2"/>
              </a:solidFill>
            </a:endParaRPr>
          </a:p>
        </p:txBody>
      </p:sp>
      <p:sp>
        <p:nvSpPr>
          <p:cNvPr id="3"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4" name="Rectangle 7"/>
          <p:cNvSpPr>
            <a:spLocks noGrp="1" noChangeArrowheads="1"/>
          </p:cNvSpPr>
          <p:nvPr>
            <p:ph type="sldNum" sz="quarter" idx="12"/>
          </p:nvPr>
        </p:nvSpPr>
        <p:spPr>
          <a:ln/>
        </p:spPr>
        <p:txBody>
          <a:bodyPr/>
          <a:lstStyle>
            <a:lvl1pPr>
              <a:defRPr/>
            </a:lvl1pPr>
          </a:lstStyle>
          <a:p>
            <a:fld id="{9017F8F9-3130-49B6-A9F9-E55F884066B7}" type="slidenum">
              <a:rPr lang="en-US" altLang="en-US"/>
              <a:pPr/>
              <a:t>‹#›</a:t>
            </a:fld>
            <a:endParaRPr lang="en-US" altLang="en-US"/>
          </a:p>
        </p:txBody>
      </p:sp>
    </p:spTree>
    <p:extLst>
      <p:ext uri="{BB962C8B-B14F-4D97-AF65-F5344CB8AC3E}">
        <p14:creationId xmlns:p14="http://schemas.microsoft.com/office/powerpoint/2010/main" val="9304536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D4F70FF6-62D4-4FA1-B61F-B2CD4CBF733D}" type="datetime4">
              <a:rPr lang="en-US" smtClean="0"/>
              <a:t>May 19, 2021</a:t>
            </a:fld>
            <a:endParaRPr lang="en-US" altLang="en-US">
              <a:solidFill>
                <a:schemeClr val="bg2"/>
              </a:solidFill>
            </a:endParaRPr>
          </a:p>
        </p:txBody>
      </p:sp>
      <p:sp>
        <p:nvSpPr>
          <p:cNvPr id="6"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7" name="Rectangle 7"/>
          <p:cNvSpPr>
            <a:spLocks noGrp="1" noChangeArrowheads="1"/>
          </p:cNvSpPr>
          <p:nvPr>
            <p:ph type="sldNum" sz="quarter" idx="12"/>
          </p:nvPr>
        </p:nvSpPr>
        <p:spPr>
          <a:ln/>
        </p:spPr>
        <p:txBody>
          <a:bodyPr/>
          <a:lstStyle>
            <a:lvl1pPr>
              <a:defRPr/>
            </a:lvl1pPr>
          </a:lstStyle>
          <a:p>
            <a:fld id="{C82CD431-DC1A-4B79-955B-4FDB26BED5CD}" type="slidenum">
              <a:rPr lang="en-US" altLang="en-US"/>
              <a:pPr/>
              <a:t>‹#›</a:t>
            </a:fld>
            <a:endParaRPr lang="en-US" altLang="en-US"/>
          </a:p>
        </p:txBody>
      </p:sp>
    </p:spTree>
    <p:extLst>
      <p:ext uri="{BB962C8B-B14F-4D97-AF65-F5344CB8AC3E}">
        <p14:creationId xmlns:p14="http://schemas.microsoft.com/office/powerpoint/2010/main" val="1424822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310FEC86-2C01-46AC-A272-EF9A5FB83D53}" type="datetime4">
              <a:rPr lang="en-US" smtClean="0"/>
              <a:t>May 19, 2021</a:t>
            </a:fld>
            <a:endParaRPr lang="en-US" altLang="en-US">
              <a:solidFill>
                <a:schemeClr val="bg2"/>
              </a:solidFill>
            </a:endParaRPr>
          </a:p>
        </p:txBody>
      </p:sp>
      <p:sp>
        <p:nvSpPr>
          <p:cNvPr id="6" name="Rectangle 6"/>
          <p:cNvSpPr>
            <a:spLocks noGrp="1" noChangeArrowheads="1"/>
          </p:cNvSpPr>
          <p:nvPr>
            <p:ph type="ftr" sz="quarter" idx="11"/>
          </p:nvPr>
        </p:nvSpPr>
        <p:spPr>
          <a:ln/>
        </p:spPr>
        <p:txBody>
          <a:bodyPr/>
          <a:lstStyle>
            <a:lvl1pPr>
              <a:defRPr/>
            </a:lvl1pPr>
          </a:lstStyle>
          <a:p>
            <a:pPr>
              <a:defRPr/>
            </a:pPr>
            <a:r>
              <a:rPr lang="en-US" altLang="en-US"/>
              <a:t>Copyright © 2001-11 Randal C. Picker</a:t>
            </a:r>
            <a:endParaRPr lang="en-US" altLang="en-US">
              <a:solidFill>
                <a:schemeClr val="bg2"/>
              </a:solidFill>
            </a:endParaRPr>
          </a:p>
        </p:txBody>
      </p:sp>
      <p:sp>
        <p:nvSpPr>
          <p:cNvPr id="7" name="Rectangle 7"/>
          <p:cNvSpPr>
            <a:spLocks noGrp="1" noChangeArrowheads="1"/>
          </p:cNvSpPr>
          <p:nvPr>
            <p:ph type="sldNum" sz="quarter" idx="12"/>
          </p:nvPr>
        </p:nvSpPr>
        <p:spPr>
          <a:ln/>
        </p:spPr>
        <p:txBody>
          <a:bodyPr/>
          <a:lstStyle>
            <a:lvl1pPr>
              <a:defRPr/>
            </a:lvl1pPr>
          </a:lstStyle>
          <a:p>
            <a:fld id="{391B09C2-7B3E-4B72-919D-3B66F9DADC97}" type="slidenum">
              <a:rPr lang="en-US" altLang="en-US"/>
              <a:pPr/>
              <a:t>‹#›</a:t>
            </a:fld>
            <a:endParaRPr lang="en-US" altLang="en-US"/>
          </a:p>
        </p:txBody>
      </p:sp>
    </p:spTree>
    <p:extLst>
      <p:ext uri="{BB962C8B-B14F-4D97-AF65-F5344CB8AC3E}">
        <p14:creationId xmlns:p14="http://schemas.microsoft.com/office/powerpoint/2010/main" val="17286000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alpha val="10000"/>
          </a:schemeClr>
        </a:soli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title"/>
          </p:nvPr>
        </p:nvSpPr>
        <p:spPr bwMode="auto">
          <a:xfrm>
            <a:off x="812800" y="304800"/>
            <a:ext cx="11176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en-US" altLang="en-US" dirty="0" smtClean="0"/>
              <a:t>Click to edit Master title style</a:t>
            </a:r>
          </a:p>
        </p:txBody>
      </p:sp>
      <p:sp>
        <p:nvSpPr>
          <p:cNvPr id="1028" name="Rectangle 4"/>
          <p:cNvSpPr>
            <a:spLocks noGrp="1" noChangeArrowheads="1"/>
          </p:cNvSpPr>
          <p:nvPr>
            <p:ph type="body" idx="1"/>
          </p:nvPr>
        </p:nvSpPr>
        <p:spPr bwMode="auto">
          <a:xfrm>
            <a:off x="812800" y="1600200"/>
            <a:ext cx="111760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altLang="en-US" dirty="0" smtClean="0"/>
              <a:t>Click to edit Master text styles</a:t>
            </a:r>
          </a:p>
          <a:p>
            <a:pPr lvl="1"/>
            <a:r>
              <a:rPr lang="en-US" altLang="en-US" dirty="0" smtClean="0"/>
              <a:t>Second Level</a:t>
            </a:r>
          </a:p>
          <a:p>
            <a:pPr lvl="2"/>
            <a:r>
              <a:rPr lang="en-US" altLang="en-US" dirty="0" smtClean="0"/>
              <a:t>Third Level</a:t>
            </a:r>
          </a:p>
          <a:p>
            <a:pPr lvl="3"/>
            <a:r>
              <a:rPr lang="en-US" altLang="en-US" dirty="0" smtClean="0"/>
              <a:t>Fourth Level</a:t>
            </a:r>
          </a:p>
          <a:p>
            <a:pPr lvl="4"/>
            <a:r>
              <a:rPr lang="en-US" altLang="en-US" dirty="0" smtClean="0"/>
              <a:t>Fifth Level</a:t>
            </a:r>
          </a:p>
        </p:txBody>
      </p:sp>
      <p:sp>
        <p:nvSpPr>
          <p:cNvPr id="1029" name="Rectangle 5"/>
          <p:cNvSpPr>
            <a:spLocks noGrp="1" noChangeArrowheads="1"/>
          </p:cNvSpPr>
          <p:nvPr>
            <p:ph type="dt" sz="half" idx="2"/>
          </p:nvPr>
        </p:nvSpPr>
        <p:spPr bwMode="auto">
          <a:xfrm>
            <a:off x="406400" y="6248400"/>
            <a:ext cx="2540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defRPr sz="1400">
                <a:solidFill>
                  <a:srgbClr val="000066"/>
                </a:solidFill>
                <a:latin typeface="+mn-lt"/>
              </a:defRPr>
            </a:lvl1pPr>
          </a:lstStyle>
          <a:p>
            <a:pPr>
              <a:defRPr/>
            </a:pPr>
            <a:fld id="{A90D8D37-7ACE-4A92-834D-472DF910D1D9}" type="datetime4">
              <a:rPr lang="en-US" smtClean="0"/>
              <a:t>May 19, 2021</a:t>
            </a:fld>
            <a:endParaRPr lang="en-US" altLang="en-US">
              <a:solidFill>
                <a:schemeClr val="bg2"/>
              </a:solidFill>
            </a:endParaRPr>
          </a:p>
        </p:txBody>
      </p:sp>
      <p:sp>
        <p:nvSpPr>
          <p:cNvPr id="1030" name="Rectangle 6"/>
          <p:cNvSpPr>
            <a:spLocks noGrp="1" noChangeArrowheads="1"/>
          </p:cNvSpPr>
          <p:nvPr>
            <p:ph type="ftr" sz="quarter" idx="3"/>
          </p:nvPr>
        </p:nvSpPr>
        <p:spPr bwMode="auto">
          <a:xfrm>
            <a:off x="4775200" y="6248400"/>
            <a:ext cx="38608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ctr">
              <a:defRPr sz="1400">
                <a:solidFill>
                  <a:srgbClr val="000066"/>
                </a:solidFill>
                <a:latin typeface="+mn-lt"/>
              </a:defRPr>
            </a:lvl1pPr>
          </a:lstStyle>
          <a:p>
            <a:pPr>
              <a:defRPr/>
            </a:pPr>
            <a:r>
              <a:rPr lang="en-US" altLang="en-US"/>
              <a:t>Copyright © 2001-11 Randal C. Picker</a:t>
            </a:r>
            <a:endParaRPr lang="en-US" altLang="en-US">
              <a:solidFill>
                <a:schemeClr val="bg2"/>
              </a:solidFill>
            </a:endParaRPr>
          </a:p>
        </p:txBody>
      </p:sp>
      <p:sp>
        <p:nvSpPr>
          <p:cNvPr id="1031" name="Rectangle 7"/>
          <p:cNvSpPr>
            <a:spLocks noGrp="1" noChangeArrowheads="1"/>
          </p:cNvSpPr>
          <p:nvPr>
            <p:ph type="sldNum" sz="quarter" idx="4"/>
          </p:nvPr>
        </p:nvSpPr>
        <p:spPr bwMode="auto">
          <a:xfrm>
            <a:off x="9347200" y="6248400"/>
            <a:ext cx="2540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a:defRPr sz="1400">
                <a:solidFill>
                  <a:srgbClr val="000066"/>
                </a:solidFill>
                <a:latin typeface="Arial" panose="020B0604020202020204" pitchFamily="34" charset="0"/>
              </a:defRPr>
            </a:lvl1pPr>
          </a:lstStyle>
          <a:p>
            <a:fld id="{E3B7A3EE-A7BF-4EDD-924B-F52605ED8D38}"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812" r:id="rId1"/>
    <p:sldLayoutId id="2147483802" r:id="rId2"/>
    <p:sldLayoutId id="2147483803" r:id="rId3"/>
    <p:sldLayoutId id="2147483804" r:id="rId4"/>
    <p:sldLayoutId id="2147483805" r:id="rId5"/>
    <p:sldLayoutId id="2147483806" r:id="rId6"/>
    <p:sldLayoutId id="2147483807" r:id="rId7"/>
    <p:sldLayoutId id="2147483808" r:id="rId8"/>
    <p:sldLayoutId id="2147483809" r:id="rId9"/>
    <p:sldLayoutId id="2147483810" r:id="rId10"/>
    <p:sldLayoutId id="2147483811" r:id="rId11"/>
    <p:sldLayoutId id="2147483814" r:id="rId12"/>
  </p:sldLayoutIdLst>
  <p:timing>
    <p:tnLst>
      <p:par>
        <p:cTn id="1" dur="indefinite" restart="never" nodeType="tmRoot"/>
      </p:par>
    </p:tnLst>
  </p:timing>
  <p:hf hdr="0" ftr="0"/>
  <p:txStyles>
    <p:titleStyle>
      <a:lvl1pPr algn="ctr" rtl="0" eaLnBrk="0" fontAlgn="base" hangingPunct="0">
        <a:lnSpc>
          <a:spcPct val="70000"/>
        </a:lnSpc>
        <a:spcBef>
          <a:spcPct val="0"/>
        </a:spcBef>
        <a:spcAft>
          <a:spcPct val="0"/>
        </a:spcAft>
        <a:defRPr kumimoji="1" sz="5400" b="1">
          <a:solidFill>
            <a:srgbClr val="000066"/>
          </a:solidFill>
          <a:latin typeface="+mj-lt"/>
          <a:ea typeface="+mj-ea"/>
          <a:cs typeface="+mj-cs"/>
        </a:defRPr>
      </a:lvl1pPr>
      <a:lvl2pPr algn="ctr" rtl="0" eaLnBrk="0" fontAlgn="base" hangingPunct="0">
        <a:lnSpc>
          <a:spcPct val="70000"/>
        </a:lnSpc>
        <a:spcBef>
          <a:spcPct val="0"/>
        </a:spcBef>
        <a:spcAft>
          <a:spcPct val="0"/>
        </a:spcAft>
        <a:defRPr kumimoji="1" sz="4800" b="1">
          <a:solidFill>
            <a:srgbClr val="000066"/>
          </a:solidFill>
          <a:latin typeface="Helvetica" pitchFamily="34" charset="0"/>
        </a:defRPr>
      </a:lvl2pPr>
      <a:lvl3pPr algn="ctr" rtl="0" eaLnBrk="0" fontAlgn="base" hangingPunct="0">
        <a:lnSpc>
          <a:spcPct val="70000"/>
        </a:lnSpc>
        <a:spcBef>
          <a:spcPct val="0"/>
        </a:spcBef>
        <a:spcAft>
          <a:spcPct val="0"/>
        </a:spcAft>
        <a:defRPr kumimoji="1" sz="4800" b="1">
          <a:solidFill>
            <a:srgbClr val="000066"/>
          </a:solidFill>
          <a:latin typeface="Helvetica" pitchFamily="34" charset="0"/>
        </a:defRPr>
      </a:lvl3pPr>
      <a:lvl4pPr algn="ctr" rtl="0" eaLnBrk="0" fontAlgn="base" hangingPunct="0">
        <a:lnSpc>
          <a:spcPct val="70000"/>
        </a:lnSpc>
        <a:spcBef>
          <a:spcPct val="0"/>
        </a:spcBef>
        <a:spcAft>
          <a:spcPct val="0"/>
        </a:spcAft>
        <a:defRPr kumimoji="1" sz="4800" b="1">
          <a:solidFill>
            <a:srgbClr val="000066"/>
          </a:solidFill>
          <a:latin typeface="Helvetica" pitchFamily="34" charset="0"/>
        </a:defRPr>
      </a:lvl4pPr>
      <a:lvl5pPr algn="ctr" rtl="0" eaLnBrk="0" fontAlgn="base" hangingPunct="0">
        <a:lnSpc>
          <a:spcPct val="70000"/>
        </a:lnSpc>
        <a:spcBef>
          <a:spcPct val="0"/>
        </a:spcBef>
        <a:spcAft>
          <a:spcPct val="0"/>
        </a:spcAft>
        <a:defRPr kumimoji="1" sz="4800" b="1">
          <a:solidFill>
            <a:srgbClr val="000066"/>
          </a:solidFill>
          <a:latin typeface="Helvetica" pitchFamily="34" charset="0"/>
        </a:defRPr>
      </a:lvl5pPr>
      <a:lvl6pPr marL="457200" algn="ctr" rtl="0" eaLnBrk="0" fontAlgn="base" hangingPunct="0">
        <a:lnSpc>
          <a:spcPct val="70000"/>
        </a:lnSpc>
        <a:spcBef>
          <a:spcPct val="0"/>
        </a:spcBef>
        <a:spcAft>
          <a:spcPct val="0"/>
        </a:spcAft>
        <a:defRPr kumimoji="1" sz="4800" b="1">
          <a:solidFill>
            <a:srgbClr val="000066"/>
          </a:solidFill>
          <a:latin typeface="Helvetica" pitchFamily="34" charset="0"/>
        </a:defRPr>
      </a:lvl6pPr>
      <a:lvl7pPr marL="914400" algn="ctr" rtl="0" eaLnBrk="0" fontAlgn="base" hangingPunct="0">
        <a:lnSpc>
          <a:spcPct val="70000"/>
        </a:lnSpc>
        <a:spcBef>
          <a:spcPct val="0"/>
        </a:spcBef>
        <a:spcAft>
          <a:spcPct val="0"/>
        </a:spcAft>
        <a:defRPr kumimoji="1" sz="4800" b="1">
          <a:solidFill>
            <a:srgbClr val="000066"/>
          </a:solidFill>
          <a:latin typeface="Helvetica" pitchFamily="34" charset="0"/>
        </a:defRPr>
      </a:lvl7pPr>
      <a:lvl8pPr marL="1371600" algn="ctr" rtl="0" eaLnBrk="0" fontAlgn="base" hangingPunct="0">
        <a:lnSpc>
          <a:spcPct val="70000"/>
        </a:lnSpc>
        <a:spcBef>
          <a:spcPct val="0"/>
        </a:spcBef>
        <a:spcAft>
          <a:spcPct val="0"/>
        </a:spcAft>
        <a:defRPr kumimoji="1" sz="4800" b="1">
          <a:solidFill>
            <a:srgbClr val="000066"/>
          </a:solidFill>
          <a:latin typeface="Helvetica" pitchFamily="34" charset="0"/>
        </a:defRPr>
      </a:lvl8pPr>
      <a:lvl9pPr marL="1828800" algn="ctr" rtl="0" eaLnBrk="0" fontAlgn="base" hangingPunct="0">
        <a:lnSpc>
          <a:spcPct val="70000"/>
        </a:lnSpc>
        <a:spcBef>
          <a:spcPct val="0"/>
        </a:spcBef>
        <a:spcAft>
          <a:spcPct val="0"/>
        </a:spcAft>
        <a:defRPr kumimoji="1" sz="4800" b="1">
          <a:solidFill>
            <a:srgbClr val="000066"/>
          </a:solidFill>
          <a:latin typeface="Helvetica" pitchFamily="34" charset="0"/>
        </a:defRPr>
      </a:lvl9pPr>
    </p:titleStyle>
    <p:bodyStyle>
      <a:lvl1pPr marL="342900" indent="-342900" algn="l" rtl="0" eaLnBrk="0" fontAlgn="base" hangingPunct="0">
        <a:spcBef>
          <a:spcPct val="20000"/>
        </a:spcBef>
        <a:spcAft>
          <a:spcPct val="0"/>
        </a:spcAft>
        <a:buClr>
          <a:schemeClr val="hlink"/>
        </a:buClr>
        <a:buSzPct val="50000"/>
        <a:buFont typeface="Monotype Sorts" pitchFamily="2" charset="2"/>
        <a:buChar char="n"/>
        <a:defRPr kumimoji="1" sz="4000">
          <a:solidFill>
            <a:srgbClr val="0000FF"/>
          </a:solidFill>
          <a:latin typeface="+mn-lt"/>
          <a:ea typeface="+mn-ea"/>
          <a:cs typeface="+mn-cs"/>
        </a:defRPr>
      </a:lvl1pPr>
      <a:lvl2pPr marL="742950" indent="-285750" algn="l" rtl="0" eaLnBrk="0" fontAlgn="base" hangingPunct="0">
        <a:spcBef>
          <a:spcPct val="20000"/>
        </a:spcBef>
        <a:spcAft>
          <a:spcPct val="0"/>
        </a:spcAft>
        <a:buClr>
          <a:schemeClr val="tx2"/>
        </a:buClr>
        <a:buSzPct val="75000"/>
        <a:buFont typeface="Monotype Sorts" pitchFamily="2" charset="2"/>
        <a:buChar char="u"/>
        <a:defRPr kumimoji="1" sz="3600">
          <a:solidFill>
            <a:srgbClr val="000066"/>
          </a:solidFill>
          <a:latin typeface="+mn-lt"/>
        </a:defRPr>
      </a:lvl2pPr>
      <a:lvl3pPr marL="1143000" indent="-228600" algn="l" rtl="0" eaLnBrk="0" fontAlgn="base" hangingPunct="0">
        <a:spcBef>
          <a:spcPct val="20000"/>
        </a:spcBef>
        <a:spcAft>
          <a:spcPct val="0"/>
        </a:spcAft>
        <a:buClr>
          <a:schemeClr val="hlink"/>
        </a:buClr>
        <a:buSzPct val="65000"/>
        <a:buFont typeface="Monotype Sorts" pitchFamily="2" charset="2"/>
        <a:buChar char="w"/>
        <a:defRPr kumimoji="1" sz="3600">
          <a:solidFill>
            <a:srgbClr val="000066"/>
          </a:solidFill>
          <a:latin typeface="+mn-lt"/>
        </a:defRPr>
      </a:lvl3pPr>
      <a:lvl4pPr marL="1600200" indent="-228600" algn="l" rtl="0" eaLnBrk="0" fontAlgn="base" hangingPunct="0">
        <a:spcBef>
          <a:spcPct val="20000"/>
        </a:spcBef>
        <a:spcAft>
          <a:spcPct val="0"/>
        </a:spcAft>
        <a:buClr>
          <a:schemeClr val="tx2"/>
        </a:buClr>
        <a:buSzPct val="100000"/>
        <a:buChar char="•"/>
        <a:defRPr kumimoji="1" sz="3600">
          <a:solidFill>
            <a:srgbClr val="000066"/>
          </a:solidFill>
          <a:latin typeface="+mn-lt"/>
        </a:defRPr>
      </a:lvl4pPr>
      <a:lvl5pPr marL="2057400" indent="-228600" algn="l" rtl="0" eaLnBrk="0" fontAlgn="base" hangingPunct="0">
        <a:spcBef>
          <a:spcPct val="20000"/>
        </a:spcBef>
        <a:spcAft>
          <a:spcPct val="0"/>
        </a:spcAft>
        <a:buClr>
          <a:schemeClr val="hlink"/>
        </a:buClr>
        <a:buSzPct val="100000"/>
        <a:buChar char="–"/>
        <a:defRPr kumimoji="1" sz="2000">
          <a:solidFill>
            <a:srgbClr val="000066"/>
          </a:solidFill>
          <a:latin typeface="+mn-lt"/>
        </a:defRPr>
      </a:lvl5pPr>
      <a:lvl6pPr marL="2514600" indent="-228600" algn="l" rtl="0" eaLnBrk="0" fontAlgn="base" hangingPunct="0">
        <a:spcBef>
          <a:spcPct val="20000"/>
        </a:spcBef>
        <a:spcAft>
          <a:spcPct val="0"/>
        </a:spcAft>
        <a:buClr>
          <a:schemeClr val="hlink"/>
        </a:buClr>
        <a:buSzPct val="100000"/>
        <a:buChar char="–"/>
        <a:defRPr kumimoji="1" sz="2000">
          <a:solidFill>
            <a:srgbClr val="000066"/>
          </a:solidFill>
          <a:latin typeface="+mn-lt"/>
        </a:defRPr>
      </a:lvl6pPr>
      <a:lvl7pPr marL="2971800" indent="-228600" algn="l" rtl="0" eaLnBrk="0" fontAlgn="base" hangingPunct="0">
        <a:spcBef>
          <a:spcPct val="20000"/>
        </a:spcBef>
        <a:spcAft>
          <a:spcPct val="0"/>
        </a:spcAft>
        <a:buClr>
          <a:schemeClr val="hlink"/>
        </a:buClr>
        <a:buSzPct val="100000"/>
        <a:buChar char="–"/>
        <a:defRPr kumimoji="1" sz="2000">
          <a:solidFill>
            <a:srgbClr val="000066"/>
          </a:solidFill>
          <a:latin typeface="+mn-lt"/>
        </a:defRPr>
      </a:lvl7pPr>
      <a:lvl8pPr marL="3429000" indent="-228600" algn="l" rtl="0" eaLnBrk="0" fontAlgn="base" hangingPunct="0">
        <a:spcBef>
          <a:spcPct val="20000"/>
        </a:spcBef>
        <a:spcAft>
          <a:spcPct val="0"/>
        </a:spcAft>
        <a:buClr>
          <a:schemeClr val="hlink"/>
        </a:buClr>
        <a:buSzPct val="100000"/>
        <a:buChar char="–"/>
        <a:defRPr kumimoji="1" sz="2000">
          <a:solidFill>
            <a:srgbClr val="000066"/>
          </a:solidFill>
          <a:latin typeface="+mn-lt"/>
        </a:defRPr>
      </a:lvl8pPr>
      <a:lvl9pPr marL="3886200" indent="-228600" algn="l" rtl="0" eaLnBrk="0" fontAlgn="base" hangingPunct="0">
        <a:spcBef>
          <a:spcPct val="20000"/>
        </a:spcBef>
        <a:spcAft>
          <a:spcPct val="0"/>
        </a:spcAft>
        <a:buClr>
          <a:schemeClr val="hlink"/>
        </a:buClr>
        <a:buSzPct val="100000"/>
        <a:buChar char="–"/>
        <a:defRPr kumimoji="1" sz="2000">
          <a:solidFill>
            <a:srgbClr val="00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6.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6.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6.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r>
              <a:rPr lang="en-US" altLang="en-US" sz="2800" dirty="0"/>
              <a:t>Class </a:t>
            </a:r>
            <a:r>
              <a:rPr lang="en-US" altLang="en-US" sz="2800" dirty="0" smtClean="0"/>
              <a:t>23</a:t>
            </a:r>
            <a:r>
              <a:rPr lang="en-US" altLang="en-US" sz="2800" dirty="0"/>
              <a:t/>
            </a:r>
            <a:br>
              <a:rPr lang="en-US" altLang="en-US" sz="2800" dirty="0"/>
            </a:br>
            <a:r>
              <a:rPr lang="en-US" altLang="en-US" sz="2800" dirty="0"/>
              <a:t>Secured </a:t>
            </a:r>
            <a:r>
              <a:rPr lang="en-US" altLang="en-US" sz="2800" dirty="0" smtClean="0"/>
              <a:t>Transactions Spring 2021</a:t>
            </a:r>
            <a:r>
              <a:rPr lang="en-US" altLang="en-US" sz="2800" dirty="0"/>
              <a:t/>
            </a:r>
            <a:br>
              <a:rPr lang="en-US" altLang="en-US" sz="2800" dirty="0"/>
            </a:br>
            <a:r>
              <a:rPr lang="en-US" altLang="en-US" sz="2800" dirty="0"/>
              <a:t/>
            </a:r>
            <a:br>
              <a:rPr lang="en-US" altLang="en-US" sz="2800" dirty="0"/>
            </a:br>
            <a:r>
              <a:rPr lang="en-US" altLang="en-US" sz="6000" dirty="0" smtClean="0"/>
              <a:t>Security Interests Near and In Bankruptcy</a:t>
            </a:r>
            <a:endParaRPr lang="en-US" altLang="en-US" sz="6000" dirty="0"/>
          </a:p>
        </p:txBody>
      </p:sp>
      <p:sp>
        <p:nvSpPr>
          <p:cNvPr id="3075" name="Rectangle 3"/>
          <p:cNvSpPr>
            <a:spLocks noGrp="1" noChangeArrowheads="1"/>
          </p:cNvSpPr>
          <p:nvPr>
            <p:ph type="subTitle" idx="1"/>
          </p:nvPr>
        </p:nvSpPr>
        <p:spPr/>
        <p:txBody>
          <a:bodyPr/>
          <a:lstStyle/>
          <a:p>
            <a:r>
              <a:rPr lang="en-US" altLang="en-US" dirty="0" smtClean="0"/>
              <a:t>Randal C. Picker</a:t>
            </a:r>
          </a:p>
          <a:p>
            <a:r>
              <a:rPr lang="en-US" altLang="en-US" sz="2000" dirty="0" smtClean="0"/>
              <a:t>James Parker Hall Distinguished Service Professor of Law</a:t>
            </a:r>
            <a:endParaRPr lang="en-US" altLang="en-US" sz="2000" dirty="0"/>
          </a:p>
          <a:p>
            <a:endParaRPr lang="en-US" altLang="en-US" sz="1600" dirty="0"/>
          </a:p>
          <a:p>
            <a:r>
              <a:rPr lang="en-US" altLang="en-US" dirty="0" smtClean="0"/>
              <a:t>The Law School</a:t>
            </a:r>
          </a:p>
          <a:p>
            <a:r>
              <a:rPr lang="en-US" altLang="en-US" dirty="0" smtClean="0"/>
              <a:t>The University of Chicago</a:t>
            </a:r>
          </a:p>
          <a:p>
            <a:endParaRPr lang="en-US" altLang="en-US" sz="1800" dirty="0" smtClean="0"/>
          </a:p>
          <a:p>
            <a:r>
              <a:rPr lang="en-US" altLang="en-US" sz="1800" dirty="0" smtClean="0"/>
              <a:t>Copyright </a:t>
            </a:r>
            <a:r>
              <a:rPr lang="en-US" altLang="en-US" sz="1800" dirty="0"/>
              <a:t>© </a:t>
            </a:r>
            <a:r>
              <a:rPr lang="en-US" altLang="en-US" sz="1800" dirty="0" smtClean="0"/>
              <a:t>2001-21 </a:t>
            </a:r>
            <a:r>
              <a:rPr lang="en-US" altLang="en-US" sz="1800" dirty="0"/>
              <a:t>Randal C. Picker. All Rights Reserved.</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10.1-2: Answer</a:t>
            </a:r>
            <a:endParaRPr lang="en-US" dirty="0"/>
          </a:p>
        </p:txBody>
      </p:sp>
      <p:sp>
        <p:nvSpPr>
          <p:cNvPr id="3" name="Content Placeholder 2"/>
          <p:cNvSpPr>
            <a:spLocks noGrp="1"/>
          </p:cNvSpPr>
          <p:nvPr>
            <p:ph idx="1"/>
          </p:nvPr>
        </p:nvSpPr>
        <p:spPr/>
        <p:txBody>
          <a:bodyPr/>
          <a:lstStyle/>
          <a:p>
            <a:r>
              <a:rPr lang="en-US" dirty="0" smtClean="0"/>
              <a:t>Answer</a:t>
            </a:r>
          </a:p>
          <a:p>
            <a:pPr lvl="1"/>
            <a:r>
              <a:rPr lang="en-US" altLang="en-US" sz="3200" dirty="0">
                <a:solidFill>
                  <a:srgbClr val="000066"/>
                </a:solidFill>
              </a:rPr>
              <a:t>If offer will fail, indifferent; if offer will succeed, vote for</a:t>
            </a:r>
          </a:p>
          <a:p>
            <a:pPr lvl="1"/>
            <a:r>
              <a:rPr lang="en-US" altLang="en-US" sz="3200" dirty="0">
                <a:solidFill>
                  <a:srgbClr val="000066"/>
                </a:solidFill>
              </a:rPr>
              <a:t>If all do so, offer succeeds even though not in group’s interest</a:t>
            </a:r>
          </a:p>
          <a:p>
            <a:pPr lvl="1"/>
            <a:endParaRPr lang="en-US" dirty="0" smtClean="0"/>
          </a:p>
          <a:p>
            <a:pPr lvl="1"/>
            <a:endParaRPr lang="en-US" dirty="0"/>
          </a:p>
        </p:txBody>
      </p:sp>
      <p:sp>
        <p:nvSpPr>
          <p:cNvPr id="4" name="Date Placeholder 3"/>
          <p:cNvSpPr>
            <a:spLocks noGrp="1"/>
          </p:cNvSpPr>
          <p:nvPr>
            <p:ph type="dt" sz="half" idx="10"/>
          </p:nvPr>
        </p:nvSpPr>
        <p:spPr/>
        <p:txBody>
          <a:bodyPr/>
          <a:lstStyle/>
          <a:p>
            <a:pPr>
              <a:defRPr/>
            </a:pPr>
            <a:fld id="{00F2A570-2BEF-4469-A5D5-1F802B780642}" type="datetime4">
              <a:rPr lang="en-US" smtClean="0"/>
              <a:t>May 19,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A82CF866-3BDF-4EE9-88FE-35A64FB90A8E}" type="slidenum">
              <a:rPr lang="en-US" altLang="en-US" smtClean="0"/>
              <a:pPr/>
              <a:t>10</a:t>
            </a:fld>
            <a:endParaRPr lang="en-US" altLang="en-US"/>
          </a:p>
        </p:txBody>
      </p:sp>
    </p:spTree>
    <p:extLst>
      <p:ext uri="{BB962C8B-B14F-4D97-AF65-F5344CB8AC3E}">
        <p14:creationId xmlns:p14="http://schemas.microsoft.com/office/powerpoint/2010/main" val="278817826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05B7F6A5-3EA7-4D23-9A02-5C12E4424D9D}" type="datetime4">
              <a:rPr lang="en-US" altLang="en-US"/>
              <a:pPr>
                <a:defRPr/>
              </a:pPr>
              <a:t>May 19,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p>
            <a:pPr>
              <a:defRPr/>
            </a:pPr>
            <a:fld id="{E7BA3474-9952-4266-959A-4126A0514E2B}" type="slidenum">
              <a:rPr lang="en-US" altLang="en-US"/>
              <a:pPr>
                <a:defRPr/>
              </a:pPr>
              <a:t>11</a:t>
            </a:fld>
            <a:endParaRPr lang="en-US" altLang="en-US"/>
          </a:p>
        </p:txBody>
      </p:sp>
      <p:sp>
        <p:nvSpPr>
          <p:cNvPr id="29701" name="Rectangle 2"/>
          <p:cNvSpPr>
            <a:spLocks noGrp="1" noChangeArrowheads="1"/>
          </p:cNvSpPr>
          <p:nvPr>
            <p:ph type="title"/>
          </p:nvPr>
        </p:nvSpPr>
        <p:spPr/>
        <p:txBody>
          <a:bodyPr/>
          <a:lstStyle/>
          <a:p>
            <a:r>
              <a:rPr lang="en-US" altLang="en-US" dirty="0" smtClean="0"/>
              <a:t>10-2.1: </a:t>
            </a:r>
            <a:r>
              <a:rPr lang="en-US" altLang="en-US" dirty="0" smtClean="0"/>
              <a:t>Exchange Offers: Majority Binds Dissenters</a:t>
            </a:r>
          </a:p>
        </p:txBody>
      </p:sp>
      <p:sp>
        <p:nvSpPr>
          <p:cNvPr id="29702" name="Rectangle 3"/>
          <p:cNvSpPr>
            <a:spLocks noGrp="1" noChangeArrowheads="1"/>
          </p:cNvSpPr>
          <p:nvPr>
            <p:ph type="body" idx="1"/>
          </p:nvPr>
        </p:nvSpPr>
        <p:spPr/>
        <p:txBody>
          <a:bodyPr/>
          <a:lstStyle/>
          <a:p>
            <a:r>
              <a:rPr lang="en-US" altLang="en-US" dirty="0" smtClean="0"/>
              <a:t>Hypo</a:t>
            </a:r>
          </a:p>
          <a:p>
            <a:pPr lvl="1"/>
            <a:r>
              <a:rPr lang="en-US" altLang="en-US" dirty="0" smtClean="0"/>
              <a:t>Bonds with face amount of $1000</a:t>
            </a:r>
          </a:p>
          <a:p>
            <a:pPr lvl="1"/>
            <a:r>
              <a:rPr lang="en-US" altLang="en-US" dirty="0" smtClean="0"/>
              <a:t>Current market price is $500</a:t>
            </a:r>
          </a:p>
          <a:p>
            <a:pPr lvl="1"/>
            <a:r>
              <a:rPr lang="en-US" altLang="en-US" dirty="0" smtClean="0"/>
              <a:t>Exchange Offer: Swap old bonds for new bonds if at least 75% of old bonds accept</a:t>
            </a:r>
          </a:p>
        </p:txBody>
      </p:sp>
      <p:sp>
        <p:nvSpPr>
          <p:cNvPr id="7" name="Text Box 5"/>
          <p:cNvSpPr txBox="1">
            <a:spLocks noChangeArrowheads="1"/>
          </p:cNvSpPr>
          <p:nvPr/>
        </p:nvSpPr>
        <p:spPr bwMode="auto">
          <a:xfrm>
            <a:off x="10124903" y="0"/>
            <a:ext cx="2067098"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 (1 of 3)</a:t>
            </a:r>
            <a:endParaRPr lang="en-US" b="1" i="0" dirty="0">
              <a:solidFill>
                <a:schemeClr val="accent4">
                  <a:lumMod val="75000"/>
                  <a:lumOff val="25000"/>
                </a:schemeClr>
              </a:solidFill>
              <a:latin typeface="+mn-lt"/>
              <a:cs typeface="Times New Roman" panose="02020603050405020304" pitchFamily="18" charset="0"/>
            </a:endParaRPr>
          </a:p>
        </p:txBody>
      </p:sp>
    </p:spTree>
    <p:extLst>
      <p:ext uri="{BB962C8B-B14F-4D97-AF65-F5344CB8AC3E}">
        <p14:creationId xmlns:p14="http://schemas.microsoft.com/office/powerpoint/2010/main" val="372369506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05B7F6A5-3EA7-4D23-9A02-5C12E4424D9D}" type="datetime4">
              <a:rPr lang="en-US" altLang="en-US"/>
              <a:pPr>
                <a:defRPr/>
              </a:pPr>
              <a:t>May 19,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p>
            <a:pPr>
              <a:defRPr/>
            </a:pPr>
            <a:fld id="{E7BA3474-9952-4266-959A-4126A0514E2B}" type="slidenum">
              <a:rPr lang="en-US" altLang="en-US"/>
              <a:pPr>
                <a:defRPr/>
              </a:pPr>
              <a:t>12</a:t>
            </a:fld>
            <a:endParaRPr lang="en-US" altLang="en-US"/>
          </a:p>
        </p:txBody>
      </p:sp>
      <p:sp>
        <p:nvSpPr>
          <p:cNvPr id="29701" name="Rectangle 2"/>
          <p:cNvSpPr>
            <a:spLocks noGrp="1" noChangeArrowheads="1"/>
          </p:cNvSpPr>
          <p:nvPr>
            <p:ph type="title"/>
          </p:nvPr>
        </p:nvSpPr>
        <p:spPr/>
        <p:txBody>
          <a:bodyPr/>
          <a:lstStyle/>
          <a:p>
            <a:r>
              <a:rPr lang="en-US" altLang="en-US" dirty="0" smtClean="0"/>
              <a:t>10-2.1: </a:t>
            </a:r>
            <a:r>
              <a:rPr lang="en-US" altLang="en-US" dirty="0" smtClean="0"/>
              <a:t>Exchange Offers: Majority Binds Dissenters</a:t>
            </a:r>
          </a:p>
        </p:txBody>
      </p:sp>
      <p:sp>
        <p:nvSpPr>
          <p:cNvPr id="29702" name="Rectangle 3"/>
          <p:cNvSpPr>
            <a:spLocks noGrp="1" noChangeArrowheads="1"/>
          </p:cNvSpPr>
          <p:nvPr>
            <p:ph type="body" idx="1"/>
          </p:nvPr>
        </p:nvSpPr>
        <p:spPr/>
        <p:txBody>
          <a:bodyPr/>
          <a:lstStyle/>
          <a:p>
            <a:r>
              <a:rPr lang="en-US" altLang="en-US" dirty="0" smtClean="0"/>
              <a:t>Hypo</a:t>
            </a:r>
          </a:p>
          <a:p>
            <a:pPr lvl="1"/>
            <a:r>
              <a:rPr lang="en-US" altLang="en-US" dirty="0" smtClean="0"/>
              <a:t>If offer is completed, </a:t>
            </a:r>
            <a:r>
              <a:rPr lang="en-US" altLang="en-US" i="1" dirty="0" smtClean="0"/>
              <a:t>all</a:t>
            </a:r>
            <a:r>
              <a:rPr lang="en-US" altLang="en-US" dirty="0" smtClean="0"/>
              <a:t> bonds swapped and expect new bonds to trade for $600; if fails, price goes to $450</a:t>
            </a:r>
          </a:p>
          <a:p>
            <a:pPr lvl="1"/>
            <a:r>
              <a:rPr lang="en-US" altLang="en-US" dirty="0" smtClean="0"/>
              <a:t>What do we want? What happens?</a:t>
            </a:r>
          </a:p>
        </p:txBody>
      </p:sp>
      <p:sp>
        <p:nvSpPr>
          <p:cNvPr id="7" name="Text Box 5"/>
          <p:cNvSpPr txBox="1">
            <a:spLocks noChangeArrowheads="1"/>
          </p:cNvSpPr>
          <p:nvPr/>
        </p:nvSpPr>
        <p:spPr bwMode="auto">
          <a:xfrm>
            <a:off x="10124903" y="0"/>
            <a:ext cx="2067098"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 (2 of 3)</a:t>
            </a:r>
            <a:endParaRPr lang="en-US" b="1" i="0" dirty="0">
              <a:solidFill>
                <a:schemeClr val="accent4">
                  <a:lumMod val="75000"/>
                  <a:lumOff val="25000"/>
                </a:schemeClr>
              </a:solidFill>
              <a:latin typeface="+mn-lt"/>
              <a:cs typeface="Times New Roman" panose="02020603050405020304" pitchFamily="18" charset="0"/>
            </a:endParaRPr>
          </a:p>
        </p:txBody>
      </p:sp>
    </p:spTree>
    <p:extLst>
      <p:ext uri="{BB962C8B-B14F-4D97-AF65-F5344CB8AC3E}">
        <p14:creationId xmlns:p14="http://schemas.microsoft.com/office/powerpoint/2010/main" val="365792201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Date Placeholder 4"/>
          <p:cNvSpPr>
            <a:spLocks noGrp="1"/>
          </p:cNvSpPr>
          <p:nvPr>
            <p:ph type="dt" sz="quarter" idx="10"/>
          </p:nvPr>
        </p:nvSpPr>
        <p:spPr/>
        <p:txBody>
          <a:bodyPr/>
          <a:lstStyle/>
          <a:p>
            <a:pPr>
              <a:defRPr/>
            </a:pPr>
            <a:fld id="{F18CAA6D-272B-4DB4-867C-FA05ECED9C29}" type="datetime4">
              <a:rPr lang="en-US" altLang="en-US"/>
              <a:pPr>
                <a:defRPr/>
              </a:pPr>
              <a:t>May 19, 2021</a:t>
            </a:fld>
            <a:endParaRPr lang="en-US" altLang="en-US" dirty="0">
              <a:solidFill>
                <a:schemeClr val="bg2"/>
              </a:solidFill>
            </a:endParaRPr>
          </a:p>
        </p:txBody>
      </p:sp>
      <p:sp>
        <p:nvSpPr>
          <p:cNvPr id="25" name="Slide Number Placeholder 6"/>
          <p:cNvSpPr>
            <a:spLocks noGrp="1"/>
          </p:cNvSpPr>
          <p:nvPr>
            <p:ph type="sldNum" sz="quarter" idx="12"/>
          </p:nvPr>
        </p:nvSpPr>
        <p:spPr/>
        <p:txBody>
          <a:bodyPr/>
          <a:lstStyle/>
          <a:p>
            <a:pPr>
              <a:defRPr/>
            </a:pPr>
            <a:fld id="{E219810C-6ABC-4391-AFEF-D4569ADDA248}" type="slidenum">
              <a:rPr lang="en-US" altLang="en-US"/>
              <a:pPr>
                <a:defRPr/>
              </a:pPr>
              <a:t>13</a:t>
            </a:fld>
            <a:endParaRPr lang="en-US" altLang="en-US"/>
          </a:p>
        </p:txBody>
      </p:sp>
      <p:sp>
        <p:nvSpPr>
          <p:cNvPr id="30725" name="Rectangle 2"/>
          <p:cNvSpPr>
            <a:spLocks noGrp="1" noChangeArrowheads="1"/>
          </p:cNvSpPr>
          <p:nvPr>
            <p:ph type="title"/>
          </p:nvPr>
        </p:nvSpPr>
        <p:spPr/>
        <p:txBody>
          <a:bodyPr/>
          <a:lstStyle/>
          <a:p>
            <a:r>
              <a:rPr lang="en-US" altLang="en-US" dirty="0" smtClean="0"/>
              <a:t>10-2.1: Individual </a:t>
            </a:r>
            <a:r>
              <a:rPr lang="en-US" altLang="en-US" dirty="0" smtClean="0"/>
              <a:t>Decision</a:t>
            </a:r>
          </a:p>
        </p:txBody>
      </p:sp>
      <p:sp>
        <p:nvSpPr>
          <p:cNvPr id="30726" name="Rectangle 3"/>
          <p:cNvSpPr>
            <a:spLocks noGrp="1" noChangeArrowheads="1"/>
          </p:cNvSpPr>
          <p:nvPr>
            <p:ph type="body" sz="half" idx="1"/>
          </p:nvPr>
        </p:nvSpPr>
        <p:spPr>
          <a:xfrm>
            <a:off x="640080" y="1600201"/>
            <a:ext cx="7924800" cy="1116013"/>
          </a:xfrm>
        </p:spPr>
        <p:txBody>
          <a:bodyPr/>
          <a:lstStyle/>
          <a:p>
            <a:r>
              <a:rPr lang="en-US" altLang="en-US" dirty="0"/>
              <a:t>Decision Table</a:t>
            </a:r>
          </a:p>
          <a:p>
            <a:endParaRPr lang="en-US" altLang="en-US" sz="2800" dirty="0"/>
          </a:p>
        </p:txBody>
      </p:sp>
      <p:graphicFrame>
        <p:nvGraphicFramePr>
          <p:cNvPr id="2450436" name="Group 4"/>
          <p:cNvGraphicFramePr>
            <a:graphicFrameLocks noGrp="1"/>
          </p:cNvGraphicFramePr>
          <p:nvPr>
            <p:ph sz="half" idx="2"/>
            <p:extLst>
              <p:ext uri="{D42A27DB-BD31-4B8C-83A1-F6EECF244321}">
                <p14:modId xmlns:p14="http://schemas.microsoft.com/office/powerpoint/2010/main" val="2319057933"/>
              </p:ext>
            </p:extLst>
          </p:nvPr>
        </p:nvGraphicFramePr>
        <p:xfrm>
          <a:off x="2280214" y="2958299"/>
          <a:ext cx="7234177" cy="2021687"/>
        </p:xfrm>
        <a:graphic>
          <a:graphicData uri="http://schemas.openxmlformats.org/drawingml/2006/table">
            <a:tbl>
              <a:tblPr/>
              <a:tblGrid>
                <a:gridCol w="2980749">
                  <a:extLst>
                    <a:ext uri="{9D8B030D-6E8A-4147-A177-3AD203B41FA5}">
                      <a16:colId xmlns:a16="http://schemas.microsoft.com/office/drawing/2014/main" val="20000"/>
                    </a:ext>
                  </a:extLst>
                </a:gridCol>
                <a:gridCol w="1842036">
                  <a:extLst>
                    <a:ext uri="{9D8B030D-6E8A-4147-A177-3AD203B41FA5}">
                      <a16:colId xmlns:a16="http://schemas.microsoft.com/office/drawing/2014/main" val="20001"/>
                    </a:ext>
                  </a:extLst>
                </a:gridCol>
                <a:gridCol w="2411392">
                  <a:extLst>
                    <a:ext uri="{9D8B030D-6E8A-4147-A177-3AD203B41FA5}">
                      <a16:colId xmlns:a16="http://schemas.microsoft.com/office/drawing/2014/main" val="20002"/>
                    </a:ext>
                  </a:extLst>
                </a:gridCol>
              </a:tblGrid>
              <a:tr h="518252">
                <a:tc>
                  <a:txBody>
                    <a:bodyPr/>
                    <a:lstStyle>
                      <a:lvl1pPr>
                        <a:spcBef>
                          <a:spcPct val="20000"/>
                        </a:spcBef>
                        <a:buClr>
                          <a:schemeClr val="hlink"/>
                        </a:buClr>
                        <a:buSzPct val="50000"/>
                        <a:buFont typeface="Monotype Sorts" pitchFamily="2" charset="2"/>
                        <a:defRPr kumimoji="1" sz="2800">
                          <a:solidFill>
                            <a:srgbClr val="CC0099"/>
                          </a:solidFill>
                          <a:latin typeface="Arial" panose="020B0604020202020204" pitchFamily="34" charset="0"/>
                        </a:defRPr>
                      </a:lvl1pPr>
                      <a:lvl2pPr>
                        <a:spcBef>
                          <a:spcPct val="20000"/>
                        </a:spcBef>
                        <a:buClr>
                          <a:schemeClr val="tx2"/>
                        </a:buClr>
                        <a:buSzPct val="75000"/>
                        <a:buFont typeface="Monotype Sorts" pitchFamily="2" charset="2"/>
                        <a:defRPr kumimoji="1" sz="2600">
                          <a:solidFill>
                            <a:srgbClr val="000066"/>
                          </a:solidFill>
                          <a:latin typeface="Arial" panose="020B0604020202020204" pitchFamily="34" charset="0"/>
                        </a:defRPr>
                      </a:lvl2pPr>
                      <a:lvl3pPr>
                        <a:spcBef>
                          <a:spcPct val="20000"/>
                        </a:spcBef>
                        <a:buClr>
                          <a:schemeClr val="hlink"/>
                        </a:buClr>
                        <a:buSzPct val="65000"/>
                        <a:buFont typeface="Monotype Sorts" pitchFamily="2" charset="2"/>
                        <a:defRPr kumimoji="1" sz="2400">
                          <a:solidFill>
                            <a:srgbClr val="000066"/>
                          </a:solidFill>
                          <a:latin typeface="Arial" panose="020B0604020202020204" pitchFamily="34" charset="0"/>
                        </a:defRPr>
                      </a:lvl3pPr>
                      <a:lvl4pPr>
                        <a:spcBef>
                          <a:spcPct val="20000"/>
                        </a:spcBef>
                        <a:buClr>
                          <a:schemeClr val="tx2"/>
                        </a:buClr>
                        <a:buSzPct val="100000"/>
                        <a:defRPr kumimoji="1" sz="2000">
                          <a:solidFill>
                            <a:srgbClr val="000066"/>
                          </a:solidFill>
                          <a:latin typeface="Arial" panose="020B0604020202020204" pitchFamily="34" charset="0"/>
                        </a:defRPr>
                      </a:lvl4pPr>
                      <a:lvl5pPr>
                        <a:spcBef>
                          <a:spcPct val="20000"/>
                        </a:spcBef>
                        <a:buClr>
                          <a:schemeClr val="hlink"/>
                        </a:buClr>
                        <a:buSzPct val="100000"/>
                        <a:defRPr kumimoji="1">
                          <a:solidFill>
                            <a:srgbClr val="000066"/>
                          </a:solidFill>
                          <a:latin typeface="Arial" panose="020B0604020202020204" pitchFamily="34" charset="0"/>
                        </a:defRPr>
                      </a:lvl5pPr>
                      <a:lvl6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6pPr>
                      <a:lvl7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7pPr>
                      <a:lvl8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8pPr>
                      <a:lvl9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9pPr>
                    </a:lstStyle>
                    <a:p>
                      <a:pPr marL="0" marR="0" lvl="0" indent="0" algn="ctr" defTabSz="914400" rtl="0" eaLnBrk="0" fontAlgn="base" latinLnBrk="0" hangingPunct="0">
                        <a:lnSpc>
                          <a:spcPct val="100000"/>
                        </a:lnSpc>
                        <a:spcBef>
                          <a:spcPct val="20000"/>
                        </a:spcBef>
                        <a:spcAft>
                          <a:spcPct val="0"/>
                        </a:spcAft>
                        <a:buClr>
                          <a:schemeClr val="hlink"/>
                        </a:buClr>
                        <a:buSzPct val="50000"/>
                        <a:buFont typeface="Monotype Sorts" pitchFamily="2" charset="2"/>
                        <a:buNone/>
                        <a:tabLst/>
                      </a:pPr>
                      <a:r>
                        <a:rPr kumimoji="1" lang="en-US" altLang="en-US" sz="3600" b="0" i="0" u="none" strike="noStrike" cap="none" normalizeH="0" baseline="0" dirty="0" smtClean="0">
                          <a:ln>
                            <a:noFill/>
                          </a:ln>
                          <a:solidFill>
                            <a:srgbClr val="0000FF"/>
                          </a:solidFill>
                          <a:effectLst/>
                          <a:latin typeface="Arial" panose="020B0604020202020204" pitchFamily="34" charset="0"/>
                        </a:rPr>
                        <a:t>Not Pivotal</a:t>
                      </a:r>
                    </a:p>
                  </a:txBody>
                  <a:tcPr marT="45728" marB="4572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50000"/>
                        <a:buFont typeface="Monotype Sorts" pitchFamily="2" charset="2"/>
                        <a:defRPr kumimoji="1" sz="2800">
                          <a:solidFill>
                            <a:srgbClr val="CC0099"/>
                          </a:solidFill>
                          <a:latin typeface="Arial" panose="020B0604020202020204" pitchFamily="34" charset="0"/>
                        </a:defRPr>
                      </a:lvl1pPr>
                      <a:lvl2pPr>
                        <a:spcBef>
                          <a:spcPct val="20000"/>
                        </a:spcBef>
                        <a:buClr>
                          <a:schemeClr val="tx2"/>
                        </a:buClr>
                        <a:buSzPct val="75000"/>
                        <a:buFont typeface="Monotype Sorts" pitchFamily="2" charset="2"/>
                        <a:defRPr kumimoji="1" sz="2600">
                          <a:solidFill>
                            <a:srgbClr val="000066"/>
                          </a:solidFill>
                          <a:latin typeface="Arial" panose="020B0604020202020204" pitchFamily="34" charset="0"/>
                        </a:defRPr>
                      </a:lvl2pPr>
                      <a:lvl3pPr>
                        <a:spcBef>
                          <a:spcPct val="20000"/>
                        </a:spcBef>
                        <a:buClr>
                          <a:schemeClr val="hlink"/>
                        </a:buClr>
                        <a:buSzPct val="65000"/>
                        <a:buFont typeface="Monotype Sorts" pitchFamily="2" charset="2"/>
                        <a:defRPr kumimoji="1" sz="2400">
                          <a:solidFill>
                            <a:srgbClr val="000066"/>
                          </a:solidFill>
                          <a:latin typeface="Arial" panose="020B0604020202020204" pitchFamily="34" charset="0"/>
                        </a:defRPr>
                      </a:lvl3pPr>
                      <a:lvl4pPr>
                        <a:spcBef>
                          <a:spcPct val="20000"/>
                        </a:spcBef>
                        <a:buClr>
                          <a:schemeClr val="tx2"/>
                        </a:buClr>
                        <a:buSzPct val="100000"/>
                        <a:defRPr kumimoji="1" sz="2000">
                          <a:solidFill>
                            <a:srgbClr val="000066"/>
                          </a:solidFill>
                          <a:latin typeface="Arial" panose="020B0604020202020204" pitchFamily="34" charset="0"/>
                        </a:defRPr>
                      </a:lvl4pPr>
                      <a:lvl5pPr>
                        <a:spcBef>
                          <a:spcPct val="20000"/>
                        </a:spcBef>
                        <a:buClr>
                          <a:schemeClr val="hlink"/>
                        </a:buClr>
                        <a:buSzPct val="100000"/>
                        <a:defRPr kumimoji="1">
                          <a:solidFill>
                            <a:srgbClr val="000066"/>
                          </a:solidFill>
                          <a:latin typeface="Arial" panose="020B0604020202020204" pitchFamily="34" charset="0"/>
                        </a:defRPr>
                      </a:lvl5pPr>
                      <a:lvl6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6pPr>
                      <a:lvl7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7pPr>
                      <a:lvl8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8pPr>
                      <a:lvl9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9pPr>
                    </a:lstStyle>
                    <a:p>
                      <a:pPr marL="0" marR="0" lvl="0" indent="0" algn="ctr" defTabSz="914400" rtl="0" eaLnBrk="0" fontAlgn="base" latinLnBrk="0" hangingPunct="0">
                        <a:lnSpc>
                          <a:spcPct val="100000"/>
                        </a:lnSpc>
                        <a:spcBef>
                          <a:spcPct val="20000"/>
                        </a:spcBef>
                        <a:spcAft>
                          <a:spcPct val="0"/>
                        </a:spcAft>
                        <a:buClr>
                          <a:schemeClr val="hlink"/>
                        </a:buClr>
                        <a:buSzPct val="50000"/>
                        <a:buFont typeface="Monotype Sorts" pitchFamily="2" charset="2"/>
                        <a:buNone/>
                        <a:tabLst/>
                      </a:pPr>
                      <a:r>
                        <a:rPr kumimoji="1" lang="en-US" altLang="en-US" sz="3600" b="0" i="0" u="none" strike="noStrike" cap="none" normalizeH="0" baseline="0" smtClean="0">
                          <a:ln>
                            <a:noFill/>
                          </a:ln>
                          <a:solidFill>
                            <a:srgbClr val="000000"/>
                          </a:solidFill>
                          <a:effectLst/>
                          <a:latin typeface="Arial" panose="020B0604020202020204" pitchFamily="34" charset="0"/>
                        </a:rPr>
                        <a:t>Fails</a:t>
                      </a:r>
                    </a:p>
                  </a:txBody>
                  <a:tcPr marT="45728" marB="4572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66FF99"/>
                    </a:solidFill>
                  </a:tcPr>
                </a:tc>
                <a:tc>
                  <a:txBody>
                    <a:bodyPr/>
                    <a:lstStyle>
                      <a:lvl1pPr>
                        <a:spcBef>
                          <a:spcPct val="20000"/>
                        </a:spcBef>
                        <a:buClr>
                          <a:schemeClr val="hlink"/>
                        </a:buClr>
                        <a:buSzPct val="50000"/>
                        <a:buFont typeface="Monotype Sorts" pitchFamily="2" charset="2"/>
                        <a:defRPr kumimoji="1" sz="2800">
                          <a:solidFill>
                            <a:srgbClr val="CC0099"/>
                          </a:solidFill>
                          <a:latin typeface="Arial" panose="020B0604020202020204" pitchFamily="34" charset="0"/>
                        </a:defRPr>
                      </a:lvl1pPr>
                      <a:lvl2pPr>
                        <a:spcBef>
                          <a:spcPct val="20000"/>
                        </a:spcBef>
                        <a:buClr>
                          <a:schemeClr val="tx2"/>
                        </a:buClr>
                        <a:buSzPct val="75000"/>
                        <a:buFont typeface="Monotype Sorts" pitchFamily="2" charset="2"/>
                        <a:defRPr kumimoji="1" sz="2600">
                          <a:solidFill>
                            <a:srgbClr val="000066"/>
                          </a:solidFill>
                          <a:latin typeface="Arial" panose="020B0604020202020204" pitchFamily="34" charset="0"/>
                        </a:defRPr>
                      </a:lvl2pPr>
                      <a:lvl3pPr>
                        <a:spcBef>
                          <a:spcPct val="20000"/>
                        </a:spcBef>
                        <a:buClr>
                          <a:schemeClr val="hlink"/>
                        </a:buClr>
                        <a:buSzPct val="65000"/>
                        <a:buFont typeface="Monotype Sorts" pitchFamily="2" charset="2"/>
                        <a:defRPr kumimoji="1" sz="2400">
                          <a:solidFill>
                            <a:srgbClr val="000066"/>
                          </a:solidFill>
                          <a:latin typeface="Arial" panose="020B0604020202020204" pitchFamily="34" charset="0"/>
                        </a:defRPr>
                      </a:lvl3pPr>
                      <a:lvl4pPr>
                        <a:spcBef>
                          <a:spcPct val="20000"/>
                        </a:spcBef>
                        <a:buClr>
                          <a:schemeClr val="tx2"/>
                        </a:buClr>
                        <a:buSzPct val="100000"/>
                        <a:defRPr kumimoji="1" sz="2000">
                          <a:solidFill>
                            <a:srgbClr val="000066"/>
                          </a:solidFill>
                          <a:latin typeface="Arial" panose="020B0604020202020204" pitchFamily="34" charset="0"/>
                        </a:defRPr>
                      </a:lvl4pPr>
                      <a:lvl5pPr>
                        <a:spcBef>
                          <a:spcPct val="20000"/>
                        </a:spcBef>
                        <a:buClr>
                          <a:schemeClr val="hlink"/>
                        </a:buClr>
                        <a:buSzPct val="100000"/>
                        <a:defRPr kumimoji="1">
                          <a:solidFill>
                            <a:srgbClr val="000066"/>
                          </a:solidFill>
                          <a:latin typeface="Arial" panose="020B0604020202020204" pitchFamily="34" charset="0"/>
                        </a:defRPr>
                      </a:lvl5pPr>
                      <a:lvl6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6pPr>
                      <a:lvl7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7pPr>
                      <a:lvl8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8pPr>
                      <a:lvl9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9pPr>
                    </a:lstStyle>
                    <a:p>
                      <a:pPr marL="0" marR="0" lvl="0" indent="0" algn="ctr" defTabSz="914400" rtl="0" eaLnBrk="0" fontAlgn="base" latinLnBrk="0" hangingPunct="0">
                        <a:lnSpc>
                          <a:spcPct val="100000"/>
                        </a:lnSpc>
                        <a:spcBef>
                          <a:spcPct val="20000"/>
                        </a:spcBef>
                        <a:spcAft>
                          <a:spcPct val="0"/>
                        </a:spcAft>
                        <a:buClr>
                          <a:schemeClr val="hlink"/>
                        </a:buClr>
                        <a:buSzPct val="50000"/>
                        <a:buFont typeface="Monotype Sorts" pitchFamily="2" charset="2"/>
                        <a:buNone/>
                        <a:tabLst/>
                      </a:pPr>
                      <a:r>
                        <a:rPr kumimoji="1" lang="en-US" altLang="en-US" sz="3600" b="0" i="0" u="none" strike="noStrike" cap="none" normalizeH="0" baseline="0" smtClean="0">
                          <a:ln>
                            <a:noFill/>
                          </a:ln>
                          <a:solidFill>
                            <a:srgbClr val="000000"/>
                          </a:solidFill>
                          <a:effectLst/>
                          <a:latin typeface="Arial" panose="020B0604020202020204" pitchFamily="34" charset="0"/>
                        </a:rPr>
                        <a:t>Succeeds</a:t>
                      </a:r>
                    </a:p>
                  </a:txBody>
                  <a:tcPr marT="45728" marB="4572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66FF99"/>
                    </a:solidFill>
                  </a:tcPr>
                </a:tc>
                <a:extLst>
                  <a:ext uri="{0D108BD9-81ED-4DB2-BD59-A6C34878D82A}">
                    <a16:rowId xmlns:a16="http://schemas.microsoft.com/office/drawing/2014/main" val="10000"/>
                  </a:ext>
                </a:extLst>
              </a:tr>
              <a:tr h="518252">
                <a:tc>
                  <a:txBody>
                    <a:bodyPr/>
                    <a:lstStyle>
                      <a:lvl1pPr>
                        <a:spcBef>
                          <a:spcPct val="20000"/>
                        </a:spcBef>
                        <a:buClr>
                          <a:schemeClr val="hlink"/>
                        </a:buClr>
                        <a:buSzPct val="50000"/>
                        <a:buFont typeface="Monotype Sorts" pitchFamily="2" charset="2"/>
                        <a:defRPr kumimoji="1" sz="2800">
                          <a:solidFill>
                            <a:srgbClr val="CC0099"/>
                          </a:solidFill>
                          <a:latin typeface="Arial" panose="020B0604020202020204" pitchFamily="34" charset="0"/>
                        </a:defRPr>
                      </a:lvl1pPr>
                      <a:lvl2pPr>
                        <a:spcBef>
                          <a:spcPct val="20000"/>
                        </a:spcBef>
                        <a:buClr>
                          <a:schemeClr val="tx2"/>
                        </a:buClr>
                        <a:buSzPct val="75000"/>
                        <a:buFont typeface="Monotype Sorts" pitchFamily="2" charset="2"/>
                        <a:defRPr kumimoji="1" sz="2600">
                          <a:solidFill>
                            <a:srgbClr val="000066"/>
                          </a:solidFill>
                          <a:latin typeface="Arial" panose="020B0604020202020204" pitchFamily="34" charset="0"/>
                        </a:defRPr>
                      </a:lvl2pPr>
                      <a:lvl3pPr>
                        <a:spcBef>
                          <a:spcPct val="20000"/>
                        </a:spcBef>
                        <a:buClr>
                          <a:schemeClr val="hlink"/>
                        </a:buClr>
                        <a:buSzPct val="65000"/>
                        <a:buFont typeface="Monotype Sorts" pitchFamily="2" charset="2"/>
                        <a:defRPr kumimoji="1" sz="2400">
                          <a:solidFill>
                            <a:srgbClr val="000066"/>
                          </a:solidFill>
                          <a:latin typeface="Arial" panose="020B0604020202020204" pitchFamily="34" charset="0"/>
                        </a:defRPr>
                      </a:lvl3pPr>
                      <a:lvl4pPr>
                        <a:spcBef>
                          <a:spcPct val="20000"/>
                        </a:spcBef>
                        <a:buClr>
                          <a:schemeClr val="tx2"/>
                        </a:buClr>
                        <a:buSzPct val="100000"/>
                        <a:defRPr kumimoji="1" sz="2000">
                          <a:solidFill>
                            <a:srgbClr val="000066"/>
                          </a:solidFill>
                          <a:latin typeface="Arial" panose="020B0604020202020204" pitchFamily="34" charset="0"/>
                        </a:defRPr>
                      </a:lvl4pPr>
                      <a:lvl5pPr>
                        <a:spcBef>
                          <a:spcPct val="20000"/>
                        </a:spcBef>
                        <a:buClr>
                          <a:schemeClr val="hlink"/>
                        </a:buClr>
                        <a:buSzPct val="100000"/>
                        <a:defRPr kumimoji="1">
                          <a:solidFill>
                            <a:srgbClr val="000066"/>
                          </a:solidFill>
                          <a:latin typeface="Arial" panose="020B0604020202020204" pitchFamily="34" charset="0"/>
                        </a:defRPr>
                      </a:lvl5pPr>
                      <a:lvl6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6pPr>
                      <a:lvl7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7pPr>
                      <a:lvl8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8pPr>
                      <a:lvl9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9pPr>
                    </a:lstStyle>
                    <a:p>
                      <a:pPr marL="0" marR="0" lvl="0" indent="0" algn="ctr" defTabSz="914400" rtl="0" eaLnBrk="0" fontAlgn="base" latinLnBrk="0" hangingPunct="0">
                        <a:lnSpc>
                          <a:spcPct val="100000"/>
                        </a:lnSpc>
                        <a:spcBef>
                          <a:spcPct val="20000"/>
                        </a:spcBef>
                        <a:spcAft>
                          <a:spcPct val="0"/>
                        </a:spcAft>
                        <a:buClr>
                          <a:schemeClr val="hlink"/>
                        </a:buClr>
                        <a:buSzPct val="50000"/>
                        <a:buFont typeface="Monotype Sorts" pitchFamily="2" charset="2"/>
                        <a:buNone/>
                        <a:tabLst/>
                      </a:pPr>
                      <a:r>
                        <a:rPr kumimoji="1" lang="en-US" altLang="en-US" sz="3600" b="0" i="0" u="none" strike="noStrike" cap="none" normalizeH="0" baseline="0" dirty="0" smtClean="0">
                          <a:ln>
                            <a:noFill/>
                          </a:ln>
                          <a:solidFill>
                            <a:srgbClr val="000000"/>
                          </a:solidFill>
                          <a:effectLst/>
                          <a:latin typeface="Arial" panose="020B0604020202020204" pitchFamily="34" charset="0"/>
                        </a:rPr>
                        <a:t>Vote For</a:t>
                      </a:r>
                    </a:p>
                  </a:txBody>
                  <a:tcPr marT="45728" marB="4572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66FF99"/>
                    </a:solidFill>
                  </a:tcPr>
                </a:tc>
                <a:tc>
                  <a:txBody>
                    <a:bodyPr/>
                    <a:lstStyle>
                      <a:lvl1pPr>
                        <a:spcBef>
                          <a:spcPct val="20000"/>
                        </a:spcBef>
                        <a:buClr>
                          <a:schemeClr val="hlink"/>
                        </a:buClr>
                        <a:buSzPct val="50000"/>
                        <a:buFont typeface="Monotype Sorts" pitchFamily="2" charset="2"/>
                        <a:defRPr kumimoji="1" sz="2800">
                          <a:solidFill>
                            <a:srgbClr val="CC0099"/>
                          </a:solidFill>
                          <a:latin typeface="Arial" panose="020B0604020202020204" pitchFamily="34" charset="0"/>
                        </a:defRPr>
                      </a:lvl1pPr>
                      <a:lvl2pPr>
                        <a:spcBef>
                          <a:spcPct val="20000"/>
                        </a:spcBef>
                        <a:buClr>
                          <a:schemeClr val="tx2"/>
                        </a:buClr>
                        <a:buSzPct val="75000"/>
                        <a:buFont typeface="Monotype Sorts" pitchFamily="2" charset="2"/>
                        <a:defRPr kumimoji="1" sz="2600">
                          <a:solidFill>
                            <a:srgbClr val="000066"/>
                          </a:solidFill>
                          <a:latin typeface="Arial" panose="020B0604020202020204" pitchFamily="34" charset="0"/>
                        </a:defRPr>
                      </a:lvl2pPr>
                      <a:lvl3pPr>
                        <a:spcBef>
                          <a:spcPct val="20000"/>
                        </a:spcBef>
                        <a:buClr>
                          <a:schemeClr val="hlink"/>
                        </a:buClr>
                        <a:buSzPct val="65000"/>
                        <a:buFont typeface="Monotype Sorts" pitchFamily="2" charset="2"/>
                        <a:defRPr kumimoji="1" sz="2400">
                          <a:solidFill>
                            <a:srgbClr val="000066"/>
                          </a:solidFill>
                          <a:latin typeface="Arial" panose="020B0604020202020204" pitchFamily="34" charset="0"/>
                        </a:defRPr>
                      </a:lvl3pPr>
                      <a:lvl4pPr>
                        <a:spcBef>
                          <a:spcPct val="20000"/>
                        </a:spcBef>
                        <a:buClr>
                          <a:schemeClr val="tx2"/>
                        </a:buClr>
                        <a:buSzPct val="100000"/>
                        <a:defRPr kumimoji="1" sz="2000">
                          <a:solidFill>
                            <a:srgbClr val="000066"/>
                          </a:solidFill>
                          <a:latin typeface="Arial" panose="020B0604020202020204" pitchFamily="34" charset="0"/>
                        </a:defRPr>
                      </a:lvl4pPr>
                      <a:lvl5pPr>
                        <a:spcBef>
                          <a:spcPct val="20000"/>
                        </a:spcBef>
                        <a:buClr>
                          <a:schemeClr val="hlink"/>
                        </a:buClr>
                        <a:buSzPct val="100000"/>
                        <a:defRPr kumimoji="1">
                          <a:solidFill>
                            <a:srgbClr val="000066"/>
                          </a:solidFill>
                          <a:latin typeface="Arial" panose="020B0604020202020204" pitchFamily="34" charset="0"/>
                        </a:defRPr>
                      </a:lvl5pPr>
                      <a:lvl6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6pPr>
                      <a:lvl7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7pPr>
                      <a:lvl8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8pPr>
                      <a:lvl9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9pPr>
                    </a:lstStyle>
                    <a:p>
                      <a:pPr marL="0" marR="0" lvl="0" indent="0" algn="ctr" defTabSz="914400" rtl="0" eaLnBrk="0" fontAlgn="base" latinLnBrk="0" hangingPunct="0">
                        <a:lnSpc>
                          <a:spcPct val="100000"/>
                        </a:lnSpc>
                        <a:spcBef>
                          <a:spcPct val="20000"/>
                        </a:spcBef>
                        <a:spcAft>
                          <a:spcPct val="0"/>
                        </a:spcAft>
                        <a:buClr>
                          <a:schemeClr val="hlink"/>
                        </a:buClr>
                        <a:buSzPct val="50000"/>
                        <a:buFont typeface="Monotype Sorts" pitchFamily="2" charset="2"/>
                        <a:buNone/>
                        <a:tabLst/>
                      </a:pPr>
                      <a:r>
                        <a:rPr kumimoji="1" lang="en-US" altLang="en-US" sz="3600" b="0" i="0" u="none" strike="noStrike" cap="none" normalizeH="0" baseline="0" smtClean="0">
                          <a:ln>
                            <a:noFill/>
                          </a:ln>
                          <a:solidFill>
                            <a:schemeClr val="tx1"/>
                          </a:solidFill>
                          <a:effectLst/>
                          <a:latin typeface="Arial" panose="020B0604020202020204" pitchFamily="34" charset="0"/>
                        </a:rPr>
                        <a:t>$450</a:t>
                      </a:r>
                    </a:p>
                  </a:txBody>
                  <a:tcPr marT="45728" marB="4572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tc>
                  <a:txBody>
                    <a:bodyPr/>
                    <a:lstStyle>
                      <a:lvl1pPr>
                        <a:spcBef>
                          <a:spcPct val="20000"/>
                        </a:spcBef>
                        <a:buClr>
                          <a:schemeClr val="hlink"/>
                        </a:buClr>
                        <a:buSzPct val="50000"/>
                        <a:buFont typeface="Monotype Sorts" pitchFamily="2" charset="2"/>
                        <a:defRPr kumimoji="1" sz="2800">
                          <a:solidFill>
                            <a:srgbClr val="CC0099"/>
                          </a:solidFill>
                          <a:latin typeface="Arial" panose="020B0604020202020204" pitchFamily="34" charset="0"/>
                        </a:defRPr>
                      </a:lvl1pPr>
                      <a:lvl2pPr>
                        <a:spcBef>
                          <a:spcPct val="20000"/>
                        </a:spcBef>
                        <a:buClr>
                          <a:schemeClr val="tx2"/>
                        </a:buClr>
                        <a:buSzPct val="75000"/>
                        <a:buFont typeface="Monotype Sorts" pitchFamily="2" charset="2"/>
                        <a:defRPr kumimoji="1" sz="2600">
                          <a:solidFill>
                            <a:srgbClr val="000066"/>
                          </a:solidFill>
                          <a:latin typeface="Arial" panose="020B0604020202020204" pitchFamily="34" charset="0"/>
                        </a:defRPr>
                      </a:lvl2pPr>
                      <a:lvl3pPr>
                        <a:spcBef>
                          <a:spcPct val="20000"/>
                        </a:spcBef>
                        <a:buClr>
                          <a:schemeClr val="hlink"/>
                        </a:buClr>
                        <a:buSzPct val="65000"/>
                        <a:buFont typeface="Monotype Sorts" pitchFamily="2" charset="2"/>
                        <a:defRPr kumimoji="1" sz="2400">
                          <a:solidFill>
                            <a:srgbClr val="000066"/>
                          </a:solidFill>
                          <a:latin typeface="Arial" panose="020B0604020202020204" pitchFamily="34" charset="0"/>
                        </a:defRPr>
                      </a:lvl3pPr>
                      <a:lvl4pPr>
                        <a:spcBef>
                          <a:spcPct val="20000"/>
                        </a:spcBef>
                        <a:buClr>
                          <a:schemeClr val="tx2"/>
                        </a:buClr>
                        <a:buSzPct val="100000"/>
                        <a:defRPr kumimoji="1" sz="2000">
                          <a:solidFill>
                            <a:srgbClr val="000066"/>
                          </a:solidFill>
                          <a:latin typeface="Arial" panose="020B0604020202020204" pitchFamily="34" charset="0"/>
                        </a:defRPr>
                      </a:lvl4pPr>
                      <a:lvl5pPr>
                        <a:spcBef>
                          <a:spcPct val="20000"/>
                        </a:spcBef>
                        <a:buClr>
                          <a:schemeClr val="hlink"/>
                        </a:buClr>
                        <a:buSzPct val="100000"/>
                        <a:defRPr kumimoji="1">
                          <a:solidFill>
                            <a:srgbClr val="000066"/>
                          </a:solidFill>
                          <a:latin typeface="Arial" panose="020B0604020202020204" pitchFamily="34" charset="0"/>
                        </a:defRPr>
                      </a:lvl5pPr>
                      <a:lvl6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6pPr>
                      <a:lvl7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7pPr>
                      <a:lvl8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8pPr>
                      <a:lvl9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9pPr>
                    </a:lstStyle>
                    <a:p>
                      <a:pPr marL="0" marR="0" lvl="0" indent="0" algn="ctr" defTabSz="914400" rtl="0" eaLnBrk="0" fontAlgn="base" latinLnBrk="0" hangingPunct="0">
                        <a:lnSpc>
                          <a:spcPct val="100000"/>
                        </a:lnSpc>
                        <a:spcBef>
                          <a:spcPct val="20000"/>
                        </a:spcBef>
                        <a:spcAft>
                          <a:spcPct val="0"/>
                        </a:spcAft>
                        <a:buClr>
                          <a:schemeClr val="hlink"/>
                        </a:buClr>
                        <a:buSzPct val="50000"/>
                        <a:buFont typeface="Monotype Sorts" pitchFamily="2" charset="2"/>
                        <a:buNone/>
                        <a:tabLst/>
                      </a:pPr>
                      <a:r>
                        <a:rPr kumimoji="1" lang="en-US" altLang="en-US" sz="3600" b="0" i="0" u="none" strike="noStrike" cap="none" normalizeH="0" baseline="0" dirty="0" smtClean="0">
                          <a:ln>
                            <a:noFill/>
                          </a:ln>
                          <a:solidFill>
                            <a:schemeClr val="tx1"/>
                          </a:solidFill>
                          <a:effectLst/>
                          <a:latin typeface="Arial" panose="020B0604020202020204" pitchFamily="34" charset="0"/>
                        </a:rPr>
                        <a:t>$600</a:t>
                      </a:r>
                    </a:p>
                  </a:txBody>
                  <a:tcPr marT="45728" marB="4572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extLst>
                  <a:ext uri="{0D108BD9-81ED-4DB2-BD59-A6C34878D82A}">
                    <a16:rowId xmlns:a16="http://schemas.microsoft.com/office/drawing/2014/main" val="10001"/>
                  </a:ext>
                </a:extLst>
              </a:tr>
              <a:tr h="741495">
                <a:tc>
                  <a:txBody>
                    <a:bodyPr/>
                    <a:lstStyle>
                      <a:lvl1pPr>
                        <a:spcBef>
                          <a:spcPct val="20000"/>
                        </a:spcBef>
                        <a:buClr>
                          <a:schemeClr val="hlink"/>
                        </a:buClr>
                        <a:buSzPct val="50000"/>
                        <a:buFont typeface="Monotype Sorts" pitchFamily="2" charset="2"/>
                        <a:defRPr kumimoji="1" sz="2800">
                          <a:solidFill>
                            <a:srgbClr val="CC0099"/>
                          </a:solidFill>
                          <a:latin typeface="Arial" panose="020B0604020202020204" pitchFamily="34" charset="0"/>
                        </a:defRPr>
                      </a:lvl1pPr>
                      <a:lvl2pPr>
                        <a:spcBef>
                          <a:spcPct val="20000"/>
                        </a:spcBef>
                        <a:buClr>
                          <a:schemeClr val="tx2"/>
                        </a:buClr>
                        <a:buSzPct val="75000"/>
                        <a:buFont typeface="Monotype Sorts" pitchFamily="2" charset="2"/>
                        <a:defRPr kumimoji="1" sz="2600">
                          <a:solidFill>
                            <a:srgbClr val="000066"/>
                          </a:solidFill>
                          <a:latin typeface="Arial" panose="020B0604020202020204" pitchFamily="34" charset="0"/>
                        </a:defRPr>
                      </a:lvl2pPr>
                      <a:lvl3pPr>
                        <a:spcBef>
                          <a:spcPct val="20000"/>
                        </a:spcBef>
                        <a:buClr>
                          <a:schemeClr val="hlink"/>
                        </a:buClr>
                        <a:buSzPct val="65000"/>
                        <a:buFont typeface="Monotype Sorts" pitchFamily="2" charset="2"/>
                        <a:defRPr kumimoji="1" sz="2400">
                          <a:solidFill>
                            <a:srgbClr val="000066"/>
                          </a:solidFill>
                          <a:latin typeface="Arial" panose="020B0604020202020204" pitchFamily="34" charset="0"/>
                        </a:defRPr>
                      </a:lvl3pPr>
                      <a:lvl4pPr>
                        <a:spcBef>
                          <a:spcPct val="20000"/>
                        </a:spcBef>
                        <a:buClr>
                          <a:schemeClr val="tx2"/>
                        </a:buClr>
                        <a:buSzPct val="100000"/>
                        <a:defRPr kumimoji="1" sz="2000">
                          <a:solidFill>
                            <a:srgbClr val="000066"/>
                          </a:solidFill>
                          <a:latin typeface="Arial" panose="020B0604020202020204" pitchFamily="34" charset="0"/>
                        </a:defRPr>
                      </a:lvl4pPr>
                      <a:lvl5pPr>
                        <a:spcBef>
                          <a:spcPct val="20000"/>
                        </a:spcBef>
                        <a:buClr>
                          <a:schemeClr val="hlink"/>
                        </a:buClr>
                        <a:buSzPct val="100000"/>
                        <a:defRPr kumimoji="1">
                          <a:solidFill>
                            <a:srgbClr val="000066"/>
                          </a:solidFill>
                          <a:latin typeface="Arial" panose="020B0604020202020204" pitchFamily="34" charset="0"/>
                        </a:defRPr>
                      </a:lvl5pPr>
                      <a:lvl6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6pPr>
                      <a:lvl7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7pPr>
                      <a:lvl8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8pPr>
                      <a:lvl9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9pPr>
                    </a:lstStyle>
                    <a:p>
                      <a:pPr marL="0" marR="0" lvl="0" indent="0" algn="ctr" defTabSz="914400" rtl="0" eaLnBrk="0" fontAlgn="base" latinLnBrk="0" hangingPunct="0">
                        <a:lnSpc>
                          <a:spcPct val="100000"/>
                        </a:lnSpc>
                        <a:spcBef>
                          <a:spcPct val="20000"/>
                        </a:spcBef>
                        <a:spcAft>
                          <a:spcPct val="0"/>
                        </a:spcAft>
                        <a:buClr>
                          <a:schemeClr val="hlink"/>
                        </a:buClr>
                        <a:buSzPct val="50000"/>
                        <a:buFont typeface="Monotype Sorts" pitchFamily="2" charset="2"/>
                        <a:buNone/>
                        <a:tabLst/>
                      </a:pPr>
                      <a:r>
                        <a:rPr kumimoji="1" lang="en-US" altLang="en-US" sz="3600" b="0" i="0" u="none" strike="noStrike" cap="none" normalizeH="0" baseline="0" smtClean="0">
                          <a:ln>
                            <a:noFill/>
                          </a:ln>
                          <a:solidFill>
                            <a:srgbClr val="000000"/>
                          </a:solidFill>
                          <a:effectLst/>
                          <a:latin typeface="Arial" panose="020B0604020202020204" pitchFamily="34" charset="0"/>
                        </a:rPr>
                        <a:t>Vote Against</a:t>
                      </a:r>
                    </a:p>
                  </a:txBody>
                  <a:tcPr marT="45728" marB="4572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66FF99"/>
                    </a:solidFill>
                  </a:tcPr>
                </a:tc>
                <a:tc>
                  <a:txBody>
                    <a:bodyPr/>
                    <a:lstStyle>
                      <a:lvl1pPr>
                        <a:spcBef>
                          <a:spcPct val="20000"/>
                        </a:spcBef>
                        <a:buClr>
                          <a:schemeClr val="hlink"/>
                        </a:buClr>
                        <a:buSzPct val="50000"/>
                        <a:buFont typeface="Monotype Sorts" pitchFamily="2" charset="2"/>
                        <a:defRPr kumimoji="1" sz="2800">
                          <a:solidFill>
                            <a:srgbClr val="CC0099"/>
                          </a:solidFill>
                          <a:latin typeface="Arial" panose="020B0604020202020204" pitchFamily="34" charset="0"/>
                        </a:defRPr>
                      </a:lvl1pPr>
                      <a:lvl2pPr>
                        <a:spcBef>
                          <a:spcPct val="20000"/>
                        </a:spcBef>
                        <a:buClr>
                          <a:schemeClr val="tx2"/>
                        </a:buClr>
                        <a:buSzPct val="75000"/>
                        <a:buFont typeface="Monotype Sorts" pitchFamily="2" charset="2"/>
                        <a:defRPr kumimoji="1" sz="2600">
                          <a:solidFill>
                            <a:srgbClr val="000066"/>
                          </a:solidFill>
                          <a:latin typeface="Arial" panose="020B0604020202020204" pitchFamily="34" charset="0"/>
                        </a:defRPr>
                      </a:lvl2pPr>
                      <a:lvl3pPr>
                        <a:spcBef>
                          <a:spcPct val="20000"/>
                        </a:spcBef>
                        <a:buClr>
                          <a:schemeClr val="hlink"/>
                        </a:buClr>
                        <a:buSzPct val="65000"/>
                        <a:buFont typeface="Monotype Sorts" pitchFamily="2" charset="2"/>
                        <a:defRPr kumimoji="1" sz="2400">
                          <a:solidFill>
                            <a:srgbClr val="000066"/>
                          </a:solidFill>
                          <a:latin typeface="Arial" panose="020B0604020202020204" pitchFamily="34" charset="0"/>
                        </a:defRPr>
                      </a:lvl3pPr>
                      <a:lvl4pPr>
                        <a:spcBef>
                          <a:spcPct val="20000"/>
                        </a:spcBef>
                        <a:buClr>
                          <a:schemeClr val="tx2"/>
                        </a:buClr>
                        <a:buSzPct val="100000"/>
                        <a:defRPr kumimoji="1" sz="2000">
                          <a:solidFill>
                            <a:srgbClr val="000066"/>
                          </a:solidFill>
                          <a:latin typeface="Arial" panose="020B0604020202020204" pitchFamily="34" charset="0"/>
                        </a:defRPr>
                      </a:lvl4pPr>
                      <a:lvl5pPr>
                        <a:spcBef>
                          <a:spcPct val="20000"/>
                        </a:spcBef>
                        <a:buClr>
                          <a:schemeClr val="hlink"/>
                        </a:buClr>
                        <a:buSzPct val="100000"/>
                        <a:defRPr kumimoji="1">
                          <a:solidFill>
                            <a:srgbClr val="000066"/>
                          </a:solidFill>
                          <a:latin typeface="Arial" panose="020B0604020202020204" pitchFamily="34" charset="0"/>
                        </a:defRPr>
                      </a:lvl5pPr>
                      <a:lvl6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6pPr>
                      <a:lvl7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7pPr>
                      <a:lvl8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8pPr>
                      <a:lvl9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9pPr>
                    </a:lstStyle>
                    <a:p>
                      <a:pPr marL="0" marR="0" lvl="0" indent="0" algn="ctr" defTabSz="914400" rtl="0" eaLnBrk="0" fontAlgn="base" latinLnBrk="0" hangingPunct="0">
                        <a:lnSpc>
                          <a:spcPct val="100000"/>
                        </a:lnSpc>
                        <a:spcBef>
                          <a:spcPct val="20000"/>
                        </a:spcBef>
                        <a:spcAft>
                          <a:spcPct val="0"/>
                        </a:spcAft>
                        <a:buClr>
                          <a:schemeClr val="hlink"/>
                        </a:buClr>
                        <a:buSzPct val="50000"/>
                        <a:buFont typeface="Monotype Sorts" pitchFamily="2" charset="2"/>
                        <a:buNone/>
                        <a:tabLst/>
                      </a:pPr>
                      <a:r>
                        <a:rPr kumimoji="1" lang="en-US" altLang="en-US" sz="3600" b="0" i="0" u="none" strike="noStrike" cap="none" normalizeH="0" baseline="0" smtClean="0">
                          <a:ln>
                            <a:noFill/>
                          </a:ln>
                          <a:solidFill>
                            <a:schemeClr val="tx1"/>
                          </a:solidFill>
                          <a:effectLst/>
                          <a:latin typeface="Arial" panose="020B0604020202020204" pitchFamily="34" charset="0"/>
                        </a:rPr>
                        <a:t>$450</a:t>
                      </a:r>
                    </a:p>
                  </a:txBody>
                  <a:tcPr marT="45728" marB="4572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00"/>
                    </a:solidFill>
                  </a:tcPr>
                </a:tc>
                <a:tc>
                  <a:txBody>
                    <a:bodyPr/>
                    <a:lstStyle>
                      <a:lvl1pPr>
                        <a:spcBef>
                          <a:spcPct val="20000"/>
                        </a:spcBef>
                        <a:buClr>
                          <a:schemeClr val="hlink"/>
                        </a:buClr>
                        <a:buSzPct val="50000"/>
                        <a:buFont typeface="Monotype Sorts" pitchFamily="2" charset="2"/>
                        <a:defRPr kumimoji="1" sz="2800">
                          <a:solidFill>
                            <a:srgbClr val="CC0099"/>
                          </a:solidFill>
                          <a:latin typeface="Arial" panose="020B0604020202020204" pitchFamily="34" charset="0"/>
                        </a:defRPr>
                      </a:lvl1pPr>
                      <a:lvl2pPr>
                        <a:spcBef>
                          <a:spcPct val="20000"/>
                        </a:spcBef>
                        <a:buClr>
                          <a:schemeClr val="tx2"/>
                        </a:buClr>
                        <a:buSzPct val="75000"/>
                        <a:buFont typeface="Monotype Sorts" pitchFamily="2" charset="2"/>
                        <a:defRPr kumimoji="1" sz="2600">
                          <a:solidFill>
                            <a:srgbClr val="000066"/>
                          </a:solidFill>
                          <a:latin typeface="Arial" panose="020B0604020202020204" pitchFamily="34" charset="0"/>
                        </a:defRPr>
                      </a:lvl2pPr>
                      <a:lvl3pPr>
                        <a:spcBef>
                          <a:spcPct val="20000"/>
                        </a:spcBef>
                        <a:buClr>
                          <a:schemeClr val="hlink"/>
                        </a:buClr>
                        <a:buSzPct val="65000"/>
                        <a:buFont typeface="Monotype Sorts" pitchFamily="2" charset="2"/>
                        <a:defRPr kumimoji="1" sz="2400">
                          <a:solidFill>
                            <a:srgbClr val="000066"/>
                          </a:solidFill>
                          <a:latin typeface="Arial" panose="020B0604020202020204" pitchFamily="34" charset="0"/>
                        </a:defRPr>
                      </a:lvl3pPr>
                      <a:lvl4pPr>
                        <a:spcBef>
                          <a:spcPct val="20000"/>
                        </a:spcBef>
                        <a:buClr>
                          <a:schemeClr val="tx2"/>
                        </a:buClr>
                        <a:buSzPct val="100000"/>
                        <a:defRPr kumimoji="1" sz="2000">
                          <a:solidFill>
                            <a:srgbClr val="000066"/>
                          </a:solidFill>
                          <a:latin typeface="Arial" panose="020B0604020202020204" pitchFamily="34" charset="0"/>
                        </a:defRPr>
                      </a:lvl4pPr>
                      <a:lvl5pPr>
                        <a:spcBef>
                          <a:spcPct val="20000"/>
                        </a:spcBef>
                        <a:buClr>
                          <a:schemeClr val="hlink"/>
                        </a:buClr>
                        <a:buSzPct val="100000"/>
                        <a:defRPr kumimoji="1">
                          <a:solidFill>
                            <a:srgbClr val="000066"/>
                          </a:solidFill>
                          <a:latin typeface="Arial" panose="020B0604020202020204" pitchFamily="34" charset="0"/>
                        </a:defRPr>
                      </a:lvl5pPr>
                      <a:lvl6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6pPr>
                      <a:lvl7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7pPr>
                      <a:lvl8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8pPr>
                      <a:lvl9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9pPr>
                    </a:lstStyle>
                    <a:p>
                      <a:pPr marL="0" marR="0" lvl="0" indent="0" algn="ctr" defTabSz="914400" rtl="0" eaLnBrk="0" fontAlgn="base" latinLnBrk="0" hangingPunct="0">
                        <a:lnSpc>
                          <a:spcPct val="100000"/>
                        </a:lnSpc>
                        <a:spcBef>
                          <a:spcPct val="20000"/>
                        </a:spcBef>
                        <a:spcAft>
                          <a:spcPct val="0"/>
                        </a:spcAft>
                        <a:buClr>
                          <a:schemeClr val="hlink"/>
                        </a:buClr>
                        <a:buSzPct val="50000"/>
                        <a:buFont typeface="Monotype Sorts" pitchFamily="2" charset="2"/>
                        <a:buNone/>
                        <a:tabLst/>
                      </a:pPr>
                      <a:r>
                        <a:rPr kumimoji="1" lang="en-US" altLang="en-US" sz="3600" b="0" i="0" u="none" strike="noStrike" cap="none" normalizeH="0" baseline="0" dirty="0" smtClean="0">
                          <a:ln>
                            <a:noFill/>
                          </a:ln>
                          <a:solidFill>
                            <a:schemeClr val="tx1"/>
                          </a:solidFill>
                          <a:effectLst/>
                          <a:latin typeface="Arial" panose="020B0604020202020204" pitchFamily="34" charset="0"/>
                        </a:rPr>
                        <a:t>$600</a:t>
                      </a:r>
                    </a:p>
                  </a:txBody>
                  <a:tcPr marT="45728" marB="4572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00"/>
                    </a:solidFill>
                  </a:tcPr>
                </a:tc>
                <a:extLst>
                  <a:ext uri="{0D108BD9-81ED-4DB2-BD59-A6C34878D82A}">
                    <a16:rowId xmlns:a16="http://schemas.microsoft.com/office/drawing/2014/main" val="10002"/>
                  </a:ext>
                </a:extLst>
              </a:tr>
            </a:tbl>
          </a:graphicData>
        </a:graphic>
      </p:graphicFrame>
      <p:sp>
        <p:nvSpPr>
          <p:cNvPr id="30745" name="Rectangle 22"/>
          <p:cNvSpPr>
            <a:spLocks noChangeArrowheads="1"/>
          </p:cNvSpPr>
          <p:nvPr/>
        </p:nvSpPr>
        <p:spPr bwMode="auto">
          <a:xfrm>
            <a:off x="1270000" y="4267200"/>
            <a:ext cx="9895840" cy="121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lvl1pPr marL="342900" indent="-342900">
              <a:spcBef>
                <a:spcPct val="20000"/>
              </a:spcBef>
              <a:buClr>
                <a:schemeClr val="hlink"/>
              </a:buClr>
              <a:buSzPct val="50000"/>
              <a:buFont typeface="Monotype Sorts" pitchFamily="2" charset="2"/>
              <a:buChar char="n"/>
              <a:defRPr kumimoji="1" sz="3200">
                <a:solidFill>
                  <a:srgbClr val="CC0099"/>
                </a:solidFill>
                <a:latin typeface="Arial" panose="020B0604020202020204" pitchFamily="34" charset="0"/>
              </a:defRPr>
            </a:lvl1pPr>
            <a:lvl2pPr marL="742950" indent="-285750">
              <a:spcBef>
                <a:spcPct val="20000"/>
              </a:spcBef>
              <a:buClr>
                <a:schemeClr val="tx2"/>
              </a:buClr>
              <a:buSzPct val="75000"/>
              <a:buFont typeface="Monotype Sorts" pitchFamily="2" charset="2"/>
              <a:buChar char="u"/>
              <a:defRPr kumimoji="1" sz="3000">
                <a:solidFill>
                  <a:srgbClr val="000066"/>
                </a:solidFill>
                <a:latin typeface="Arial" panose="020B0604020202020204" pitchFamily="34" charset="0"/>
              </a:defRPr>
            </a:lvl2pPr>
            <a:lvl3pPr marL="1143000" indent="-228600">
              <a:spcBef>
                <a:spcPct val="20000"/>
              </a:spcBef>
              <a:buClr>
                <a:schemeClr val="hlink"/>
              </a:buClr>
              <a:buSzPct val="65000"/>
              <a:buFont typeface="Monotype Sorts" pitchFamily="2" charset="2"/>
              <a:buChar char="w"/>
              <a:defRPr kumimoji="1" sz="2800">
                <a:solidFill>
                  <a:srgbClr val="000066"/>
                </a:solidFill>
                <a:latin typeface="Arial" panose="020B0604020202020204" pitchFamily="34" charset="0"/>
              </a:defRPr>
            </a:lvl3pPr>
            <a:lvl4pPr marL="1600200" indent="-228600">
              <a:spcBef>
                <a:spcPct val="20000"/>
              </a:spcBef>
              <a:buClr>
                <a:schemeClr val="tx2"/>
              </a:buClr>
              <a:buSzPct val="100000"/>
              <a:buChar char="•"/>
              <a:defRPr kumimoji="1" sz="2400">
                <a:solidFill>
                  <a:srgbClr val="000066"/>
                </a:solidFill>
                <a:latin typeface="Arial" panose="020B0604020202020204" pitchFamily="34" charset="0"/>
              </a:defRPr>
            </a:lvl4pPr>
            <a:lvl5pPr marL="2057400" indent="-228600">
              <a:spcBef>
                <a:spcPct val="20000"/>
              </a:spcBef>
              <a:buClr>
                <a:schemeClr val="hlink"/>
              </a:buClr>
              <a:buSzPct val="100000"/>
              <a:buChar char="–"/>
              <a:defRPr kumimoji="1" sz="2000">
                <a:solidFill>
                  <a:srgbClr val="000066"/>
                </a:solidFill>
                <a:latin typeface="Arial" panose="020B0604020202020204" pitchFamily="34" charset="0"/>
              </a:defRPr>
            </a:lvl5pPr>
            <a:lvl6pPr marL="25146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6pPr>
            <a:lvl7pPr marL="29718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7pPr>
            <a:lvl8pPr marL="34290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8pPr>
            <a:lvl9pPr marL="38862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9pPr>
          </a:lstStyle>
          <a:p>
            <a:endParaRPr lang="en-US" altLang="en-US" sz="3600" dirty="0">
              <a:solidFill>
                <a:srgbClr val="000066"/>
              </a:solidFill>
            </a:endParaRPr>
          </a:p>
        </p:txBody>
      </p:sp>
      <p:sp>
        <p:nvSpPr>
          <p:cNvPr id="8" name="Text Box 5"/>
          <p:cNvSpPr txBox="1">
            <a:spLocks noChangeArrowheads="1"/>
          </p:cNvSpPr>
          <p:nvPr/>
        </p:nvSpPr>
        <p:spPr bwMode="auto">
          <a:xfrm>
            <a:off x="10104121" y="0"/>
            <a:ext cx="2087880"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 (3 of 3)</a:t>
            </a:r>
            <a:endParaRPr lang="en-US" b="1" i="0" dirty="0">
              <a:solidFill>
                <a:schemeClr val="accent4">
                  <a:lumMod val="75000"/>
                  <a:lumOff val="25000"/>
                </a:schemeClr>
              </a:solidFill>
              <a:latin typeface="+mn-lt"/>
              <a:cs typeface="Times New Roman" panose="02020603050405020304" pitchFamily="18" charset="0"/>
            </a:endParaRPr>
          </a:p>
        </p:txBody>
      </p:sp>
    </p:spTree>
    <p:extLst>
      <p:ext uri="{BB962C8B-B14F-4D97-AF65-F5344CB8AC3E}">
        <p14:creationId xmlns:p14="http://schemas.microsoft.com/office/powerpoint/2010/main" val="89042897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10-2.1: Answer</a:t>
            </a:r>
            <a:endParaRPr lang="en-US" dirty="0"/>
          </a:p>
        </p:txBody>
      </p:sp>
      <p:sp>
        <p:nvSpPr>
          <p:cNvPr id="3" name="Content Placeholder 2"/>
          <p:cNvSpPr>
            <a:spLocks noGrp="1"/>
          </p:cNvSpPr>
          <p:nvPr>
            <p:ph idx="1"/>
          </p:nvPr>
        </p:nvSpPr>
        <p:spPr/>
        <p:txBody>
          <a:bodyPr/>
          <a:lstStyle/>
          <a:p>
            <a:r>
              <a:rPr lang="en-US" dirty="0" smtClean="0"/>
              <a:t>Answer</a:t>
            </a:r>
          </a:p>
          <a:p>
            <a:pPr lvl="1"/>
            <a:r>
              <a:rPr lang="en-US" altLang="en-US" dirty="0">
                <a:solidFill>
                  <a:srgbClr val="000066"/>
                </a:solidFill>
              </a:rPr>
              <a:t>If offer will fail, indifferent; if offer will succeed, indifferent</a:t>
            </a:r>
          </a:p>
          <a:p>
            <a:pPr lvl="1"/>
            <a:r>
              <a:rPr lang="en-US" altLang="en-US" dirty="0">
                <a:solidFill>
                  <a:srgbClr val="000066"/>
                </a:solidFill>
              </a:rPr>
              <a:t>How do you vote?</a:t>
            </a:r>
          </a:p>
          <a:p>
            <a:endParaRPr lang="en-US" dirty="0" smtClean="0"/>
          </a:p>
          <a:p>
            <a:pPr lvl="1"/>
            <a:endParaRPr lang="en-US" dirty="0"/>
          </a:p>
        </p:txBody>
      </p:sp>
      <p:sp>
        <p:nvSpPr>
          <p:cNvPr id="4" name="Date Placeholder 3"/>
          <p:cNvSpPr>
            <a:spLocks noGrp="1"/>
          </p:cNvSpPr>
          <p:nvPr>
            <p:ph type="dt" sz="half" idx="10"/>
          </p:nvPr>
        </p:nvSpPr>
        <p:spPr/>
        <p:txBody>
          <a:bodyPr/>
          <a:lstStyle/>
          <a:p>
            <a:pPr>
              <a:defRPr/>
            </a:pPr>
            <a:fld id="{00F2A570-2BEF-4469-A5D5-1F802B780642}" type="datetime4">
              <a:rPr lang="en-US" smtClean="0"/>
              <a:t>May 19,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A82CF866-3BDF-4EE9-88FE-35A64FB90A8E}" type="slidenum">
              <a:rPr lang="en-US" altLang="en-US" smtClean="0"/>
              <a:pPr/>
              <a:t>14</a:t>
            </a:fld>
            <a:endParaRPr lang="en-US" altLang="en-US"/>
          </a:p>
        </p:txBody>
      </p:sp>
    </p:spTree>
    <p:extLst>
      <p:ext uri="{BB962C8B-B14F-4D97-AF65-F5344CB8AC3E}">
        <p14:creationId xmlns:p14="http://schemas.microsoft.com/office/powerpoint/2010/main" val="26000136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5DBB7023-BDA0-4C3B-8EF8-332A99E35059}" type="datetime4">
              <a:rPr lang="en-US" altLang="en-US"/>
              <a:pPr>
                <a:defRPr/>
              </a:pPr>
              <a:t>May 19,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p>
            <a:pPr>
              <a:defRPr/>
            </a:pPr>
            <a:fld id="{AFE519F6-A80E-4B8B-BF9D-6744377CF8A8}" type="slidenum">
              <a:rPr lang="en-US" altLang="en-US"/>
              <a:pPr>
                <a:defRPr/>
              </a:pPr>
              <a:t>15</a:t>
            </a:fld>
            <a:endParaRPr lang="en-US" altLang="en-US"/>
          </a:p>
        </p:txBody>
      </p:sp>
      <p:sp>
        <p:nvSpPr>
          <p:cNvPr id="31749" name="Rectangle 2"/>
          <p:cNvSpPr>
            <a:spLocks noGrp="1" noChangeArrowheads="1"/>
          </p:cNvSpPr>
          <p:nvPr>
            <p:ph type="title"/>
          </p:nvPr>
        </p:nvSpPr>
        <p:spPr/>
        <p:txBody>
          <a:bodyPr/>
          <a:lstStyle/>
          <a:p>
            <a:r>
              <a:rPr lang="en-US" altLang="en-US" dirty="0" smtClean="0"/>
              <a:t>10-2.2: </a:t>
            </a:r>
            <a:r>
              <a:rPr lang="en-US" altLang="en-US" dirty="0" smtClean="0"/>
              <a:t>Exchange Offers: Unanimity Clauses</a:t>
            </a:r>
          </a:p>
        </p:txBody>
      </p:sp>
      <p:sp>
        <p:nvSpPr>
          <p:cNvPr id="31750" name="Rectangle 3"/>
          <p:cNvSpPr>
            <a:spLocks noGrp="1" noChangeArrowheads="1"/>
          </p:cNvSpPr>
          <p:nvPr>
            <p:ph type="body" idx="1"/>
          </p:nvPr>
        </p:nvSpPr>
        <p:spPr/>
        <p:txBody>
          <a:bodyPr/>
          <a:lstStyle/>
          <a:p>
            <a:r>
              <a:rPr lang="en-US" altLang="en-US" dirty="0" smtClean="0"/>
              <a:t>Hypo</a:t>
            </a:r>
          </a:p>
          <a:p>
            <a:pPr lvl="1"/>
            <a:r>
              <a:rPr lang="en-US" altLang="en-US" dirty="0" smtClean="0"/>
              <a:t>Bonds with face amount of $1000</a:t>
            </a:r>
          </a:p>
          <a:p>
            <a:pPr lvl="1"/>
            <a:r>
              <a:rPr lang="en-US" altLang="en-US" dirty="0" smtClean="0"/>
              <a:t>Current market price is $500</a:t>
            </a:r>
          </a:p>
          <a:p>
            <a:pPr lvl="1"/>
            <a:r>
              <a:rPr lang="en-US" altLang="en-US" dirty="0" smtClean="0"/>
              <a:t>Exchange Offer: Swap old bonds for new bonds if 100% of old bonds accept</a:t>
            </a:r>
          </a:p>
        </p:txBody>
      </p:sp>
      <p:sp>
        <p:nvSpPr>
          <p:cNvPr id="7" name="Text Box 5"/>
          <p:cNvSpPr txBox="1">
            <a:spLocks noChangeArrowheads="1"/>
          </p:cNvSpPr>
          <p:nvPr/>
        </p:nvSpPr>
        <p:spPr bwMode="auto">
          <a:xfrm>
            <a:off x="10129059" y="0"/>
            <a:ext cx="2062942"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 (1 of 3)</a:t>
            </a:r>
            <a:endParaRPr lang="en-US" b="1" i="0" dirty="0">
              <a:solidFill>
                <a:schemeClr val="accent4">
                  <a:lumMod val="75000"/>
                  <a:lumOff val="25000"/>
                </a:schemeClr>
              </a:solidFill>
              <a:latin typeface="+mn-lt"/>
              <a:cs typeface="Times New Roman" panose="02020603050405020304" pitchFamily="18" charset="0"/>
            </a:endParaRPr>
          </a:p>
        </p:txBody>
      </p:sp>
    </p:spTree>
    <p:extLst>
      <p:ext uri="{BB962C8B-B14F-4D97-AF65-F5344CB8AC3E}">
        <p14:creationId xmlns:p14="http://schemas.microsoft.com/office/powerpoint/2010/main" val="126010420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5DBB7023-BDA0-4C3B-8EF8-332A99E35059}" type="datetime4">
              <a:rPr lang="en-US" altLang="en-US"/>
              <a:pPr>
                <a:defRPr/>
              </a:pPr>
              <a:t>May 19,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p>
            <a:pPr>
              <a:defRPr/>
            </a:pPr>
            <a:fld id="{AFE519F6-A80E-4B8B-BF9D-6744377CF8A8}" type="slidenum">
              <a:rPr lang="en-US" altLang="en-US"/>
              <a:pPr>
                <a:defRPr/>
              </a:pPr>
              <a:t>16</a:t>
            </a:fld>
            <a:endParaRPr lang="en-US" altLang="en-US"/>
          </a:p>
        </p:txBody>
      </p:sp>
      <p:sp>
        <p:nvSpPr>
          <p:cNvPr id="31749" name="Rectangle 2"/>
          <p:cNvSpPr>
            <a:spLocks noGrp="1" noChangeArrowheads="1"/>
          </p:cNvSpPr>
          <p:nvPr>
            <p:ph type="title"/>
          </p:nvPr>
        </p:nvSpPr>
        <p:spPr/>
        <p:txBody>
          <a:bodyPr/>
          <a:lstStyle/>
          <a:p>
            <a:r>
              <a:rPr lang="en-US" altLang="en-US" dirty="0" smtClean="0"/>
              <a:t>10-2.2: </a:t>
            </a:r>
            <a:r>
              <a:rPr lang="en-US" altLang="en-US" dirty="0" smtClean="0"/>
              <a:t>Exchange Offers: Unanimity Clauses</a:t>
            </a:r>
          </a:p>
        </p:txBody>
      </p:sp>
      <p:sp>
        <p:nvSpPr>
          <p:cNvPr id="31750" name="Rectangle 3"/>
          <p:cNvSpPr>
            <a:spLocks noGrp="1" noChangeArrowheads="1"/>
          </p:cNvSpPr>
          <p:nvPr>
            <p:ph type="body" idx="1"/>
          </p:nvPr>
        </p:nvSpPr>
        <p:spPr/>
        <p:txBody>
          <a:bodyPr/>
          <a:lstStyle/>
          <a:p>
            <a:r>
              <a:rPr lang="en-US" altLang="en-US" dirty="0" smtClean="0"/>
              <a:t>Hypo</a:t>
            </a:r>
          </a:p>
          <a:p>
            <a:pPr lvl="1"/>
            <a:r>
              <a:rPr lang="en-US" altLang="en-US" dirty="0" smtClean="0"/>
              <a:t>If offer is completed, </a:t>
            </a:r>
            <a:r>
              <a:rPr lang="en-US" altLang="en-US" i="1" dirty="0" smtClean="0"/>
              <a:t>all</a:t>
            </a:r>
            <a:r>
              <a:rPr lang="en-US" altLang="en-US" dirty="0" smtClean="0"/>
              <a:t> bonds swapped and expect new bonds to trade for $600; if fails, goes to $450</a:t>
            </a:r>
          </a:p>
          <a:p>
            <a:pPr lvl="1"/>
            <a:r>
              <a:rPr lang="en-US" altLang="en-US" dirty="0" smtClean="0"/>
              <a:t>What do we want? What happens?</a:t>
            </a:r>
          </a:p>
        </p:txBody>
      </p:sp>
      <p:sp>
        <p:nvSpPr>
          <p:cNvPr id="7" name="Text Box 5"/>
          <p:cNvSpPr txBox="1">
            <a:spLocks noChangeArrowheads="1"/>
          </p:cNvSpPr>
          <p:nvPr/>
        </p:nvSpPr>
        <p:spPr bwMode="auto">
          <a:xfrm>
            <a:off x="10020993" y="0"/>
            <a:ext cx="2171007"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 (2 of 3)</a:t>
            </a:r>
            <a:endParaRPr lang="en-US" b="1" i="0" dirty="0">
              <a:solidFill>
                <a:schemeClr val="accent4">
                  <a:lumMod val="75000"/>
                  <a:lumOff val="25000"/>
                </a:schemeClr>
              </a:solidFill>
              <a:latin typeface="+mn-lt"/>
              <a:cs typeface="Times New Roman" panose="02020603050405020304" pitchFamily="18" charset="0"/>
            </a:endParaRPr>
          </a:p>
        </p:txBody>
      </p:sp>
    </p:spTree>
    <p:extLst>
      <p:ext uri="{BB962C8B-B14F-4D97-AF65-F5344CB8AC3E}">
        <p14:creationId xmlns:p14="http://schemas.microsoft.com/office/powerpoint/2010/main" val="63232344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Date Placeholder 4"/>
          <p:cNvSpPr>
            <a:spLocks noGrp="1"/>
          </p:cNvSpPr>
          <p:nvPr>
            <p:ph type="dt" sz="quarter" idx="10"/>
          </p:nvPr>
        </p:nvSpPr>
        <p:spPr/>
        <p:txBody>
          <a:bodyPr/>
          <a:lstStyle/>
          <a:p>
            <a:pPr>
              <a:defRPr/>
            </a:pPr>
            <a:fld id="{C162310C-B9F5-4D9F-8588-6D3B29568D0A}" type="datetime4">
              <a:rPr lang="en-US" altLang="en-US"/>
              <a:pPr>
                <a:defRPr/>
              </a:pPr>
              <a:t>May 19, 2021</a:t>
            </a:fld>
            <a:endParaRPr lang="en-US" altLang="en-US">
              <a:solidFill>
                <a:schemeClr val="bg2"/>
              </a:solidFill>
            </a:endParaRPr>
          </a:p>
        </p:txBody>
      </p:sp>
      <p:sp>
        <p:nvSpPr>
          <p:cNvPr id="25" name="Slide Number Placeholder 6"/>
          <p:cNvSpPr>
            <a:spLocks noGrp="1"/>
          </p:cNvSpPr>
          <p:nvPr>
            <p:ph type="sldNum" sz="quarter" idx="12"/>
          </p:nvPr>
        </p:nvSpPr>
        <p:spPr/>
        <p:txBody>
          <a:bodyPr/>
          <a:lstStyle/>
          <a:p>
            <a:pPr>
              <a:defRPr/>
            </a:pPr>
            <a:fld id="{8D9FA5F1-8B72-4CC5-9992-28D186A0180E}" type="slidenum">
              <a:rPr lang="en-US" altLang="en-US"/>
              <a:pPr>
                <a:defRPr/>
              </a:pPr>
              <a:t>17</a:t>
            </a:fld>
            <a:endParaRPr lang="en-US" altLang="en-US"/>
          </a:p>
        </p:txBody>
      </p:sp>
      <p:sp>
        <p:nvSpPr>
          <p:cNvPr id="32773" name="Rectangle 2"/>
          <p:cNvSpPr>
            <a:spLocks noGrp="1" noChangeArrowheads="1"/>
          </p:cNvSpPr>
          <p:nvPr>
            <p:ph type="title"/>
          </p:nvPr>
        </p:nvSpPr>
        <p:spPr/>
        <p:txBody>
          <a:bodyPr/>
          <a:lstStyle/>
          <a:p>
            <a:r>
              <a:rPr lang="en-US" altLang="en-US" dirty="0" smtClean="0"/>
              <a:t>10-2.2: Individual </a:t>
            </a:r>
            <a:r>
              <a:rPr lang="en-US" altLang="en-US" dirty="0" smtClean="0"/>
              <a:t>Decision</a:t>
            </a:r>
          </a:p>
        </p:txBody>
      </p:sp>
      <p:sp>
        <p:nvSpPr>
          <p:cNvPr id="32774" name="Rectangle 3"/>
          <p:cNvSpPr>
            <a:spLocks noGrp="1" noChangeArrowheads="1"/>
          </p:cNvSpPr>
          <p:nvPr>
            <p:ph type="body" sz="half" idx="1"/>
          </p:nvPr>
        </p:nvSpPr>
        <p:spPr>
          <a:xfrm>
            <a:off x="711200" y="1447800"/>
            <a:ext cx="7924800" cy="1116013"/>
          </a:xfrm>
        </p:spPr>
        <p:txBody>
          <a:bodyPr/>
          <a:lstStyle/>
          <a:p>
            <a:r>
              <a:rPr lang="en-US" altLang="en-US" dirty="0"/>
              <a:t>Decision Table</a:t>
            </a:r>
          </a:p>
        </p:txBody>
      </p:sp>
      <p:graphicFrame>
        <p:nvGraphicFramePr>
          <p:cNvPr id="2452484" name="Group 4"/>
          <p:cNvGraphicFramePr>
            <a:graphicFrameLocks noGrp="1"/>
          </p:cNvGraphicFramePr>
          <p:nvPr>
            <p:ph sz="half" idx="2"/>
            <p:extLst>
              <p:ext uri="{D42A27DB-BD31-4B8C-83A1-F6EECF244321}">
                <p14:modId xmlns:p14="http://schemas.microsoft.com/office/powerpoint/2010/main" val="864128297"/>
              </p:ext>
            </p:extLst>
          </p:nvPr>
        </p:nvGraphicFramePr>
        <p:xfrm>
          <a:off x="2481805" y="2799156"/>
          <a:ext cx="6777942" cy="2021687"/>
        </p:xfrm>
        <a:graphic>
          <a:graphicData uri="http://schemas.openxmlformats.org/drawingml/2006/table">
            <a:tbl>
              <a:tblPr/>
              <a:tblGrid>
                <a:gridCol w="2792764">
                  <a:extLst>
                    <a:ext uri="{9D8B030D-6E8A-4147-A177-3AD203B41FA5}">
                      <a16:colId xmlns:a16="http://schemas.microsoft.com/office/drawing/2014/main" val="20000"/>
                    </a:ext>
                  </a:extLst>
                </a:gridCol>
                <a:gridCol w="1725864">
                  <a:extLst>
                    <a:ext uri="{9D8B030D-6E8A-4147-A177-3AD203B41FA5}">
                      <a16:colId xmlns:a16="http://schemas.microsoft.com/office/drawing/2014/main" val="20001"/>
                    </a:ext>
                  </a:extLst>
                </a:gridCol>
                <a:gridCol w="2259314">
                  <a:extLst>
                    <a:ext uri="{9D8B030D-6E8A-4147-A177-3AD203B41FA5}">
                      <a16:colId xmlns:a16="http://schemas.microsoft.com/office/drawing/2014/main" val="20002"/>
                    </a:ext>
                  </a:extLst>
                </a:gridCol>
              </a:tblGrid>
              <a:tr h="518252">
                <a:tc>
                  <a:txBody>
                    <a:bodyPr/>
                    <a:lstStyle>
                      <a:lvl1pPr>
                        <a:spcBef>
                          <a:spcPct val="20000"/>
                        </a:spcBef>
                        <a:buClr>
                          <a:schemeClr val="hlink"/>
                        </a:buClr>
                        <a:buSzPct val="50000"/>
                        <a:buFont typeface="Monotype Sorts" pitchFamily="2" charset="2"/>
                        <a:defRPr kumimoji="1" sz="2800">
                          <a:solidFill>
                            <a:srgbClr val="CC0099"/>
                          </a:solidFill>
                          <a:latin typeface="Arial" panose="020B0604020202020204" pitchFamily="34" charset="0"/>
                        </a:defRPr>
                      </a:lvl1pPr>
                      <a:lvl2pPr>
                        <a:spcBef>
                          <a:spcPct val="20000"/>
                        </a:spcBef>
                        <a:buClr>
                          <a:schemeClr val="tx2"/>
                        </a:buClr>
                        <a:buSzPct val="75000"/>
                        <a:buFont typeface="Monotype Sorts" pitchFamily="2" charset="2"/>
                        <a:defRPr kumimoji="1" sz="2600">
                          <a:solidFill>
                            <a:srgbClr val="000066"/>
                          </a:solidFill>
                          <a:latin typeface="Arial" panose="020B0604020202020204" pitchFamily="34" charset="0"/>
                        </a:defRPr>
                      </a:lvl2pPr>
                      <a:lvl3pPr>
                        <a:spcBef>
                          <a:spcPct val="20000"/>
                        </a:spcBef>
                        <a:buClr>
                          <a:schemeClr val="hlink"/>
                        </a:buClr>
                        <a:buSzPct val="65000"/>
                        <a:buFont typeface="Monotype Sorts" pitchFamily="2" charset="2"/>
                        <a:defRPr kumimoji="1" sz="2400">
                          <a:solidFill>
                            <a:srgbClr val="000066"/>
                          </a:solidFill>
                          <a:latin typeface="Arial" panose="020B0604020202020204" pitchFamily="34" charset="0"/>
                        </a:defRPr>
                      </a:lvl3pPr>
                      <a:lvl4pPr>
                        <a:spcBef>
                          <a:spcPct val="20000"/>
                        </a:spcBef>
                        <a:buClr>
                          <a:schemeClr val="tx2"/>
                        </a:buClr>
                        <a:buSzPct val="100000"/>
                        <a:defRPr kumimoji="1" sz="2000">
                          <a:solidFill>
                            <a:srgbClr val="000066"/>
                          </a:solidFill>
                          <a:latin typeface="Arial" panose="020B0604020202020204" pitchFamily="34" charset="0"/>
                        </a:defRPr>
                      </a:lvl4pPr>
                      <a:lvl5pPr>
                        <a:spcBef>
                          <a:spcPct val="20000"/>
                        </a:spcBef>
                        <a:buClr>
                          <a:schemeClr val="hlink"/>
                        </a:buClr>
                        <a:buSzPct val="100000"/>
                        <a:defRPr kumimoji="1">
                          <a:solidFill>
                            <a:srgbClr val="000066"/>
                          </a:solidFill>
                          <a:latin typeface="Arial" panose="020B0604020202020204" pitchFamily="34" charset="0"/>
                        </a:defRPr>
                      </a:lvl5pPr>
                      <a:lvl6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6pPr>
                      <a:lvl7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7pPr>
                      <a:lvl8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8pPr>
                      <a:lvl9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9pPr>
                    </a:lstStyle>
                    <a:p>
                      <a:pPr marL="0" marR="0" lvl="0" indent="0" algn="ctr" defTabSz="914400" rtl="0" eaLnBrk="0" fontAlgn="base" latinLnBrk="0" hangingPunct="0">
                        <a:lnSpc>
                          <a:spcPct val="100000"/>
                        </a:lnSpc>
                        <a:spcBef>
                          <a:spcPct val="20000"/>
                        </a:spcBef>
                        <a:spcAft>
                          <a:spcPct val="0"/>
                        </a:spcAft>
                        <a:buClr>
                          <a:schemeClr val="hlink"/>
                        </a:buClr>
                        <a:buSzPct val="50000"/>
                        <a:buFont typeface="Monotype Sorts" pitchFamily="2" charset="2"/>
                        <a:buNone/>
                        <a:tabLst/>
                      </a:pPr>
                      <a:r>
                        <a:rPr kumimoji="1" lang="en-US" altLang="en-US" sz="3600" b="0" i="0" u="none" strike="noStrike" cap="none" normalizeH="0" baseline="0" dirty="0" smtClean="0">
                          <a:ln>
                            <a:noFill/>
                          </a:ln>
                          <a:solidFill>
                            <a:srgbClr val="0000FF"/>
                          </a:solidFill>
                          <a:effectLst/>
                          <a:latin typeface="Arial" panose="020B0604020202020204" pitchFamily="34" charset="0"/>
                        </a:rPr>
                        <a:t>Pivotal</a:t>
                      </a:r>
                    </a:p>
                  </a:txBody>
                  <a:tcPr marT="45728" marB="4572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50000"/>
                        <a:buFont typeface="Monotype Sorts" pitchFamily="2" charset="2"/>
                        <a:defRPr kumimoji="1" sz="2800">
                          <a:solidFill>
                            <a:srgbClr val="CC0099"/>
                          </a:solidFill>
                          <a:latin typeface="Arial" panose="020B0604020202020204" pitchFamily="34" charset="0"/>
                        </a:defRPr>
                      </a:lvl1pPr>
                      <a:lvl2pPr>
                        <a:spcBef>
                          <a:spcPct val="20000"/>
                        </a:spcBef>
                        <a:buClr>
                          <a:schemeClr val="tx2"/>
                        </a:buClr>
                        <a:buSzPct val="75000"/>
                        <a:buFont typeface="Monotype Sorts" pitchFamily="2" charset="2"/>
                        <a:defRPr kumimoji="1" sz="2600">
                          <a:solidFill>
                            <a:srgbClr val="000066"/>
                          </a:solidFill>
                          <a:latin typeface="Arial" panose="020B0604020202020204" pitchFamily="34" charset="0"/>
                        </a:defRPr>
                      </a:lvl2pPr>
                      <a:lvl3pPr>
                        <a:spcBef>
                          <a:spcPct val="20000"/>
                        </a:spcBef>
                        <a:buClr>
                          <a:schemeClr val="hlink"/>
                        </a:buClr>
                        <a:buSzPct val="65000"/>
                        <a:buFont typeface="Monotype Sorts" pitchFamily="2" charset="2"/>
                        <a:defRPr kumimoji="1" sz="2400">
                          <a:solidFill>
                            <a:srgbClr val="000066"/>
                          </a:solidFill>
                          <a:latin typeface="Arial" panose="020B0604020202020204" pitchFamily="34" charset="0"/>
                        </a:defRPr>
                      </a:lvl3pPr>
                      <a:lvl4pPr>
                        <a:spcBef>
                          <a:spcPct val="20000"/>
                        </a:spcBef>
                        <a:buClr>
                          <a:schemeClr val="tx2"/>
                        </a:buClr>
                        <a:buSzPct val="100000"/>
                        <a:defRPr kumimoji="1" sz="2000">
                          <a:solidFill>
                            <a:srgbClr val="000066"/>
                          </a:solidFill>
                          <a:latin typeface="Arial" panose="020B0604020202020204" pitchFamily="34" charset="0"/>
                        </a:defRPr>
                      </a:lvl4pPr>
                      <a:lvl5pPr>
                        <a:spcBef>
                          <a:spcPct val="20000"/>
                        </a:spcBef>
                        <a:buClr>
                          <a:schemeClr val="hlink"/>
                        </a:buClr>
                        <a:buSzPct val="100000"/>
                        <a:defRPr kumimoji="1">
                          <a:solidFill>
                            <a:srgbClr val="000066"/>
                          </a:solidFill>
                          <a:latin typeface="Arial" panose="020B0604020202020204" pitchFamily="34" charset="0"/>
                        </a:defRPr>
                      </a:lvl5pPr>
                      <a:lvl6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6pPr>
                      <a:lvl7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7pPr>
                      <a:lvl8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8pPr>
                      <a:lvl9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9pPr>
                    </a:lstStyle>
                    <a:p>
                      <a:pPr marL="0" marR="0" lvl="0" indent="0" algn="ctr" defTabSz="914400" rtl="0" eaLnBrk="0" fontAlgn="base" latinLnBrk="0" hangingPunct="0">
                        <a:lnSpc>
                          <a:spcPct val="100000"/>
                        </a:lnSpc>
                        <a:spcBef>
                          <a:spcPct val="20000"/>
                        </a:spcBef>
                        <a:spcAft>
                          <a:spcPct val="0"/>
                        </a:spcAft>
                        <a:buClr>
                          <a:schemeClr val="hlink"/>
                        </a:buClr>
                        <a:buSzPct val="50000"/>
                        <a:buFont typeface="Monotype Sorts" pitchFamily="2" charset="2"/>
                        <a:buNone/>
                        <a:tabLst/>
                      </a:pPr>
                      <a:r>
                        <a:rPr kumimoji="1" lang="en-US" altLang="en-US" sz="3600" b="0" i="0" u="none" strike="noStrike" cap="none" normalizeH="0" baseline="0" smtClean="0">
                          <a:ln>
                            <a:noFill/>
                          </a:ln>
                          <a:solidFill>
                            <a:srgbClr val="000000"/>
                          </a:solidFill>
                          <a:effectLst/>
                          <a:latin typeface="Arial" panose="020B0604020202020204" pitchFamily="34" charset="0"/>
                        </a:rPr>
                        <a:t>Fails</a:t>
                      </a:r>
                    </a:p>
                  </a:txBody>
                  <a:tcPr marT="45728" marB="4572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66FF99"/>
                    </a:solidFill>
                  </a:tcPr>
                </a:tc>
                <a:tc>
                  <a:txBody>
                    <a:bodyPr/>
                    <a:lstStyle>
                      <a:lvl1pPr>
                        <a:spcBef>
                          <a:spcPct val="20000"/>
                        </a:spcBef>
                        <a:buClr>
                          <a:schemeClr val="hlink"/>
                        </a:buClr>
                        <a:buSzPct val="50000"/>
                        <a:buFont typeface="Monotype Sorts" pitchFamily="2" charset="2"/>
                        <a:defRPr kumimoji="1" sz="2800">
                          <a:solidFill>
                            <a:srgbClr val="CC0099"/>
                          </a:solidFill>
                          <a:latin typeface="Arial" panose="020B0604020202020204" pitchFamily="34" charset="0"/>
                        </a:defRPr>
                      </a:lvl1pPr>
                      <a:lvl2pPr>
                        <a:spcBef>
                          <a:spcPct val="20000"/>
                        </a:spcBef>
                        <a:buClr>
                          <a:schemeClr val="tx2"/>
                        </a:buClr>
                        <a:buSzPct val="75000"/>
                        <a:buFont typeface="Monotype Sorts" pitchFamily="2" charset="2"/>
                        <a:defRPr kumimoji="1" sz="2600">
                          <a:solidFill>
                            <a:srgbClr val="000066"/>
                          </a:solidFill>
                          <a:latin typeface="Arial" panose="020B0604020202020204" pitchFamily="34" charset="0"/>
                        </a:defRPr>
                      </a:lvl2pPr>
                      <a:lvl3pPr>
                        <a:spcBef>
                          <a:spcPct val="20000"/>
                        </a:spcBef>
                        <a:buClr>
                          <a:schemeClr val="hlink"/>
                        </a:buClr>
                        <a:buSzPct val="65000"/>
                        <a:buFont typeface="Monotype Sorts" pitchFamily="2" charset="2"/>
                        <a:defRPr kumimoji="1" sz="2400">
                          <a:solidFill>
                            <a:srgbClr val="000066"/>
                          </a:solidFill>
                          <a:latin typeface="Arial" panose="020B0604020202020204" pitchFamily="34" charset="0"/>
                        </a:defRPr>
                      </a:lvl3pPr>
                      <a:lvl4pPr>
                        <a:spcBef>
                          <a:spcPct val="20000"/>
                        </a:spcBef>
                        <a:buClr>
                          <a:schemeClr val="tx2"/>
                        </a:buClr>
                        <a:buSzPct val="100000"/>
                        <a:defRPr kumimoji="1" sz="2000">
                          <a:solidFill>
                            <a:srgbClr val="000066"/>
                          </a:solidFill>
                          <a:latin typeface="Arial" panose="020B0604020202020204" pitchFamily="34" charset="0"/>
                        </a:defRPr>
                      </a:lvl4pPr>
                      <a:lvl5pPr>
                        <a:spcBef>
                          <a:spcPct val="20000"/>
                        </a:spcBef>
                        <a:buClr>
                          <a:schemeClr val="hlink"/>
                        </a:buClr>
                        <a:buSzPct val="100000"/>
                        <a:defRPr kumimoji="1">
                          <a:solidFill>
                            <a:srgbClr val="000066"/>
                          </a:solidFill>
                          <a:latin typeface="Arial" panose="020B0604020202020204" pitchFamily="34" charset="0"/>
                        </a:defRPr>
                      </a:lvl5pPr>
                      <a:lvl6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6pPr>
                      <a:lvl7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7pPr>
                      <a:lvl8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8pPr>
                      <a:lvl9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9pPr>
                    </a:lstStyle>
                    <a:p>
                      <a:pPr marL="0" marR="0" lvl="0" indent="0" algn="ctr" defTabSz="914400" rtl="0" eaLnBrk="0" fontAlgn="base" latinLnBrk="0" hangingPunct="0">
                        <a:lnSpc>
                          <a:spcPct val="100000"/>
                        </a:lnSpc>
                        <a:spcBef>
                          <a:spcPct val="20000"/>
                        </a:spcBef>
                        <a:spcAft>
                          <a:spcPct val="0"/>
                        </a:spcAft>
                        <a:buClr>
                          <a:schemeClr val="hlink"/>
                        </a:buClr>
                        <a:buSzPct val="50000"/>
                        <a:buFont typeface="Monotype Sorts" pitchFamily="2" charset="2"/>
                        <a:buNone/>
                        <a:tabLst/>
                      </a:pPr>
                      <a:r>
                        <a:rPr kumimoji="1" lang="en-US" altLang="en-US" sz="3600" b="0" i="0" u="none" strike="noStrike" cap="none" normalizeH="0" baseline="0" smtClean="0">
                          <a:ln>
                            <a:noFill/>
                          </a:ln>
                          <a:solidFill>
                            <a:srgbClr val="000000"/>
                          </a:solidFill>
                          <a:effectLst/>
                          <a:latin typeface="Arial" panose="020B0604020202020204" pitchFamily="34" charset="0"/>
                        </a:rPr>
                        <a:t>Succeeds</a:t>
                      </a:r>
                    </a:p>
                  </a:txBody>
                  <a:tcPr marT="45728" marB="4572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66FF99"/>
                    </a:solidFill>
                  </a:tcPr>
                </a:tc>
                <a:extLst>
                  <a:ext uri="{0D108BD9-81ED-4DB2-BD59-A6C34878D82A}">
                    <a16:rowId xmlns:a16="http://schemas.microsoft.com/office/drawing/2014/main" val="10000"/>
                  </a:ext>
                </a:extLst>
              </a:tr>
              <a:tr h="518252">
                <a:tc>
                  <a:txBody>
                    <a:bodyPr/>
                    <a:lstStyle>
                      <a:lvl1pPr>
                        <a:spcBef>
                          <a:spcPct val="20000"/>
                        </a:spcBef>
                        <a:buClr>
                          <a:schemeClr val="hlink"/>
                        </a:buClr>
                        <a:buSzPct val="50000"/>
                        <a:buFont typeface="Monotype Sorts" pitchFamily="2" charset="2"/>
                        <a:defRPr kumimoji="1" sz="2800">
                          <a:solidFill>
                            <a:srgbClr val="CC0099"/>
                          </a:solidFill>
                          <a:latin typeface="Arial" panose="020B0604020202020204" pitchFamily="34" charset="0"/>
                        </a:defRPr>
                      </a:lvl1pPr>
                      <a:lvl2pPr>
                        <a:spcBef>
                          <a:spcPct val="20000"/>
                        </a:spcBef>
                        <a:buClr>
                          <a:schemeClr val="tx2"/>
                        </a:buClr>
                        <a:buSzPct val="75000"/>
                        <a:buFont typeface="Monotype Sorts" pitchFamily="2" charset="2"/>
                        <a:defRPr kumimoji="1" sz="2600">
                          <a:solidFill>
                            <a:srgbClr val="000066"/>
                          </a:solidFill>
                          <a:latin typeface="Arial" panose="020B0604020202020204" pitchFamily="34" charset="0"/>
                        </a:defRPr>
                      </a:lvl2pPr>
                      <a:lvl3pPr>
                        <a:spcBef>
                          <a:spcPct val="20000"/>
                        </a:spcBef>
                        <a:buClr>
                          <a:schemeClr val="hlink"/>
                        </a:buClr>
                        <a:buSzPct val="65000"/>
                        <a:buFont typeface="Monotype Sorts" pitchFamily="2" charset="2"/>
                        <a:defRPr kumimoji="1" sz="2400">
                          <a:solidFill>
                            <a:srgbClr val="000066"/>
                          </a:solidFill>
                          <a:latin typeface="Arial" panose="020B0604020202020204" pitchFamily="34" charset="0"/>
                        </a:defRPr>
                      </a:lvl3pPr>
                      <a:lvl4pPr>
                        <a:spcBef>
                          <a:spcPct val="20000"/>
                        </a:spcBef>
                        <a:buClr>
                          <a:schemeClr val="tx2"/>
                        </a:buClr>
                        <a:buSzPct val="100000"/>
                        <a:defRPr kumimoji="1" sz="2000">
                          <a:solidFill>
                            <a:srgbClr val="000066"/>
                          </a:solidFill>
                          <a:latin typeface="Arial" panose="020B0604020202020204" pitchFamily="34" charset="0"/>
                        </a:defRPr>
                      </a:lvl4pPr>
                      <a:lvl5pPr>
                        <a:spcBef>
                          <a:spcPct val="20000"/>
                        </a:spcBef>
                        <a:buClr>
                          <a:schemeClr val="hlink"/>
                        </a:buClr>
                        <a:buSzPct val="100000"/>
                        <a:defRPr kumimoji="1">
                          <a:solidFill>
                            <a:srgbClr val="000066"/>
                          </a:solidFill>
                          <a:latin typeface="Arial" panose="020B0604020202020204" pitchFamily="34" charset="0"/>
                        </a:defRPr>
                      </a:lvl5pPr>
                      <a:lvl6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6pPr>
                      <a:lvl7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7pPr>
                      <a:lvl8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8pPr>
                      <a:lvl9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9pPr>
                    </a:lstStyle>
                    <a:p>
                      <a:pPr marL="0" marR="0" lvl="0" indent="0" algn="ctr" defTabSz="914400" rtl="0" eaLnBrk="0" fontAlgn="base" latinLnBrk="0" hangingPunct="0">
                        <a:lnSpc>
                          <a:spcPct val="100000"/>
                        </a:lnSpc>
                        <a:spcBef>
                          <a:spcPct val="20000"/>
                        </a:spcBef>
                        <a:spcAft>
                          <a:spcPct val="0"/>
                        </a:spcAft>
                        <a:buClr>
                          <a:schemeClr val="hlink"/>
                        </a:buClr>
                        <a:buSzPct val="50000"/>
                        <a:buFont typeface="Monotype Sorts" pitchFamily="2" charset="2"/>
                        <a:buNone/>
                        <a:tabLst/>
                      </a:pPr>
                      <a:r>
                        <a:rPr kumimoji="1" lang="en-US" altLang="en-US" sz="3600" b="0" i="0" u="none" strike="noStrike" cap="none" normalizeH="0" baseline="0" dirty="0" smtClean="0">
                          <a:ln>
                            <a:noFill/>
                          </a:ln>
                          <a:solidFill>
                            <a:srgbClr val="000000"/>
                          </a:solidFill>
                          <a:effectLst/>
                          <a:latin typeface="Arial" panose="020B0604020202020204" pitchFamily="34" charset="0"/>
                        </a:rPr>
                        <a:t>Vote For</a:t>
                      </a:r>
                    </a:p>
                  </a:txBody>
                  <a:tcPr marT="45728" marB="4572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66FF99"/>
                    </a:solidFill>
                  </a:tcPr>
                </a:tc>
                <a:tc>
                  <a:txBody>
                    <a:bodyPr/>
                    <a:lstStyle>
                      <a:lvl1pPr>
                        <a:spcBef>
                          <a:spcPct val="20000"/>
                        </a:spcBef>
                        <a:buClr>
                          <a:schemeClr val="hlink"/>
                        </a:buClr>
                        <a:buSzPct val="50000"/>
                        <a:buFont typeface="Monotype Sorts" pitchFamily="2" charset="2"/>
                        <a:defRPr kumimoji="1" sz="2800">
                          <a:solidFill>
                            <a:srgbClr val="CC0099"/>
                          </a:solidFill>
                          <a:latin typeface="Arial" panose="020B0604020202020204" pitchFamily="34" charset="0"/>
                        </a:defRPr>
                      </a:lvl1pPr>
                      <a:lvl2pPr>
                        <a:spcBef>
                          <a:spcPct val="20000"/>
                        </a:spcBef>
                        <a:buClr>
                          <a:schemeClr val="tx2"/>
                        </a:buClr>
                        <a:buSzPct val="75000"/>
                        <a:buFont typeface="Monotype Sorts" pitchFamily="2" charset="2"/>
                        <a:defRPr kumimoji="1" sz="2600">
                          <a:solidFill>
                            <a:srgbClr val="000066"/>
                          </a:solidFill>
                          <a:latin typeface="Arial" panose="020B0604020202020204" pitchFamily="34" charset="0"/>
                        </a:defRPr>
                      </a:lvl2pPr>
                      <a:lvl3pPr>
                        <a:spcBef>
                          <a:spcPct val="20000"/>
                        </a:spcBef>
                        <a:buClr>
                          <a:schemeClr val="hlink"/>
                        </a:buClr>
                        <a:buSzPct val="65000"/>
                        <a:buFont typeface="Monotype Sorts" pitchFamily="2" charset="2"/>
                        <a:defRPr kumimoji="1" sz="2400">
                          <a:solidFill>
                            <a:srgbClr val="000066"/>
                          </a:solidFill>
                          <a:latin typeface="Arial" panose="020B0604020202020204" pitchFamily="34" charset="0"/>
                        </a:defRPr>
                      </a:lvl3pPr>
                      <a:lvl4pPr>
                        <a:spcBef>
                          <a:spcPct val="20000"/>
                        </a:spcBef>
                        <a:buClr>
                          <a:schemeClr val="tx2"/>
                        </a:buClr>
                        <a:buSzPct val="100000"/>
                        <a:defRPr kumimoji="1" sz="2000">
                          <a:solidFill>
                            <a:srgbClr val="000066"/>
                          </a:solidFill>
                          <a:latin typeface="Arial" panose="020B0604020202020204" pitchFamily="34" charset="0"/>
                        </a:defRPr>
                      </a:lvl4pPr>
                      <a:lvl5pPr>
                        <a:spcBef>
                          <a:spcPct val="20000"/>
                        </a:spcBef>
                        <a:buClr>
                          <a:schemeClr val="hlink"/>
                        </a:buClr>
                        <a:buSzPct val="100000"/>
                        <a:defRPr kumimoji="1">
                          <a:solidFill>
                            <a:srgbClr val="000066"/>
                          </a:solidFill>
                          <a:latin typeface="Arial" panose="020B0604020202020204" pitchFamily="34" charset="0"/>
                        </a:defRPr>
                      </a:lvl5pPr>
                      <a:lvl6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6pPr>
                      <a:lvl7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7pPr>
                      <a:lvl8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8pPr>
                      <a:lvl9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9pPr>
                    </a:lstStyle>
                    <a:p>
                      <a:pPr marL="0" marR="0" lvl="0" indent="0" algn="ctr" defTabSz="914400" rtl="0" eaLnBrk="0" fontAlgn="base" latinLnBrk="0" hangingPunct="0">
                        <a:lnSpc>
                          <a:spcPct val="100000"/>
                        </a:lnSpc>
                        <a:spcBef>
                          <a:spcPct val="20000"/>
                        </a:spcBef>
                        <a:spcAft>
                          <a:spcPct val="0"/>
                        </a:spcAft>
                        <a:buClr>
                          <a:schemeClr val="hlink"/>
                        </a:buClr>
                        <a:buSzPct val="50000"/>
                        <a:buFont typeface="Monotype Sorts" pitchFamily="2" charset="2"/>
                        <a:buNone/>
                        <a:tabLst/>
                      </a:pPr>
                      <a:r>
                        <a:rPr kumimoji="1" lang="en-US" altLang="en-US" sz="3600" b="0" i="0" u="none" strike="noStrike" cap="none" normalizeH="0" baseline="0" dirty="0" smtClean="0">
                          <a:ln>
                            <a:noFill/>
                          </a:ln>
                          <a:solidFill>
                            <a:schemeClr val="tx1"/>
                          </a:solidFill>
                          <a:effectLst/>
                          <a:latin typeface="Arial" panose="020B0604020202020204" pitchFamily="34" charset="0"/>
                        </a:rPr>
                        <a:t>$450</a:t>
                      </a:r>
                    </a:p>
                  </a:txBody>
                  <a:tcPr marT="45728" marB="4572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tc>
                  <a:txBody>
                    <a:bodyPr/>
                    <a:lstStyle>
                      <a:lvl1pPr>
                        <a:spcBef>
                          <a:spcPct val="20000"/>
                        </a:spcBef>
                        <a:buClr>
                          <a:schemeClr val="hlink"/>
                        </a:buClr>
                        <a:buSzPct val="50000"/>
                        <a:buFont typeface="Monotype Sorts" pitchFamily="2" charset="2"/>
                        <a:defRPr kumimoji="1" sz="2800">
                          <a:solidFill>
                            <a:srgbClr val="CC0099"/>
                          </a:solidFill>
                          <a:latin typeface="Arial" panose="020B0604020202020204" pitchFamily="34" charset="0"/>
                        </a:defRPr>
                      </a:lvl1pPr>
                      <a:lvl2pPr>
                        <a:spcBef>
                          <a:spcPct val="20000"/>
                        </a:spcBef>
                        <a:buClr>
                          <a:schemeClr val="tx2"/>
                        </a:buClr>
                        <a:buSzPct val="75000"/>
                        <a:buFont typeface="Monotype Sorts" pitchFamily="2" charset="2"/>
                        <a:defRPr kumimoji="1" sz="2600">
                          <a:solidFill>
                            <a:srgbClr val="000066"/>
                          </a:solidFill>
                          <a:latin typeface="Arial" panose="020B0604020202020204" pitchFamily="34" charset="0"/>
                        </a:defRPr>
                      </a:lvl2pPr>
                      <a:lvl3pPr>
                        <a:spcBef>
                          <a:spcPct val="20000"/>
                        </a:spcBef>
                        <a:buClr>
                          <a:schemeClr val="hlink"/>
                        </a:buClr>
                        <a:buSzPct val="65000"/>
                        <a:buFont typeface="Monotype Sorts" pitchFamily="2" charset="2"/>
                        <a:defRPr kumimoji="1" sz="2400">
                          <a:solidFill>
                            <a:srgbClr val="000066"/>
                          </a:solidFill>
                          <a:latin typeface="Arial" panose="020B0604020202020204" pitchFamily="34" charset="0"/>
                        </a:defRPr>
                      </a:lvl3pPr>
                      <a:lvl4pPr>
                        <a:spcBef>
                          <a:spcPct val="20000"/>
                        </a:spcBef>
                        <a:buClr>
                          <a:schemeClr val="tx2"/>
                        </a:buClr>
                        <a:buSzPct val="100000"/>
                        <a:defRPr kumimoji="1" sz="2000">
                          <a:solidFill>
                            <a:srgbClr val="000066"/>
                          </a:solidFill>
                          <a:latin typeface="Arial" panose="020B0604020202020204" pitchFamily="34" charset="0"/>
                        </a:defRPr>
                      </a:lvl4pPr>
                      <a:lvl5pPr>
                        <a:spcBef>
                          <a:spcPct val="20000"/>
                        </a:spcBef>
                        <a:buClr>
                          <a:schemeClr val="hlink"/>
                        </a:buClr>
                        <a:buSzPct val="100000"/>
                        <a:defRPr kumimoji="1">
                          <a:solidFill>
                            <a:srgbClr val="000066"/>
                          </a:solidFill>
                          <a:latin typeface="Arial" panose="020B0604020202020204" pitchFamily="34" charset="0"/>
                        </a:defRPr>
                      </a:lvl5pPr>
                      <a:lvl6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6pPr>
                      <a:lvl7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7pPr>
                      <a:lvl8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8pPr>
                      <a:lvl9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9pPr>
                    </a:lstStyle>
                    <a:p>
                      <a:pPr marL="0" marR="0" lvl="0" indent="0" algn="ctr" defTabSz="914400" rtl="0" eaLnBrk="0" fontAlgn="base" latinLnBrk="0" hangingPunct="0">
                        <a:lnSpc>
                          <a:spcPct val="100000"/>
                        </a:lnSpc>
                        <a:spcBef>
                          <a:spcPct val="20000"/>
                        </a:spcBef>
                        <a:spcAft>
                          <a:spcPct val="0"/>
                        </a:spcAft>
                        <a:buClr>
                          <a:schemeClr val="hlink"/>
                        </a:buClr>
                        <a:buSzPct val="50000"/>
                        <a:buFont typeface="Monotype Sorts" pitchFamily="2" charset="2"/>
                        <a:buNone/>
                        <a:tabLst/>
                      </a:pPr>
                      <a:r>
                        <a:rPr kumimoji="1" lang="en-US" altLang="en-US" sz="3600" b="0" i="0" u="none" strike="noStrike" cap="none" normalizeH="0" baseline="0" smtClean="0">
                          <a:ln>
                            <a:noFill/>
                          </a:ln>
                          <a:solidFill>
                            <a:schemeClr val="tx1"/>
                          </a:solidFill>
                          <a:effectLst/>
                          <a:latin typeface="Arial" panose="020B0604020202020204" pitchFamily="34" charset="0"/>
                        </a:rPr>
                        <a:t>$600</a:t>
                      </a:r>
                    </a:p>
                  </a:txBody>
                  <a:tcPr marT="45728" marB="4572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extLst>
                  <a:ext uri="{0D108BD9-81ED-4DB2-BD59-A6C34878D82A}">
                    <a16:rowId xmlns:a16="http://schemas.microsoft.com/office/drawing/2014/main" val="10001"/>
                  </a:ext>
                </a:extLst>
              </a:tr>
              <a:tr h="741495">
                <a:tc>
                  <a:txBody>
                    <a:bodyPr/>
                    <a:lstStyle>
                      <a:lvl1pPr>
                        <a:spcBef>
                          <a:spcPct val="20000"/>
                        </a:spcBef>
                        <a:buClr>
                          <a:schemeClr val="hlink"/>
                        </a:buClr>
                        <a:buSzPct val="50000"/>
                        <a:buFont typeface="Monotype Sorts" pitchFamily="2" charset="2"/>
                        <a:defRPr kumimoji="1" sz="2800">
                          <a:solidFill>
                            <a:srgbClr val="CC0099"/>
                          </a:solidFill>
                          <a:latin typeface="Arial" panose="020B0604020202020204" pitchFamily="34" charset="0"/>
                        </a:defRPr>
                      </a:lvl1pPr>
                      <a:lvl2pPr>
                        <a:spcBef>
                          <a:spcPct val="20000"/>
                        </a:spcBef>
                        <a:buClr>
                          <a:schemeClr val="tx2"/>
                        </a:buClr>
                        <a:buSzPct val="75000"/>
                        <a:buFont typeface="Monotype Sorts" pitchFamily="2" charset="2"/>
                        <a:defRPr kumimoji="1" sz="2600">
                          <a:solidFill>
                            <a:srgbClr val="000066"/>
                          </a:solidFill>
                          <a:latin typeface="Arial" panose="020B0604020202020204" pitchFamily="34" charset="0"/>
                        </a:defRPr>
                      </a:lvl2pPr>
                      <a:lvl3pPr>
                        <a:spcBef>
                          <a:spcPct val="20000"/>
                        </a:spcBef>
                        <a:buClr>
                          <a:schemeClr val="hlink"/>
                        </a:buClr>
                        <a:buSzPct val="65000"/>
                        <a:buFont typeface="Monotype Sorts" pitchFamily="2" charset="2"/>
                        <a:defRPr kumimoji="1" sz="2400">
                          <a:solidFill>
                            <a:srgbClr val="000066"/>
                          </a:solidFill>
                          <a:latin typeface="Arial" panose="020B0604020202020204" pitchFamily="34" charset="0"/>
                        </a:defRPr>
                      </a:lvl3pPr>
                      <a:lvl4pPr>
                        <a:spcBef>
                          <a:spcPct val="20000"/>
                        </a:spcBef>
                        <a:buClr>
                          <a:schemeClr val="tx2"/>
                        </a:buClr>
                        <a:buSzPct val="100000"/>
                        <a:defRPr kumimoji="1" sz="2000">
                          <a:solidFill>
                            <a:srgbClr val="000066"/>
                          </a:solidFill>
                          <a:latin typeface="Arial" panose="020B0604020202020204" pitchFamily="34" charset="0"/>
                        </a:defRPr>
                      </a:lvl4pPr>
                      <a:lvl5pPr>
                        <a:spcBef>
                          <a:spcPct val="20000"/>
                        </a:spcBef>
                        <a:buClr>
                          <a:schemeClr val="hlink"/>
                        </a:buClr>
                        <a:buSzPct val="100000"/>
                        <a:defRPr kumimoji="1">
                          <a:solidFill>
                            <a:srgbClr val="000066"/>
                          </a:solidFill>
                          <a:latin typeface="Arial" panose="020B0604020202020204" pitchFamily="34" charset="0"/>
                        </a:defRPr>
                      </a:lvl5pPr>
                      <a:lvl6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6pPr>
                      <a:lvl7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7pPr>
                      <a:lvl8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8pPr>
                      <a:lvl9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9pPr>
                    </a:lstStyle>
                    <a:p>
                      <a:pPr marL="0" marR="0" lvl="0" indent="0" algn="ctr" defTabSz="914400" rtl="0" eaLnBrk="0" fontAlgn="base" latinLnBrk="0" hangingPunct="0">
                        <a:lnSpc>
                          <a:spcPct val="100000"/>
                        </a:lnSpc>
                        <a:spcBef>
                          <a:spcPct val="20000"/>
                        </a:spcBef>
                        <a:spcAft>
                          <a:spcPct val="0"/>
                        </a:spcAft>
                        <a:buClr>
                          <a:schemeClr val="hlink"/>
                        </a:buClr>
                        <a:buSzPct val="50000"/>
                        <a:buFont typeface="Monotype Sorts" pitchFamily="2" charset="2"/>
                        <a:buNone/>
                        <a:tabLst/>
                      </a:pPr>
                      <a:r>
                        <a:rPr kumimoji="1" lang="en-US" altLang="en-US" sz="3600" b="0" i="0" u="none" strike="noStrike" cap="none" normalizeH="0" baseline="0" dirty="0" smtClean="0">
                          <a:ln>
                            <a:noFill/>
                          </a:ln>
                          <a:solidFill>
                            <a:srgbClr val="000000"/>
                          </a:solidFill>
                          <a:effectLst/>
                          <a:latin typeface="Arial" panose="020B0604020202020204" pitchFamily="34" charset="0"/>
                        </a:rPr>
                        <a:t>Vote Against</a:t>
                      </a:r>
                    </a:p>
                  </a:txBody>
                  <a:tcPr marT="45728" marB="4572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66FF99"/>
                    </a:solidFill>
                  </a:tcPr>
                </a:tc>
                <a:tc>
                  <a:txBody>
                    <a:bodyPr/>
                    <a:lstStyle>
                      <a:lvl1pPr>
                        <a:spcBef>
                          <a:spcPct val="20000"/>
                        </a:spcBef>
                        <a:buClr>
                          <a:schemeClr val="hlink"/>
                        </a:buClr>
                        <a:buSzPct val="50000"/>
                        <a:buFont typeface="Monotype Sorts" pitchFamily="2" charset="2"/>
                        <a:defRPr kumimoji="1" sz="2800">
                          <a:solidFill>
                            <a:srgbClr val="CC0099"/>
                          </a:solidFill>
                          <a:latin typeface="Arial" panose="020B0604020202020204" pitchFamily="34" charset="0"/>
                        </a:defRPr>
                      </a:lvl1pPr>
                      <a:lvl2pPr>
                        <a:spcBef>
                          <a:spcPct val="20000"/>
                        </a:spcBef>
                        <a:buClr>
                          <a:schemeClr val="tx2"/>
                        </a:buClr>
                        <a:buSzPct val="75000"/>
                        <a:buFont typeface="Monotype Sorts" pitchFamily="2" charset="2"/>
                        <a:defRPr kumimoji="1" sz="2600">
                          <a:solidFill>
                            <a:srgbClr val="000066"/>
                          </a:solidFill>
                          <a:latin typeface="Arial" panose="020B0604020202020204" pitchFamily="34" charset="0"/>
                        </a:defRPr>
                      </a:lvl2pPr>
                      <a:lvl3pPr>
                        <a:spcBef>
                          <a:spcPct val="20000"/>
                        </a:spcBef>
                        <a:buClr>
                          <a:schemeClr val="hlink"/>
                        </a:buClr>
                        <a:buSzPct val="65000"/>
                        <a:buFont typeface="Monotype Sorts" pitchFamily="2" charset="2"/>
                        <a:defRPr kumimoji="1" sz="2400">
                          <a:solidFill>
                            <a:srgbClr val="000066"/>
                          </a:solidFill>
                          <a:latin typeface="Arial" panose="020B0604020202020204" pitchFamily="34" charset="0"/>
                        </a:defRPr>
                      </a:lvl3pPr>
                      <a:lvl4pPr>
                        <a:spcBef>
                          <a:spcPct val="20000"/>
                        </a:spcBef>
                        <a:buClr>
                          <a:schemeClr val="tx2"/>
                        </a:buClr>
                        <a:buSzPct val="100000"/>
                        <a:defRPr kumimoji="1" sz="2000">
                          <a:solidFill>
                            <a:srgbClr val="000066"/>
                          </a:solidFill>
                          <a:latin typeface="Arial" panose="020B0604020202020204" pitchFamily="34" charset="0"/>
                        </a:defRPr>
                      </a:lvl4pPr>
                      <a:lvl5pPr>
                        <a:spcBef>
                          <a:spcPct val="20000"/>
                        </a:spcBef>
                        <a:buClr>
                          <a:schemeClr val="hlink"/>
                        </a:buClr>
                        <a:buSzPct val="100000"/>
                        <a:defRPr kumimoji="1">
                          <a:solidFill>
                            <a:srgbClr val="000066"/>
                          </a:solidFill>
                          <a:latin typeface="Arial" panose="020B0604020202020204" pitchFamily="34" charset="0"/>
                        </a:defRPr>
                      </a:lvl5pPr>
                      <a:lvl6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6pPr>
                      <a:lvl7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7pPr>
                      <a:lvl8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8pPr>
                      <a:lvl9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9pPr>
                    </a:lstStyle>
                    <a:p>
                      <a:pPr marL="0" marR="0" lvl="0" indent="0" algn="ctr" defTabSz="914400" rtl="0" eaLnBrk="0" fontAlgn="base" latinLnBrk="0" hangingPunct="0">
                        <a:lnSpc>
                          <a:spcPct val="100000"/>
                        </a:lnSpc>
                        <a:spcBef>
                          <a:spcPct val="20000"/>
                        </a:spcBef>
                        <a:spcAft>
                          <a:spcPct val="0"/>
                        </a:spcAft>
                        <a:buClr>
                          <a:schemeClr val="hlink"/>
                        </a:buClr>
                        <a:buSzPct val="50000"/>
                        <a:buFont typeface="Monotype Sorts" pitchFamily="2" charset="2"/>
                        <a:buNone/>
                        <a:tabLst/>
                      </a:pPr>
                      <a:r>
                        <a:rPr kumimoji="1" lang="en-US" altLang="en-US" sz="3600" b="0" i="0" u="none" strike="noStrike" cap="none" normalizeH="0" baseline="0" dirty="0" smtClean="0">
                          <a:ln>
                            <a:noFill/>
                          </a:ln>
                          <a:solidFill>
                            <a:schemeClr val="tx1"/>
                          </a:solidFill>
                          <a:effectLst/>
                          <a:latin typeface="Arial" panose="020B0604020202020204" pitchFamily="34" charset="0"/>
                        </a:rPr>
                        <a:t>$450</a:t>
                      </a:r>
                    </a:p>
                  </a:txBody>
                  <a:tcPr marT="45728" marB="4572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00"/>
                    </a:solidFill>
                  </a:tcPr>
                </a:tc>
                <a:tc>
                  <a:txBody>
                    <a:bodyPr/>
                    <a:lstStyle>
                      <a:lvl1pPr>
                        <a:spcBef>
                          <a:spcPct val="20000"/>
                        </a:spcBef>
                        <a:buClr>
                          <a:schemeClr val="hlink"/>
                        </a:buClr>
                        <a:buSzPct val="50000"/>
                        <a:buFont typeface="Monotype Sorts" pitchFamily="2" charset="2"/>
                        <a:defRPr kumimoji="1" sz="2800">
                          <a:solidFill>
                            <a:srgbClr val="CC0099"/>
                          </a:solidFill>
                          <a:latin typeface="Arial" panose="020B0604020202020204" pitchFamily="34" charset="0"/>
                        </a:defRPr>
                      </a:lvl1pPr>
                      <a:lvl2pPr>
                        <a:spcBef>
                          <a:spcPct val="20000"/>
                        </a:spcBef>
                        <a:buClr>
                          <a:schemeClr val="tx2"/>
                        </a:buClr>
                        <a:buSzPct val="75000"/>
                        <a:buFont typeface="Monotype Sorts" pitchFamily="2" charset="2"/>
                        <a:defRPr kumimoji="1" sz="2600">
                          <a:solidFill>
                            <a:srgbClr val="000066"/>
                          </a:solidFill>
                          <a:latin typeface="Arial" panose="020B0604020202020204" pitchFamily="34" charset="0"/>
                        </a:defRPr>
                      </a:lvl2pPr>
                      <a:lvl3pPr>
                        <a:spcBef>
                          <a:spcPct val="20000"/>
                        </a:spcBef>
                        <a:buClr>
                          <a:schemeClr val="hlink"/>
                        </a:buClr>
                        <a:buSzPct val="65000"/>
                        <a:buFont typeface="Monotype Sorts" pitchFamily="2" charset="2"/>
                        <a:defRPr kumimoji="1" sz="2400">
                          <a:solidFill>
                            <a:srgbClr val="000066"/>
                          </a:solidFill>
                          <a:latin typeface="Arial" panose="020B0604020202020204" pitchFamily="34" charset="0"/>
                        </a:defRPr>
                      </a:lvl3pPr>
                      <a:lvl4pPr>
                        <a:spcBef>
                          <a:spcPct val="20000"/>
                        </a:spcBef>
                        <a:buClr>
                          <a:schemeClr val="tx2"/>
                        </a:buClr>
                        <a:buSzPct val="100000"/>
                        <a:defRPr kumimoji="1" sz="2000">
                          <a:solidFill>
                            <a:srgbClr val="000066"/>
                          </a:solidFill>
                          <a:latin typeface="Arial" panose="020B0604020202020204" pitchFamily="34" charset="0"/>
                        </a:defRPr>
                      </a:lvl4pPr>
                      <a:lvl5pPr>
                        <a:spcBef>
                          <a:spcPct val="20000"/>
                        </a:spcBef>
                        <a:buClr>
                          <a:schemeClr val="hlink"/>
                        </a:buClr>
                        <a:buSzPct val="100000"/>
                        <a:defRPr kumimoji="1">
                          <a:solidFill>
                            <a:srgbClr val="000066"/>
                          </a:solidFill>
                          <a:latin typeface="Arial" panose="020B0604020202020204" pitchFamily="34" charset="0"/>
                        </a:defRPr>
                      </a:lvl5pPr>
                      <a:lvl6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6pPr>
                      <a:lvl7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7pPr>
                      <a:lvl8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8pPr>
                      <a:lvl9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9pPr>
                    </a:lstStyle>
                    <a:p>
                      <a:pPr marL="0" marR="0" lvl="0" indent="0" algn="ctr" defTabSz="914400" rtl="0" eaLnBrk="0" fontAlgn="base" latinLnBrk="0" hangingPunct="0">
                        <a:lnSpc>
                          <a:spcPct val="100000"/>
                        </a:lnSpc>
                        <a:spcBef>
                          <a:spcPct val="20000"/>
                        </a:spcBef>
                        <a:spcAft>
                          <a:spcPct val="0"/>
                        </a:spcAft>
                        <a:buClr>
                          <a:schemeClr val="hlink"/>
                        </a:buClr>
                        <a:buSzPct val="50000"/>
                        <a:buFont typeface="Monotype Sorts" pitchFamily="2" charset="2"/>
                        <a:buNone/>
                        <a:tabLst/>
                      </a:pPr>
                      <a:r>
                        <a:rPr kumimoji="1" lang="en-US" altLang="en-US" sz="3600" b="0" i="0" u="none" strike="noStrike" cap="none" normalizeH="0" baseline="0" dirty="0" smtClean="0">
                          <a:ln>
                            <a:noFill/>
                          </a:ln>
                          <a:solidFill>
                            <a:schemeClr val="tx1"/>
                          </a:solidFill>
                          <a:effectLst/>
                          <a:latin typeface="Arial" panose="020B0604020202020204" pitchFamily="34" charset="0"/>
                        </a:rPr>
                        <a:t>xxx</a:t>
                      </a:r>
                    </a:p>
                  </a:txBody>
                  <a:tcPr marT="45728" marB="4572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00"/>
                    </a:solidFill>
                  </a:tcPr>
                </a:tc>
                <a:extLst>
                  <a:ext uri="{0D108BD9-81ED-4DB2-BD59-A6C34878D82A}">
                    <a16:rowId xmlns:a16="http://schemas.microsoft.com/office/drawing/2014/main" val="10002"/>
                  </a:ext>
                </a:extLst>
              </a:tr>
            </a:tbl>
          </a:graphicData>
        </a:graphic>
      </p:graphicFrame>
      <p:sp>
        <p:nvSpPr>
          <p:cNvPr id="2452502" name="Rectangle 22"/>
          <p:cNvSpPr>
            <a:spLocks noChangeArrowheads="1"/>
          </p:cNvSpPr>
          <p:nvPr/>
        </p:nvSpPr>
        <p:spPr bwMode="auto">
          <a:xfrm>
            <a:off x="1361440" y="4267200"/>
            <a:ext cx="10220960" cy="198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lvl1pPr marL="342900" indent="-342900">
              <a:spcBef>
                <a:spcPct val="20000"/>
              </a:spcBef>
              <a:buClr>
                <a:schemeClr val="hlink"/>
              </a:buClr>
              <a:buSzPct val="50000"/>
              <a:buFont typeface="Monotype Sorts" pitchFamily="2" charset="2"/>
              <a:buChar char="n"/>
              <a:defRPr kumimoji="1" sz="3200">
                <a:solidFill>
                  <a:srgbClr val="CC0099"/>
                </a:solidFill>
                <a:latin typeface="Arial" panose="020B0604020202020204" pitchFamily="34" charset="0"/>
              </a:defRPr>
            </a:lvl1pPr>
            <a:lvl2pPr marL="742950" indent="-285750">
              <a:spcBef>
                <a:spcPct val="20000"/>
              </a:spcBef>
              <a:buClr>
                <a:schemeClr val="tx2"/>
              </a:buClr>
              <a:buSzPct val="75000"/>
              <a:buFont typeface="Monotype Sorts" pitchFamily="2" charset="2"/>
              <a:buChar char="u"/>
              <a:defRPr kumimoji="1" sz="3000">
                <a:solidFill>
                  <a:srgbClr val="000066"/>
                </a:solidFill>
                <a:latin typeface="Arial" panose="020B0604020202020204" pitchFamily="34" charset="0"/>
              </a:defRPr>
            </a:lvl2pPr>
            <a:lvl3pPr marL="1143000" indent="-228600">
              <a:spcBef>
                <a:spcPct val="20000"/>
              </a:spcBef>
              <a:buClr>
                <a:schemeClr val="hlink"/>
              </a:buClr>
              <a:buSzPct val="65000"/>
              <a:buFont typeface="Monotype Sorts" pitchFamily="2" charset="2"/>
              <a:buChar char="w"/>
              <a:defRPr kumimoji="1" sz="2800">
                <a:solidFill>
                  <a:srgbClr val="000066"/>
                </a:solidFill>
                <a:latin typeface="Arial" panose="020B0604020202020204" pitchFamily="34" charset="0"/>
              </a:defRPr>
            </a:lvl3pPr>
            <a:lvl4pPr marL="1600200" indent="-228600">
              <a:spcBef>
                <a:spcPct val="20000"/>
              </a:spcBef>
              <a:buClr>
                <a:schemeClr val="tx2"/>
              </a:buClr>
              <a:buSzPct val="100000"/>
              <a:buChar char="•"/>
              <a:defRPr kumimoji="1" sz="2400">
                <a:solidFill>
                  <a:srgbClr val="000066"/>
                </a:solidFill>
                <a:latin typeface="Arial" panose="020B0604020202020204" pitchFamily="34" charset="0"/>
              </a:defRPr>
            </a:lvl4pPr>
            <a:lvl5pPr marL="2057400" indent="-228600">
              <a:spcBef>
                <a:spcPct val="20000"/>
              </a:spcBef>
              <a:buClr>
                <a:schemeClr val="hlink"/>
              </a:buClr>
              <a:buSzPct val="100000"/>
              <a:buChar char="–"/>
              <a:defRPr kumimoji="1" sz="2000">
                <a:solidFill>
                  <a:srgbClr val="000066"/>
                </a:solidFill>
                <a:latin typeface="Arial" panose="020B0604020202020204" pitchFamily="34" charset="0"/>
              </a:defRPr>
            </a:lvl5pPr>
            <a:lvl6pPr marL="25146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6pPr>
            <a:lvl7pPr marL="29718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7pPr>
            <a:lvl8pPr marL="34290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8pPr>
            <a:lvl9pPr marL="38862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9pPr>
          </a:lstStyle>
          <a:p>
            <a:endParaRPr lang="en-US" altLang="en-US" sz="3600" dirty="0">
              <a:solidFill>
                <a:srgbClr val="000066"/>
              </a:solidFill>
            </a:endParaRPr>
          </a:p>
        </p:txBody>
      </p:sp>
      <p:sp>
        <p:nvSpPr>
          <p:cNvPr id="8" name="Text Box 5"/>
          <p:cNvSpPr txBox="1">
            <a:spLocks noChangeArrowheads="1"/>
          </p:cNvSpPr>
          <p:nvPr/>
        </p:nvSpPr>
        <p:spPr bwMode="auto">
          <a:xfrm>
            <a:off x="10037619" y="0"/>
            <a:ext cx="2154382"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 (3 of 3)</a:t>
            </a:r>
            <a:endParaRPr lang="en-US" b="1" i="0" dirty="0">
              <a:solidFill>
                <a:schemeClr val="accent4">
                  <a:lumMod val="75000"/>
                  <a:lumOff val="25000"/>
                </a:schemeClr>
              </a:solidFill>
              <a:latin typeface="+mn-lt"/>
              <a:cs typeface="Times New Roman" panose="02020603050405020304" pitchFamily="18" charset="0"/>
            </a:endParaRPr>
          </a:p>
        </p:txBody>
      </p:sp>
    </p:spTree>
    <p:extLst>
      <p:ext uri="{BB962C8B-B14F-4D97-AF65-F5344CB8AC3E}">
        <p14:creationId xmlns:p14="http://schemas.microsoft.com/office/powerpoint/2010/main" val="12127498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nodePh="1">
                                  <p:stCondLst>
                                    <p:cond delay="0"/>
                                  </p:stCondLst>
                                  <p:endCondLst>
                                    <p:cond evt="begin" delay="0">
                                      <p:tn val="5"/>
                                    </p:cond>
                                  </p:endCondLst>
                                  <p:childTnLst>
                                    <p:set>
                                      <p:cBhvr>
                                        <p:cTn id="6" dur="1" fill="hold">
                                          <p:stCondLst>
                                            <p:cond delay="0"/>
                                          </p:stCondLst>
                                        </p:cTn>
                                        <p:tgtEl>
                                          <p:spTgt spid="2452502">
                                            <p:txEl>
                                              <p:pRg st="0" end="0"/>
                                            </p:txEl>
                                          </p:spTgt>
                                        </p:tgtEl>
                                        <p:attrNameLst>
                                          <p:attrName>style.visibility</p:attrName>
                                        </p:attrNameLst>
                                      </p:cBhvr>
                                      <p:to>
                                        <p:strVal val="visible"/>
                                      </p:to>
                                    </p:set>
                                    <p:animEffect transition="in" filter="wipe(left)">
                                      <p:cBhvr>
                                        <p:cTn id="7" dur="500"/>
                                        <p:tgtEl>
                                          <p:spTgt spid="245250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10-2.2: Answer</a:t>
            </a:r>
            <a:endParaRPr lang="en-US" dirty="0"/>
          </a:p>
        </p:txBody>
      </p:sp>
      <p:sp>
        <p:nvSpPr>
          <p:cNvPr id="3" name="Content Placeholder 2"/>
          <p:cNvSpPr>
            <a:spLocks noGrp="1"/>
          </p:cNvSpPr>
          <p:nvPr>
            <p:ph idx="1"/>
          </p:nvPr>
        </p:nvSpPr>
        <p:spPr/>
        <p:txBody>
          <a:bodyPr/>
          <a:lstStyle/>
          <a:p>
            <a:r>
              <a:rPr lang="en-US" dirty="0" smtClean="0"/>
              <a:t>Answer</a:t>
            </a:r>
          </a:p>
          <a:p>
            <a:pPr lvl="1"/>
            <a:r>
              <a:rPr lang="en-US" altLang="en-US" sz="3200" dirty="0">
                <a:solidFill>
                  <a:srgbClr val="000066"/>
                </a:solidFill>
              </a:rPr>
              <a:t>Vote against: fails and get $450; vote in favor, chance at $600</a:t>
            </a:r>
          </a:p>
          <a:p>
            <a:pPr lvl="1"/>
            <a:r>
              <a:rPr lang="en-US" altLang="en-US" sz="3200" dirty="0">
                <a:solidFill>
                  <a:srgbClr val="000066"/>
                </a:solidFill>
              </a:rPr>
              <a:t>Vote in favor</a:t>
            </a:r>
          </a:p>
          <a:p>
            <a:pPr lvl="1"/>
            <a:endParaRPr lang="en-US" dirty="0" smtClean="0"/>
          </a:p>
          <a:p>
            <a:pPr lvl="1"/>
            <a:endParaRPr lang="en-US" dirty="0"/>
          </a:p>
        </p:txBody>
      </p:sp>
      <p:sp>
        <p:nvSpPr>
          <p:cNvPr id="4" name="Date Placeholder 3"/>
          <p:cNvSpPr>
            <a:spLocks noGrp="1"/>
          </p:cNvSpPr>
          <p:nvPr>
            <p:ph type="dt" sz="half" idx="10"/>
          </p:nvPr>
        </p:nvSpPr>
        <p:spPr/>
        <p:txBody>
          <a:bodyPr/>
          <a:lstStyle/>
          <a:p>
            <a:pPr>
              <a:defRPr/>
            </a:pPr>
            <a:fld id="{00F2A570-2BEF-4469-A5D5-1F802B780642}" type="datetime4">
              <a:rPr lang="en-US" smtClean="0"/>
              <a:t>May 19,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A82CF866-3BDF-4EE9-88FE-35A64FB90A8E}" type="slidenum">
              <a:rPr lang="en-US" altLang="en-US" smtClean="0"/>
              <a:pPr/>
              <a:t>18</a:t>
            </a:fld>
            <a:endParaRPr lang="en-US" altLang="en-US"/>
          </a:p>
        </p:txBody>
      </p:sp>
    </p:spTree>
    <p:extLst>
      <p:ext uri="{BB962C8B-B14F-4D97-AF65-F5344CB8AC3E}">
        <p14:creationId xmlns:p14="http://schemas.microsoft.com/office/powerpoint/2010/main" val="281794667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2B5C6344-58D2-4DB2-ADAD-ECB7A4988854}" type="datetime4">
              <a:rPr lang="en-US" altLang="en-US"/>
              <a:pPr>
                <a:defRPr/>
              </a:pPr>
              <a:t>May 19,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p>
            <a:pPr>
              <a:defRPr/>
            </a:pPr>
            <a:fld id="{6A690338-276F-4762-8416-BC9041F3EF9D}" type="slidenum">
              <a:rPr lang="en-US" altLang="en-US"/>
              <a:pPr>
                <a:defRPr/>
              </a:pPr>
              <a:t>19</a:t>
            </a:fld>
            <a:endParaRPr lang="en-US" altLang="en-US"/>
          </a:p>
        </p:txBody>
      </p:sp>
      <p:sp>
        <p:nvSpPr>
          <p:cNvPr id="33797" name="Rectangle 2"/>
          <p:cNvSpPr>
            <a:spLocks noGrp="1" noChangeArrowheads="1"/>
          </p:cNvSpPr>
          <p:nvPr>
            <p:ph type="title"/>
          </p:nvPr>
        </p:nvSpPr>
        <p:spPr/>
        <p:txBody>
          <a:bodyPr/>
          <a:lstStyle/>
          <a:p>
            <a:r>
              <a:rPr lang="en-US" altLang="en-US" smtClean="0"/>
              <a:t>Summary of Results</a:t>
            </a:r>
          </a:p>
        </p:txBody>
      </p:sp>
      <p:sp>
        <p:nvSpPr>
          <p:cNvPr id="33798" name="Rectangle 3"/>
          <p:cNvSpPr>
            <a:spLocks noGrp="1" noChangeArrowheads="1"/>
          </p:cNvSpPr>
          <p:nvPr>
            <p:ph type="body" idx="1"/>
          </p:nvPr>
        </p:nvSpPr>
        <p:spPr/>
        <p:txBody>
          <a:bodyPr/>
          <a:lstStyle/>
          <a:p>
            <a:r>
              <a:rPr lang="en-US" altLang="en-US" smtClean="0"/>
              <a:t>If your vote doesn’t affect the outcome (not pivotal)</a:t>
            </a:r>
          </a:p>
          <a:p>
            <a:pPr lvl="1"/>
            <a:r>
              <a:rPr lang="en-US" altLang="en-US" smtClean="0"/>
              <a:t>Coercive exchange offer possible</a:t>
            </a:r>
          </a:p>
          <a:p>
            <a:pPr lvl="2"/>
            <a:r>
              <a:rPr lang="en-US" altLang="en-US" smtClean="0"/>
              <a:t>Creditor group prefers status quo but faces collective action problem and offer is accepted</a:t>
            </a:r>
          </a:p>
          <a:p>
            <a:pPr lvl="1"/>
            <a:r>
              <a:rPr lang="en-US" altLang="en-US" smtClean="0"/>
              <a:t>Welfare-enhancing offers may fail</a:t>
            </a:r>
          </a:p>
        </p:txBody>
      </p:sp>
    </p:spTree>
    <p:extLst>
      <p:ext uri="{BB962C8B-B14F-4D97-AF65-F5344CB8AC3E}">
        <p14:creationId xmlns:p14="http://schemas.microsoft.com/office/powerpoint/2010/main" val="178754353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235441" y="-2"/>
            <a:ext cx="2956560" cy="418013"/>
          </a:xfrm>
          <a:solidFill>
            <a:schemeClr val="bg2">
              <a:alpha val="10000"/>
            </a:schemeClr>
          </a:solidFill>
        </p:spPr>
        <p:txBody>
          <a:bodyPr/>
          <a:lstStyle/>
          <a:p>
            <a:pPr algn="r">
              <a:lnSpc>
                <a:spcPct val="100000"/>
              </a:lnSpc>
            </a:pPr>
            <a:r>
              <a:rPr lang="en-US" sz="2400" dirty="0" err="1" smtClean="0">
                <a:solidFill>
                  <a:schemeClr val="accent4">
                    <a:lumMod val="75000"/>
                    <a:lumOff val="25000"/>
                  </a:schemeClr>
                </a:solidFill>
                <a:latin typeface="+mn-lt"/>
                <a:cs typeface="Times New Roman" panose="02020603050405020304" pitchFamily="18" charset="0"/>
              </a:rPr>
              <a:t>xxxx</a:t>
            </a:r>
            <a:endParaRPr lang="en-US" sz="2400" kern="1200" dirty="0">
              <a:solidFill>
                <a:schemeClr val="accent4">
                  <a:lumMod val="75000"/>
                  <a:lumOff val="25000"/>
                </a:schemeClr>
              </a:solidFill>
              <a:latin typeface="+mn-lt"/>
            </a:endParaRPr>
          </a:p>
        </p:txBody>
      </p:sp>
      <p:sp>
        <p:nvSpPr>
          <p:cNvPr id="3" name="Date Placeholder 2"/>
          <p:cNvSpPr>
            <a:spLocks noGrp="1"/>
          </p:cNvSpPr>
          <p:nvPr>
            <p:ph type="dt" sz="half" idx="10"/>
          </p:nvPr>
        </p:nvSpPr>
        <p:spPr/>
        <p:txBody>
          <a:bodyPr/>
          <a:lstStyle/>
          <a:p>
            <a:pPr>
              <a:defRPr/>
            </a:pPr>
            <a:fld id="{7F0E878F-EA39-4C2E-9970-394B6CAB1478}" type="datetime4">
              <a:rPr lang="en-US" smtClean="0"/>
              <a:pPr>
                <a:defRPr/>
              </a:pPr>
              <a:t>May 19, 2021</a:t>
            </a:fld>
            <a:endParaRPr lang="en-US" altLang="en-US" dirty="0">
              <a:solidFill>
                <a:schemeClr val="bg2"/>
              </a:solidFill>
            </a:endParaRPr>
          </a:p>
        </p:txBody>
      </p:sp>
      <p:sp>
        <p:nvSpPr>
          <p:cNvPr id="4" name="Slide Number Placeholder 3"/>
          <p:cNvSpPr>
            <a:spLocks noGrp="1"/>
          </p:cNvSpPr>
          <p:nvPr>
            <p:ph type="sldNum" sz="quarter" idx="12"/>
          </p:nvPr>
        </p:nvSpPr>
        <p:spPr/>
        <p:txBody>
          <a:bodyPr/>
          <a:lstStyle/>
          <a:p>
            <a:pPr>
              <a:defRPr/>
            </a:pPr>
            <a:fld id="{B32496E5-8FFA-4061-92C3-71B1BA3DDA51}" type="slidenum">
              <a:rPr lang="en-US" altLang="en-US" smtClean="0"/>
              <a:pPr>
                <a:defRPr/>
              </a:pPr>
              <a:t>2</a:t>
            </a:fld>
            <a:endParaRPr lang="en-US" altLang="en-US"/>
          </a:p>
        </p:txBody>
      </p:sp>
      <p:sp>
        <p:nvSpPr>
          <p:cNvPr id="6" name="Text Box 5"/>
          <p:cNvSpPr txBox="1">
            <a:spLocks noChangeArrowheads="1"/>
          </p:cNvSpPr>
          <p:nvPr/>
        </p:nvSpPr>
        <p:spPr bwMode="auto">
          <a:xfrm>
            <a:off x="8904718" y="6488668"/>
            <a:ext cx="3287282" cy="369332"/>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spcBef>
                <a:spcPct val="50000"/>
              </a:spcBef>
              <a:defRPr/>
            </a:pPr>
            <a:r>
              <a:rPr lang="en-US" sz="1800" i="0" dirty="0" smtClean="0">
                <a:solidFill>
                  <a:schemeClr val="accent4">
                    <a:lumMod val="75000"/>
                    <a:lumOff val="25000"/>
                  </a:schemeClr>
                </a:solidFill>
                <a:latin typeface="+mn-lt"/>
                <a:cs typeface="Times New Roman" panose="02020603050405020304" pitchFamily="18" charset="0"/>
              </a:rPr>
              <a:t>New York Times (1 July 1948)</a:t>
            </a:r>
            <a:endParaRPr lang="en-US" sz="1800" i="0" dirty="0">
              <a:solidFill>
                <a:schemeClr val="accent4">
                  <a:lumMod val="75000"/>
                  <a:lumOff val="25000"/>
                </a:schemeClr>
              </a:solidFill>
              <a:latin typeface="+mn-lt"/>
              <a:cs typeface="Times New Roman" panose="02020603050405020304" pitchFamily="18" charset="0"/>
            </a:endParaRPr>
          </a:p>
        </p:txBody>
      </p:sp>
      <p:sp>
        <p:nvSpPr>
          <p:cNvPr id="7" name="Rectangle 6"/>
          <p:cNvSpPr>
            <a:spLocks noChangeArrowheads="1"/>
          </p:cNvSpPr>
          <p:nvPr/>
        </p:nvSpPr>
        <p:spPr bwMode="auto">
          <a:xfrm>
            <a:off x="12018963" y="6700838"/>
            <a:ext cx="173037" cy="157162"/>
          </a:xfrm>
          <a:prstGeom prst="rect">
            <a:avLst/>
          </a:prstGeom>
          <a:solidFill>
            <a:schemeClr val="accent4">
              <a:lumMod val="75000"/>
              <a:lumOff val="25000"/>
            </a:schemeClr>
          </a:solidFill>
          <a:ln w="9525">
            <a:solidFill>
              <a:schemeClr val="tx1"/>
            </a:solidFill>
            <a:miter lim="800000"/>
            <a:headEnd/>
            <a:tailEnd/>
          </a:ln>
        </p:spPr>
        <p:txBody>
          <a:bodyPr wrap="none" anchor="ctr"/>
          <a:lstStyle/>
          <a:p>
            <a:endParaRPr lang="en-US"/>
          </a:p>
        </p:txBody>
      </p:sp>
    </p:spTree>
    <p:extLst>
      <p:ext uri="{BB962C8B-B14F-4D97-AF65-F5344CB8AC3E}">
        <p14:creationId xmlns:p14="http://schemas.microsoft.com/office/powerpoint/2010/main" val="26794377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356DF730-4543-488F-B1F3-6229C98CB3F6}" type="datetime4">
              <a:rPr lang="en-US" altLang="en-US"/>
              <a:pPr>
                <a:defRPr/>
              </a:pPr>
              <a:t>May 19,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p>
            <a:pPr>
              <a:defRPr/>
            </a:pPr>
            <a:fld id="{513FD025-27D0-4A04-AFC9-BF3C976F125D}" type="slidenum">
              <a:rPr lang="en-US" altLang="en-US"/>
              <a:pPr>
                <a:defRPr/>
              </a:pPr>
              <a:t>20</a:t>
            </a:fld>
            <a:endParaRPr lang="en-US" altLang="en-US"/>
          </a:p>
        </p:txBody>
      </p:sp>
      <p:sp>
        <p:nvSpPr>
          <p:cNvPr id="34821" name="Rectangle 2"/>
          <p:cNvSpPr>
            <a:spLocks noGrp="1" noChangeArrowheads="1"/>
          </p:cNvSpPr>
          <p:nvPr>
            <p:ph type="title"/>
          </p:nvPr>
        </p:nvSpPr>
        <p:spPr/>
        <p:txBody>
          <a:bodyPr/>
          <a:lstStyle/>
          <a:p>
            <a:r>
              <a:rPr lang="en-US" altLang="en-US" dirty="0" smtClean="0"/>
              <a:t>How To Deal With This?</a:t>
            </a:r>
          </a:p>
        </p:txBody>
      </p:sp>
      <p:sp>
        <p:nvSpPr>
          <p:cNvPr id="34822" name="Rectangle 3"/>
          <p:cNvSpPr>
            <a:spLocks noGrp="1" noChangeArrowheads="1"/>
          </p:cNvSpPr>
          <p:nvPr>
            <p:ph type="body" idx="1"/>
          </p:nvPr>
        </p:nvSpPr>
        <p:spPr/>
        <p:txBody>
          <a:bodyPr/>
          <a:lstStyle/>
          <a:p>
            <a:r>
              <a:rPr lang="en-US" altLang="en-US" dirty="0" smtClean="0"/>
              <a:t>Solutions?</a:t>
            </a:r>
          </a:p>
          <a:p>
            <a:pPr lvl="1"/>
            <a:r>
              <a:rPr lang="en-US" altLang="en-US" dirty="0" smtClean="0"/>
              <a:t>Majority binds dissenters</a:t>
            </a:r>
          </a:p>
          <a:p>
            <a:pPr lvl="2"/>
            <a:r>
              <a:rPr lang="en-US" altLang="en-US" dirty="0" smtClean="0"/>
              <a:t>Your vote can’t control whether your bond is exchanged, unless you are pivotal</a:t>
            </a:r>
          </a:p>
          <a:p>
            <a:pPr lvl="2"/>
            <a:r>
              <a:rPr lang="en-US" altLang="en-US" dirty="0" smtClean="0"/>
              <a:t>If not pivotal, vote doesn’t matter; if pivotal, vote interest correctly</a:t>
            </a:r>
          </a:p>
        </p:txBody>
      </p:sp>
    </p:spTree>
    <p:extLst>
      <p:ext uri="{BB962C8B-B14F-4D97-AF65-F5344CB8AC3E}">
        <p14:creationId xmlns:p14="http://schemas.microsoft.com/office/powerpoint/2010/main" val="230792946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356DF730-4543-488F-B1F3-6229C98CB3F6}" type="datetime4">
              <a:rPr lang="en-US" altLang="en-US"/>
              <a:pPr>
                <a:defRPr/>
              </a:pPr>
              <a:t>May 19,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p>
            <a:pPr>
              <a:defRPr/>
            </a:pPr>
            <a:fld id="{513FD025-27D0-4A04-AFC9-BF3C976F125D}" type="slidenum">
              <a:rPr lang="en-US" altLang="en-US"/>
              <a:pPr>
                <a:defRPr/>
              </a:pPr>
              <a:t>21</a:t>
            </a:fld>
            <a:endParaRPr lang="en-US" altLang="en-US"/>
          </a:p>
        </p:txBody>
      </p:sp>
      <p:sp>
        <p:nvSpPr>
          <p:cNvPr id="34821" name="Rectangle 2"/>
          <p:cNvSpPr>
            <a:spLocks noGrp="1" noChangeArrowheads="1"/>
          </p:cNvSpPr>
          <p:nvPr>
            <p:ph type="title"/>
          </p:nvPr>
        </p:nvSpPr>
        <p:spPr/>
        <p:txBody>
          <a:bodyPr/>
          <a:lstStyle/>
          <a:p>
            <a:r>
              <a:rPr lang="en-US" altLang="en-US" dirty="0"/>
              <a:t>How To Deal With This?</a:t>
            </a:r>
            <a:endParaRPr lang="en-US" altLang="en-US" dirty="0" smtClean="0"/>
          </a:p>
        </p:txBody>
      </p:sp>
      <p:sp>
        <p:nvSpPr>
          <p:cNvPr id="34822" name="Rectangle 3"/>
          <p:cNvSpPr>
            <a:spLocks noGrp="1" noChangeArrowheads="1"/>
          </p:cNvSpPr>
          <p:nvPr>
            <p:ph type="body" idx="1"/>
          </p:nvPr>
        </p:nvSpPr>
        <p:spPr/>
        <p:txBody>
          <a:bodyPr/>
          <a:lstStyle/>
          <a:p>
            <a:r>
              <a:rPr lang="en-US" altLang="en-US" dirty="0" smtClean="0"/>
              <a:t>Solutions?</a:t>
            </a:r>
          </a:p>
          <a:p>
            <a:pPr lvl="1"/>
            <a:r>
              <a:rPr lang="en-US" altLang="en-US" dirty="0" smtClean="0"/>
              <a:t>Unanimity clauses</a:t>
            </a:r>
          </a:p>
          <a:p>
            <a:pPr lvl="2"/>
            <a:r>
              <a:rPr lang="en-US" altLang="en-US" dirty="0" smtClean="0"/>
              <a:t>Makes everyone pivotal but with risks</a:t>
            </a:r>
          </a:p>
        </p:txBody>
      </p:sp>
    </p:spTree>
    <p:extLst>
      <p:ext uri="{BB962C8B-B14F-4D97-AF65-F5344CB8AC3E}">
        <p14:creationId xmlns:p14="http://schemas.microsoft.com/office/powerpoint/2010/main" val="393359956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4493AC2D-1DA8-4910-BECA-E4E42AC4BF42}" type="datetime4">
              <a:rPr lang="en-US" smtClean="0"/>
              <a:t>May 19, 2021</a:t>
            </a:fld>
            <a:endParaRPr lang="en-US" altLang="en-US">
              <a:solidFill>
                <a:schemeClr val="bg2"/>
              </a:solidFill>
            </a:endParaRPr>
          </a:p>
        </p:txBody>
      </p:sp>
      <p:sp>
        <p:nvSpPr>
          <p:cNvPr id="3" name="Slide Number Placeholder 2"/>
          <p:cNvSpPr>
            <a:spLocks noGrp="1"/>
          </p:cNvSpPr>
          <p:nvPr>
            <p:ph type="sldNum" sz="quarter" idx="12"/>
          </p:nvPr>
        </p:nvSpPr>
        <p:spPr/>
        <p:txBody>
          <a:bodyPr/>
          <a:lstStyle/>
          <a:p>
            <a:fld id="{9017F8F9-3130-49B6-A9F9-E55F884066B7}" type="slidenum">
              <a:rPr lang="en-US" altLang="en-US" smtClean="0"/>
              <a:pPr/>
              <a:t>22</a:t>
            </a:fld>
            <a:endParaRPr lang="en-US" altLang="en-US"/>
          </a:p>
        </p:txBody>
      </p:sp>
      <p:pic>
        <p:nvPicPr>
          <p:cNvPr id="4" name="Picture 3"/>
          <p:cNvPicPr>
            <a:picLocks noChangeAspect="1"/>
          </p:cNvPicPr>
          <p:nvPr/>
        </p:nvPicPr>
        <p:blipFill>
          <a:blip r:embed="rId2"/>
          <a:stretch>
            <a:fillRect/>
          </a:stretch>
        </p:blipFill>
        <p:spPr>
          <a:xfrm>
            <a:off x="3850500" y="93344"/>
            <a:ext cx="4592600" cy="6612256"/>
          </a:xfrm>
          <a:prstGeom prst="rect">
            <a:avLst/>
          </a:prstGeom>
        </p:spPr>
      </p:pic>
      <p:sp>
        <p:nvSpPr>
          <p:cNvPr id="5" name="Text Box 5"/>
          <p:cNvSpPr txBox="1">
            <a:spLocks noChangeArrowheads="1"/>
          </p:cNvSpPr>
          <p:nvPr/>
        </p:nvSpPr>
        <p:spPr bwMode="auto">
          <a:xfrm>
            <a:off x="9750878" y="6350169"/>
            <a:ext cx="2441122" cy="507831"/>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spcBef>
                <a:spcPct val="50000"/>
              </a:spcBef>
              <a:defRPr/>
            </a:pPr>
            <a:r>
              <a:rPr lang="en-US" sz="1350" i="0" dirty="0" smtClean="0">
                <a:solidFill>
                  <a:schemeClr val="accent4">
                    <a:lumMod val="75000"/>
                    <a:lumOff val="25000"/>
                  </a:schemeClr>
                </a:solidFill>
                <a:latin typeface="+mn-lt"/>
                <a:cs typeface="Times New Roman" panose="02020603050405020304" pitchFamily="18" charset="0"/>
              </a:rPr>
              <a:t>Trust Indenture Act of 1939, 1 Aug 1939</a:t>
            </a:r>
            <a:endParaRPr lang="en-US" sz="1350" i="0" dirty="0">
              <a:solidFill>
                <a:schemeClr val="accent4">
                  <a:lumMod val="75000"/>
                  <a:lumOff val="25000"/>
                </a:schemeClr>
              </a:solidFill>
              <a:latin typeface="+mn-lt"/>
              <a:cs typeface="Times New Roman" panose="02020603050405020304" pitchFamily="18" charset="0"/>
            </a:endParaRPr>
          </a:p>
        </p:txBody>
      </p:sp>
      <p:sp>
        <p:nvSpPr>
          <p:cNvPr id="6" name="Rectangle 7"/>
          <p:cNvSpPr>
            <a:spLocks noChangeArrowheads="1"/>
          </p:cNvSpPr>
          <p:nvPr/>
        </p:nvSpPr>
        <p:spPr bwMode="auto">
          <a:xfrm>
            <a:off x="12062222" y="6736666"/>
            <a:ext cx="129778" cy="117872"/>
          </a:xfrm>
          <a:prstGeom prst="rect">
            <a:avLst/>
          </a:prstGeom>
          <a:solidFill>
            <a:schemeClr val="accent4">
              <a:lumMod val="75000"/>
              <a:lumOff val="25000"/>
            </a:schemeClr>
          </a:solidFill>
          <a:ln w="9525">
            <a:solidFill>
              <a:schemeClr val="tx1"/>
            </a:solidFill>
            <a:miter lim="800000"/>
            <a:headEnd/>
            <a:tailEnd/>
          </a:ln>
        </p:spPr>
        <p:txBody>
          <a:bodyPr wrap="none" anchor="ctr"/>
          <a:lstStyle/>
          <a:p>
            <a:endParaRPr lang="en-US" sz="1800"/>
          </a:p>
        </p:txBody>
      </p:sp>
      <p:pic>
        <p:nvPicPr>
          <p:cNvPr id="7" name="Picture 6"/>
          <p:cNvPicPr>
            <a:picLocks noChangeAspect="1"/>
          </p:cNvPicPr>
          <p:nvPr/>
        </p:nvPicPr>
        <p:blipFill>
          <a:blip r:embed="rId3"/>
          <a:stretch>
            <a:fillRect/>
          </a:stretch>
        </p:blipFill>
        <p:spPr>
          <a:xfrm>
            <a:off x="808575" y="943105"/>
            <a:ext cx="10602080" cy="4914900"/>
          </a:xfrm>
          <a:prstGeom prst="rect">
            <a:avLst/>
          </a:prstGeom>
        </p:spPr>
      </p:pic>
    </p:spTree>
    <p:extLst>
      <p:ext uri="{BB962C8B-B14F-4D97-AF65-F5344CB8AC3E}">
        <p14:creationId xmlns:p14="http://schemas.microsoft.com/office/powerpoint/2010/main" val="17055066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hidden"/>
                                      </p:to>
                                    </p:set>
                                  </p:childTnLst>
                                </p:cTn>
                              </p:par>
                              <p:par>
                                <p:cTn id="7" presetID="9" presetClass="emph" presetSubtype="0" nodeType="withEffect">
                                  <p:stCondLst>
                                    <p:cond delay="0"/>
                                  </p:stCondLst>
                                  <p:childTnLst>
                                    <p:set>
                                      <p:cBhvr rctx="PPT">
                                        <p:cTn id="8" dur="indefinite"/>
                                        <p:tgtEl>
                                          <p:spTgt spid="4"/>
                                        </p:tgtEl>
                                        <p:attrNameLst>
                                          <p:attrName>style.opacity</p:attrName>
                                        </p:attrNameLst>
                                      </p:cBhvr>
                                      <p:to>
                                        <p:strVal val="0.5"/>
                                      </p:to>
                                    </p:set>
                                    <p:animEffect filter="image" prLst="opacity: 0.5">
                                      <p:cBhvr rctx="IE">
                                        <p:cTn id="9" dur="indefinite"/>
                                        <p:tgtEl>
                                          <p:spTgt spid="4"/>
                                        </p:tgtEl>
                                      </p:cBhvr>
                                    </p:animEffect>
                                  </p:childTnLst>
                                </p:cTn>
                              </p:par>
                              <p:par>
                                <p:cTn id="10" presetID="23" presetClass="entr" presetSubtype="16" fill="hold" nodeType="with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p:cTn id="12" dur="500" fill="hold"/>
                                        <p:tgtEl>
                                          <p:spTgt spid="7"/>
                                        </p:tgtEl>
                                        <p:attrNameLst>
                                          <p:attrName>ppt_w</p:attrName>
                                        </p:attrNameLst>
                                      </p:cBhvr>
                                      <p:tavLst>
                                        <p:tav tm="0">
                                          <p:val>
                                            <p:fltVal val="0"/>
                                          </p:val>
                                        </p:tav>
                                        <p:tav tm="100000">
                                          <p:val>
                                            <p:strVal val="#ppt_w"/>
                                          </p:val>
                                        </p:tav>
                                      </p:tavLst>
                                    </p:anim>
                                    <p:anim calcmode="lin" valueType="num">
                                      <p:cBhvr>
                                        <p:cTn id="13" dur="500" fill="hold"/>
                                        <p:tgtEl>
                                          <p:spTgt spid="7"/>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15895" y="-2"/>
            <a:ext cx="3476106" cy="418013"/>
          </a:xfrm>
          <a:solidFill>
            <a:schemeClr val="bg2">
              <a:alpha val="10000"/>
            </a:schemeClr>
          </a:solidFill>
        </p:spPr>
        <p:txBody>
          <a:bodyPr/>
          <a:lstStyle/>
          <a:p>
            <a:pPr algn="r">
              <a:lnSpc>
                <a:spcPct val="100000"/>
              </a:lnSpc>
            </a:pPr>
            <a:r>
              <a:rPr lang="en-US" sz="2400" dirty="0" smtClean="0">
                <a:solidFill>
                  <a:schemeClr val="accent4">
                    <a:lumMod val="75000"/>
                    <a:lumOff val="25000"/>
                  </a:schemeClr>
                </a:solidFill>
                <a:latin typeface="+mn-lt"/>
                <a:cs typeface="Times New Roman" panose="02020603050405020304" pitchFamily="18" charset="0"/>
              </a:rPr>
              <a:t>Understanding the TIA</a:t>
            </a:r>
            <a:endParaRPr lang="en-US" sz="2400" kern="1200" dirty="0">
              <a:solidFill>
                <a:schemeClr val="accent4">
                  <a:lumMod val="75000"/>
                  <a:lumOff val="25000"/>
                </a:schemeClr>
              </a:solidFill>
              <a:latin typeface="+mn-lt"/>
            </a:endParaRPr>
          </a:p>
        </p:txBody>
      </p:sp>
      <p:sp>
        <p:nvSpPr>
          <p:cNvPr id="3" name="Date Placeholder 2"/>
          <p:cNvSpPr>
            <a:spLocks noGrp="1"/>
          </p:cNvSpPr>
          <p:nvPr>
            <p:ph type="dt" sz="half" idx="10"/>
          </p:nvPr>
        </p:nvSpPr>
        <p:spPr/>
        <p:txBody>
          <a:bodyPr/>
          <a:lstStyle/>
          <a:p>
            <a:pPr>
              <a:defRPr/>
            </a:pPr>
            <a:fld id="{7F0E878F-EA39-4C2E-9970-394B6CAB1478}" type="datetime4">
              <a:rPr lang="en-US" smtClean="0"/>
              <a:pPr>
                <a:defRPr/>
              </a:pPr>
              <a:t>May 19, 2021</a:t>
            </a:fld>
            <a:endParaRPr lang="en-US" altLang="en-US" dirty="0">
              <a:solidFill>
                <a:schemeClr val="bg2"/>
              </a:solidFill>
            </a:endParaRPr>
          </a:p>
        </p:txBody>
      </p:sp>
      <p:sp>
        <p:nvSpPr>
          <p:cNvPr id="4" name="Slide Number Placeholder 3"/>
          <p:cNvSpPr>
            <a:spLocks noGrp="1"/>
          </p:cNvSpPr>
          <p:nvPr>
            <p:ph type="sldNum" sz="quarter" idx="12"/>
          </p:nvPr>
        </p:nvSpPr>
        <p:spPr/>
        <p:txBody>
          <a:bodyPr/>
          <a:lstStyle/>
          <a:p>
            <a:pPr>
              <a:defRPr/>
            </a:pPr>
            <a:fld id="{B32496E5-8FFA-4061-92C3-71B1BA3DDA51}" type="slidenum">
              <a:rPr lang="en-US" altLang="en-US" smtClean="0"/>
              <a:pPr>
                <a:defRPr/>
              </a:pPr>
              <a:t>23</a:t>
            </a:fld>
            <a:endParaRPr lang="en-US" altLang="en-US"/>
          </a:p>
        </p:txBody>
      </p:sp>
      <p:sp>
        <p:nvSpPr>
          <p:cNvPr id="6" name="Text Box 5"/>
          <p:cNvSpPr txBox="1">
            <a:spLocks noChangeArrowheads="1"/>
          </p:cNvSpPr>
          <p:nvPr/>
        </p:nvSpPr>
        <p:spPr bwMode="auto">
          <a:xfrm>
            <a:off x="8329353" y="6488668"/>
            <a:ext cx="3862647" cy="369332"/>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spcBef>
                <a:spcPct val="50000"/>
              </a:spcBef>
              <a:defRPr/>
            </a:pPr>
            <a:r>
              <a:rPr lang="en-US" sz="1800" i="0" dirty="0" err="1" smtClean="0">
                <a:solidFill>
                  <a:schemeClr val="accent4">
                    <a:lumMod val="75000"/>
                    <a:lumOff val="25000"/>
                  </a:schemeClr>
                </a:solidFill>
                <a:latin typeface="+mn-lt"/>
                <a:cs typeface="Times New Roman" panose="02020603050405020304" pitchFamily="18" charset="0"/>
              </a:rPr>
              <a:t>Marblegate</a:t>
            </a:r>
            <a:r>
              <a:rPr lang="en-US" sz="1800" i="0" dirty="0" smtClean="0">
                <a:solidFill>
                  <a:schemeClr val="accent4">
                    <a:lumMod val="75000"/>
                    <a:lumOff val="25000"/>
                  </a:schemeClr>
                </a:solidFill>
                <a:latin typeface="+mn-lt"/>
                <a:cs typeface="Times New Roman" panose="02020603050405020304" pitchFamily="18" charset="0"/>
              </a:rPr>
              <a:t>, 846 F.3d 1 (CA2 2017)</a:t>
            </a:r>
            <a:endParaRPr lang="en-US" sz="1800" i="0" dirty="0">
              <a:solidFill>
                <a:schemeClr val="accent4">
                  <a:lumMod val="75000"/>
                  <a:lumOff val="25000"/>
                </a:schemeClr>
              </a:solidFill>
              <a:latin typeface="+mn-lt"/>
              <a:cs typeface="Times New Roman" panose="02020603050405020304" pitchFamily="18" charset="0"/>
            </a:endParaRPr>
          </a:p>
        </p:txBody>
      </p:sp>
      <p:pic>
        <p:nvPicPr>
          <p:cNvPr id="5" name="Picture 4"/>
          <p:cNvPicPr>
            <a:picLocks noChangeAspect="1"/>
          </p:cNvPicPr>
          <p:nvPr/>
        </p:nvPicPr>
        <p:blipFill>
          <a:blip r:embed="rId2"/>
          <a:stretch>
            <a:fillRect/>
          </a:stretch>
        </p:blipFill>
        <p:spPr>
          <a:xfrm>
            <a:off x="3207913" y="418011"/>
            <a:ext cx="4327575" cy="5929086"/>
          </a:xfrm>
          <a:prstGeom prst="rect">
            <a:avLst/>
          </a:prstGeom>
        </p:spPr>
      </p:pic>
    </p:spTree>
    <p:extLst>
      <p:ext uri="{BB962C8B-B14F-4D97-AF65-F5344CB8AC3E}">
        <p14:creationId xmlns:p14="http://schemas.microsoft.com/office/powerpoint/2010/main" val="228230843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32520" y="-2"/>
            <a:ext cx="3459481" cy="418013"/>
          </a:xfrm>
          <a:solidFill>
            <a:schemeClr val="bg2">
              <a:alpha val="10000"/>
            </a:schemeClr>
          </a:solidFill>
        </p:spPr>
        <p:txBody>
          <a:bodyPr/>
          <a:lstStyle/>
          <a:p>
            <a:pPr algn="r">
              <a:lnSpc>
                <a:spcPct val="100000"/>
              </a:lnSpc>
            </a:pPr>
            <a:r>
              <a:rPr lang="en-US" sz="2400" dirty="0" smtClean="0">
                <a:solidFill>
                  <a:schemeClr val="accent4">
                    <a:lumMod val="75000"/>
                    <a:lumOff val="25000"/>
                  </a:schemeClr>
                </a:solidFill>
                <a:latin typeface="+mn-lt"/>
                <a:cs typeface="Times New Roman" panose="02020603050405020304" pitchFamily="18" charset="0"/>
              </a:rPr>
              <a:t>Understanding the TIA</a:t>
            </a:r>
            <a:endParaRPr lang="en-US" sz="2400" kern="1200" dirty="0">
              <a:solidFill>
                <a:schemeClr val="accent4">
                  <a:lumMod val="75000"/>
                  <a:lumOff val="25000"/>
                </a:schemeClr>
              </a:solidFill>
              <a:latin typeface="+mn-lt"/>
            </a:endParaRPr>
          </a:p>
        </p:txBody>
      </p:sp>
      <p:sp>
        <p:nvSpPr>
          <p:cNvPr id="3" name="Date Placeholder 2"/>
          <p:cNvSpPr>
            <a:spLocks noGrp="1"/>
          </p:cNvSpPr>
          <p:nvPr>
            <p:ph type="dt" sz="half" idx="10"/>
          </p:nvPr>
        </p:nvSpPr>
        <p:spPr/>
        <p:txBody>
          <a:bodyPr/>
          <a:lstStyle/>
          <a:p>
            <a:pPr>
              <a:defRPr/>
            </a:pPr>
            <a:fld id="{7F0E878F-EA39-4C2E-9970-394B6CAB1478}" type="datetime4">
              <a:rPr lang="en-US" smtClean="0"/>
              <a:pPr>
                <a:defRPr/>
              </a:pPr>
              <a:t>May 19, 2021</a:t>
            </a:fld>
            <a:endParaRPr lang="en-US" altLang="en-US" dirty="0">
              <a:solidFill>
                <a:schemeClr val="bg2"/>
              </a:solidFill>
            </a:endParaRPr>
          </a:p>
        </p:txBody>
      </p:sp>
      <p:sp>
        <p:nvSpPr>
          <p:cNvPr id="4" name="Slide Number Placeholder 3"/>
          <p:cNvSpPr>
            <a:spLocks noGrp="1"/>
          </p:cNvSpPr>
          <p:nvPr>
            <p:ph type="sldNum" sz="quarter" idx="12"/>
          </p:nvPr>
        </p:nvSpPr>
        <p:spPr/>
        <p:txBody>
          <a:bodyPr/>
          <a:lstStyle/>
          <a:p>
            <a:pPr>
              <a:defRPr/>
            </a:pPr>
            <a:fld id="{B32496E5-8FFA-4061-92C3-71B1BA3DDA51}" type="slidenum">
              <a:rPr lang="en-US" altLang="en-US" smtClean="0"/>
              <a:pPr>
                <a:defRPr/>
              </a:pPr>
              <a:t>24</a:t>
            </a:fld>
            <a:endParaRPr lang="en-US" altLang="en-US"/>
          </a:p>
        </p:txBody>
      </p:sp>
      <p:sp>
        <p:nvSpPr>
          <p:cNvPr id="6" name="Text Box 5"/>
          <p:cNvSpPr txBox="1">
            <a:spLocks noChangeArrowheads="1"/>
          </p:cNvSpPr>
          <p:nvPr/>
        </p:nvSpPr>
        <p:spPr bwMode="auto">
          <a:xfrm>
            <a:off x="8329353" y="6488668"/>
            <a:ext cx="3862647" cy="369332"/>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spcBef>
                <a:spcPct val="50000"/>
              </a:spcBef>
              <a:defRPr/>
            </a:pPr>
            <a:r>
              <a:rPr lang="en-US" sz="1800" i="0" dirty="0" err="1" smtClean="0">
                <a:solidFill>
                  <a:schemeClr val="accent4">
                    <a:lumMod val="75000"/>
                    <a:lumOff val="25000"/>
                  </a:schemeClr>
                </a:solidFill>
                <a:latin typeface="+mn-lt"/>
                <a:cs typeface="Times New Roman" panose="02020603050405020304" pitchFamily="18" charset="0"/>
              </a:rPr>
              <a:t>Marblegate</a:t>
            </a:r>
            <a:r>
              <a:rPr lang="en-US" sz="1800" i="0" dirty="0" smtClean="0">
                <a:solidFill>
                  <a:schemeClr val="accent4">
                    <a:lumMod val="75000"/>
                    <a:lumOff val="25000"/>
                  </a:schemeClr>
                </a:solidFill>
                <a:latin typeface="+mn-lt"/>
                <a:cs typeface="Times New Roman" panose="02020603050405020304" pitchFamily="18" charset="0"/>
              </a:rPr>
              <a:t>, 846 F.3d 1 (CA2 2017)</a:t>
            </a:r>
            <a:endParaRPr lang="en-US" sz="1800" i="0" dirty="0">
              <a:solidFill>
                <a:schemeClr val="accent4">
                  <a:lumMod val="75000"/>
                  <a:lumOff val="25000"/>
                </a:schemeClr>
              </a:solidFill>
              <a:latin typeface="+mn-lt"/>
              <a:cs typeface="Times New Roman" panose="02020603050405020304" pitchFamily="18" charset="0"/>
            </a:endParaRPr>
          </a:p>
        </p:txBody>
      </p:sp>
      <p:sp>
        <p:nvSpPr>
          <p:cNvPr id="7" name="Rectangle 6"/>
          <p:cNvSpPr>
            <a:spLocks noChangeArrowheads="1"/>
          </p:cNvSpPr>
          <p:nvPr/>
        </p:nvSpPr>
        <p:spPr bwMode="auto">
          <a:xfrm>
            <a:off x="12018963" y="6700838"/>
            <a:ext cx="173037" cy="157162"/>
          </a:xfrm>
          <a:prstGeom prst="rect">
            <a:avLst/>
          </a:prstGeom>
          <a:solidFill>
            <a:schemeClr val="accent4">
              <a:lumMod val="75000"/>
              <a:lumOff val="25000"/>
            </a:schemeClr>
          </a:solidFill>
          <a:ln w="9525">
            <a:solidFill>
              <a:schemeClr val="tx1"/>
            </a:solidFill>
            <a:miter lim="800000"/>
            <a:headEnd/>
            <a:tailEnd/>
          </a:ln>
        </p:spPr>
        <p:txBody>
          <a:bodyPr wrap="none" anchor="ctr"/>
          <a:lstStyle/>
          <a:p>
            <a:endParaRPr lang="en-US"/>
          </a:p>
        </p:txBody>
      </p:sp>
      <p:pic>
        <p:nvPicPr>
          <p:cNvPr id="5" name="Picture 4"/>
          <p:cNvPicPr>
            <a:picLocks noChangeAspect="1"/>
          </p:cNvPicPr>
          <p:nvPr/>
        </p:nvPicPr>
        <p:blipFill>
          <a:blip r:embed="rId2"/>
          <a:stretch>
            <a:fillRect/>
          </a:stretch>
        </p:blipFill>
        <p:spPr>
          <a:xfrm>
            <a:off x="221171" y="450179"/>
            <a:ext cx="3187048" cy="4165481"/>
          </a:xfrm>
          <a:prstGeom prst="rect">
            <a:avLst/>
          </a:prstGeom>
        </p:spPr>
      </p:pic>
      <p:pic>
        <p:nvPicPr>
          <p:cNvPr id="8" name="Picture 7"/>
          <p:cNvPicPr>
            <a:picLocks noChangeAspect="1"/>
          </p:cNvPicPr>
          <p:nvPr/>
        </p:nvPicPr>
        <p:blipFill>
          <a:blip r:embed="rId3"/>
          <a:stretch>
            <a:fillRect/>
          </a:stretch>
        </p:blipFill>
        <p:spPr>
          <a:xfrm>
            <a:off x="2376130" y="1269653"/>
            <a:ext cx="7096135" cy="4978747"/>
          </a:xfrm>
          <a:prstGeom prst="rect">
            <a:avLst/>
          </a:prstGeom>
        </p:spPr>
      </p:pic>
    </p:spTree>
    <p:extLst>
      <p:ext uri="{BB962C8B-B14F-4D97-AF65-F5344CB8AC3E}">
        <p14:creationId xmlns:p14="http://schemas.microsoft.com/office/powerpoint/2010/main" val="14820096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hidden"/>
                                      </p:to>
                                    </p:set>
                                  </p:childTnLst>
                                </p:cTn>
                              </p:par>
                              <p:par>
                                <p:cTn id="7" presetID="9" presetClass="emph" presetSubtype="0" nodeType="withEffect">
                                  <p:stCondLst>
                                    <p:cond delay="0"/>
                                  </p:stCondLst>
                                  <p:childTnLst>
                                    <p:set>
                                      <p:cBhvr rctx="PPT">
                                        <p:cTn id="8" dur="indefinite"/>
                                        <p:tgtEl>
                                          <p:spTgt spid="5"/>
                                        </p:tgtEl>
                                        <p:attrNameLst>
                                          <p:attrName>style.opacity</p:attrName>
                                        </p:attrNameLst>
                                      </p:cBhvr>
                                      <p:to>
                                        <p:strVal val="0.5"/>
                                      </p:to>
                                    </p:set>
                                    <p:animEffect filter="image" prLst="opacity: 0.5">
                                      <p:cBhvr rctx="IE">
                                        <p:cTn id="9" dur="indefinite"/>
                                        <p:tgtEl>
                                          <p:spTgt spid="5"/>
                                        </p:tgtEl>
                                      </p:cBhvr>
                                    </p:animEffect>
                                  </p:childTnLst>
                                </p:cTn>
                              </p:par>
                              <p:par>
                                <p:cTn id="10" presetID="22" presetClass="entr" presetSubtype="8" fill="hold" nodeType="with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wipe(left)">
                                      <p:cBhvr>
                                        <p:cTn id="1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F4801F3C-4931-4E99-B0A7-D319112404EF}" type="datetime4">
              <a:rPr lang="en-US" altLang="en-US"/>
              <a:pPr>
                <a:defRPr/>
              </a:pPr>
              <a:t>May 19,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p>
            <a:pPr>
              <a:defRPr/>
            </a:pPr>
            <a:fld id="{E4D93167-60DD-44EF-8084-3C7F598095D6}" type="slidenum">
              <a:rPr lang="en-US" altLang="en-US"/>
              <a:pPr>
                <a:defRPr/>
              </a:pPr>
              <a:t>25</a:t>
            </a:fld>
            <a:endParaRPr lang="en-US" altLang="en-US"/>
          </a:p>
        </p:txBody>
      </p:sp>
      <p:sp>
        <p:nvSpPr>
          <p:cNvPr id="21509" name="Rectangle 2"/>
          <p:cNvSpPr>
            <a:spLocks noGrp="1" noChangeArrowheads="1"/>
          </p:cNvSpPr>
          <p:nvPr>
            <p:ph type="title"/>
          </p:nvPr>
        </p:nvSpPr>
        <p:spPr/>
        <p:txBody>
          <a:bodyPr/>
          <a:lstStyle/>
          <a:p>
            <a:r>
              <a:rPr lang="en-US" altLang="en-US" dirty="0" smtClean="0"/>
              <a:t>BC 544: Trustee as Lien Creditor</a:t>
            </a:r>
          </a:p>
        </p:txBody>
      </p:sp>
      <p:sp>
        <p:nvSpPr>
          <p:cNvPr id="21510" name="Rectangle 3"/>
          <p:cNvSpPr>
            <a:spLocks noGrp="1" noChangeArrowheads="1"/>
          </p:cNvSpPr>
          <p:nvPr>
            <p:ph type="body" idx="1"/>
          </p:nvPr>
        </p:nvSpPr>
        <p:spPr/>
        <p:txBody>
          <a:bodyPr/>
          <a:lstStyle/>
          <a:p>
            <a:r>
              <a:rPr lang="en-US" altLang="en-US" dirty="0" smtClean="0">
                <a:cs typeface="Times New Roman" panose="02020603050405020304" pitchFamily="18" charset="0"/>
              </a:rPr>
              <a:t>(a)</a:t>
            </a:r>
          </a:p>
          <a:p>
            <a:pPr lvl="1"/>
            <a:r>
              <a:rPr lang="en-US" altLang="en-US" dirty="0" smtClean="0">
                <a:cs typeface="Times New Roman" panose="02020603050405020304" pitchFamily="18" charset="0"/>
              </a:rPr>
              <a:t>The </a:t>
            </a:r>
            <a:r>
              <a:rPr lang="en-US" altLang="en-US" dirty="0" smtClean="0">
                <a:solidFill>
                  <a:srgbClr val="FF0000"/>
                </a:solidFill>
                <a:cs typeface="Times New Roman" panose="02020603050405020304" pitchFamily="18" charset="0"/>
              </a:rPr>
              <a:t>trustee shall have</a:t>
            </a:r>
            <a:r>
              <a:rPr lang="en-US" altLang="en-US" dirty="0" smtClean="0">
                <a:cs typeface="Times New Roman" panose="02020603050405020304" pitchFamily="18" charset="0"/>
              </a:rPr>
              <a:t>, as of the commencement of the case, and without regard to any knowledge of the trustee or of any creditor, </a:t>
            </a:r>
            <a:r>
              <a:rPr lang="en-US" altLang="en-US" dirty="0" smtClean="0">
                <a:solidFill>
                  <a:srgbClr val="FF0000"/>
                </a:solidFill>
                <a:cs typeface="Times New Roman" panose="02020603050405020304" pitchFamily="18" charset="0"/>
              </a:rPr>
              <a:t>the rights and powers of, or may avoid any transfer of property of the debtor or any obligation incurred by the debtor that is voidable by</a:t>
            </a:r>
            <a:r>
              <a:rPr lang="en-US" altLang="en-US" dirty="0" smtClean="0">
                <a:cs typeface="Times New Roman" panose="02020603050405020304" pitchFamily="18" charset="0"/>
              </a:rPr>
              <a:t> –</a:t>
            </a:r>
          </a:p>
        </p:txBody>
      </p:sp>
    </p:spTree>
    <p:extLst>
      <p:ext uri="{BB962C8B-B14F-4D97-AF65-F5344CB8AC3E}">
        <p14:creationId xmlns:p14="http://schemas.microsoft.com/office/powerpoint/2010/main" val="333213235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DDAB0C63-1E9E-47E9-8B42-8F2FEF0A25DC}" type="datetime4">
              <a:rPr lang="en-US" altLang="en-US"/>
              <a:pPr>
                <a:defRPr/>
              </a:pPr>
              <a:t>May 19,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p>
            <a:pPr>
              <a:defRPr/>
            </a:pPr>
            <a:fld id="{CFC27702-3AEE-4998-BE25-3B03E1A6FF79}" type="slidenum">
              <a:rPr lang="en-US" altLang="en-US"/>
              <a:pPr>
                <a:defRPr/>
              </a:pPr>
              <a:t>26</a:t>
            </a:fld>
            <a:endParaRPr lang="en-US" altLang="en-US"/>
          </a:p>
        </p:txBody>
      </p:sp>
      <p:sp>
        <p:nvSpPr>
          <p:cNvPr id="23557" name="Rectangle 2"/>
          <p:cNvSpPr>
            <a:spLocks noGrp="1" noChangeArrowheads="1"/>
          </p:cNvSpPr>
          <p:nvPr>
            <p:ph type="title"/>
          </p:nvPr>
        </p:nvSpPr>
        <p:spPr/>
        <p:txBody>
          <a:bodyPr/>
          <a:lstStyle/>
          <a:p>
            <a:r>
              <a:rPr lang="en-US" altLang="en-US" dirty="0" smtClean="0"/>
              <a:t>BC 544(a) Cont.</a:t>
            </a:r>
          </a:p>
        </p:txBody>
      </p:sp>
      <p:sp>
        <p:nvSpPr>
          <p:cNvPr id="23558" name="Rectangle 3"/>
          <p:cNvSpPr>
            <a:spLocks noGrp="1" noChangeArrowheads="1"/>
          </p:cNvSpPr>
          <p:nvPr>
            <p:ph type="body" idx="1"/>
          </p:nvPr>
        </p:nvSpPr>
        <p:spPr/>
        <p:txBody>
          <a:bodyPr/>
          <a:lstStyle/>
          <a:p>
            <a:pPr lvl="1"/>
            <a:r>
              <a:rPr lang="en-US" altLang="en-US" dirty="0" smtClean="0">
                <a:cs typeface="Times New Roman" panose="02020603050405020304" pitchFamily="18" charset="0"/>
              </a:rPr>
              <a:t>(1) </a:t>
            </a:r>
            <a:r>
              <a:rPr lang="en-US" altLang="en-US" dirty="0" smtClean="0">
                <a:solidFill>
                  <a:srgbClr val="FF0000"/>
                </a:solidFill>
                <a:cs typeface="Times New Roman" panose="02020603050405020304" pitchFamily="18" charset="0"/>
              </a:rPr>
              <a:t>a creditor </a:t>
            </a:r>
            <a:r>
              <a:rPr lang="en-US" altLang="en-US" dirty="0" smtClean="0">
                <a:cs typeface="Times New Roman" panose="02020603050405020304" pitchFamily="18" charset="0"/>
              </a:rPr>
              <a:t>that extends credit to the debtor at the time of the commencement of the case, and </a:t>
            </a:r>
            <a:r>
              <a:rPr lang="en-US" altLang="en-US" dirty="0" smtClean="0">
                <a:solidFill>
                  <a:srgbClr val="FF0000"/>
                </a:solidFill>
                <a:cs typeface="Times New Roman" panose="02020603050405020304" pitchFamily="18" charset="0"/>
              </a:rPr>
              <a:t>that obtains</a:t>
            </a:r>
            <a:r>
              <a:rPr lang="en-US" altLang="en-US" dirty="0" smtClean="0">
                <a:cs typeface="Times New Roman" panose="02020603050405020304" pitchFamily="18" charset="0"/>
              </a:rPr>
              <a:t>, at such time and with respect to such credit, </a:t>
            </a:r>
            <a:r>
              <a:rPr lang="en-US" altLang="en-US" dirty="0" smtClean="0">
                <a:solidFill>
                  <a:srgbClr val="FF0000"/>
                </a:solidFill>
                <a:cs typeface="Times New Roman" panose="02020603050405020304" pitchFamily="18" charset="0"/>
              </a:rPr>
              <a:t>a judicial lien on all property on which a creditor on a simple contract could have obtained such a judicial lien, whether or not such a creditor exists</a:t>
            </a:r>
            <a:r>
              <a:rPr lang="en-US" altLang="en-US" dirty="0" smtClean="0">
                <a:cs typeface="Times New Roman" panose="02020603050405020304" pitchFamily="18" charset="0"/>
              </a:rPr>
              <a:t>;</a:t>
            </a:r>
          </a:p>
        </p:txBody>
      </p:sp>
    </p:spTree>
    <p:extLst>
      <p:ext uri="{BB962C8B-B14F-4D97-AF65-F5344CB8AC3E}">
        <p14:creationId xmlns:p14="http://schemas.microsoft.com/office/powerpoint/2010/main" val="424667575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6C85DAD7-6396-4048-8F08-230EB4D56999}" type="datetime4">
              <a:rPr lang="en-US" altLang="en-US"/>
              <a:pPr>
                <a:defRPr/>
              </a:pPr>
              <a:t>May 19,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p>
            <a:pPr>
              <a:defRPr/>
            </a:pPr>
            <a:fld id="{C989ACED-CE18-46A1-8242-6F18D7F75221}" type="slidenum">
              <a:rPr lang="en-US" altLang="en-US"/>
              <a:pPr>
                <a:defRPr/>
              </a:pPr>
              <a:t>27</a:t>
            </a:fld>
            <a:endParaRPr lang="en-US" altLang="en-US"/>
          </a:p>
        </p:txBody>
      </p:sp>
      <p:sp>
        <p:nvSpPr>
          <p:cNvPr id="25605" name="Rectangle 2"/>
          <p:cNvSpPr>
            <a:spLocks noGrp="1" noChangeArrowheads="1"/>
          </p:cNvSpPr>
          <p:nvPr>
            <p:ph type="title"/>
          </p:nvPr>
        </p:nvSpPr>
        <p:spPr/>
        <p:txBody>
          <a:bodyPr/>
          <a:lstStyle/>
          <a:p>
            <a:r>
              <a:rPr lang="en-US" altLang="en-US" dirty="0" smtClean="0"/>
              <a:t>BC 544 Cont.</a:t>
            </a:r>
          </a:p>
        </p:txBody>
      </p:sp>
      <p:sp>
        <p:nvSpPr>
          <p:cNvPr id="25606" name="Rectangle 3"/>
          <p:cNvSpPr>
            <a:spLocks noGrp="1" noChangeArrowheads="1"/>
          </p:cNvSpPr>
          <p:nvPr>
            <p:ph type="body" idx="1"/>
          </p:nvPr>
        </p:nvSpPr>
        <p:spPr/>
        <p:txBody>
          <a:bodyPr/>
          <a:lstStyle/>
          <a:p>
            <a:pPr>
              <a:lnSpc>
                <a:spcPct val="90000"/>
              </a:lnSpc>
            </a:pPr>
            <a:r>
              <a:rPr lang="en-US" altLang="en-US" dirty="0" smtClean="0">
                <a:cs typeface="Times New Roman" panose="02020603050405020304" pitchFamily="18" charset="0"/>
              </a:rPr>
              <a:t>(b)(1)</a:t>
            </a:r>
          </a:p>
          <a:p>
            <a:pPr lvl="1">
              <a:lnSpc>
                <a:spcPct val="90000"/>
              </a:lnSpc>
            </a:pPr>
            <a:r>
              <a:rPr lang="en-US" altLang="en-US" dirty="0" smtClean="0"/>
              <a:t>Except as provided in paragraph (2), t</a:t>
            </a:r>
            <a:r>
              <a:rPr lang="en-US" altLang="en-US" dirty="0" smtClean="0">
                <a:cs typeface="Times New Roman" panose="02020603050405020304" pitchFamily="18" charset="0"/>
              </a:rPr>
              <a:t>he trustee may avoid any transfer of an interest of the debtor in property or any obligation incurred by the debtor </a:t>
            </a:r>
            <a:r>
              <a:rPr lang="en-US" altLang="en-US" dirty="0" smtClean="0">
                <a:solidFill>
                  <a:srgbClr val="FF0000"/>
                </a:solidFill>
                <a:cs typeface="Times New Roman" panose="02020603050405020304" pitchFamily="18" charset="0"/>
              </a:rPr>
              <a:t>that is voidable under applicable law by a creditor holding an unsecured claim</a:t>
            </a:r>
            <a:r>
              <a:rPr lang="en-US" altLang="en-US" dirty="0" smtClean="0">
                <a:cs typeface="Times New Roman" panose="02020603050405020304" pitchFamily="18" charset="0"/>
              </a:rPr>
              <a:t> that is allowable under section 502 of this title or that is not allowable only under section 502(e) of this title.</a:t>
            </a:r>
            <a:r>
              <a:rPr lang="en-US" altLang="en-US" dirty="0" smtClean="0"/>
              <a:t> </a:t>
            </a:r>
          </a:p>
        </p:txBody>
      </p:sp>
    </p:spTree>
    <p:extLst>
      <p:ext uri="{BB962C8B-B14F-4D97-AF65-F5344CB8AC3E}">
        <p14:creationId xmlns:p14="http://schemas.microsoft.com/office/powerpoint/2010/main" val="348314372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39F34A2C-707E-4123-8D6A-59E3355DA777}" type="datetime4">
              <a:rPr lang="en-US" altLang="en-US"/>
              <a:pPr>
                <a:defRPr/>
              </a:pPr>
              <a:t>May 19,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p>
            <a:pPr>
              <a:defRPr/>
            </a:pPr>
            <a:fld id="{E691E3FD-B3C4-4160-B856-C095D7B57575}" type="slidenum">
              <a:rPr lang="en-US" altLang="en-US"/>
              <a:pPr>
                <a:defRPr/>
              </a:pPr>
              <a:t>28</a:t>
            </a:fld>
            <a:endParaRPr lang="en-US" altLang="en-US"/>
          </a:p>
        </p:txBody>
      </p:sp>
      <p:sp>
        <p:nvSpPr>
          <p:cNvPr id="27653" name="Rectangle 2"/>
          <p:cNvSpPr>
            <a:spLocks noGrp="1" noChangeArrowheads="1"/>
          </p:cNvSpPr>
          <p:nvPr>
            <p:ph type="title"/>
          </p:nvPr>
        </p:nvSpPr>
        <p:spPr/>
        <p:txBody>
          <a:bodyPr/>
          <a:lstStyle/>
          <a:p>
            <a:r>
              <a:rPr lang="en-US" altLang="en-US" dirty="0" smtClean="0"/>
              <a:t>BC 550: Liability of Transferee of Avoided Transfer</a:t>
            </a:r>
          </a:p>
        </p:txBody>
      </p:sp>
      <p:sp>
        <p:nvSpPr>
          <p:cNvPr id="27654" name="Rectangle 3"/>
          <p:cNvSpPr>
            <a:spLocks noGrp="1" noChangeArrowheads="1"/>
          </p:cNvSpPr>
          <p:nvPr>
            <p:ph type="body" idx="1"/>
          </p:nvPr>
        </p:nvSpPr>
        <p:spPr/>
        <p:txBody>
          <a:bodyPr/>
          <a:lstStyle/>
          <a:p>
            <a:r>
              <a:rPr lang="en-US" altLang="en-US" dirty="0" smtClean="0">
                <a:cs typeface="Times New Roman" panose="02020603050405020304" pitchFamily="18" charset="0"/>
              </a:rPr>
              <a:t>(a)</a:t>
            </a:r>
          </a:p>
          <a:p>
            <a:pPr lvl="1"/>
            <a:r>
              <a:rPr lang="en-US" altLang="en-US" dirty="0" smtClean="0">
                <a:cs typeface="Times New Roman" panose="02020603050405020304" pitchFamily="18" charset="0"/>
              </a:rPr>
              <a:t>Except as otherwise provided in this section, </a:t>
            </a:r>
            <a:r>
              <a:rPr lang="en-US" altLang="en-US" dirty="0" smtClean="0">
                <a:solidFill>
                  <a:srgbClr val="FF0000"/>
                </a:solidFill>
                <a:cs typeface="Times New Roman" panose="02020603050405020304" pitchFamily="18" charset="0"/>
              </a:rPr>
              <a:t>to the extent that a transfer is avoided </a:t>
            </a:r>
            <a:r>
              <a:rPr lang="en-US" altLang="en-US" dirty="0" smtClean="0">
                <a:cs typeface="Times New Roman" panose="02020603050405020304" pitchFamily="18" charset="0"/>
              </a:rPr>
              <a:t>under section 544, 545, 547, 548, 549, 553(b), or 724(a) of this title, </a:t>
            </a:r>
            <a:r>
              <a:rPr lang="en-US" altLang="en-US" dirty="0" smtClean="0">
                <a:solidFill>
                  <a:srgbClr val="FF0000"/>
                </a:solidFill>
                <a:cs typeface="Times New Roman" panose="02020603050405020304" pitchFamily="18" charset="0"/>
              </a:rPr>
              <a:t>the trustee may recover, for the benefit of the estate</a:t>
            </a:r>
            <a:r>
              <a:rPr lang="en-US" altLang="en-US" dirty="0" smtClean="0">
                <a:cs typeface="Times New Roman" panose="02020603050405020304" pitchFamily="18" charset="0"/>
              </a:rPr>
              <a:t>, the property transferred, or, if the court so orders, the value of such property, from –</a:t>
            </a:r>
          </a:p>
        </p:txBody>
      </p:sp>
    </p:spTree>
    <p:extLst>
      <p:ext uri="{BB962C8B-B14F-4D97-AF65-F5344CB8AC3E}">
        <p14:creationId xmlns:p14="http://schemas.microsoft.com/office/powerpoint/2010/main" val="347899788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87AF9FED-0F1A-4476-9EFE-94E18BA46903}" type="datetime4">
              <a:rPr lang="en-US" altLang="en-US"/>
              <a:pPr>
                <a:defRPr/>
              </a:pPr>
              <a:t>May 19,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p>
            <a:pPr>
              <a:defRPr/>
            </a:pPr>
            <a:fld id="{CA8363A0-260A-4687-A22E-E1C3AFD98FAB}" type="slidenum">
              <a:rPr lang="en-US" altLang="en-US"/>
              <a:pPr>
                <a:defRPr/>
              </a:pPr>
              <a:t>29</a:t>
            </a:fld>
            <a:endParaRPr lang="en-US" altLang="en-US"/>
          </a:p>
        </p:txBody>
      </p:sp>
      <p:sp>
        <p:nvSpPr>
          <p:cNvPr id="29701" name="Rectangle 2"/>
          <p:cNvSpPr>
            <a:spLocks noGrp="1" noChangeArrowheads="1"/>
          </p:cNvSpPr>
          <p:nvPr>
            <p:ph type="title"/>
          </p:nvPr>
        </p:nvSpPr>
        <p:spPr/>
        <p:txBody>
          <a:bodyPr/>
          <a:lstStyle/>
          <a:p>
            <a:r>
              <a:rPr lang="en-US" altLang="en-US" dirty="0" smtClean="0"/>
              <a:t>BC 550(a) Cont.</a:t>
            </a:r>
          </a:p>
        </p:txBody>
      </p:sp>
      <p:sp>
        <p:nvSpPr>
          <p:cNvPr id="29702" name="Rectangle 3"/>
          <p:cNvSpPr>
            <a:spLocks noGrp="1" noChangeArrowheads="1"/>
          </p:cNvSpPr>
          <p:nvPr>
            <p:ph type="body" idx="1"/>
          </p:nvPr>
        </p:nvSpPr>
        <p:spPr/>
        <p:txBody>
          <a:bodyPr/>
          <a:lstStyle/>
          <a:p>
            <a:pPr lvl="2"/>
            <a:r>
              <a:rPr lang="en-US" altLang="en-US" dirty="0" smtClean="0">
                <a:cs typeface="Times New Roman" panose="02020603050405020304" pitchFamily="18" charset="0"/>
              </a:rPr>
              <a:t>(1) the initial transferee of such transfer or the entity for whose benefit such transfer was made; or</a:t>
            </a:r>
            <a:endParaRPr lang="en-US" altLang="en-US" dirty="0" smtClean="0"/>
          </a:p>
          <a:p>
            <a:pPr lvl="2"/>
            <a:r>
              <a:rPr lang="en-US" altLang="en-US" dirty="0" smtClean="0">
                <a:cs typeface="Times New Roman" panose="02020603050405020304" pitchFamily="18" charset="0"/>
              </a:rPr>
              <a:t>(2) any immediate or mediate transferee of such initial transferee.</a:t>
            </a:r>
          </a:p>
        </p:txBody>
      </p:sp>
    </p:spTree>
    <p:extLst>
      <p:ext uri="{BB962C8B-B14F-4D97-AF65-F5344CB8AC3E}">
        <p14:creationId xmlns:p14="http://schemas.microsoft.com/office/powerpoint/2010/main" val="159774519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5BCF844D-039C-47E2-9887-FB68D6F03546}" type="datetime4">
              <a:rPr lang="en-US" altLang="en-US"/>
              <a:pPr>
                <a:defRPr/>
              </a:pPr>
              <a:t>May 19,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p>
            <a:pPr>
              <a:defRPr/>
            </a:pPr>
            <a:fld id="{BAF3DA15-EC32-41E0-B9FF-CF3FF94F8736}" type="slidenum">
              <a:rPr lang="en-US" altLang="en-US"/>
              <a:pPr>
                <a:defRPr/>
              </a:pPr>
              <a:t>3</a:t>
            </a:fld>
            <a:endParaRPr lang="en-US" altLang="en-US"/>
          </a:p>
        </p:txBody>
      </p:sp>
      <p:sp>
        <p:nvSpPr>
          <p:cNvPr id="25605" name="Rectangle 2"/>
          <p:cNvSpPr>
            <a:spLocks noGrp="1" noChangeArrowheads="1"/>
          </p:cNvSpPr>
          <p:nvPr>
            <p:ph type="title"/>
          </p:nvPr>
        </p:nvSpPr>
        <p:spPr/>
        <p:txBody>
          <a:bodyPr/>
          <a:lstStyle/>
          <a:p>
            <a:r>
              <a:rPr lang="en-US" altLang="en-US" dirty="0" smtClean="0"/>
              <a:t>10-1.1: </a:t>
            </a:r>
            <a:r>
              <a:rPr lang="en-US" altLang="en-US" dirty="0" smtClean="0"/>
              <a:t>Exchange Offers I</a:t>
            </a:r>
          </a:p>
        </p:txBody>
      </p:sp>
      <p:sp>
        <p:nvSpPr>
          <p:cNvPr id="25606" name="Rectangle 3"/>
          <p:cNvSpPr>
            <a:spLocks noGrp="1" noChangeArrowheads="1"/>
          </p:cNvSpPr>
          <p:nvPr>
            <p:ph type="body" idx="1"/>
          </p:nvPr>
        </p:nvSpPr>
        <p:spPr/>
        <p:txBody>
          <a:bodyPr/>
          <a:lstStyle/>
          <a:p>
            <a:pPr>
              <a:lnSpc>
                <a:spcPct val="90000"/>
              </a:lnSpc>
            </a:pPr>
            <a:r>
              <a:rPr lang="en-US" altLang="en-US" dirty="0" smtClean="0"/>
              <a:t>Hypo</a:t>
            </a:r>
          </a:p>
          <a:p>
            <a:pPr lvl="1">
              <a:lnSpc>
                <a:spcPct val="90000"/>
              </a:lnSpc>
            </a:pPr>
            <a:r>
              <a:rPr lang="en-US" altLang="en-US" dirty="0" smtClean="0"/>
              <a:t>Bonds with face amount of $1000</a:t>
            </a:r>
          </a:p>
          <a:p>
            <a:pPr lvl="1">
              <a:lnSpc>
                <a:spcPct val="90000"/>
              </a:lnSpc>
            </a:pPr>
            <a:r>
              <a:rPr lang="en-US" altLang="en-US" dirty="0" smtClean="0"/>
              <a:t>Current market price is $500</a:t>
            </a:r>
          </a:p>
          <a:p>
            <a:pPr lvl="1">
              <a:lnSpc>
                <a:spcPct val="90000"/>
              </a:lnSpc>
            </a:pPr>
            <a:r>
              <a:rPr lang="en-US" altLang="en-US" dirty="0" smtClean="0"/>
              <a:t>Exchange Offer: Swap old bonds for new bonds if at least 75% of old bonds accept</a:t>
            </a:r>
          </a:p>
        </p:txBody>
      </p:sp>
      <p:sp>
        <p:nvSpPr>
          <p:cNvPr id="7" name="Text Box 5"/>
          <p:cNvSpPr txBox="1">
            <a:spLocks noChangeArrowheads="1"/>
          </p:cNvSpPr>
          <p:nvPr/>
        </p:nvSpPr>
        <p:spPr bwMode="auto">
          <a:xfrm>
            <a:off x="10091651" y="0"/>
            <a:ext cx="2100349"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 (1 of 3)</a:t>
            </a:r>
            <a:endParaRPr lang="en-US" b="1" i="0" dirty="0">
              <a:solidFill>
                <a:schemeClr val="accent4">
                  <a:lumMod val="75000"/>
                  <a:lumOff val="25000"/>
                </a:schemeClr>
              </a:solidFill>
              <a:latin typeface="+mn-lt"/>
              <a:cs typeface="Times New Roman" panose="02020603050405020304" pitchFamily="18" charset="0"/>
            </a:endParaRPr>
          </a:p>
        </p:txBody>
      </p:sp>
    </p:spTree>
    <p:extLst>
      <p:ext uri="{BB962C8B-B14F-4D97-AF65-F5344CB8AC3E}">
        <p14:creationId xmlns:p14="http://schemas.microsoft.com/office/powerpoint/2010/main" val="311636605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B9D93327-F0BA-4444-A51F-3CCDE9BA42B8}" type="datetime4">
              <a:rPr lang="en-US" altLang="en-US"/>
              <a:pPr>
                <a:defRPr/>
              </a:pPr>
              <a:t>May 19,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p>
            <a:pPr>
              <a:defRPr/>
            </a:pPr>
            <a:fld id="{F95D2263-EEE1-4DA5-B623-B2B17A684F4B}" type="slidenum">
              <a:rPr lang="en-US" altLang="en-US"/>
              <a:pPr>
                <a:defRPr/>
              </a:pPr>
              <a:t>30</a:t>
            </a:fld>
            <a:endParaRPr lang="en-US" altLang="en-US"/>
          </a:p>
        </p:txBody>
      </p:sp>
      <p:sp>
        <p:nvSpPr>
          <p:cNvPr id="31749" name="Rectangle 2"/>
          <p:cNvSpPr>
            <a:spLocks noGrp="1" noChangeArrowheads="1"/>
          </p:cNvSpPr>
          <p:nvPr>
            <p:ph type="title"/>
          </p:nvPr>
        </p:nvSpPr>
        <p:spPr/>
        <p:txBody>
          <a:bodyPr/>
          <a:lstStyle/>
          <a:p>
            <a:r>
              <a:rPr lang="en-US" altLang="en-US" dirty="0" smtClean="0"/>
              <a:t>BC 551: Automatic Preservation</a:t>
            </a:r>
          </a:p>
        </p:txBody>
      </p:sp>
      <p:sp>
        <p:nvSpPr>
          <p:cNvPr id="31750" name="Rectangle 3"/>
          <p:cNvSpPr>
            <a:spLocks noGrp="1" noChangeArrowheads="1"/>
          </p:cNvSpPr>
          <p:nvPr>
            <p:ph type="body" idx="1"/>
          </p:nvPr>
        </p:nvSpPr>
        <p:spPr/>
        <p:txBody>
          <a:bodyPr/>
          <a:lstStyle/>
          <a:p>
            <a:pPr lvl="1"/>
            <a:r>
              <a:rPr lang="en-US" altLang="en-US" dirty="0" smtClean="0">
                <a:solidFill>
                  <a:srgbClr val="FF0000"/>
                </a:solidFill>
                <a:cs typeface="Times New Roman" panose="02020603050405020304" pitchFamily="18" charset="0"/>
              </a:rPr>
              <a:t>Any transfer avoided </a:t>
            </a:r>
            <a:r>
              <a:rPr lang="en-US" altLang="en-US" dirty="0" smtClean="0">
                <a:cs typeface="Times New Roman" panose="02020603050405020304" pitchFamily="18" charset="0"/>
              </a:rPr>
              <a:t>under section 522, 544, 545, 547, 548, 549, or 724(a) of this title, or any lien void under section 506(d) of this title, </a:t>
            </a:r>
            <a:r>
              <a:rPr lang="en-US" altLang="en-US" dirty="0" smtClean="0">
                <a:solidFill>
                  <a:srgbClr val="FF0000"/>
                </a:solidFill>
                <a:cs typeface="Times New Roman" panose="02020603050405020304" pitchFamily="18" charset="0"/>
              </a:rPr>
              <a:t>is preserved for the benefit of the estate </a:t>
            </a:r>
            <a:r>
              <a:rPr lang="en-US" altLang="en-US" dirty="0" smtClean="0">
                <a:cs typeface="Times New Roman" panose="02020603050405020304" pitchFamily="18" charset="0"/>
              </a:rPr>
              <a:t>but only with respect to property of the estate.</a:t>
            </a:r>
            <a:r>
              <a:rPr lang="en-US" altLang="en-US" dirty="0" smtClean="0"/>
              <a:t> </a:t>
            </a:r>
          </a:p>
        </p:txBody>
      </p:sp>
    </p:spTree>
    <p:extLst>
      <p:ext uri="{BB962C8B-B14F-4D97-AF65-F5344CB8AC3E}">
        <p14:creationId xmlns:p14="http://schemas.microsoft.com/office/powerpoint/2010/main" val="257610910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Date Placeholder 2"/>
          <p:cNvSpPr>
            <a:spLocks noGrp="1"/>
          </p:cNvSpPr>
          <p:nvPr>
            <p:ph type="dt" sz="quarter" idx="10"/>
          </p:nvPr>
        </p:nvSpPr>
        <p:spPr/>
        <p:txBody>
          <a:bodyPr/>
          <a:lstStyle/>
          <a:p>
            <a:pPr>
              <a:defRPr/>
            </a:pPr>
            <a:fld id="{053BCA7C-B953-40A0-A9DD-24F930AE5DBB}" type="datetime4">
              <a:rPr lang="en-US" altLang="en-US"/>
              <a:pPr>
                <a:defRPr/>
              </a:pPr>
              <a:t>May 19, 2021</a:t>
            </a:fld>
            <a:endParaRPr lang="en-US" altLang="en-US">
              <a:solidFill>
                <a:schemeClr val="bg2"/>
              </a:solidFill>
            </a:endParaRPr>
          </a:p>
        </p:txBody>
      </p:sp>
      <p:sp>
        <p:nvSpPr>
          <p:cNvPr id="17" name="Slide Number Placeholder 4"/>
          <p:cNvSpPr>
            <a:spLocks noGrp="1"/>
          </p:cNvSpPr>
          <p:nvPr>
            <p:ph type="sldNum" sz="quarter" idx="12"/>
          </p:nvPr>
        </p:nvSpPr>
        <p:spPr/>
        <p:txBody>
          <a:bodyPr/>
          <a:lstStyle/>
          <a:p>
            <a:pPr>
              <a:defRPr/>
            </a:pPr>
            <a:fld id="{C02D56E1-1777-4E9B-8D40-1EF72B08C9AC}" type="slidenum">
              <a:rPr lang="en-US" altLang="en-US"/>
              <a:pPr>
                <a:defRPr/>
              </a:pPr>
              <a:t>31</a:t>
            </a:fld>
            <a:endParaRPr lang="en-US" altLang="en-US"/>
          </a:p>
        </p:txBody>
      </p:sp>
      <p:sp>
        <p:nvSpPr>
          <p:cNvPr id="33797" name="Rectangle 2"/>
          <p:cNvSpPr>
            <a:spLocks noGrp="1" noChangeArrowheads="1"/>
          </p:cNvSpPr>
          <p:nvPr>
            <p:ph type="title"/>
          </p:nvPr>
        </p:nvSpPr>
        <p:spPr/>
        <p:txBody>
          <a:bodyPr/>
          <a:lstStyle/>
          <a:p>
            <a:r>
              <a:rPr lang="en-US" altLang="en-US" dirty="0" smtClean="0">
                <a:cs typeface="Times New Roman" panose="02020603050405020304" pitchFamily="18" charset="0"/>
              </a:rPr>
              <a:t>10-4: The Hypothetical Lien Creditor Power</a:t>
            </a:r>
          </a:p>
        </p:txBody>
      </p:sp>
      <p:sp>
        <p:nvSpPr>
          <p:cNvPr id="2164739" name="AutoShape 3"/>
          <p:cNvSpPr>
            <a:spLocks noChangeArrowheads="1"/>
          </p:cNvSpPr>
          <p:nvPr/>
        </p:nvSpPr>
        <p:spPr bwMode="auto">
          <a:xfrm>
            <a:off x="941898" y="4953000"/>
            <a:ext cx="2590800" cy="1066800"/>
          </a:xfrm>
          <a:prstGeom prst="flowChartInputOutput">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Bank</a:t>
            </a:r>
          </a:p>
        </p:txBody>
      </p:sp>
      <p:sp>
        <p:nvSpPr>
          <p:cNvPr id="2164740" name="AutoShape 4"/>
          <p:cNvSpPr>
            <a:spLocks noChangeArrowheads="1"/>
          </p:cNvSpPr>
          <p:nvPr/>
        </p:nvSpPr>
        <p:spPr bwMode="auto">
          <a:xfrm>
            <a:off x="941898" y="1447800"/>
            <a:ext cx="2286000" cy="1219200"/>
          </a:xfrm>
          <a:prstGeom prst="flowChartProcess">
            <a:avLst/>
          </a:prstGeom>
          <a:solidFill>
            <a:srgbClr val="00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Debtor</a:t>
            </a:r>
          </a:p>
        </p:txBody>
      </p:sp>
      <p:sp>
        <p:nvSpPr>
          <p:cNvPr id="2164741" name="AutoShape 5"/>
          <p:cNvSpPr>
            <a:spLocks noChangeArrowheads="1"/>
          </p:cNvSpPr>
          <p:nvPr/>
        </p:nvSpPr>
        <p:spPr bwMode="auto">
          <a:xfrm>
            <a:off x="9098398" y="1524000"/>
            <a:ext cx="2438400" cy="1143000"/>
          </a:xfrm>
          <a:prstGeom prst="flowChartPreparation">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Finco</a:t>
            </a:r>
          </a:p>
        </p:txBody>
      </p:sp>
      <p:sp>
        <p:nvSpPr>
          <p:cNvPr id="2164742" name="Line 6"/>
          <p:cNvSpPr>
            <a:spLocks noChangeShapeType="1"/>
          </p:cNvSpPr>
          <p:nvPr/>
        </p:nvSpPr>
        <p:spPr bwMode="auto">
          <a:xfrm>
            <a:off x="3227898" y="1981200"/>
            <a:ext cx="5839902" cy="0"/>
          </a:xfrm>
          <a:prstGeom prst="line">
            <a:avLst/>
          </a:prstGeom>
          <a:noFill/>
          <a:ln w="190500">
            <a:solidFill>
              <a:srgbClr val="FF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64743" name="Line 7"/>
          <p:cNvSpPr>
            <a:spLocks noChangeShapeType="1"/>
          </p:cNvSpPr>
          <p:nvPr/>
        </p:nvSpPr>
        <p:spPr bwMode="auto">
          <a:xfrm>
            <a:off x="2921706" y="2667000"/>
            <a:ext cx="0" cy="2286000"/>
          </a:xfrm>
          <a:prstGeom prst="line">
            <a:avLst/>
          </a:prstGeom>
          <a:noFill/>
          <a:ln w="190500">
            <a:solidFill>
              <a:schemeClr val="hlink"/>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64744" name="AutoShape 8"/>
          <p:cNvSpPr>
            <a:spLocks noChangeArrowheads="1"/>
          </p:cNvSpPr>
          <p:nvPr/>
        </p:nvSpPr>
        <p:spPr bwMode="auto">
          <a:xfrm>
            <a:off x="411967" y="3383071"/>
            <a:ext cx="2043820" cy="853858"/>
          </a:xfrm>
          <a:prstGeom prst="flowChartAlternateProcess">
            <a:avLst/>
          </a:prstGeom>
          <a:solidFill>
            <a:srgbClr val="00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1/1: $</a:t>
            </a:r>
            <a:r>
              <a:rPr lang="en-US" altLang="en-US" sz="3200" dirty="0"/>
              <a:t>5</a:t>
            </a:r>
            <a:r>
              <a:rPr lang="en-US" altLang="en-US" sz="3200" dirty="0" smtClean="0"/>
              <a:t>,000</a:t>
            </a:r>
            <a:endParaRPr lang="en-US" altLang="en-US" sz="3200" dirty="0"/>
          </a:p>
        </p:txBody>
      </p:sp>
      <p:sp>
        <p:nvSpPr>
          <p:cNvPr id="2164745" name="AutoShape 9"/>
          <p:cNvSpPr>
            <a:spLocks noChangeArrowheads="1"/>
          </p:cNvSpPr>
          <p:nvPr/>
        </p:nvSpPr>
        <p:spPr bwMode="auto">
          <a:xfrm>
            <a:off x="3623833" y="2322534"/>
            <a:ext cx="3445312" cy="1066800"/>
          </a:xfrm>
          <a:prstGeom prst="flowChartAlternateProcess">
            <a:avLst/>
          </a:prstGeom>
          <a:solidFill>
            <a:srgbClr val="00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3/1: $5,000 </a:t>
            </a:r>
          </a:p>
          <a:p>
            <a:pPr algn="ctr"/>
            <a:r>
              <a:rPr lang="en-US" altLang="en-US" sz="3200" dirty="0"/>
              <a:t>SA: </a:t>
            </a:r>
            <a:r>
              <a:rPr lang="en-US" altLang="en-US" sz="3200" dirty="0" smtClean="0"/>
              <a:t>Machine</a:t>
            </a:r>
            <a:endParaRPr lang="en-US" altLang="en-US" sz="3200" dirty="0"/>
          </a:p>
        </p:txBody>
      </p:sp>
      <p:sp>
        <p:nvSpPr>
          <p:cNvPr id="2164746" name="Text Box 10"/>
          <p:cNvSpPr txBox="1">
            <a:spLocks noChangeArrowheads="1"/>
          </p:cNvSpPr>
          <p:nvPr/>
        </p:nvSpPr>
        <p:spPr bwMode="auto">
          <a:xfrm>
            <a:off x="8912898" y="3196948"/>
            <a:ext cx="3228973" cy="1754326"/>
          </a:xfrm>
          <a:prstGeom prst="rect">
            <a:avLst/>
          </a:prstGeom>
          <a:noFill/>
          <a:ln w="38100">
            <a:solidFill>
              <a:srgbClr val="FF0000"/>
            </a:solidFill>
            <a:miter lim="800000"/>
            <a:headEnd/>
            <a:tailEnd/>
          </a:ln>
          <a:effectLs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spcBef>
                <a:spcPct val="50000"/>
              </a:spcBef>
            </a:pPr>
            <a:r>
              <a:rPr lang="en-US" altLang="en-US" sz="3600" dirty="0">
                <a:solidFill>
                  <a:srgbClr val="FF0000"/>
                </a:solidFill>
              </a:rPr>
              <a:t>8/1 How should the proceeds be divided?</a:t>
            </a:r>
          </a:p>
        </p:txBody>
      </p:sp>
      <p:sp>
        <p:nvSpPr>
          <p:cNvPr id="2164747" name="AutoShape 11"/>
          <p:cNvSpPr>
            <a:spLocks noChangeArrowheads="1"/>
          </p:cNvSpPr>
          <p:nvPr/>
        </p:nvSpPr>
        <p:spPr bwMode="auto">
          <a:xfrm>
            <a:off x="3532698" y="4191000"/>
            <a:ext cx="5230302" cy="760274"/>
          </a:xfrm>
          <a:prstGeom prst="flowChartAlternateProcess">
            <a:avLst/>
          </a:prstGeom>
          <a:solidFill>
            <a:srgbClr val="00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Debtor owes suppliers $10,000</a:t>
            </a:r>
          </a:p>
        </p:txBody>
      </p:sp>
      <p:sp>
        <p:nvSpPr>
          <p:cNvPr id="2164748" name="AutoShape 12"/>
          <p:cNvSpPr>
            <a:spLocks noChangeArrowheads="1"/>
          </p:cNvSpPr>
          <p:nvPr/>
        </p:nvSpPr>
        <p:spPr bwMode="auto">
          <a:xfrm>
            <a:off x="7179112" y="2286000"/>
            <a:ext cx="1447800" cy="1219200"/>
          </a:xfrm>
          <a:prstGeom prst="flowChartSummingJunction">
            <a:avLst/>
          </a:prstGeom>
          <a:solidFill>
            <a:srgbClr val="00CCFF"/>
          </a:solidFill>
          <a:ln w="9525">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FS</a:t>
            </a:r>
          </a:p>
        </p:txBody>
      </p:sp>
      <p:sp>
        <p:nvSpPr>
          <p:cNvPr id="2164749" name="AutoShape 13"/>
          <p:cNvSpPr>
            <a:spLocks noChangeArrowheads="1"/>
          </p:cNvSpPr>
          <p:nvPr/>
        </p:nvSpPr>
        <p:spPr bwMode="auto">
          <a:xfrm>
            <a:off x="3615118" y="3500502"/>
            <a:ext cx="3386567" cy="579329"/>
          </a:xfrm>
          <a:prstGeom prst="flowChartAlternateProcess">
            <a:avLst/>
          </a:prstGeom>
          <a:solidFill>
            <a:srgbClr val="00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Machine = $10,000</a:t>
            </a:r>
          </a:p>
        </p:txBody>
      </p:sp>
      <p:sp>
        <p:nvSpPr>
          <p:cNvPr id="2164750" name="AutoShape 14"/>
          <p:cNvSpPr>
            <a:spLocks noChangeArrowheads="1"/>
          </p:cNvSpPr>
          <p:nvPr/>
        </p:nvSpPr>
        <p:spPr bwMode="auto">
          <a:xfrm>
            <a:off x="4058433" y="5259526"/>
            <a:ext cx="5009367" cy="988874"/>
          </a:xfrm>
          <a:prstGeom prst="flowChartAlternateProcess">
            <a:avLst/>
          </a:prstGeom>
          <a:solidFill>
            <a:srgbClr val="00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8/1 Debtor files for bankruptcy</a:t>
            </a:r>
          </a:p>
          <a:p>
            <a:pPr algn="ctr"/>
            <a:r>
              <a:rPr lang="en-US" altLang="en-US" sz="3200" dirty="0" err="1"/>
              <a:t>Finco</a:t>
            </a:r>
            <a:r>
              <a:rPr lang="en-US" altLang="en-US" sz="3200" dirty="0"/>
              <a:t> SA set aside</a:t>
            </a:r>
          </a:p>
        </p:txBody>
      </p:sp>
      <p:sp>
        <p:nvSpPr>
          <p:cNvPr id="18" name="Rectangle 7"/>
          <p:cNvSpPr>
            <a:spLocks noChangeArrowheads="1"/>
          </p:cNvSpPr>
          <p:nvPr/>
        </p:nvSpPr>
        <p:spPr bwMode="auto">
          <a:xfrm>
            <a:off x="12018963" y="6700838"/>
            <a:ext cx="173037" cy="157162"/>
          </a:xfrm>
          <a:prstGeom prst="rect">
            <a:avLst/>
          </a:prstGeom>
          <a:solidFill>
            <a:schemeClr val="accent4">
              <a:lumMod val="75000"/>
              <a:lumOff val="25000"/>
            </a:schemeClr>
          </a:solidFill>
          <a:ln w="9525">
            <a:solidFill>
              <a:schemeClr val="tx1"/>
            </a:solidFill>
            <a:miter lim="800000"/>
            <a:headEnd/>
            <a:tailEnd/>
          </a:ln>
        </p:spPr>
        <p:txBody>
          <a:bodyPr wrap="none" anchor="ctr"/>
          <a:lstStyle/>
          <a:p>
            <a:endParaRPr lang="en-US"/>
          </a:p>
        </p:txBody>
      </p:sp>
      <p:sp>
        <p:nvSpPr>
          <p:cNvPr id="19" name="Text Box 5"/>
          <p:cNvSpPr txBox="1">
            <a:spLocks noChangeArrowheads="1"/>
          </p:cNvSpPr>
          <p:nvPr/>
        </p:nvSpPr>
        <p:spPr bwMode="auto">
          <a:xfrm>
            <a:off x="10083339" y="0"/>
            <a:ext cx="2108662"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 (1 of 2)</a:t>
            </a:r>
            <a:endParaRPr lang="en-US" b="1" i="0" dirty="0">
              <a:solidFill>
                <a:schemeClr val="accent4">
                  <a:lumMod val="75000"/>
                  <a:lumOff val="25000"/>
                </a:schemeClr>
              </a:solidFill>
              <a:latin typeface="+mn-lt"/>
              <a:cs typeface="Times New Roman" panose="02020603050405020304" pitchFamily="18" charset="0"/>
            </a:endParaRPr>
          </a:p>
        </p:txBody>
      </p:sp>
    </p:spTree>
    <p:extLst>
      <p:ext uri="{BB962C8B-B14F-4D97-AF65-F5344CB8AC3E}">
        <p14:creationId xmlns:p14="http://schemas.microsoft.com/office/powerpoint/2010/main" val="410354161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164740"/>
                                        </p:tgtEl>
                                        <p:attrNameLst>
                                          <p:attrName>style.visibility</p:attrName>
                                        </p:attrNameLst>
                                      </p:cBhvr>
                                      <p:to>
                                        <p:strVal val="visible"/>
                                      </p:to>
                                    </p:set>
                                    <p:anim calcmode="lin" valueType="num">
                                      <p:cBhvr additive="base">
                                        <p:cTn id="7" dur="500" fill="hold"/>
                                        <p:tgtEl>
                                          <p:spTgt spid="2164740"/>
                                        </p:tgtEl>
                                        <p:attrNameLst>
                                          <p:attrName>ppt_x</p:attrName>
                                        </p:attrNameLst>
                                      </p:cBhvr>
                                      <p:tavLst>
                                        <p:tav tm="0">
                                          <p:val>
                                            <p:strVal val="0-#ppt_w/2"/>
                                          </p:val>
                                        </p:tav>
                                        <p:tav tm="100000">
                                          <p:val>
                                            <p:strVal val="#ppt_x"/>
                                          </p:val>
                                        </p:tav>
                                      </p:tavLst>
                                    </p:anim>
                                    <p:anim calcmode="lin" valueType="num">
                                      <p:cBhvr additive="base">
                                        <p:cTn id="8" dur="500" fill="hold"/>
                                        <p:tgtEl>
                                          <p:spTgt spid="2164740"/>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3" presetClass="entr" presetSubtype="272" fill="hold" grpId="0" nodeType="afterEffect">
                                  <p:stCondLst>
                                    <p:cond delay="0"/>
                                  </p:stCondLst>
                                  <p:childTnLst>
                                    <p:set>
                                      <p:cBhvr>
                                        <p:cTn id="11" dur="1" fill="hold">
                                          <p:stCondLst>
                                            <p:cond delay="0"/>
                                          </p:stCondLst>
                                        </p:cTn>
                                        <p:tgtEl>
                                          <p:spTgt spid="2164739"/>
                                        </p:tgtEl>
                                        <p:attrNameLst>
                                          <p:attrName>style.visibility</p:attrName>
                                        </p:attrNameLst>
                                      </p:cBhvr>
                                      <p:to>
                                        <p:strVal val="visible"/>
                                      </p:to>
                                    </p:set>
                                    <p:anim calcmode="lin" valueType="num">
                                      <p:cBhvr>
                                        <p:cTn id="12" dur="500" fill="hold"/>
                                        <p:tgtEl>
                                          <p:spTgt spid="2164739"/>
                                        </p:tgtEl>
                                        <p:attrNameLst>
                                          <p:attrName>ppt_w</p:attrName>
                                        </p:attrNameLst>
                                      </p:cBhvr>
                                      <p:tavLst>
                                        <p:tav tm="0">
                                          <p:val>
                                            <p:strVal val="2/3*#ppt_w"/>
                                          </p:val>
                                        </p:tav>
                                        <p:tav tm="100000">
                                          <p:val>
                                            <p:strVal val="#ppt_w"/>
                                          </p:val>
                                        </p:tav>
                                      </p:tavLst>
                                    </p:anim>
                                    <p:anim calcmode="lin" valueType="num">
                                      <p:cBhvr>
                                        <p:cTn id="13" dur="500" fill="hold"/>
                                        <p:tgtEl>
                                          <p:spTgt spid="2164739"/>
                                        </p:tgtEl>
                                        <p:attrNameLst>
                                          <p:attrName>ppt_h</p:attrName>
                                        </p:attrNameLst>
                                      </p:cBhvr>
                                      <p:tavLst>
                                        <p:tav tm="0">
                                          <p:val>
                                            <p:strVal val="2/3*#ppt_h"/>
                                          </p:val>
                                        </p:tav>
                                        <p:tav tm="100000">
                                          <p:val>
                                            <p:strVal val="#ppt_h"/>
                                          </p:val>
                                        </p:tav>
                                      </p:tavLst>
                                    </p:anim>
                                  </p:childTnLst>
                                </p:cTn>
                              </p:par>
                            </p:childTnLst>
                          </p:cTn>
                        </p:par>
                        <p:par>
                          <p:cTn id="14" fill="hold" nodeType="afterGroup">
                            <p:stCondLst>
                              <p:cond delay="1000"/>
                            </p:stCondLst>
                            <p:childTnLst>
                              <p:par>
                                <p:cTn id="15" presetID="22" presetClass="entr" presetSubtype="4" fill="hold" grpId="0" nodeType="afterEffect">
                                  <p:stCondLst>
                                    <p:cond delay="0"/>
                                  </p:stCondLst>
                                  <p:childTnLst>
                                    <p:set>
                                      <p:cBhvr>
                                        <p:cTn id="16" dur="1" fill="hold">
                                          <p:stCondLst>
                                            <p:cond delay="0"/>
                                          </p:stCondLst>
                                        </p:cTn>
                                        <p:tgtEl>
                                          <p:spTgt spid="2164743"/>
                                        </p:tgtEl>
                                        <p:attrNameLst>
                                          <p:attrName>style.visibility</p:attrName>
                                        </p:attrNameLst>
                                      </p:cBhvr>
                                      <p:to>
                                        <p:strVal val="visible"/>
                                      </p:to>
                                    </p:set>
                                    <p:animEffect transition="in" filter="wipe(down)">
                                      <p:cBhvr>
                                        <p:cTn id="17" dur="500"/>
                                        <p:tgtEl>
                                          <p:spTgt spid="2164743"/>
                                        </p:tgtEl>
                                      </p:cBhvr>
                                    </p:animEffect>
                                  </p:childTnLst>
                                </p:cTn>
                              </p:par>
                            </p:childTnLst>
                          </p:cTn>
                        </p:par>
                        <p:par>
                          <p:cTn id="18" fill="hold" nodeType="afterGroup">
                            <p:stCondLst>
                              <p:cond delay="1500"/>
                            </p:stCondLst>
                            <p:childTnLst>
                              <p:par>
                                <p:cTn id="19" presetID="9" presetClass="entr" presetSubtype="0" fill="hold" grpId="0" nodeType="afterEffect">
                                  <p:stCondLst>
                                    <p:cond delay="0"/>
                                  </p:stCondLst>
                                  <p:childTnLst>
                                    <p:set>
                                      <p:cBhvr>
                                        <p:cTn id="20" dur="1" fill="hold">
                                          <p:stCondLst>
                                            <p:cond delay="0"/>
                                          </p:stCondLst>
                                        </p:cTn>
                                        <p:tgtEl>
                                          <p:spTgt spid="2164744"/>
                                        </p:tgtEl>
                                        <p:attrNameLst>
                                          <p:attrName>style.visibility</p:attrName>
                                        </p:attrNameLst>
                                      </p:cBhvr>
                                      <p:to>
                                        <p:strVal val="visible"/>
                                      </p:to>
                                    </p:set>
                                    <p:animEffect transition="in" filter="dissolve">
                                      <p:cBhvr>
                                        <p:cTn id="21" dur="500"/>
                                        <p:tgtEl>
                                          <p:spTgt spid="2164744"/>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23" presetClass="entr" presetSubtype="272" fill="hold" grpId="0" nodeType="clickEffect">
                                  <p:stCondLst>
                                    <p:cond delay="0"/>
                                  </p:stCondLst>
                                  <p:childTnLst>
                                    <p:set>
                                      <p:cBhvr>
                                        <p:cTn id="25" dur="1" fill="hold">
                                          <p:stCondLst>
                                            <p:cond delay="0"/>
                                          </p:stCondLst>
                                        </p:cTn>
                                        <p:tgtEl>
                                          <p:spTgt spid="2164741"/>
                                        </p:tgtEl>
                                        <p:attrNameLst>
                                          <p:attrName>style.visibility</p:attrName>
                                        </p:attrNameLst>
                                      </p:cBhvr>
                                      <p:to>
                                        <p:strVal val="visible"/>
                                      </p:to>
                                    </p:set>
                                    <p:anim calcmode="lin" valueType="num">
                                      <p:cBhvr>
                                        <p:cTn id="26" dur="500" fill="hold"/>
                                        <p:tgtEl>
                                          <p:spTgt spid="2164741"/>
                                        </p:tgtEl>
                                        <p:attrNameLst>
                                          <p:attrName>ppt_w</p:attrName>
                                        </p:attrNameLst>
                                      </p:cBhvr>
                                      <p:tavLst>
                                        <p:tav tm="0">
                                          <p:val>
                                            <p:strVal val="2/3*#ppt_w"/>
                                          </p:val>
                                        </p:tav>
                                        <p:tav tm="100000">
                                          <p:val>
                                            <p:strVal val="#ppt_w"/>
                                          </p:val>
                                        </p:tav>
                                      </p:tavLst>
                                    </p:anim>
                                    <p:anim calcmode="lin" valueType="num">
                                      <p:cBhvr>
                                        <p:cTn id="27" dur="500" fill="hold"/>
                                        <p:tgtEl>
                                          <p:spTgt spid="2164741"/>
                                        </p:tgtEl>
                                        <p:attrNameLst>
                                          <p:attrName>ppt_h</p:attrName>
                                        </p:attrNameLst>
                                      </p:cBhvr>
                                      <p:tavLst>
                                        <p:tav tm="0">
                                          <p:val>
                                            <p:strVal val="2/3*#ppt_h"/>
                                          </p:val>
                                        </p:tav>
                                        <p:tav tm="100000">
                                          <p:val>
                                            <p:strVal val="#ppt_h"/>
                                          </p:val>
                                        </p:tav>
                                      </p:tavLst>
                                    </p:anim>
                                  </p:childTnLst>
                                </p:cTn>
                              </p:par>
                            </p:childTnLst>
                          </p:cTn>
                        </p:par>
                        <p:par>
                          <p:cTn id="28" fill="hold" nodeType="afterGroup">
                            <p:stCondLst>
                              <p:cond delay="500"/>
                            </p:stCondLst>
                            <p:childTnLst>
                              <p:par>
                                <p:cTn id="29" presetID="23" presetClass="entr" presetSubtype="16" fill="hold" grpId="0" nodeType="afterEffect">
                                  <p:stCondLst>
                                    <p:cond delay="0"/>
                                  </p:stCondLst>
                                  <p:childTnLst>
                                    <p:set>
                                      <p:cBhvr>
                                        <p:cTn id="30" dur="1" fill="hold">
                                          <p:stCondLst>
                                            <p:cond delay="0"/>
                                          </p:stCondLst>
                                        </p:cTn>
                                        <p:tgtEl>
                                          <p:spTgt spid="2164742"/>
                                        </p:tgtEl>
                                        <p:attrNameLst>
                                          <p:attrName>style.visibility</p:attrName>
                                        </p:attrNameLst>
                                      </p:cBhvr>
                                      <p:to>
                                        <p:strVal val="visible"/>
                                      </p:to>
                                    </p:set>
                                    <p:anim calcmode="lin" valueType="num">
                                      <p:cBhvr>
                                        <p:cTn id="31" dur="500" fill="hold"/>
                                        <p:tgtEl>
                                          <p:spTgt spid="2164742"/>
                                        </p:tgtEl>
                                        <p:attrNameLst>
                                          <p:attrName>ppt_w</p:attrName>
                                        </p:attrNameLst>
                                      </p:cBhvr>
                                      <p:tavLst>
                                        <p:tav tm="0">
                                          <p:val>
                                            <p:fltVal val="0"/>
                                          </p:val>
                                        </p:tav>
                                        <p:tav tm="100000">
                                          <p:val>
                                            <p:strVal val="#ppt_w"/>
                                          </p:val>
                                        </p:tav>
                                      </p:tavLst>
                                    </p:anim>
                                    <p:anim calcmode="lin" valueType="num">
                                      <p:cBhvr>
                                        <p:cTn id="32" dur="500" fill="hold"/>
                                        <p:tgtEl>
                                          <p:spTgt spid="2164742"/>
                                        </p:tgtEl>
                                        <p:attrNameLst>
                                          <p:attrName>ppt_h</p:attrName>
                                        </p:attrNameLst>
                                      </p:cBhvr>
                                      <p:tavLst>
                                        <p:tav tm="0">
                                          <p:val>
                                            <p:fltVal val="0"/>
                                          </p:val>
                                        </p:tav>
                                        <p:tav tm="100000">
                                          <p:val>
                                            <p:strVal val="#ppt_h"/>
                                          </p:val>
                                        </p:tav>
                                      </p:tavLst>
                                    </p:anim>
                                  </p:childTnLst>
                                </p:cTn>
                              </p:par>
                            </p:childTnLst>
                          </p:cTn>
                        </p:par>
                        <p:par>
                          <p:cTn id="33" fill="hold" nodeType="afterGroup">
                            <p:stCondLst>
                              <p:cond delay="1000"/>
                            </p:stCondLst>
                            <p:childTnLst>
                              <p:par>
                                <p:cTn id="34" presetID="9" presetClass="entr" presetSubtype="0" fill="hold" grpId="0" nodeType="afterEffect">
                                  <p:stCondLst>
                                    <p:cond delay="0"/>
                                  </p:stCondLst>
                                  <p:childTnLst>
                                    <p:set>
                                      <p:cBhvr>
                                        <p:cTn id="35" dur="1" fill="hold">
                                          <p:stCondLst>
                                            <p:cond delay="0"/>
                                          </p:stCondLst>
                                        </p:cTn>
                                        <p:tgtEl>
                                          <p:spTgt spid="2164745"/>
                                        </p:tgtEl>
                                        <p:attrNameLst>
                                          <p:attrName>style.visibility</p:attrName>
                                        </p:attrNameLst>
                                      </p:cBhvr>
                                      <p:to>
                                        <p:strVal val="visible"/>
                                      </p:to>
                                    </p:set>
                                    <p:animEffect transition="in" filter="dissolve">
                                      <p:cBhvr>
                                        <p:cTn id="36" dur="500"/>
                                        <p:tgtEl>
                                          <p:spTgt spid="2164745"/>
                                        </p:tgtEl>
                                      </p:cBhvr>
                                    </p:animEffect>
                                  </p:childTnLst>
                                </p:cTn>
                              </p:par>
                            </p:childTnLst>
                          </p:cTn>
                        </p:par>
                        <p:par>
                          <p:cTn id="37" fill="hold" nodeType="afterGroup">
                            <p:stCondLst>
                              <p:cond delay="1500"/>
                            </p:stCondLst>
                            <p:childTnLst>
                              <p:par>
                                <p:cTn id="38" presetID="9" presetClass="entr" presetSubtype="0" fill="hold" grpId="0" nodeType="afterEffect">
                                  <p:stCondLst>
                                    <p:cond delay="0"/>
                                  </p:stCondLst>
                                  <p:childTnLst>
                                    <p:set>
                                      <p:cBhvr>
                                        <p:cTn id="39" dur="1" fill="hold">
                                          <p:stCondLst>
                                            <p:cond delay="0"/>
                                          </p:stCondLst>
                                        </p:cTn>
                                        <p:tgtEl>
                                          <p:spTgt spid="2164748"/>
                                        </p:tgtEl>
                                        <p:attrNameLst>
                                          <p:attrName>style.visibility</p:attrName>
                                        </p:attrNameLst>
                                      </p:cBhvr>
                                      <p:to>
                                        <p:strVal val="visible"/>
                                      </p:to>
                                    </p:set>
                                    <p:animEffect transition="in" filter="dissolve">
                                      <p:cBhvr>
                                        <p:cTn id="40" dur="500"/>
                                        <p:tgtEl>
                                          <p:spTgt spid="2164748"/>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9" presetClass="entr" presetSubtype="0" fill="hold" grpId="0" nodeType="clickEffect">
                                  <p:stCondLst>
                                    <p:cond delay="0"/>
                                  </p:stCondLst>
                                  <p:childTnLst>
                                    <p:set>
                                      <p:cBhvr>
                                        <p:cTn id="44" dur="1" fill="hold">
                                          <p:stCondLst>
                                            <p:cond delay="0"/>
                                          </p:stCondLst>
                                        </p:cTn>
                                        <p:tgtEl>
                                          <p:spTgt spid="2164749"/>
                                        </p:tgtEl>
                                        <p:attrNameLst>
                                          <p:attrName>style.visibility</p:attrName>
                                        </p:attrNameLst>
                                      </p:cBhvr>
                                      <p:to>
                                        <p:strVal val="visible"/>
                                      </p:to>
                                    </p:set>
                                    <p:animEffect transition="in" filter="dissolve">
                                      <p:cBhvr>
                                        <p:cTn id="45" dur="500"/>
                                        <p:tgtEl>
                                          <p:spTgt spid="2164749"/>
                                        </p:tgtEl>
                                      </p:cBhvr>
                                    </p:animEffect>
                                  </p:childTnLst>
                                </p:cTn>
                              </p:par>
                            </p:childTnLst>
                          </p:cTn>
                        </p:par>
                        <p:par>
                          <p:cTn id="46" fill="hold" nodeType="afterGroup">
                            <p:stCondLst>
                              <p:cond delay="500"/>
                            </p:stCondLst>
                            <p:childTnLst>
                              <p:par>
                                <p:cTn id="47" presetID="9" presetClass="entr" presetSubtype="0" fill="hold" grpId="0" nodeType="afterEffect">
                                  <p:stCondLst>
                                    <p:cond delay="0"/>
                                  </p:stCondLst>
                                  <p:childTnLst>
                                    <p:set>
                                      <p:cBhvr>
                                        <p:cTn id="48" dur="1" fill="hold">
                                          <p:stCondLst>
                                            <p:cond delay="0"/>
                                          </p:stCondLst>
                                        </p:cTn>
                                        <p:tgtEl>
                                          <p:spTgt spid="2164747"/>
                                        </p:tgtEl>
                                        <p:attrNameLst>
                                          <p:attrName>style.visibility</p:attrName>
                                        </p:attrNameLst>
                                      </p:cBhvr>
                                      <p:to>
                                        <p:strVal val="visible"/>
                                      </p:to>
                                    </p:set>
                                    <p:animEffect transition="in" filter="dissolve">
                                      <p:cBhvr>
                                        <p:cTn id="49" dur="500"/>
                                        <p:tgtEl>
                                          <p:spTgt spid="2164747"/>
                                        </p:tgtEl>
                                      </p:cBhvr>
                                    </p:animEffect>
                                  </p:childTnLst>
                                </p:cTn>
                              </p:par>
                            </p:childTnLst>
                          </p:cTn>
                        </p:par>
                      </p:childTnLst>
                    </p:cTn>
                  </p:par>
                  <p:par>
                    <p:cTn id="50" fill="hold" nodeType="clickPar">
                      <p:stCondLst>
                        <p:cond delay="indefinite"/>
                      </p:stCondLst>
                      <p:childTnLst>
                        <p:par>
                          <p:cTn id="51" fill="hold" nodeType="withGroup">
                            <p:stCondLst>
                              <p:cond delay="0"/>
                            </p:stCondLst>
                            <p:childTnLst>
                              <p:par>
                                <p:cTn id="52" presetID="1" presetClass="exit" presetSubtype="0" fill="hold" grpId="0" nodeType="clickEffect">
                                  <p:stCondLst>
                                    <p:cond delay="0"/>
                                  </p:stCondLst>
                                  <p:childTnLst>
                                    <p:set>
                                      <p:cBhvr>
                                        <p:cTn id="53" dur="1" fill="hold">
                                          <p:stCondLst>
                                            <p:cond delay="0"/>
                                          </p:stCondLst>
                                        </p:cTn>
                                        <p:tgtEl>
                                          <p:spTgt spid="18"/>
                                        </p:tgtEl>
                                        <p:attrNameLst>
                                          <p:attrName>style.visibility</p:attrName>
                                        </p:attrNameLst>
                                      </p:cBhvr>
                                      <p:to>
                                        <p:strVal val="hidden"/>
                                      </p:to>
                                    </p:set>
                                  </p:childTnLst>
                                </p:cTn>
                              </p:par>
                              <p:par>
                                <p:cTn id="54" presetID="9" presetClass="entr" presetSubtype="0" fill="hold" grpId="0" nodeType="withEffect">
                                  <p:stCondLst>
                                    <p:cond delay="0"/>
                                  </p:stCondLst>
                                  <p:childTnLst>
                                    <p:set>
                                      <p:cBhvr>
                                        <p:cTn id="55" dur="1" fill="hold">
                                          <p:stCondLst>
                                            <p:cond delay="0"/>
                                          </p:stCondLst>
                                        </p:cTn>
                                        <p:tgtEl>
                                          <p:spTgt spid="2164750"/>
                                        </p:tgtEl>
                                        <p:attrNameLst>
                                          <p:attrName>style.visibility</p:attrName>
                                        </p:attrNameLst>
                                      </p:cBhvr>
                                      <p:to>
                                        <p:strVal val="visible"/>
                                      </p:to>
                                    </p:set>
                                    <p:animEffect transition="in" filter="dissolve">
                                      <p:cBhvr>
                                        <p:cTn id="56" dur="500"/>
                                        <p:tgtEl>
                                          <p:spTgt spid="2164750"/>
                                        </p:tgtEl>
                                      </p:cBhvr>
                                    </p:animEffect>
                                  </p:childTnLst>
                                </p:cTn>
                              </p:par>
                            </p:childTnLst>
                          </p:cTn>
                        </p:par>
                        <p:par>
                          <p:cTn id="57" fill="hold" nodeType="afterGroup">
                            <p:stCondLst>
                              <p:cond delay="500"/>
                            </p:stCondLst>
                            <p:childTnLst>
                              <p:par>
                                <p:cTn id="58" presetID="9" presetClass="entr" presetSubtype="0" fill="hold" grpId="0" nodeType="afterEffect">
                                  <p:stCondLst>
                                    <p:cond delay="0"/>
                                  </p:stCondLst>
                                  <p:childTnLst>
                                    <p:set>
                                      <p:cBhvr>
                                        <p:cTn id="59" dur="1" fill="hold">
                                          <p:stCondLst>
                                            <p:cond delay="0"/>
                                          </p:stCondLst>
                                        </p:cTn>
                                        <p:tgtEl>
                                          <p:spTgt spid="2164746"/>
                                        </p:tgtEl>
                                        <p:attrNameLst>
                                          <p:attrName>style.visibility</p:attrName>
                                        </p:attrNameLst>
                                      </p:cBhvr>
                                      <p:to>
                                        <p:strVal val="visible"/>
                                      </p:to>
                                    </p:set>
                                    <p:animEffect transition="in" filter="dissolve">
                                      <p:cBhvr>
                                        <p:cTn id="60" dur="500"/>
                                        <p:tgtEl>
                                          <p:spTgt spid="21647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64739" grpId="0" animBg="1" autoUpdateAnimBg="0"/>
      <p:bldP spid="2164740" grpId="0" animBg="1" autoUpdateAnimBg="0"/>
      <p:bldP spid="2164741" grpId="0" animBg="1" autoUpdateAnimBg="0"/>
      <p:bldP spid="2164742" grpId="0" animBg="1"/>
      <p:bldP spid="2164743" grpId="0" animBg="1"/>
      <p:bldP spid="2164744" grpId="0" animBg="1" autoUpdateAnimBg="0"/>
      <p:bldP spid="2164745" grpId="0" animBg="1" autoUpdateAnimBg="0"/>
      <p:bldP spid="2164746" grpId="0" animBg="1" autoUpdateAnimBg="0"/>
      <p:bldP spid="2164747" grpId="0" animBg="1" autoUpdateAnimBg="0"/>
      <p:bldP spid="2164748" grpId="0" animBg="1" autoUpdateAnimBg="0"/>
      <p:bldP spid="2164749" grpId="0" animBg="1" autoUpdateAnimBg="0"/>
      <p:bldP spid="2164750" grpId="0" animBg="1" autoUpdateAnimBg="0"/>
      <p:bldP spid="18"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Date Placeholder 2"/>
          <p:cNvSpPr>
            <a:spLocks noGrp="1"/>
          </p:cNvSpPr>
          <p:nvPr>
            <p:ph type="dt" sz="quarter" idx="10"/>
          </p:nvPr>
        </p:nvSpPr>
        <p:spPr/>
        <p:txBody>
          <a:bodyPr/>
          <a:lstStyle/>
          <a:p>
            <a:pPr>
              <a:defRPr/>
            </a:pPr>
            <a:fld id="{053BCA7C-B953-40A0-A9DD-24F930AE5DBB}" type="datetime4">
              <a:rPr lang="en-US" altLang="en-US"/>
              <a:pPr>
                <a:defRPr/>
              </a:pPr>
              <a:t>May 19, 2021</a:t>
            </a:fld>
            <a:endParaRPr lang="en-US" altLang="en-US">
              <a:solidFill>
                <a:schemeClr val="bg2"/>
              </a:solidFill>
            </a:endParaRPr>
          </a:p>
        </p:txBody>
      </p:sp>
      <p:sp>
        <p:nvSpPr>
          <p:cNvPr id="17" name="Slide Number Placeholder 4"/>
          <p:cNvSpPr>
            <a:spLocks noGrp="1"/>
          </p:cNvSpPr>
          <p:nvPr>
            <p:ph type="sldNum" sz="quarter" idx="12"/>
          </p:nvPr>
        </p:nvSpPr>
        <p:spPr/>
        <p:txBody>
          <a:bodyPr/>
          <a:lstStyle/>
          <a:p>
            <a:pPr>
              <a:defRPr/>
            </a:pPr>
            <a:fld id="{C02D56E1-1777-4E9B-8D40-1EF72B08C9AC}" type="slidenum">
              <a:rPr lang="en-US" altLang="en-US"/>
              <a:pPr>
                <a:defRPr/>
              </a:pPr>
              <a:t>32</a:t>
            </a:fld>
            <a:endParaRPr lang="en-US" altLang="en-US"/>
          </a:p>
        </p:txBody>
      </p:sp>
      <p:sp>
        <p:nvSpPr>
          <p:cNvPr id="33797" name="Rectangle 2"/>
          <p:cNvSpPr>
            <a:spLocks noGrp="1" noChangeArrowheads="1"/>
          </p:cNvSpPr>
          <p:nvPr>
            <p:ph type="title"/>
          </p:nvPr>
        </p:nvSpPr>
        <p:spPr/>
        <p:txBody>
          <a:bodyPr/>
          <a:lstStyle/>
          <a:p>
            <a:r>
              <a:rPr lang="en-US" altLang="en-US" dirty="0" smtClean="0">
                <a:cs typeface="Times New Roman" panose="02020603050405020304" pitchFamily="18" charset="0"/>
              </a:rPr>
              <a:t>10-5: The Hypothetical Lien Creditor Power</a:t>
            </a:r>
          </a:p>
        </p:txBody>
      </p:sp>
      <p:sp>
        <p:nvSpPr>
          <p:cNvPr id="2164739" name="AutoShape 3"/>
          <p:cNvSpPr>
            <a:spLocks noChangeArrowheads="1"/>
          </p:cNvSpPr>
          <p:nvPr/>
        </p:nvSpPr>
        <p:spPr bwMode="auto">
          <a:xfrm>
            <a:off x="941898" y="4953000"/>
            <a:ext cx="2590800" cy="1066800"/>
          </a:xfrm>
          <a:prstGeom prst="flowChartInputOutput">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Bank</a:t>
            </a:r>
          </a:p>
        </p:txBody>
      </p:sp>
      <p:sp>
        <p:nvSpPr>
          <p:cNvPr id="2164740" name="AutoShape 4"/>
          <p:cNvSpPr>
            <a:spLocks noChangeArrowheads="1"/>
          </p:cNvSpPr>
          <p:nvPr/>
        </p:nvSpPr>
        <p:spPr bwMode="auto">
          <a:xfrm>
            <a:off x="941898" y="1447800"/>
            <a:ext cx="2286000" cy="1219200"/>
          </a:xfrm>
          <a:prstGeom prst="flowChartProcess">
            <a:avLst/>
          </a:prstGeom>
          <a:solidFill>
            <a:srgbClr val="00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Debtor</a:t>
            </a:r>
          </a:p>
        </p:txBody>
      </p:sp>
      <p:sp>
        <p:nvSpPr>
          <p:cNvPr id="2164741" name="AutoShape 5"/>
          <p:cNvSpPr>
            <a:spLocks noChangeArrowheads="1"/>
          </p:cNvSpPr>
          <p:nvPr/>
        </p:nvSpPr>
        <p:spPr bwMode="auto">
          <a:xfrm>
            <a:off x="9098398" y="1524000"/>
            <a:ext cx="2438400" cy="1143000"/>
          </a:xfrm>
          <a:prstGeom prst="flowChartPreparation">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Finco</a:t>
            </a:r>
          </a:p>
        </p:txBody>
      </p:sp>
      <p:sp>
        <p:nvSpPr>
          <p:cNvPr id="2164742" name="Line 6"/>
          <p:cNvSpPr>
            <a:spLocks noChangeShapeType="1"/>
          </p:cNvSpPr>
          <p:nvPr/>
        </p:nvSpPr>
        <p:spPr bwMode="auto">
          <a:xfrm>
            <a:off x="3227898" y="1981200"/>
            <a:ext cx="5839902" cy="0"/>
          </a:xfrm>
          <a:prstGeom prst="line">
            <a:avLst/>
          </a:prstGeom>
          <a:noFill/>
          <a:ln w="190500">
            <a:solidFill>
              <a:srgbClr val="FF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64743" name="Line 7"/>
          <p:cNvSpPr>
            <a:spLocks noChangeShapeType="1"/>
          </p:cNvSpPr>
          <p:nvPr/>
        </p:nvSpPr>
        <p:spPr bwMode="auto">
          <a:xfrm>
            <a:off x="3049028" y="2647166"/>
            <a:ext cx="0" cy="2286000"/>
          </a:xfrm>
          <a:prstGeom prst="line">
            <a:avLst/>
          </a:prstGeom>
          <a:noFill/>
          <a:ln w="190500">
            <a:solidFill>
              <a:schemeClr val="hlink"/>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64744" name="AutoShape 8"/>
          <p:cNvSpPr>
            <a:spLocks noChangeArrowheads="1"/>
          </p:cNvSpPr>
          <p:nvPr/>
        </p:nvSpPr>
        <p:spPr bwMode="auto">
          <a:xfrm>
            <a:off x="25259" y="3421171"/>
            <a:ext cx="2821498" cy="853858"/>
          </a:xfrm>
          <a:prstGeom prst="flowChartAlternateProcess">
            <a:avLst/>
          </a:prstGeom>
          <a:solidFill>
            <a:srgbClr val="00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4</a:t>
            </a:r>
            <a:r>
              <a:rPr lang="en-US" altLang="en-US" sz="3200" dirty="0" smtClean="0"/>
              <a:t>/1: $</a:t>
            </a:r>
            <a:r>
              <a:rPr lang="en-US" altLang="en-US" sz="3200" dirty="0"/>
              <a:t>5</a:t>
            </a:r>
            <a:r>
              <a:rPr lang="en-US" altLang="en-US" sz="3200" dirty="0" smtClean="0"/>
              <a:t>,000</a:t>
            </a:r>
          </a:p>
          <a:p>
            <a:pPr algn="ctr"/>
            <a:r>
              <a:rPr lang="en-US" altLang="en-US" sz="3200" dirty="0" smtClean="0"/>
              <a:t>SA/FS: Machine</a:t>
            </a:r>
            <a:endParaRPr lang="en-US" altLang="en-US" sz="3200" dirty="0"/>
          </a:p>
        </p:txBody>
      </p:sp>
      <p:sp>
        <p:nvSpPr>
          <p:cNvPr id="2164745" name="AutoShape 9"/>
          <p:cNvSpPr>
            <a:spLocks noChangeArrowheads="1"/>
          </p:cNvSpPr>
          <p:nvPr/>
        </p:nvSpPr>
        <p:spPr bwMode="auto">
          <a:xfrm>
            <a:off x="3623833" y="2322534"/>
            <a:ext cx="3445312" cy="1066800"/>
          </a:xfrm>
          <a:prstGeom prst="flowChartAlternateProcess">
            <a:avLst/>
          </a:prstGeom>
          <a:solidFill>
            <a:srgbClr val="00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3/1: $5,000 </a:t>
            </a:r>
          </a:p>
          <a:p>
            <a:pPr algn="ctr"/>
            <a:r>
              <a:rPr lang="en-US" altLang="en-US" sz="3200" dirty="0"/>
              <a:t>SA: </a:t>
            </a:r>
            <a:r>
              <a:rPr lang="en-US" altLang="en-US" sz="3200" dirty="0" smtClean="0"/>
              <a:t>Machine</a:t>
            </a:r>
            <a:endParaRPr lang="en-US" altLang="en-US" sz="3200" dirty="0"/>
          </a:p>
        </p:txBody>
      </p:sp>
      <p:sp>
        <p:nvSpPr>
          <p:cNvPr id="2164746" name="Text Box 10"/>
          <p:cNvSpPr txBox="1">
            <a:spLocks noChangeArrowheads="1"/>
          </p:cNvSpPr>
          <p:nvPr/>
        </p:nvSpPr>
        <p:spPr bwMode="auto">
          <a:xfrm>
            <a:off x="8912898" y="3196948"/>
            <a:ext cx="3228973" cy="1754326"/>
          </a:xfrm>
          <a:prstGeom prst="rect">
            <a:avLst/>
          </a:prstGeom>
          <a:noFill/>
          <a:ln w="38100">
            <a:solidFill>
              <a:srgbClr val="FF0000"/>
            </a:solidFill>
            <a:miter lim="800000"/>
            <a:headEnd/>
            <a:tailEnd/>
          </a:ln>
          <a:effectLs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spcBef>
                <a:spcPct val="50000"/>
              </a:spcBef>
            </a:pPr>
            <a:r>
              <a:rPr lang="en-US" altLang="en-US" sz="3600" dirty="0">
                <a:solidFill>
                  <a:srgbClr val="FF0000"/>
                </a:solidFill>
              </a:rPr>
              <a:t>8/1 How should the proceeds be divided?</a:t>
            </a:r>
          </a:p>
        </p:txBody>
      </p:sp>
      <p:sp>
        <p:nvSpPr>
          <p:cNvPr id="2164747" name="AutoShape 11"/>
          <p:cNvSpPr>
            <a:spLocks noChangeArrowheads="1"/>
          </p:cNvSpPr>
          <p:nvPr/>
        </p:nvSpPr>
        <p:spPr bwMode="auto">
          <a:xfrm>
            <a:off x="3532698" y="4191000"/>
            <a:ext cx="5230302" cy="760274"/>
          </a:xfrm>
          <a:prstGeom prst="flowChartAlternateProcess">
            <a:avLst/>
          </a:prstGeom>
          <a:solidFill>
            <a:srgbClr val="00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Debtor owes suppliers $10,000</a:t>
            </a:r>
          </a:p>
        </p:txBody>
      </p:sp>
      <p:sp>
        <p:nvSpPr>
          <p:cNvPr id="2164748" name="AutoShape 12"/>
          <p:cNvSpPr>
            <a:spLocks noChangeArrowheads="1"/>
          </p:cNvSpPr>
          <p:nvPr/>
        </p:nvSpPr>
        <p:spPr bwMode="auto">
          <a:xfrm>
            <a:off x="7179112" y="2286000"/>
            <a:ext cx="1447800" cy="1219200"/>
          </a:xfrm>
          <a:prstGeom prst="flowChartSummingJunction">
            <a:avLst/>
          </a:prstGeom>
          <a:solidFill>
            <a:srgbClr val="00CCFF"/>
          </a:solidFill>
          <a:ln w="9525">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FS</a:t>
            </a:r>
          </a:p>
        </p:txBody>
      </p:sp>
      <p:sp>
        <p:nvSpPr>
          <p:cNvPr id="2164749" name="AutoShape 13"/>
          <p:cNvSpPr>
            <a:spLocks noChangeArrowheads="1"/>
          </p:cNvSpPr>
          <p:nvPr/>
        </p:nvSpPr>
        <p:spPr bwMode="auto">
          <a:xfrm>
            <a:off x="3615118" y="3500502"/>
            <a:ext cx="3386567" cy="579329"/>
          </a:xfrm>
          <a:prstGeom prst="flowChartAlternateProcess">
            <a:avLst/>
          </a:prstGeom>
          <a:solidFill>
            <a:srgbClr val="00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Machine = $10,000</a:t>
            </a:r>
          </a:p>
        </p:txBody>
      </p:sp>
      <p:sp>
        <p:nvSpPr>
          <p:cNvPr id="2164750" name="AutoShape 14"/>
          <p:cNvSpPr>
            <a:spLocks noChangeArrowheads="1"/>
          </p:cNvSpPr>
          <p:nvPr/>
        </p:nvSpPr>
        <p:spPr bwMode="auto">
          <a:xfrm>
            <a:off x="4058433" y="5259526"/>
            <a:ext cx="5009367" cy="988874"/>
          </a:xfrm>
          <a:prstGeom prst="flowChartAlternateProcess">
            <a:avLst/>
          </a:prstGeom>
          <a:solidFill>
            <a:srgbClr val="00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8/1 Debtor files for bankruptcy</a:t>
            </a:r>
          </a:p>
          <a:p>
            <a:pPr algn="ctr"/>
            <a:r>
              <a:rPr lang="en-US" altLang="en-US" sz="3200" dirty="0" err="1"/>
              <a:t>Finco</a:t>
            </a:r>
            <a:r>
              <a:rPr lang="en-US" altLang="en-US" sz="3200" dirty="0"/>
              <a:t> SA set aside</a:t>
            </a:r>
          </a:p>
        </p:txBody>
      </p:sp>
      <p:sp>
        <p:nvSpPr>
          <p:cNvPr id="18" name="Rectangle 7"/>
          <p:cNvSpPr>
            <a:spLocks noChangeArrowheads="1"/>
          </p:cNvSpPr>
          <p:nvPr/>
        </p:nvSpPr>
        <p:spPr bwMode="auto">
          <a:xfrm>
            <a:off x="12018963" y="6700838"/>
            <a:ext cx="173037" cy="157162"/>
          </a:xfrm>
          <a:prstGeom prst="rect">
            <a:avLst/>
          </a:prstGeom>
          <a:solidFill>
            <a:schemeClr val="accent4">
              <a:lumMod val="75000"/>
              <a:lumOff val="25000"/>
            </a:schemeClr>
          </a:solidFill>
          <a:ln w="9525">
            <a:solidFill>
              <a:schemeClr val="tx1"/>
            </a:solidFill>
            <a:miter lim="800000"/>
            <a:headEnd/>
            <a:tailEnd/>
          </a:ln>
        </p:spPr>
        <p:txBody>
          <a:bodyPr wrap="none" anchor="ctr"/>
          <a:lstStyle/>
          <a:p>
            <a:endParaRPr lang="en-US"/>
          </a:p>
        </p:txBody>
      </p:sp>
      <p:sp>
        <p:nvSpPr>
          <p:cNvPr id="19" name="Text Box 5"/>
          <p:cNvSpPr txBox="1">
            <a:spLocks noChangeArrowheads="1"/>
          </p:cNvSpPr>
          <p:nvPr/>
        </p:nvSpPr>
        <p:spPr bwMode="auto">
          <a:xfrm>
            <a:off x="10066789" y="0"/>
            <a:ext cx="2125211"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 (2 of 2)</a:t>
            </a:r>
            <a:endParaRPr lang="en-US" b="1" i="0" dirty="0">
              <a:solidFill>
                <a:schemeClr val="accent4">
                  <a:lumMod val="75000"/>
                  <a:lumOff val="25000"/>
                </a:schemeClr>
              </a:solidFill>
              <a:latin typeface="+mn-lt"/>
              <a:cs typeface="Times New Roman" panose="02020603050405020304" pitchFamily="18" charset="0"/>
            </a:endParaRPr>
          </a:p>
        </p:txBody>
      </p:sp>
    </p:spTree>
    <p:extLst>
      <p:ext uri="{BB962C8B-B14F-4D97-AF65-F5344CB8AC3E}">
        <p14:creationId xmlns:p14="http://schemas.microsoft.com/office/powerpoint/2010/main" val="5855704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164740"/>
                                        </p:tgtEl>
                                        <p:attrNameLst>
                                          <p:attrName>style.visibility</p:attrName>
                                        </p:attrNameLst>
                                      </p:cBhvr>
                                      <p:to>
                                        <p:strVal val="visible"/>
                                      </p:to>
                                    </p:set>
                                    <p:anim calcmode="lin" valueType="num">
                                      <p:cBhvr additive="base">
                                        <p:cTn id="7" dur="500" fill="hold"/>
                                        <p:tgtEl>
                                          <p:spTgt spid="2164740"/>
                                        </p:tgtEl>
                                        <p:attrNameLst>
                                          <p:attrName>ppt_x</p:attrName>
                                        </p:attrNameLst>
                                      </p:cBhvr>
                                      <p:tavLst>
                                        <p:tav tm="0">
                                          <p:val>
                                            <p:strVal val="0-#ppt_w/2"/>
                                          </p:val>
                                        </p:tav>
                                        <p:tav tm="100000">
                                          <p:val>
                                            <p:strVal val="#ppt_x"/>
                                          </p:val>
                                        </p:tav>
                                      </p:tavLst>
                                    </p:anim>
                                    <p:anim calcmode="lin" valueType="num">
                                      <p:cBhvr additive="base">
                                        <p:cTn id="8" dur="500" fill="hold"/>
                                        <p:tgtEl>
                                          <p:spTgt spid="2164740"/>
                                        </p:tgtEl>
                                        <p:attrNameLst>
                                          <p:attrName>ppt_y</p:attrName>
                                        </p:attrNameLst>
                                      </p:cBhvr>
                                      <p:tavLst>
                                        <p:tav tm="0">
                                          <p:val>
                                            <p:strVal val="#ppt_y"/>
                                          </p:val>
                                        </p:tav>
                                        <p:tav tm="100000">
                                          <p:val>
                                            <p:strVal val="#ppt_y"/>
                                          </p:val>
                                        </p:tav>
                                      </p:tavLst>
                                    </p:anim>
                                  </p:childTnLst>
                                </p:cTn>
                              </p:par>
                            </p:childTnLst>
                          </p:cTn>
                        </p:par>
                        <p:par>
                          <p:cTn id="9" fill="hold" nodeType="withGroup">
                            <p:stCondLst>
                              <p:cond delay="500"/>
                            </p:stCondLst>
                            <p:childTnLst>
                              <p:par>
                                <p:cTn id="10" presetID="23" presetClass="entr" presetSubtype="272" fill="hold" grpId="0" nodeType="afterEffect">
                                  <p:stCondLst>
                                    <p:cond delay="0"/>
                                  </p:stCondLst>
                                  <p:childTnLst>
                                    <p:set>
                                      <p:cBhvr>
                                        <p:cTn id="11" dur="1" fill="hold">
                                          <p:stCondLst>
                                            <p:cond delay="0"/>
                                          </p:stCondLst>
                                        </p:cTn>
                                        <p:tgtEl>
                                          <p:spTgt spid="2164741"/>
                                        </p:tgtEl>
                                        <p:attrNameLst>
                                          <p:attrName>style.visibility</p:attrName>
                                        </p:attrNameLst>
                                      </p:cBhvr>
                                      <p:to>
                                        <p:strVal val="visible"/>
                                      </p:to>
                                    </p:set>
                                    <p:anim calcmode="lin" valueType="num">
                                      <p:cBhvr>
                                        <p:cTn id="12" dur="500" fill="hold"/>
                                        <p:tgtEl>
                                          <p:spTgt spid="2164741"/>
                                        </p:tgtEl>
                                        <p:attrNameLst>
                                          <p:attrName>ppt_w</p:attrName>
                                        </p:attrNameLst>
                                      </p:cBhvr>
                                      <p:tavLst>
                                        <p:tav tm="0">
                                          <p:val>
                                            <p:strVal val="2/3*#ppt_w"/>
                                          </p:val>
                                        </p:tav>
                                        <p:tav tm="100000">
                                          <p:val>
                                            <p:strVal val="#ppt_w"/>
                                          </p:val>
                                        </p:tav>
                                      </p:tavLst>
                                    </p:anim>
                                    <p:anim calcmode="lin" valueType="num">
                                      <p:cBhvr>
                                        <p:cTn id="13" dur="500" fill="hold"/>
                                        <p:tgtEl>
                                          <p:spTgt spid="2164741"/>
                                        </p:tgtEl>
                                        <p:attrNameLst>
                                          <p:attrName>ppt_h</p:attrName>
                                        </p:attrNameLst>
                                      </p:cBhvr>
                                      <p:tavLst>
                                        <p:tav tm="0">
                                          <p:val>
                                            <p:strVal val="2/3*#ppt_h"/>
                                          </p:val>
                                        </p:tav>
                                        <p:tav tm="100000">
                                          <p:val>
                                            <p:strVal val="#ppt_h"/>
                                          </p:val>
                                        </p:tav>
                                      </p:tavLst>
                                    </p:anim>
                                  </p:childTnLst>
                                </p:cTn>
                              </p:par>
                            </p:childTnLst>
                          </p:cTn>
                        </p:par>
                        <p:par>
                          <p:cTn id="14" fill="hold" nodeType="afterGroup">
                            <p:stCondLst>
                              <p:cond delay="1000"/>
                            </p:stCondLst>
                            <p:childTnLst>
                              <p:par>
                                <p:cTn id="15" presetID="23" presetClass="entr" presetSubtype="16" fill="hold" grpId="0" nodeType="afterEffect">
                                  <p:stCondLst>
                                    <p:cond delay="0"/>
                                  </p:stCondLst>
                                  <p:childTnLst>
                                    <p:set>
                                      <p:cBhvr>
                                        <p:cTn id="16" dur="1" fill="hold">
                                          <p:stCondLst>
                                            <p:cond delay="0"/>
                                          </p:stCondLst>
                                        </p:cTn>
                                        <p:tgtEl>
                                          <p:spTgt spid="2164742"/>
                                        </p:tgtEl>
                                        <p:attrNameLst>
                                          <p:attrName>style.visibility</p:attrName>
                                        </p:attrNameLst>
                                      </p:cBhvr>
                                      <p:to>
                                        <p:strVal val="visible"/>
                                      </p:to>
                                    </p:set>
                                    <p:anim calcmode="lin" valueType="num">
                                      <p:cBhvr>
                                        <p:cTn id="17" dur="500" fill="hold"/>
                                        <p:tgtEl>
                                          <p:spTgt spid="2164742"/>
                                        </p:tgtEl>
                                        <p:attrNameLst>
                                          <p:attrName>ppt_w</p:attrName>
                                        </p:attrNameLst>
                                      </p:cBhvr>
                                      <p:tavLst>
                                        <p:tav tm="0">
                                          <p:val>
                                            <p:fltVal val="0"/>
                                          </p:val>
                                        </p:tav>
                                        <p:tav tm="100000">
                                          <p:val>
                                            <p:strVal val="#ppt_w"/>
                                          </p:val>
                                        </p:tav>
                                      </p:tavLst>
                                    </p:anim>
                                    <p:anim calcmode="lin" valueType="num">
                                      <p:cBhvr>
                                        <p:cTn id="18" dur="500" fill="hold"/>
                                        <p:tgtEl>
                                          <p:spTgt spid="2164742"/>
                                        </p:tgtEl>
                                        <p:attrNameLst>
                                          <p:attrName>ppt_h</p:attrName>
                                        </p:attrNameLst>
                                      </p:cBhvr>
                                      <p:tavLst>
                                        <p:tav tm="0">
                                          <p:val>
                                            <p:fltVal val="0"/>
                                          </p:val>
                                        </p:tav>
                                        <p:tav tm="100000">
                                          <p:val>
                                            <p:strVal val="#ppt_h"/>
                                          </p:val>
                                        </p:tav>
                                      </p:tavLst>
                                    </p:anim>
                                  </p:childTnLst>
                                </p:cTn>
                              </p:par>
                            </p:childTnLst>
                          </p:cTn>
                        </p:par>
                        <p:par>
                          <p:cTn id="19" fill="hold" nodeType="afterGroup">
                            <p:stCondLst>
                              <p:cond delay="1500"/>
                            </p:stCondLst>
                            <p:childTnLst>
                              <p:par>
                                <p:cTn id="20" presetID="9" presetClass="entr" presetSubtype="0" fill="hold" grpId="0" nodeType="afterEffect">
                                  <p:stCondLst>
                                    <p:cond delay="0"/>
                                  </p:stCondLst>
                                  <p:childTnLst>
                                    <p:set>
                                      <p:cBhvr>
                                        <p:cTn id="21" dur="1" fill="hold">
                                          <p:stCondLst>
                                            <p:cond delay="0"/>
                                          </p:stCondLst>
                                        </p:cTn>
                                        <p:tgtEl>
                                          <p:spTgt spid="2164745"/>
                                        </p:tgtEl>
                                        <p:attrNameLst>
                                          <p:attrName>style.visibility</p:attrName>
                                        </p:attrNameLst>
                                      </p:cBhvr>
                                      <p:to>
                                        <p:strVal val="visible"/>
                                      </p:to>
                                    </p:set>
                                    <p:animEffect transition="in" filter="dissolve">
                                      <p:cBhvr>
                                        <p:cTn id="22" dur="500"/>
                                        <p:tgtEl>
                                          <p:spTgt spid="2164745"/>
                                        </p:tgtEl>
                                      </p:cBhvr>
                                    </p:animEffect>
                                  </p:childTnLst>
                                </p:cTn>
                              </p:par>
                            </p:childTnLst>
                          </p:cTn>
                        </p:par>
                        <p:par>
                          <p:cTn id="23" fill="hold" nodeType="afterGroup">
                            <p:stCondLst>
                              <p:cond delay="2000"/>
                            </p:stCondLst>
                            <p:childTnLst>
                              <p:par>
                                <p:cTn id="24" presetID="9" presetClass="entr" presetSubtype="0" fill="hold" grpId="0" nodeType="afterEffect">
                                  <p:stCondLst>
                                    <p:cond delay="0"/>
                                  </p:stCondLst>
                                  <p:childTnLst>
                                    <p:set>
                                      <p:cBhvr>
                                        <p:cTn id="25" dur="1" fill="hold">
                                          <p:stCondLst>
                                            <p:cond delay="0"/>
                                          </p:stCondLst>
                                        </p:cTn>
                                        <p:tgtEl>
                                          <p:spTgt spid="2164748"/>
                                        </p:tgtEl>
                                        <p:attrNameLst>
                                          <p:attrName>style.visibility</p:attrName>
                                        </p:attrNameLst>
                                      </p:cBhvr>
                                      <p:to>
                                        <p:strVal val="visible"/>
                                      </p:to>
                                    </p:set>
                                    <p:animEffect transition="in" filter="dissolve">
                                      <p:cBhvr>
                                        <p:cTn id="26" dur="500"/>
                                        <p:tgtEl>
                                          <p:spTgt spid="2164748"/>
                                        </p:tgtEl>
                                      </p:cBhvr>
                                    </p:animEffect>
                                  </p:childTnLst>
                                </p:cTn>
                              </p:par>
                            </p:childTnLst>
                          </p:cTn>
                        </p:par>
                      </p:childTnLst>
                    </p:cTn>
                  </p:par>
                  <p:par>
                    <p:cTn id="27" fill="hold">
                      <p:stCondLst>
                        <p:cond delay="indefinite"/>
                      </p:stCondLst>
                      <p:childTnLst>
                        <p:par>
                          <p:cTn id="28" fill="hold">
                            <p:stCondLst>
                              <p:cond delay="0"/>
                            </p:stCondLst>
                            <p:childTnLst>
                              <p:par>
                                <p:cTn id="29" presetID="23" presetClass="entr" presetSubtype="272" fill="hold" grpId="0" nodeType="clickEffect">
                                  <p:stCondLst>
                                    <p:cond delay="0"/>
                                  </p:stCondLst>
                                  <p:childTnLst>
                                    <p:set>
                                      <p:cBhvr>
                                        <p:cTn id="30" dur="1" fill="hold">
                                          <p:stCondLst>
                                            <p:cond delay="0"/>
                                          </p:stCondLst>
                                        </p:cTn>
                                        <p:tgtEl>
                                          <p:spTgt spid="2164739"/>
                                        </p:tgtEl>
                                        <p:attrNameLst>
                                          <p:attrName>style.visibility</p:attrName>
                                        </p:attrNameLst>
                                      </p:cBhvr>
                                      <p:to>
                                        <p:strVal val="visible"/>
                                      </p:to>
                                    </p:set>
                                    <p:anim calcmode="lin" valueType="num">
                                      <p:cBhvr>
                                        <p:cTn id="31" dur="500" fill="hold"/>
                                        <p:tgtEl>
                                          <p:spTgt spid="2164739"/>
                                        </p:tgtEl>
                                        <p:attrNameLst>
                                          <p:attrName>ppt_w</p:attrName>
                                        </p:attrNameLst>
                                      </p:cBhvr>
                                      <p:tavLst>
                                        <p:tav tm="0">
                                          <p:val>
                                            <p:strVal val="2/3*#ppt_w"/>
                                          </p:val>
                                        </p:tav>
                                        <p:tav tm="100000">
                                          <p:val>
                                            <p:strVal val="#ppt_w"/>
                                          </p:val>
                                        </p:tav>
                                      </p:tavLst>
                                    </p:anim>
                                    <p:anim calcmode="lin" valueType="num">
                                      <p:cBhvr>
                                        <p:cTn id="32" dur="500" fill="hold"/>
                                        <p:tgtEl>
                                          <p:spTgt spid="2164739"/>
                                        </p:tgtEl>
                                        <p:attrNameLst>
                                          <p:attrName>ppt_h</p:attrName>
                                        </p:attrNameLst>
                                      </p:cBhvr>
                                      <p:tavLst>
                                        <p:tav tm="0">
                                          <p:val>
                                            <p:strVal val="2/3*#ppt_h"/>
                                          </p:val>
                                        </p:tav>
                                        <p:tav tm="100000">
                                          <p:val>
                                            <p:strVal val="#ppt_h"/>
                                          </p:val>
                                        </p:tav>
                                      </p:tavLst>
                                    </p:anim>
                                  </p:childTnLst>
                                </p:cTn>
                              </p:par>
                            </p:childTnLst>
                          </p:cTn>
                        </p:par>
                        <p:par>
                          <p:cTn id="33" fill="hold">
                            <p:stCondLst>
                              <p:cond delay="500"/>
                            </p:stCondLst>
                            <p:childTnLst>
                              <p:par>
                                <p:cTn id="34" presetID="22" presetClass="entr" presetSubtype="4" fill="hold" grpId="0" nodeType="afterEffect">
                                  <p:stCondLst>
                                    <p:cond delay="0"/>
                                  </p:stCondLst>
                                  <p:childTnLst>
                                    <p:set>
                                      <p:cBhvr>
                                        <p:cTn id="35" dur="1" fill="hold">
                                          <p:stCondLst>
                                            <p:cond delay="0"/>
                                          </p:stCondLst>
                                        </p:cTn>
                                        <p:tgtEl>
                                          <p:spTgt spid="2164743"/>
                                        </p:tgtEl>
                                        <p:attrNameLst>
                                          <p:attrName>style.visibility</p:attrName>
                                        </p:attrNameLst>
                                      </p:cBhvr>
                                      <p:to>
                                        <p:strVal val="visible"/>
                                      </p:to>
                                    </p:set>
                                    <p:animEffect transition="in" filter="wipe(down)">
                                      <p:cBhvr>
                                        <p:cTn id="36" dur="500"/>
                                        <p:tgtEl>
                                          <p:spTgt spid="2164743"/>
                                        </p:tgtEl>
                                      </p:cBhvr>
                                    </p:animEffect>
                                  </p:childTnLst>
                                </p:cTn>
                              </p:par>
                            </p:childTnLst>
                          </p:cTn>
                        </p:par>
                        <p:par>
                          <p:cTn id="37" fill="hold">
                            <p:stCondLst>
                              <p:cond delay="1000"/>
                            </p:stCondLst>
                            <p:childTnLst>
                              <p:par>
                                <p:cTn id="38" presetID="9" presetClass="entr" presetSubtype="0" fill="hold" grpId="0" nodeType="afterEffect">
                                  <p:stCondLst>
                                    <p:cond delay="0"/>
                                  </p:stCondLst>
                                  <p:childTnLst>
                                    <p:set>
                                      <p:cBhvr>
                                        <p:cTn id="39" dur="1" fill="hold">
                                          <p:stCondLst>
                                            <p:cond delay="0"/>
                                          </p:stCondLst>
                                        </p:cTn>
                                        <p:tgtEl>
                                          <p:spTgt spid="2164744"/>
                                        </p:tgtEl>
                                        <p:attrNameLst>
                                          <p:attrName>style.visibility</p:attrName>
                                        </p:attrNameLst>
                                      </p:cBhvr>
                                      <p:to>
                                        <p:strVal val="visible"/>
                                      </p:to>
                                    </p:set>
                                    <p:animEffect transition="in" filter="dissolve">
                                      <p:cBhvr>
                                        <p:cTn id="40" dur="500"/>
                                        <p:tgtEl>
                                          <p:spTgt spid="2164744"/>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9" presetClass="entr" presetSubtype="0" fill="hold" grpId="0" nodeType="clickEffect">
                                  <p:stCondLst>
                                    <p:cond delay="0"/>
                                  </p:stCondLst>
                                  <p:childTnLst>
                                    <p:set>
                                      <p:cBhvr>
                                        <p:cTn id="44" dur="1" fill="hold">
                                          <p:stCondLst>
                                            <p:cond delay="0"/>
                                          </p:stCondLst>
                                        </p:cTn>
                                        <p:tgtEl>
                                          <p:spTgt spid="2164749"/>
                                        </p:tgtEl>
                                        <p:attrNameLst>
                                          <p:attrName>style.visibility</p:attrName>
                                        </p:attrNameLst>
                                      </p:cBhvr>
                                      <p:to>
                                        <p:strVal val="visible"/>
                                      </p:to>
                                    </p:set>
                                    <p:animEffect transition="in" filter="dissolve">
                                      <p:cBhvr>
                                        <p:cTn id="45" dur="500"/>
                                        <p:tgtEl>
                                          <p:spTgt spid="2164749"/>
                                        </p:tgtEl>
                                      </p:cBhvr>
                                    </p:animEffect>
                                  </p:childTnLst>
                                </p:cTn>
                              </p:par>
                            </p:childTnLst>
                          </p:cTn>
                        </p:par>
                        <p:par>
                          <p:cTn id="46" fill="hold" nodeType="afterGroup">
                            <p:stCondLst>
                              <p:cond delay="500"/>
                            </p:stCondLst>
                            <p:childTnLst>
                              <p:par>
                                <p:cTn id="47" presetID="9" presetClass="entr" presetSubtype="0" fill="hold" grpId="0" nodeType="afterEffect">
                                  <p:stCondLst>
                                    <p:cond delay="0"/>
                                  </p:stCondLst>
                                  <p:childTnLst>
                                    <p:set>
                                      <p:cBhvr>
                                        <p:cTn id="48" dur="1" fill="hold">
                                          <p:stCondLst>
                                            <p:cond delay="0"/>
                                          </p:stCondLst>
                                        </p:cTn>
                                        <p:tgtEl>
                                          <p:spTgt spid="2164747"/>
                                        </p:tgtEl>
                                        <p:attrNameLst>
                                          <p:attrName>style.visibility</p:attrName>
                                        </p:attrNameLst>
                                      </p:cBhvr>
                                      <p:to>
                                        <p:strVal val="visible"/>
                                      </p:to>
                                    </p:set>
                                    <p:animEffect transition="in" filter="dissolve">
                                      <p:cBhvr>
                                        <p:cTn id="49" dur="500"/>
                                        <p:tgtEl>
                                          <p:spTgt spid="2164747"/>
                                        </p:tgtEl>
                                      </p:cBhvr>
                                    </p:animEffect>
                                  </p:childTnLst>
                                </p:cTn>
                              </p:par>
                            </p:childTnLst>
                          </p:cTn>
                        </p:par>
                      </p:childTnLst>
                    </p:cTn>
                  </p:par>
                  <p:par>
                    <p:cTn id="50" fill="hold" nodeType="clickPar">
                      <p:stCondLst>
                        <p:cond delay="indefinite"/>
                      </p:stCondLst>
                      <p:childTnLst>
                        <p:par>
                          <p:cTn id="51" fill="hold" nodeType="withGroup">
                            <p:stCondLst>
                              <p:cond delay="0"/>
                            </p:stCondLst>
                            <p:childTnLst>
                              <p:par>
                                <p:cTn id="52" presetID="1" presetClass="exit" presetSubtype="0" fill="hold" grpId="0" nodeType="clickEffect">
                                  <p:stCondLst>
                                    <p:cond delay="0"/>
                                  </p:stCondLst>
                                  <p:childTnLst>
                                    <p:set>
                                      <p:cBhvr>
                                        <p:cTn id="53" dur="1" fill="hold">
                                          <p:stCondLst>
                                            <p:cond delay="0"/>
                                          </p:stCondLst>
                                        </p:cTn>
                                        <p:tgtEl>
                                          <p:spTgt spid="18"/>
                                        </p:tgtEl>
                                        <p:attrNameLst>
                                          <p:attrName>style.visibility</p:attrName>
                                        </p:attrNameLst>
                                      </p:cBhvr>
                                      <p:to>
                                        <p:strVal val="hidden"/>
                                      </p:to>
                                    </p:set>
                                  </p:childTnLst>
                                </p:cTn>
                              </p:par>
                              <p:par>
                                <p:cTn id="54" presetID="9" presetClass="entr" presetSubtype="0" fill="hold" grpId="0" nodeType="withEffect">
                                  <p:stCondLst>
                                    <p:cond delay="0"/>
                                  </p:stCondLst>
                                  <p:childTnLst>
                                    <p:set>
                                      <p:cBhvr>
                                        <p:cTn id="55" dur="1" fill="hold">
                                          <p:stCondLst>
                                            <p:cond delay="0"/>
                                          </p:stCondLst>
                                        </p:cTn>
                                        <p:tgtEl>
                                          <p:spTgt spid="2164750"/>
                                        </p:tgtEl>
                                        <p:attrNameLst>
                                          <p:attrName>style.visibility</p:attrName>
                                        </p:attrNameLst>
                                      </p:cBhvr>
                                      <p:to>
                                        <p:strVal val="visible"/>
                                      </p:to>
                                    </p:set>
                                    <p:animEffect transition="in" filter="dissolve">
                                      <p:cBhvr>
                                        <p:cTn id="56" dur="500"/>
                                        <p:tgtEl>
                                          <p:spTgt spid="2164750"/>
                                        </p:tgtEl>
                                      </p:cBhvr>
                                    </p:animEffect>
                                  </p:childTnLst>
                                </p:cTn>
                              </p:par>
                            </p:childTnLst>
                          </p:cTn>
                        </p:par>
                        <p:par>
                          <p:cTn id="57" fill="hold" nodeType="afterGroup">
                            <p:stCondLst>
                              <p:cond delay="500"/>
                            </p:stCondLst>
                            <p:childTnLst>
                              <p:par>
                                <p:cTn id="58" presetID="9" presetClass="entr" presetSubtype="0" fill="hold" grpId="0" nodeType="afterEffect">
                                  <p:stCondLst>
                                    <p:cond delay="0"/>
                                  </p:stCondLst>
                                  <p:childTnLst>
                                    <p:set>
                                      <p:cBhvr>
                                        <p:cTn id="59" dur="1" fill="hold">
                                          <p:stCondLst>
                                            <p:cond delay="0"/>
                                          </p:stCondLst>
                                        </p:cTn>
                                        <p:tgtEl>
                                          <p:spTgt spid="2164746"/>
                                        </p:tgtEl>
                                        <p:attrNameLst>
                                          <p:attrName>style.visibility</p:attrName>
                                        </p:attrNameLst>
                                      </p:cBhvr>
                                      <p:to>
                                        <p:strVal val="visible"/>
                                      </p:to>
                                    </p:set>
                                    <p:animEffect transition="in" filter="dissolve">
                                      <p:cBhvr>
                                        <p:cTn id="60" dur="500"/>
                                        <p:tgtEl>
                                          <p:spTgt spid="21647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64739" grpId="0" animBg="1" autoUpdateAnimBg="0"/>
      <p:bldP spid="2164740" grpId="0" animBg="1" autoUpdateAnimBg="0"/>
      <p:bldP spid="2164741" grpId="0" animBg="1" autoUpdateAnimBg="0"/>
      <p:bldP spid="2164742" grpId="0" animBg="1"/>
      <p:bldP spid="2164743" grpId="0" animBg="1"/>
      <p:bldP spid="2164744" grpId="0" animBg="1" autoUpdateAnimBg="0"/>
      <p:bldP spid="2164745" grpId="0" animBg="1" autoUpdateAnimBg="0"/>
      <p:bldP spid="2164746" grpId="0" animBg="1" autoUpdateAnimBg="0"/>
      <p:bldP spid="2164747" grpId="0" animBg="1" autoUpdateAnimBg="0"/>
      <p:bldP spid="2164748" grpId="0" animBg="1" autoUpdateAnimBg="0"/>
      <p:bldP spid="2164749" grpId="0" animBg="1" autoUpdateAnimBg="0"/>
      <p:bldP spid="2164750" grpId="0" animBg="1" autoUpdateAnimBg="0"/>
      <p:bldP spid="18" grpId="0" animBg="1"/>
    </p:bldLst>
  </p:timing>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 name="Date Placeholder 2"/>
          <p:cNvSpPr>
            <a:spLocks noGrp="1"/>
          </p:cNvSpPr>
          <p:nvPr>
            <p:ph type="dt" sz="quarter" idx="10"/>
          </p:nvPr>
        </p:nvSpPr>
        <p:spPr/>
        <p:txBody>
          <a:bodyPr/>
          <a:lstStyle/>
          <a:p>
            <a:pPr>
              <a:defRPr/>
            </a:pPr>
            <a:fld id="{B8A8E9D4-3348-49F6-B96A-36E501AFD590}" type="datetime4">
              <a:rPr lang="en-US" altLang="en-US"/>
              <a:pPr>
                <a:defRPr/>
              </a:pPr>
              <a:t>May 19, 2021</a:t>
            </a:fld>
            <a:endParaRPr lang="en-US" altLang="en-US">
              <a:solidFill>
                <a:schemeClr val="bg2"/>
              </a:solidFill>
            </a:endParaRPr>
          </a:p>
        </p:txBody>
      </p:sp>
      <p:sp>
        <p:nvSpPr>
          <p:cNvPr id="19" name="Slide Number Placeholder 4"/>
          <p:cNvSpPr>
            <a:spLocks noGrp="1"/>
          </p:cNvSpPr>
          <p:nvPr>
            <p:ph type="sldNum" sz="quarter" idx="12"/>
          </p:nvPr>
        </p:nvSpPr>
        <p:spPr/>
        <p:txBody>
          <a:bodyPr/>
          <a:lstStyle/>
          <a:p>
            <a:pPr>
              <a:defRPr/>
            </a:pPr>
            <a:fld id="{4C262A86-D777-4447-A952-4322AE22345B}" type="slidenum">
              <a:rPr lang="en-US" altLang="en-US"/>
              <a:pPr>
                <a:defRPr/>
              </a:pPr>
              <a:t>33</a:t>
            </a:fld>
            <a:endParaRPr lang="en-US" altLang="en-US"/>
          </a:p>
        </p:txBody>
      </p:sp>
      <p:sp>
        <p:nvSpPr>
          <p:cNvPr id="35845" name="Rectangle 2"/>
          <p:cNvSpPr>
            <a:spLocks noGrp="1" noChangeArrowheads="1"/>
          </p:cNvSpPr>
          <p:nvPr>
            <p:ph type="title"/>
          </p:nvPr>
        </p:nvSpPr>
        <p:spPr/>
        <p:txBody>
          <a:bodyPr/>
          <a:lstStyle/>
          <a:p>
            <a:r>
              <a:rPr lang="en-US" altLang="en-US" dirty="0" smtClean="0">
                <a:cs typeface="Times New Roman" panose="02020603050405020304" pitchFamily="18" charset="0"/>
              </a:rPr>
              <a:t>10-4: Answer</a:t>
            </a:r>
          </a:p>
        </p:txBody>
      </p:sp>
      <p:sp>
        <p:nvSpPr>
          <p:cNvPr id="35847" name="Rectangle 16"/>
          <p:cNvSpPr>
            <a:spLocks noGrp="1" noChangeArrowheads="1"/>
          </p:cNvSpPr>
          <p:nvPr>
            <p:ph type="body" idx="4294967295"/>
          </p:nvPr>
        </p:nvSpPr>
        <p:spPr/>
        <p:txBody>
          <a:bodyPr/>
          <a:lstStyle/>
          <a:p>
            <a:r>
              <a:rPr lang="en-US" altLang="en-US" dirty="0" smtClean="0">
                <a:cs typeface="Times New Roman" panose="02020603050405020304" pitchFamily="18" charset="0"/>
              </a:rPr>
              <a:t>Answer</a:t>
            </a:r>
          </a:p>
          <a:p>
            <a:pPr lvl="1"/>
            <a:r>
              <a:rPr lang="en-US" altLang="en-US" dirty="0" smtClean="0">
                <a:cs typeface="Times New Roman" panose="02020603050405020304" pitchFamily="18" charset="0"/>
              </a:rPr>
              <a:t>Under Sec. 550, SI is preserved for benefit of the estate</a:t>
            </a:r>
          </a:p>
          <a:p>
            <a:pPr lvl="1"/>
            <a:r>
              <a:rPr lang="en-US" altLang="en-US" dirty="0" smtClean="0">
                <a:cs typeface="Times New Roman" panose="02020603050405020304" pitchFamily="18" charset="0"/>
              </a:rPr>
              <a:t>In this example, treat all as unsecured and do pro rata distribution under Sec. 726(b)</a:t>
            </a:r>
          </a:p>
          <a:p>
            <a:pPr lvl="1"/>
            <a:r>
              <a:rPr lang="en-US" altLang="en-US" dirty="0" smtClean="0">
                <a:cs typeface="Times New Roman" panose="02020603050405020304" pitchFamily="18" charset="0"/>
              </a:rPr>
              <a:t>Bank, $2.5K; Suppliers, $5K; </a:t>
            </a:r>
            <a:r>
              <a:rPr lang="en-US" altLang="en-US" dirty="0" err="1" smtClean="0">
                <a:cs typeface="Times New Roman" panose="02020603050405020304" pitchFamily="18" charset="0"/>
              </a:rPr>
              <a:t>Finco</a:t>
            </a:r>
            <a:r>
              <a:rPr lang="en-US" altLang="en-US" dirty="0" smtClean="0">
                <a:cs typeface="Times New Roman" panose="02020603050405020304" pitchFamily="18" charset="0"/>
              </a:rPr>
              <a:t>, $2.5K</a:t>
            </a:r>
          </a:p>
        </p:txBody>
      </p:sp>
    </p:spTree>
    <p:extLst>
      <p:ext uri="{BB962C8B-B14F-4D97-AF65-F5344CB8AC3E}">
        <p14:creationId xmlns:p14="http://schemas.microsoft.com/office/powerpoint/2010/main" val="127395667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 name="Date Placeholder 2"/>
          <p:cNvSpPr>
            <a:spLocks noGrp="1"/>
          </p:cNvSpPr>
          <p:nvPr>
            <p:ph type="dt" sz="quarter" idx="10"/>
          </p:nvPr>
        </p:nvSpPr>
        <p:spPr/>
        <p:txBody>
          <a:bodyPr/>
          <a:lstStyle/>
          <a:p>
            <a:pPr>
              <a:defRPr/>
            </a:pPr>
            <a:fld id="{B8A8E9D4-3348-49F6-B96A-36E501AFD590}" type="datetime4">
              <a:rPr lang="en-US" altLang="en-US"/>
              <a:pPr>
                <a:defRPr/>
              </a:pPr>
              <a:t>May 19, 2021</a:t>
            </a:fld>
            <a:endParaRPr lang="en-US" altLang="en-US">
              <a:solidFill>
                <a:schemeClr val="bg2"/>
              </a:solidFill>
            </a:endParaRPr>
          </a:p>
        </p:txBody>
      </p:sp>
      <p:sp>
        <p:nvSpPr>
          <p:cNvPr id="19" name="Slide Number Placeholder 4"/>
          <p:cNvSpPr>
            <a:spLocks noGrp="1"/>
          </p:cNvSpPr>
          <p:nvPr>
            <p:ph type="sldNum" sz="quarter" idx="12"/>
          </p:nvPr>
        </p:nvSpPr>
        <p:spPr/>
        <p:txBody>
          <a:bodyPr/>
          <a:lstStyle/>
          <a:p>
            <a:pPr>
              <a:defRPr/>
            </a:pPr>
            <a:fld id="{4C262A86-D777-4447-A952-4322AE22345B}" type="slidenum">
              <a:rPr lang="en-US" altLang="en-US"/>
              <a:pPr>
                <a:defRPr/>
              </a:pPr>
              <a:t>34</a:t>
            </a:fld>
            <a:endParaRPr lang="en-US" altLang="en-US"/>
          </a:p>
        </p:txBody>
      </p:sp>
      <p:sp>
        <p:nvSpPr>
          <p:cNvPr id="35845" name="Rectangle 2"/>
          <p:cNvSpPr>
            <a:spLocks noGrp="1" noChangeArrowheads="1"/>
          </p:cNvSpPr>
          <p:nvPr>
            <p:ph type="title"/>
          </p:nvPr>
        </p:nvSpPr>
        <p:spPr/>
        <p:txBody>
          <a:bodyPr/>
          <a:lstStyle/>
          <a:p>
            <a:r>
              <a:rPr lang="en-US" altLang="en-US" dirty="0" smtClean="0">
                <a:cs typeface="Times New Roman" panose="02020603050405020304" pitchFamily="18" charset="0"/>
              </a:rPr>
              <a:t>10-5: Answer</a:t>
            </a:r>
          </a:p>
        </p:txBody>
      </p:sp>
      <p:sp>
        <p:nvSpPr>
          <p:cNvPr id="35847" name="Rectangle 16"/>
          <p:cNvSpPr>
            <a:spLocks noGrp="1" noChangeArrowheads="1"/>
          </p:cNvSpPr>
          <p:nvPr>
            <p:ph type="body" idx="4294967295"/>
          </p:nvPr>
        </p:nvSpPr>
        <p:spPr/>
        <p:txBody>
          <a:bodyPr/>
          <a:lstStyle/>
          <a:p>
            <a:r>
              <a:rPr lang="en-US" altLang="en-US" dirty="0" smtClean="0">
                <a:cs typeface="Times New Roman" panose="02020603050405020304" pitchFamily="18" charset="0"/>
              </a:rPr>
              <a:t>Answer</a:t>
            </a:r>
          </a:p>
          <a:p>
            <a:pPr lvl="1"/>
            <a:r>
              <a:rPr lang="en-US" altLang="en-US" dirty="0" smtClean="0">
                <a:cs typeface="Times New Roman" panose="02020603050405020304" pitchFamily="18" charset="0"/>
              </a:rPr>
              <a:t>Under Sec. 550, SI is preserved for benefit of the estate, but here we are avoiding a junior lien</a:t>
            </a:r>
          </a:p>
          <a:p>
            <a:pPr lvl="1"/>
            <a:r>
              <a:rPr lang="en-US" altLang="en-US" dirty="0" smtClean="0">
                <a:cs typeface="Times New Roman" panose="02020603050405020304" pitchFamily="18" charset="0"/>
              </a:rPr>
              <a:t>Bank gets $5K via senior lien</a:t>
            </a:r>
          </a:p>
          <a:p>
            <a:pPr lvl="1"/>
            <a:r>
              <a:rPr lang="en-US" altLang="en-US" dirty="0" smtClean="0">
                <a:cs typeface="Times New Roman" panose="02020603050405020304" pitchFamily="18" charset="0"/>
              </a:rPr>
              <a:t>Remaining $5K split pro rata under Sec. 726(b) by </a:t>
            </a:r>
            <a:r>
              <a:rPr lang="en-US" altLang="en-US" dirty="0" err="1" smtClean="0">
                <a:cs typeface="Times New Roman" panose="02020603050405020304" pitchFamily="18" charset="0"/>
              </a:rPr>
              <a:t>Finco</a:t>
            </a:r>
            <a:r>
              <a:rPr lang="en-US" altLang="en-US" dirty="0" smtClean="0">
                <a:cs typeface="Times New Roman" panose="02020603050405020304" pitchFamily="18" charset="0"/>
              </a:rPr>
              <a:t> (1666) and Suppliers (3333)</a:t>
            </a:r>
          </a:p>
        </p:txBody>
      </p:sp>
    </p:spTree>
    <p:extLst>
      <p:ext uri="{BB962C8B-B14F-4D97-AF65-F5344CB8AC3E}">
        <p14:creationId xmlns:p14="http://schemas.microsoft.com/office/powerpoint/2010/main" val="363322520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3D926A64-0EFA-4EAD-B743-15C6EBD24820}" type="datetime4">
              <a:rPr lang="en-US" altLang="en-US"/>
              <a:pPr>
                <a:defRPr/>
              </a:pPr>
              <a:t>May 19,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p>
            <a:pPr>
              <a:defRPr/>
            </a:pPr>
            <a:fld id="{D87B0788-59A6-4A34-A466-23350391D41C}" type="slidenum">
              <a:rPr lang="en-US" altLang="en-US"/>
              <a:pPr>
                <a:defRPr/>
              </a:pPr>
              <a:t>35</a:t>
            </a:fld>
            <a:endParaRPr lang="en-US" altLang="en-US"/>
          </a:p>
        </p:txBody>
      </p:sp>
      <p:sp>
        <p:nvSpPr>
          <p:cNvPr id="37893" name="Rectangle 2"/>
          <p:cNvSpPr>
            <a:spLocks noGrp="1" noChangeArrowheads="1"/>
          </p:cNvSpPr>
          <p:nvPr>
            <p:ph type="title"/>
          </p:nvPr>
        </p:nvSpPr>
        <p:spPr/>
        <p:txBody>
          <a:bodyPr/>
          <a:lstStyle/>
          <a:p>
            <a:r>
              <a:rPr lang="en-US" altLang="en-US" dirty="0" smtClean="0"/>
              <a:t>BC 547: Preferences</a:t>
            </a:r>
          </a:p>
        </p:txBody>
      </p:sp>
      <p:sp>
        <p:nvSpPr>
          <p:cNvPr id="37894" name="Rectangle 3"/>
          <p:cNvSpPr>
            <a:spLocks noGrp="1" noChangeArrowheads="1"/>
          </p:cNvSpPr>
          <p:nvPr>
            <p:ph type="body" idx="1"/>
          </p:nvPr>
        </p:nvSpPr>
        <p:spPr/>
        <p:txBody>
          <a:bodyPr/>
          <a:lstStyle/>
          <a:p>
            <a:pPr>
              <a:lnSpc>
                <a:spcPct val="80000"/>
              </a:lnSpc>
            </a:pPr>
            <a:r>
              <a:rPr lang="en-US" altLang="en-US" smtClean="0">
                <a:cs typeface="Times New Roman" panose="02020603050405020304" pitchFamily="18" charset="0"/>
              </a:rPr>
              <a:t>(b) Except as provided in subsection (c) of this section, the trustee may avoid any transfer of an interest of the debtor in property –</a:t>
            </a:r>
            <a:endParaRPr lang="en-US" altLang="en-US" smtClean="0"/>
          </a:p>
          <a:p>
            <a:pPr lvl="1">
              <a:lnSpc>
                <a:spcPct val="80000"/>
              </a:lnSpc>
            </a:pPr>
            <a:r>
              <a:rPr lang="en-US" altLang="en-US" smtClean="0">
                <a:cs typeface="Times New Roman" panose="02020603050405020304" pitchFamily="18" charset="0"/>
              </a:rPr>
              <a:t>(1) to or for the benefit of a creditor;</a:t>
            </a:r>
          </a:p>
          <a:p>
            <a:pPr lvl="1">
              <a:lnSpc>
                <a:spcPct val="80000"/>
              </a:lnSpc>
            </a:pPr>
            <a:r>
              <a:rPr lang="en-US" altLang="en-US" smtClean="0">
                <a:cs typeface="Times New Roman" panose="02020603050405020304" pitchFamily="18" charset="0"/>
              </a:rPr>
              <a:t>(2) for or on account of an antecedent debt owed by the debtor before such transfer was made;</a:t>
            </a:r>
            <a:endParaRPr lang="en-US" altLang="en-US" smtClean="0"/>
          </a:p>
          <a:p>
            <a:pPr lvl="1">
              <a:lnSpc>
                <a:spcPct val="80000"/>
              </a:lnSpc>
            </a:pPr>
            <a:r>
              <a:rPr lang="en-US" altLang="en-US" smtClean="0">
                <a:cs typeface="Times New Roman" panose="02020603050405020304" pitchFamily="18" charset="0"/>
              </a:rPr>
              <a:t>(3) made while the debtor was insolvent;</a:t>
            </a:r>
          </a:p>
        </p:txBody>
      </p:sp>
    </p:spTree>
    <p:extLst>
      <p:ext uri="{BB962C8B-B14F-4D97-AF65-F5344CB8AC3E}">
        <p14:creationId xmlns:p14="http://schemas.microsoft.com/office/powerpoint/2010/main" val="324163780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43156521-6619-4090-AFFF-5E99EA7B64CF}" type="datetime4">
              <a:rPr lang="en-US" altLang="en-US"/>
              <a:pPr>
                <a:defRPr/>
              </a:pPr>
              <a:t>May 19,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p>
            <a:pPr>
              <a:defRPr/>
            </a:pPr>
            <a:fld id="{D1EBC693-670A-464F-B34B-DB48F3EE45C5}" type="slidenum">
              <a:rPr lang="en-US" altLang="en-US"/>
              <a:pPr>
                <a:defRPr/>
              </a:pPr>
              <a:t>36</a:t>
            </a:fld>
            <a:endParaRPr lang="en-US" altLang="en-US"/>
          </a:p>
        </p:txBody>
      </p:sp>
      <p:sp>
        <p:nvSpPr>
          <p:cNvPr id="39941" name="Rectangle 2"/>
          <p:cNvSpPr>
            <a:spLocks noGrp="1" noChangeArrowheads="1"/>
          </p:cNvSpPr>
          <p:nvPr>
            <p:ph type="title"/>
          </p:nvPr>
        </p:nvSpPr>
        <p:spPr/>
        <p:txBody>
          <a:bodyPr/>
          <a:lstStyle/>
          <a:p>
            <a:r>
              <a:rPr lang="en-US" altLang="en-US" dirty="0" smtClean="0"/>
              <a:t>BC 547(b) Cont.</a:t>
            </a:r>
          </a:p>
        </p:txBody>
      </p:sp>
      <p:sp>
        <p:nvSpPr>
          <p:cNvPr id="39942" name="Rectangle 3"/>
          <p:cNvSpPr>
            <a:spLocks noGrp="1" noChangeArrowheads="1"/>
          </p:cNvSpPr>
          <p:nvPr>
            <p:ph type="body" idx="1"/>
          </p:nvPr>
        </p:nvSpPr>
        <p:spPr/>
        <p:txBody>
          <a:bodyPr/>
          <a:lstStyle/>
          <a:p>
            <a:pPr lvl="1"/>
            <a:r>
              <a:rPr lang="en-US" altLang="en-US" smtClean="0">
                <a:cs typeface="Times New Roman" panose="02020603050405020304" pitchFamily="18" charset="0"/>
              </a:rPr>
              <a:t>(4) made –</a:t>
            </a:r>
            <a:endParaRPr lang="en-US" altLang="en-US" smtClean="0"/>
          </a:p>
          <a:p>
            <a:pPr lvl="2"/>
            <a:r>
              <a:rPr lang="en-US" altLang="en-US" smtClean="0">
                <a:cs typeface="Times New Roman" panose="02020603050405020304" pitchFamily="18" charset="0"/>
              </a:rPr>
              <a:t>(A) on or within 90 days before the date of the filing of the petition; or</a:t>
            </a:r>
            <a:endParaRPr lang="en-US" altLang="en-US" smtClean="0"/>
          </a:p>
          <a:p>
            <a:pPr lvl="2"/>
            <a:r>
              <a:rPr lang="en-US" altLang="en-US" smtClean="0">
                <a:cs typeface="Times New Roman" panose="02020603050405020304" pitchFamily="18" charset="0"/>
              </a:rPr>
              <a:t>(B) between ninety days and one year before the date of the filing of the petition, if such creditor at the time of such transfer was an insider; and</a:t>
            </a:r>
          </a:p>
        </p:txBody>
      </p:sp>
    </p:spTree>
    <p:extLst>
      <p:ext uri="{BB962C8B-B14F-4D97-AF65-F5344CB8AC3E}">
        <p14:creationId xmlns:p14="http://schemas.microsoft.com/office/powerpoint/2010/main" val="284096155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0E9CE8A7-1315-430E-AF92-682BAF1964F1}" type="datetime4">
              <a:rPr lang="en-US" altLang="en-US"/>
              <a:pPr>
                <a:defRPr/>
              </a:pPr>
              <a:t>May 19,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p>
            <a:pPr>
              <a:defRPr/>
            </a:pPr>
            <a:fld id="{0722FA00-37C4-450E-BC02-A4D7B399C2EA}" type="slidenum">
              <a:rPr lang="en-US" altLang="en-US"/>
              <a:pPr>
                <a:defRPr/>
              </a:pPr>
              <a:t>37</a:t>
            </a:fld>
            <a:endParaRPr lang="en-US" altLang="en-US"/>
          </a:p>
        </p:txBody>
      </p:sp>
      <p:sp>
        <p:nvSpPr>
          <p:cNvPr id="41989" name="Rectangle 2"/>
          <p:cNvSpPr>
            <a:spLocks noGrp="1" noChangeArrowheads="1"/>
          </p:cNvSpPr>
          <p:nvPr>
            <p:ph type="title"/>
          </p:nvPr>
        </p:nvSpPr>
        <p:spPr/>
        <p:txBody>
          <a:bodyPr/>
          <a:lstStyle/>
          <a:p>
            <a:r>
              <a:rPr lang="en-US" altLang="en-US" dirty="0" smtClean="0"/>
              <a:t>BC 547(b) </a:t>
            </a:r>
            <a:r>
              <a:rPr lang="en-US" altLang="en-US" dirty="0" smtClean="0">
                <a:cs typeface="Times New Roman" panose="02020603050405020304" pitchFamily="18" charset="0"/>
              </a:rPr>
              <a:t>Cont.</a:t>
            </a:r>
          </a:p>
        </p:txBody>
      </p:sp>
      <p:sp>
        <p:nvSpPr>
          <p:cNvPr id="41990" name="Rectangle 3"/>
          <p:cNvSpPr>
            <a:spLocks noGrp="1" noChangeArrowheads="1"/>
          </p:cNvSpPr>
          <p:nvPr>
            <p:ph type="body" idx="1"/>
          </p:nvPr>
        </p:nvSpPr>
        <p:spPr/>
        <p:txBody>
          <a:bodyPr/>
          <a:lstStyle/>
          <a:p>
            <a:pPr lvl="1"/>
            <a:r>
              <a:rPr lang="en-US" altLang="en-US" smtClean="0">
                <a:cs typeface="Times New Roman" panose="02020603050405020304" pitchFamily="18" charset="0"/>
              </a:rPr>
              <a:t>(5) that enables such creditor to receive more than such creditor would receive if –</a:t>
            </a:r>
            <a:endParaRPr lang="en-US" altLang="en-US" smtClean="0"/>
          </a:p>
          <a:p>
            <a:pPr lvl="2"/>
            <a:r>
              <a:rPr lang="en-US" altLang="en-US" smtClean="0">
                <a:cs typeface="Times New Roman" panose="02020603050405020304" pitchFamily="18" charset="0"/>
              </a:rPr>
              <a:t>(A) the case were a case under chapter 7 of this title;</a:t>
            </a:r>
            <a:endParaRPr lang="en-US" altLang="en-US" smtClean="0"/>
          </a:p>
          <a:p>
            <a:pPr lvl="2"/>
            <a:r>
              <a:rPr lang="en-US" altLang="en-US" smtClean="0">
                <a:cs typeface="Times New Roman" panose="02020603050405020304" pitchFamily="18" charset="0"/>
              </a:rPr>
              <a:t>(B) the transfer had not been made; and</a:t>
            </a:r>
            <a:endParaRPr lang="en-US" altLang="en-US" smtClean="0"/>
          </a:p>
          <a:p>
            <a:pPr lvl="2"/>
            <a:r>
              <a:rPr lang="en-US" altLang="en-US" smtClean="0">
                <a:cs typeface="Times New Roman" panose="02020603050405020304" pitchFamily="18" charset="0"/>
              </a:rPr>
              <a:t>(C) such creditor received payment of such debt to the extent provided by the provisions of this title.</a:t>
            </a:r>
          </a:p>
        </p:txBody>
      </p:sp>
    </p:spTree>
    <p:extLst>
      <p:ext uri="{BB962C8B-B14F-4D97-AF65-F5344CB8AC3E}">
        <p14:creationId xmlns:p14="http://schemas.microsoft.com/office/powerpoint/2010/main" val="2316317569"/>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Date Placeholder 2"/>
          <p:cNvSpPr>
            <a:spLocks noGrp="1"/>
          </p:cNvSpPr>
          <p:nvPr>
            <p:ph type="dt" sz="quarter" idx="10"/>
          </p:nvPr>
        </p:nvSpPr>
        <p:spPr/>
        <p:txBody>
          <a:bodyPr/>
          <a:lstStyle/>
          <a:p>
            <a:pPr>
              <a:defRPr/>
            </a:pPr>
            <a:fld id="{AD5989C9-C2D8-42F6-B57C-D45A22CC6A95}" type="datetime4">
              <a:rPr lang="en-US" altLang="en-US"/>
              <a:pPr>
                <a:defRPr/>
              </a:pPr>
              <a:t>May 19, 2021</a:t>
            </a:fld>
            <a:endParaRPr lang="en-US" altLang="en-US">
              <a:solidFill>
                <a:schemeClr val="bg2"/>
              </a:solidFill>
            </a:endParaRPr>
          </a:p>
        </p:txBody>
      </p:sp>
      <p:sp>
        <p:nvSpPr>
          <p:cNvPr id="12" name="Slide Number Placeholder 4"/>
          <p:cNvSpPr>
            <a:spLocks noGrp="1"/>
          </p:cNvSpPr>
          <p:nvPr>
            <p:ph type="sldNum" sz="quarter" idx="12"/>
          </p:nvPr>
        </p:nvSpPr>
        <p:spPr/>
        <p:txBody>
          <a:bodyPr/>
          <a:lstStyle/>
          <a:p>
            <a:pPr>
              <a:defRPr/>
            </a:pPr>
            <a:fld id="{1FD85312-BF67-4DB6-B9A5-D81B31D127E2}" type="slidenum">
              <a:rPr lang="en-US" altLang="en-US"/>
              <a:pPr>
                <a:defRPr/>
              </a:pPr>
              <a:t>38</a:t>
            </a:fld>
            <a:endParaRPr lang="en-US" altLang="en-US"/>
          </a:p>
        </p:txBody>
      </p:sp>
      <p:sp>
        <p:nvSpPr>
          <p:cNvPr id="44037" name="Rectangle 2"/>
          <p:cNvSpPr>
            <a:spLocks noGrp="1" noChangeArrowheads="1"/>
          </p:cNvSpPr>
          <p:nvPr>
            <p:ph type="title"/>
          </p:nvPr>
        </p:nvSpPr>
        <p:spPr/>
        <p:txBody>
          <a:bodyPr/>
          <a:lstStyle/>
          <a:p>
            <a:r>
              <a:rPr lang="en-US" altLang="en-US" dirty="0" smtClean="0">
                <a:cs typeface="Times New Roman" panose="02020603050405020304" pitchFamily="18" charset="0"/>
              </a:rPr>
              <a:t>10-6: No Antecedent Debt, No Preference</a:t>
            </a:r>
            <a:r>
              <a:rPr lang="en-US" altLang="en-US" dirty="0" smtClean="0"/>
              <a:t> </a:t>
            </a:r>
          </a:p>
        </p:txBody>
      </p:sp>
      <p:sp>
        <p:nvSpPr>
          <p:cNvPr id="2168835" name="AutoShape 3"/>
          <p:cNvSpPr>
            <a:spLocks noChangeArrowheads="1"/>
          </p:cNvSpPr>
          <p:nvPr/>
        </p:nvSpPr>
        <p:spPr bwMode="auto">
          <a:xfrm>
            <a:off x="2057400" y="1447800"/>
            <a:ext cx="2286000" cy="1219200"/>
          </a:xfrm>
          <a:prstGeom prst="flowChartProcess">
            <a:avLst/>
          </a:prstGeom>
          <a:solidFill>
            <a:srgbClr val="00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Debtor</a:t>
            </a:r>
          </a:p>
        </p:txBody>
      </p:sp>
      <p:sp>
        <p:nvSpPr>
          <p:cNvPr id="2168836" name="AutoShape 4"/>
          <p:cNvSpPr>
            <a:spLocks noChangeArrowheads="1"/>
          </p:cNvSpPr>
          <p:nvPr/>
        </p:nvSpPr>
        <p:spPr bwMode="auto">
          <a:xfrm>
            <a:off x="7620000" y="1447800"/>
            <a:ext cx="2438400" cy="1143000"/>
          </a:xfrm>
          <a:prstGeom prst="flowChartPreparation">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Finco</a:t>
            </a:r>
          </a:p>
        </p:txBody>
      </p:sp>
      <p:sp>
        <p:nvSpPr>
          <p:cNvPr id="2168837" name="Line 5"/>
          <p:cNvSpPr>
            <a:spLocks noChangeShapeType="1"/>
          </p:cNvSpPr>
          <p:nvPr/>
        </p:nvSpPr>
        <p:spPr bwMode="auto">
          <a:xfrm>
            <a:off x="4343400" y="1981200"/>
            <a:ext cx="3276600" cy="0"/>
          </a:xfrm>
          <a:prstGeom prst="line">
            <a:avLst/>
          </a:prstGeom>
          <a:noFill/>
          <a:ln w="190500">
            <a:solidFill>
              <a:schemeClr val="hlink"/>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68838" name="AutoShape 6"/>
          <p:cNvSpPr>
            <a:spLocks noChangeArrowheads="1"/>
          </p:cNvSpPr>
          <p:nvPr/>
        </p:nvSpPr>
        <p:spPr bwMode="auto">
          <a:xfrm>
            <a:off x="4770439" y="2352675"/>
            <a:ext cx="2336800" cy="1935163"/>
          </a:xfrm>
          <a:prstGeom prst="flowChartAlternateProcess">
            <a:avLst/>
          </a:prstGeom>
          <a:solidFill>
            <a:srgbClr val="00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2/1</a:t>
            </a:r>
          </a:p>
          <a:p>
            <a:pPr algn="ctr"/>
            <a:r>
              <a:rPr lang="en-US" altLang="en-US" sz="3200" dirty="0"/>
              <a:t>SA: Machine</a:t>
            </a:r>
          </a:p>
          <a:p>
            <a:pPr algn="ctr"/>
            <a:r>
              <a:rPr lang="en-US" altLang="en-US" sz="3200" dirty="0"/>
              <a:t>FS: Machine</a:t>
            </a:r>
          </a:p>
          <a:p>
            <a:pPr algn="ctr"/>
            <a:r>
              <a:rPr lang="en-US" altLang="en-US" sz="3200" dirty="0"/>
              <a:t>$10,000 </a:t>
            </a:r>
          </a:p>
        </p:txBody>
      </p:sp>
      <p:sp>
        <p:nvSpPr>
          <p:cNvPr id="2168839" name="Text Box 7"/>
          <p:cNvSpPr txBox="1">
            <a:spLocks noChangeArrowheads="1"/>
          </p:cNvSpPr>
          <p:nvPr/>
        </p:nvSpPr>
        <p:spPr bwMode="auto">
          <a:xfrm>
            <a:off x="7767639" y="2992606"/>
            <a:ext cx="4292281" cy="1754326"/>
          </a:xfrm>
          <a:prstGeom prst="rect">
            <a:avLst/>
          </a:prstGeom>
          <a:noFill/>
          <a:ln w="38100">
            <a:solidFill>
              <a:srgbClr val="FF0000"/>
            </a:solidFill>
            <a:miter lim="800000"/>
            <a:headEnd/>
            <a:tailEnd/>
          </a:ln>
          <a:effectLs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spcBef>
                <a:spcPct val="50000"/>
              </a:spcBef>
            </a:pPr>
            <a:r>
              <a:rPr lang="en-US" altLang="en-US" sz="3600" dirty="0">
                <a:solidFill>
                  <a:srgbClr val="FF0000"/>
                </a:solidFill>
              </a:rPr>
              <a:t>4/1 Has </a:t>
            </a:r>
            <a:r>
              <a:rPr lang="en-US" altLang="en-US" sz="3600" dirty="0" err="1">
                <a:solidFill>
                  <a:srgbClr val="FF0000"/>
                </a:solidFill>
              </a:rPr>
              <a:t>Finco</a:t>
            </a:r>
            <a:r>
              <a:rPr lang="en-US" altLang="en-US" sz="3600" dirty="0">
                <a:solidFill>
                  <a:srgbClr val="FF0000"/>
                </a:solidFill>
              </a:rPr>
              <a:t> received a preference under BC 547(b)?</a:t>
            </a:r>
          </a:p>
        </p:txBody>
      </p:sp>
      <p:sp>
        <p:nvSpPr>
          <p:cNvPr id="2168840" name="AutoShape 8"/>
          <p:cNvSpPr>
            <a:spLocks noChangeArrowheads="1"/>
          </p:cNvSpPr>
          <p:nvPr/>
        </p:nvSpPr>
        <p:spPr bwMode="auto">
          <a:xfrm>
            <a:off x="4124960" y="4392613"/>
            <a:ext cx="3391218" cy="676274"/>
          </a:xfrm>
          <a:prstGeom prst="flowChartAlternateProcess">
            <a:avLst/>
          </a:prstGeom>
          <a:solidFill>
            <a:srgbClr val="00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Machine = $10,000</a:t>
            </a:r>
          </a:p>
        </p:txBody>
      </p:sp>
      <p:sp>
        <p:nvSpPr>
          <p:cNvPr id="2168841" name="AutoShape 9"/>
          <p:cNvSpPr>
            <a:spLocks noChangeArrowheads="1"/>
          </p:cNvSpPr>
          <p:nvPr/>
        </p:nvSpPr>
        <p:spPr bwMode="auto">
          <a:xfrm>
            <a:off x="2946400" y="5148739"/>
            <a:ext cx="5405120" cy="716597"/>
          </a:xfrm>
          <a:prstGeom prst="flowChartAlternateProcess">
            <a:avLst/>
          </a:prstGeom>
          <a:solidFill>
            <a:srgbClr val="00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4/1 Debtor files for bankruptcy</a:t>
            </a:r>
          </a:p>
        </p:txBody>
      </p:sp>
      <p:sp>
        <p:nvSpPr>
          <p:cNvPr id="13" name="Rectangle 7"/>
          <p:cNvSpPr>
            <a:spLocks noChangeArrowheads="1"/>
          </p:cNvSpPr>
          <p:nvPr/>
        </p:nvSpPr>
        <p:spPr bwMode="auto">
          <a:xfrm>
            <a:off x="12018963" y="6700838"/>
            <a:ext cx="173037" cy="157162"/>
          </a:xfrm>
          <a:prstGeom prst="rect">
            <a:avLst/>
          </a:prstGeom>
          <a:solidFill>
            <a:schemeClr val="accent4">
              <a:lumMod val="75000"/>
              <a:lumOff val="25000"/>
            </a:schemeClr>
          </a:solidFill>
          <a:ln w="9525">
            <a:solidFill>
              <a:schemeClr val="tx1"/>
            </a:solidFill>
            <a:miter lim="800000"/>
            <a:headEnd/>
            <a:tailEnd/>
          </a:ln>
        </p:spPr>
        <p:txBody>
          <a:bodyPr wrap="none" anchor="ctr"/>
          <a:lstStyle/>
          <a:p>
            <a:endParaRPr lang="en-US"/>
          </a:p>
        </p:txBody>
      </p:sp>
      <p:sp>
        <p:nvSpPr>
          <p:cNvPr id="14" name="Text Box 5"/>
          <p:cNvSpPr txBox="1">
            <a:spLocks noChangeArrowheads="1"/>
          </p:cNvSpPr>
          <p:nvPr/>
        </p:nvSpPr>
        <p:spPr bwMode="auto">
          <a:xfrm>
            <a:off x="10083339" y="0"/>
            <a:ext cx="2108662"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 (1 of 2)</a:t>
            </a:r>
            <a:endParaRPr lang="en-US" b="1" i="0" dirty="0">
              <a:solidFill>
                <a:schemeClr val="accent4">
                  <a:lumMod val="75000"/>
                  <a:lumOff val="25000"/>
                </a:schemeClr>
              </a:solidFill>
              <a:latin typeface="+mn-lt"/>
              <a:cs typeface="Times New Roman" panose="02020603050405020304" pitchFamily="18" charset="0"/>
            </a:endParaRPr>
          </a:p>
        </p:txBody>
      </p:sp>
    </p:spTree>
    <p:extLst>
      <p:ext uri="{BB962C8B-B14F-4D97-AF65-F5344CB8AC3E}">
        <p14:creationId xmlns:p14="http://schemas.microsoft.com/office/powerpoint/2010/main" val="424270629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168835"/>
                                        </p:tgtEl>
                                        <p:attrNameLst>
                                          <p:attrName>style.visibility</p:attrName>
                                        </p:attrNameLst>
                                      </p:cBhvr>
                                      <p:to>
                                        <p:strVal val="visible"/>
                                      </p:to>
                                    </p:set>
                                    <p:anim calcmode="lin" valueType="num">
                                      <p:cBhvr additive="base">
                                        <p:cTn id="7" dur="500" fill="hold"/>
                                        <p:tgtEl>
                                          <p:spTgt spid="2168835"/>
                                        </p:tgtEl>
                                        <p:attrNameLst>
                                          <p:attrName>ppt_x</p:attrName>
                                        </p:attrNameLst>
                                      </p:cBhvr>
                                      <p:tavLst>
                                        <p:tav tm="0">
                                          <p:val>
                                            <p:strVal val="0-#ppt_w/2"/>
                                          </p:val>
                                        </p:tav>
                                        <p:tav tm="100000">
                                          <p:val>
                                            <p:strVal val="#ppt_x"/>
                                          </p:val>
                                        </p:tav>
                                      </p:tavLst>
                                    </p:anim>
                                    <p:anim calcmode="lin" valueType="num">
                                      <p:cBhvr additive="base">
                                        <p:cTn id="8" dur="500" fill="hold"/>
                                        <p:tgtEl>
                                          <p:spTgt spid="2168835"/>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3" presetClass="entr" presetSubtype="272" fill="hold" grpId="0" nodeType="afterEffect">
                                  <p:stCondLst>
                                    <p:cond delay="0"/>
                                  </p:stCondLst>
                                  <p:childTnLst>
                                    <p:set>
                                      <p:cBhvr>
                                        <p:cTn id="11" dur="1" fill="hold">
                                          <p:stCondLst>
                                            <p:cond delay="0"/>
                                          </p:stCondLst>
                                        </p:cTn>
                                        <p:tgtEl>
                                          <p:spTgt spid="2168836"/>
                                        </p:tgtEl>
                                        <p:attrNameLst>
                                          <p:attrName>style.visibility</p:attrName>
                                        </p:attrNameLst>
                                      </p:cBhvr>
                                      <p:to>
                                        <p:strVal val="visible"/>
                                      </p:to>
                                    </p:set>
                                    <p:anim calcmode="lin" valueType="num">
                                      <p:cBhvr>
                                        <p:cTn id="12" dur="500" fill="hold"/>
                                        <p:tgtEl>
                                          <p:spTgt spid="2168836"/>
                                        </p:tgtEl>
                                        <p:attrNameLst>
                                          <p:attrName>ppt_w</p:attrName>
                                        </p:attrNameLst>
                                      </p:cBhvr>
                                      <p:tavLst>
                                        <p:tav tm="0">
                                          <p:val>
                                            <p:strVal val="2/3*#ppt_w"/>
                                          </p:val>
                                        </p:tav>
                                        <p:tav tm="100000">
                                          <p:val>
                                            <p:strVal val="#ppt_w"/>
                                          </p:val>
                                        </p:tav>
                                      </p:tavLst>
                                    </p:anim>
                                    <p:anim calcmode="lin" valueType="num">
                                      <p:cBhvr>
                                        <p:cTn id="13" dur="500" fill="hold"/>
                                        <p:tgtEl>
                                          <p:spTgt spid="2168836"/>
                                        </p:tgtEl>
                                        <p:attrNameLst>
                                          <p:attrName>ppt_h</p:attrName>
                                        </p:attrNameLst>
                                      </p:cBhvr>
                                      <p:tavLst>
                                        <p:tav tm="0">
                                          <p:val>
                                            <p:strVal val="2/3*#ppt_h"/>
                                          </p:val>
                                        </p:tav>
                                        <p:tav tm="100000">
                                          <p:val>
                                            <p:strVal val="#ppt_h"/>
                                          </p:val>
                                        </p:tav>
                                      </p:tavLst>
                                    </p:anim>
                                  </p:childTnLst>
                                </p:cTn>
                              </p:par>
                            </p:childTnLst>
                          </p:cTn>
                        </p:par>
                        <p:par>
                          <p:cTn id="14" fill="hold" nodeType="afterGroup">
                            <p:stCondLst>
                              <p:cond delay="1000"/>
                            </p:stCondLst>
                            <p:childTnLst>
                              <p:par>
                                <p:cTn id="15" presetID="23" presetClass="entr" presetSubtype="16" fill="hold" grpId="0" nodeType="afterEffect">
                                  <p:stCondLst>
                                    <p:cond delay="0"/>
                                  </p:stCondLst>
                                  <p:childTnLst>
                                    <p:set>
                                      <p:cBhvr>
                                        <p:cTn id="16" dur="1" fill="hold">
                                          <p:stCondLst>
                                            <p:cond delay="0"/>
                                          </p:stCondLst>
                                        </p:cTn>
                                        <p:tgtEl>
                                          <p:spTgt spid="2168837"/>
                                        </p:tgtEl>
                                        <p:attrNameLst>
                                          <p:attrName>style.visibility</p:attrName>
                                        </p:attrNameLst>
                                      </p:cBhvr>
                                      <p:to>
                                        <p:strVal val="visible"/>
                                      </p:to>
                                    </p:set>
                                    <p:anim calcmode="lin" valueType="num">
                                      <p:cBhvr>
                                        <p:cTn id="17" dur="500" fill="hold"/>
                                        <p:tgtEl>
                                          <p:spTgt spid="2168837"/>
                                        </p:tgtEl>
                                        <p:attrNameLst>
                                          <p:attrName>ppt_w</p:attrName>
                                        </p:attrNameLst>
                                      </p:cBhvr>
                                      <p:tavLst>
                                        <p:tav tm="0">
                                          <p:val>
                                            <p:fltVal val="0"/>
                                          </p:val>
                                        </p:tav>
                                        <p:tav tm="100000">
                                          <p:val>
                                            <p:strVal val="#ppt_w"/>
                                          </p:val>
                                        </p:tav>
                                      </p:tavLst>
                                    </p:anim>
                                    <p:anim calcmode="lin" valueType="num">
                                      <p:cBhvr>
                                        <p:cTn id="18" dur="500" fill="hold"/>
                                        <p:tgtEl>
                                          <p:spTgt spid="2168837"/>
                                        </p:tgtEl>
                                        <p:attrNameLst>
                                          <p:attrName>ppt_h</p:attrName>
                                        </p:attrNameLst>
                                      </p:cBhvr>
                                      <p:tavLst>
                                        <p:tav tm="0">
                                          <p:val>
                                            <p:fltVal val="0"/>
                                          </p:val>
                                        </p:tav>
                                        <p:tav tm="100000">
                                          <p:val>
                                            <p:strVal val="#ppt_h"/>
                                          </p:val>
                                        </p:tav>
                                      </p:tavLst>
                                    </p:anim>
                                  </p:childTnLst>
                                </p:cTn>
                              </p:par>
                            </p:childTnLst>
                          </p:cTn>
                        </p:par>
                        <p:par>
                          <p:cTn id="19" fill="hold" nodeType="afterGroup">
                            <p:stCondLst>
                              <p:cond delay="1500"/>
                            </p:stCondLst>
                            <p:childTnLst>
                              <p:par>
                                <p:cTn id="20" presetID="9" presetClass="entr" presetSubtype="0" fill="hold" grpId="0" nodeType="afterEffect">
                                  <p:stCondLst>
                                    <p:cond delay="0"/>
                                  </p:stCondLst>
                                  <p:childTnLst>
                                    <p:set>
                                      <p:cBhvr>
                                        <p:cTn id="21" dur="1" fill="hold">
                                          <p:stCondLst>
                                            <p:cond delay="0"/>
                                          </p:stCondLst>
                                        </p:cTn>
                                        <p:tgtEl>
                                          <p:spTgt spid="2168838"/>
                                        </p:tgtEl>
                                        <p:attrNameLst>
                                          <p:attrName>style.visibility</p:attrName>
                                        </p:attrNameLst>
                                      </p:cBhvr>
                                      <p:to>
                                        <p:strVal val="visible"/>
                                      </p:to>
                                    </p:set>
                                    <p:animEffect transition="in" filter="dissolve">
                                      <p:cBhvr>
                                        <p:cTn id="22" dur="500"/>
                                        <p:tgtEl>
                                          <p:spTgt spid="2168838"/>
                                        </p:tgtEl>
                                      </p:cBhvr>
                                    </p:animEffect>
                                  </p:childTnLst>
                                </p:cTn>
                              </p:par>
                            </p:childTnLst>
                          </p:cTn>
                        </p:par>
                        <p:par>
                          <p:cTn id="23" fill="hold" nodeType="afterGroup">
                            <p:stCondLst>
                              <p:cond delay="2000"/>
                            </p:stCondLst>
                            <p:childTnLst>
                              <p:par>
                                <p:cTn id="24" presetID="9" presetClass="entr" presetSubtype="0" fill="hold" grpId="0" nodeType="afterEffect">
                                  <p:stCondLst>
                                    <p:cond delay="0"/>
                                  </p:stCondLst>
                                  <p:childTnLst>
                                    <p:set>
                                      <p:cBhvr>
                                        <p:cTn id="25" dur="1" fill="hold">
                                          <p:stCondLst>
                                            <p:cond delay="0"/>
                                          </p:stCondLst>
                                        </p:cTn>
                                        <p:tgtEl>
                                          <p:spTgt spid="2168840"/>
                                        </p:tgtEl>
                                        <p:attrNameLst>
                                          <p:attrName>style.visibility</p:attrName>
                                        </p:attrNameLst>
                                      </p:cBhvr>
                                      <p:to>
                                        <p:strVal val="visible"/>
                                      </p:to>
                                    </p:set>
                                    <p:animEffect transition="in" filter="dissolve">
                                      <p:cBhvr>
                                        <p:cTn id="26" dur="500"/>
                                        <p:tgtEl>
                                          <p:spTgt spid="2168840"/>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xit" presetSubtype="0" fill="hold" grpId="0" nodeType="clickEffect">
                                  <p:stCondLst>
                                    <p:cond delay="0"/>
                                  </p:stCondLst>
                                  <p:childTnLst>
                                    <p:set>
                                      <p:cBhvr>
                                        <p:cTn id="30" dur="1" fill="hold">
                                          <p:stCondLst>
                                            <p:cond delay="0"/>
                                          </p:stCondLst>
                                        </p:cTn>
                                        <p:tgtEl>
                                          <p:spTgt spid="13"/>
                                        </p:tgtEl>
                                        <p:attrNameLst>
                                          <p:attrName>style.visibility</p:attrName>
                                        </p:attrNameLst>
                                      </p:cBhvr>
                                      <p:to>
                                        <p:strVal val="hidden"/>
                                      </p:to>
                                    </p:set>
                                  </p:childTnLst>
                                </p:cTn>
                              </p:par>
                              <p:par>
                                <p:cTn id="31" presetID="9" presetClass="entr" presetSubtype="0" fill="hold" grpId="0" nodeType="withEffect">
                                  <p:stCondLst>
                                    <p:cond delay="0"/>
                                  </p:stCondLst>
                                  <p:childTnLst>
                                    <p:set>
                                      <p:cBhvr>
                                        <p:cTn id="32" dur="1" fill="hold">
                                          <p:stCondLst>
                                            <p:cond delay="0"/>
                                          </p:stCondLst>
                                        </p:cTn>
                                        <p:tgtEl>
                                          <p:spTgt spid="2168841"/>
                                        </p:tgtEl>
                                        <p:attrNameLst>
                                          <p:attrName>style.visibility</p:attrName>
                                        </p:attrNameLst>
                                      </p:cBhvr>
                                      <p:to>
                                        <p:strVal val="visible"/>
                                      </p:to>
                                    </p:set>
                                    <p:animEffect transition="in" filter="dissolve">
                                      <p:cBhvr>
                                        <p:cTn id="33" dur="500"/>
                                        <p:tgtEl>
                                          <p:spTgt spid="2168841"/>
                                        </p:tgtEl>
                                      </p:cBhvr>
                                    </p:animEffect>
                                  </p:childTnLst>
                                </p:cTn>
                              </p:par>
                            </p:childTnLst>
                          </p:cTn>
                        </p:par>
                        <p:par>
                          <p:cTn id="34" fill="hold" nodeType="afterGroup">
                            <p:stCondLst>
                              <p:cond delay="500"/>
                            </p:stCondLst>
                            <p:childTnLst>
                              <p:par>
                                <p:cTn id="35" presetID="9" presetClass="entr" presetSubtype="0" fill="hold" grpId="0" nodeType="afterEffect">
                                  <p:stCondLst>
                                    <p:cond delay="0"/>
                                  </p:stCondLst>
                                  <p:childTnLst>
                                    <p:set>
                                      <p:cBhvr>
                                        <p:cTn id="36" dur="1" fill="hold">
                                          <p:stCondLst>
                                            <p:cond delay="0"/>
                                          </p:stCondLst>
                                        </p:cTn>
                                        <p:tgtEl>
                                          <p:spTgt spid="2168839"/>
                                        </p:tgtEl>
                                        <p:attrNameLst>
                                          <p:attrName>style.visibility</p:attrName>
                                        </p:attrNameLst>
                                      </p:cBhvr>
                                      <p:to>
                                        <p:strVal val="visible"/>
                                      </p:to>
                                    </p:set>
                                    <p:animEffect transition="in" filter="dissolve">
                                      <p:cBhvr>
                                        <p:cTn id="37" dur="500"/>
                                        <p:tgtEl>
                                          <p:spTgt spid="21688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68835" grpId="0" animBg="1" autoUpdateAnimBg="0"/>
      <p:bldP spid="2168836" grpId="0" animBg="1" autoUpdateAnimBg="0"/>
      <p:bldP spid="2168837" grpId="0" animBg="1"/>
      <p:bldP spid="2168838" grpId="0" animBg="1" autoUpdateAnimBg="0"/>
      <p:bldP spid="2168839" grpId="0" animBg="1" autoUpdateAnimBg="0"/>
      <p:bldP spid="2168840" grpId="0" animBg="1" autoUpdateAnimBg="0"/>
      <p:bldP spid="2168841" grpId="0" animBg="1" autoUpdateAnimBg="0"/>
      <p:bldP spid="13"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Date Placeholder 2"/>
          <p:cNvSpPr>
            <a:spLocks noGrp="1"/>
          </p:cNvSpPr>
          <p:nvPr>
            <p:ph type="dt" sz="quarter" idx="10"/>
          </p:nvPr>
        </p:nvSpPr>
        <p:spPr/>
        <p:txBody>
          <a:bodyPr/>
          <a:lstStyle/>
          <a:p>
            <a:pPr>
              <a:defRPr/>
            </a:pPr>
            <a:fld id="{F5F1857B-29D3-4890-B888-0E92D9448B76}" type="datetime4">
              <a:rPr lang="en-US" altLang="en-US"/>
              <a:pPr>
                <a:defRPr/>
              </a:pPr>
              <a:t>May 19, 2021</a:t>
            </a:fld>
            <a:endParaRPr lang="en-US" altLang="en-US">
              <a:solidFill>
                <a:schemeClr val="bg2"/>
              </a:solidFill>
            </a:endParaRPr>
          </a:p>
        </p:txBody>
      </p:sp>
      <p:sp>
        <p:nvSpPr>
          <p:cNvPr id="13" name="Slide Number Placeholder 4"/>
          <p:cNvSpPr>
            <a:spLocks noGrp="1"/>
          </p:cNvSpPr>
          <p:nvPr>
            <p:ph type="sldNum" sz="quarter" idx="12"/>
          </p:nvPr>
        </p:nvSpPr>
        <p:spPr/>
        <p:txBody>
          <a:bodyPr/>
          <a:lstStyle/>
          <a:p>
            <a:pPr>
              <a:defRPr/>
            </a:pPr>
            <a:fld id="{8642E448-9255-4874-B5B5-D1C32BA03A77}" type="slidenum">
              <a:rPr lang="en-US" altLang="en-US"/>
              <a:pPr>
                <a:defRPr/>
              </a:pPr>
              <a:t>39</a:t>
            </a:fld>
            <a:endParaRPr lang="en-US" altLang="en-US"/>
          </a:p>
        </p:txBody>
      </p:sp>
      <p:sp>
        <p:nvSpPr>
          <p:cNvPr id="48133" name="Rectangle 2"/>
          <p:cNvSpPr>
            <a:spLocks noGrp="1" noChangeArrowheads="1"/>
          </p:cNvSpPr>
          <p:nvPr>
            <p:ph type="title"/>
          </p:nvPr>
        </p:nvSpPr>
        <p:spPr/>
        <p:txBody>
          <a:bodyPr/>
          <a:lstStyle/>
          <a:p>
            <a:r>
              <a:rPr lang="en-US" altLang="en-US" dirty="0" smtClean="0">
                <a:cs typeface="Times New Roman" panose="02020603050405020304" pitchFamily="18" charset="0"/>
              </a:rPr>
              <a:t>10-7: Antecedent Debt, Preference</a:t>
            </a:r>
          </a:p>
        </p:txBody>
      </p:sp>
      <p:sp>
        <p:nvSpPr>
          <p:cNvPr id="2170883" name="AutoShape 3"/>
          <p:cNvSpPr>
            <a:spLocks noChangeArrowheads="1"/>
          </p:cNvSpPr>
          <p:nvPr/>
        </p:nvSpPr>
        <p:spPr bwMode="auto">
          <a:xfrm>
            <a:off x="2057400" y="1447800"/>
            <a:ext cx="2286000" cy="1219200"/>
          </a:xfrm>
          <a:prstGeom prst="flowChartProcess">
            <a:avLst/>
          </a:prstGeom>
          <a:solidFill>
            <a:srgbClr val="00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Debtor</a:t>
            </a:r>
          </a:p>
        </p:txBody>
      </p:sp>
      <p:sp>
        <p:nvSpPr>
          <p:cNvPr id="2170884" name="AutoShape 4"/>
          <p:cNvSpPr>
            <a:spLocks noChangeArrowheads="1"/>
          </p:cNvSpPr>
          <p:nvPr/>
        </p:nvSpPr>
        <p:spPr bwMode="auto">
          <a:xfrm>
            <a:off x="7620000" y="1447800"/>
            <a:ext cx="2438400" cy="1143000"/>
          </a:xfrm>
          <a:prstGeom prst="flowChartPreparation">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Finco</a:t>
            </a:r>
          </a:p>
        </p:txBody>
      </p:sp>
      <p:sp>
        <p:nvSpPr>
          <p:cNvPr id="2170885" name="Line 5"/>
          <p:cNvSpPr>
            <a:spLocks noChangeShapeType="1"/>
          </p:cNvSpPr>
          <p:nvPr/>
        </p:nvSpPr>
        <p:spPr bwMode="auto">
          <a:xfrm>
            <a:off x="4343400" y="1981200"/>
            <a:ext cx="3276600" cy="0"/>
          </a:xfrm>
          <a:prstGeom prst="line">
            <a:avLst/>
          </a:prstGeom>
          <a:noFill/>
          <a:ln w="190500">
            <a:solidFill>
              <a:schemeClr val="hlink"/>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70886" name="AutoShape 6"/>
          <p:cNvSpPr>
            <a:spLocks noChangeArrowheads="1"/>
          </p:cNvSpPr>
          <p:nvPr/>
        </p:nvSpPr>
        <p:spPr bwMode="auto">
          <a:xfrm>
            <a:off x="4815840" y="2305775"/>
            <a:ext cx="2464636" cy="685800"/>
          </a:xfrm>
          <a:prstGeom prst="flowChartAlternateProcess">
            <a:avLst/>
          </a:prstGeom>
          <a:solidFill>
            <a:srgbClr val="00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1/15: $10,000 </a:t>
            </a:r>
            <a:endParaRPr lang="en-US" altLang="en-US" sz="3200" dirty="0"/>
          </a:p>
        </p:txBody>
      </p:sp>
      <p:sp>
        <p:nvSpPr>
          <p:cNvPr id="2170887" name="Text Box 7"/>
          <p:cNvSpPr txBox="1">
            <a:spLocks noChangeArrowheads="1"/>
          </p:cNvSpPr>
          <p:nvPr/>
        </p:nvSpPr>
        <p:spPr bwMode="auto">
          <a:xfrm>
            <a:off x="3225800" y="5505271"/>
            <a:ext cx="5842000" cy="1200329"/>
          </a:xfrm>
          <a:prstGeom prst="rect">
            <a:avLst/>
          </a:prstGeom>
          <a:noFill/>
          <a:ln w="38100">
            <a:solidFill>
              <a:srgbClr val="FF0000"/>
            </a:solidFill>
            <a:miter lim="800000"/>
            <a:headEnd/>
            <a:tailEnd/>
          </a:ln>
          <a:effectLs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spcBef>
                <a:spcPct val="50000"/>
              </a:spcBef>
            </a:pPr>
            <a:r>
              <a:rPr lang="en-US" altLang="en-US" sz="3600" dirty="0">
                <a:solidFill>
                  <a:srgbClr val="FF0000"/>
                </a:solidFill>
              </a:rPr>
              <a:t>5/1 Has </a:t>
            </a:r>
            <a:r>
              <a:rPr lang="en-US" altLang="en-US" sz="3600" dirty="0" err="1">
                <a:solidFill>
                  <a:srgbClr val="FF0000"/>
                </a:solidFill>
              </a:rPr>
              <a:t>Finco</a:t>
            </a:r>
            <a:r>
              <a:rPr lang="en-US" altLang="en-US" sz="3600" dirty="0">
                <a:solidFill>
                  <a:srgbClr val="FF0000"/>
                </a:solidFill>
              </a:rPr>
              <a:t> received a preference under BC 547(b)?</a:t>
            </a:r>
          </a:p>
        </p:txBody>
      </p:sp>
      <p:sp>
        <p:nvSpPr>
          <p:cNvPr id="2170888" name="AutoShape 8"/>
          <p:cNvSpPr>
            <a:spLocks noChangeArrowheads="1"/>
          </p:cNvSpPr>
          <p:nvPr/>
        </p:nvSpPr>
        <p:spPr bwMode="auto">
          <a:xfrm>
            <a:off x="4343400" y="3866969"/>
            <a:ext cx="3241040" cy="571499"/>
          </a:xfrm>
          <a:prstGeom prst="flowChartAlternateProcess">
            <a:avLst/>
          </a:prstGeom>
          <a:solidFill>
            <a:srgbClr val="00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Machine = $10,000</a:t>
            </a:r>
          </a:p>
        </p:txBody>
      </p:sp>
      <p:sp>
        <p:nvSpPr>
          <p:cNvPr id="2170889" name="AutoShape 9"/>
          <p:cNvSpPr>
            <a:spLocks noChangeArrowheads="1"/>
          </p:cNvSpPr>
          <p:nvPr/>
        </p:nvSpPr>
        <p:spPr bwMode="auto">
          <a:xfrm>
            <a:off x="3469640" y="4667070"/>
            <a:ext cx="5100320" cy="609599"/>
          </a:xfrm>
          <a:prstGeom prst="flowChartAlternateProcess">
            <a:avLst/>
          </a:prstGeom>
          <a:solidFill>
            <a:srgbClr val="00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a:t>5/1 Debtor files for bankruptcy</a:t>
            </a:r>
          </a:p>
        </p:txBody>
      </p:sp>
      <p:sp>
        <p:nvSpPr>
          <p:cNvPr id="2170890" name="AutoShape 10"/>
          <p:cNvSpPr>
            <a:spLocks noChangeArrowheads="1"/>
          </p:cNvSpPr>
          <p:nvPr/>
        </p:nvSpPr>
        <p:spPr bwMode="auto">
          <a:xfrm>
            <a:off x="4003040" y="3152685"/>
            <a:ext cx="3921760" cy="590370"/>
          </a:xfrm>
          <a:prstGeom prst="flowChartAlternateProcess">
            <a:avLst/>
          </a:prstGeom>
          <a:solidFill>
            <a:srgbClr val="00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3/1 SA &amp; FS Machine </a:t>
            </a:r>
          </a:p>
        </p:txBody>
      </p:sp>
      <p:sp>
        <p:nvSpPr>
          <p:cNvPr id="14" name="Rectangle 7"/>
          <p:cNvSpPr>
            <a:spLocks noChangeArrowheads="1"/>
          </p:cNvSpPr>
          <p:nvPr/>
        </p:nvSpPr>
        <p:spPr bwMode="auto">
          <a:xfrm>
            <a:off x="12018963" y="6700838"/>
            <a:ext cx="173037" cy="157162"/>
          </a:xfrm>
          <a:prstGeom prst="rect">
            <a:avLst/>
          </a:prstGeom>
          <a:solidFill>
            <a:schemeClr val="accent4">
              <a:lumMod val="75000"/>
              <a:lumOff val="25000"/>
            </a:schemeClr>
          </a:solidFill>
          <a:ln w="9525">
            <a:solidFill>
              <a:schemeClr val="tx1"/>
            </a:solidFill>
            <a:miter lim="800000"/>
            <a:headEnd/>
            <a:tailEnd/>
          </a:ln>
        </p:spPr>
        <p:txBody>
          <a:bodyPr wrap="none" anchor="ctr"/>
          <a:lstStyle/>
          <a:p>
            <a:endParaRPr lang="en-US"/>
          </a:p>
        </p:txBody>
      </p:sp>
      <p:sp>
        <p:nvSpPr>
          <p:cNvPr id="15" name="Text Box 5"/>
          <p:cNvSpPr txBox="1">
            <a:spLocks noChangeArrowheads="1"/>
          </p:cNvSpPr>
          <p:nvPr/>
        </p:nvSpPr>
        <p:spPr bwMode="auto">
          <a:xfrm>
            <a:off x="10083339" y="0"/>
            <a:ext cx="2108662"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 (2 of 2)</a:t>
            </a:r>
            <a:endParaRPr lang="en-US" b="1" i="0" dirty="0">
              <a:solidFill>
                <a:schemeClr val="accent4">
                  <a:lumMod val="75000"/>
                  <a:lumOff val="25000"/>
                </a:schemeClr>
              </a:solidFill>
              <a:latin typeface="+mn-lt"/>
              <a:cs typeface="Times New Roman" panose="02020603050405020304" pitchFamily="18" charset="0"/>
            </a:endParaRPr>
          </a:p>
        </p:txBody>
      </p:sp>
    </p:spTree>
    <p:extLst>
      <p:ext uri="{BB962C8B-B14F-4D97-AF65-F5344CB8AC3E}">
        <p14:creationId xmlns:p14="http://schemas.microsoft.com/office/powerpoint/2010/main" val="154634970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170883"/>
                                        </p:tgtEl>
                                        <p:attrNameLst>
                                          <p:attrName>style.visibility</p:attrName>
                                        </p:attrNameLst>
                                      </p:cBhvr>
                                      <p:to>
                                        <p:strVal val="visible"/>
                                      </p:to>
                                    </p:set>
                                    <p:anim calcmode="lin" valueType="num">
                                      <p:cBhvr additive="base">
                                        <p:cTn id="7" dur="500" fill="hold"/>
                                        <p:tgtEl>
                                          <p:spTgt spid="2170883"/>
                                        </p:tgtEl>
                                        <p:attrNameLst>
                                          <p:attrName>ppt_x</p:attrName>
                                        </p:attrNameLst>
                                      </p:cBhvr>
                                      <p:tavLst>
                                        <p:tav tm="0">
                                          <p:val>
                                            <p:strVal val="0-#ppt_w/2"/>
                                          </p:val>
                                        </p:tav>
                                        <p:tav tm="100000">
                                          <p:val>
                                            <p:strVal val="#ppt_x"/>
                                          </p:val>
                                        </p:tav>
                                      </p:tavLst>
                                    </p:anim>
                                    <p:anim calcmode="lin" valueType="num">
                                      <p:cBhvr additive="base">
                                        <p:cTn id="8" dur="500" fill="hold"/>
                                        <p:tgtEl>
                                          <p:spTgt spid="2170883"/>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3" presetClass="entr" presetSubtype="272" fill="hold" grpId="0" nodeType="afterEffect">
                                  <p:stCondLst>
                                    <p:cond delay="0"/>
                                  </p:stCondLst>
                                  <p:childTnLst>
                                    <p:set>
                                      <p:cBhvr>
                                        <p:cTn id="11" dur="1" fill="hold">
                                          <p:stCondLst>
                                            <p:cond delay="0"/>
                                          </p:stCondLst>
                                        </p:cTn>
                                        <p:tgtEl>
                                          <p:spTgt spid="2170884"/>
                                        </p:tgtEl>
                                        <p:attrNameLst>
                                          <p:attrName>style.visibility</p:attrName>
                                        </p:attrNameLst>
                                      </p:cBhvr>
                                      <p:to>
                                        <p:strVal val="visible"/>
                                      </p:to>
                                    </p:set>
                                    <p:anim calcmode="lin" valueType="num">
                                      <p:cBhvr>
                                        <p:cTn id="12" dur="500" fill="hold"/>
                                        <p:tgtEl>
                                          <p:spTgt spid="2170884"/>
                                        </p:tgtEl>
                                        <p:attrNameLst>
                                          <p:attrName>ppt_w</p:attrName>
                                        </p:attrNameLst>
                                      </p:cBhvr>
                                      <p:tavLst>
                                        <p:tav tm="0">
                                          <p:val>
                                            <p:strVal val="2/3*#ppt_w"/>
                                          </p:val>
                                        </p:tav>
                                        <p:tav tm="100000">
                                          <p:val>
                                            <p:strVal val="#ppt_w"/>
                                          </p:val>
                                        </p:tav>
                                      </p:tavLst>
                                    </p:anim>
                                    <p:anim calcmode="lin" valueType="num">
                                      <p:cBhvr>
                                        <p:cTn id="13" dur="500" fill="hold"/>
                                        <p:tgtEl>
                                          <p:spTgt spid="2170884"/>
                                        </p:tgtEl>
                                        <p:attrNameLst>
                                          <p:attrName>ppt_h</p:attrName>
                                        </p:attrNameLst>
                                      </p:cBhvr>
                                      <p:tavLst>
                                        <p:tav tm="0">
                                          <p:val>
                                            <p:strVal val="2/3*#ppt_h"/>
                                          </p:val>
                                        </p:tav>
                                        <p:tav tm="100000">
                                          <p:val>
                                            <p:strVal val="#ppt_h"/>
                                          </p:val>
                                        </p:tav>
                                      </p:tavLst>
                                    </p:anim>
                                  </p:childTnLst>
                                </p:cTn>
                              </p:par>
                            </p:childTnLst>
                          </p:cTn>
                        </p:par>
                        <p:par>
                          <p:cTn id="14" fill="hold" nodeType="afterGroup">
                            <p:stCondLst>
                              <p:cond delay="1000"/>
                            </p:stCondLst>
                            <p:childTnLst>
                              <p:par>
                                <p:cTn id="15" presetID="23" presetClass="entr" presetSubtype="16" fill="hold" grpId="0" nodeType="afterEffect">
                                  <p:stCondLst>
                                    <p:cond delay="0"/>
                                  </p:stCondLst>
                                  <p:childTnLst>
                                    <p:set>
                                      <p:cBhvr>
                                        <p:cTn id="16" dur="1" fill="hold">
                                          <p:stCondLst>
                                            <p:cond delay="0"/>
                                          </p:stCondLst>
                                        </p:cTn>
                                        <p:tgtEl>
                                          <p:spTgt spid="2170885"/>
                                        </p:tgtEl>
                                        <p:attrNameLst>
                                          <p:attrName>style.visibility</p:attrName>
                                        </p:attrNameLst>
                                      </p:cBhvr>
                                      <p:to>
                                        <p:strVal val="visible"/>
                                      </p:to>
                                    </p:set>
                                    <p:anim calcmode="lin" valueType="num">
                                      <p:cBhvr>
                                        <p:cTn id="17" dur="500" fill="hold"/>
                                        <p:tgtEl>
                                          <p:spTgt spid="2170885"/>
                                        </p:tgtEl>
                                        <p:attrNameLst>
                                          <p:attrName>ppt_w</p:attrName>
                                        </p:attrNameLst>
                                      </p:cBhvr>
                                      <p:tavLst>
                                        <p:tav tm="0">
                                          <p:val>
                                            <p:fltVal val="0"/>
                                          </p:val>
                                        </p:tav>
                                        <p:tav tm="100000">
                                          <p:val>
                                            <p:strVal val="#ppt_w"/>
                                          </p:val>
                                        </p:tav>
                                      </p:tavLst>
                                    </p:anim>
                                    <p:anim calcmode="lin" valueType="num">
                                      <p:cBhvr>
                                        <p:cTn id="18" dur="500" fill="hold"/>
                                        <p:tgtEl>
                                          <p:spTgt spid="2170885"/>
                                        </p:tgtEl>
                                        <p:attrNameLst>
                                          <p:attrName>ppt_h</p:attrName>
                                        </p:attrNameLst>
                                      </p:cBhvr>
                                      <p:tavLst>
                                        <p:tav tm="0">
                                          <p:val>
                                            <p:fltVal val="0"/>
                                          </p:val>
                                        </p:tav>
                                        <p:tav tm="100000">
                                          <p:val>
                                            <p:strVal val="#ppt_h"/>
                                          </p:val>
                                        </p:tav>
                                      </p:tavLst>
                                    </p:anim>
                                  </p:childTnLst>
                                </p:cTn>
                              </p:par>
                            </p:childTnLst>
                          </p:cTn>
                        </p:par>
                        <p:par>
                          <p:cTn id="19" fill="hold" nodeType="afterGroup">
                            <p:stCondLst>
                              <p:cond delay="1500"/>
                            </p:stCondLst>
                            <p:childTnLst>
                              <p:par>
                                <p:cTn id="20" presetID="9" presetClass="entr" presetSubtype="0" fill="hold" grpId="0" nodeType="afterEffect">
                                  <p:stCondLst>
                                    <p:cond delay="0"/>
                                  </p:stCondLst>
                                  <p:childTnLst>
                                    <p:set>
                                      <p:cBhvr>
                                        <p:cTn id="21" dur="1" fill="hold">
                                          <p:stCondLst>
                                            <p:cond delay="0"/>
                                          </p:stCondLst>
                                        </p:cTn>
                                        <p:tgtEl>
                                          <p:spTgt spid="2170886"/>
                                        </p:tgtEl>
                                        <p:attrNameLst>
                                          <p:attrName>style.visibility</p:attrName>
                                        </p:attrNameLst>
                                      </p:cBhvr>
                                      <p:to>
                                        <p:strVal val="visible"/>
                                      </p:to>
                                    </p:set>
                                    <p:animEffect transition="in" filter="dissolve">
                                      <p:cBhvr>
                                        <p:cTn id="22" dur="500"/>
                                        <p:tgtEl>
                                          <p:spTgt spid="2170886"/>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2170890"/>
                                        </p:tgtEl>
                                        <p:attrNameLst>
                                          <p:attrName>style.visibility</p:attrName>
                                        </p:attrNameLst>
                                      </p:cBhvr>
                                      <p:to>
                                        <p:strVal val="visible"/>
                                      </p:to>
                                    </p:set>
                                    <p:animEffect transition="in" filter="dissolve">
                                      <p:cBhvr>
                                        <p:cTn id="27" dur="500"/>
                                        <p:tgtEl>
                                          <p:spTgt spid="2170890"/>
                                        </p:tgtEl>
                                      </p:cBhvr>
                                    </p:animEffect>
                                  </p:childTnLst>
                                </p:cTn>
                              </p:par>
                            </p:childTnLst>
                          </p:cTn>
                        </p:par>
                        <p:par>
                          <p:cTn id="28" fill="hold" nodeType="afterGroup">
                            <p:stCondLst>
                              <p:cond delay="500"/>
                            </p:stCondLst>
                            <p:childTnLst>
                              <p:par>
                                <p:cTn id="29" presetID="9" presetClass="entr" presetSubtype="0" fill="hold" grpId="0" nodeType="afterEffect">
                                  <p:stCondLst>
                                    <p:cond delay="0"/>
                                  </p:stCondLst>
                                  <p:childTnLst>
                                    <p:set>
                                      <p:cBhvr>
                                        <p:cTn id="30" dur="1" fill="hold">
                                          <p:stCondLst>
                                            <p:cond delay="0"/>
                                          </p:stCondLst>
                                        </p:cTn>
                                        <p:tgtEl>
                                          <p:spTgt spid="2170888"/>
                                        </p:tgtEl>
                                        <p:attrNameLst>
                                          <p:attrName>style.visibility</p:attrName>
                                        </p:attrNameLst>
                                      </p:cBhvr>
                                      <p:to>
                                        <p:strVal val="visible"/>
                                      </p:to>
                                    </p:set>
                                    <p:animEffect transition="in" filter="dissolve">
                                      <p:cBhvr>
                                        <p:cTn id="31" dur="500"/>
                                        <p:tgtEl>
                                          <p:spTgt spid="2170888"/>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1" presetClass="exit" presetSubtype="0" fill="hold" grpId="0" nodeType="clickEffect">
                                  <p:stCondLst>
                                    <p:cond delay="0"/>
                                  </p:stCondLst>
                                  <p:childTnLst>
                                    <p:set>
                                      <p:cBhvr>
                                        <p:cTn id="35" dur="1" fill="hold">
                                          <p:stCondLst>
                                            <p:cond delay="0"/>
                                          </p:stCondLst>
                                        </p:cTn>
                                        <p:tgtEl>
                                          <p:spTgt spid="14"/>
                                        </p:tgtEl>
                                        <p:attrNameLst>
                                          <p:attrName>style.visibility</p:attrName>
                                        </p:attrNameLst>
                                      </p:cBhvr>
                                      <p:to>
                                        <p:strVal val="hidden"/>
                                      </p:to>
                                    </p:set>
                                  </p:childTnLst>
                                </p:cTn>
                              </p:par>
                              <p:par>
                                <p:cTn id="36" presetID="9" presetClass="entr" presetSubtype="0" fill="hold" grpId="0" nodeType="withEffect">
                                  <p:stCondLst>
                                    <p:cond delay="0"/>
                                  </p:stCondLst>
                                  <p:childTnLst>
                                    <p:set>
                                      <p:cBhvr>
                                        <p:cTn id="37" dur="1" fill="hold">
                                          <p:stCondLst>
                                            <p:cond delay="0"/>
                                          </p:stCondLst>
                                        </p:cTn>
                                        <p:tgtEl>
                                          <p:spTgt spid="2170889"/>
                                        </p:tgtEl>
                                        <p:attrNameLst>
                                          <p:attrName>style.visibility</p:attrName>
                                        </p:attrNameLst>
                                      </p:cBhvr>
                                      <p:to>
                                        <p:strVal val="visible"/>
                                      </p:to>
                                    </p:set>
                                    <p:animEffect transition="in" filter="dissolve">
                                      <p:cBhvr>
                                        <p:cTn id="38" dur="500"/>
                                        <p:tgtEl>
                                          <p:spTgt spid="2170889"/>
                                        </p:tgtEl>
                                      </p:cBhvr>
                                    </p:animEffect>
                                  </p:childTnLst>
                                </p:cTn>
                              </p:par>
                            </p:childTnLst>
                          </p:cTn>
                        </p:par>
                        <p:par>
                          <p:cTn id="39" fill="hold" nodeType="afterGroup">
                            <p:stCondLst>
                              <p:cond delay="500"/>
                            </p:stCondLst>
                            <p:childTnLst>
                              <p:par>
                                <p:cTn id="40" presetID="9" presetClass="entr" presetSubtype="0" fill="hold" grpId="0" nodeType="afterEffect">
                                  <p:stCondLst>
                                    <p:cond delay="0"/>
                                  </p:stCondLst>
                                  <p:childTnLst>
                                    <p:set>
                                      <p:cBhvr>
                                        <p:cTn id="41" dur="1" fill="hold">
                                          <p:stCondLst>
                                            <p:cond delay="0"/>
                                          </p:stCondLst>
                                        </p:cTn>
                                        <p:tgtEl>
                                          <p:spTgt spid="2170887"/>
                                        </p:tgtEl>
                                        <p:attrNameLst>
                                          <p:attrName>style.visibility</p:attrName>
                                        </p:attrNameLst>
                                      </p:cBhvr>
                                      <p:to>
                                        <p:strVal val="visible"/>
                                      </p:to>
                                    </p:set>
                                    <p:animEffect transition="in" filter="dissolve">
                                      <p:cBhvr>
                                        <p:cTn id="42" dur="500"/>
                                        <p:tgtEl>
                                          <p:spTgt spid="21708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70883" grpId="0" animBg="1" autoUpdateAnimBg="0"/>
      <p:bldP spid="2170884" grpId="0" animBg="1" autoUpdateAnimBg="0"/>
      <p:bldP spid="2170885" grpId="0" animBg="1"/>
      <p:bldP spid="2170886" grpId="0" animBg="1" autoUpdateAnimBg="0"/>
      <p:bldP spid="2170887" grpId="0" animBg="1" autoUpdateAnimBg="0"/>
      <p:bldP spid="2170888" grpId="0" animBg="1" autoUpdateAnimBg="0"/>
      <p:bldP spid="2170889" grpId="0" animBg="1" autoUpdateAnimBg="0"/>
      <p:bldP spid="2170890" grpId="0" animBg="1" autoUpdateAnimBg="0"/>
      <p:bldP spid="1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5BCF844D-039C-47E2-9887-FB68D6F03546}" type="datetime4">
              <a:rPr lang="en-US" altLang="en-US"/>
              <a:pPr>
                <a:defRPr/>
              </a:pPr>
              <a:t>May 19,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p>
            <a:pPr>
              <a:defRPr/>
            </a:pPr>
            <a:fld id="{BAF3DA15-EC32-41E0-B9FF-CF3FF94F8736}" type="slidenum">
              <a:rPr lang="en-US" altLang="en-US"/>
              <a:pPr>
                <a:defRPr/>
              </a:pPr>
              <a:t>4</a:t>
            </a:fld>
            <a:endParaRPr lang="en-US" altLang="en-US"/>
          </a:p>
        </p:txBody>
      </p:sp>
      <p:sp>
        <p:nvSpPr>
          <p:cNvPr id="25605" name="Rectangle 2"/>
          <p:cNvSpPr>
            <a:spLocks noGrp="1" noChangeArrowheads="1"/>
          </p:cNvSpPr>
          <p:nvPr>
            <p:ph type="title"/>
          </p:nvPr>
        </p:nvSpPr>
        <p:spPr/>
        <p:txBody>
          <a:bodyPr/>
          <a:lstStyle/>
          <a:p>
            <a:r>
              <a:rPr lang="en-US" altLang="en-US" dirty="0" smtClean="0"/>
              <a:t>10-1.1: </a:t>
            </a:r>
            <a:r>
              <a:rPr lang="en-US" altLang="en-US" dirty="0" smtClean="0"/>
              <a:t>Exchange Offers I</a:t>
            </a:r>
          </a:p>
        </p:txBody>
      </p:sp>
      <p:sp>
        <p:nvSpPr>
          <p:cNvPr id="25606" name="Rectangle 3"/>
          <p:cNvSpPr>
            <a:spLocks noGrp="1" noChangeArrowheads="1"/>
          </p:cNvSpPr>
          <p:nvPr>
            <p:ph type="body" idx="1"/>
          </p:nvPr>
        </p:nvSpPr>
        <p:spPr/>
        <p:txBody>
          <a:bodyPr/>
          <a:lstStyle/>
          <a:p>
            <a:pPr>
              <a:lnSpc>
                <a:spcPct val="90000"/>
              </a:lnSpc>
            </a:pPr>
            <a:r>
              <a:rPr lang="en-US" altLang="en-US" dirty="0" smtClean="0"/>
              <a:t>Hypo</a:t>
            </a:r>
          </a:p>
          <a:p>
            <a:pPr lvl="1">
              <a:lnSpc>
                <a:spcPct val="90000"/>
              </a:lnSpc>
            </a:pPr>
            <a:r>
              <a:rPr lang="en-US" altLang="en-US" dirty="0" smtClean="0"/>
              <a:t>If offer is completed, expect new bonds to trade for $600, any remaining old bonds will trade at $900; if offer fails, market price drops to $450</a:t>
            </a:r>
          </a:p>
          <a:p>
            <a:pPr lvl="1">
              <a:lnSpc>
                <a:spcPct val="90000"/>
              </a:lnSpc>
            </a:pPr>
            <a:r>
              <a:rPr lang="en-US" altLang="en-US" dirty="0" smtClean="0"/>
              <a:t>What do we want? What happens?</a:t>
            </a:r>
          </a:p>
        </p:txBody>
      </p:sp>
      <p:sp>
        <p:nvSpPr>
          <p:cNvPr id="7" name="Text Box 5"/>
          <p:cNvSpPr txBox="1">
            <a:spLocks noChangeArrowheads="1"/>
          </p:cNvSpPr>
          <p:nvPr/>
        </p:nvSpPr>
        <p:spPr bwMode="auto">
          <a:xfrm>
            <a:off x="10129059" y="0"/>
            <a:ext cx="2062942"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 (2 of 3)</a:t>
            </a:r>
            <a:endParaRPr lang="en-US" b="1" i="0" dirty="0">
              <a:solidFill>
                <a:schemeClr val="accent4">
                  <a:lumMod val="75000"/>
                  <a:lumOff val="25000"/>
                </a:schemeClr>
              </a:solidFill>
              <a:latin typeface="+mn-lt"/>
              <a:cs typeface="Times New Roman" panose="02020603050405020304" pitchFamily="18" charset="0"/>
            </a:endParaRPr>
          </a:p>
        </p:txBody>
      </p:sp>
    </p:spTree>
    <p:extLst>
      <p:ext uri="{BB962C8B-B14F-4D97-AF65-F5344CB8AC3E}">
        <p14:creationId xmlns:p14="http://schemas.microsoft.com/office/powerpoint/2010/main" val="3242078030"/>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 name="Date Placeholder 2"/>
          <p:cNvSpPr>
            <a:spLocks noGrp="1"/>
          </p:cNvSpPr>
          <p:nvPr>
            <p:ph type="dt" sz="quarter" idx="10"/>
          </p:nvPr>
        </p:nvSpPr>
        <p:spPr/>
        <p:txBody>
          <a:bodyPr/>
          <a:lstStyle/>
          <a:p>
            <a:pPr>
              <a:defRPr/>
            </a:pPr>
            <a:fld id="{E627995A-EEFC-4F2A-9E16-5A151255EF8E}" type="datetime4">
              <a:rPr lang="en-US" altLang="en-US"/>
              <a:pPr>
                <a:defRPr/>
              </a:pPr>
              <a:t>May 19, 2021</a:t>
            </a:fld>
            <a:endParaRPr lang="en-US" altLang="en-US">
              <a:solidFill>
                <a:schemeClr val="bg2"/>
              </a:solidFill>
            </a:endParaRPr>
          </a:p>
        </p:txBody>
      </p:sp>
      <p:sp>
        <p:nvSpPr>
          <p:cNvPr id="14" name="Slide Number Placeholder 4"/>
          <p:cNvSpPr>
            <a:spLocks noGrp="1"/>
          </p:cNvSpPr>
          <p:nvPr>
            <p:ph type="sldNum" sz="quarter" idx="12"/>
          </p:nvPr>
        </p:nvSpPr>
        <p:spPr/>
        <p:txBody>
          <a:bodyPr/>
          <a:lstStyle/>
          <a:p>
            <a:pPr>
              <a:defRPr/>
            </a:pPr>
            <a:fld id="{DD185D40-64B5-4B7D-84D1-C381C13A8F4E}" type="slidenum">
              <a:rPr lang="en-US" altLang="en-US"/>
              <a:pPr>
                <a:defRPr/>
              </a:pPr>
              <a:t>40</a:t>
            </a:fld>
            <a:endParaRPr lang="en-US" altLang="en-US"/>
          </a:p>
        </p:txBody>
      </p:sp>
      <p:sp>
        <p:nvSpPr>
          <p:cNvPr id="46085" name="Rectangle 2"/>
          <p:cNvSpPr>
            <a:spLocks noGrp="1" noChangeArrowheads="1"/>
          </p:cNvSpPr>
          <p:nvPr>
            <p:ph type="title"/>
          </p:nvPr>
        </p:nvSpPr>
        <p:spPr/>
        <p:txBody>
          <a:bodyPr/>
          <a:lstStyle/>
          <a:p>
            <a:r>
              <a:rPr lang="en-US" altLang="en-US" dirty="0" smtClean="0">
                <a:cs typeface="Times New Roman" panose="02020603050405020304" pitchFamily="18" charset="0"/>
              </a:rPr>
              <a:t>10-6: Answer</a:t>
            </a:r>
          </a:p>
        </p:txBody>
      </p:sp>
      <p:sp>
        <p:nvSpPr>
          <p:cNvPr id="46087" name="Rectangle 11"/>
          <p:cNvSpPr>
            <a:spLocks noGrp="1" noChangeArrowheads="1"/>
          </p:cNvSpPr>
          <p:nvPr>
            <p:ph type="body" idx="4294967295"/>
          </p:nvPr>
        </p:nvSpPr>
        <p:spPr/>
        <p:txBody>
          <a:bodyPr/>
          <a:lstStyle/>
          <a:p>
            <a:r>
              <a:rPr lang="en-US" altLang="en-US" smtClean="0"/>
              <a:t>No antecedent debt, so no preference </a:t>
            </a:r>
          </a:p>
        </p:txBody>
      </p:sp>
    </p:spTree>
    <p:extLst>
      <p:ext uri="{BB962C8B-B14F-4D97-AF65-F5344CB8AC3E}">
        <p14:creationId xmlns:p14="http://schemas.microsoft.com/office/powerpoint/2010/main" val="359602719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 name="Date Placeholder 2"/>
          <p:cNvSpPr>
            <a:spLocks noGrp="1"/>
          </p:cNvSpPr>
          <p:nvPr>
            <p:ph type="dt" sz="quarter" idx="10"/>
          </p:nvPr>
        </p:nvSpPr>
        <p:spPr/>
        <p:txBody>
          <a:bodyPr/>
          <a:lstStyle/>
          <a:p>
            <a:pPr>
              <a:defRPr/>
            </a:pPr>
            <a:fld id="{A6930872-9B77-40CF-B789-94ABEC5CAD15}" type="datetime4">
              <a:rPr lang="en-US" altLang="en-US"/>
              <a:pPr>
                <a:defRPr/>
              </a:pPr>
              <a:t>May 19, 2021</a:t>
            </a:fld>
            <a:endParaRPr lang="en-US" altLang="en-US">
              <a:solidFill>
                <a:schemeClr val="bg2"/>
              </a:solidFill>
            </a:endParaRPr>
          </a:p>
        </p:txBody>
      </p:sp>
      <p:sp>
        <p:nvSpPr>
          <p:cNvPr id="15" name="Slide Number Placeholder 4"/>
          <p:cNvSpPr>
            <a:spLocks noGrp="1"/>
          </p:cNvSpPr>
          <p:nvPr>
            <p:ph type="sldNum" sz="quarter" idx="12"/>
          </p:nvPr>
        </p:nvSpPr>
        <p:spPr/>
        <p:txBody>
          <a:bodyPr/>
          <a:lstStyle/>
          <a:p>
            <a:pPr>
              <a:defRPr/>
            </a:pPr>
            <a:fld id="{0B396D1D-9A93-497F-AE99-9686FA1EDBA7}" type="slidenum">
              <a:rPr lang="en-US" altLang="en-US"/>
              <a:pPr>
                <a:defRPr/>
              </a:pPr>
              <a:t>41</a:t>
            </a:fld>
            <a:endParaRPr lang="en-US" altLang="en-US"/>
          </a:p>
        </p:txBody>
      </p:sp>
      <p:sp>
        <p:nvSpPr>
          <p:cNvPr id="50181" name="Rectangle 2"/>
          <p:cNvSpPr>
            <a:spLocks noGrp="1" noChangeArrowheads="1"/>
          </p:cNvSpPr>
          <p:nvPr>
            <p:ph type="title"/>
          </p:nvPr>
        </p:nvSpPr>
        <p:spPr/>
        <p:txBody>
          <a:bodyPr/>
          <a:lstStyle/>
          <a:p>
            <a:r>
              <a:rPr lang="en-US" altLang="en-US" dirty="0" smtClean="0">
                <a:cs typeface="Times New Roman" panose="02020603050405020304" pitchFamily="18" charset="0"/>
              </a:rPr>
              <a:t>10-7: Answer</a:t>
            </a:r>
          </a:p>
        </p:txBody>
      </p:sp>
      <p:sp>
        <p:nvSpPr>
          <p:cNvPr id="50183" name="Rectangle 12"/>
          <p:cNvSpPr>
            <a:spLocks noGrp="1" noChangeArrowheads="1"/>
          </p:cNvSpPr>
          <p:nvPr>
            <p:ph type="body" idx="4294967295"/>
          </p:nvPr>
        </p:nvSpPr>
        <p:spPr/>
        <p:txBody>
          <a:bodyPr/>
          <a:lstStyle/>
          <a:p>
            <a:r>
              <a:rPr lang="en-US" altLang="en-US" dirty="0" smtClean="0">
                <a:cs typeface="Times New Roman" panose="02020603050405020304" pitchFamily="18" charset="0"/>
              </a:rPr>
              <a:t>b(1): transfer to or for the benefit of a creditor</a:t>
            </a:r>
          </a:p>
          <a:p>
            <a:pPr lvl="1"/>
            <a:r>
              <a:rPr lang="en-US" altLang="en-US" dirty="0" smtClean="0">
                <a:cs typeface="Times New Roman" panose="02020603050405020304" pitchFamily="18" charset="0"/>
              </a:rPr>
              <a:t>Yes</a:t>
            </a:r>
          </a:p>
          <a:p>
            <a:r>
              <a:rPr lang="en-US" altLang="en-US" dirty="0" smtClean="0">
                <a:cs typeface="Times New Roman" panose="02020603050405020304" pitchFamily="18" charset="0"/>
              </a:rPr>
              <a:t>b(2): on account of an antecedent debt</a:t>
            </a:r>
          </a:p>
          <a:p>
            <a:pPr lvl="1"/>
            <a:r>
              <a:rPr lang="en-US" altLang="en-US" dirty="0" smtClean="0">
                <a:cs typeface="Times New Roman" panose="02020603050405020304" pitchFamily="18" charset="0"/>
              </a:rPr>
              <a:t>The 1/15 debt of $10K</a:t>
            </a:r>
          </a:p>
          <a:p>
            <a:r>
              <a:rPr lang="en-US" altLang="en-US" dirty="0" smtClean="0">
                <a:cs typeface="Times New Roman" panose="02020603050405020304" pitchFamily="18" charset="0"/>
              </a:rPr>
              <a:t>b(3): made while the debtor was insolvent</a:t>
            </a:r>
          </a:p>
          <a:p>
            <a:pPr lvl="1"/>
            <a:r>
              <a:rPr lang="en-US" altLang="en-US" dirty="0" smtClean="0">
                <a:cs typeface="Times New Roman" panose="02020603050405020304" pitchFamily="18" charset="0"/>
              </a:rPr>
              <a:t>Presumed insolvent for 90 days prior under 547(f)</a:t>
            </a:r>
          </a:p>
        </p:txBody>
      </p:sp>
    </p:spTree>
    <p:extLst>
      <p:ext uri="{BB962C8B-B14F-4D97-AF65-F5344CB8AC3E}">
        <p14:creationId xmlns:p14="http://schemas.microsoft.com/office/powerpoint/2010/main" val="3478554965"/>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 name="Date Placeholder 2"/>
          <p:cNvSpPr>
            <a:spLocks noGrp="1"/>
          </p:cNvSpPr>
          <p:nvPr>
            <p:ph type="dt" sz="quarter" idx="10"/>
          </p:nvPr>
        </p:nvSpPr>
        <p:spPr/>
        <p:txBody>
          <a:bodyPr/>
          <a:lstStyle/>
          <a:p>
            <a:pPr>
              <a:defRPr/>
            </a:pPr>
            <a:fld id="{E9FC3CC0-E225-4ED5-93CC-35458123A98B}" type="datetime4">
              <a:rPr lang="en-US" altLang="en-US"/>
              <a:pPr>
                <a:defRPr/>
              </a:pPr>
              <a:t>May 19, 2021</a:t>
            </a:fld>
            <a:endParaRPr lang="en-US" altLang="en-US">
              <a:solidFill>
                <a:schemeClr val="bg2"/>
              </a:solidFill>
            </a:endParaRPr>
          </a:p>
        </p:txBody>
      </p:sp>
      <p:sp>
        <p:nvSpPr>
          <p:cNvPr id="15" name="Slide Number Placeholder 4"/>
          <p:cNvSpPr>
            <a:spLocks noGrp="1"/>
          </p:cNvSpPr>
          <p:nvPr>
            <p:ph type="sldNum" sz="quarter" idx="12"/>
          </p:nvPr>
        </p:nvSpPr>
        <p:spPr/>
        <p:txBody>
          <a:bodyPr/>
          <a:lstStyle/>
          <a:p>
            <a:pPr>
              <a:defRPr/>
            </a:pPr>
            <a:fld id="{F8581A7D-497D-4FC1-9972-D3DAA58B423B}" type="slidenum">
              <a:rPr lang="en-US" altLang="en-US"/>
              <a:pPr>
                <a:defRPr/>
              </a:pPr>
              <a:t>42</a:t>
            </a:fld>
            <a:endParaRPr lang="en-US" altLang="en-US"/>
          </a:p>
        </p:txBody>
      </p:sp>
      <p:sp>
        <p:nvSpPr>
          <p:cNvPr id="52229" name="Rectangle 2"/>
          <p:cNvSpPr>
            <a:spLocks noGrp="1" noChangeArrowheads="1"/>
          </p:cNvSpPr>
          <p:nvPr>
            <p:ph type="title"/>
          </p:nvPr>
        </p:nvSpPr>
        <p:spPr/>
        <p:txBody>
          <a:bodyPr/>
          <a:lstStyle/>
          <a:p>
            <a:r>
              <a:rPr lang="en-US" altLang="en-US" dirty="0" smtClean="0">
                <a:cs typeface="Times New Roman" panose="02020603050405020304" pitchFamily="18" charset="0"/>
              </a:rPr>
              <a:t>10-7: Answer</a:t>
            </a:r>
          </a:p>
        </p:txBody>
      </p:sp>
      <p:sp>
        <p:nvSpPr>
          <p:cNvPr id="52231" name="Rectangle 12"/>
          <p:cNvSpPr>
            <a:spLocks noGrp="1" noChangeArrowheads="1"/>
          </p:cNvSpPr>
          <p:nvPr>
            <p:ph type="body" idx="4294967295"/>
          </p:nvPr>
        </p:nvSpPr>
        <p:spPr/>
        <p:txBody>
          <a:bodyPr/>
          <a:lstStyle/>
          <a:p>
            <a:r>
              <a:rPr lang="en-US" altLang="en-US" smtClean="0">
                <a:cs typeface="Times New Roman" panose="02020603050405020304" pitchFamily="18" charset="0"/>
              </a:rPr>
              <a:t>b(4): for non-insiders, made within 90 days of filing</a:t>
            </a:r>
          </a:p>
          <a:p>
            <a:pPr lvl="1"/>
            <a:r>
              <a:rPr lang="en-US" altLang="en-US" smtClean="0">
                <a:cs typeface="Times New Roman" panose="02020603050405020304" pitchFamily="18" charset="0"/>
              </a:rPr>
              <a:t>Yes</a:t>
            </a:r>
          </a:p>
          <a:p>
            <a:r>
              <a:rPr lang="en-US" altLang="en-US" smtClean="0">
                <a:cs typeface="Times New Roman" panose="02020603050405020304" pitchFamily="18" charset="0"/>
              </a:rPr>
              <a:t>b(5): does better with transfer than without in hypo Chap 7</a:t>
            </a:r>
          </a:p>
          <a:p>
            <a:pPr lvl="1"/>
            <a:r>
              <a:rPr lang="en-US" altLang="en-US" smtClean="0">
                <a:cs typeface="Times New Roman" panose="02020603050405020304" pitchFamily="18" charset="0"/>
              </a:rPr>
              <a:t>With transfer: collect in full</a:t>
            </a:r>
          </a:p>
          <a:p>
            <a:pPr lvl="1"/>
            <a:r>
              <a:rPr lang="en-US" altLang="en-US" smtClean="0">
                <a:cs typeface="Times New Roman" panose="02020603050405020304" pitchFamily="18" charset="0"/>
              </a:rPr>
              <a:t>Without: pro rata</a:t>
            </a:r>
          </a:p>
        </p:txBody>
      </p:sp>
    </p:spTree>
    <p:extLst>
      <p:ext uri="{BB962C8B-B14F-4D97-AF65-F5344CB8AC3E}">
        <p14:creationId xmlns:p14="http://schemas.microsoft.com/office/powerpoint/2010/main" val="79804636"/>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95D33086-88D3-43CE-81BC-8FC0B529484B}" type="slidenum">
              <a:rPr lang="en-US" altLang="en-US"/>
              <a:pPr>
                <a:defRPr/>
              </a:pPr>
              <a:t>43</a:t>
            </a:fld>
            <a:endParaRPr lang="en-US" altLang="en-US"/>
          </a:p>
        </p:txBody>
      </p:sp>
      <p:sp>
        <p:nvSpPr>
          <p:cNvPr id="54277" name="Rectangle 2"/>
          <p:cNvSpPr>
            <a:spLocks noGrp="1" noChangeArrowheads="1"/>
          </p:cNvSpPr>
          <p:nvPr>
            <p:ph type="title"/>
          </p:nvPr>
        </p:nvSpPr>
        <p:spPr/>
        <p:txBody>
          <a:bodyPr/>
          <a:lstStyle/>
          <a:p>
            <a:r>
              <a:rPr lang="en-US" altLang="en-US" dirty="0" smtClean="0">
                <a:cs typeface="Times New Roman" panose="02020603050405020304" pitchFamily="18" charset="0"/>
              </a:rPr>
              <a:t>BC 547(e): Timing Transfers</a:t>
            </a:r>
          </a:p>
        </p:txBody>
      </p:sp>
      <p:sp>
        <p:nvSpPr>
          <p:cNvPr id="54278" name="Rectangle 3"/>
          <p:cNvSpPr>
            <a:spLocks noGrp="1" noChangeArrowheads="1"/>
          </p:cNvSpPr>
          <p:nvPr>
            <p:ph type="body" idx="1"/>
          </p:nvPr>
        </p:nvSpPr>
        <p:spPr/>
        <p:txBody>
          <a:bodyPr/>
          <a:lstStyle/>
          <a:p>
            <a:r>
              <a:rPr lang="en-US" altLang="en-US" dirty="0">
                <a:cs typeface="Times New Roman" panose="02020603050405020304" pitchFamily="18" charset="0"/>
              </a:rPr>
              <a:t>(e)(1) For the purposes of this section –</a:t>
            </a:r>
            <a:endParaRPr lang="en-US" altLang="en-US" dirty="0"/>
          </a:p>
          <a:p>
            <a:pPr lvl="1"/>
            <a:r>
              <a:rPr lang="en-US" altLang="en-US" dirty="0">
                <a:cs typeface="Times New Roman" panose="02020603050405020304" pitchFamily="18" charset="0"/>
              </a:rPr>
              <a:t>(A) </a:t>
            </a:r>
            <a:r>
              <a:rPr lang="en-US" altLang="en-US" dirty="0">
                <a:solidFill>
                  <a:srgbClr val="FF0000"/>
                </a:solidFill>
                <a:cs typeface="Times New Roman" panose="02020603050405020304" pitchFamily="18" charset="0"/>
              </a:rPr>
              <a:t>a transfer of real property other than fixtures</a:t>
            </a:r>
            <a:r>
              <a:rPr lang="en-US" altLang="en-US" dirty="0">
                <a:cs typeface="Times New Roman" panose="02020603050405020304" pitchFamily="18" charset="0"/>
              </a:rPr>
              <a:t>, but including the interest of a seller or purchaser under a contract for the sale of real property, </a:t>
            </a:r>
            <a:r>
              <a:rPr lang="en-US" altLang="en-US" dirty="0">
                <a:solidFill>
                  <a:srgbClr val="FF0000"/>
                </a:solidFill>
                <a:cs typeface="Times New Roman" panose="02020603050405020304" pitchFamily="18" charset="0"/>
              </a:rPr>
              <a:t>is perfected</a:t>
            </a:r>
            <a:r>
              <a:rPr lang="en-US" altLang="en-US" dirty="0">
                <a:cs typeface="Times New Roman" panose="02020603050405020304" pitchFamily="18" charset="0"/>
              </a:rPr>
              <a:t> when a bona fide purchaser of such property from the debtor against whom applicable law permits such transfer to be perfected cannot acquire an interest that is superior to the interest of the transferee; and</a:t>
            </a:r>
          </a:p>
        </p:txBody>
      </p:sp>
    </p:spTree>
    <p:extLst>
      <p:ext uri="{BB962C8B-B14F-4D97-AF65-F5344CB8AC3E}">
        <p14:creationId xmlns:p14="http://schemas.microsoft.com/office/powerpoint/2010/main" val="3187750207"/>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7747AAF8-AD44-43D7-BF7A-C5C174A3CD17}" type="datetime4">
              <a:rPr lang="en-US" altLang="en-US"/>
              <a:pPr>
                <a:defRPr/>
              </a:pPr>
              <a:t>May 19,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p>
            <a:pPr>
              <a:defRPr/>
            </a:pPr>
            <a:fld id="{EE3DC210-ED96-4DEC-8D8D-FD966DE2597A}" type="slidenum">
              <a:rPr lang="en-US" altLang="en-US"/>
              <a:pPr>
                <a:defRPr/>
              </a:pPr>
              <a:t>44</a:t>
            </a:fld>
            <a:endParaRPr lang="en-US" altLang="en-US"/>
          </a:p>
        </p:txBody>
      </p:sp>
      <p:sp>
        <p:nvSpPr>
          <p:cNvPr id="56325" name="Rectangle 2"/>
          <p:cNvSpPr>
            <a:spLocks noGrp="1" noChangeArrowheads="1"/>
          </p:cNvSpPr>
          <p:nvPr>
            <p:ph type="title"/>
          </p:nvPr>
        </p:nvSpPr>
        <p:spPr/>
        <p:txBody>
          <a:bodyPr/>
          <a:lstStyle/>
          <a:p>
            <a:r>
              <a:rPr lang="en-US" altLang="en-US" dirty="0" smtClean="0"/>
              <a:t>BC 547(e)(1) Cont. </a:t>
            </a:r>
          </a:p>
        </p:txBody>
      </p:sp>
      <p:sp>
        <p:nvSpPr>
          <p:cNvPr id="56326" name="Rectangle 3"/>
          <p:cNvSpPr>
            <a:spLocks noGrp="1" noChangeArrowheads="1"/>
          </p:cNvSpPr>
          <p:nvPr>
            <p:ph type="body" idx="1"/>
          </p:nvPr>
        </p:nvSpPr>
        <p:spPr/>
        <p:txBody>
          <a:bodyPr/>
          <a:lstStyle/>
          <a:p>
            <a:pPr lvl="1"/>
            <a:r>
              <a:rPr lang="en-US" altLang="en-US" smtClean="0">
                <a:cs typeface="Times New Roman" panose="02020603050405020304" pitchFamily="18" charset="0"/>
              </a:rPr>
              <a:t>(B) </a:t>
            </a:r>
            <a:r>
              <a:rPr lang="en-US" altLang="en-US" smtClean="0">
                <a:solidFill>
                  <a:srgbClr val="FF0000"/>
                </a:solidFill>
                <a:cs typeface="Times New Roman" panose="02020603050405020304" pitchFamily="18" charset="0"/>
              </a:rPr>
              <a:t>a transfer of</a:t>
            </a:r>
            <a:r>
              <a:rPr lang="en-US" altLang="en-US" smtClean="0">
                <a:cs typeface="Times New Roman" panose="02020603050405020304" pitchFamily="18" charset="0"/>
              </a:rPr>
              <a:t> a fixture or </a:t>
            </a:r>
            <a:r>
              <a:rPr lang="en-US" altLang="en-US" smtClean="0">
                <a:solidFill>
                  <a:srgbClr val="FF0000"/>
                </a:solidFill>
                <a:cs typeface="Times New Roman" panose="02020603050405020304" pitchFamily="18" charset="0"/>
              </a:rPr>
              <a:t>property other than real property is perfected when a creditor on a simple contract cannot acquire a judicial lien that is superior to the interest of the transferee</a:t>
            </a:r>
            <a:r>
              <a:rPr lang="en-US" altLang="en-US" smtClean="0">
                <a:cs typeface="Times New Roman" panose="02020603050405020304" pitchFamily="18" charset="0"/>
              </a:rPr>
              <a:t>.</a:t>
            </a:r>
          </a:p>
        </p:txBody>
      </p:sp>
    </p:spTree>
    <p:extLst>
      <p:ext uri="{BB962C8B-B14F-4D97-AF65-F5344CB8AC3E}">
        <p14:creationId xmlns:p14="http://schemas.microsoft.com/office/powerpoint/2010/main" val="65143463"/>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EF00828D-0992-470E-9078-9E6CEAC4C5B6}" type="datetime4">
              <a:rPr lang="en-US" altLang="en-US"/>
              <a:pPr>
                <a:defRPr/>
              </a:pPr>
              <a:t>May 19,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p>
            <a:pPr>
              <a:defRPr/>
            </a:pPr>
            <a:fld id="{C71D95D5-67FA-473E-B0E2-B997BBAEAF51}" type="slidenum">
              <a:rPr lang="en-US" altLang="en-US"/>
              <a:pPr>
                <a:defRPr/>
              </a:pPr>
              <a:t>45</a:t>
            </a:fld>
            <a:endParaRPr lang="en-US" altLang="en-US"/>
          </a:p>
        </p:txBody>
      </p:sp>
      <p:sp>
        <p:nvSpPr>
          <p:cNvPr id="58373" name="Rectangle 2"/>
          <p:cNvSpPr>
            <a:spLocks noGrp="1" noChangeArrowheads="1"/>
          </p:cNvSpPr>
          <p:nvPr>
            <p:ph type="title"/>
          </p:nvPr>
        </p:nvSpPr>
        <p:spPr/>
        <p:txBody>
          <a:bodyPr/>
          <a:lstStyle/>
          <a:p>
            <a:r>
              <a:rPr lang="en-US" altLang="en-US" dirty="0" smtClean="0"/>
              <a:t>BC 547(e) Cont.</a:t>
            </a:r>
          </a:p>
        </p:txBody>
      </p:sp>
      <p:sp>
        <p:nvSpPr>
          <p:cNvPr id="58374" name="Rectangle 3"/>
          <p:cNvSpPr>
            <a:spLocks noGrp="1" noChangeArrowheads="1"/>
          </p:cNvSpPr>
          <p:nvPr>
            <p:ph type="body" idx="1"/>
          </p:nvPr>
        </p:nvSpPr>
        <p:spPr/>
        <p:txBody>
          <a:bodyPr/>
          <a:lstStyle/>
          <a:p>
            <a:pPr lvl="1"/>
            <a:r>
              <a:rPr lang="en-US" altLang="en-US" smtClean="0">
                <a:cs typeface="Times New Roman" panose="02020603050405020304" pitchFamily="18" charset="0"/>
              </a:rPr>
              <a:t>(2) For the purposes of this section, except as provided in paragraph (3) of this subsection, </a:t>
            </a:r>
            <a:r>
              <a:rPr lang="en-US" altLang="en-US" smtClean="0">
                <a:solidFill>
                  <a:srgbClr val="FF0000"/>
                </a:solidFill>
                <a:cs typeface="Times New Roman" panose="02020603050405020304" pitchFamily="18" charset="0"/>
              </a:rPr>
              <a:t>a transfer is made</a:t>
            </a:r>
            <a:r>
              <a:rPr lang="en-US" altLang="en-US" smtClean="0">
                <a:cs typeface="Times New Roman" panose="02020603050405020304" pitchFamily="18" charset="0"/>
              </a:rPr>
              <a:t> –</a:t>
            </a:r>
          </a:p>
          <a:p>
            <a:pPr lvl="2"/>
            <a:r>
              <a:rPr lang="en-US" altLang="en-US" smtClean="0">
                <a:cs typeface="Times New Roman" panose="02020603050405020304" pitchFamily="18" charset="0"/>
              </a:rPr>
              <a:t>(A) </a:t>
            </a:r>
            <a:r>
              <a:rPr lang="en-US" altLang="en-US" smtClean="0">
                <a:solidFill>
                  <a:srgbClr val="FF0000"/>
                </a:solidFill>
                <a:cs typeface="Times New Roman" panose="02020603050405020304" pitchFamily="18" charset="0"/>
              </a:rPr>
              <a:t>at the time such transfer takes effect between the transferor and the transferee, if such transfer is perfected at, or within 30 days after, such time</a:t>
            </a:r>
            <a:r>
              <a:rPr lang="en-US" altLang="en-US" smtClean="0">
                <a:cs typeface="Times New Roman" panose="02020603050405020304" pitchFamily="18" charset="0"/>
              </a:rPr>
              <a:t> except as provided in subsection (c)(3)(B);</a:t>
            </a:r>
            <a:endParaRPr lang="en-US" altLang="en-US" smtClean="0"/>
          </a:p>
        </p:txBody>
      </p:sp>
    </p:spTree>
    <p:extLst>
      <p:ext uri="{BB962C8B-B14F-4D97-AF65-F5344CB8AC3E}">
        <p14:creationId xmlns:p14="http://schemas.microsoft.com/office/powerpoint/2010/main" val="1500973180"/>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D3A49732-5AFD-4DBA-B1BC-73228EE5189E}" type="datetime4">
              <a:rPr lang="en-US" altLang="en-US"/>
              <a:pPr>
                <a:defRPr/>
              </a:pPr>
              <a:t>May 19,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p>
            <a:pPr>
              <a:defRPr/>
            </a:pPr>
            <a:fld id="{B142220D-C69C-4794-A44C-CFC72835397E}" type="slidenum">
              <a:rPr lang="en-US" altLang="en-US"/>
              <a:pPr>
                <a:defRPr/>
              </a:pPr>
              <a:t>46</a:t>
            </a:fld>
            <a:endParaRPr lang="en-US" altLang="en-US"/>
          </a:p>
        </p:txBody>
      </p:sp>
      <p:sp>
        <p:nvSpPr>
          <p:cNvPr id="60421" name="Rectangle 2"/>
          <p:cNvSpPr>
            <a:spLocks noGrp="1" noChangeArrowheads="1"/>
          </p:cNvSpPr>
          <p:nvPr>
            <p:ph type="title"/>
          </p:nvPr>
        </p:nvSpPr>
        <p:spPr/>
        <p:txBody>
          <a:bodyPr/>
          <a:lstStyle/>
          <a:p>
            <a:r>
              <a:rPr lang="en-US" altLang="en-US" dirty="0" smtClean="0"/>
              <a:t>BC 547(e)(2) Cont.</a:t>
            </a:r>
          </a:p>
        </p:txBody>
      </p:sp>
      <p:sp>
        <p:nvSpPr>
          <p:cNvPr id="60422" name="Rectangle 3"/>
          <p:cNvSpPr>
            <a:spLocks noGrp="1" noChangeArrowheads="1"/>
          </p:cNvSpPr>
          <p:nvPr>
            <p:ph type="body" idx="1"/>
          </p:nvPr>
        </p:nvSpPr>
        <p:spPr/>
        <p:txBody>
          <a:bodyPr/>
          <a:lstStyle/>
          <a:p>
            <a:pPr lvl="2"/>
            <a:r>
              <a:rPr lang="en-US" altLang="en-US" smtClean="0">
                <a:cs typeface="Times New Roman" panose="02020603050405020304" pitchFamily="18" charset="0"/>
              </a:rPr>
              <a:t>(B) </a:t>
            </a:r>
            <a:r>
              <a:rPr lang="en-US" altLang="en-US" smtClean="0">
                <a:solidFill>
                  <a:srgbClr val="FF0000"/>
                </a:solidFill>
                <a:cs typeface="Times New Roman" panose="02020603050405020304" pitchFamily="18" charset="0"/>
              </a:rPr>
              <a:t>at the time such transfer is perfected, if such transfer is perfected after such 30 days</a:t>
            </a:r>
            <a:r>
              <a:rPr lang="en-US" altLang="en-US" smtClean="0">
                <a:cs typeface="Times New Roman" panose="02020603050405020304" pitchFamily="18" charset="0"/>
              </a:rPr>
              <a:t>; or</a:t>
            </a:r>
          </a:p>
          <a:p>
            <a:pPr lvl="2"/>
            <a:r>
              <a:rPr lang="en-US" altLang="en-US" smtClean="0">
                <a:cs typeface="Times New Roman" panose="02020603050405020304" pitchFamily="18" charset="0"/>
              </a:rPr>
              <a:t>(C) </a:t>
            </a:r>
            <a:r>
              <a:rPr lang="en-US" altLang="en-US" smtClean="0">
                <a:solidFill>
                  <a:srgbClr val="FF0000"/>
                </a:solidFill>
                <a:cs typeface="Times New Roman" panose="02020603050405020304" pitchFamily="18" charset="0"/>
              </a:rPr>
              <a:t>immediately before the date of the filing of the petition, if such transfer is not perfected at the later of</a:t>
            </a:r>
            <a:r>
              <a:rPr lang="en-US" altLang="en-US" smtClean="0">
                <a:cs typeface="Times New Roman" panose="02020603050405020304" pitchFamily="18" charset="0"/>
              </a:rPr>
              <a:t> –</a:t>
            </a:r>
          </a:p>
          <a:p>
            <a:pPr lvl="3"/>
            <a:r>
              <a:rPr lang="en-US" altLang="en-US" smtClean="0">
                <a:cs typeface="Times New Roman" panose="02020603050405020304" pitchFamily="18" charset="0"/>
              </a:rPr>
              <a:t>(i) the commencement of the case; or</a:t>
            </a:r>
          </a:p>
          <a:p>
            <a:pPr lvl="3"/>
            <a:r>
              <a:rPr lang="en-US" altLang="en-US" smtClean="0">
                <a:cs typeface="Times New Roman" panose="02020603050405020304" pitchFamily="18" charset="0"/>
              </a:rPr>
              <a:t>(ii) 30 days after such transfer takes effect between the transferor and the transferee.</a:t>
            </a:r>
          </a:p>
        </p:txBody>
      </p:sp>
    </p:spTree>
    <p:extLst>
      <p:ext uri="{BB962C8B-B14F-4D97-AF65-F5344CB8AC3E}">
        <p14:creationId xmlns:p14="http://schemas.microsoft.com/office/powerpoint/2010/main" val="4025415207"/>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99C67311-A1F9-4E18-8BD6-DD3B0B11B021}" type="datetime4">
              <a:rPr lang="en-US" altLang="en-US"/>
              <a:pPr>
                <a:defRPr/>
              </a:pPr>
              <a:t>May 19,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p>
            <a:pPr>
              <a:defRPr/>
            </a:pPr>
            <a:fld id="{24C35CBF-3D05-4AC3-9C9F-6AC93329AC28}" type="slidenum">
              <a:rPr lang="en-US" altLang="en-US"/>
              <a:pPr>
                <a:defRPr/>
              </a:pPr>
              <a:t>47</a:t>
            </a:fld>
            <a:endParaRPr lang="en-US" altLang="en-US"/>
          </a:p>
        </p:txBody>
      </p:sp>
      <p:sp>
        <p:nvSpPr>
          <p:cNvPr id="62469" name="Rectangle 2"/>
          <p:cNvSpPr>
            <a:spLocks noGrp="1" noChangeArrowheads="1"/>
          </p:cNvSpPr>
          <p:nvPr>
            <p:ph type="title"/>
          </p:nvPr>
        </p:nvSpPr>
        <p:spPr/>
        <p:txBody>
          <a:bodyPr/>
          <a:lstStyle/>
          <a:p>
            <a:r>
              <a:rPr lang="en-US" altLang="en-US" dirty="0" smtClean="0"/>
              <a:t>BC 547(e) Cont.</a:t>
            </a:r>
          </a:p>
        </p:txBody>
      </p:sp>
      <p:sp>
        <p:nvSpPr>
          <p:cNvPr id="62470" name="Rectangle 3"/>
          <p:cNvSpPr>
            <a:spLocks noGrp="1" noChangeArrowheads="1"/>
          </p:cNvSpPr>
          <p:nvPr>
            <p:ph type="body" idx="1"/>
          </p:nvPr>
        </p:nvSpPr>
        <p:spPr/>
        <p:txBody>
          <a:bodyPr/>
          <a:lstStyle/>
          <a:p>
            <a:pPr lvl="1"/>
            <a:r>
              <a:rPr lang="en-US" altLang="en-US" smtClean="0">
                <a:cs typeface="Times New Roman" panose="02020603050405020304" pitchFamily="18" charset="0"/>
              </a:rPr>
              <a:t>(3) For the purposes of this section, </a:t>
            </a:r>
            <a:r>
              <a:rPr lang="en-US" altLang="en-US" smtClean="0">
                <a:solidFill>
                  <a:srgbClr val="FF0000"/>
                </a:solidFill>
                <a:cs typeface="Times New Roman" panose="02020603050405020304" pitchFamily="18" charset="0"/>
              </a:rPr>
              <a:t>a transfer is not made until the debtor has acquired rights in the property transferred</a:t>
            </a:r>
            <a:r>
              <a:rPr lang="en-US" altLang="en-US" smtClean="0">
                <a:cs typeface="Times New Roman" panose="02020603050405020304" pitchFamily="18" charset="0"/>
              </a:rPr>
              <a:t>.</a:t>
            </a:r>
            <a:endParaRPr lang="en-US" altLang="en-US" smtClean="0"/>
          </a:p>
        </p:txBody>
      </p:sp>
    </p:spTree>
    <p:extLst>
      <p:ext uri="{BB962C8B-B14F-4D97-AF65-F5344CB8AC3E}">
        <p14:creationId xmlns:p14="http://schemas.microsoft.com/office/powerpoint/2010/main" val="4203107746"/>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ate Placeholder 2"/>
          <p:cNvSpPr>
            <a:spLocks noGrp="1"/>
          </p:cNvSpPr>
          <p:nvPr>
            <p:ph type="dt" sz="quarter" idx="10"/>
          </p:nvPr>
        </p:nvSpPr>
        <p:spPr/>
        <p:txBody>
          <a:bodyPr/>
          <a:lstStyle/>
          <a:p>
            <a:pPr>
              <a:defRPr/>
            </a:pPr>
            <a:fld id="{76F0F491-89D7-48A9-B716-83C676D72F7C}" type="datetime4">
              <a:rPr lang="en-US" altLang="en-US"/>
              <a:pPr>
                <a:defRPr/>
              </a:pPr>
              <a:t>May 19, 2021</a:t>
            </a:fld>
            <a:endParaRPr lang="en-US" altLang="en-US">
              <a:solidFill>
                <a:schemeClr val="bg2"/>
              </a:solidFill>
            </a:endParaRPr>
          </a:p>
        </p:txBody>
      </p:sp>
      <p:sp>
        <p:nvSpPr>
          <p:cNvPr id="15" name="Slide Number Placeholder 4"/>
          <p:cNvSpPr>
            <a:spLocks noGrp="1"/>
          </p:cNvSpPr>
          <p:nvPr>
            <p:ph type="sldNum" sz="quarter" idx="12"/>
          </p:nvPr>
        </p:nvSpPr>
        <p:spPr/>
        <p:txBody>
          <a:bodyPr/>
          <a:lstStyle/>
          <a:p>
            <a:pPr>
              <a:defRPr/>
            </a:pPr>
            <a:fld id="{B2CB09A1-B440-483F-B8EC-6A6ACA7B5A01}" type="slidenum">
              <a:rPr lang="en-US" altLang="en-US"/>
              <a:pPr>
                <a:defRPr/>
              </a:pPr>
              <a:t>48</a:t>
            </a:fld>
            <a:endParaRPr lang="en-US" altLang="en-US"/>
          </a:p>
        </p:txBody>
      </p:sp>
      <p:sp>
        <p:nvSpPr>
          <p:cNvPr id="64517" name="Rectangle 2"/>
          <p:cNvSpPr>
            <a:spLocks noGrp="1" noChangeArrowheads="1"/>
          </p:cNvSpPr>
          <p:nvPr>
            <p:ph type="title"/>
          </p:nvPr>
        </p:nvSpPr>
        <p:spPr/>
        <p:txBody>
          <a:bodyPr/>
          <a:lstStyle/>
          <a:p>
            <a:r>
              <a:rPr lang="en-US" altLang="en-US" dirty="0" smtClean="0">
                <a:cs typeface="Times New Roman" panose="02020603050405020304" pitchFamily="18" charset="0"/>
              </a:rPr>
              <a:t>10-10: Late Filings and Secured Creditors</a:t>
            </a:r>
          </a:p>
        </p:txBody>
      </p:sp>
      <p:sp>
        <p:nvSpPr>
          <p:cNvPr id="2187267" name="AutoShape 3"/>
          <p:cNvSpPr>
            <a:spLocks noChangeArrowheads="1"/>
          </p:cNvSpPr>
          <p:nvPr/>
        </p:nvSpPr>
        <p:spPr bwMode="auto">
          <a:xfrm>
            <a:off x="2133600" y="5257800"/>
            <a:ext cx="2590800" cy="1066800"/>
          </a:xfrm>
          <a:prstGeom prst="flowChartInputOutput">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Bank</a:t>
            </a:r>
          </a:p>
        </p:txBody>
      </p:sp>
      <p:sp>
        <p:nvSpPr>
          <p:cNvPr id="2187268" name="AutoShape 4"/>
          <p:cNvSpPr>
            <a:spLocks noChangeArrowheads="1"/>
          </p:cNvSpPr>
          <p:nvPr/>
        </p:nvSpPr>
        <p:spPr bwMode="auto">
          <a:xfrm>
            <a:off x="2057400" y="1371600"/>
            <a:ext cx="2286000" cy="1219200"/>
          </a:xfrm>
          <a:prstGeom prst="flowChartProcess">
            <a:avLst/>
          </a:prstGeom>
          <a:solidFill>
            <a:srgbClr val="00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Debtor</a:t>
            </a:r>
          </a:p>
        </p:txBody>
      </p:sp>
      <p:sp>
        <p:nvSpPr>
          <p:cNvPr id="2187269" name="AutoShape 5"/>
          <p:cNvSpPr>
            <a:spLocks noChangeArrowheads="1"/>
          </p:cNvSpPr>
          <p:nvPr/>
        </p:nvSpPr>
        <p:spPr bwMode="auto">
          <a:xfrm>
            <a:off x="7620000" y="1371600"/>
            <a:ext cx="2438400" cy="1143000"/>
          </a:xfrm>
          <a:prstGeom prst="flowChartPreparation">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Finco</a:t>
            </a:r>
          </a:p>
        </p:txBody>
      </p:sp>
      <p:sp>
        <p:nvSpPr>
          <p:cNvPr id="2187270" name="Line 6"/>
          <p:cNvSpPr>
            <a:spLocks noChangeShapeType="1"/>
          </p:cNvSpPr>
          <p:nvPr/>
        </p:nvSpPr>
        <p:spPr bwMode="auto">
          <a:xfrm>
            <a:off x="4343400" y="1905000"/>
            <a:ext cx="3276600" cy="0"/>
          </a:xfrm>
          <a:prstGeom prst="line">
            <a:avLst/>
          </a:prstGeom>
          <a:noFill/>
          <a:ln w="190500">
            <a:solidFill>
              <a:schemeClr val="hlink"/>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87271" name="Line 7"/>
          <p:cNvSpPr>
            <a:spLocks noChangeShapeType="1"/>
          </p:cNvSpPr>
          <p:nvPr/>
        </p:nvSpPr>
        <p:spPr bwMode="auto">
          <a:xfrm>
            <a:off x="3200400" y="2590800"/>
            <a:ext cx="0" cy="2667000"/>
          </a:xfrm>
          <a:prstGeom prst="line">
            <a:avLst/>
          </a:prstGeom>
          <a:noFill/>
          <a:ln w="190500">
            <a:solidFill>
              <a:srgbClr val="FF0000"/>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87272" name="AutoShape 8"/>
          <p:cNvSpPr>
            <a:spLocks noChangeArrowheads="1"/>
          </p:cNvSpPr>
          <p:nvPr/>
        </p:nvSpPr>
        <p:spPr bwMode="auto">
          <a:xfrm>
            <a:off x="906781" y="3376532"/>
            <a:ext cx="1808480" cy="943136"/>
          </a:xfrm>
          <a:prstGeom prst="flowChartAlternateProcess">
            <a:avLst/>
          </a:prstGeom>
          <a:solidFill>
            <a:srgbClr val="00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2/2</a:t>
            </a:r>
          </a:p>
          <a:p>
            <a:pPr algn="ctr"/>
            <a:r>
              <a:rPr lang="en-US" altLang="en-US" sz="3200" dirty="0"/>
              <a:t>$10,000</a:t>
            </a:r>
          </a:p>
        </p:txBody>
      </p:sp>
      <p:sp>
        <p:nvSpPr>
          <p:cNvPr id="2187273" name="AutoShape 9"/>
          <p:cNvSpPr>
            <a:spLocks noChangeArrowheads="1"/>
          </p:cNvSpPr>
          <p:nvPr/>
        </p:nvSpPr>
        <p:spPr bwMode="auto">
          <a:xfrm>
            <a:off x="4759960" y="2221989"/>
            <a:ext cx="2250440" cy="1257302"/>
          </a:xfrm>
          <a:prstGeom prst="flowChartAlternateProcess">
            <a:avLst/>
          </a:prstGeom>
          <a:solidFill>
            <a:srgbClr val="00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2/1: $10,000</a:t>
            </a:r>
            <a:endParaRPr lang="en-US" altLang="en-US" sz="3200" dirty="0"/>
          </a:p>
          <a:p>
            <a:pPr algn="ctr"/>
            <a:r>
              <a:rPr lang="en-US" altLang="en-US" sz="3200" dirty="0"/>
              <a:t>SA: </a:t>
            </a:r>
            <a:r>
              <a:rPr lang="en-US" altLang="en-US" sz="3200" dirty="0" smtClean="0"/>
              <a:t>Machine</a:t>
            </a:r>
            <a:endParaRPr lang="en-US" altLang="en-US" sz="3200" dirty="0"/>
          </a:p>
        </p:txBody>
      </p:sp>
      <p:sp>
        <p:nvSpPr>
          <p:cNvPr id="2187276" name="AutoShape 12"/>
          <p:cNvSpPr>
            <a:spLocks noChangeArrowheads="1"/>
          </p:cNvSpPr>
          <p:nvPr/>
        </p:nvSpPr>
        <p:spPr bwMode="auto">
          <a:xfrm>
            <a:off x="4759960" y="5579359"/>
            <a:ext cx="5298440" cy="1047929"/>
          </a:xfrm>
          <a:prstGeom prst="flowChartAlternateProcess">
            <a:avLst/>
          </a:prstGeom>
          <a:solidFill>
            <a:srgbClr val="00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4/2 Debtor files for bankruptcy</a:t>
            </a:r>
          </a:p>
          <a:p>
            <a:pPr algn="ctr"/>
            <a:r>
              <a:rPr lang="en-US" altLang="en-US" sz="3200" dirty="0"/>
              <a:t>Assets = $5,000</a:t>
            </a:r>
          </a:p>
        </p:txBody>
      </p:sp>
      <p:sp>
        <p:nvSpPr>
          <p:cNvPr id="2187277" name="AutoShape 13"/>
          <p:cNvSpPr>
            <a:spLocks noChangeArrowheads="1"/>
          </p:cNvSpPr>
          <p:nvPr/>
        </p:nvSpPr>
        <p:spPr bwMode="auto">
          <a:xfrm>
            <a:off x="4724400" y="3643232"/>
            <a:ext cx="2265680" cy="943136"/>
          </a:xfrm>
          <a:prstGeom prst="flowChartAlternateProcess">
            <a:avLst/>
          </a:prstGeom>
          <a:solidFill>
            <a:srgbClr val="00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3/15</a:t>
            </a:r>
          </a:p>
          <a:p>
            <a:pPr algn="ctr"/>
            <a:r>
              <a:rPr lang="en-US" altLang="en-US" sz="3200" dirty="0"/>
              <a:t>FS: Machine </a:t>
            </a:r>
          </a:p>
        </p:txBody>
      </p:sp>
      <p:sp>
        <p:nvSpPr>
          <p:cNvPr id="2187278" name="Text Box 14"/>
          <p:cNvSpPr txBox="1">
            <a:spLocks noChangeArrowheads="1"/>
          </p:cNvSpPr>
          <p:nvPr/>
        </p:nvSpPr>
        <p:spPr bwMode="auto">
          <a:xfrm>
            <a:off x="7048500" y="3924300"/>
            <a:ext cx="5008563" cy="1200329"/>
          </a:xfrm>
          <a:prstGeom prst="rect">
            <a:avLst/>
          </a:prstGeom>
          <a:noFill/>
          <a:ln w="38100">
            <a:solidFill>
              <a:srgbClr val="FF0000"/>
            </a:solidFill>
            <a:miter lim="800000"/>
            <a:headEnd/>
            <a:tailEnd/>
          </a:ln>
          <a:effectLs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spcBef>
                <a:spcPct val="50000"/>
              </a:spcBef>
            </a:pPr>
            <a:r>
              <a:rPr lang="en-US" altLang="en-US" sz="3600" dirty="0">
                <a:solidFill>
                  <a:srgbClr val="FF0000"/>
                </a:solidFill>
              </a:rPr>
              <a:t>4/2 Has </a:t>
            </a:r>
            <a:r>
              <a:rPr lang="en-US" altLang="en-US" sz="3600" dirty="0" err="1">
                <a:solidFill>
                  <a:srgbClr val="FF0000"/>
                </a:solidFill>
              </a:rPr>
              <a:t>Finco</a:t>
            </a:r>
            <a:r>
              <a:rPr lang="en-US" altLang="en-US" sz="3600" dirty="0">
                <a:solidFill>
                  <a:srgbClr val="FF0000"/>
                </a:solidFill>
              </a:rPr>
              <a:t> received a preference under 547(b)?</a:t>
            </a:r>
          </a:p>
        </p:txBody>
      </p:sp>
      <p:sp>
        <p:nvSpPr>
          <p:cNvPr id="16" name="Rectangle 7"/>
          <p:cNvSpPr>
            <a:spLocks noChangeArrowheads="1"/>
          </p:cNvSpPr>
          <p:nvPr/>
        </p:nvSpPr>
        <p:spPr bwMode="auto">
          <a:xfrm>
            <a:off x="12018963" y="6700838"/>
            <a:ext cx="173037" cy="157162"/>
          </a:xfrm>
          <a:prstGeom prst="rect">
            <a:avLst/>
          </a:prstGeom>
          <a:solidFill>
            <a:schemeClr val="accent4">
              <a:lumMod val="75000"/>
              <a:lumOff val="25000"/>
            </a:schemeClr>
          </a:solidFill>
          <a:ln w="9525">
            <a:solidFill>
              <a:schemeClr val="tx1"/>
            </a:solidFill>
            <a:miter lim="800000"/>
            <a:headEnd/>
            <a:tailEnd/>
          </a:ln>
        </p:spPr>
        <p:txBody>
          <a:bodyPr wrap="none" anchor="ctr"/>
          <a:lstStyle/>
          <a:p>
            <a:endParaRPr lang="en-US"/>
          </a:p>
        </p:txBody>
      </p:sp>
      <p:sp>
        <p:nvSpPr>
          <p:cNvPr id="17" name="Text Box 5"/>
          <p:cNvSpPr txBox="1">
            <a:spLocks noChangeArrowheads="1"/>
          </p:cNvSpPr>
          <p:nvPr/>
        </p:nvSpPr>
        <p:spPr bwMode="auto">
          <a:xfrm>
            <a:off x="11188931" y="0"/>
            <a:ext cx="1003069"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a:t>
            </a:r>
            <a:endParaRPr lang="en-US" b="1" i="0" dirty="0">
              <a:solidFill>
                <a:schemeClr val="accent4">
                  <a:lumMod val="75000"/>
                  <a:lumOff val="25000"/>
                </a:schemeClr>
              </a:solidFill>
              <a:latin typeface="+mn-lt"/>
              <a:cs typeface="Times New Roman" panose="02020603050405020304" pitchFamily="18" charset="0"/>
            </a:endParaRPr>
          </a:p>
        </p:txBody>
      </p:sp>
    </p:spTree>
    <p:extLst>
      <p:ext uri="{BB962C8B-B14F-4D97-AF65-F5344CB8AC3E}">
        <p14:creationId xmlns:p14="http://schemas.microsoft.com/office/powerpoint/2010/main" val="160392139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187268"/>
                                        </p:tgtEl>
                                        <p:attrNameLst>
                                          <p:attrName>style.visibility</p:attrName>
                                        </p:attrNameLst>
                                      </p:cBhvr>
                                      <p:to>
                                        <p:strVal val="visible"/>
                                      </p:to>
                                    </p:set>
                                    <p:anim calcmode="lin" valueType="num">
                                      <p:cBhvr additive="base">
                                        <p:cTn id="7" dur="500" fill="hold"/>
                                        <p:tgtEl>
                                          <p:spTgt spid="2187268"/>
                                        </p:tgtEl>
                                        <p:attrNameLst>
                                          <p:attrName>ppt_x</p:attrName>
                                        </p:attrNameLst>
                                      </p:cBhvr>
                                      <p:tavLst>
                                        <p:tav tm="0">
                                          <p:val>
                                            <p:strVal val="0-#ppt_w/2"/>
                                          </p:val>
                                        </p:tav>
                                        <p:tav tm="100000">
                                          <p:val>
                                            <p:strVal val="#ppt_x"/>
                                          </p:val>
                                        </p:tav>
                                      </p:tavLst>
                                    </p:anim>
                                    <p:anim calcmode="lin" valueType="num">
                                      <p:cBhvr additive="base">
                                        <p:cTn id="8" dur="500" fill="hold"/>
                                        <p:tgtEl>
                                          <p:spTgt spid="2187268"/>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3" presetClass="entr" presetSubtype="272" fill="hold" grpId="0" nodeType="afterEffect">
                                  <p:stCondLst>
                                    <p:cond delay="0"/>
                                  </p:stCondLst>
                                  <p:childTnLst>
                                    <p:set>
                                      <p:cBhvr>
                                        <p:cTn id="11" dur="1" fill="hold">
                                          <p:stCondLst>
                                            <p:cond delay="0"/>
                                          </p:stCondLst>
                                        </p:cTn>
                                        <p:tgtEl>
                                          <p:spTgt spid="2187269"/>
                                        </p:tgtEl>
                                        <p:attrNameLst>
                                          <p:attrName>style.visibility</p:attrName>
                                        </p:attrNameLst>
                                      </p:cBhvr>
                                      <p:to>
                                        <p:strVal val="visible"/>
                                      </p:to>
                                    </p:set>
                                    <p:anim calcmode="lin" valueType="num">
                                      <p:cBhvr>
                                        <p:cTn id="12" dur="500" fill="hold"/>
                                        <p:tgtEl>
                                          <p:spTgt spid="2187269"/>
                                        </p:tgtEl>
                                        <p:attrNameLst>
                                          <p:attrName>ppt_w</p:attrName>
                                        </p:attrNameLst>
                                      </p:cBhvr>
                                      <p:tavLst>
                                        <p:tav tm="0">
                                          <p:val>
                                            <p:strVal val="2/3*#ppt_w"/>
                                          </p:val>
                                        </p:tav>
                                        <p:tav tm="100000">
                                          <p:val>
                                            <p:strVal val="#ppt_w"/>
                                          </p:val>
                                        </p:tav>
                                      </p:tavLst>
                                    </p:anim>
                                    <p:anim calcmode="lin" valueType="num">
                                      <p:cBhvr>
                                        <p:cTn id="13" dur="500" fill="hold"/>
                                        <p:tgtEl>
                                          <p:spTgt spid="2187269"/>
                                        </p:tgtEl>
                                        <p:attrNameLst>
                                          <p:attrName>ppt_h</p:attrName>
                                        </p:attrNameLst>
                                      </p:cBhvr>
                                      <p:tavLst>
                                        <p:tav tm="0">
                                          <p:val>
                                            <p:strVal val="2/3*#ppt_h"/>
                                          </p:val>
                                        </p:tav>
                                        <p:tav tm="100000">
                                          <p:val>
                                            <p:strVal val="#ppt_h"/>
                                          </p:val>
                                        </p:tav>
                                      </p:tavLst>
                                    </p:anim>
                                  </p:childTnLst>
                                </p:cTn>
                              </p:par>
                            </p:childTnLst>
                          </p:cTn>
                        </p:par>
                        <p:par>
                          <p:cTn id="14" fill="hold" nodeType="afterGroup">
                            <p:stCondLst>
                              <p:cond delay="1000"/>
                            </p:stCondLst>
                            <p:childTnLst>
                              <p:par>
                                <p:cTn id="15" presetID="23" presetClass="entr" presetSubtype="16" fill="hold" grpId="0" nodeType="afterEffect">
                                  <p:stCondLst>
                                    <p:cond delay="0"/>
                                  </p:stCondLst>
                                  <p:childTnLst>
                                    <p:set>
                                      <p:cBhvr>
                                        <p:cTn id="16" dur="1" fill="hold">
                                          <p:stCondLst>
                                            <p:cond delay="0"/>
                                          </p:stCondLst>
                                        </p:cTn>
                                        <p:tgtEl>
                                          <p:spTgt spid="2187270"/>
                                        </p:tgtEl>
                                        <p:attrNameLst>
                                          <p:attrName>style.visibility</p:attrName>
                                        </p:attrNameLst>
                                      </p:cBhvr>
                                      <p:to>
                                        <p:strVal val="visible"/>
                                      </p:to>
                                    </p:set>
                                    <p:anim calcmode="lin" valueType="num">
                                      <p:cBhvr>
                                        <p:cTn id="17" dur="500" fill="hold"/>
                                        <p:tgtEl>
                                          <p:spTgt spid="2187270"/>
                                        </p:tgtEl>
                                        <p:attrNameLst>
                                          <p:attrName>ppt_w</p:attrName>
                                        </p:attrNameLst>
                                      </p:cBhvr>
                                      <p:tavLst>
                                        <p:tav tm="0">
                                          <p:val>
                                            <p:fltVal val="0"/>
                                          </p:val>
                                        </p:tav>
                                        <p:tav tm="100000">
                                          <p:val>
                                            <p:strVal val="#ppt_w"/>
                                          </p:val>
                                        </p:tav>
                                      </p:tavLst>
                                    </p:anim>
                                    <p:anim calcmode="lin" valueType="num">
                                      <p:cBhvr>
                                        <p:cTn id="18" dur="500" fill="hold"/>
                                        <p:tgtEl>
                                          <p:spTgt spid="2187270"/>
                                        </p:tgtEl>
                                        <p:attrNameLst>
                                          <p:attrName>ppt_h</p:attrName>
                                        </p:attrNameLst>
                                      </p:cBhvr>
                                      <p:tavLst>
                                        <p:tav tm="0">
                                          <p:val>
                                            <p:fltVal val="0"/>
                                          </p:val>
                                        </p:tav>
                                        <p:tav tm="100000">
                                          <p:val>
                                            <p:strVal val="#ppt_h"/>
                                          </p:val>
                                        </p:tav>
                                      </p:tavLst>
                                    </p:anim>
                                  </p:childTnLst>
                                </p:cTn>
                              </p:par>
                            </p:childTnLst>
                          </p:cTn>
                        </p:par>
                        <p:par>
                          <p:cTn id="19" fill="hold" nodeType="afterGroup">
                            <p:stCondLst>
                              <p:cond delay="1500"/>
                            </p:stCondLst>
                            <p:childTnLst>
                              <p:par>
                                <p:cTn id="20" presetID="9" presetClass="entr" presetSubtype="0" fill="hold" grpId="0" nodeType="afterEffect">
                                  <p:stCondLst>
                                    <p:cond delay="0"/>
                                  </p:stCondLst>
                                  <p:childTnLst>
                                    <p:set>
                                      <p:cBhvr>
                                        <p:cTn id="21" dur="1" fill="hold">
                                          <p:stCondLst>
                                            <p:cond delay="0"/>
                                          </p:stCondLst>
                                        </p:cTn>
                                        <p:tgtEl>
                                          <p:spTgt spid="2187273"/>
                                        </p:tgtEl>
                                        <p:attrNameLst>
                                          <p:attrName>style.visibility</p:attrName>
                                        </p:attrNameLst>
                                      </p:cBhvr>
                                      <p:to>
                                        <p:strVal val="visible"/>
                                      </p:to>
                                    </p:set>
                                    <p:animEffect transition="in" filter="dissolve">
                                      <p:cBhvr>
                                        <p:cTn id="22" dur="500"/>
                                        <p:tgtEl>
                                          <p:spTgt spid="2187273"/>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3" presetClass="entr" presetSubtype="272" fill="hold" grpId="0" nodeType="clickEffect">
                                  <p:stCondLst>
                                    <p:cond delay="0"/>
                                  </p:stCondLst>
                                  <p:childTnLst>
                                    <p:set>
                                      <p:cBhvr>
                                        <p:cTn id="26" dur="1" fill="hold">
                                          <p:stCondLst>
                                            <p:cond delay="0"/>
                                          </p:stCondLst>
                                        </p:cTn>
                                        <p:tgtEl>
                                          <p:spTgt spid="2187267"/>
                                        </p:tgtEl>
                                        <p:attrNameLst>
                                          <p:attrName>style.visibility</p:attrName>
                                        </p:attrNameLst>
                                      </p:cBhvr>
                                      <p:to>
                                        <p:strVal val="visible"/>
                                      </p:to>
                                    </p:set>
                                    <p:anim calcmode="lin" valueType="num">
                                      <p:cBhvr>
                                        <p:cTn id="27" dur="500" fill="hold"/>
                                        <p:tgtEl>
                                          <p:spTgt spid="2187267"/>
                                        </p:tgtEl>
                                        <p:attrNameLst>
                                          <p:attrName>ppt_w</p:attrName>
                                        </p:attrNameLst>
                                      </p:cBhvr>
                                      <p:tavLst>
                                        <p:tav tm="0">
                                          <p:val>
                                            <p:strVal val="2/3*#ppt_w"/>
                                          </p:val>
                                        </p:tav>
                                        <p:tav tm="100000">
                                          <p:val>
                                            <p:strVal val="#ppt_w"/>
                                          </p:val>
                                        </p:tav>
                                      </p:tavLst>
                                    </p:anim>
                                    <p:anim calcmode="lin" valueType="num">
                                      <p:cBhvr>
                                        <p:cTn id="28" dur="500" fill="hold"/>
                                        <p:tgtEl>
                                          <p:spTgt spid="2187267"/>
                                        </p:tgtEl>
                                        <p:attrNameLst>
                                          <p:attrName>ppt_h</p:attrName>
                                        </p:attrNameLst>
                                      </p:cBhvr>
                                      <p:tavLst>
                                        <p:tav tm="0">
                                          <p:val>
                                            <p:strVal val="2/3*#ppt_h"/>
                                          </p:val>
                                        </p:tav>
                                        <p:tav tm="100000">
                                          <p:val>
                                            <p:strVal val="#ppt_h"/>
                                          </p:val>
                                        </p:tav>
                                      </p:tavLst>
                                    </p:anim>
                                  </p:childTnLst>
                                </p:cTn>
                              </p:par>
                            </p:childTnLst>
                          </p:cTn>
                        </p:par>
                        <p:par>
                          <p:cTn id="29" fill="hold" nodeType="afterGroup">
                            <p:stCondLst>
                              <p:cond delay="500"/>
                            </p:stCondLst>
                            <p:childTnLst>
                              <p:par>
                                <p:cTn id="30" presetID="22" presetClass="entr" presetSubtype="4" fill="hold" grpId="0" nodeType="afterEffect">
                                  <p:stCondLst>
                                    <p:cond delay="0"/>
                                  </p:stCondLst>
                                  <p:childTnLst>
                                    <p:set>
                                      <p:cBhvr>
                                        <p:cTn id="31" dur="1" fill="hold">
                                          <p:stCondLst>
                                            <p:cond delay="0"/>
                                          </p:stCondLst>
                                        </p:cTn>
                                        <p:tgtEl>
                                          <p:spTgt spid="2187271"/>
                                        </p:tgtEl>
                                        <p:attrNameLst>
                                          <p:attrName>style.visibility</p:attrName>
                                        </p:attrNameLst>
                                      </p:cBhvr>
                                      <p:to>
                                        <p:strVal val="visible"/>
                                      </p:to>
                                    </p:set>
                                    <p:animEffect transition="in" filter="wipe(down)">
                                      <p:cBhvr>
                                        <p:cTn id="32" dur="500"/>
                                        <p:tgtEl>
                                          <p:spTgt spid="2187271"/>
                                        </p:tgtEl>
                                      </p:cBhvr>
                                    </p:animEffect>
                                  </p:childTnLst>
                                </p:cTn>
                              </p:par>
                            </p:childTnLst>
                          </p:cTn>
                        </p:par>
                        <p:par>
                          <p:cTn id="33" fill="hold" nodeType="afterGroup">
                            <p:stCondLst>
                              <p:cond delay="1000"/>
                            </p:stCondLst>
                            <p:childTnLst>
                              <p:par>
                                <p:cTn id="34" presetID="9" presetClass="entr" presetSubtype="0" fill="hold" grpId="0" nodeType="afterEffect">
                                  <p:stCondLst>
                                    <p:cond delay="0"/>
                                  </p:stCondLst>
                                  <p:childTnLst>
                                    <p:set>
                                      <p:cBhvr>
                                        <p:cTn id="35" dur="1" fill="hold">
                                          <p:stCondLst>
                                            <p:cond delay="0"/>
                                          </p:stCondLst>
                                        </p:cTn>
                                        <p:tgtEl>
                                          <p:spTgt spid="2187272"/>
                                        </p:tgtEl>
                                        <p:attrNameLst>
                                          <p:attrName>style.visibility</p:attrName>
                                        </p:attrNameLst>
                                      </p:cBhvr>
                                      <p:to>
                                        <p:strVal val="visible"/>
                                      </p:to>
                                    </p:set>
                                    <p:animEffect transition="in" filter="dissolve">
                                      <p:cBhvr>
                                        <p:cTn id="36" dur="500"/>
                                        <p:tgtEl>
                                          <p:spTgt spid="2187272"/>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9" presetClass="entr" presetSubtype="0" fill="hold" grpId="0" nodeType="clickEffect">
                                  <p:stCondLst>
                                    <p:cond delay="0"/>
                                  </p:stCondLst>
                                  <p:childTnLst>
                                    <p:set>
                                      <p:cBhvr>
                                        <p:cTn id="40" dur="1" fill="hold">
                                          <p:stCondLst>
                                            <p:cond delay="0"/>
                                          </p:stCondLst>
                                        </p:cTn>
                                        <p:tgtEl>
                                          <p:spTgt spid="2187277"/>
                                        </p:tgtEl>
                                        <p:attrNameLst>
                                          <p:attrName>style.visibility</p:attrName>
                                        </p:attrNameLst>
                                      </p:cBhvr>
                                      <p:to>
                                        <p:strVal val="visible"/>
                                      </p:to>
                                    </p:set>
                                    <p:animEffect transition="in" filter="dissolve">
                                      <p:cBhvr>
                                        <p:cTn id="41" dur="500"/>
                                        <p:tgtEl>
                                          <p:spTgt spid="2187277"/>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1" presetClass="exit" presetSubtype="0" fill="hold" grpId="0" nodeType="clickEffect">
                                  <p:stCondLst>
                                    <p:cond delay="0"/>
                                  </p:stCondLst>
                                  <p:childTnLst>
                                    <p:set>
                                      <p:cBhvr>
                                        <p:cTn id="45" dur="1" fill="hold">
                                          <p:stCondLst>
                                            <p:cond delay="0"/>
                                          </p:stCondLst>
                                        </p:cTn>
                                        <p:tgtEl>
                                          <p:spTgt spid="16"/>
                                        </p:tgtEl>
                                        <p:attrNameLst>
                                          <p:attrName>style.visibility</p:attrName>
                                        </p:attrNameLst>
                                      </p:cBhvr>
                                      <p:to>
                                        <p:strVal val="hidden"/>
                                      </p:to>
                                    </p:set>
                                  </p:childTnLst>
                                </p:cTn>
                              </p:par>
                              <p:par>
                                <p:cTn id="46" presetID="9" presetClass="entr" presetSubtype="0" fill="hold" grpId="0" nodeType="withEffect">
                                  <p:stCondLst>
                                    <p:cond delay="0"/>
                                  </p:stCondLst>
                                  <p:childTnLst>
                                    <p:set>
                                      <p:cBhvr>
                                        <p:cTn id="47" dur="1" fill="hold">
                                          <p:stCondLst>
                                            <p:cond delay="0"/>
                                          </p:stCondLst>
                                        </p:cTn>
                                        <p:tgtEl>
                                          <p:spTgt spid="2187276"/>
                                        </p:tgtEl>
                                        <p:attrNameLst>
                                          <p:attrName>style.visibility</p:attrName>
                                        </p:attrNameLst>
                                      </p:cBhvr>
                                      <p:to>
                                        <p:strVal val="visible"/>
                                      </p:to>
                                    </p:set>
                                    <p:animEffect transition="in" filter="dissolve">
                                      <p:cBhvr>
                                        <p:cTn id="48" dur="500"/>
                                        <p:tgtEl>
                                          <p:spTgt spid="2187276"/>
                                        </p:tgtEl>
                                      </p:cBhvr>
                                    </p:animEffect>
                                  </p:childTnLst>
                                </p:cTn>
                              </p:par>
                            </p:childTnLst>
                          </p:cTn>
                        </p:par>
                        <p:par>
                          <p:cTn id="49" fill="hold" nodeType="afterGroup">
                            <p:stCondLst>
                              <p:cond delay="500"/>
                            </p:stCondLst>
                            <p:childTnLst>
                              <p:par>
                                <p:cTn id="50" presetID="9" presetClass="entr" presetSubtype="0" fill="hold" grpId="0" nodeType="afterEffect">
                                  <p:stCondLst>
                                    <p:cond delay="0"/>
                                  </p:stCondLst>
                                  <p:childTnLst>
                                    <p:set>
                                      <p:cBhvr>
                                        <p:cTn id="51" dur="1" fill="hold">
                                          <p:stCondLst>
                                            <p:cond delay="0"/>
                                          </p:stCondLst>
                                        </p:cTn>
                                        <p:tgtEl>
                                          <p:spTgt spid="2187278"/>
                                        </p:tgtEl>
                                        <p:attrNameLst>
                                          <p:attrName>style.visibility</p:attrName>
                                        </p:attrNameLst>
                                      </p:cBhvr>
                                      <p:to>
                                        <p:strVal val="visible"/>
                                      </p:to>
                                    </p:set>
                                    <p:animEffect transition="in" filter="dissolve">
                                      <p:cBhvr>
                                        <p:cTn id="52" dur="500"/>
                                        <p:tgtEl>
                                          <p:spTgt spid="21872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87267" grpId="0" animBg="1" autoUpdateAnimBg="0"/>
      <p:bldP spid="2187268" grpId="0" animBg="1" autoUpdateAnimBg="0"/>
      <p:bldP spid="2187269" grpId="0" animBg="1" autoUpdateAnimBg="0"/>
      <p:bldP spid="2187270" grpId="0" animBg="1"/>
      <p:bldP spid="2187271" grpId="0" animBg="1"/>
      <p:bldP spid="2187272" grpId="0" animBg="1" autoUpdateAnimBg="0"/>
      <p:bldP spid="2187273" grpId="0" animBg="1" autoUpdateAnimBg="0"/>
      <p:bldP spid="2187276" grpId="0" animBg="1" autoUpdateAnimBg="0"/>
      <p:bldP spid="2187277" grpId="0" animBg="1" autoUpdateAnimBg="0"/>
      <p:bldP spid="2187278" grpId="0" animBg="1" autoUpdateAnimBg="0"/>
      <p:bldP spid="16" grpId="0" animBg="1"/>
    </p:bldLst>
  </p:timing>
</p:sld>
</file>

<file path=ppt/slides/slide4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Date Placeholder 2"/>
          <p:cNvSpPr>
            <a:spLocks noGrp="1"/>
          </p:cNvSpPr>
          <p:nvPr>
            <p:ph type="dt" sz="quarter" idx="10"/>
          </p:nvPr>
        </p:nvSpPr>
        <p:spPr/>
        <p:txBody>
          <a:bodyPr/>
          <a:lstStyle/>
          <a:p>
            <a:pPr>
              <a:defRPr/>
            </a:pPr>
            <a:fld id="{6AF85E74-107B-4ADD-BEEF-6D34D97B0264}" type="datetime4">
              <a:rPr lang="en-US" altLang="en-US"/>
              <a:pPr>
                <a:defRPr/>
              </a:pPr>
              <a:t>May 19, 2021</a:t>
            </a:fld>
            <a:endParaRPr lang="en-US" altLang="en-US">
              <a:solidFill>
                <a:schemeClr val="bg2"/>
              </a:solidFill>
            </a:endParaRPr>
          </a:p>
        </p:txBody>
      </p:sp>
      <p:sp>
        <p:nvSpPr>
          <p:cNvPr id="6" name="Slide Number Placeholder 4"/>
          <p:cNvSpPr>
            <a:spLocks noGrp="1"/>
          </p:cNvSpPr>
          <p:nvPr>
            <p:ph type="sldNum" sz="quarter" idx="12"/>
          </p:nvPr>
        </p:nvSpPr>
        <p:spPr/>
        <p:txBody>
          <a:bodyPr/>
          <a:lstStyle/>
          <a:p>
            <a:pPr>
              <a:defRPr/>
            </a:pPr>
            <a:fld id="{5D8E7034-4E2B-48F2-9C93-C767E2E729B6}" type="slidenum">
              <a:rPr lang="en-US" altLang="en-US"/>
              <a:pPr>
                <a:defRPr/>
              </a:pPr>
              <a:t>49</a:t>
            </a:fld>
            <a:endParaRPr lang="en-US" altLang="en-US"/>
          </a:p>
        </p:txBody>
      </p:sp>
      <p:sp>
        <p:nvSpPr>
          <p:cNvPr id="66565" name="Rectangle 2"/>
          <p:cNvSpPr>
            <a:spLocks noGrp="1" noChangeArrowheads="1"/>
          </p:cNvSpPr>
          <p:nvPr>
            <p:ph type="title"/>
          </p:nvPr>
        </p:nvSpPr>
        <p:spPr/>
        <p:txBody>
          <a:bodyPr/>
          <a:lstStyle/>
          <a:p>
            <a:r>
              <a:rPr lang="en-US" altLang="en-US" dirty="0" smtClean="0">
                <a:cs typeface="Times New Roman" panose="02020603050405020304" pitchFamily="18" charset="0"/>
              </a:rPr>
              <a:t>10-10: Answer</a:t>
            </a:r>
          </a:p>
        </p:txBody>
      </p:sp>
      <p:sp>
        <p:nvSpPr>
          <p:cNvPr id="66566" name="Rectangle 15"/>
          <p:cNvSpPr>
            <a:spLocks noGrp="1" noChangeArrowheads="1"/>
          </p:cNvSpPr>
          <p:nvPr>
            <p:ph type="body" idx="4294967295"/>
          </p:nvPr>
        </p:nvSpPr>
        <p:spPr/>
        <p:txBody>
          <a:bodyPr/>
          <a:lstStyle/>
          <a:p>
            <a:pPr>
              <a:lnSpc>
                <a:spcPct val="90000"/>
              </a:lnSpc>
            </a:pPr>
            <a:r>
              <a:rPr lang="en-US" altLang="en-US" smtClean="0">
                <a:cs typeface="Times New Roman" panose="02020603050405020304" pitchFamily="18" charset="0"/>
              </a:rPr>
              <a:t>The SI</a:t>
            </a:r>
          </a:p>
          <a:p>
            <a:pPr lvl="1">
              <a:lnSpc>
                <a:spcPct val="90000"/>
              </a:lnSpc>
            </a:pPr>
            <a:r>
              <a:rPr lang="en-US" altLang="en-US" smtClean="0">
                <a:cs typeface="Times New Roman" panose="02020603050405020304" pitchFamily="18" charset="0"/>
              </a:rPr>
              <a:t>Under 547(e)(2)(B), the transfer of the SI took place on 3/15, the date it was perfected</a:t>
            </a:r>
          </a:p>
          <a:p>
            <a:pPr lvl="1">
              <a:lnSpc>
                <a:spcPct val="90000"/>
              </a:lnSpc>
            </a:pPr>
            <a:r>
              <a:rPr lang="en-US" altLang="en-US" smtClean="0">
                <a:cs typeface="Times New Roman" panose="02020603050405020304" pitchFamily="18" charset="0"/>
              </a:rPr>
              <a:t>This creates antecedence, so avoidable</a:t>
            </a:r>
          </a:p>
        </p:txBody>
      </p:sp>
    </p:spTree>
    <p:extLst>
      <p:ext uri="{BB962C8B-B14F-4D97-AF65-F5344CB8AC3E}">
        <p14:creationId xmlns:p14="http://schemas.microsoft.com/office/powerpoint/2010/main" val="397773300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Slide Number Placeholder 6"/>
          <p:cNvSpPr>
            <a:spLocks noGrp="1"/>
          </p:cNvSpPr>
          <p:nvPr>
            <p:ph type="sldNum" sz="quarter" idx="12"/>
          </p:nvPr>
        </p:nvSpPr>
        <p:spPr/>
        <p:txBody>
          <a:bodyPr/>
          <a:lstStyle/>
          <a:p>
            <a:pPr>
              <a:defRPr/>
            </a:pPr>
            <a:fld id="{D292269A-B498-446F-88D2-0E6528886681}" type="slidenum">
              <a:rPr lang="en-US" altLang="en-US"/>
              <a:pPr>
                <a:defRPr/>
              </a:pPr>
              <a:t>5</a:t>
            </a:fld>
            <a:endParaRPr lang="en-US" altLang="en-US"/>
          </a:p>
        </p:txBody>
      </p:sp>
      <p:sp>
        <p:nvSpPr>
          <p:cNvPr id="26629" name="Rectangle 2"/>
          <p:cNvSpPr>
            <a:spLocks noGrp="1" noChangeArrowheads="1"/>
          </p:cNvSpPr>
          <p:nvPr>
            <p:ph type="title"/>
          </p:nvPr>
        </p:nvSpPr>
        <p:spPr/>
        <p:txBody>
          <a:bodyPr/>
          <a:lstStyle/>
          <a:p>
            <a:r>
              <a:rPr lang="en-US" altLang="en-US" dirty="0" smtClean="0"/>
              <a:t>10-1.1: Individual </a:t>
            </a:r>
            <a:r>
              <a:rPr lang="en-US" altLang="en-US" dirty="0" smtClean="0"/>
              <a:t>Decision</a:t>
            </a:r>
          </a:p>
        </p:txBody>
      </p:sp>
      <p:sp>
        <p:nvSpPr>
          <p:cNvPr id="26630" name="Rectangle 3"/>
          <p:cNvSpPr>
            <a:spLocks noGrp="1" noChangeArrowheads="1"/>
          </p:cNvSpPr>
          <p:nvPr>
            <p:ph type="body" sz="half" idx="1"/>
          </p:nvPr>
        </p:nvSpPr>
        <p:spPr>
          <a:xfrm>
            <a:off x="1016000" y="1447800"/>
            <a:ext cx="7924800" cy="1116013"/>
          </a:xfrm>
        </p:spPr>
        <p:txBody>
          <a:bodyPr/>
          <a:lstStyle/>
          <a:p>
            <a:r>
              <a:rPr lang="en-US" altLang="en-US" dirty="0"/>
              <a:t>Decision Table</a:t>
            </a:r>
          </a:p>
          <a:p>
            <a:endParaRPr lang="en-US" altLang="en-US" sz="2800" dirty="0"/>
          </a:p>
        </p:txBody>
      </p:sp>
      <p:graphicFrame>
        <p:nvGraphicFramePr>
          <p:cNvPr id="2446340" name="Group 4"/>
          <p:cNvGraphicFramePr>
            <a:graphicFrameLocks noGrp="1"/>
          </p:cNvGraphicFramePr>
          <p:nvPr>
            <p:ph sz="half" idx="2"/>
            <p:extLst>
              <p:ext uri="{D42A27DB-BD31-4B8C-83A1-F6EECF244321}">
                <p14:modId xmlns:p14="http://schemas.microsoft.com/office/powerpoint/2010/main" val="1584653716"/>
              </p:ext>
            </p:extLst>
          </p:nvPr>
        </p:nvGraphicFramePr>
        <p:xfrm>
          <a:off x="1794078" y="2695969"/>
          <a:ext cx="8148576" cy="2021687"/>
        </p:xfrm>
        <a:graphic>
          <a:graphicData uri="http://schemas.openxmlformats.org/drawingml/2006/table">
            <a:tbl>
              <a:tblPr/>
              <a:tblGrid>
                <a:gridCol w="3357515">
                  <a:extLst>
                    <a:ext uri="{9D8B030D-6E8A-4147-A177-3AD203B41FA5}">
                      <a16:colId xmlns:a16="http://schemas.microsoft.com/office/drawing/2014/main" val="20000"/>
                    </a:ext>
                  </a:extLst>
                </a:gridCol>
                <a:gridCol w="2074869">
                  <a:extLst>
                    <a:ext uri="{9D8B030D-6E8A-4147-A177-3AD203B41FA5}">
                      <a16:colId xmlns:a16="http://schemas.microsoft.com/office/drawing/2014/main" val="20001"/>
                    </a:ext>
                  </a:extLst>
                </a:gridCol>
                <a:gridCol w="2716192">
                  <a:extLst>
                    <a:ext uri="{9D8B030D-6E8A-4147-A177-3AD203B41FA5}">
                      <a16:colId xmlns:a16="http://schemas.microsoft.com/office/drawing/2014/main" val="20002"/>
                    </a:ext>
                  </a:extLst>
                </a:gridCol>
              </a:tblGrid>
              <a:tr h="518252">
                <a:tc>
                  <a:txBody>
                    <a:bodyPr/>
                    <a:lstStyle>
                      <a:lvl1pPr>
                        <a:spcBef>
                          <a:spcPct val="20000"/>
                        </a:spcBef>
                        <a:buClr>
                          <a:schemeClr val="hlink"/>
                        </a:buClr>
                        <a:buSzPct val="50000"/>
                        <a:buFont typeface="Monotype Sorts" pitchFamily="2" charset="2"/>
                        <a:defRPr kumimoji="1" sz="2800">
                          <a:solidFill>
                            <a:srgbClr val="CC0099"/>
                          </a:solidFill>
                          <a:latin typeface="Arial" panose="020B0604020202020204" pitchFamily="34" charset="0"/>
                        </a:defRPr>
                      </a:lvl1pPr>
                      <a:lvl2pPr>
                        <a:spcBef>
                          <a:spcPct val="20000"/>
                        </a:spcBef>
                        <a:buClr>
                          <a:schemeClr val="tx2"/>
                        </a:buClr>
                        <a:buSzPct val="75000"/>
                        <a:buFont typeface="Monotype Sorts" pitchFamily="2" charset="2"/>
                        <a:defRPr kumimoji="1" sz="2600">
                          <a:solidFill>
                            <a:srgbClr val="000066"/>
                          </a:solidFill>
                          <a:latin typeface="Arial" panose="020B0604020202020204" pitchFamily="34" charset="0"/>
                        </a:defRPr>
                      </a:lvl2pPr>
                      <a:lvl3pPr>
                        <a:spcBef>
                          <a:spcPct val="20000"/>
                        </a:spcBef>
                        <a:buClr>
                          <a:schemeClr val="hlink"/>
                        </a:buClr>
                        <a:buSzPct val="65000"/>
                        <a:buFont typeface="Monotype Sorts" pitchFamily="2" charset="2"/>
                        <a:defRPr kumimoji="1" sz="2400">
                          <a:solidFill>
                            <a:srgbClr val="000066"/>
                          </a:solidFill>
                          <a:latin typeface="Arial" panose="020B0604020202020204" pitchFamily="34" charset="0"/>
                        </a:defRPr>
                      </a:lvl3pPr>
                      <a:lvl4pPr>
                        <a:spcBef>
                          <a:spcPct val="20000"/>
                        </a:spcBef>
                        <a:buClr>
                          <a:schemeClr val="tx2"/>
                        </a:buClr>
                        <a:buSzPct val="100000"/>
                        <a:defRPr kumimoji="1" sz="2000">
                          <a:solidFill>
                            <a:srgbClr val="000066"/>
                          </a:solidFill>
                          <a:latin typeface="Arial" panose="020B0604020202020204" pitchFamily="34" charset="0"/>
                        </a:defRPr>
                      </a:lvl4pPr>
                      <a:lvl5pPr>
                        <a:spcBef>
                          <a:spcPct val="20000"/>
                        </a:spcBef>
                        <a:buClr>
                          <a:schemeClr val="hlink"/>
                        </a:buClr>
                        <a:buSzPct val="100000"/>
                        <a:defRPr kumimoji="1">
                          <a:solidFill>
                            <a:srgbClr val="000066"/>
                          </a:solidFill>
                          <a:latin typeface="Arial" panose="020B0604020202020204" pitchFamily="34" charset="0"/>
                        </a:defRPr>
                      </a:lvl5pPr>
                      <a:lvl6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6pPr>
                      <a:lvl7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7pPr>
                      <a:lvl8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8pPr>
                      <a:lvl9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9pPr>
                    </a:lstStyle>
                    <a:p>
                      <a:pPr marL="0" marR="0" lvl="0" indent="0" algn="ctr" defTabSz="914400" rtl="0" eaLnBrk="0" fontAlgn="base" latinLnBrk="0" hangingPunct="0">
                        <a:lnSpc>
                          <a:spcPct val="100000"/>
                        </a:lnSpc>
                        <a:spcBef>
                          <a:spcPct val="20000"/>
                        </a:spcBef>
                        <a:spcAft>
                          <a:spcPct val="0"/>
                        </a:spcAft>
                        <a:buClr>
                          <a:schemeClr val="hlink"/>
                        </a:buClr>
                        <a:buSzPct val="50000"/>
                        <a:buFont typeface="Monotype Sorts" pitchFamily="2" charset="2"/>
                        <a:buNone/>
                        <a:tabLst/>
                      </a:pPr>
                      <a:r>
                        <a:rPr kumimoji="1" lang="en-US" altLang="en-US" sz="3600" b="0" i="0" u="none" strike="noStrike" cap="none" normalizeH="0" baseline="0" dirty="0" smtClean="0">
                          <a:ln>
                            <a:noFill/>
                          </a:ln>
                          <a:solidFill>
                            <a:srgbClr val="0000FF"/>
                          </a:solidFill>
                          <a:effectLst/>
                          <a:latin typeface="Arial" panose="020B0604020202020204" pitchFamily="34" charset="0"/>
                        </a:rPr>
                        <a:t>Not Pivotal</a:t>
                      </a:r>
                    </a:p>
                  </a:txBody>
                  <a:tcPr marT="45728" marB="4572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50000"/>
                        <a:buFont typeface="Monotype Sorts" pitchFamily="2" charset="2"/>
                        <a:defRPr kumimoji="1" sz="2800">
                          <a:solidFill>
                            <a:srgbClr val="CC0099"/>
                          </a:solidFill>
                          <a:latin typeface="Arial" panose="020B0604020202020204" pitchFamily="34" charset="0"/>
                        </a:defRPr>
                      </a:lvl1pPr>
                      <a:lvl2pPr>
                        <a:spcBef>
                          <a:spcPct val="20000"/>
                        </a:spcBef>
                        <a:buClr>
                          <a:schemeClr val="tx2"/>
                        </a:buClr>
                        <a:buSzPct val="75000"/>
                        <a:buFont typeface="Monotype Sorts" pitchFamily="2" charset="2"/>
                        <a:defRPr kumimoji="1" sz="2600">
                          <a:solidFill>
                            <a:srgbClr val="000066"/>
                          </a:solidFill>
                          <a:latin typeface="Arial" panose="020B0604020202020204" pitchFamily="34" charset="0"/>
                        </a:defRPr>
                      </a:lvl2pPr>
                      <a:lvl3pPr>
                        <a:spcBef>
                          <a:spcPct val="20000"/>
                        </a:spcBef>
                        <a:buClr>
                          <a:schemeClr val="hlink"/>
                        </a:buClr>
                        <a:buSzPct val="65000"/>
                        <a:buFont typeface="Monotype Sorts" pitchFamily="2" charset="2"/>
                        <a:defRPr kumimoji="1" sz="2400">
                          <a:solidFill>
                            <a:srgbClr val="000066"/>
                          </a:solidFill>
                          <a:latin typeface="Arial" panose="020B0604020202020204" pitchFamily="34" charset="0"/>
                        </a:defRPr>
                      </a:lvl3pPr>
                      <a:lvl4pPr>
                        <a:spcBef>
                          <a:spcPct val="20000"/>
                        </a:spcBef>
                        <a:buClr>
                          <a:schemeClr val="tx2"/>
                        </a:buClr>
                        <a:buSzPct val="100000"/>
                        <a:defRPr kumimoji="1" sz="2000">
                          <a:solidFill>
                            <a:srgbClr val="000066"/>
                          </a:solidFill>
                          <a:latin typeface="Arial" panose="020B0604020202020204" pitchFamily="34" charset="0"/>
                        </a:defRPr>
                      </a:lvl4pPr>
                      <a:lvl5pPr>
                        <a:spcBef>
                          <a:spcPct val="20000"/>
                        </a:spcBef>
                        <a:buClr>
                          <a:schemeClr val="hlink"/>
                        </a:buClr>
                        <a:buSzPct val="100000"/>
                        <a:defRPr kumimoji="1">
                          <a:solidFill>
                            <a:srgbClr val="000066"/>
                          </a:solidFill>
                          <a:latin typeface="Arial" panose="020B0604020202020204" pitchFamily="34" charset="0"/>
                        </a:defRPr>
                      </a:lvl5pPr>
                      <a:lvl6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6pPr>
                      <a:lvl7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7pPr>
                      <a:lvl8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8pPr>
                      <a:lvl9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9pPr>
                    </a:lstStyle>
                    <a:p>
                      <a:pPr marL="0" marR="0" lvl="0" indent="0" algn="ctr" defTabSz="914400" rtl="0" eaLnBrk="0" fontAlgn="base" latinLnBrk="0" hangingPunct="0">
                        <a:lnSpc>
                          <a:spcPct val="100000"/>
                        </a:lnSpc>
                        <a:spcBef>
                          <a:spcPct val="20000"/>
                        </a:spcBef>
                        <a:spcAft>
                          <a:spcPct val="0"/>
                        </a:spcAft>
                        <a:buClr>
                          <a:schemeClr val="hlink"/>
                        </a:buClr>
                        <a:buSzPct val="50000"/>
                        <a:buFont typeface="Monotype Sorts" pitchFamily="2" charset="2"/>
                        <a:buNone/>
                        <a:tabLst/>
                      </a:pPr>
                      <a:r>
                        <a:rPr kumimoji="1" lang="en-US" altLang="en-US" sz="3600" b="0" i="0" u="none" strike="noStrike" cap="none" normalizeH="0" baseline="0" smtClean="0">
                          <a:ln>
                            <a:noFill/>
                          </a:ln>
                          <a:solidFill>
                            <a:srgbClr val="000000"/>
                          </a:solidFill>
                          <a:effectLst/>
                          <a:latin typeface="Arial" panose="020B0604020202020204" pitchFamily="34" charset="0"/>
                        </a:rPr>
                        <a:t>Fails</a:t>
                      </a:r>
                    </a:p>
                  </a:txBody>
                  <a:tcPr marT="45728" marB="4572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66FF99"/>
                    </a:solidFill>
                  </a:tcPr>
                </a:tc>
                <a:tc>
                  <a:txBody>
                    <a:bodyPr/>
                    <a:lstStyle>
                      <a:lvl1pPr>
                        <a:spcBef>
                          <a:spcPct val="20000"/>
                        </a:spcBef>
                        <a:buClr>
                          <a:schemeClr val="hlink"/>
                        </a:buClr>
                        <a:buSzPct val="50000"/>
                        <a:buFont typeface="Monotype Sorts" pitchFamily="2" charset="2"/>
                        <a:defRPr kumimoji="1" sz="2800">
                          <a:solidFill>
                            <a:srgbClr val="CC0099"/>
                          </a:solidFill>
                          <a:latin typeface="Arial" panose="020B0604020202020204" pitchFamily="34" charset="0"/>
                        </a:defRPr>
                      </a:lvl1pPr>
                      <a:lvl2pPr>
                        <a:spcBef>
                          <a:spcPct val="20000"/>
                        </a:spcBef>
                        <a:buClr>
                          <a:schemeClr val="tx2"/>
                        </a:buClr>
                        <a:buSzPct val="75000"/>
                        <a:buFont typeface="Monotype Sorts" pitchFamily="2" charset="2"/>
                        <a:defRPr kumimoji="1" sz="2600">
                          <a:solidFill>
                            <a:srgbClr val="000066"/>
                          </a:solidFill>
                          <a:latin typeface="Arial" panose="020B0604020202020204" pitchFamily="34" charset="0"/>
                        </a:defRPr>
                      </a:lvl2pPr>
                      <a:lvl3pPr>
                        <a:spcBef>
                          <a:spcPct val="20000"/>
                        </a:spcBef>
                        <a:buClr>
                          <a:schemeClr val="hlink"/>
                        </a:buClr>
                        <a:buSzPct val="65000"/>
                        <a:buFont typeface="Monotype Sorts" pitchFamily="2" charset="2"/>
                        <a:defRPr kumimoji="1" sz="2400">
                          <a:solidFill>
                            <a:srgbClr val="000066"/>
                          </a:solidFill>
                          <a:latin typeface="Arial" panose="020B0604020202020204" pitchFamily="34" charset="0"/>
                        </a:defRPr>
                      </a:lvl3pPr>
                      <a:lvl4pPr>
                        <a:spcBef>
                          <a:spcPct val="20000"/>
                        </a:spcBef>
                        <a:buClr>
                          <a:schemeClr val="tx2"/>
                        </a:buClr>
                        <a:buSzPct val="100000"/>
                        <a:defRPr kumimoji="1" sz="2000">
                          <a:solidFill>
                            <a:srgbClr val="000066"/>
                          </a:solidFill>
                          <a:latin typeface="Arial" panose="020B0604020202020204" pitchFamily="34" charset="0"/>
                        </a:defRPr>
                      </a:lvl4pPr>
                      <a:lvl5pPr>
                        <a:spcBef>
                          <a:spcPct val="20000"/>
                        </a:spcBef>
                        <a:buClr>
                          <a:schemeClr val="hlink"/>
                        </a:buClr>
                        <a:buSzPct val="100000"/>
                        <a:defRPr kumimoji="1">
                          <a:solidFill>
                            <a:srgbClr val="000066"/>
                          </a:solidFill>
                          <a:latin typeface="Arial" panose="020B0604020202020204" pitchFamily="34" charset="0"/>
                        </a:defRPr>
                      </a:lvl5pPr>
                      <a:lvl6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6pPr>
                      <a:lvl7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7pPr>
                      <a:lvl8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8pPr>
                      <a:lvl9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9pPr>
                    </a:lstStyle>
                    <a:p>
                      <a:pPr marL="0" marR="0" lvl="0" indent="0" algn="ctr" defTabSz="914400" rtl="0" eaLnBrk="0" fontAlgn="base" latinLnBrk="0" hangingPunct="0">
                        <a:lnSpc>
                          <a:spcPct val="100000"/>
                        </a:lnSpc>
                        <a:spcBef>
                          <a:spcPct val="20000"/>
                        </a:spcBef>
                        <a:spcAft>
                          <a:spcPct val="0"/>
                        </a:spcAft>
                        <a:buClr>
                          <a:schemeClr val="hlink"/>
                        </a:buClr>
                        <a:buSzPct val="50000"/>
                        <a:buFont typeface="Monotype Sorts" pitchFamily="2" charset="2"/>
                        <a:buNone/>
                        <a:tabLst/>
                      </a:pPr>
                      <a:r>
                        <a:rPr kumimoji="1" lang="en-US" altLang="en-US" sz="3600" b="0" i="0" u="none" strike="noStrike" cap="none" normalizeH="0" baseline="0" smtClean="0">
                          <a:ln>
                            <a:noFill/>
                          </a:ln>
                          <a:solidFill>
                            <a:srgbClr val="000000"/>
                          </a:solidFill>
                          <a:effectLst/>
                          <a:latin typeface="Arial" panose="020B0604020202020204" pitchFamily="34" charset="0"/>
                        </a:rPr>
                        <a:t>Succeeds</a:t>
                      </a:r>
                    </a:p>
                  </a:txBody>
                  <a:tcPr marT="45728" marB="4572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66FF99"/>
                    </a:solidFill>
                  </a:tcPr>
                </a:tc>
                <a:extLst>
                  <a:ext uri="{0D108BD9-81ED-4DB2-BD59-A6C34878D82A}">
                    <a16:rowId xmlns:a16="http://schemas.microsoft.com/office/drawing/2014/main" val="10000"/>
                  </a:ext>
                </a:extLst>
              </a:tr>
              <a:tr h="518252">
                <a:tc>
                  <a:txBody>
                    <a:bodyPr/>
                    <a:lstStyle>
                      <a:lvl1pPr>
                        <a:spcBef>
                          <a:spcPct val="20000"/>
                        </a:spcBef>
                        <a:buClr>
                          <a:schemeClr val="hlink"/>
                        </a:buClr>
                        <a:buSzPct val="50000"/>
                        <a:buFont typeface="Monotype Sorts" pitchFamily="2" charset="2"/>
                        <a:defRPr kumimoji="1" sz="2800">
                          <a:solidFill>
                            <a:srgbClr val="CC0099"/>
                          </a:solidFill>
                          <a:latin typeface="Arial" panose="020B0604020202020204" pitchFamily="34" charset="0"/>
                        </a:defRPr>
                      </a:lvl1pPr>
                      <a:lvl2pPr>
                        <a:spcBef>
                          <a:spcPct val="20000"/>
                        </a:spcBef>
                        <a:buClr>
                          <a:schemeClr val="tx2"/>
                        </a:buClr>
                        <a:buSzPct val="75000"/>
                        <a:buFont typeface="Monotype Sorts" pitchFamily="2" charset="2"/>
                        <a:defRPr kumimoji="1" sz="2600">
                          <a:solidFill>
                            <a:srgbClr val="000066"/>
                          </a:solidFill>
                          <a:latin typeface="Arial" panose="020B0604020202020204" pitchFamily="34" charset="0"/>
                        </a:defRPr>
                      </a:lvl2pPr>
                      <a:lvl3pPr>
                        <a:spcBef>
                          <a:spcPct val="20000"/>
                        </a:spcBef>
                        <a:buClr>
                          <a:schemeClr val="hlink"/>
                        </a:buClr>
                        <a:buSzPct val="65000"/>
                        <a:buFont typeface="Monotype Sorts" pitchFamily="2" charset="2"/>
                        <a:defRPr kumimoji="1" sz="2400">
                          <a:solidFill>
                            <a:srgbClr val="000066"/>
                          </a:solidFill>
                          <a:latin typeface="Arial" panose="020B0604020202020204" pitchFamily="34" charset="0"/>
                        </a:defRPr>
                      </a:lvl3pPr>
                      <a:lvl4pPr>
                        <a:spcBef>
                          <a:spcPct val="20000"/>
                        </a:spcBef>
                        <a:buClr>
                          <a:schemeClr val="tx2"/>
                        </a:buClr>
                        <a:buSzPct val="100000"/>
                        <a:defRPr kumimoji="1" sz="2000">
                          <a:solidFill>
                            <a:srgbClr val="000066"/>
                          </a:solidFill>
                          <a:latin typeface="Arial" panose="020B0604020202020204" pitchFamily="34" charset="0"/>
                        </a:defRPr>
                      </a:lvl4pPr>
                      <a:lvl5pPr>
                        <a:spcBef>
                          <a:spcPct val="20000"/>
                        </a:spcBef>
                        <a:buClr>
                          <a:schemeClr val="hlink"/>
                        </a:buClr>
                        <a:buSzPct val="100000"/>
                        <a:defRPr kumimoji="1">
                          <a:solidFill>
                            <a:srgbClr val="000066"/>
                          </a:solidFill>
                          <a:latin typeface="Arial" panose="020B0604020202020204" pitchFamily="34" charset="0"/>
                        </a:defRPr>
                      </a:lvl5pPr>
                      <a:lvl6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6pPr>
                      <a:lvl7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7pPr>
                      <a:lvl8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8pPr>
                      <a:lvl9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9pPr>
                    </a:lstStyle>
                    <a:p>
                      <a:pPr marL="0" marR="0" lvl="0" indent="0" algn="ctr" defTabSz="914400" rtl="0" eaLnBrk="0" fontAlgn="base" latinLnBrk="0" hangingPunct="0">
                        <a:lnSpc>
                          <a:spcPct val="100000"/>
                        </a:lnSpc>
                        <a:spcBef>
                          <a:spcPct val="20000"/>
                        </a:spcBef>
                        <a:spcAft>
                          <a:spcPct val="0"/>
                        </a:spcAft>
                        <a:buClr>
                          <a:schemeClr val="hlink"/>
                        </a:buClr>
                        <a:buSzPct val="50000"/>
                        <a:buFont typeface="Monotype Sorts" pitchFamily="2" charset="2"/>
                        <a:buNone/>
                        <a:tabLst/>
                      </a:pPr>
                      <a:r>
                        <a:rPr kumimoji="1" lang="en-US" altLang="en-US" sz="3600" b="0" i="0" u="none" strike="noStrike" cap="none" normalizeH="0" baseline="0" dirty="0" smtClean="0">
                          <a:ln>
                            <a:noFill/>
                          </a:ln>
                          <a:solidFill>
                            <a:srgbClr val="000000"/>
                          </a:solidFill>
                          <a:effectLst/>
                          <a:latin typeface="Arial" panose="020B0604020202020204" pitchFamily="34" charset="0"/>
                        </a:rPr>
                        <a:t>Vote For</a:t>
                      </a:r>
                    </a:p>
                  </a:txBody>
                  <a:tcPr marT="45728" marB="4572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66FF99"/>
                    </a:solidFill>
                  </a:tcPr>
                </a:tc>
                <a:tc>
                  <a:txBody>
                    <a:bodyPr/>
                    <a:lstStyle>
                      <a:lvl1pPr>
                        <a:spcBef>
                          <a:spcPct val="20000"/>
                        </a:spcBef>
                        <a:buClr>
                          <a:schemeClr val="hlink"/>
                        </a:buClr>
                        <a:buSzPct val="50000"/>
                        <a:buFont typeface="Monotype Sorts" pitchFamily="2" charset="2"/>
                        <a:defRPr kumimoji="1" sz="2800">
                          <a:solidFill>
                            <a:srgbClr val="CC0099"/>
                          </a:solidFill>
                          <a:latin typeface="Arial" panose="020B0604020202020204" pitchFamily="34" charset="0"/>
                        </a:defRPr>
                      </a:lvl1pPr>
                      <a:lvl2pPr>
                        <a:spcBef>
                          <a:spcPct val="20000"/>
                        </a:spcBef>
                        <a:buClr>
                          <a:schemeClr val="tx2"/>
                        </a:buClr>
                        <a:buSzPct val="75000"/>
                        <a:buFont typeface="Monotype Sorts" pitchFamily="2" charset="2"/>
                        <a:defRPr kumimoji="1" sz="2600">
                          <a:solidFill>
                            <a:srgbClr val="000066"/>
                          </a:solidFill>
                          <a:latin typeface="Arial" panose="020B0604020202020204" pitchFamily="34" charset="0"/>
                        </a:defRPr>
                      </a:lvl2pPr>
                      <a:lvl3pPr>
                        <a:spcBef>
                          <a:spcPct val="20000"/>
                        </a:spcBef>
                        <a:buClr>
                          <a:schemeClr val="hlink"/>
                        </a:buClr>
                        <a:buSzPct val="65000"/>
                        <a:buFont typeface="Monotype Sorts" pitchFamily="2" charset="2"/>
                        <a:defRPr kumimoji="1" sz="2400">
                          <a:solidFill>
                            <a:srgbClr val="000066"/>
                          </a:solidFill>
                          <a:latin typeface="Arial" panose="020B0604020202020204" pitchFamily="34" charset="0"/>
                        </a:defRPr>
                      </a:lvl3pPr>
                      <a:lvl4pPr>
                        <a:spcBef>
                          <a:spcPct val="20000"/>
                        </a:spcBef>
                        <a:buClr>
                          <a:schemeClr val="tx2"/>
                        </a:buClr>
                        <a:buSzPct val="100000"/>
                        <a:defRPr kumimoji="1" sz="2000">
                          <a:solidFill>
                            <a:srgbClr val="000066"/>
                          </a:solidFill>
                          <a:latin typeface="Arial" panose="020B0604020202020204" pitchFamily="34" charset="0"/>
                        </a:defRPr>
                      </a:lvl4pPr>
                      <a:lvl5pPr>
                        <a:spcBef>
                          <a:spcPct val="20000"/>
                        </a:spcBef>
                        <a:buClr>
                          <a:schemeClr val="hlink"/>
                        </a:buClr>
                        <a:buSzPct val="100000"/>
                        <a:defRPr kumimoji="1">
                          <a:solidFill>
                            <a:srgbClr val="000066"/>
                          </a:solidFill>
                          <a:latin typeface="Arial" panose="020B0604020202020204" pitchFamily="34" charset="0"/>
                        </a:defRPr>
                      </a:lvl5pPr>
                      <a:lvl6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6pPr>
                      <a:lvl7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7pPr>
                      <a:lvl8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8pPr>
                      <a:lvl9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9pPr>
                    </a:lstStyle>
                    <a:p>
                      <a:pPr marL="0" marR="0" lvl="0" indent="0" algn="ctr" defTabSz="914400" rtl="0" eaLnBrk="0" fontAlgn="base" latinLnBrk="0" hangingPunct="0">
                        <a:lnSpc>
                          <a:spcPct val="100000"/>
                        </a:lnSpc>
                        <a:spcBef>
                          <a:spcPct val="20000"/>
                        </a:spcBef>
                        <a:spcAft>
                          <a:spcPct val="0"/>
                        </a:spcAft>
                        <a:buClr>
                          <a:schemeClr val="hlink"/>
                        </a:buClr>
                        <a:buSzPct val="50000"/>
                        <a:buFont typeface="Monotype Sorts" pitchFamily="2" charset="2"/>
                        <a:buNone/>
                        <a:tabLst/>
                      </a:pPr>
                      <a:r>
                        <a:rPr kumimoji="1" lang="en-US" altLang="en-US" sz="3600" b="0" i="0" u="none" strike="noStrike" cap="none" normalizeH="0" baseline="0" smtClean="0">
                          <a:ln>
                            <a:noFill/>
                          </a:ln>
                          <a:solidFill>
                            <a:schemeClr val="tx1"/>
                          </a:solidFill>
                          <a:effectLst/>
                          <a:latin typeface="Arial" panose="020B0604020202020204" pitchFamily="34" charset="0"/>
                        </a:rPr>
                        <a:t>$450</a:t>
                      </a:r>
                    </a:p>
                  </a:txBody>
                  <a:tcPr marT="45728" marB="4572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tc>
                  <a:txBody>
                    <a:bodyPr/>
                    <a:lstStyle>
                      <a:lvl1pPr>
                        <a:spcBef>
                          <a:spcPct val="20000"/>
                        </a:spcBef>
                        <a:buClr>
                          <a:schemeClr val="hlink"/>
                        </a:buClr>
                        <a:buSzPct val="50000"/>
                        <a:buFont typeface="Monotype Sorts" pitchFamily="2" charset="2"/>
                        <a:defRPr kumimoji="1" sz="2800">
                          <a:solidFill>
                            <a:srgbClr val="CC0099"/>
                          </a:solidFill>
                          <a:latin typeface="Arial" panose="020B0604020202020204" pitchFamily="34" charset="0"/>
                        </a:defRPr>
                      </a:lvl1pPr>
                      <a:lvl2pPr>
                        <a:spcBef>
                          <a:spcPct val="20000"/>
                        </a:spcBef>
                        <a:buClr>
                          <a:schemeClr val="tx2"/>
                        </a:buClr>
                        <a:buSzPct val="75000"/>
                        <a:buFont typeface="Monotype Sorts" pitchFamily="2" charset="2"/>
                        <a:defRPr kumimoji="1" sz="2600">
                          <a:solidFill>
                            <a:srgbClr val="000066"/>
                          </a:solidFill>
                          <a:latin typeface="Arial" panose="020B0604020202020204" pitchFamily="34" charset="0"/>
                        </a:defRPr>
                      </a:lvl2pPr>
                      <a:lvl3pPr>
                        <a:spcBef>
                          <a:spcPct val="20000"/>
                        </a:spcBef>
                        <a:buClr>
                          <a:schemeClr val="hlink"/>
                        </a:buClr>
                        <a:buSzPct val="65000"/>
                        <a:buFont typeface="Monotype Sorts" pitchFamily="2" charset="2"/>
                        <a:defRPr kumimoji="1" sz="2400">
                          <a:solidFill>
                            <a:srgbClr val="000066"/>
                          </a:solidFill>
                          <a:latin typeface="Arial" panose="020B0604020202020204" pitchFamily="34" charset="0"/>
                        </a:defRPr>
                      </a:lvl3pPr>
                      <a:lvl4pPr>
                        <a:spcBef>
                          <a:spcPct val="20000"/>
                        </a:spcBef>
                        <a:buClr>
                          <a:schemeClr val="tx2"/>
                        </a:buClr>
                        <a:buSzPct val="100000"/>
                        <a:defRPr kumimoji="1" sz="2000">
                          <a:solidFill>
                            <a:srgbClr val="000066"/>
                          </a:solidFill>
                          <a:latin typeface="Arial" panose="020B0604020202020204" pitchFamily="34" charset="0"/>
                        </a:defRPr>
                      </a:lvl4pPr>
                      <a:lvl5pPr>
                        <a:spcBef>
                          <a:spcPct val="20000"/>
                        </a:spcBef>
                        <a:buClr>
                          <a:schemeClr val="hlink"/>
                        </a:buClr>
                        <a:buSzPct val="100000"/>
                        <a:defRPr kumimoji="1">
                          <a:solidFill>
                            <a:srgbClr val="000066"/>
                          </a:solidFill>
                          <a:latin typeface="Arial" panose="020B0604020202020204" pitchFamily="34" charset="0"/>
                        </a:defRPr>
                      </a:lvl5pPr>
                      <a:lvl6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6pPr>
                      <a:lvl7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7pPr>
                      <a:lvl8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8pPr>
                      <a:lvl9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9pPr>
                    </a:lstStyle>
                    <a:p>
                      <a:pPr marL="0" marR="0" lvl="0" indent="0" algn="ctr" defTabSz="914400" rtl="0" eaLnBrk="0" fontAlgn="base" latinLnBrk="0" hangingPunct="0">
                        <a:lnSpc>
                          <a:spcPct val="100000"/>
                        </a:lnSpc>
                        <a:spcBef>
                          <a:spcPct val="20000"/>
                        </a:spcBef>
                        <a:spcAft>
                          <a:spcPct val="0"/>
                        </a:spcAft>
                        <a:buClr>
                          <a:schemeClr val="hlink"/>
                        </a:buClr>
                        <a:buSzPct val="50000"/>
                        <a:buFont typeface="Monotype Sorts" pitchFamily="2" charset="2"/>
                        <a:buNone/>
                        <a:tabLst/>
                      </a:pPr>
                      <a:r>
                        <a:rPr kumimoji="1" lang="en-US" altLang="en-US" sz="3600" b="0" i="0" u="none" strike="noStrike" cap="none" normalizeH="0" baseline="0" dirty="0" smtClean="0">
                          <a:ln>
                            <a:noFill/>
                          </a:ln>
                          <a:solidFill>
                            <a:schemeClr val="tx1"/>
                          </a:solidFill>
                          <a:effectLst/>
                          <a:latin typeface="Arial" panose="020B0604020202020204" pitchFamily="34" charset="0"/>
                        </a:rPr>
                        <a:t>$600</a:t>
                      </a:r>
                    </a:p>
                  </a:txBody>
                  <a:tcPr marT="45728" marB="4572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extLst>
                  <a:ext uri="{0D108BD9-81ED-4DB2-BD59-A6C34878D82A}">
                    <a16:rowId xmlns:a16="http://schemas.microsoft.com/office/drawing/2014/main" val="10001"/>
                  </a:ext>
                </a:extLst>
              </a:tr>
              <a:tr h="741495">
                <a:tc>
                  <a:txBody>
                    <a:bodyPr/>
                    <a:lstStyle>
                      <a:lvl1pPr>
                        <a:spcBef>
                          <a:spcPct val="20000"/>
                        </a:spcBef>
                        <a:buClr>
                          <a:schemeClr val="hlink"/>
                        </a:buClr>
                        <a:buSzPct val="50000"/>
                        <a:buFont typeface="Monotype Sorts" pitchFamily="2" charset="2"/>
                        <a:defRPr kumimoji="1" sz="2800">
                          <a:solidFill>
                            <a:srgbClr val="CC0099"/>
                          </a:solidFill>
                          <a:latin typeface="Arial" panose="020B0604020202020204" pitchFamily="34" charset="0"/>
                        </a:defRPr>
                      </a:lvl1pPr>
                      <a:lvl2pPr>
                        <a:spcBef>
                          <a:spcPct val="20000"/>
                        </a:spcBef>
                        <a:buClr>
                          <a:schemeClr val="tx2"/>
                        </a:buClr>
                        <a:buSzPct val="75000"/>
                        <a:buFont typeface="Monotype Sorts" pitchFamily="2" charset="2"/>
                        <a:defRPr kumimoji="1" sz="2600">
                          <a:solidFill>
                            <a:srgbClr val="000066"/>
                          </a:solidFill>
                          <a:latin typeface="Arial" panose="020B0604020202020204" pitchFamily="34" charset="0"/>
                        </a:defRPr>
                      </a:lvl2pPr>
                      <a:lvl3pPr>
                        <a:spcBef>
                          <a:spcPct val="20000"/>
                        </a:spcBef>
                        <a:buClr>
                          <a:schemeClr val="hlink"/>
                        </a:buClr>
                        <a:buSzPct val="65000"/>
                        <a:buFont typeface="Monotype Sorts" pitchFamily="2" charset="2"/>
                        <a:defRPr kumimoji="1" sz="2400">
                          <a:solidFill>
                            <a:srgbClr val="000066"/>
                          </a:solidFill>
                          <a:latin typeface="Arial" panose="020B0604020202020204" pitchFamily="34" charset="0"/>
                        </a:defRPr>
                      </a:lvl3pPr>
                      <a:lvl4pPr>
                        <a:spcBef>
                          <a:spcPct val="20000"/>
                        </a:spcBef>
                        <a:buClr>
                          <a:schemeClr val="tx2"/>
                        </a:buClr>
                        <a:buSzPct val="100000"/>
                        <a:defRPr kumimoji="1" sz="2000">
                          <a:solidFill>
                            <a:srgbClr val="000066"/>
                          </a:solidFill>
                          <a:latin typeface="Arial" panose="020B0604020202020204" pitchFamily="34" charset="0"/>
                        </a:defRPr>
                      </a:lvl4pPr>
                      <a:lvl5pPr>
                        <a:spcBef>
                          <a:spcPct val="20000"/>
                        </a:spcBef>
                        <a:buClr>
                          <a:schemeClr val="hlink"/>
                        </a:buClr>
                        <a:buSzPct val="100000"/>
                        <a:defRPr kumimoji="1">
                          <a:solidFill>
                            <a:srgbClr val="000066"/>
                          </a:solidFill>
                          <a:latin typeface="Arial" panose="020B0604020202020204" pitchFamily="34" charset="0"/>
                        </a:defRPr>
                      </a:lvl5pPr>
                      <a:lvl6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6pPr>
                      <a:lvl7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7pPr>
                      <a:lvl8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8pPr>
                      <a:lvl9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9pPr>
                    </a:lstStyle>
                    <a:p>
                      <a:pPr marL="0" marR="0" lvl="0" indent="0" algn="ctr" defTabSz="914400" rtl="0" eaLnBrk="0" fontAlgn="base" latinLnBrk="0" hangingPunct="0">
                        <a:lnSpc>
                          <a:spcPct val="100000"/>
                        </a:lnSpc>
                        <a:spcBef>
                          <a:spcPct val="20000"/>
                        </a:spcBef>
                        <a:spcAft>
                          <a:spcPct val="0"/>
                        </a:spcAft>
                        <a:buClr>
                          <a:schemeClr val="hlink"/>
                        </a:buClr>
                        <a:buSzPct val="50000"/>
                        <a:buFont typeface="Monotype Sorts" pitchFamily="2" charset="2"/>
                        <a:buNone/>
                        <a:tabLst/>
                      </a:pPr>
                      <a:r>
                        <a:rPr kumimoji="1" lang="en-US" altLang="en-US" sz="3600" b="0" i="0" u="none" strike="noStrike" cap="none" normalizeH="0" baseline="0" dirty="0" smtClean="0">
                          <a:ln>
                            <a:noFill/>
                          </a:ln>
                          <a:solidFill>
                            <a:srgbClr val="000000"/>
                          </a:solidFill>
                          <a:effectLst/>
                          <a:latin typeface="Arial" panose="020B0604020202020204" pitchFamily="34" charset="0"/>
                        </a:rPr>
                        <a:t>Vote Against</a:t>
                      </a:r>
                    </a:p>
                  </a:txBody>
                  <a:tcPr marT="45728" marB="4572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66FF99"/>
                    </a:solidFill>
                  </a:tcPr>
                </a:tc>
                <a:tc>
                  <a:txBody>
                    <a:bodyPr/>
                    <a:lstStyle>
                      <a:lvl1pPr>
                        <a:spcBef>
                          <a:spcPct val="20000"/>
                        </a:spcBef>
                        <a:buClr>
                          <a:schemeClr val="hlink"/>
                        </a:buClr>
                        <a:buSzPct val="50000"/>
                        <a:buFont typeface="Monotype Sorts" pitchFamily="2" charset="2"/>
                        <a:defRPr kumimoji="1" sz="2800">
                          <a:solidFill>
                            <a:srgbClr val="CC0099"/>
                          </a:solidFill>
                          <a:latin typeface="Arial" panose="020B0604020202020204" pitchFamily="34" charset="0"/>
                        </a:defRPr>
                      </a:lvl1pPr>
                      <a:lvl2pPr>
                        <a:spcBef>
                          <a:spcPct val="20000"/>
                        </a:spcBef>
                        <a:buClr>
                          <a:schemeClr val="tx2"/>
                        </a:buClr>
                        <a:buSzPct val="75000"/>
                        <a:buFont typeface="Monotype Sorts" pitchFamily="2" charset="2"/>
                        <a:defRPr kumimoji="1" sz="2600">
                          <a:solidFill>
                            <a:srgbClr val="000066"/>
                          </a:solidFill>
                          <a:latin typeface="Arial" panose="020B0604020202020204" pitchFamily="34" charset="0"/>
                        </a:defRPr>
                      </a:lvl2pPr>
                      <a:lvl3pPr>
                        <a:spcBef>
                          <a:spcPct val="20000"/>
                        </a:spcBef>
                        <a:buClr>
                          <a:schemeClr val="hlink"/>
                        </a:buClr>
                        <a:buSzPct val="65000"/>
                        <a:buFont typeface="Monotype Sorts" pitchFamily="2" charset="2"/>
                        <a:defRPr kumimoji="1" sz="2400">
                          <a:solidFill>
                            <a:srgbClr val="000066"/>
                          </a:solidFill>
                          <a:latin typeface="Arial" panose="020B0604020202020204" pitchFamily="34" charset="0"/>
                        </a:defRPr>
                      </a:lvl3pPr>
                      <a:lvl4pPr>
                        <a:spcBef>
                          <a:spcPct val="20000"/>
                        </a:spcBef>
                        <a:buClr>
                          <a:schemeClr val="tx2"/>
                        </a:buClr>
                        <a:buSzPct val="100000"/>
                        <a:defRPr kumimoji="1" sz="2000">
                          <a:solidFill>
                            <a:srgbClr val="000066"/>
                          </a:solidFill>
                          <a:latin typeface="Arial" panose="020B0604020202020204" pitchFamily="34" charset="0"/>
                        </a:defRPr>
                      </a:lvl4pPr>
                      <a:lvl5pPr>
                        <a:spcBef>
                          <a:spcPct val="20000"/>
                        </a:spcBef>
                        <a:buClr>
                          <a:schemeClr val="hlink"/>
                        </a:buClr>
                        <a:buSzPct val="100000"/>
                        <a:defRPr kumimoji="1">
                          <a:solidFill>
                            <a:srgbClr val="000066"/>
                          </a:solidFill>
                          <a:latin typeface="Arial" panose="020B0604020202020204" pitchFamily="34" charset="0"/>
                        </a:defRPr>
                      </a:lvl5pPr>
                      <a:lvl6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6pPr>
                      <a:lvl7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7pPr>
                      <a:lvl8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8pPr>
                      <a:lvl9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9pPr>
                    </a:lstStyle>
                    <a:p>
                      <a:pPr marL="0" marR="0" lvl="0" indent="0" algn="ctr" defTabSz="914400" rtl="0" eaLnBrk="0" fontAlgn="base" latinLnBrk="0" hangingPunct="0">
                        <a:lnSpc>
                          <a:spcPct val="100000"/>
                        </a:lnSpc>
                        <a:spcBef>
                          <a:spcPct val="20000"/>
                        </a:spcBef>
                        <a:spcAft>
                          <a:spcPct val="0"/>
                        </a:spcAft>
                        <a:buClr>
                          <a:schemeClr val="hlink"/>
                        </a:buClr>
                        <a:buSzPct val="50000"/>
                        <a:buFont typeface="Monotype Sorts" pitchFamily="2" charset="2"/>
                        <a:buNone/>
                        <a:tabLst/>
                      </a:pPr>
                      <a:r>
                        <a:rPr kumimoji="1" lang="en-US" altLang="en-US" sz="3600" b="0" i="0" u="none" strike="noStrike" cap="none" normalizeH="0" baseline="0" dirty="0" smtClean="0">
                          <a:ln>
                            <a:noFill/>
                          </a:ln>
                          <a:solidFill>
                            <a:schemeClr val="tx1"/>
                          </a:solidFill>
                          <a:effectLst/>
                          <a:latin typeface="Arial" panose="020B0604020202020204" pitchFamily="34" charset="0"/>
                        </a:rPr>
                        <a:t>$450</a:t>
                      </a:r>
                    </a:p>
                  </a:txBody>
                  <a:tcPr marT="45728" marB="4572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00"/>
                    </a:solidFill>
                  </a:tcPr>
                </a:tc>
                <a:tc>
                  <a:txBody>
                    <a:bodyPr/>
                    <a:lstStyle>
                      <a:lvl1pPr>
                        <a:spcBef>
                          <a:spcPct val="20000"/>
                        </a:spcBef>
                        <a:buClr>
                          <a:schemeClr val="hlink"/>
                        </a:buClr>
                        <a:buSzPct val="50000"/>
                        <a:buFont typeface="Monotype Sorts" pitchFamily="2" charset="2"/>
                        <a:defRPr kumimoji="1" sz="2800">
                          <a:solidFill>
                            <a:srgbClr val="CC0099"/>
                          </a:solidFill>
                          <a:latin typeface="Arial" panose="020B0604020202020204" pitchFamily="34" charset="0"/>
                        </a:defRPr>
                      </a:lvl1pPr>
                      <a:lvl2pPr>
                        <a:spcBef>
                          <a:spcPct val="20000"/>
                        </a:spcBef>
                        <a:buClr>
                          <a:schemeClr val="tx2"/>
                        </a:buClr>
                        <a:buSzPct val="75000"/>
                        <a:buFont typeface="Monotype Sorts" pitchFamily="2" charset="2"/>
                        <a:defRPr kumimoji="1" sz="2600">
                          <a:solidFill>
                            <a:srgbClr val="000066"/>
                          </a:solidFill>
                          <a:latin typeface="Arial" panose="020B0604020202020204" pitchFamily="34" charset="0"/>
                        </a:defRPr>
                      </a:lvl2pPr>
                      <a:lvl3pPr>
                        <a:spcBef>
                          <a:spcPct val="20000"/>
                        </a:spcBef>
                        <a:buClr>
                          <a:schemeClr val="hlink"/>
                        </a:buClr>
                        <a:buSzPct val="65000"/>
                        <a:buFont typeface="Monotype Sorts" pitchFamily="2" charset="2"/>
                        <a:defRPr kumimoji="1" sz="2400">
                          <a:solidFill>
                            <a:srgbClr val="000066"/>
                          </a:solidFill>
                          <a:latin typeface="Arial" panose="020B0604020202020204" pitchFamily="34" charset="0"/>
                        </a:defRPr>
                      </a:lvl3pPr>
                      <a:lvl4pPr>
                        <a:spcBef>
                          <a:spcPct val="20000"/>
                        </a:spcBef>
                        <a:buClr>
                          <a:schemeClr val="tx2"/>
                        </a:buClr>
                        <a:buSzPct val="100000"/>
                        <a:defRPr kumimoji="1" sz="2000">
                          <a:solidFill>
                            <a:srgbClr val="000066"/>
                          </a:solidFill>
                          <a:latin typeface="Arial" panose="020B0604020202020204" pitchFamily="34" charset="0"/>
                        </a:defRPr>
                      </a:lvl4pPr>
                      <a:lvl5pPr>
                        <a:spcBef>
                          <a:spcPct val="20000"/>
                        </a:spcBef>
                        <a:buClr>
                          <a:schemeClr val="hlink"/>
                        </a:buClr>
                        <a:buSzPct val="100000"/>
                        <a:defRPr kumimoji="1">
                          <a:solidFill>
                            <a:srgbClr val="000066"/>
                          </a:solidFill>
                          <a:latin typeface="Arial" panose="020B0604020202020204" pitchFamily="34" charset="0"/>
                        </a:defRPr>
                      </a:lvl5pPr>
                      <a:lvl6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6pPr>
                      <a:lvl7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7pPr>
                      <a:lvl8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8pPr>
                      <a:lvl9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9pPr>
                    </a:lstStyle>
                    <a:p>
                      <a:pPr marL="0" marR="0" lvl="0" indent="0" algn="ctr" defTabSz="914400" rtl="0" eaLnBrk="0" fontAlgn="base" latinLnBrk="0" hangingPunct="0">
                        <a:lnSpc>
                          <a:spcPct val="100000"/>
                        </a:lnSpc>
                        <a:spcBef>
                          <a:spcPct val="20000"/>
                        </a:spcBef>
                        <a:spcAft>
                          <a:spcPct val="0"/>
                        </a:spcAft>
                        <a:buClr>
                          <a:schemeClr val="hlink"/>
                        </a:buClr>
                        <a:buSzPct val="50000"/>
                        <a:buFont typeface="Monotype Sorts" pitchFamily="2" charset="2"/>
                        <a:buNone/>
                        <a:tabLst/>
                      </a:pPr>
                      <a:r>
                        <a:rPr kumimoji="1" lang="en-US" altLang="en-US" sz="3600" b="0" i="0" u="none" strike="noStrike" cap="none" normalizeH="0" baseline="0" dirty="0" smtClean="0">
                          <a:ln>
                            <a:noFill/>
                          </a:ln>
                          <a:solidFill>
                            <a:schemeClr val="tx1"/>
                          </a:solidFill>
                          <a:effectLst/>
                          <a:latin typeface="Arial" panose="020B0604020202020204" pitchFamily="34" charset="0"/>
                        </a:rPr>
                        <a:t>$900</a:t>
                      </a:r>
                    </a:p>
                  </a:txBody>
                  <a:tcPr marT="45728" marB="4572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00"/>
                    </a:solidFill>
                  </a:tcPr>
                </a:tc>
                <a:extLst>
                  <a:ext uri="{0D108BD9-81ED-4DB2-BD59-A6C34878D82A}">
                    <a16:rowId xmlns:a16="http://schemas.microsoft.com/office/drawing/2014/main" val="10002"/>
                  </a:ext>
                </a:extLst>
              </a:tr>
            </a:tbl>
          </a:graphicData>
        </a:graphic>
      </p:graphicFrame>
      <p:sp>
        <p:nvSpPr>
          <p:cNvPr id="2446358" name="Rectangle 22"/>
          <p:cNvSpPr>
            <a:spLocks noChangeArrowheads="1"/>
          </p:cNvSpPr>
          <p:nvPr/>
        </p:nvSpPr>
        <p:spPr bwMode="auto">
          <a:xfrm>
            <a:off x="1341120" y="4267200"/>
            <a:ext cx="10424160" cy="2438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lvl1pPr marL="342900" indent="-342900">
              <a:spcBef>
                <a:spcPct val="20000"/>
              </a:spcBef>
              <a:buClr>
                <a:schemeClr val="hlink"/>
              </a:buClr>
              <a:buSzPct val="50000"/>
              <a:buFont typeface="Monotype Sorts" pitchFamily="2" charset="2"/>
              <a:buChar char="n"/>
              <a:defRPr kumimoji="1" sz="3200">
                <a:solidFill>
                  <a:srgbClr val="CC0099"/>
                </a:solidFill>
                <a:latin typeface="Arial" panose="020B0604020202020204" pitchFamily="34" charset="0"/>
              </a:defRPr>
            </a:lvl1pPr>
            <a:lvl2pPr marL="742950" indent="-285750">
              <a:spcBef>
                <a:spcPct val="20000"/>
              </a:spcBef>
              <a:buClr>
                <a:schemeClr val="tx2"/>
              </a:buClr>
              <a:buSzPct val="75000"/>
              <a:buFont typeface="Monotype Sorts" pitchFamily="2" charset="2"/>
              <a:buChar char="u"/>
              <a:defRPr kumimoji="1" sz="3000">
                <a:solidFill>
                  <a:srgbClr val="000066"/>
                </a:solidFill>
                <a:latin typeface="Arial" panose="020B0604020202020204" pitchFamily="34" charset="0"/>
              </a:defRPr>
            </a:lvl2pPr>
            <a:lvl3pPr marL="1143000" indent="-228600">
              <a:spcBef>
                <a:spcPct val="20000"/>
              </a:spcBef>
              <a:buClr>
                <a:schemeClr val="hlink"/>
              </a:buClr>
              <a:buSzPct val="65000"/>
              <a:buFont typeface="Monotype Sorts" pitchFamily="2" charset="2"/>
              <a:buChar char="w"/>
              <a:defRPr kumimoji="1" sz="2800">
                <a:solidFill>
                  <a:srgbClr val="000066"/>
                </a:solidFill>
                <a:latin typeface="Arial" panose="020B0604020202020204" pitchFamily="34" charset="0"/>
              </a:defRPr>
            </a:lvl3pPr>
            <a:lvl4pPr marL="1600200" indent="-228600">
              <a:spcBef>
                <a:spcPct val="20000"/>
              </a:spcBef>
              <a:buClr>
                <a:schemeClr val="tx2"/>
              </a:buClr>
              <a:buSzPct val="100000"/>
              <a:buChar char="•"/>
              <a:defRPr kumimoji="1" sz="2400">
                <a:solidFill>
                  <a:srgbClr val="000066"/>
                </a:solidFill>
                <a:latin typeface="Arial" panose="020B0604020202020204" pitchFamily="34" charset="0"/>
              </a:defRPr>
            </a:lvl4pPr>
            <a:lvl5pPr marL="2057400" indent="-228600">
              <a:spcBef>
                <a:spcPct val="20000"/>
              </a:spcBef>
              <a:buClr>
                <a:schemeClr val="hlink"/>
              </a:buClr>
              <a:buSzPct val="100000"/>
              <a:buChar char="–"/>
              <a:defRPr kumimoji="1" sz="2000">
                <a:solidFill>
                  <a:srgbClr val="000066"/>
                </a:solidFill>
                <a:latin typeface="Arial" panose="020B0604020202020204" pitchFamily="34" charset="0"/>
              </a:defRPr>
            </a:lvl5pPr>
            <a:lvl6pPr marL="25146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6pPr>
            <a:lvl7pPr marL="29718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7pPr>
            <a:lvl8pPr marL="34290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8pPr>
            <a:lvl9pPr marL="38862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9pPr>
          </a:lstStyle>
          <a:p>
            <a:endParaRPr lang="en-US" altLang="en-US" sz="3600" dirty="0">
              <a:solidFill>
                <a:srgbClr val="000066"/>
              </a:solidFill>
            </a:endParaRPr>
          </a:p>
        </p:txBody>
      </p:sp>
      <p:sp>
        <p:nvSpPr>
          <p:cNvPr id="7" name="Text Box 5"/>
          <p:cNvSpPr txBox="1">
            <a:spLocks noChangeArrowheads="1"/>
          </p:cNvSpPr>
          <p:nvPr/>
        </p:nvSpPr>
        <p:spPr bwMode="auto">
          <a:xfrm>
            <a:off x="10116589" y="0"/>
            <a:ext cx="2075411"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 (3 of 3)</a:t>
            </a:r>
            <a:endParaRPr lang="en-US" b="1" i="0" dirty="0">
              <a:solidFill>
                <a:schemeClr val="accent4">
                  <a:lumMod val="75000"/>
                  <a:lumOff val="25000"/>
                </a:schemeClr>
              </a:solidFill>
              <a:latin typeface="+mn-lt"/>
              <a:cs typeface="Times New Roman" panose="02020603050405020304" pitchFamily="18" charset="0"/>
            </a:endParaRPr>
          </a:p>
        </p:txBody>
      </p:sp>
    </p:spTree>
    <p:extLst>
      <p:ext uri="{BB962C8B-B14F-4D97-AF65-F5344CB8AC3E}">
        <p14:creationId xmlns:p14="http://schemas.microsoft.com/office/powerpoint/2010/main" val="43593532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nodePh="1">
                                  <p:stCondLst>
                                    <p:cond delay="0"/>
                                  </p:stCondLst>
                                  <p:endCondLst>
                                    <p:cond evt="begin" delay="0">
                                      <p:tn val="5"/>
                                    </p:cond>
                                  </p:endCondLst>
                                  <p:childTnLst>
                                    <p:set>
                                      <p:cBhvr>
                                        <p:cTn id="6" dur="1" fill="hold">
                                          <p:stCondLst>
                                            <p:cond delay="0"/>
                                          </p:stCondLst>
                                        </p:cTn>
                                        <p:tgtEl>
                                          <p:spTgt spid="2446358">
                                            <p:txEl>
                                              <p:pRg st="0" end="0"/>
                                            </p:txEl>
                                          </p:spTgt>
                                        </p:tgtEl>
                                        <p:attrNameLst>
                                          <p:attrName>style.visibility</p:attrName>
                                        </p:attrNameLst>
                                      </p:cBhvr>
                                      <p:to>
                                        <p:strVal val="visible"/>
                                      </p:to>
                                    </p:set>
                                    <p:animEffect transition="in" filter="wipe(left)">
                                      <p:cBhvr>
                                        <p:cTn id="7" dur="500"/>
                                        <p:tgtEl>
                                          <p:spTgt spid="244635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Date Placeholder 2"/>
          <p:cNvSpPr>
            <a:spLocks noGrp="1"/>
          </p:cNvSpPr>
          <p:nvPr>
            <p:ph type="dt" sz="quarter" idx="10"/>
          </p:nvPr>
        </p:nvSpPr>
        <p:spPr/>
        <p:txBody>
          <a:bodyPr/>
          <a:lstStyle/>
          <a:p>
            <a:pPr>
              <a:defRPr/>
            </a:pPr>
            <a:fld id="{61FCD21D-C640-4C78-B5C5-9BBC1F715ECE}" type="datetime4">
              <a:rPr lang="en-US" altLang="en-US"/>
              <a:pPr>
                <a:defRPr/>
              </a:pPr>
              <a:t>May 19, 2021</a:t>
            </a:fld>
            <a:endParaRPr lang="en-US" altLang="en-US">
              <a:solidFill>
                <a:schemeClr val="bg2"/>
              </a:solidFill>
            </a:endParaRPr>
          </a:p>
        </p:txBody>
      </p:sp>
      <p:sp>
        <p:nvSpPr>
          <p:cNvPr id="12" name="Slide Number Placeholder 4"/>
          <p:cNvSpPr>
            <a:spLocks noGrp="1"/>
          </p:cNvSpPr>
          <p:nvPr>
            <p:ph type="sldNum" sz="quarter" idx="12"/>
          </p:nvPr>
        </p:nvSpPr>
        <p:spPr/>
        <p:txBody>
          <a:bodyPr/>
          <a:lstStyle/>
          <a:p>
            <a:pPr>
              <a:defRPr/>
            </a:pPr>
            <a:fld id="{A8570738-EF13-4583-A510-67EAEC07C10A}" type="slidenum">
              <a:rPr lang="en-US" altLang="en-US"/>
              <a:pPr>
                <a:defRPr/>
              </a:pPr>
              <a:t>50</a:t>
            </a:fld>
            <a:endParaRPr lang="en-US" altLang="en-US"/>
          </a:p>
        </p:txBody>
      </p:sp>
      <p:sp>
        <p:nvSpPr>
          <p:cNvPr id="29701" name="Rectangle 2"/>
          <p:cNvSpPr>
            <a:spLocks noGrp="1" noChangeArrowheads="1"/>
          </p:cNvSpPr>
          <p:nvPr>
            <p:ph type="title"/>
          </p:nvPr>
        </p:nvSpPr>
        <p:spPr/>
        <p:txBody>
          <a:bodyPr/>
          <a:lstStyle/>
          <a:p>
            <a:r>
              <a:rPr lang="en-US" altLang="en-US" dirty="0" smtClean="0">
                <a:cs typeface="Times New Roman" panose="02020603050405020304" pitchFamily="18" charset="0"/>
              </a:rPr>
              <a:t>10-12: New Property and Secured Creditors</a:t>
            </a:r>
          </a:p>
        </p:txBody>
      </p:sp>
      <p:sp>
        <p:nvSpPr>
          <p:cNvPr id="2258947" name="AutoShape 3"/>
          <p:cNvSpPr>
            <a:spLocks noChangeArrowheads="1"/>
          </p:cNvSpPr>
          <p:nvPr/>
        </p:nvSpPr>
        <p:spPr bwMode="auto">
          <a:xfrm>
            <a:off x="8360410" y="1447800"/>
            <a:ext cx="2590800" cy="1066800"/>
          </a:xfrm>
          <a:prstGeom prst="flowChartInputOutput">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Bank</a:t>
            </a:r>
          </a:p>
        </p:txBody>
      </p:sp>
      <p:sp>
        <p:nvSpPr>
          <p:cNvPr id="2258948" name="AutoShape 4"/>
          <p:cNvSpPr>
            <a:spLocks noChangeArrowheads="1"/>
          </p:cNvSpPr>
          <p:nvPr/>
        </p:nvSpPr>
        <p:spPr bwMode="auto">
          <a:xfrm>
            <a:off x="1541780" y="1371600"/>
            <a:ext cx="2286000" cy="1219200"/>
          </a:xfrm>
          <a:prstGeom prst="flowChartProcess">
            <a:avLst/>
          </a:prstGeom>
          <a:solidFill>
            <a:srgbClr val="00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Debtor</a:t>
            </a:r>
          </a:p>
        </p:txBody>
      </p:sp>
      <p:sp>
        <p:nvSpPr>
          <p:cNvPr id="2258949" name="Line 5"/>
          <p:cNvSpPr>
            <a:spLocks noChangeShapeType="1"/>
          </p:cNvSpPr>
          <p:nvPr/>
        </p:nvSpPr>
        <p:spPr bwMode="auto">
          <a:xfrm>
            <a:off x="3827780" y="1905000"/>
            <a:ext cx="4927442" cy="0"/>
          </a:xfrm>
          <a:prstGeom prst="line">
            <a:avLst/>
          </a:prstGeom>
          <a:noFill/>
          <a:ln w="190500">
            <a:solidFill>
              <a:schemeClr val="hlink"/>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258950" name="AutoShape 6"/>
          <p:cNvSpPr>
            <a:spLocks noChangeArrowheads="1"/>
          </p:cNvSpPr>
          <p:nvPr/>
        </p:nvSpPr>
        <p:spPr bwMode="auto">
          <a:xfrm>
            <a:off x="3903980" y="2590800"/>
            <a:ext cx="4079240" cy="1371600"/>
          </a:xfrm>
          <a:prstGeom prst="flowChartAlternateProcess">
            <a:avLst/>
          </a:prstGeom>
          <a:solidFill>
            <a:srgbClr val="00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2/1: $10,000</a:t>
            </a:r>
            <a:endParaRPr lang="en-US" altLang="en-US" sz="3200" dirty="0"/>
          </a:p>
          <a:p>
            <a:pPr algn="ctr"/>
            <a:r>
              <a:rPr lang="en-US" altLang="en-US" sz="3200" dirty="0"/>
              <a:t>SA: All Prop, </a:t>
            </a:r>
            <a:r>
              <a:rPr lang="en-US" altLang="en-US" sz="3200" dirty="0" smtClean="0"/>
              <a:t>TO </a:t>
            </a:r>
            <a:r>
              <a:rPr lang="en-US" altLang="en-US" sz="3200" dirty="0"/>
              <a:t>&amp; TA</a:t>
            </a:r>
          </a:p>
          <a:p>
            <a:pPr algn="ctr"/>
            <a:r>
              <a:rPr lang="en-US" altLang="en-US" sz="3200" dirty="0"/>
              <a:t>Article 9 </a:t>
            </a:r>
            <a:r>
              <a:rPr lang="en-US" altLang="en-US" sz="3200" dirty="0" smtClean="0"/>
              <a:t>filing</a:t>
            </a:r>
            <a:endParaRPr lang="en-US" altLang="en-US" sz="3200" dirty="0"/>
          </a:p>
        </p:txBody>
      </p:sp>
      <p:sp>
        <p:nvSpPr>
          <p:cNvPr id="2258951" name="AutoShape 7"/>
          <p:cNvSpPr>
            <a:spLocks noChangeArrowheads="1"/>
          </p:cNvSpPr>
          <p:nvPr/>
        </p:nvSpPr>
        <p:spPr bwMode="auto">
          <a:xfrm>
            <a:off x="3532982" y="4814709"/>
            <a:ext cx="5222240" cy="609600"/>
          </a:xfrm>
          <a:prstGeom prst="flowChartAlternateProcess">
            <a:avLst/>
          </a:prstGeom>
          <a:solidFill>
            <a:srgbClr val="00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3/1 Debtor files for bankruptcy</a:t>
            </a:r>
          </a:p>
        </p:txBody>
      </p:sp>
      <p:sp>
        <p:nvSpPr>
          <p:cNvPr id="2258952" name="AutoShape 8"/>
          <p:cNvSpPr>
            <a:spLocks noChangeArrowheads="1"/>
          </p:cNvSpPr>
          <p:nvPr/>
        </p:nvSpPr>
        <p:spPr bwMode="auto">
          <a:xfrm>
            <a:off x="3532982" y="4083754"/>
            <a:ext cx="5384800" cy="547508"/>
          </a:xfrm>
          <a:prstGeom prst="flowChartAlternateProcess">
            <a:avLst/>
          </a:prstGeom>
          <a:solidFill>
            <a:srgbClr val="00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2/12: Debtor </a:t>
            </a:r>
            <a:r>
              <a:rPr lang="en-US" altLang="en-US" sz="3200" dirty="0"/>
              <a:t>acquires  machine</a:t>
            </a:r>
          </a:p>
        </p:txBody>
      </p:sp>
      <p:sp>
        <p:nvSpPr>
          <p:cNvPr id="2258953" name="Text Box 9"/>
          <p:cNvSpPr txBox="1">
            <a:spLocks noChangeArrowheads="1"/>
          </p:cNvSpPr>
          <p:nvPr/>
        </p:nvSpPr>
        <p:spPr bwMode="auto">
          <a:xfrm>
            <a:off x="3532982" y="5500509"/>
            <a:ext cx="5049836" cy="1200329"/>
          </a:xfrm>
          <a:prstGeom prst="rect">
            <a:avLst/>
          </a:prstGeom>
          <a:noFill/>
          <a:ln w="38100">
            <a:solidFill>
              <a:srgbClr val="FF0000"/>
            </a:solidFill>
            <a:miter lim="800000"/>
            <a:headEnd/>
            <a:tailEnd/>
          </a:ln>
          <a:effectLs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spcBef>
                <a:spcPct val="50000"/>
              </a:spcBef>
            </a:pPr>
            <a:r>
              <a:rPr lang="en-US" altLang="en-US" sz="3600" dirty="0">
                <a:solidFill>
                  <a:srgbClr val="FF0000"/>
                </a:solidFill>
              </a:rPr>
              <a:t>4/2 Has Bank received a preference under 547(b)?</a:t>
            </a:r>
          </a:p>
        </p:txBody>
      </p:sp>
      <p:sp>
        <p:nvSpPr>
          <p:cNvPr id="13" name="Rectangle 7"/>
          <p:cNvSpPr>
            <a:spLocks noChangeArrowheads="1"/>
          </p:cNvSpPr>
          <p:nvPr/>
        </p:nvSpPr>
        <p:spPr bwMode="auto">
          <a:xfrm>
            <a:off x="12018963" y="6700838"/>
            <a:ext cx="173037" cy="157162"/>
          </a:xfrm>
          <a:prstGeom prst="rect">
            <a:avLst/>
          </a:prstGeom>
          <a:solidFill>
            <a:schemeClr val="accent4">
              <a:lumMod val="75000"/>
              <a:lumOff val="25000"/>
            </a:schemeClr>
          </a:solidFill>
          <a:ln w="9525">
            <a:solidFill>
              <a:schemeClr val="tx1"/>
            </a:solidFill>
            <a:miter lim="800000"/>
            <a:headEnd/>
            <a:tailEnd/>
          </a:ln>
        </p:spPr>
        <p:txBody>
          <a:bodyPr wrap="none" anchor="ctr"/>
          <a:lstStyle/>
          <a:p>
            <a:endParaRPr lang="en-US"/>
          </a:p>
        </p:txBody>
      </p:sp>
      <p:sp>
        <p:nvSpPr>
          <p:cNvPr id="14" name="Text Box 5"/>
          <p:cNvSpPr txBox="1">
            <a:spLocks noChangeArrowheads="1"/>
          </p:cNvSpPr>
          <p:nvPr/>
        </p:nvSpPr>
        <p:spPr bwMode="auto">
          <a:xfrm>
            <a:off x="10066789" y="0"/>
            <a:ext cx="2125211"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 (1 of 3)</a:t>
            </a:r>
            <a:endParaRPr lang="en-US" b="1" i="0" dirty="0">
              <a:solidFill>
                <a:schemeClr val="accent4">
                  <a:lumMod val="75000"/>
                  <a:lumOff val="25000"/>
                </a:schemeClr>
              </a:solidFill>
              <a:latin typeface="+mn-lt"/>
              <a:cs typeface="Times New Roman" panose="02020603050405020304" pitchFamily="18" charset="0"/>
            </a:endParaRPr>
          </a:p>
        </p:txBody>
      </p:sp>
    </p:spTree>
    <p:extLst>
      <p:ext uri="{BB962C8B-B14F-4D97-AF65-F5344CB8AC3E}">
        <p14:creationId xmlns:p14="http://schemas.microsoft.com/office/powerpoint/2010/main" val="9717059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258948"/>
                                        </p:tgtEl>
                                        <p:attrNameLst>
                                          <p:attrName>style.visibility</p:attrName>
                                        </p:attrNameLst>
                                      </p:cBhvr>
                                      <p:to>
                                        <p:strVal val="visible"/>
                                      </p:to>
                                    </p:set>
                                    <p:anim calcmode="lin" valueType="num">
                                      <p:cBhvr additive="base">
                                        <p:cTn id="7" dur="500" fill="hold"/>
                                        <p:tgtEl>
                                          <p:spTgt spid="2258948"/>
                                        </p:tgtEl>
                                        <p:attrNameLst>
                                          <p:attrName>ppt_x</p:attrName>
                                        </p:attrNameLst>
                                      </p:cBhvr>
                                      <p:tavLst>
                                        <p:tav tm="0">
                                          <p:val>
                                            <p:strVal val="0-#ppt_w/2"/>
                                          </p:val>
                                        </p:tav>
                                        <p:tav tm="100000">
                                          <p:val>
                                            <p:strVal val="#ppt_x"/>
                                          </p:val>
                                        </p:tav>
                                      </p:tavLst>
                                    </p:anim>
                                    <p:anim calcmode="lin" valueType="num">
                                      <p:cBhvr additive="base">
                                        <p:cTn id="8" dur="500" fill="hold"/>
                                        <p:tgtEl>
                                          <p:spTgt spid="2258948"/>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3" presetClass="entr" presetSubtype="272" fill="hold" grpId="0" nodeType="afterEffect">
                                  <p:stCondLst>
                                    <p:cond delay="0"/>
                                  </p:stCondLst>
                                  <p:childTnLst>
                                    <p:set>
                                      <p:cBhvr>
                                        <p:cTn id="11" dur="1" fill="hold">
                                          <p:stCondLst>
                                            <p:cond delay="0"/>
                                          </p:stCondLst>
                                        </p:cTn>
                                        <p:tgtEl>
                                          <p:spTgt spid="2258947"/>
                                        </p:tgtEl>
                                        <p:attrNameLst>
                                          <p:attrName>style.visibility</p:attrName>
                                        </p:attrNameLst>
                                      </p:cBhvr>
                                      <p:to>
                                        <p:strVal val="visible"/>
                                      </p:to>
                                    </p:set>
                                    <p:anim calcmode="lin" valueType="num">
                                      <p:cBhvr>
                                        <p:cTn id="12" dur="500" fill="hold"/>
                                        <p:tgtEl>
                                          <p:spTgt spid="2258947"/>
                                        </p:tgtEl>
                                        <p:attrNameLst>
                                          <p:attrName>ppt_w</p:attrName>
                                        </p:attrNameLst>
                                      </p:cBhvr>
                                      <p:tavLst>
                                        <p:tav tm="0">
                                          <p:val>
                                            <p:strVal val="2/3*#ppt_w"/>
                                          </p:val>
                                        </p:tav>
                                        <p:tav tm="100000">
                                          <p:val>
                                            <p:strVal val="#ppt_w"/>
                                          </p:val>
                                        </p:tav>
                                      </p:tavLst>
                                    </p:anim>
                                    <p:anim calcmode="lin" valueType="num">
                                      <p:cBhvr>
                                        <p:cTn id="13" dur="500" fill="hold"/>
                                        <p:tgtEl>
                                          <p:spTgt spid="2258947"/>
                                        </p:tgtEl>
                                        <p:attrNameLst>
                                          <p:attrName>ppt_h</p:attrName>
                                        </p:attrNameLst>
                                      </p:cBhvr>
                                      <p:tavLst>
                                        <p:tav tm="0">
                                          <p:val>
                                            <p:strVal val="2/3*#ppt_h"/>
                                          </p:val>
                                        </p:tav>
                                        <p:tav tm="100000">
                                          <p:val>
                                            <p:strVal val="#ppt_h"/>
                                          </p:val>
                                        </p:tav>
                                      </p:tavLst>
                                    </p:anim>
                                  </p:childTnLst>
                                </p:cTn>
                              </p:par>
                            </p:childTnLst>
                          </p:cTn>
                        </p:par>
                        <p:par>
                          <p:cTn id="14" fill="hold" nodeType="afterGroup">
                            <p:stCondLst>
                              <p:cond delay="1000"/>
                            </p:stCondLst>
                            <p:childTnLst>
                              <p:par>
                                <p:cTn id="15" presetID="23" presetClass="entr" presetSubtype="16" fill="hold" grpId="0" nodeType="afterEffect">
                                  <p:stCondLst>
                                    <p:cond delay="0"/>
                                  </p:stCondLst>
                                  <p:childTnLst>
                                    <p:set>
                                      <p:cBhvr>
                                        <p:cTn id="16" dur="1" fill="hold">
                                          <p:stCondLst>
                                            <p:cond delay="0"/>
                                          </p:stCondLst>
                                        </p:cTn>
                                        <p:tgtEl>
                                          <p:spTgt spid="2258949"/>
                                        </p:tgtEl>
                                        <p:attrNameLst>
                                          <p:attrName>style.visibility</p:attrName>
                                        </p:attrNameLst>
                                      </p:cBhvr>
                                      <p:to>
                                        <p:strVal val="visible"/>
                                      </p:to>
                                    </p:set>
                                    <p:anim calcmode="lin" valueType="num">
                                      <p:cBhvr>
                                        <p:cTn id="17" dur="500" fill="hold"/>
                                        <p:tgtEl>
                                          <p:spTgt spid="2258949"/>
                                        </p:tgtEl>
                                        <p:attrNameLst>
                                          <p:attrName>ppt_w</p:attrName>
                                        </p:attrNameLst>
                                      </p:cBhvr>
                                      <p:tavLst>
                                        <p:tav tm="0">
                                          <p:val>
                                            <p:fltVal val="0"/>
                                          </p:val>
                                        </p:tav>
                                        <p:tav tm="100000">
                                          <p:val>
                                            <p:strVal val="#ppt_w"/>
                                          </p:val>
                                        </p:tav>
                                      </p:tavLst>
                                    </p:anim>
                                    <p:anim calcmode="lin" valueType="num">
                                      <p:cBhvr>
                                        <p:cTn id="18" dur="500" fill="hold"/>
                                        <p:tgtEl>
                                          <p:spTgt spid="2258949"/>
                                        </p:tgtEl>
                                        <p:attrNameLst>
                                          <p:attrName>ppt_h</p:attrName>
                                        </p:attrNameLst>
                                      </p:cBhvr>
                                      <p:tavLst>
                                        <p:tav tm="0">
                                          <p:val>
                                            <p:fltVal val="0"/>
                                          </p:val>
                                        </p:tav>
                                        <p:tav tm="100000">
                                          <p:val>
                                            <p:strVal val="#ppt_h"/>
                                          </p:val>
                                        </p:tav>
                                      </p:tavLst>
                                    </p:anim>
                                  </p:childTnLst>
                                </p:cTn>
                              </p:par>
                            </p:childTnLst>
                          </p:cTn>
                        </p:par>
                        <p:par>
                          <p:cTn id="19" fill="hold" nodeType="afterGroup">
                            <p:stCondLst>
                              <p:cond delay="1500"/>
                            </p:stCondLst>
                            <p:childTnLst>
                              <p:par>
                                <p:cTn id="20" presetID="9" presetClass="entr" presetSubtype="0" fill="hold" grpId="0" nodeType="afterEffect">
                                  <p:stCondLst>
                                    <p:cond delay="0"/>
                                  </p:stCondLst>
                                  <p:childTnLst>
                                    <p:set>
                                      <p:cBhvr>
                                        <p:cTn id="21" dur="1" fill="hold">
                                          <p:stCondLst>
                                            <p:cond delay="0"/>
                                          </p:stCondLst>
                                        </p:cTn>
                                        <p:tgtEl>
                                          <p:spTgt spid="2258950"/>
                                        </p:tgtEl>
                                        <p:attrNameLst>
                                          <p:attrName>style.visibility</p:attrName>
                                        </p:attrNameLst>
                                      </p:cBhvr>
                                      <p:to>
                                        <p:strVal val="visible"/>
                                      </p:to>
                                    </p:set>
                                    <p:animEffect transition="in" filter="dissolve">
                                      <p:cBhvr>
                                        <p:cTn id="22" dur="500"/>
                                        <p:tgtEl>
                                          <p:spTgt spid="2258950"/>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2258952"/>
                                        </p:tgtEl>
                                        <p:attrNameLst>
                                          <p:attrName>style.visibility</p:attrName>
                                        </p:attrNameLst>
                                      </p:cBhvr>
                                      <p:to>
                                        <p:strVal val="visible"/>
                                      </p:to>
                                    </p:set>
                                    <p:animEffect transition="in" filter="dissolve">
                                      <p:cBhvr>
                                        <p:cTn id="27" dur="500"/>
                                        <p:tgtEl>
                                          <p:spTgt spid="2258952"/>
                                        </p:tgtEl>
                                      </p:cBhvr>
                                    </p:animEffect>
                                  </p:childTnLst>
                                </p:cTn>
                              </p:par>
                            </p:childTnLst>
                          </p:cTn>
                        </p:par>
                      </p:childTnLst>
                    </p:cTn>
                  </p:par>
                  <p:par>
                    <p:cTn id="28" fill="hold">
                      <p:stCondLst>
                        <p:cond delay="indefinite"/>
                      </p:stCondLst>
                      <p:childTnLst>
                        <p:par>
                          <p:cTn id="29" fill="hold">
                            <p:stCondLst>
                              <p:cond delay="0"/>
                            </p:stCondLst>
                            <p:childTnLst>
                              <p:par>
                                <p:cTn id="30" presetID="1" presetClass="exit" presetSubtype="0" fill="hold" grpId="0" nodeType="clickEffect">
                                  <p:stCondLst>
                                    <p:cond delay="0"/>
                                  </p:stCondLst>
                                  <p:childTnLst>
                                    <p:set>
                                      <p:cBhvr>
                                        <p:cTn id="31" dur="1" fill="hold">
                                          <p:stCondLst>
                                            <p:cond delay="0"/>
                                          </p:stCondLst>
                                        </p:cTn>
                                        <p:tgtEl>
                                          <p:spTgt spid="13"/>
                                        </p:tgtEl>
                                        <p:attrNameLst>
                                          <p:attrName>style.visibility</p:attrName>
                                        </p:attrNameLst>
                                      </p:cBhvr>
                                      <p:to>
                                        <p:strVal val="hidden"/>
                                      </p:to>
                                    </p:set>
                                  </p:childTnLst>
                                </p:cTn>
                              </p:par>
                              <p:par>
                                <p:cTn id="32" presetID="9" presetClass="entr" presetSubtype="0" fill="hold" grpId="0" nodeType="withEffect">
                                  <p:stCondLst>
                                    <p:cond delay="0"/>
                                  </p:stCondLst>
                                  <p:childTnLst>
                                    <p:set>
                                      <p:cBhvr>
                                        <p:cTn id="33" dur="1" fill="hold">
                                          <p:stCondLst>
                                            <p:cond delay="0"/>
                                          </p:stCondLst>
                                        </p:cTn>
                                        <p:tgtEl>
                                          <p:spTgt spid="2258951"/>
                                        </p:tgtEl>
                                        <p:attrNameLst>
                                          <p:attrName>style.visibility</p:attrName>
                                        </p:attrNameLst>
                                      </p:cBhvr>
                                      <p:to>
                                        <p:strVal val="visible"/>
                                      </p:to>
                                    </p:set>
                                    <p:animEffect transition="in" filter="dissolve">
                                      <p:cBhvr>
                                        <p:cTn id="34" dur="500"/>
                                        <p:tgtEl>
                                          <p:spTgt spid="2258951"/>
                                        </p:tgtEl>
                                      </p:cBhvr>
                                    </p:animEffect>
                                  </p:childTnLst>
                                </p:cTn>
                              </p:par>
                            </p:childTnLst>
                          </p:cTn>
                        </p:par>
                        <p:par>
                          <p:cTn id="35" fill="hold" nodeType="afterGroup">
                            <p:stCondLst>
                              <p:cond delay="500"/>
                            </p:stCondLst>
                            <p:childTnLst>
                              <p:par>
                                <p:cTn id="36" presetID="9" presetClass="entr" presetSubtype="0" fill="hold" grpId="0" nodeType="afterEffect">
                                  <p:stCondLst>
                                    <p:cond delay="0"/>
                                  </p:stCondLst>
                                  <p:childTnLst>
                                    <p:set>
                                      <p:cBhvr>
                                        <p:cTn id="37" dur="1" fill="hold">
                                          <p:stCondLst>
                                            <p:cond delay="0"/>
                                          </p:stCondLst>
                                        </p:cTn>
                                        <p:tgtEl>
                                          <p:spTgt spid="2258953"/>
                                        </p:tgtEl>
                                        <p:attrNameLst>
                                          <p:attrName>style.visibility</p:attrName>
                                        </p:attrNameLst>
                                      </p:cBhvr>
                                      <p:to>
                                        <p:strVal val="visible"/>
                                      </p:to>
                                    </p:set>
                                    <p:animEffect transition="in" filter="dissolve">
                                      <p:cBhvr>
                                        <p:cTn id="38" dur="500"/>
                                        <p:tgtEl>
                                          <p:spTgt spid="22589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8947" grpId="0" animBg="1" autoUpdateAnimBg="0"/>
      <p:bldP spid="2258948" grpId="0" animBg="1" autoUpdateAnimBg="0"/>
      <p:bldP spid="2258949" grpId="0" animBg="1"/>
      <p:bldP spid="2258950" grpId="0" animBg="1" autoUpdateAnimBg="0"/>
      <p:bldP spid="2258951" grpId="0" animBg="1" autoUpdateAnimBg="0"/>
      <p:bldP spid="2258952" grpId="0" animBg="1" autoUpdateAnimBg="0"/>
      <p:bldP spid="2258953" grpId="0" animBg="1" autoUpdateAnimBg="0"/>
      <p:bldP spid="13" grpId="0" animBg="1"/>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Date Placeholder 2"/>
          <p:cNvSpPr>
            <a:spLocks noGrp="1"/>
          </p:cNvSpPr>
          <p:nvPr>
            <p:ph type="dt" sz="quarter" idx="10"/>
          </p:nvPr>
        </p:nvSpPr>
        <p:spPr/>
        <p:txBody>
          <a:bodyPr/>
          <a:lstStyle/>
          <a:p>
            <a:pPr>
              <a:defRPr/>
            </a:pPr>
            <a:fld id="{764C5B05-40B8-44D1-986E-89D82E28218C}" type="datetime4">
              <a:rPr lang="en-US" altLang="en-US"/>
              <a:pPr>
                <a:defRPr/>
              </a:pPr>
              <a:t>May 19, 2021</a:t>
            </a:fld>
            <a:endParaRPr lang="en-US" altLang="en-US">
              <a:solidFill>
                <a:schemeClr val="bg2"/>
              </a:solidFill>
            </a:endParaRPr>
          </a:p>
        </p:txBody>
      </p:sp>
      <p:sp>
        <p:nvSpPr>
          <p:cNvPr id="13" name="Slide Number Placeholder 4"/>
          <p:cNvSpPr>
            <a:spLocks noGrp="1"/>
          </p:cNvSpPr>
          <p:nvPr>
            <p:ph type="sldNum" sz="quarter" idx="12"/>
          </p:nvPr>
        </p:nvSpPr>
        <p:spPr/>
        <p:txBody>
          <a:bodyPr/>
          <a:lstStyle/>
          <a:p>
            <a:pPr>
              <a:defRPr/>
            </a:pPr>
            <a:fld id="{419605A1-CA48-4F3D-B043-0537C3043233}" type="slidenum">
              <a:rPr lang="en-US" altLang="en-US"/>
              <a:pPr>
                <a:defRPr/>
              </a:pPr>
              <a:t>51</a:t>
            </a:fld>
            <a:endParaRPr lang="en-US" altLang="en-US"/>
          </a:p>
        </p:txBody>
      </p:sp>
      <p:sp>
        <p:nvSpPr>
          <p:cNvPr id="37893" name="Rectangle 2"/>
          <p:cNvSpPr>
            <a:spLocks noGrp="1" noChangeArrowheads="1"/>
          </p:cNvSpPr>
          <p:nvPr>
            <p:ph type="title"/>
          </p:nvPr>
        </p:nvSpPr>
        <p:spPr/>
        <p:txBody>
          <a:bodyPr/>
          <a:lstStyle/>
          <a:p>
            <a:r>
              <a:rPr lang="en-US" altLang="en-US" dirty="0" smtClean="0">
                <a:cs typeface="Times New Roman" panose="02020603050405020304" pitchFamily="18" charset="0"/>
              </a:rPr>
              <a:t>10-13: Floating Collateral and Secured Creditors</a:t>
            </a:r>
          </a:p>
        </p:txBody>
      </p:sp>
      <p:sp>
        <p:nvSpPr>
          <p:cNvPr id="2263043" name="AutoShape 3"/>
          <p:cNvSpPr>
            <a:spLocks noChangeArrowheads="1"/>
          </p:cNvSpPr>
          <p:nvPr/>
        </p:nvSpPr>
        <p:spPr bwMode="auto">
          <a:xfrm>
            <a:off x="8884920" y="1447800"/>
            <a:ext cx="2590800" cy="1066800"/>
          </a:xfrm>
          <a:prstGeom prst="flowChartInputOutput">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Bank</a:t>
            </a:r>
          </a:p>
        </p:txBody>
      </p:sp>
      <p:sp>
        <p:nvSpPr>
          <p:cNvPr id="2263044" name="AutoShape 4"/>
          <p:cNvSpPr>
            <a:spLocks noChangeArrowheads="1"/>
          </p:cNvSpPr>
          <p:nvPr/>
        </p:nvSpPr>
        <p:spPr bwMode="auto">
          <a:xfrm>
            <a:off x="1600200" y="1371600"/>
            <a:ext cx="2286000" cy="1219200"/>
          </a:xfrm>
          <a:prstGeom prst="flowChartProcess">
            <a:avLst/>
          </a:prstGeom>
          <a:solidFill>
            <a:srgbClr val="00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Debtor</a:t>
            </a:r>
          </a:p>
        </p:txBody>
      </p:sp>
      <p:sp>
        <p:nvSpPr>
          <p:cNvPr id="2263045" name="Line 5"/>
          <p:cNvSpPr>
            <a:spLocks noChangeShapeType="1"/>
          </p:cNvSpPr>
          <p:nvPr/>
        </p:nvSpPr>
        <p:spPr bwMode="auto">
          <a:xfrm>
            <a:off x="3886200" y="1905000"/>
            <a:ext cx="5267960" cy="0"/>
          </a:xfrm>
          <a:prstGeom prst="line">
            <a:avLst/>
          </a:prstGeom>
          <a:noFill/>
          <a:ln w="190500">
            <a:solidFill>
              <a:schemeClr val="hlink"/>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263046" name="AutoShape 6"/>
          <p:cNvSpPr>
            <a:spLocks noChangeArrowheads="1"/>
          </p:cNvSpPr>
          <p:nvPr/>
        </p:nvSpPr>
        <p:spPr bwMode="auto">
          <a:xfrm>
            <a:off x="4426347" y="2171700"/>
            <a:ext cx="3948905" cy="1371600"/>
          </a:xfrm>
          <a:prstGeom prst="flowChartAlternateProcess">
            <a:avLst/>
          </a:prstGeom>
          <a:solidFill>
            <a:srgbClr val="00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2/1: $10,000</a:t>
            </a:r>
            <a:endParaRPr lang="en-US" altLang="en-US" sz="3200" dirty="0"/>
          </a:p>
          <a:p>
            <a:pPr algn="ctr"/>
            <a:r>
              <a:rPr lang="en-US" altLang="en-US" sz="3200" dirty="0"/>
              <a:t>SA: INV, </a:t>
            </a:r>
            <a:r>
              <a:rPr lang="en-US" altLang="en-US" sz="3200" dirty="0" smtClean="0"/>
              <a:t>TO </a:t>
            </a:r>
            <a:r>
              <a:rPr lang="en-US" altLang="en-US" sz="3200" dirty="0"/>
              <a:t>&amp; TA</a:t>
            </a:r>
          </a:p>
          <a:p>
            <a:pPr algn="ctr"/>
            <a:r>
              <a:rPr lang="en-US" altLang="en-US" sz="3200" dirty="0"/>
              <a:t>Article 9 </a:t>
            </a:r>
            <a:r>
              <a:rPr lang="en-US" altLang="en-US" sz="3200" dirty="0" smtClean="0"/>
              <a:t>filing</a:t>
            </a:r>
            <a:endParaRPr lang="en-US" altLang="en-US" sz="3200" dirty="0"/>
          </a:p>
        </p:txBody>
      </p:sp>
      <p:sp>
        <p:nvSpPr>
          <p:cNvPr id="2263047" name="AutoShape 7"/>
          <p:cNvSpPr>
            <a:spLocks noChangeArrowheads="1"/>
          </p:cNvSpPr>
          <p:nvPr/>
        </p:nvSpPr>
        <p:spPr bwMode="auto">
          <a:xfrm>
            <a:off x="3921760" y="3676650"/>
            <a:ext cx="5232400" cy="495300"/>
          </a:xfrm>
          <a:prstGeom prst="flowChartAlternateProcess">
            <a:avLst/>
          </a:prstGeom>
          <a:solidFill>
            <a:srgbClr val="00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3/1 Debtor files for bankruptcy</a:t>
            </a:r>
          </a:p>
        </p:txBody>
      </p:sp>
      <p:sp>
        <p:nvSpPr>
          <p:cNvPr id="2263048" name="AutoShape 8"/>
          <p:cNvSpPr>
            <a:spLocks noChangeArrowheads="1"/>
          </p:cNvSpPr>
          <p:nvPr/>
        </p:nvSpPr>
        <p:spPr bwMode="auto">
          <a:xfrm>
            <a:off x="81280" y="2743200"/>
            <a:ext cx="3713480" cy="1066800"/>
          </a:xfrm>
          <a:prstGeom prst="flowChartAlternateProcess">
            <a:avLst/>
          </a:prstGeom>
          <a:solidFill>
            <a:srgbClr val="00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Debtor already has</a:t>
            </a:r>
          </a:p>
          <a:p>
            <a:pPr algn="ctr"/>
            <a:r>
              <a:rPr lang="en-US" altLang="en-US" sz="3200" dirty="0"/>
              <a:t>$10,000 in INV</a:t>
            </a:r>
          </a:p>
        </p:txBody>
      </p:sp>
      <p:sp>
        <p:nvSpPr>
          <p:cNvPr id="2263049" name="AutoShape 9"/>
          <p:cNvSpPr>
            <a:spLocks noChangeArrowheads="1"/>
          </p:cNvSpPr>
          <p:nvPr/>
        </p:nvSpPr>
        <p:spPr bwMode="auto">
          <a:xfrm>
            <a:off x="3416299" y="4305300"/>
            <a:ext cx="5865811" cy="1137920"/>
          </a:xfrm>
          <a:prstGeom prst="flowChartAlternateProcess">
            <a:avLst/>
          </a:prstGeom>
          <a:solidFill>
            <a:srgbClr val="00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3/1 Debtor has $10,000 in INV</a:t>
            </a:r>
          </a:p>
          <a:p>
            <a:pPr algn="ctr"/>
            <a:r>
              <a:rPr lang="en-US" altLang="en-US" sz="3200" dirty="0"/>
              <a:t>all acquired after 2/1</a:t>
            </a:r>
          </a:p>
        </p:txBody>
      </p:sp>
      <p:sp>
        <p:nvSpPr>
          <p:cNvPr id="2263050" name="Text Box 10"/>
          <p:cNvSpPr txBox="1">
            <a:spLocks noChangeArrowheads="1"/>
          </p:cNvSpPr>
          <p:nvPr/>
        </p:nvSpPr>
        <p:spPr bwMode="auto">
          <a:xfrm>
            <a:off x="3886200" y="5579090"/>
            <a:ext cx="4926011" cy="1200329"/>
          </a:xfrm>
          <a:prstGeom prst="rect">
            <a:avLst/>
          </a:prstGeom>
          <a:noFill/>
          <a:ln w="38100">
            <a:solidFill>
              <a:srgbClr val="FF0000"/>
            </a:solidFill>
            <a:miter lim="800000"/>
            <a:headEnd/>
            <a:tailEnd/>
          </a:ln>
          <a:effectLs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spcBef>
                <a:spcPct val="50000"/>
              </a:spcBef>
            </a:pPr>
            <a:r>
              <a:rPr lang="en-US" altLang="en-US" sz="3600" dirty="0">
                <a:solidFill>
                  <a:srgbClr val="FF0000"/>
                </a:solidFill>
              </a:rPr>
              <a:t>3/1 Has Bank received a preference under 547(b)?</a:t>
            </a:r>
          </a:p>
        </p:txBody>
      </p:sp>
      <p:sp>
        <p:nvSpPr>
          <p:cNvPr id="14" name="Rectangle 7"/>
          <p:cNvSpPr>
            <a:spLocks noChangeArrowheads="1"/>
          </p:cNvSpPr>
          <p:nvPr/>
        </p:nvSpPr>
        <p:spPr bwMode="auto">
          <a:xfrm>
            <a:off x="12018963" y="6700838"/>
            <a:ext cx="173037" cy="157162"/>
          </a:xfrm>
          <a:prstGeom prst="rect">
            <a:avLst/>
          </a:prstGeom>
          <a:solidFill>
            <a:schemeClr val="accent4">
              <a:lumMod val="75000"/>
              <a:lumOff val="25000"/>
            </a:schemeClr>
          </a:solidFill>
          <a:ln w="9525">
            <a:solidFill>
              <a:schemeClr val="tx1"/>
            </a:solidFill>
            <a:miter lim="800000"/>
            <a:headEnd/>
            <a:tailEnd/>
          </a:ln>
        </p:spPr>
        <p:txBody>
          <a:bodyPr wrap="none" anchor="ctr"/>
          <a:lstStyle/>
          <a:p>
            <a:endParaRPr lang="en-US"/>
          </a:p>
        </p:txBody>
      </p:sp>
      <p:sp>
        <p:nvSpPr>
          <p:cNvPr id="15" name="Text Box 5"/>
          <p:cNvSpPr txBox="1">
            <a:spLocks noChangeArrowheads="1"/>
          </p:cNvSpPr>
          <p:nvPr/>
        </p:nvSpPr>
        <p:spPr bwMode="auto">
          <a:xfrm>
            <a:off x="10125513" y="0"/>
            <a:ext cx="2066488"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 (2 of 3)</a:t>
            </a:r>
            <a:endParaRPr lang="en-US" b="1" i="0" dirty="0">
              <a:solidFill>
                <a:schemeClr val="accent4">
                  <a:lumMod val="75000"/>
                  <a:lumOff val="25000"/>
                </a:schemeClr>
              </a:solidFill>
              <a:latin typeface="+mn-lt"/>
              <a:cs typeface="Times New Roman" panose="02020603050405020304" pitchFamily="18" charset="0"/>
            </a:endParaRPr>
          </a:p>
        </p:txBody>
      </p:sp>
    </p:spTree>
    <p:extLst>
      <p:ext uri="{BB962C8B-B14F-4D97-AF65-F5344CB8AC3E}">
        <p14:creationId xmlns:p14="http://schemas.microsoft.com/office/powerpoint/2010/main" val="361112511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263044"/>
                                        </p:tgtEl>
                                        <p:attrNameLst>
                                          <p:attrName>style.visibility</p:attrName>
                                        </p:attrNameLst>
                                      </p:cBhvr>
                                      <p:to>
                                        <p:strVal val="visible"/>
                                      </p:to>
                                    </p:set>
                                    <p:anim calcmode="lin" valueType="num">
                                      <p:cBhvr additive="base">
                                        <p:cTn id="7" dur="500" fill="hold"/>
                                        <p:tgtEl>
                                          <p:spTgt spid="2263044"/>
                                        </p:tgtEl>
                                        <p:attrNameLst>
                                          <p:attrName>ppt_x</p:attrName>
                                        </p:attrNameLst>
                                      </p:cBhvr>
                                      <p:tavLst>
                                        <p:tav tm="0">
                                          <p:val>
                                            <p:strVal val="0-#ppt_w/2"/>
                                          </p:val>
                                        </p:tav>
                                        <p:tav tm="100000">
                                          <p:val>
                                            <p:strVal val="#ppt_x"/>
                                          </p:val>
                                        </p:tav>
                                      </p:tavLst>
                                    </p:anim>
                                    <p:anim calcmode="lin" valueType="num">
                                      <p:cBhvr additive="base">
                                        <p:cTn id="8" dur="500" fill="hold"/>
                                        <p:tgtEl>
                                          <p:spTgt spid="2263044"/>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3" presetClass="entr" presetSubtype="272" fill="hold" grpId="0" nodeType="afterEffect">
                                  <p:stCondLst>
                                    <p:cond delay="0"/>
                                  </p:stCondLst>
                                  <p:childTnLst>
                                    <p:set>
                                      <p:cBhvr>
                                        <p:cTn id="11" dur="1" fill="hold">
                                          <p:stCondLst>
                                            <p:cond delay="0"/>
                                          </p:stCondLst>
                                        </p:cTn>
                                        <p:tgtEl>
                                          <p:spTgt spid="2263043"/>
                                        </p:tgtEl>
                                        <p:attrNameLst>
                                          <p:attrName>style.visibility</p:attrName>
                                        </p:attrNameLst>
                                      </p:cBhvr>
                                      <p:to>
                                        <p:strVal val="visible"/>
                                      </p:to>
                                    </p:set>
                                    <p:anim calcmode="lin" valueType="num">
                                      <p:cBhvr>
                                        <p:cTn id="12" dur="500" fill="hold"/>
                                        <p:tgtEl>
                                          <p:spTgt spid="2263043"/>
                                        </p:tgtEl>
                                        <p:attrNameLst>
                                          <p:attrName>ppt_w</p:attrName>
                                        </p:attrNameLst>
                                      </p:cBhvr>
                                      <p:tavLst>
                                        <p:tav tm="0">
                                          <p:val>
                                            <p:strVal val="2/3*#ppt_w"/>
                                          </p:val>
                                        </p:tav>
                                        <p:tav tm="100000">
                                          <p:val>
                                            <p:strVal val="#ppt_w"/>
                                          </p:val>
                                        </p:tav>
                                      </p:tavLst>
                                    </p:anim>
                                    <p:anim calcmode="lin" valueType="num">
                                      <p:cBhvr>
                                        <p:cTn id="13" dur="500" fill="hold"/>
                                        <p:tgtEl>
                                          <p:spTgt spid="2263043"/>
                                        </p:tgtEl>
                                        <p:attrNameLst>
                                          <p:attrName>ppt_h</p:attrName>
                                        </p:attrNameLst>
                                      </p:cBhvr>
                                      <p:tavLst>
                                        <p:tav tm="0">
                                          <p:val>
                                            <p:strVal val="2/3*#ppt_h"/>
                                          </p:val>
                                        </p:tav>
                                        <p:tav tm="100000">
                                          <p:val>
                                            <p:strVal val="#ppt_h"/>
                                          </p:val>
                                        </p:tav>
                                      </p:tavLst>
                                    </p:anim>
                                  </p:childTnLst>
                                </p:cTn>
                              </p:par>
                            </p:childTnLst>
                          </p:cTn>
                        </p:par>
                        <p:par>
                          <p:cTn id="14" fill="hold" nodeType="afterGroup">
                            <p:stCondLst>
                              <p:cond delay="1000"/>
                            </p:stCondLst>
                            <p:childTnLst>
                              <p:par>
                                <p:cTn id="15" presetID="23" presetClass="entr" presetSubtype="16" fill="hold" grpId="0" nodeType="afterEffect">
                                  <p:stCondLst>
                                    <p:cond delay="0"/>
                                  </p:stCondLst>
                                  <p:childTnLst>
                                    <p:set>
                                      <p:cBhvr>
                                        <p:cTn id="16" dur="1" fill="hold">
                                          <p:stCondLst>
                                            <p:cond delay="0"/>
                                          </p:stCondLst>
                                        </p:cTn>
                                        <p:tgtEl>
                                          <p:spTgt spid="2263045"/>
                                        </p:tgtEl>
                                        <p:attrNameLst>
                                          <p:attrName>style.visibility</p:attrName>
                                        </p:attrNameLst>
                                      </p:cBhvr>
                                      <p:to>
                                        <p:strVal val="visible"/>
                                      </p:to>
                                    </p:set>
                                    <p:anim calcmode="lin" valueType="num">
                                      <p:cBhvr>
                                        <p:cTn id="17" dur="500" fill="hold"/>
                                        <p:tgtEl>
                                          <p:spTgt spid="2263045"/>
                                        </p:tgtEl>
                                        <p:attrNameLst>
                                          <p:attrName>ppt_w</p:attrName>
                                        </p:attrNameLst>
                                      </p:cBhvr>
                                      <p:tavLst>
                                        <p:tav tm="0">
                                          <p:val>
                                            <p:fltVal val="0"/>
                                          </p:val>
                                        </p:tav>
                                        <p:tav tm="100000">
                                          <p:val>
                                            <p:strVal val="#ppt_w"/>
                                          </p:val>
                                        </p:tav>
                                      </p:tavLst>
                                    </p:anim>
                                    <p:anim calcmode="lin" valueType="num">
                                      <p:cBhvr>
                                        <p:cTn id="18" dur="500" fill="hold"/>
                                        <p:tgtEl>
                                          <p:spTgt spid="2263045"/>
                                        </p:tgtEl>
                                        <p:attrNameLst>
                                          <p:attrName>ppt_h</p:attrName>
                                        </p:attrNameLst>
                                      </p:cBhvr>
                                      <p:tavLst>
                                        <p:tav tm="0">
                                          <p:val>
                                            <p:fltVal val="0"/>
                                          </p:val>
                                        </p:tav>
                                        <p:tav tm="100000">
                                          <p:val>
                                            <p:strVal val="#ppt_h"/>
                                          </p:val>
                                        </p:tav>
                                      </p:tavLst>
                                    </p:anim>
                                  </p:childTnLst>
                                </p:cTn>
                              </p:par>
                            </p:childTnLst>
                          </p:cTn>
                        </p:par>
                        <p:par>
                          <p:cTn id="19" fill="hold" nodeType="afterGroup">
                            <p:stCondLst>
                              <p:cond delay="1500"/>
                            </p:stCondLst>
                            <p:childTnLst>
                              <p:par>
                                <p:cTn id="20" presetID="9" presetClass="entr" presetSubtype="0" fill="hold" grpId="0" nodeType="afterEffect">
                                  <p:stCondLst>
                                    <p:cond delay="0"/>
                                  </p:stCondLst>
                                  <p:childTnLst>
                                    <p:set>
                                      <p:cBhvr>
                                        <p:cTn id="21" dur="1" fill="hold">
                                          <p:stCondLst>
                                            <p:cond delay="0"/>
                                          </p:stCondLst>
                                        </p:cTn>
                                        <p:tgtEl>
                                          <p:spTgt spid="2263046"/>
                                        </p:tgtEl>
                                        <p:attrNameLst>
                                          <p:attrName>style.visibility</p:attrName>
                                        </p:attrNameLst>
                                      </p:cBhvr>
                                      <p:to>
                                        <p:strVal val="visible"/>
                                      </p:to>
                                    </p:set>
                                    <p:animEffect transition="in" filter="dissolve">
                                      <p:cBhvr>
                                        <p:cTn id="22" dur="500"/>
                                        <p:tgtEl>
                                          <p:spTgt spid="2263046"/>
                                        </p:tgtEl>
                                      </p:cBhvr>
                                    </p:animEffect>
                                  </p:childTnLst>
                                </p:cTn>
                              </p:par>
                            </p:childTnLst>
                          </p:cTn>
                        </p:par>
                        <p:par>
                          <p:cTn id="23" fill="hold" nodeType="afterGroup">
                            <p:stCondLst>
                              <p:cond delay="2000"/>
                            </p:stCondLst>
                            <p:childTnLst>
                              <p:par>
                                <p:cTn id="24" presetID="9" presetClass="entr" presetSubtype="0" fill="hold" grpId="0" nodeType="afterEffect">
                                  <p:stCondLst>
                                    <p:cond delay="0"/>
                                  </p:stCondLst>
                                  <p:childTnLst>
                                    <p:set>
                                      <p:cBhvr>
                                        <p:cTn id="25" dur="1" fill="hold">
                                          <p:stCondLst>
                                            <p:cond delay="0"/>
                                          </p:stCondLst>
                                        </p:cTn>
                                        <p:tgtEl>
                                          <p:spTgt spid="2263048"/>
                                        </p:tgtEl>
                                        <p:attrNameLst>
                                          <p:attrName>style.visibility</p:attrName>
                                        </p:attrNameLst>
                                      </p:cBhvr>
                                      <p:to>
                                        <p:strVal val="visible"/>
                                      </p:to>
                                    </p:set>
                                    <p:animEffect transition="in" filter="dissolve">
                                      <p:cBhvr>
                                        <p:cTn id="26" dur="500"/>
                                        <p:tgtEl>
                                          <p:spTgt spid="2263048"/>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xit" presetSubtype="0" fill="hold" grpId="0" nodeType="clickEffect">
                                  <p:stCondLst>
                                    <p:cond delay="0"/>
                                  </p:stCondLst>
                                  <p:childTnLst>
                                    <p:set>
                                      <p:cBhvr>
                                        <p:cTn id="30" dur="1" fill="hold">
                                          <p:stCondLst>
                                            <p:cond delay="0"/>
                                          </p:stCondLst>
                                        </p:cTn>
                                        <p:tgtEl>
                                          <p:spTgt spid="14"/>
                                        </p:tgtEl>
                                        <p:attrNameLst>
                                          <p:attrName>style.visibility</p:attrName>
                                        </p:attrNameLst>
                                      </p:cBhvr>
                                      <p:to>
                                        <p:strVal val="hidden"/>
                                      </p:to>
                                    </p:set>
                                  </p:childTnLst>
                                </p:cTn>
                              </p:par>
                              <p:par>
                                <p:cTn id="31" presetID="9" presetClass="entr" presetSubtype="0" fill="hold" grpId="0" nodeType="withEffect">
                                  <p:stCondLst>
                                    <p:cond delay="0"/>
                                  </p:stCondLst>
                                  <p:childTnLst>
                                    <p:set>
                                      <p:cBhvr>
                                        <p:cTn id="32" dur="1" fill="hold">
                                          <p:stCondLst>
                                            <p:cond delay="0"/>
                                          </p:stCondLst>
                                        </p:cTn>
                                        <p:tgtEl>
                                          <p:spTgt spid="2263047"/>
                                        </p:tgtEl>
                                        <p:attrNameLst>
                                          <p:attrName>style.visibility</p:attrName>
                                        </p:attrNameLst>
                                      </p:cBhvr>
                                      <p:to>
                                        <p:strVal val="visible"/>
                                      </p:to>
                                    </p:set>
                                    <p:animEffect transition="in" filter="dissolve">
                                      <p:cBhvr>
                                        <p:cTn id="33" dur="500"/>
                                        <p:tgtEl>
                                          <p:spTgt spid="2263047"/>
                                        </p:tgtEl>
                                      </p:cBhvr>
                                    </p:animEffect>
                                  </p:childTnLst>
                                </p:cTn>
                              </p:par>
                            </p:childTnLst>
                          </p:cTn>
                        </p:par>
                        <p:par>
                          <p:cTn id="34" fill="hold" nodeType="afterGroup">
                            <p:stCondLst>
                              <p:cond delay="500"/>
                            </p:stCondLst>
                            <p:childTnLst>
                              <p:par>
                                <p:cTn id="35" presetID="9" presetClass="entr" presetSubtype="0" fill="hold" grpId="0" nodeType="afterEffect">
                                  <p:stCondLst>
                                    <p:cond delay="0"/>
                                  </p:stCondLst>
                                  <p:childTnLst>
                                    <p:set>
                                      <p:cBhvr>
                                        <p:cTn id="36" dur="1" fill="hold">
                                          <p:stCondLst>
                                            <p:cond delay="0"/>
                                          </p:stCondLst>
                                        </p:cTn>
                                        <p:tgtEl>
                                          <p:spTgt spid="2263049"/>
                                        </p:tgtEl>
                                        <p:attrNameLst>
                                          <p:attrName>style.visibility</p:attrName>
                                        </p:attrNameLst>
                                      </p:cBhvr>
                                      <p:to>
                                        <p:strVal val="visible"/>
                                      </p:to>
                                    </p:set>
                                    <p:animEffect transition="in" filter="dissolve">
                                      <p:cBhvr>
                                        <p:cTn id="37" dur="500"/>
                                        <p:tgtEl>
                                          <p:spTgt spid="2263049"/>
                                        </p:tgtEl>
                                      </p:cBhvr>
                                    </p:animEffect>
                                  </p:childTnLst>
                                </p:cTn>
                              </p:par>
                            </p:childTnLst>
                          </p:cTn>
                        </p:par>
                        <p:par>
                          <p:cTn id="38" fill="hold" nodeType="afterGroup">
                            <p:stCondLst>
                              <p:cond delay="1000"/>
                            </p:stCondLst>
                            <p:childTnLst>
                              <p:par>
                                <p:cTn id="39" presetID="9" presetClass="entr" presetSubtype="0" fill="hold" grpId="0" nodeType="afterEffect">
                                  <p:stCondLst>
                                    <p:cond delay="0"/>
                                  </p:stCondLst>
                                  <p:childTnLst>
                                    <p:set>
                                      <p:cBhvr>
                                        <p:cTn id="40" dur="1" fill="hold">
                                          <p:stCondLst>
                                            <p:cond delay="0"/>
                                          </p:stCondLst>
                                        </p:cTn>
                                        <p:tgtEl>
                                          <p:spTgt spid="2263050"/>
                                        </p:tgtEl>
                                        <p:attrNameLst>
                                          <p:attrName>style.visibility</p:attrName>
                                        </p:attrNameLst>
                                      </p:cBhvr>
                                      <p:to>
                                        <p:strVal val="visible"/>
                                      </p:to>
                                    </p:set>
                                    <p:animEffect transition="in" filter="dissolve">
                                      <p:cBhvr>
                                        <p:cTn id="41" dur="500"/>
                                        <p:tgtEl>
                                          <p:spTgt spid="22630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63043" grpId="0" animBg="1" autoUpdateAnimBg="0"/>
      <p:bldP spid="2263044" grpId="0" animBg="1" autoUpdateAnimBg="0"/>
      <p:bldP spid="2263045" grpId="0" animBg="1"/>
      <p:bldP spid="2263046" grpId="0" animBg="1" autoUpdateAnimBg="0"/>
      <p:bldP spid="2263047" grpId="0" animBg="1" autoUpdateAnimBg="0"/>
      <p:bldP spid="2263048" grpId="0" animBg="1" autoUpdateAnimBg="0"/>
      <p:bldP spid="2263049" grpId="0" animBg="1" autoUpdateAnimBg="0"/>
      <p:bldP spid="2263050" grpId="0" animBg="1" autoUpdateAnimBg="0"/>
      <p:bldP spid="14" grpId="0" animBg="1"/>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Date Placeholder 2"/>
          <p:cNvSpPr>
            <a:spLocks noGrp="1"/>
          </p:cNvSpPr>
          <p:nvPr>
            <p:ph type="dt" sz="quarter" idx="10"/>
          </p:nvPr>
        </p:nvSpPr>
        <p:spPr/>
        <p:txBody>
          <a:bodyPr/>
          <a:lstStyle/>
          <a:p>
            <a:pPr>
              <a:defRPr/>
            </a:pPr>
            <a:fld id="{77B741AF-8037-422A-9535-28F6234419C5}" type="datetime4">
              <a:rPr lang="en-US" altLang="en-US"/>
              <a:pPr>
                <a:defRPr/>
              </a:pPr>
              <a:t>May 19, 2021</a:t>
            </a:fld>
            <a:endParaRPr lang="en-US" altLang="en-US">
              <a:solidFill>
                <a:schemeClr val="bg2"/>
              </a:solidFill>
            </a:endParaRPr>
          </a:p>
        </p:txBody>
      </p:sp>
      <p:sp>
        <p:nvSpPr>
          <p:cNvPr id="13" name="Slide Number Placeholder 4"/>
          <p:cNvSpPr>
            <a:spLocks noGrp="1"/>
          </p:cNvSpPr>
          <p:nvPr>
            <p:ph type="sldNum" sz="quarter" idx="12"/>
          </p:nvPr>
        </p:nvSpPr>
        <p:spPr/>
        <p:txBody>
          <a:bodyPr/>
          <a:lstStyle/>
          <a:p>
            <a:pPr>
              <a:defRPr/>
            </a:pPr>
            <a:fld id="{39CE0F5A-8DF1-48C4-8648-2CB713EBFBDD}" type="slidenum">
              <a:rPr lang="en-US" altLang="en-US"/>
              <a:pPr>
                <a:defRPr/>
              </a:pPr>
              <a:t>52</a:t>
            </a:fld>
            <a:endParaRPr lang="en-US" altLang="en-US"/>
          </a:p>
        </p:txBody>
      </p:sp>
      <p:sp>
        <p:nvSpPr>
          <p:cNvPr id="41989" name="Rectangle 2"/>
          <p:cNvSpPr>
            <a:spLocks noGrp="1" noChangeArrowheads="1"/>
          </p:cNvSpPr>
          <p:nvPr>
            <p:ph type="title"/>
          </p:nvPr>
        </p:nvSpPr>
        <p:spPr/>
        <p:txBody>
          <a:bodyPr/>
          <a:lstStyle/>
          <a:p>
            <a:r>
              <a:rPr lang="en-US" altLang="en-US" dirty="0" smtClean="0">
                <a:cs typeface="Times New Roman" panose="02020603050405020304" pitchFamily="18" charset="0"/>
              </a:rPr>
              <a:t>10-13: Floating Collateral and Secured Creditors</a:t>
            </a:r>
          </a:p>
        </p:txBody>
      </p:sp>
      <p:sp>
        <p:nvSpPr>
          <p:cNvPr id="41990" name="AutoShape 3"/>
          <p:cNvSpPr>
            <a:spLocks noChangeArrowheads="1"/>
          </p:cNvSpPr>
          <p:nvPr/>
        </p:nvSpPr>
        <p:spPr bwMode="auto">
          <a:xfrm>
            <a:off x="8592820" y="1447800"/>
            <a:ext cx="2590800" cy="1066800"/>
          </a:xfrm>
          <a:prstGeom prst="flowChartInputOutput">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Bank</a:t>
            </a:r>
          </a:p>
        </p:txBody>
      </p:sp>
      <p:sp>
        <p:nvSpPr>
          <p:cNvPr id="41991" name="AutoShape 4"/>
          <p:cNvSpPr>
            <a:spLocks noChangeArrowheads="1"/>
          </p:cNvSpPr>
          <p:nvPr/>
        </p:nvSpPr>
        <p:spPr bwMode="auto">
          <a:xfrm>
            <a:off x="2057400" y="1371600"/>
            <a:ext cx="2286000" cy="1219200"/>
          </a:xfrm>
          <a:prstGeom prst="flowChartProcess">
            <a:avLst/>
          </a:prstGeom>
          <a:solidFill>
            <a:srgbClr val="00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4000"/>
              <a:t>Debtor</a:t>
            </a:r>
          </a:p>
        </p:txBody>
      </p:sp>
      <p:sp>
        <p:nvSpPr>
          <p:cNvPr id="41992" name="Line 5"/>
          <p:cNvSpPr>
            <a:spLocks noChangeShapeType="1"/>
          </p:cNvSpPr>
          <p:nvPr/>
        </p:nvSpPr>
        <p:spPr bwMode="auto">
          <a:xfrm>
            <a:off x="4343400" y="1905000"/>
            <a:ext cx="4445000" cy="0"/>
          </a:xfrm>
          <a:prstGeom prst="line">
            <a:avLst/>
          </a:prstGeom>
          <a:noFill/>
          <a:ln w="190500">
            <a:solidFill>
              <a:schemeClr val="hlink"/>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1993" name="AutoShape 6"/>
          <p:cNvSpPr>
            <a:spLocks noChangeArrowheads="1"/>
          </p:cNvSpPr>
          <p:nvPr/>
        </p:nvSpPr>
        <p:spPr bwMode="auto">
          <a:xfrm>
            <a:off x="4665980" y="2200364"/>
            <a:ext cx="3799840" cy="1371600"/>
          </a:xfrm>
          <a:prstGeom prst="flowChartAlternateProcess">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smtClean="0"/>
              <a:t>2/1: $10K</a:t>
            </a:r>
            <a:endParaRPr lang="en-US" altLang="en-US" sz="3200" dirty="0"/>
          </a:p>
          <a:p>
            <a:pPr algn="ctr"/>
            <a:r>
              <a:rPr lang="en-US" altLang="en-US" sz="3200" dirty="0"/>
              <a:t>SA: INV, TE &amp; TA</a:t>
            </a:r>
          </a:p>
          <a:p>
            <a:pPr algn="ctr"/>
            <a:r>
              <a:rPr lang="en-US" altLang="en-US" sz="3200" dirty="0"/>
              <a:t>Article 9 </a:t>
            </a:r>
            <a:r>
              <a:rPr lang="en-US" altLang="en-US" sz="3200" dirty="0" smtClean="0"/>
              <a:t>filing</a:t>
            </a:r>
            <a:endParaRPr lang="en-US" altLang="en-US" sz="3200" dirty="0"/>
          </a:p>
        </p:txBody>
      </p:sp>
      <p:sp>
        <p:nvSpPr>
          <p:cNvPr id="41994" name="AutoShape 7"/>
          <p:cNvSpPr>
            <a:spLocks noChangeArrowheads="1"/>
          </p:cNvSpPr>
          <p:nvPr/>
        </p:nvSpPr>
        <p:spPr bwMode="auto">
          <a:xfrm>
            <a:off x="4114800" y="3733799"/>
            <a:ext cx="5547360" cy="542835"/>
          </a:xfrm>
          <a:prstGeom prst="flowChartAlternateProcess">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3/1 Debtor files for bankruptcy</a:t>
            </a:r>
          </a:p>
        </p:txBody>
      </p:sp>
      <p:sp>
        <p:nvSpPr>
          <p:cNvPr id="41995" name="AutoShape 8"/>
          <p:cNvSpPr>
            <a:spLocks noChangeArrowheads="1"/>
          </p:cNvSpPr>
          <p:nvPr/>
        </p:nvSpPr>
        <p:spPr bwMode="auto">
          <a:xfrm>
            <a:off x="406400" y="2743200"/>
            <a:ext cx="3418840" cy="1066800"/>
          </a:xfrm>
          <a:prstGeom prst="flowChartAlternateProcess">
            <a:avLst/>
          </a:prstGeom>
          <a:solidFill>
            <a:srgbClr val="00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Debtor already has</a:t>
            </a:r>
          </a:p>
          <a:p>
            <a:pPr algn="ctr"/>
            <a:r>
              <a:rPr lang="en-US" altLang="en-US" sz="3200" dirty="0"/>
              <a:t>$8,000 in INV</a:t>
            </a:r>
          </a:p>
        </p:txBody>
      </p:sp>
      <p:sp>
        <p:nvSpPr>
          <p:cNvPr id="2265097" name="AutoShape 9"/>
          <p:cNvSpPr>
            <a:spLocks noChangeArrowheads="1"/>
          </p:cNvSpPr>
          <p:nvPr/>
        </p:nvSpPr>
        <p:spPr bwMode="auto">
          <a:xfrm>
            <a:off x="3980180" y="4357552"/>
            <a:ext cx="5171440" cy="1066800"/>
          </a:xfrm>
          <a:prstGeom prst="flowChartAlternateProcess">
            <a:avLst/>
          </a:prstGeom>
          <a:solidFill>
            <a:srgbClr val="C0C0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sz="3200" dirty="0"/>
              <a:t>3/1 Debtor has $10,000 in INV</a:t>
            </a:r>
          </a:p>
          <a:p>
            <a:pPr algn="ctr"/>
            <a:r>
              <a:rPr lang="en-US" altLang="en-US" sz="3200" dirty="0"/>
              <a:t>all acquired after 2/1</a:t>
            </a:r>
          </a:p>
        </p:txBody>
      </p:sp>
      <p:sp>
        <p:nvSpPr>
          <p:cNvPr id="2265098" name="Text Box 10"/>
          <p:cNvSpPr txBox="1">
            <a:spLocks noChangeArrowheads="1"/>
          </p:cNvSpPr>
          <p:nvPr/>
        </p:nvSpPr>
        <p:spPr bwMode="auto">
          <a:xfrm>
            <a:off x="4401820" y="5505271"/>
            <a:ext cx="4180840" cy="1200329"/>
          </a:xfrm>
          <a:prstGeom prst="rect">
            <a:avLst/>
          </a:prstGeom>
          <a:noFill/>
          <a:ln w="38100">
            <a:solidFill>
              <a:srgbClr val="FF0000"/>
            </a:solidFill>
            <a:miter lim="800000"/>
            <a:headEnd/>
            <a:tailEnd/>
          </a:ln>
          <a:effectLst/>
          <a:extLst/>
        </p:spPr>
        <p:txBody>
          <a:bodyPr wrap="square">
            <a:spAutoFit/>
          </a:bodyPr>
          <a:lstStyle>
            <a:lvl1pPr>
              <a:defRPr kumimoji="1" sz="2400">
                <a:solidFill>
                  <a:schemeClr val="tx1"/>
                </a:solidFill>
                <a:latin typeface="Times New Roman" panose="02020603050405020304" pitchFamily="18" charset="0"/>
              </a:defRPr>
            </a:lvl1pPr>
            <a:lvl2pPr marL="742950" indent="-285750">
              <a:defRPr kumimoji="1" sz="2400">
                <a:solidFill>
                  <a:schemeClr val="tx1"/>
                </a:solidFill>
                <a:latin typeface="Times New Roman" panose="02020603050405020304" pitchFamily="18" charset="0"/>
              </a:defRPr>
            </a:lvl2pPr>
            <a:lvl3pPr marL="1143000" indent="-228600">
              <a:defRPr kumimoji="1" sz="2400">
                <a:solidFill>
                  <a:schemeClr val="tx1"/>
                </a:solidFill>
                <a:latin typeface="Times New Roman" panose="02020603050405020304" pitchFamily="18" charset="0"/>
              </a:defRPr>
            </a:lvl3pPr>
            <a:lvl4pPr marL="1600200" indent="-228600">
              <a:defRPr kumimoji="1" sz="2400">
                <a:solidFill>
                  <a:schemeClr val="tx1"/>
                </a:solidFill>
                <a:latin typeface="Times New Roman" panose="02020603050405020304" pitchFamily="18" charset="0"/>
              </a:defRPr>
            </a:lvl4pPr>
            <a:lvl5pPr marL="2057400" indent="-22860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spcBef>
                <a:spcPct val="50000"/>
              </a:spcBef>
            </a:pPr>
            <a:r>
              <a:rPr lang="en-US" altLang="en-US" sz="3600" dirty="0">
                <a:solidFill>
                  <a:srgbClr val="FF0000"/>
                </a:solidFill>
              </a:rPr>
              <a:t>3/1 Does that change your answer?</a:t>
            </a:r>
          </a:p>
        </p:txBody>
      </p:sp>
      <p:sp>
        <p:nvSpPr>
          <p:cNvPr id="14" name="Rectangle 7"/>
          <p:cNvSpPr>
            <a:spLocks noChangeArrowheads="1"/>
          </p:cNvSpPr>
          <p:nvPr/>
        </p:nvSpPr>
        <p:spPr bwMode="auto">
          <a:xfrm>
            <a:off x="12018963" y="6700838"/>
            <a:ext cx="173037" cy="157162"/>
          </a:xfrm>
          <a:prstGeom prst="rect">
            <a:avLst/>
          </a:prstGeom>
          <a:solidFill>
            <a:schemeClr val="accent4">
              <a:lumMod val="75000"/>
              <a:lumOff val="25000"/>
            </a:schemeClr>
          </a:solidFill>
          <a:ln w="9525">
            <a:solidFill>
              <a:schemeClr val="tx1"/>
            </a:solidFill>
            <a:miter lim="800000"/>
            <a:headEnd/>
            <a:tailEnd/>
          </a:ln>
        </p:spPr>
        <p:txBody>
          <a:bodyPr wrap="none" anchor="ctr"/>
          <a:lstStyle/>
          <a:p>
            <a:endParaRPr lang="en-US"/>
          </a:p>
        </p:txBody>
      </p:sp>
      <p:sp>
        <p:nvSpPr>
          <p:cNvPr id="15" name="Text Box 5"/>
          <p:cNvSpPr txBox="1">
            <a:spLocks noChangeArrowheads="1"/>
          </p:cNvSpPr>
          <p:nvPr/>
        </p:nvSpPr>
        <p:spPr bwMode="auto">
          <a:xfrm>
            <a:off x="10129707" y="0"/>
            <a:ext cx="2062294"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 (3 of 3)</a:t>
            </a:r>
            <a:endParaRPr lang="en-US" b="1" i="0" dirty="0">
              <a:solidFill>
                <a:schemeClr val="accent4">
                  <a:lumMod val="75000"/>
                  <a:lumOff val="25000"/>
                </a:schemeClr>
              </a:solidFill>
              <a:latin typeface="+mn-lt"/>
              <a:cs typeface="Times New Roman" panose="02020603050405020304" pitchFamily="18" charset="0"/>
            </a:endParaRPr>
          </a:p>
        </p:txBody>
      </p:sp>
    </p:spTree>
    <p:extLst>
      <p:ext uri="{BB962C8B-B14F-4D97-AF65-F5344CB8AC3E}">
        <p14:creationId xmlns:p14="http://schemas.microsoft.com/office/powerpoint/2010/main" val="191889173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hidden"/>
                                      </p:to>
                                    </p:set>
                                  </p:childTnLst>
                                </p:cTn>
                              </p:par>
                            </p:childTnLst>
                          </p:cTn>
                        </p:par>
                        <p:par>
                          <p:cTn id="7" fill="hold">
                            <p:stCondLst>
                              <p:cond delay="0"/>
                            </p:stCondLst>
                            <p:childTnLst>
                              <p:par>
                                <p:cTn id="8" presetID="9" presetClass="entr" presetSubtype="0" fill="hold" grpId="0" nodeType="afterEffect">
                                  <p:stCondLst>
                                    <p:cond delay="0"/>
                                  </p:stCondLst>
                                  <p:childTnLst>
                                    <p:set>
                                      <p:cBhvr>
                                        <p:cTn id="9" dur="1" fill="hold">
                                          <p:stCondLst>
                                            <p:cond delay="0"/>
                                          </p:stCondLst>
                                        </p:cTn>
                                        <p:tgtEl>
                                          <p:spTgt spid="2265097"/>
                                        </p:tgtEl>
                                        <p:attrNameLst>
                                          <p:attrName>style.visibility</p:attrName>
                                        </p:attrNameLst>
                                      </p:cBhvr>
                                      <p:to>
                                        <p:strVal val="visible"/>
                                      </p:to>
                                    </p:set>
                                    <p:animEffect transition="in" filter="dissolve">
                                      <p:cBhvr>
                                        <p:cTn id="10" dur="500"/>
                                        <p:tgtEl>
                                          <p:spTgt spid="2265097"/>
                                        </p:tgtEl>
                                      </p:cBhvr>
                                    </p:animEffect>
                                  </p:childTnLst>
                                </p:cTn>
                              </p:par>
                            </p:childTnLst>
                          </p:cTn>
                        </p:par>
                        <p:par>
                          <p:cTn id="11" fill="hold" nodeType="afterGroup">
                            <p:stCondLst>
                              <p:cond delay="500"/>
                            </p:stCondLst>
                            <p:childTnLst>
                              <p:par>
                                <p:cTn id="12" presetID="9" presetClass="entr" presetSubtype="0" fill="hold" grpId="0" nodeType="afterEffect">
                                  <p:stCondLst>
                                    <p:cond delay="0"/>
                                  </p:stCondLst>
                                  <p:childTnLst>
                                    <p:set>
                                      <p:cBhvr>
                                        <p:cTn id="13" dur="1" fill="hold">
                                          <p:stCondLst>
                                            <p:cond delay="0"/>
                                          </p:stCondLst>
                                        </p:cTn>
                                        <p:tgtEl>
                                          <p:spTgt spid="2265098"/>
                                        </p:tgtEl>
                                        <p:attrNameLst>
                                          <p:attrName>style.visibility</p:attrName>
                                        </p:attrNameLst>
                                      </p:cBhvr>
                                      <p:to>
                                        <p:strVal val="visible"/>
                                      </p:to>
                                    </p:set>
                                    <p:animEffect transition="in" filter="dissolve">
                                      <p:cBhvr>
                                        <p:cTn id="14" dur="500"/>
                                        <p:tgtEl>
                                          <p:spTgt spid="22650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65097" grpId="0" animBg="1" autoUpdateAnimBg="0"/>
      <p:bldP spid="2265098" grpId="0" animBg="1" autoUpdateAnimBg="0"/>
      <p:bldP spid="14" grpId="0" animBg="1"/>
    </p:bldLst>
  </p:timing>
</p:sld>
</file>

<file path=ppt/slides/slide5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 name="Date Placeholder 2"/>
          <p:cNvSpPr>
            <a:spLocks noGrp="1"/>
          </p:cNvSpPr>
          <p:nvPr>
            <p:ph type="dt" sz="quarter" idx="10"/>
          </p:nvPr>
        </p:nvSpPr>
        <p:spPr/>
        <p:txBody>
          <a:bodyPr/>
          <a:lstStyle/>
          <a:p>
            <a:pPr>
              <a:defRPr/>
            </a:pPr>
            <a:fld id="{BA96DCAD-4275-4338-B174-DDFBA5B5EFDA}" type="datetime4">
              <a:rPr lang="en-US" altLang="en-US"/>
              <a:pPr>
                <a:defRPr/>
              </a:pPr>
              <a:t>May 19, 2021</a:t>
            </a:fld>
            <a:endParaRPr lang="en-US" altLang="en-US">
              <a:solidFill>
                <a:schemeClr val="bg2"/>
              </a:solidFill>
            </a:endParaRPr>
          </a:p>
        </p:txBody>
      </p:sp>
      <p:sp>
        <p:nvSpPr>
          <p:cNvPr id="14" name="Slide Number Placeholder 4"/>
          <p:cNvSpPr>
            <a:spLocks noGrp="1"/>
          </p:cNvSpPr>
          <p:nvPr>
            <p:ph type="sldNum" sz="quarter" idx="12"/>
          </p:nvPr>
        </p:nvSpPr>
        <p:spPr/>
        <p:txBody>
          <a:bodyPr/>
          <a:lstStyle/>
          <a:p>
            <a:pPr>
              <a:defRPr/>
            </a:pPr>
            <a:fld id="{E283899E-5EA6-47D2-8514-17015FDA5921}" type="slidenum">
              <a:rPr lang="en-US" altLang="en-US"/>
              <a:pPr>
                <a:defRPr/>
              </a:pPr>
              <a:t>53</a:t>
            </a:fld>
            <a:endParaRPr lang="en-US" altLang="en-US"/>
          </a:p>
        </p:txBody>
      </p:sp>
      <p:sp>
        <p:nvSpPr>
          <p:cNvPr id="31749" name="Rectangle 2"/>
          <p:cNvSpPr>
            <a:spLocks noGrp="1" noChangeArrowheads="1"/>
          </p:cNvSpPr>
          <p:nvPr>
            <p:ph type="title"/>
          </p:nvPr>
        </p:nvSpPr>
        <p:spPr/>
        <p:txBody>
          <a:bodyPr/>
          <a:lstStyle/>
          <a:p>
            <a:r>
              <a:rPr lang="en-US" altLang="en-US" dirty="0" smtClean="0">
                <a:cs typeface="Times New Roman" panose="02020603050405020304" pitchFamily="18" charset="0"/>
              </a:rPr>
              <a:t>10-12: Answer</a:t>
            </a:r>
          </a:p>
        </p:txBody>
      </p:sp>
      <p:sp>
        <p:nvSpPr>
          <p:cNvPr id="31751" name="Rectangle 11"/>
          <p:cNvSpPr>
            <a:spLocks noGrp="1" noChangeArrowheads="1"/>
          </p:cNvSpPr>
          <p:nvPr>
            <p:ph type="body" idx="4294967295"/>
          </p:nvPr>
        </p:nvSpPr>
        <p:spPr>
          <a:xfrm>
            <a:off x="711200" y="1447800"/>
            <a:ext cx="11176000" cy="4114800"/>
          </a:xfrm>
        </p:spPr>
        <p:txBody>
          <a:bodyPr/>
          <a:lstStyle/>
          <a:p>
            <a:r>
              <a:rPr lang="en-US" altLang="en-US" dirty="0" smtClean="0">
                <a:cs typeface="Times New Roman" panose="02020603050405020304" pitchFamily="18" charset="0"/>
              </a:rPr>
              <a:t>Two Transfers</a:t>
            </a:r>
          </a:p>
          <a:p>
            <a:pPr lvl="1"/>
            <a:r>
              <a:rPr lang="en-US" altLang="en-US" dirty="0" smtClean="0">
                <a:cs typeface="Times New Roman" panose="02020603050405020304" pitchFamily="18" charset="0"/>
              </a:rPr>
              <a:t>2/1 Transfer</a:t>
            </a:r>
          </a:p>
          <a:p>
            <a:pPr lvl="1"/>
            <a:r>
              <a:rPr lang="en-US" altLang="en-US" dirty="0" smtClean="0">
                <a:cs typeface="Times New Roman" panose="02020603050405020304" pitchFamily="18" charset="0"/>
              </a:rPr>
              <a:t>2/12 Purchase of Equipment</a:t>
            </a:r>
          </a:p>
          <a:p>
            <a:r>
              <a:rPr lang="en-US" altLang="en-US" dirty="0" smtClean="0">
                <a:cs typeface="Times New Roman" panose="02020603050405020304" pitchFamily="18" charset="0"/>
              </a:rPr>
              <a:t>2/1</a:t>
            </a:r>
          </a:p>
          <a:p>
            <a:pPr lvl="1"/>
            <a:r>
              <a:rPr lang="en-US" altLang="en-US" dirty="0" smtClean="0">
                <a:cs typeface="Times New Roman" panose="02020603050405020304" pitchFamily="18" charset="0"/>
              </a:rPr>
              <a:t>Fine</a:t>
            </a:r>
          </a:p>
        </p:txBody>
      </p:sp>
    </p:spTree>
    <p:extLst>
      <p:ext uri="{BB962C8B-B14F-4D97-AF65-F5344CB8AC3E}">
        <p14:creationId xmlns:p14="http://schemas.microsoft.com/office/powerpoint/2010/main" val="3091095152"/>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 name="Date Placeholder 2"/>
          <p:cNvSpPr>
            <a:spLocks noGrp="1"/>
          </p:cNvSpPr>
          <p:nvPr>
            <p:ph type="dt" sz="quarter" idx="10"/>
          </p:nvPr>
        </p:nvSpPr>
        <p:spPr/>
        <p:txBody>
          <a:bodyPr/>
          <a:lstStyle/>
          <a:p>
            <a:pPr>
              <a:defRPr/>
            </a:pPr>
            <a:fld id="{BA96DCAD-4275-4338-B174-DDFBA5B5EFDA}" type="datetime4">
              <a:rPr lang="en-US" altLang="en-US"/>
              <a:pPr>
                <a:defRPr/>
              </a:pPr>
              <a:t>May 19, 2021</a:t>
            </a:fld>
            <a:endParaRPr lang="en-US" altLang="en-US">
              <a:solidFill>
                <a:schemeClr val="bg2"/>
              </a:solidFill>
            </a:endParaRPr>
          </a:p>
        </p:txBody>
      </p:sp>
      <p:sp>
        <p:nvSpPr>
          <p:cNvPr id="14" name="Slide Number Placeholder 4"/>
          <p:cNvSpPr>
            <a:spLocks noGrp="1"/>
          </p:cNvSpPr>
          <p:nvPr>
            <p:ph type="sldNum" sz="quarter" idx="12"/>
          </p:nvPr>
        </p:nvSpPr>
        <p:spPr/>
        <p:txBody>
          <a:bodyPr/>
          <a:lstStyle/>
          <a:p>
            <a:pPr>
              <a:defRPr/>
            </a:pPr>
            <a:fld id="{E283899E-5EA6-47D2-8514-17015FDA5921}" type="slidenum">
              <a:rPr lang="en-US" altLang="en-US"/>
              <a:pPr>
                <a:defRPr/>
              </a:pPr>
              <a:t>54</a:t>
            </a:fld>
            <a:endParaRPr lang="en-US" altLang="en-US"/>
          </a:p>
        </p:txBody>
      </p:sp>
      <p:sp>
        <p:nvSpPr>
          <p:cNvPr id="31749" name="Rectangle 2"/>
          <p:cNvSpPr>
            <a:spLocks noGrp="1" noChangeArrowheads="1"/>
          </p:cNvSpPr>
          <p:nvPr>
            <p:ph type="title"/>
          </p:nvPr>
        </p:nvSpPr>
        <p:spPr/>
        <p:txBody>
          <a:bodyPr/>
          <a:lstStyle/>
          <a:p>
            <a:r>
              <a:rPr lang="en-US" altLang="en-US" dirty="0" smtClean="0">
                <a:cs typeface="Times New Roman" panose="02020603050405020304" pitchFamily="18" charset="0"/>
              </a:rPr>
              <a:t>10-12: Answer</a:t>
            </a:r>
          </a:p>
        </p:txBody>
      </p:sp>
      <p:sp>
        <p:nvSpPr>
          <p:cNvPr id="31751" name="Rectangle 11"/>
          <p:cNvSpPr>
            <a:spLocks noGrp="1" noChangeArrowheads="1"/>
          </p:cNvSpPr>
          <p:nvPr>
            <p:ph type="body" idx="4294967295"/>
          </p:nvPr>
        </p:nvSpPr>
        <p:spPr>
          <a:xfrm>
            <a:off x="711200" y="1447800"/>
            <a:ext cx="11176000" cy="4114800"/>
          </a:xfrm>
        </p:spPr>
        <p:txBody>
          <a:bodyPr/>
          <a:lstStyle/>
          <a:p>
            <a:r>
              <a:rPr lang="en-US" altLang="en-US" dirty="0" smtClean="0">
                <a:cs typeface="Times New Roman" panose="02020603050405020304" pitchFamily="18" charset="0"/>
              </a:rPr>
              <a:t>2/12</a:t>
            </a:r>
          </a:p>
          <a:p>
            <a:pPr lvl="1"/>
            <a:r>
              <a:rPr lang="en-US" altLang="en-US" dirty="0" smtClean="0">
                <a:cs typeface="Times New Roman" panose="02020603050405020304" pitchFamily="18" charset="0"/>
              </a:rPr>
              <a:t>Under 547(e)(3), transfer takes place at time debtor acquires equipment</a:t>
            </a:r>
          </a:p>
          <a:p>
            <a:pPr lvl="1"/>
            <a:r>
              <a:rPr lang="en-US" altLang="en-US" dirty="0" smtClean="0">
                <a:cs typeface="Times New Roman" panose="02020603050405020304" pitchFamily="18" charset="0"/>
              </a:rPr>
              <a:t>Problem ala 10-3 </a:t>
            </a:r>
          </a:p>
        </p:txBody>
      </p:sp>
    </p:spTree>
    <p:extLst>
      <p:ext uri="{BB962C8B-B14F-4D97-AF65-F5344CB8AC3E}">
        <p14:creationId xmlns:p14="http://schemas.microsoft.com/office/powerpoint/2010/main" val="4181069715"/>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FBE3132E-6479-49A3-B5F6-D6587F531B39}" type="datetime4">
              <a:rPr lang="en-US" altLang="en-US"/>
              <a:pPr>
                <a:defRPr/>
              </a:pPr>
              <a:t>May 19,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p>
            <a:pPr>
              <a:defRPr/>
            </a:pPr>
            <a:fld id="{3B9505AE-2D0E-46F5-8688-053A5EA2AC37}" type="slidenum">
              <a:rPr lang="en-US" altLang="en-US"/>
              <a:pPr>
                <a:defRPr/>
              </a:pPr>
              <a:t>55</a:t>
            </a:fld>
            <a:endParaRPr lang="en-US" altLang="en-US"/>
          </a:p>
        </p:txBody>
      </p:sp>
      <p:sp>
        <p:nvSpPr>
          <p:cNvPr id="33797" name="Rectangle 2"/>
          <p:cNvSpPr>
            <a:spLocks noGrp="1" noChangeArrowheads="1"/>
          </p:cNvSpPr>
          <p:nvPr>
            <p:ph type="title"/>
          </p:nvPr>
        </p:nvSpPr>
        <p:spPr/>
        <p:txBody>
          <a:bodyPr/>
          <a:lstStyle/>
          <a:p>
            <a:r>
              <a:rPr lang="en-US" altLang="en-US" dirty="0" smtClean="0">
                <a:cs typeface="Times New Roman" panose="02020603050405020304" pitchFamily="18" charset="0"/>
              </a:rPr>
              <a:t>BC 547(c)(5): Two Point Net Improvement Test</a:t>
            </a:r>
          </a:p>
        </p:txBody>
      </p:sp>
      <p:sp>
        <p:nvSpPr>
          <p:cNvPr id="33798" name="Rectangle 3"/>
          <p:cNvSpPr>
            <a:spLocks noGrp="1" noChangeArrowheads="1"/>
          </p:cNvSpPr>
          <p:nvPr>
            <p:ph type="body" idx="1"/>
          </p:nvPr>
        </p:nvSpPr>
        <p:spPr/>
        <p:txBody>
          <a:bodyPr/>
          <a:lstStyle/>
          <a:p>
            <a:pPr>
              <a:lnSpc>
                <a:spcPct val="90000"/>
              </a:lnSpc>
            </a:pPr>
            <a:r>
              <a:rPr lang="en-US" altLang="en-US" dirty="0" smtClean="0">
                <a:cs typeface="Times New Roman" panose="02020603050405020304" pitchFamily="18" charset="0"/>
              </a:rPr>
              <a:t>(c) The trustee may not avoid under this section a transfer -</a:t>
            </a:r>
          </a:p>
          <a:p>
            <a:pPr lvl="1">
              <a:lnSpc>
                <a:spcPct val="90000"/>
              </a:lnSpc>
            </a:pPr>
            <a:r>
              <a:rPr lang="en-US" altLang="en-US" dirty="0" smtClean="0">
                <a:cs typeface="Times New Roman" panose="02020603050405020304" pitchFamily="18" charset="0"/>
              </a:rPr>
              <a:t>(5) that </a:t>
            </a:r>
            <a:r>
              <a:rPr lang="en-US" altLang="en-US" dirty="0" smtClean="0">
                <a:solidFill>
                  <a:srgbClr val="FF0000"/>
                </a:solidFill>
                <a:cs typeface="Times New Roman" panose="02020603050405020304" pitchFamily="18" charset="0"/>
              </a:rPr>
              <a:t>creates a perfected security interest in inventory or a receivable or the proceeds of either</a:t>
            </a:r>
            <a:r>
              <a:rPr lang="en-US" altLang="en-US" dirty="0" smtClean="0">
                <a:cs typeface="Times New Roman" panose="02020603050405020304" pitchFamily="18" charset="0"/>
              </a:rPr>
              <a:t>, except to the extent that the aggregate of all such transfers to the transferee caused a reduction, as of the date of the filing of the petition and to the prejudice of other creditors holding unsecured claims, </a:t>
            </a:r>
          </a:p>
        </p:txBody>
      </p:sp>
    </p:spTree>
    <p:extLst>
      <p:ext uri="{BB962C8B-B14F-4D97-AF65-F5344CB8AC3E}">
        <p14:creationId xmlns:p14="http://schemas.microsoft.com/office/powerpoint/2010/main" val="138981167"/>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C7B30EAD-46DF-401F-8EFB-32DC25CCE62D}" type="datetime4">
              <a:rPr lang="en-US" altLang="en-US"/>
              <a:pPr>
                <a:defRPr/>
              </a:pPr>
              <a:t>May 19,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p>
            <a:pPr>
              <a:defRPr/>
            </a:pPr>
            <a:fld id="{C846CC99-3E82-4939-AA0E-B203384416D5}" type="slidenum">
              <a:rPr lang="en-US" altLang="en-US"/>
              <a:pPr>
                <a:defRPr/>
              </a:pPr>
              <a:t>56</a:t>
            </a:fld>
            <a:endParaRPr lang="en-US" altLang="en-US"/>
          </a:p>
        </p:txBody>
      </p:sp>
      <p:sp>
        <p:nvSpPr>
          <p:cNvPr id="35845" name="Rectangle 2"/>
          <p:cNvSpPr>
            <a:spLocks noGrp="1" noChangeArrowheads="1"/>
          </p:cNvSpPr>
          <p:nvPr>
            <p:ph type="title"/>
          </p:nvPr>
        </p:nvSpPr>
        <p:spPr/>
        <p:txBody>
          <a:bodyPr/>
          <a:lstStyle/>
          <a:p>
            <a:r>
              <a:rPr lang="en-US" altLang="en-US" dirty="0">
                <a:cs typeface="Times New Roman" panose="02020603050405020304" pitchFamily="18" charset="0"/>
              </a:rPr>
              <a:t>BC 547(c)(5): Two Point Net Improvement Test</a:t>
            </a:r>
            <a:endParaRPr lang="en-US" altLang="en-US" dirty="0" smtClean="0">
              <a:cs typeface="Times New Roman" panose="02020603050405020304" pitchFamily="18" charset="0"/>
            </a:endParaRPr>
          </a:p>
        </p:txBody>
      </p:sp>
      <p:sp>
        <p:nvSpPr>
          <p:cNvPr id="35846" name="Rectangle 3"/>
          <p:cNvSpPr>
            <a:spLocks noGrp="1" noChangeArrowheads="1"/>
          </p:cNvSpPr>
          <p:nvPr>
            <p:ph type="body" idx="1"/>
          </p:nvPr>
        </p:nvSpPr>
        <p:spPr/>
        <p:txBody>
          <a:bodyPr/>
          <a:lstStyle/>
          <a:p>
            <a:pPr lvl="1">
              <a:lnSpc>
                <a:spcPct val="90000"/>
              </a:lnSpc>
            </a:pPr>
            <a:r>
              <a:rPr lang="en-US" altLang="en-US" dirty="0">
                <a:cs typeface="Times New Roman" panose="02020603050405020304" pitchFamily="18" charset="0"/>
              </a:rPr>
              <a:t>of any amount by which the debt secured by such security interest exceeded </a:t>
            </a:r>
            <a:r>
              <a:rPr lang="en-US" altLang="en-US" dirty="0" smtClean="0">
                <a:cs typeface="Times New Roman" panose="02020603050405020304" pitchFamily="18" charset="0"/>
              </a:rPr>
              <a:t>the value of all security interests for such debt on the later of –</a:t>
            </a:r>
          </a:p>
          <a:p>
            <a:pPr lvl="2"/>
            <a:r>
              <a:rPr lang="en-US" altLang="en-US" dirty="0" smtClean="0">
                <a:cs typeface="Times New Roman" panose="02020603050405020304" pitchFamily="18" charset="0"/>
              </a:rPr>
              <a:t>(A)(i) with respect to a transfer to which subsection (b)(4)(A) of this section applies, 90 days before the date of the filing of the petition; or</a:t>
            </a:r>
          </a:p>
        </p:txBody>
      </p:sp>
    </p:spTree>
    <p:extLst>
      <p:ext uri="{BB962C8B-B14F-4D97-AF65-F5344CB8AC3E}">
        <p14:creationId xmlns:p14="http://schemas.microsoft.com/office/powerpoint/2010/main" val="1834650534"/>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C7B30EAD-46DF-401F-8EFB-32DC25CCE62D}" type="datetime4">
              <a:rPr lang="en-US" altLang="en-US"/>
              <a:pPr>
                <a:defRPr/>
              </a:pPr>
              <a:t>May 19,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p>
            <a:pPr>
              <a:defRPr/>
            </a:pPr>
            <a:fld id="{C846CC99-3E82-4939-AA0E-B203384416D5}" type="slidenum">
              <a:rPr lang="en-US" altLang="en-US"/>
              <a:pPr>
                <a:defRPr/>
              </a:pPr>
              <a:t>57</a:t>
            </a:fld>
            <a:endParaRPr lang="en-US" altLang="en-US"/>
          </a:p>
        </p:txBody>
      </p:sp>
      <p:sp>
        <p:nvSpPr>
          <p:cNvPr id="35845" name="Rectangle 2"/>
          <p:cNvSpPr>
            <a:spLocks noGrp="1" noChangeArrowheads="1"/>
          </p:cNvSpPr>
          <p:nvPr>
            <p:ph type="title"/>
          </p:nvPr>
        </p:nvSpPr>
        <p:spPr/>
        <p:txBody>
          <a:bodyPr/>
          <a:lstStyle/>
          <a:p>
            <a:r>
              <a:rPr lang="en-US" altLang="en-US" dirty="0">
                <a:cs typeface="Times New Roman" panose="02020603050405020304" pitchFamily="18" charset="0"/>
              </a:rPr>
              <a:t>BC 547(c)(5): Two Point Net Improvement Test</a:t>
            </a:r>
            <a:endParaRPr lang="en-US" altLang="en-US" dirty="0" smtClean="0">
              <a:cs typeface="Times New Roman" panose="02020603050405020304" pitchFamily="18" charset="0"/>
            </a:endParaRPr>
          </a:p>
        </p:txBody>
      </p:sp>
      <p:sp>
        <p:nvSpPr>
          <p:cNvPr id="35846" name="Rectangle 3"/>
          <p:cNvSpPr>
            <a:spLocks noGrp="1" noChangeArrowheads="1"/>
          </p:cNvSpPr>
          <p:nvPr>
            <p:ph type="body" idx="1"/>
          </p:nvPr>
        </p:nvSpPr>
        <p:spPr/>
        <p:txBody>
          <a:bodyPr/>
          <a:lstStyle/>
          <a:p>
            <a:pPr lvl="3"/>
            <a:r>
              <a:rPr lang="en-US" altLang="en-US" dirty="0" smtClean="0">
                <a:cs typeface="Times New Roman" panose="02020603050405020304" pitchFamily="18" charset="0"/>
              </a:rPr>
              <a:t>(ii) with respect to a transfer to which subsection (b)(4)(B) of this section applies, one year before the date of the filing of the petition; or</a:t>
            </a:r>
          </a:p>
          <a:p>
            <a:pPr lvl="2"/>
            <a:r>
              <a:rPr lang="en-US" altLang="en-US" dirty="0" smtClean="0">
                <a:cs typeface="Times New Roman" panose="02020603050405020304" pitchFamily="18" charset="0"/>
              </a:rPr>
              <a:t>(B) the date on which new value was first given under the security agreement creating such security interest;</a:t>
            </a:r>
          </a:p>
        </p:txBody>
      </p:sp>
    </p:spTree>
    <p:extLst>
      <p:ext uri="{BB962C8B-B14F-4D97-AF65-F5344CB8AC3E}">
        <p14:creationId xmlns:p14="http://schemas.microsoft.com/office/powerpoint/2010/main" val="3668938791"/>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 name="Date Placeholder 2"/>
          <p:cNvSpPr>
            <a:spLocks noGrp="1"/>
          </p:cNvSpPr>
          <p:nvPr>
            <p:ph type="dt" sz="quarter" idx="10"/>
          </p:nvPr>
        </p:nvSpPr>
        <p:spPr/>
        <p:txBody>
          <a:bodyPr/>
          <a:lstStyle/>
          <a:p>
            <a:pPr>
              <a:defRPr/>
            </a:pPr>
            <a:fld id="{AA28ED89-CA6C-40D8-8C4F-0B56FD6632F5}" type="datetime4">
              <a:rPr lang="en-US" altLang="en-US"/>
              <a:pPr>
                <a:defRPr/>
              </a:pPr>
              <a:t>May 19, 2021</a:t>
            </a:fld>
            <a:endParaRPr lang="en-US" altLang="en-US">
              <a:solidFill>
                <a:schemeClr val="bg2"/>
              </a:solidFill>
            </a:endParaRPr>
          </a:p>
        </p:txBody>
      </p:sp>
      <p:sp>
        <p:nvSpPr>
          <p:cNvPr id="15" name="Slide Number Placeholder 4"/>
          <p:cNvSpPr>
            <a:spLocks noGrp="1"/>
          </p:cNvSpPr>
          <p:nvPr>
            <p:ph type="sldNum" sz="quarter" idx="12"/>
          </p:nvPr>
        </p:nvSpPr>
        <p:spPr/>
        <p:txBody>
          <a:bodyPr/>
          <a:lstStyle/>
          <a:p>
            <a:pPr>
              <a:defRPr/>
            </a:pPr>
            <a:fld id="{B22CC3B0-D6CD-46A5-BE48-46C7EA831144}" type="slidenum">
              <a:rPr lang="en-US" altLang="en-US"/>
              <a:pPr>
                <a:defRPr/>
              </a:pPr>
              <a:t>58</a:t>
            </a:fld>
            <a:endParaRPr lang="en-US" altLang="en-US"/>
          </a:p>
        </p:txBody>
      </p:sp>
      <p:sp>
        <p:nvSpPr>
          <p:cNvPr id="39941" name="Rectangle 2"/>
          <p:cNvSpPr>
            <a:spLocks noGrp="1" noChangeArrowheads="1"/>
          </p:cNvSpPr>
          <p:nvPr>
            <p:ph type="title"/>
          </p:nvPr>
        </p:nvSpPr>
        <p:spPr/>
        <p:txBody>
          <a:bodyPr/>
          <a:lstStyle/>
          <a:p>
            <a:r>
              <a:rPr lang="en-US" altLang="en-US" dirty="0" smtClean="0">
                <a:cs typeface="Times New Roman" panose="02020603050405020304" pitchFamily="18" charset="0"/>
              </a:rPr>
              <a:t>10-13: Answer</a:t>
            </a:r>
          </a:p>
        </p:txBody>
      </p:sp>
      <p:sp>
        <p:nvSpPr>
          <p:cNvPr id="39943" name="Rectangle 12"/>
          <p:cNvSpPr>
            <a:spLocks noGrp="1" noChangeArrowheads="1"/>
          </p:cNvSpPr>
          <p:nvPr>
            <p:ph type="body" idx="4294967295"/>
          </p:nvPr>
        </p:nvSpPr>
        <p:spPr/>
        <p:txBody>
          <a:bodyPr/>
          <a:lstStyle/>
          <a:p>
            <a:r>
              <a:rPr lang="en-US" altLang="en-US" smtClean="0">
                <a:cs typeface="Times New Roman" panose="02020603050405020304" pitchFamily="18" charset="0"/>
              </a:rPr>
              <a:t>Bottom Line</a:t>
            </a:r>
          </a:p>
          <a:p>
            <a:pPr lvl="1"/>
            <a:r>
              <a:rPr lang="en-US" altLang="en-US" smtClean="0">
                <a:cs typeface="Times New Roman" panose="02020603050405020304" pitchFamily="18" charset="0"/>
              </a:rPr>
              <a:t>No improvement in position, so one hopes no preference</a:t>
            </a:r>
          </a:p>
          <a:p>
            <a:pPr lvl="1"/>
            <a:r>
              <a:rPr lang="en-US" altLang="en-US" smtClean="0">
                <a:cs typeface="Times New Roman" panose="02020603050405020304" pitchFamily="18" charset="0"/>
              </a:rPr>
              <a:t>547(c)(5) protects this</a:t>
            </a:r>
          </a:p>
          <a:p>
            <a:r>
              <a:rPr lang="en-US" altLang="en-US" smtClean="0">
                <a:cs typeface="Times New Roman" panose="02020603050405020304" pitchFamily="18" charset="0"/>
              </a:rPr>
              <a:t>Step by Step</a:t>
            </a:r>
          </a:p>
        </p:txBody>
      </p:sp>
    </p:spTree>
    <p:extLst>
      <p:ext uri="{BB962C8B-B14F-4D97-AF65-F5344CB8AC3E}">
        <p14:creationId xmlns:p14="http://schemas.microsoft.com/office/powerpoint/2010/main" val="451162994"/>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 name="Date Placeholder 2"/>
          <p:cNvSpPr>
            <a:spLocks noGrp="1"/>
          </p:cNvSpPr>
          <p:nvPr>
            <p:ph type="dt" sz="quarter" idx="10"/>
          </p:nvPr>
        </p:nvSpPr>
        <p:spPr/>
        <p:txBody>
          <a:bodyPr/>
          <a:lstStyle/>
          <a:p>
            <a:pPr>
              <a:defRPr/>
            </a:pPr>
            <a:fld id="{6598E06D-6099-4DAD-9907-FFC2DD00AB2F}" type="datetime4">
              <a:rPr lang="en-US" altLang="en-US"/>
              <a:pPr>
                <a:defRPr/>
              </a:pPr>
              <a:t>May 19, 2021</a:t>
            </a:fld>
            <a:endParaRPr lang="en-US" altLang="en-US">
              <a:solidFill>
                <a:schemeClr val="bg2"/>
              </a:solidFill>
            </a:endParaRPr>
          </a:p>
        </p:txBody>
      </p:sp>
      <p:sp>
        <p:nvSpPr>
          <p:cNvPr id="15" name="Slide Number Placeholder 4"/>
          <p:cNvSpPr>
            <a:spLocks noGrp="1"/>
          </p:cNvSpPr>
          <p:nvPr>
            <p:ph type="sldNum" sz="quarter" idx="12"/>
          </p:nvPr>
        </p:nvSpPr>
        <p:spPr/>
        <p:txBody>
          <a:bodyPr/>
          <a:lstStyle/>
          <a:p>
            <a:pPr>
              <a:defRPr/>
            </a:pPr>
            <a:fld id="{F6EB260E-B36B-46EB-8B56-13F3A1124B6C}" type="slidenum">
              <a:rPr lang="en-US" altLang="en-US"/>
              <a:pPr>
                <a:defRPr/>
              </a:pPr>
              <a:t>59</a:t>
            </a:fld>
            <a:endParaRPr lang="en-US" altLang="en-US"/>
          </a:p>
        </p:txBody>
      </p:sp>
      <p:sp>
        <p:nvSpPr>
          <p:cNvPr id="44037" name="Rectangle 2"/>
          <p:cNvSpPr>
            <a:spLocks noGrp="1" noChangeArrowheads="1"/>
          </p:cNvSpPr>
          <p:nvPr>
            <p:ph type="title"/>
          </p:nvPr>
        </p:nvSpPr>
        <p:spPr/>
        <p:txBody>
          <a:bodyPr/>
          <a:lstStyle/>
          <a:p>
            <a:r>
              <a:rPr lang="en-US" altLang="en-US" dirty="0" smtClean="0">
                <a:cs typeface="Times New Roman" panose="02020603050405020304" pitchFamily="18" charset="0"/>
              </a:rPr>
              <a:t>10-13: Answer</a:t>
            </a:r>
          </a:p>
        </p:txBody>
      </p:sp>
      <p:sp>
        <p:nvSpPr>
          <p:cNvPr id="44039" name="Rectangle 12"/>
          <p:cNvSpPr>
            <a:spLocks noGrp="1" noChangeArrowheads="1"/>
          </p:cNvSpPr>
          <p:nvPr>
            <p:ph type="body" idx="4294967295"/>
          </p:nvPr>
        </p:nvSpPr>
        <p:spPr/>
        <p:txBody>
          <a:bodyPr/>
          <a:lstStyle/>
          <a:p>
            <a:r>
              <a:rPr lang="en-US" altLang="en-US" smtClean="0">
                <a:cs typeface="Times New Roman" panose="02020603050405020304" pitchFamily="18" charset="0"/>
              </a:rPr>
              <a:t>Bottom Line</a:t>
            </a:r>
          </a:p>
          <a:p>
            <a:pPr lvl="1"/>
            <a:r>
              <a:rPr lang="en-US" altLang="en-US" smtClean="0">
                <a:cs typeface="Times New Roman" panose="02020603050405020304" pitchFamily="18" charset="0"/>
              </a:rPr>
              <a:t>$2K improvement in position, so should be preference</a:t>
            </a:r>
          </a:p>
          <a:p>
            <a:r>
              <a:rPr lang="en-US" altLang="en-US" smtClean="0">
                <a:cs typeface="Times New Roman" panose="02020603050405020304" pitchFamily="18" charset="0"/>
              </a:rPr>
              <a:t>Step by Step</a:t>
            </a:r>
          </a:p>
        </p:txBody>
      </p:sp>
    </p:spTree>
    <p:extLst>
      <p:ext uri="{BB962C8B-B14F-4D97-AF65-F5344CB8AC3E}">
        <p14:creationId xmlns:p14="http://schemas.microsoft.com/office/powerpoint/2010/main" val="30359842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10-1.1</a:t>
            </a:r>
            <a:r>
              <a:rPr lang="en-US" dirty="0" smtClean="0"/>
              <a:t>: Answer</a:t>
            </a:r>
            <a:endParaRPr lang="en-US" dirty="0"/>
          </a:p>
        </p:txBody>
      </p:sp>
      <p:sp>
        <p:nvSpPr>
          <p:cNvPr id="3" name="Content Placeholder 2"/>
          <p:cNvSpPr>
            <a:spLocks noGrp="1"/>
          </p:cNvSpPr>
          <p:nvPr>
            <p:ph idx="1"/>
          </p:nvPr>
        </p:nvSpPr>
        <p:spPr/>
        <p:txBody>
          <a:bodyPr/>
          <a:lstStyle/>
          <a:p>
            <a:r>
              <a:rPr lang="en-US" dirty="0" smtClean="0"/>
              <a:t>Answer</a:t>
            </a:r>
          </a:p>
          <a:p>
            <a:pPr lvl="1"/>
            <a:r>
              <a:rPr lang="en-US" altLang="en-US" sz="3200" dirty="0">
                <a:solidFill>
                  <a:srgbClr val="000066"/>
                </a:solidFill>
              </a:rPr>
              <a:t>If offer will fail, indifferent; if offer will succeed, holdout, so vote against</a:t>
            </a:r>
          </a:p>
          <a:p>
            <a:pPr lvl="1"/>
            <a:r>
              <a:rPr lang="en-US" altLang="en-US" sz="3200" dirty="0">
                <a:solidFill>
                  <a:srgbClr val="000066"/>
                </a:solidFill>
              </a:rPr>
              <a:t>If all do so, offer fails even though in group’s interest</a:t>
            </a:r>
          </a:p>
          <a:p>
            <a:pPr lvl="1"/>
            <a:endParaRPr lang="en-US" dirty="0" smtClean="0"/>
          </a:p>
          <a:p>
            <a:pPr lvl="1"/>
            <a:endParaRPr lang="en-US" dirty="0"/>
          </a:p>
        </p:txBody>
      </p:sp>
      <p:sp>
        <p:nvSpPr>
          <p:cNvPr id="4" name="Date Placeholder 3"/>
          <p:cNvSpPr>
            <a:spLocks noGrp="1"/>
          </p:cNvSpPr>
          <p:nvPr>
            <p:ph type="dt" sz="half" idx="10"/>
          </p:nvPr>
        </p:nvSpPr>
        <p:spPr/>
        <p:txBody>
          <a:bodyPr/>
          <a:lstStyle/>
          <a:p>
            <a:pPr>
              <a:defRPr/>
            </a:pPr>
            <a:fld id="{00F2A570-2BEF-4469-A5D5-1F802B780642}" type="datetime4">
              <a:rPr lang="en-US" smtClean="0"/>
              <a:t>May 19, 2021</a:t>
            </a:fld>
            <a:endParaRPr lang="en-US" altLang="en-US">
              <a:solidFill>
                <a:schemeClr val="bg2"/>
              </a:solidFill>
            </a:endParaRPr>
          </a:p>
        </p:txBody>
      </p:sp>
      <p:sp>
        <p:nvSpPr>
          <p:cNvPr id="5" name="Slide Number Placeholder 4"/>
          <p:cNvSpPr>
            <a:spLocks noGrp="1"/>
          </p:cNvSpPr>
          <p:nvPr>
            <p:ph type="sldNum" sz="quarter" idx="12"/>
          </p:nvPr>
        </p:nvSpPr>
        <p:spPr/>
        <p:txBody>
          <a:bodyPr/>
          <a:lstStyle/>
          <a:p>
            <a:fld id="{A82CF866-3BDF-4EE9-88FE-35A64FB90A8E}" type="slidenum">
              <a:rPr lang="en-US" altLang="en-US" smtClean="0"/>
              <a:pPr/>
              <a:t>6</a:t>
            </a:fld>
            <a:endParaRPr lang="en-US" altLang="en-US"/>
          </a:p>
        </p:txBody>
      </p:sp>
    </p:spTree>
    <p:extLst>
      <p:ext uri="{BB962C8B-B14F-4D97-AF65-F5344CB8AC3E}">
        <p14:creationId xmlns:p14="http://schemas.microsoft.com/office/powerpoint/2010/main" val="789849071"/>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B278B4A2-1FF6-4D00-AF9A-F8AF1BCBFA4E}" type="datetime4">
              <a:rPr lang="en-US" altLang="en-US"/>
              <a:pPr>
                <a:defRPr/>
              </a:pPr>
              <a:t>May 19,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p>
            <a:pPr>
              <a:defRPr/>
            </a:pPr>
            <a:fld id="{68CF9ADC-31B1-4465-BE03-C93A9EB446F1}" type="slidenum">
              <a:rPr lang="en-US" altLang="en-US"/>
              <a:pPr>
                <a:defRPr/>
              </a:pPr>
              <a:t>60</a:t>
            </a:fld>
            <a:endParaRPr lang="en-US" altLang="en-US"/>
          </a:p>
        </p:txBody>
      </p:sp>
      <p:sp>
        <p:nvSpPr>
          <p:cNvPr id="46085" name="Rectangle 2"/>
          <p:cNvSpPr>
            <a:spLocks noGrp="1" noChangeArrowheads="1"/>
          </p:cNvSpPr>
          <p:nvPr>
            <p:ph type="title"/>
          </p:nvPr>
        </p:nvSpPr>
        <p:spPr/>
        <p:txBody>
          <a:bodyPr/>
          <a:lstStyle/>
          <a:p>
            <a:r>
              <a:rPr lang="en-US" altLang="en-US" dirty="0" smtClean="0"/>
              <a:t>BC 506: Determination of Secured Status</a:t>
            </a:r>
          </a:p>
        </p:txBody>
      </p:sp>
      <p:sp>
        <p:nvSpPr>
          <p:cNvPr id="46086" name="Rectangle 3"/>
          <p:cNvSpPr>
            <a:spLocks noGrp="1" noChangeArrowheads="1"/>
          </p:cNvSpPr>
          <p:nvPr>
            <p:ph type="body" idx="1"/>
          </p:nvPr>
        </p:nvSpPr>
        <p:spPr/>
        <p:txBody>
          <a:bodyPr/>
          <a:lstStyle/>
          <a:p>
            <a:pPr>
              <a:lnSpc>
                <a:spcPct val="90000"/>
              </a:lnSpc>
            </a:pPr>
            <a:r>
              <a:rPr lang="en-US" altLang="en-US" dirty="0" smtClean="0">
                <a:cs typeface="Times New Roman" panose="02020603050405020304" pitchFamily="18" charset="0"/>
              </a:rPr>
              <a:t>(a)(1)</a:t>
            </a:r>
          </a:p>
          <a:p>
            <a:pPr lvl="1">
              <a:lnSpc>
                <a:spcPct val="90000"/>
              </a:lnSpc>
            </a:pPr>
            <a:r>
              <a:rPr lang="en-US" altLang="en-US" dirty="0" smtClean="0">
                <a:cs typeface="Times New Roman" panose="02020603050405020304" pitchFamily="18" charset="0"/>
              </a:rPr>
              <a:t>An allowed claim of a creditor secured by a lien on property in which the estate has an interest, or that is subject to setoff under section 553 of this title, is a secured claim to the extent of the value of such creditor’s interest in the estate’s interest in such property, or to the extent of the amount subject to setoff, as the case may be,</a:t>
            </a:r>
          </a:p>
        </p:txBody>
      </p:sp>
    </p:spTree>
    <p:extLst>
      <p:ext uri="{BB962C8B-B14F-4D97-AF65-F5344CB8AC3E}">
        <p14:creationId xmlns:p14="http://schemas.microsoft.com/office/powerpoint/2010/main" val="857521463"/>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6A426FFF-1187-42AA-B7B0-6BEFAD8C7B05}" type="datetime4">
              <a:rPr lang="en-US" altLang="en-US"/>
              <a:pPr>
                <a:defRPr/>
              </a:pPr>
              <a:t>May 19,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p>
            <a:pPr>
              <a:defRPr/>
            </a:pPr>
            <a:fld id="{2DE2508A-8090-43FC-ACF1-2F6C6AAA3028}" type="slidenum">
              <a:rPr lang="en-US" altLang="en-US"/>
              <a:pPr>
                <a:defRPr/>
              </a:pPr>
              <a:t>61</a:t>
            </a:fld>
            <a:endParaRPr lang="en-US" altLang="en-US"/>
          </a:p>
        </p:txBody>
      </p:sp>
      <p:sp>
        <p:nvSpPr>
          <p:cNvPr id="48133" name="Rectangle 2"/>
          <p:cNvSpPr>
            <a:spLocks noGrp="1" noChangeArrowheads="1"/>
          </p:cNvSpPr>
          <p:nvPr>
            <p:ph type="title"/>
          </p:nvPr>
        </p:nvSpPr>
        <p:spPr/>
        <p:txBody>
          <a:bodyPr/>
          <a:lstStyle/>
          <a:p>
            <a:r>
              <a:rPr lang="en-US" altLang="en-US" dirty="0" smtClean="0">
                <a:cs typeface="Times New Roman" panose="02020603050405020304" pitchFamily="18" charset="0"/>
              </a:rPr>
              <a:t>BC 506(a) Cont.</a:t>
            </a:r>
          </a:p>
        </p:txBody>
      </p:sp>
      <p:sp>
        <p:nvSpPr>
          <p:cNvPr id="48134" name="Rectangle 3"/>
          <p:cNvSpPr>
            <a:spLocks noGrp="1" noChangeArrowheads="1"/>
          </p:cNvSpPr>
          <p:nvPr>
            <p:ph type="body" idx="1"/>
          </p:nvPr>
        </p:nvSpPr>
        <p:spPr/>
        <p:txBody>
          <a:bodyPr/>
          <a:lstStyle/>
          <a:p>
            <a:pPr lvl="1"/>
            <a:r>
              <a:rPr lang="en-US" altLang="en-US" dirty="0" smtClean="0">
                <a:cs typeface="Times New Roman" panose="02020603050405020304" pitchFamily="18" charset="0"/>
              </a:rPr>
              <a:t>and is an unsecured claim to the extent that the value of such creditor’s interest or the amount so subject to setoff is less than the amount of such allowed claim.</a:t>
            </a:r>
          </a:p>
        </p:txBody>
      </p:sp>
    </p:spTree>
    <p:extLst>
      <p:ext uri="{BB962C8B-B14F-4D97-AF65-F5344CB8AC3E}">
        <p14:creationId xmlns:p14="http://schemas.microsoft.com/office/powerpoint/2010/main" val="253012598"/>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D0B38F3E-4AF7-4CB5-9D59-93CF2B30CAA3}" type="datetime4">
              <a:rPr lang="en-US" altLang="en-US"/>
              <a:pPr>
                <a:defRPr/>
              </a:pPr>
              <a:t>May 19,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p>
            <a:pPr>
              <a:defRPr/>
            </a:pPr>
            <a:fld id="{B124F49E-6564-4D5D-8C34-3E79ECD3DBA1}" type="slidenum">
              <a:rPr lang="en-US" altLang="en-US"/>
              <a:pPr>
                <a:defRPr/>
              </a:pPr>
              <a:t>62</a:t>
            </a:fld>
            <a:endParaRPr lang="en-US" altLang="en-US"/>
          </a:p>
        </p:txBody>
      </p:sp>
      <p:sp>
        <p:nvSpPr>
          <p:cNvPr id="50181" name="Rectangle 2"/>
          <p:cNvSpPr>
            <a:spLocks noGrp="1" noChangeArrowheads="1"/>
          </p:cNvSpPr>
          <p:nvPr>
            <p:ph type="title"/>
          </p:nvPr>
        </p:nvSpPr>
        <p:spPr/>
        <p:txBody>
          <a:bodyPr/>
          <a:lstStyle/>
          <a:p>
            <a:r>
              <a:rPr lang="en-US" altLang="en-US" dirty="0" smtClean="0">
                <a:cs typeface="Times New Roman" panose="02020603050405020304" pitchFamily="18" charset="0"/>
              </a:rPr>
              <a:t>BC 506(a) Cont.</a:t>
            </a:r>
          </a:p>
        </p:txBody>
      </p:sp>
      <p:sp>
        <p:nvSpPr>
          <p:cNvPr id="50182" name="Rectangle 3"/>
          <p:cNvSpPr>
            <a:spLocks noGrp="1" noChangeArrowheads="1"/>
          </p:cNvSpPr>
          <p:nvPr>
            <p:ph type="body" idx="1"/>
          </p:nvPr>
        </p:nvSpPr>
        <p:spPr/>
        <p:txBody>
          <a:bodyPr/>
          <a:lstStyle/>
          <a:p>
            <a:pPr lvl="1"/>
            <a:r>
              <a:rPr lang="en-US" altLang="en-US" dirty="0" smtClean="0">
                <a:cs typeface="Times New Roman" panose="02020603050405020304" pitchFamily="18" charset="0"/>
              </a:rPr>
              <a:t>Such value shall be determined in light of the purpose of the valuation and of the proposed disposition or use of such property, and in conjunction with any hearing on such disposition or use or on a plan affecting such creditor’s interest.</a:t>
            </a:r>
          </a:p>
        </p:txBody>
      </p:sp>
    </p:spTree>
    <p:extLst>
      <p:ext uri="{BB962C8B-B14F-4D97-AF65-F5344CB8AC3E}">
        <p14:creationId xmlns:p14="http://schemas.microsoft.com/office/powerpoint/2010/main" val="830046624"/>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65EDFEA3-D675-4DCC-B644-0EF6404E5CA1}" type="datetime4">
              <a:rPr lang="en-US" altLang="en-US"/>
              <a:pPr>
                <a:defRPr/>
              </a:pPr>
              <a:t>May 19,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p>
            <a:pPr>
              <a:defRPr/>
            </a:pPr>
            <a:fld id="{68222268-980E-45CC-A969-F667D6D39E92}" type="slidenum">
              <a:rPr lang="en-US" altLang="en-US"/>
              <a:pPr>
                <a:defRPr/>
              </a:pPr>
              <a:t>63</a:t>
            </a:fld>
            <a:endParaRPr lang="en-US" altLang="en-US"/>
          </a:p>
        </p:txBody>
      </p:sp>
      <p:sp>
        <p:nvSpPr>
          <p:cNvPr id="52229" name="Rectangle 2"/>
          <p:cNvSpPr>
            <a:spLocks noGrp="1" noChangeArrowheads="1"/>
          </p:cNvSpPr>
          <p:nvPr>
            <p:ph type="title"/>
          </p:nvPr>
        </p:nvSpPr>
        <p:spPr/>
        <p:txBody>
          <a:bodyPr/>
          <a:lstStyle/>
          <a:p>
            <a:r>
              <a:rPr lang="en-US" altLang="en-US" smtClean="0">
                <a:cs typeface="Times New Roman" panose="02020603050405020304" pitchFamily="18" charset="0"/>
              </a:rPr>
              <a:t>Example</a:t>
            </a:r>
          </a:p>
        </p:txBody>
      </p:sp>
      <p:sp>
        <p:nvSpPr>
          <p:cNvPr id="52230" name="Rectangle 3"/>
          <p:cNvSpPr>
            <a:spLocks noGrp="1" noChangeArrowheads="1"/>
          </p:cNvSpPr>
          <p:nvPr>
            <p:ph type="body" idx="1"/>
          </p:nvPr>
        </p:nvSpPr>
        <p:spPr/>
        <p:txBody>
          <a:bodyPr/>
          <a:lstStyle/>
          <a:p>
            <a:r>
              <a:rPr lang="en-US" altLang="en-US" dirty="0" smtClean="0">
                <a:cs typeface="Times New Roman" panose="02020603050405020304" pitchFamily="18" charset="0"/>
              </a:rPr>
              <a:t>Numbers</a:t>
            </a:r>
          </a:p>
          <a:p>
            <a:pPr lvl="1"/>
            <a:r>
              <a:rPr lang="en-US" altLang="en-US" dirty="0" smtClean="0">
                <a:cs typeface="Times New Roman" panose="02020603050405020304" pitchFamily="18" charset="0"/>
              </a:rPr>
              <a:t>Total Debt: $20,000</a:t>
            </a:r>
          </a:p>
          <a:p>
            <a:pPr lvl="1"/>
            <a:r>
              <a:rPr lang="en-US" altLang="en-US" dirty="0" smtClean="0">
                <a:cs typeface="Times New Roman" panose="02020603050405020304" pitchFamily="18" charset="0"/>
              </a:rPr>
              <a:t>Collateral Value: $5,000</a:t>
            </a:r>
          </a:p>
          <a:p>
            <a:pPr lvl="1"/>
            <a:r>
              <a:rPr lang="en-US" altLang="en-US" dirty="0" smtClean="0">
                <a:cs typeface="Times New Roman" panose="02020603050405020304" pitchFamily="18" charset="0"/>
              </a:rPr>
              <a:t>Secured Claim: $5,000</a:t>
            </a:r>
          </a:p>
          <a:p>
            <a:pPr lvl="1"/>
            <a:r>
              <a:rPr lang="en-US" altLang="en-US" dirty="0" smtClean="0">
                <a:cs typeface="Times New Roman" panose="02020603050405020304" pitchFamily="18" charset="0"/>
              </a:rPr>
              <a:t>Unsecured Claim: $15,000</a:t>
            </a:r>
          </a:p>
          <a:p>
            <a:r>
              <a:rPr lang="en-US" altLang="en-US" dirty="0" smtClean="0">
                <a:cs typeface="Times New Roman" panose="02020603050405020304" pitchFamily="18" charset="0"/>
              </a:rPr>
              <a:t>Language</a:t>
            </a:r>
          </a:p>
          <a:p>
            <a:pPr lvl="1"/>
            <a:r>
              <a:rPr lang="en-US" altLang="en-US" dirty="0" smtClean="0">
                <a:cs typeface="Times New Roman" panose="02020603050405020304" pitchFamily="18" charset="0"/>
              </a:rPr>
              <a:t>Called “bifurcation” of the claim</a:t>
            </a:r>
          </a:p>
        </p:txBody>
      </p:sp>
    </p:spTree>
    <p:extLst>
      <p:ext uri="{BB962C8B-B14F-4D97-AF65-F5344CB8AC3E}">
        <p14:creationId xmlns:p14="http://schemas.microsoft.com/office/powerpoint/2010/main" val="219956973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31BEB87E-EFF7-4DD0-B99E-39D9538685E5}" type="datetime4">
              <a:rPr lang="en-US" altLang="en-US"/>
              <a:pPr>
                <a:defRPr/>
              </a:pPr>
              <a:t>May 19,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p>
            <a:pPr>
              <a:defRPr/>
            </a:pPr>
            <a:fld id="{2C769545-41A5-4B00-AF40-526E804ED35E}" type="slidenum">
              <a:rPr lang="en-US" altLang="en-US"/>
              <a:pPr>
                <a:defRPr/>
              </a:pPr>
              <a:t>7</a:t>
            </a:fld>
            <a:endParaRPr lang="en-US" altLang="en-US"/>
          </a:p>
        </p:txBody>
      </p:sp>
      <p:sp>
        <p:nvSpPr>
          <p:cNvPr id="27653" name="Rectangle 2"/>
          <p:cNvSpPr>
            <a:spLocks noGrp="1" noChangeArrowheads="1"/>
          </p:cNvSpPr>
          <p:nvPr>
            <p:ph type="title"/>
          </p:nvPr>
        </p:nvSpPr>
        <p:spPr/>
        <p:txBody>
          <a:bodyPr/>
          <a:lstStyle/>
          <a:p>
            <a:r>
              <a:rPr lang="en-US" altLang="en-US" dirty="0" smtClean="0"/>
              <a:t>10-1.2: </a:t>
            </a:r>
            <a:r>
              <a:rPr lang="en-US" altLang="en-US" dirty="0" smtClean="0"/>
              <a:t>Exchange Offers II</a:t>
            </a:r>
          </a:p>
        </p:txBody>
      </p:sp>
      <p:sp>
        <p:nvSpPr>
          <p:cNvPr id="27654" name="Rectangle 3"/>
          <p:cNvSpPr>
            <a:spLocks noGrp="1" noChangeArrowheads="1"/>
          </p:cNvSpPr>
          <p:nvPr>
            <p:ph type="body" idx="1"/>
          </p:nvPr>
        </p:nvSpPr>
        <p:spPr/>
        <p:txBody>
          <a:bodyPr/>
          <a:lstStyle/>
          <a:p>
            <a:pPr>
              <a:lnSpc>
                <a:spcPct val="90000"/>
              </a:lnSpc>
            </a:pPr>
            <a:r>
              <a:rPr lang="en-US" altLang="en-US" dirty="0" smtClean="0"/>
              <a:t>Hypo</a:t>
            </a:r>
          </a:p>
          <a:p>
            <a:pPr lvl="1">
              <a:lnSpc>
                <a:spcPct val="90000"/>
              </a:lnSpc>
            </a:pPr>
            <a:r>
              <a:rPr lang="en-US" altLang="en-US" dirty="0" smtClean="0"/>
              <a:t>Bonds with face amount of $1000</a:t>
            </a:r>
          </a:p>
          <a:p>
            <a:pPr lvl="1">
              <a:lnSpc>
                <a:spcPct val="90000"/>
              </a:lnSpc>
            </a:pPr>
            <a:r>
              <a:rPr lang="en-US" altLang="en-US" dirty="0" smtClean="0"/>
              <a:t>Current market price is $500</a:t>
            </a:r>
          </a:p>
          <a:p>
            <a:pPr lvl="1">
              <a:lnSpc>
                <a:spcPct val="90000"/>
              </a:lnSpc>
            </a:pPr>
            <a:r>
              <a:rPr lang="en-US" altLang="en-US" dirty="0" smtClean="0"/>
              <a:t>Exchange Offer: Swap old bonds for new bonds if at least 75% of old bonds accept</a:t>
            </a:r>
          </a:p>
        </p:txBody>
      </p:sp>
      <p:sp>
        <p:nvSpPr>
          <p:cNvPr id="7" name="Text Box 5"/>
          <p:cNvSpPr txBox="1">
            <a:spLocks noChangeArrowheads="1"/>
          </p:cNvSpPr>
          <p:nvPr/>
        </p:nvSpPr>
        <p:spPr bwMode="auto">
          <a:xfrm>
            <a:off x="10112433" y="0"/>
            <a:ext cx="2079567"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 (1 of 3)</a:t>
            </a:r>
            <a:endParaRPr lang="en-US" b="1" i="0" dirty="0">
              <a:solidFill>
                <a:schemeClr val="accent4">
                  <a:lumMod val="75000"/>
                  <a:lumOff val="25000"/>
                </a:schemeClr>
              </a:solidFill>
              <a:latin typeface="+mn-lt"/>
              <a:cs typeface="Times New Roman" panose="02020603050405020304" pitchFamily="18" charset="0"/>
            </a:endParaRPr>
          </a:p>
        </p:txBody>
      </p:sp>
    </p:spTree>
    <p:extLst>
      <p:ext uri="{BB962C8B-B14F-4D97-AF65-F5344CB8AC3E}">
        <p14:creationId xmlns:p14="http://schemas.microsoft.com/office/powerpoint/2010/main" val="418330751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31BEB87E-EFF7-4DD0-B99E-39D9538685E5}" type="datetime4">
              <a:rPr lang="en-US" altLang="en-US"/>
              <a:pPr>
                <a:defRPr/>
              </a:pPr>
              <a:t>May 19, 2021</a:t>
            </a:fld>
            <a:endParaRPr lang="en-US" altLang="en-US">
              <a:solidFill>
                <a:schemeClr val="bg2"/>
              </a:solidFill>
            </a:endParaRPr>
          </a:p>
        </p:txBody>
      </p:sp>
      <p:sp>
        <p:nvSpPr>
          <p:cNvPr id="6" name="Slide Number Placeholder 5"/>
          <p:cNvSpPr>
            <a:spLocks noGrp="1"/>
          </p:cNvSpPr>
          <p:nvPr>
            <p:ph type="sldNum" sz="quarter" idx="12"/>
          </p:nvPr>
        </p:nvSpPr>
        <p:spPr/>
        <p:txBody>
          <a:bodyPr/>
          <a:lstStyle/>
          <a:p>
            <a:pPr>
              <a:defRPr/>
            </a:pPr>
            <a:fld id="{2C769545-41A5-4B00-AF40-526E804ED35E}" type="slidenum">
              <a:rPr lang="en-US" altLang="en-US"/>
              <a:pPr>
                <a:defRPr/>
              </a:pPr>
              <a:t>8</a:t>
            </a:fld>
            <a:endParaRPr lang="en-US" altLang="en-US"/>
          </a:p>
        </p:txBody>
      </p:sp>
      <p:sp>
        <p:nvSpPr>
          <p:cNvPr id="27653" name="Rectangle 2"/>
          <p:cNvSpPr>
            <a:spLocks noGrp="1" noChangeArrowheads="1"/>
          </p:cNvSpPr>
          <p:nvPr>
            <p:ph type="title"/>
          </p:nvPr>
        </p:nvSpPr>
        <p:spPr/>
        <p:txBody>
          <a:bodyPr/>
          <a:lstStyle/>
          <a:p>
            <a:r>
              <a:rPr lang="en-US" altLang="en-US" dirty="0" smtClean="0"/>
              <a:t>10-1.2: </a:t>
            </a:r>
            <a:r>
              <a:rPr lang="en-US" altLang="en-US" dirty="0" smtClean="0"/>
              <a:t>Exchange Offers II</a:t>
            </a:r>
          </a:p>
        </p:txBody>
      </p:sp>
      <p:sp>
        <p:nvSpPr>
          <p:cNvPr id="27654" name="Rectangle 3"/>
          <p:cNvSpPr>
            <a:spLocks noGrp="1" noChangeArrowheads="1"/>
          </p:cNvSpPr>
          <p:nvPr>
            <p:ph type="body" idx="1"/>
          </p:nvPr>
        </p:nvSpPr>
        <p:spPr/>
        <p:txBody>
          <a:bodyPr/>
          <a:lstStyle/>
          <a:p>
            <a:pPr>
              <a:lnSpc>
                <a:spcPct val="90000"/>
              </a:lnSpc>
            </a:pPr>
            <a:r>
              <a:rPr lang="en-US" altLang="en-US" dirty="0" smtClean="0"/>
              <a:t>Hypo</a:t>
            </a:r>
          </a:p>
          <a:p>
            <a:pPr lvl="1">
              <a:lnSpc>
                <a:spcPct val="90000"/>
              </a:lnSpc>
            </a:pPr>
            <a:r>
              <a:rPr lang="en-US" altLang="en-US" dirty="0" smtClean="0"/>
              <a:t>If offer is completed, expect new bonds to trade for $400, any remaining old bonds will trade at $300; if fails, price stays at $500</a:t>
            </a:r>
          </a:p>
          <a:p>
            <a:pPr lvl="1">
              <a:lnSpc>
                <a:spcPct val="90000"/>
              </a:lnSpc>
            </a:pPr>
            <a:r>
              <a:rPr lang="en-US" altLang="en-US" dirty="0" smtClean="0"/>
              <a:t>What do we want? What happens?</a:t>
            </a:r>
          </a:p>
        </p:txBody>
      </p:sp>
      <p:sp>
        <p:nvSpPr>
          <p:cNvPr id="7" name="Text Box 5"/>
          <p:cNvSpPr txBox="1">
            <a:spLocks noChangeArrowheads="1"/>
          </p:cNvSpPr>
          <p:nvPr/>
        </p:nvSpPr>
        <p:spPr bwMode="auto">
          <a:xfrm>
            <a:off x="10041775" y="0"/>
            <a:ext cx="2150225"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 (2 of 3)</a:t>
            </a:r>
            <a:endParaRPr lang="en-US" b="1" i="0" dirty="0">
              <a:solidFill>
                <a:schemeClr val="accent4">
                  <a:lumMod val="75000"/>
                  <a:lumOff val="25000"/>
                </a:schemeClr>
              </a:solidFill>
              <a:latin typeface="+mn-lt"/>
              <a:cs typeface="Times New Roman" panose="02020603050405020304" pitchFamily="18" charset="0"/>
            </a:endParaRPr>
          </a:p>
        </p:txBody>
      </p:sp>
    </p:spTree>
    <p:extLst>
      <p:ext uri="{BB962C8B-B14F-4D97-AF65-F5344CB8AC3E}">
        <p14:creationId xmlns:p14="http://schemas.microsoft.com/office/powerpoint/2010/main" val="158832700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Slide Number Placeholder 6"/>
          <p:cNvSpPr>
            <a:spLocks noGrp="1"/>
          </p:cNvSpPr>
          <p:nvPr>
            <p:ph type="sldNum" sz="quarter" idx="12"/>
          </p:nvPr>
        </p:nvSpPr>
        <p:spPr/>
        <p:txBody>
          <a:bodyPr/>
          <a:lstStyle/>
          <a:p>
            <a:pPr>
              <a:defRPr/>
            </a:pPr>
            <a:fld id="{64BA0E04-DF7F-48D2-8728-3DFB908473F1}" type="slidenum">
              <a:rPr lang="en-US" altLang="en-US"/>
              <a:pPr>
                <a:defRPr/>
              </a:pPr>
              <a:t>9</a:t>
            </a:fld>
            <a:endParaRPr lang="en-US" altLang="en-US"/>
          </a:p>
        </p:txBody>
      </p:sp>
      <p:sp>
        <p:nvSpPr>
          <p:cNvPr id="28677" name="Rectangle 2"/>
          <p:cNvSpPr>
            <a:spLocks noGrp="1" noChangeArrowheads="1"/>
          </p:cNvSpPr>
          <p:nvPr>
            <p:ph type="title"/>
          </p:nvPr>
        </p:nvSpPr>
        <p:spPr/>
        <p:txBody>
          <a:bodyPr/>
          <a:lstStyle/>
          <a:p>
            <a:r>
              <a:rPr lang="en-US" altLang="en-US" dirty="0" smtClean="0"/>
              <a:t>10-1.2: Individual </a:t>
            </a:r>
            <a:r>
              <a:rPr lang="en-US" altLang="en-US" dirty="0" smtClean="0"/>
              <a:t>Decision</a:t>
            </a:r>
          </a:p>
        </p:txBody>
      </p:sp>
      <p:sp>
        <p:nvSpPr>
          <p:cNvPr id="28678" name="Rectangle 3"/>
          <p:cNvSpPr>
            <a:spLocks noGrp="1" noChangeArrowheads="1"/>
          </p:cNvSpPr>
          <p:nvPr>
            <p:ph type="body" sz="half" idx="1"/>
          </p:nvPr>
        </p:nvSpPr>
        <p:spPr>
          <a:xfrm>
            <a:off x="731520" y="1600201"/>
            <a:ext cx="7924800" cy="1116013"/>
          </a:xfrm>
        </p:spPr>
        <p:txBody>
          <a:bodyPr/>
          <a:lstStyle/>
          <a:p>
            <a:r>
              <a:rPr lang="en-US" altLang="en-US" dirty="0"/>
              <a:t>Decision </a:t>
            </a:r>
            <a:r>
              <a:rPr lang="en-US" altLang="en-US" dirty="0" smtClean="0"/>
              <a:t>Table</a:t>
            </a:r>
            <a:endParaRPr lang="en-US" altLang="en-US" dirty="0"/>
          </a:p>
        </p:txBody>
      </p:sp>
      <p:graphicFrame>
        <p:nvGraphicFramePr>
          <p:cNvPr id="2448388" name="Group 4"/>
          <p:cNvGraphicFramePr>
            <a:graphicFrameLocks noGrp="1"/>
          </p:cNvGraphicFramePr>
          <p:nvPr>
            <p:ph sz="half" idx="2"/>
            <p:extLst>
              <p:ext uri="{D42A27DB-BD31-4B8C-83A1-F6EECF244321}">
                <p14:modId xmlns:p14="http://schemas.microsoft.com/office/powerpoint/2010/main" val="1551657816"/>
              </p:ext>
            </p:extLst>
          </p:nvPr>
        </p:nvGraphicFramePr>
        <p:xfrm>
          <a:off x="2354483" y="2834870"/>
          <a:ext cx="6708494" cy="2021687"/>
        </p:xfrm>
        <a:graphic>
          <a:graphicData uri="http://schemas.openxmlformats.org/drawingml/2006/table">
            <a:tbl>
              <a:tblPr/>
              <a:tblGrid>
                <a:gridCol w="2764148">
                  <a:extLst>
                    <a:ext uri="{9D8B030D-6E8A-4147-A177-3AD203B41FA5}">
                      <a16:colId xmlns:a16="http://schemas.microsoft.com/office/drawing/2014/main" val="20000"/>
                    </a:ext>
                  </a:extLst>
                </a:gridCol>
                <a:gridCol w="1708181">
                  <a:extLst>
                    <a:ext uri="{9D8B030D-6E8A-4147-A177-3AD203B41FA5}">
                      <a16:colId xmlns:a16="http://schemas.microsoft.com/office/drawing/2014/main" val="20001"/>
                    </a:ext>
                  </a:extLst>
                </a:gridCol>
                <a:gridCol w="2236165">
                  <a:extLst>
                    <a:ext uri="{9D8B030D-6E8A-4147-A177-3AD203B41FA5}">
                      <a16:colId xmlns:a16="http://schemas.microsoft.com/office/drawing/2014/main" val="20002"/>
                    </a:ext>
                  </a:extLst>
                </a:gridCol>
              </a:tblGrid>
              <a:tr h="518252">
                <a:tc>
                  <a:txBody>
                    <a:bodyPr/>
                    <a:lstStyle>
                      <a:lvl1pPr>
                        <a:spcBef>
                          <a:spcPct val="20000"/>
                        </a:spcBef>
                        <a:buClr>
                          <a:schemeClr val="hlink"/>
                        </a:buClr>
                        <a:buSzPct val="50000"/>
                        <a:buFont typeface="Monotype Sorts" pitchFamily="2" charset="2"/>
                        <a:defRPr kumimoji="1" sz="2800">
                          <a:solidFill>
                            <a:srgbClr val="CC0099"/>
                          </a:solidFill>
                          <a:latin typeface="Arial" panose="020B0604020202020204" pitchFamily="34" charset="0"/>
                        </a:defRPr>
                      </a:lvl1pPr>
                      <a:lvl2pPr>
                        <a:spcBef>
                          <a:spcPct val="20000"/>
                        </a:spcBef>
                        <a:buClr>
                          <a:schemeClr val="tx2"/>
                        </a:buClr>
                        <a:buSzPct val="75000"/>
                        <a:buFont typeface="Monotype Sorts" pitchFamily="2" charset="2"/>
                        <a:defRPr kumimoji="1" sz="2600">
                          <a:solidFill>
                            <a:srgbClr val="000066"/>
                          </a:solidFill>
                          <a:latin typeface="Arial" panose="020B0604020202020204" pitchFamily="34" charset="0"/>
                        </a:defRPr>
                      </a:lvl2pPr>
                      <a:lvl3pPr>
                        <a:spcBef>
                          <a:spcPct val="20000"/>
                        </a:spcBef>
                        <a:buClr>
                          <a:schemeClr val="hlink"/>
                        </a:buClr>
                        <a:buSzPct val="65000"/>
                        <a:buFont typeface="Monotype Sorts" pitchFamily="2" charset="2"/>
                        <a:defRPr kumimoji="1" sz="2400">
                          <a:solidFill>
                            <a:srgbClr val="000066"/>
                          </a:solidFill>
                          <a:latin typeface="Arial" panose="020B0604020202020204" pitchFamily="34" charset="0"/>
                        </a:defRPr>
                      </a:lvl3pPr>
                      <a:lvl4pPr>
                        <a:spcBef>
                          <a:spcPct val="20000"/>
                        </a:spcBef>
                        <a:buClr>
                          <a:schemeClr val="tx2"/>
                        </a:buClr>
                        <a:buSzPct val="100000"/>
                        <a:defRPr kumimoji="1" sz="2000">
                          <a:solidFill>
                            <a:srgbClr val="000066"/>
                          </a:solidFill>
                          <a:latin typeface="Arial" panose="020B0604020202020204" pitchFamily="34" charset="0"/>
                        </a:defRPr>
                      </a:lvl4pPr>
                      <a:lvl5pPr>
                        <a:spcBef>
                          <a:spcPct val="20000"/>
                        </a:spcBef>
                        <a:buClr>
                          <a:schemeClr val="hlink"/>
                        </a:buClr>
                        <a:buSzPct val="100000"/>
                        <a:defRPr kumimoji="1">
                          <a:solidFill>
                            <a:srgbClr val="000066"/>
                          </a:solidFill>
                          <a:latin typeface="Arial" panose="020B0604020202020204" pitchFamily="34" charset="0"/>
                        </a:defRPr>
                      </a:lvl5pPr>
                      <a:lvl6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6pPr>
                      <a:lvl7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7pPr>
                      <a:lvl8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8pPr>
                      <a:lvl9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9pPr>
                    </a:lstStyle>
                    <a:p>
                      <a:pPr marL="0" marR="0" lvl="0" indent="0" algn="ctr" defTabSz="914400" rtl="0" eaLnBrk="0" fontAlgn="base" latinLnBrk="0" hangingPunct="0">
                        <a:lnSpc>
                          <a:spcPct val="100000"/>
                        </a:lnSpc>
                        <a:spcBef>
                          <a:spcPct val="20000"/>
                        </a:spcBef>
                        <a:spcAft>
                          <a:spcPct val="0"/>
                        </a:spcAft>
                        <a:buClr>
                          <a:schemeClr val="hlink"/>
                        </a:buClr>
                        <a:buSzPct val="50000"/>
                        <a:buFont typeface="Monotype Sorts" pitchFamily="2" charset="2"/>
                        <a:buNone/>
                        <a:tabLst/>
                      </a:pPr>
                      <a:r>
                        <a:rPr kumimoji="1" lang="en-US" altLang="en-US" sz="3600" b="0" i="0" u="none" strike="noStrike" cap="none" normalizeH="0" baseline="0" dirty="0" smtClean="0">
                          <a:ln>
                            <a:noFill/>
                          </a:ln>
                          <a:solidFill>
                            <a:srgbClr val="0000FF"/>
                          </a:solidFill>
                          <a:effectLst/>
                          <a:latin typeface="Arial" panose="020B0604020202020204" pitchFamily="34" charset="0"/>
                        </a:rPr>
                        <a:t>Not Pivotal</a:t>
                      </a:r>
                    </a:p>
                  </a:txBody>
                  <a:tcPr marT="45728" marB="4572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50000"/>
                        <a:buFont typeface="Monotype Sorts" pitchFamily="2" charset="2"/>
                        <a:defRPr kumimoji="1" sz="2800">
                          <a:solidFill>
                            <a:srgbClr val="CC0099"/>
                          </a:solidFill>
                          <a:latin typeface="Arial" panose="020B0604020202020204" pitchFamily="34" charset="0"/>
                        </a:defRPr>
                      </a:lvl1pPr>
                      <a:lvl2pPr>
                        <a:spcBef>
                          <a:spcPct val="20000"/>
                        </a:spcBef>
                        <a:buClr>
                          <a:schemeClr val="tx2"/>
                        </a:buClr>
                        <a:buSzPct val="75000"/>
                        <a:buFont typeface="Monotype Sorts" pitchFamily="2" charset="2"/>
                        <a:defRPr kumimoji="1" sz="2600">
                          <a:solidFill>
                            <a:srgbClr val="000066"/>
                          </a:solidFill>
                          <a:latin typeface="Arial" panose="020B0604020202020204" pitchFamily="34" charset="0"/>
                        </a:defRPr>
                      </a:lvl2pPr>
                      <a:lvl3pPr>
                        <a:spcBef>
                          <a:spcPct val="20000"/>
                        </a:spcBef>
                        <a:buClr>
                          <a:schemeClr val="hlink"/>
                        </a:buClr>
                        <a:buSzPct val="65000"/>
                        <a:buFont typeface="Monotype Sorts" pitchFamily="2" charset="2"/>
                        <a:defRPr kumimoji="1" sz="2400">
                          <a:solidFill>
                            <a:srgbClr val="000066"/>
                          </a:solidFill>
                          <a:latin typeface="Arial" panose="020B0604020202020204" pitchFamily="34" charset="0"/>
                        </a:defRPr>
                      </a:lvl3pPr>
                      <a:lvl4pPr>
                        <a:spcBef>
                          <a:spcPct val="20000"/>
                        </a:spcBef>
                        <a:buClr>
                          <a:schemeClr val="tx2"/>
                        </a:buClr>
                        <a:buSzPct val="100000"/>
                        <a:defRPr kumimoji="1" sz="2000">
                          <a:solidFill>
                            <a:srgbClr val="000066"/>
                          </a:solidFill>
                          <a:latin typeface="Arial" panose="020B0604020202020204" pitchFamily="34" charset="0"/>
                        </a:defRPr>
                      </a:lvl4pPr>
                      <a:lvl5pPr>
                        <a:spcBef>
                          <a:spcPct val="20000"/>
                        </a:spcBef>
                        <a:buClr>
                          <a:schemeClr val="hlink"/>
                        </a:buClr>
                        <a:buSzPct val="100000"/>
                        <a:defRPr kumimoji="1">
                          <a:solidFill>
                            <a:srgbClr val="000066"/>
                          </a:solidFill>
                          <a:latin typeface="Arial" panose="020B0604020202020204" pitchFamily="34" charset="0"/>
                        </a:defRPr>
                      </a:lvl5pPr>
                      <a:lvl6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6pPr>
                      <a:lvl7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7pPr>
                      <a:lvl8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8pPr>
                      <a:lvl9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9pPr>
                    </a:lstStyle>
                    <a:p>
                      <a:pPr marL="0" marR="0" lvl="0" indent="0" algn="ctr" defTabSz="914400" rtl="0" eaLnBrk="0" fontAlgn="base" latinLnBrk="0" hangingPunct="0">
                        <a:lnSpc>
                          <a:spcPct val="100000"/>
                        </a:lnSpc>
                        <a:spcBef>
                          <a:spcPct val="20000"/>
                        </a:spcBef>
                        <a:spcAft>
                          <a:spcPct val="0"/>
                        </a:spcAft>
                        <a:buClr>
                          <a:schemeClr val="hlink"/>
                        </a:buClr>
                        <a:buSzPct val="50000"/>
                        <a:buFont typeface="Monotype Sorts" pitchFamily="2" charset="2"/>
                        <a:buNone/>
                        <a:tabLst/>
                      </a:pPr>
                      <a:r>
                        <a:rPr kumimoji="1" lang="en-US" altLang="en-US" sz="3600" b="0" i="0" u="none" strike="noStrike" cap="none" normalizeH="0" baseline="0" dirty="0" smtClean="0">
                          <a:ln>
                            <a:noFill/>
                          </a:ln>
                          <a:solidFill>
                            <a:srgbClr val="000000"/>
                          </a:solidFill>
                          <a:effectLst/>
                          <a:latin typeface="Arial" panose="020B0604020202020204" pitchFamily="34" charset="0"/>
                        </a:rPr>
                        <a:t>Fails</a:t>
                      </a:r>
                    </a:p>
                  </a:txBody>
                  <a:tcPr marT="45728" marB="4572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66FF99"/>
                    </a:solidFill>
                  </a:tcPr>
                </a:tc>
                <a:tc>
                  <a:txBody>
                    <a:bodyPr/>
                    <a:lstStyle>
                      <a:lvl1pPr>
                        <a:spcBef>
                          <a:spcPct val="20000"/>
                        </a:spcBef>
                        <a:buClr>
                          <a:schemeClr val="hlink"/>
                        </a:buClr>
                        <a:buSzPct val="50000"/>
                        <a:buFont typeface="Monotype Sorts" pitchFamily="2" charset="2"/>
                        <a:defRPr kumimoji="1" sz="2800">
                          <a:solidFill>
                            <a:srgbClr val="CC0099"/>
                          </a:solidFill>
                          <a:latin typeface="Arial" panose="020B0604020202020204" pitchFamily="34" charset="0"/>
                        </a:defRPr>
                      </a:lvl1pPr>
                      <a:lvl2pPr>
                        <a:spcBef>
                          <a:spcPct val="20000"/>
                        </a:spcBef>
                        <a:buClr>
                          <a:schemeClr val="tx2"/>
                        </a:buClr>
                        <a:buSzPct val="75000"/>
                        <a:buFont typeface="Monotype Sorts" pitchFamily="2" charset="2"/>
                        <a:defRPr kumimoji="1" sz="2600">
                          <a:solidFill>
                            <a:srgbClr val="000066"/>
                          </a:solidFill>
                          <a:latin typeface="Arial" panose="020B0604020202020204" pitchFamily="34" charset="0"/>
                        </a:defRPr>
                      </a:lvl2pPr>
                      <a:lvl3pPr>
                        <a:spcBef>
                          <a:spcPct val="20000"/>
                        </a:spcBef>
                        <a:buClr>
                          <a:schemeClr val="hlink"/>
                        </a:buClr>
                        <a:buSzPct val="65000"/>
                        <a:buFont typeface="Monotype Sorts" pitchFamily="2" charset="2"/>
                        <a:defRPr kumimoji="1" sz="2400">
                          <a:solidFill>
                            <a:srgbClr val="000066"/>
                          </a:solidFill>
                          <a:latin typeface="Arial" panose="020B0604020202020204" pitchFamily="34" charset="0"/>
                        </a:defRPr>
                      </a:lvl3pPr>
                      <a:lvl4pPr>
                        <a:spcBef>
                          <a:spcPct val="20000"/>
                        </a:spcBef>
                        <a:buClr>
                          <a:schemeClr val="tx2"/>
                        </a:buClr>
                        <a:buSzPct val="100000"/>
                        <a:defRPr kumimoji="1" sz="2000">
                          <a:solidFill>
                            <a:srgbClr val="000066"/>
                          </a:solidFill>
                          <a:latin typeface="Arial" panose="020B0604020202020204" pitchFamily="34" charset="0"/>
                        </a:defRPr>
                      </a:lvl4pPr>
                      <a:lvl5pPr>
                        <a:spcBef>
                          <a:spcPct val="20000"/>
                        </a:spcBef>
                        <a:buClr>
                          <a:schemeClr val="hlink"/>
                        </a:buClr>
                        <a:buSzPct val="100000"/>
                        <a:defRPr kumimoji="1">
                          <a:solidFill>
                            <a:srgbClr val="000066"/>
                          </a:solidFill>
                          <a:latin typeface="Arial" panose="020B0604020202020204" pitchFamily="34" charset="0"/>
                        </a:defRPr>
                      </a:lvl5pPr>
                      <a:lvl6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6pPr>
                      <a:lvl7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7pPr>
                      <a:lvl8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8pPr>
                      <a:lvl9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9pPr>
                    </a:lstStyle>
                    <a:p>
                      <a:pPr marL="0" marR="0" lvl="0" indent="0" algn="ctr" defTabSz="914400" rtl="0" eaLnBrk="0" fontAlgn="base" latinLnBrk="0" hangingPunct="0">
                        <a:lnSpc>
                          <a:spcPct val="100000"/>
                        </a:lnSpc>
                        <a:spcBef>
                          <a:spcPct val="20000"/>
                        </a:spcBef>
                        <a:spcAft>
                          <a:spcPct val="0"/>
                        </a:spcAft>
                        <a:buClr>
                          <a:schemeClr val="hlink"/>
                        </a:buClr>
                        <a:buSzPct val="50000"/>
                        <a:buFont typeface="Monotype Sorts" pitchFamily="2" charset="2"/>
                        <a:buNone/>
                        <a:tabLst/>
                      </a:pPr>
                      <a:r>
                        <a:rPr kumimoji="1" lang="en-US" altLang="en-US" sz="3600" b="0" i="0" u="none" strike="noStrike" cap="none" normalizeH="0" baseline="0" smtClean="0">
                          <a:ln>
                            <a:noFill/>
                          </a:ln>
                          <a:solidFill>
                            <a:srgbClr val="000000"/>
                          </a:solidFill>
                          <a:effectLst/>
                          <a:latin typeface="Arial" panose="020B0604020202020204" pitchFamily="34" charset="0"/>
                        </a:rPr>
                        <a:t>Succeeds</a:t>
                      </a:r>
                    </a:p>
                  </a:txBody>
                  <a:tcPr marT="45728" marB="4572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66FF99"/>
                    </a:solidFill>
                  </a:tcPr>
                </a:tc>
                <a:extLst>
                  <a:ext uri="{0D108BD9-81ED-4DB2-BD59-A6C34878D82A}">
                    <a16:rowId xmlns:a16="http://schemas.microsoft.com/office/drawing/2014/main" val="10000"/>
                  </a:ext>
                </a:extLst>
              </a:tr>
              <a:tr h="518252">
                <a:tc>
                  <a:txBody>
                    <a:bodyPr/>
                    <a:lstStyle>
                      <a:lvl1pPr>
                        <a:spcBef>
                          <a:spcPct val="20000"/>
                        </a:spcBef>
                        <a:buClr>
                          <a:schemeClr val="hlink"/>
                        </a:buClr>
                        <a:buSzPct val="50000"/>
                        <a:buFont typeface="Monotype Sorts" pitchFamily="2" charset="2"/>
                        <a:defRPr kumimoji="1" sz="2800">
                          <a:solidFill>
                            <a:srgbClr val="CC0099"/>
                          </a:solidFill>
                          <a:latin typeface="Arial" panose="020B0604020202020204" pitchFamily="34" charset="0"/>
                        </a:defRPr>
                      </a:lvl1pPr>
                      <a:lvl2pPr>
                        <a:spcBef>
                          <a:spcPct val="20000"/>
                        </a:spcBef>
                        <a:buClr>
                          <a:schemeClr val="tx2"/>
                        </a:buClr>
                        <a:buSzPct val="75000"/>
                        <a:buFont typeface="Monotype Sorts" pitchFamily="2" charset="2"/>
                        <a:defRPr kumimoji="1" sz="2600">
                          <a:solidFill>
                            <a:srgbClr val="000066"/>
                          </a:solidFill>
                          <a:latin typeface="Arial" panose="020B0604020202020204" pitchFamily="34" charset="0"/>
                        </a:defRPr>
                      </a:lvl2pPr>
                      <a:lvl3pPr>
                        <a:spcBef>
                          <a:spcPct val="20000"/>
                        </a:spcBef>
                        <a:buClr>
                          <a:schemeClr val="hlink"/>
                        </a:buClr>
                        <a:buSzPct val="65000"/>
                        <a:buFont typeface="Monotype Sorts" pitchFamily="2" charset="2"/>
                        <a:defRPr kumimoji="1" sz="2400">
                          <a:solidFill>
                            <a:srgbClr val="000066"/>
                          </a:solidFill>
                          <a:latin typeface="Arial" panose="020B0604020202020204" pitchFamily="34" charset="0"/>
                        </a:defRPr>
                      </a:lvl3pPr>
                      <a:lvl4pPr>
                        <a:spcBef>
                          <a:spcPct val="20000"/>
                        </a:spcBef>
                        <a:buClr>
                          <a:schemeClr val="tx2"/>
                        </a:buClr>
                        <a:buSzPct val="100000"/>
                        <a:defRPr kumimoji="1" sz="2000">
                          <a:solidFill>
                            <a:srgbClr val="000066"/>
                          </a:solidFill>
                          <a:latin typeface="Arial" panose="020B0604020202020204" pitchFamily="34" charset="0"/>
                        </a:defRPr>
                      </a:lvl4pPr>
                      <a:lvl5pPr>
                        <a:spcBef>
                          <a:spcPct val="20000"/>
                        </a:spcBef>
                        <a:buClr>
                          <a:schemeClr val="hlink"/>
                        </a:buClr>
                        <a:buSzPct val="100000"/>
                        <a:defRPr kumimoji="1">
                          <a:solidFill>
                            <a:srgbClr val="000066"/>
                          </a:solidFill>
                          <a:latin typeface="Arial" panose="020B0604020202020204" pitchFamily="34" charset="0"/>
                        </a:defRPr>
                      </a:lvl5pPr>
                      <a:lvl6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6pPr>
                      <a:lvl7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7pPr>
                      <a:lvl8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8pPr>
                      <a:lvl9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9pPr>
                    </a:lstStyle>
                    <a:p>
                      <a:pPr marL="0" marR="0" lvl="0" indent="0" algn="ctr" defTabSz="914400" rtl="0" eaLnBrk="0" fontAlgn="base" latinLnBrk="0" hangingPunct="0">
                        <a:lnSpc>
                          <a:spcPct val="100000"/>
                        </a:lnSpc>
                        <a:spcBef>
                          <a:spcPct val="20000"/>
                        </a:spcBef>
                        <a:spcAft>
                          <a:spcPct val="0"/>
                        </a:spcAft>
                        <a:buClr>
                          <a:schemeClr val="hlink"/>
                        </a:buClr>
                        <a:buSzPct val="50000"/>
                        <a:buFont typeface="Monotype Sorts" pitchFamily="2" charset="2"/>
                        <a:buNone/>
                        <a:tabLst/>
                      </a:pPr>
                      <a:r>
                        <a:rPr kumimoji="1" lang="en-US" altLang="en-US" sz="3600" b="0" i="0" u="none" strike="noStrike" cap="none" normalizeH="0" baseline="0" dirty="0" smtClean="0">
                          <a:ln>
                            <a:noFill/>
                          </a:ln>
                          <a:solidFill>
                            <a:srgbClr val="000000"/>
                          </a:solidFill>
                          <a:effectLst/>
                          <a:latin typeface="Arial" panose="020B0604020202020204" pitchFamily="34" charset="0"/>
                        </a:rPr>
                        <a:t>Vote For</a:t>
                      </a:r>
                    </a:p>
                  </a:txBody>
                  <a:tcPr marT="45728" marB="4572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66FF99"/>
                    </a:solidFill>
                  </a:tcPr>
                </a:tc>
                <a:tc>
                  <a:txBody>
                    <a:bodyPr/>
                    <a:lstStyle>
                      <a:lvl1pPr>
                        <a:spcBef>
                          <a:spcPct val="20000"/>
                        </a:spcBef>
                        <a:buClr>
                          <a:schemeClr val="hlink"/>
                        </a:buClr>
                        <a:buSzPct val="50000"/>
                        <a:buFont typeface="Monotype Sorts" pitchFamily="2" charset="2"/>
                        <a:defRPr kumimoji="1" sz="2800">
                          <a:solidFill>
                            <a:srgbClr val="CC0099"/>
                          </a:solidFill>
                          <a:latin typeface="Arial" panose="020B0604020202020204" pitchFamily="34" charset="0"/>
                        </a:defRPr>
                      </a:lvl1pPr>
                      <a:lvl2pPr>
                        <a:spcBef>
                          <a:spcPct val="20000"/>
                        </a:spcBef>
                        <a:buClr>
                          <a:schemeClr val="tx2"/>
                        </a:buClr>
                        <a:buSzPct val="75000"/>
                        <a:buFont typeface="Monotype Sorts" pitchFamily="2" charset="2"/>
                        <a:defRPr kumimoji="1" sz="2600">
                          <a:solidFill>
                            <a:srgbClr val="000066"/>
                          </a:solidFill>
                          <a:latin typeface="Arial" panose="020B0604020202020204" pitchFamily="34" charset="0"/>
                        </a:defRPr>
                      </a:lvl2pPr>
                      <a:lvl3pPr>
                        <a:spcBef>
                          <a:spcPct val="20000"/>
                        </a:spcBef>
                        <a:buClr>
                          <a:schemeClr val="hlink"/>
                        </a:buClr>
                        <a:buSzPct val="65000"/>
                        <a:buFont typeface="Monotype Sorts" pitchFamily="2" charset="2"/>
                        <a:defRPr kumimoji="1" sz="2400">
                          <a:solidFill>
                            <a:srgbClr val="000066"/>
                          </a:solidFill>
                          <a:latin typeface="Arial" panose="020B0604020202020204" pitchFamily="34" charset="0"/>
                        </a:defRPr>
                      </a:lvl3pPr>
                      <a:lvl4pPr>
                        <a:spcBef>
                          <a:spcPct val="20000"/>
                        </a:spcBef>
                        <a:buClr>
                          <a:schemeClr val="tx2"/>
                        </a:buClr>
                        <a:buSzPct val="100000"/>
                        <a:defRPr kumimoji="1" sz="2000">
                          <a:solidFill>
                            <a:srgbClr val="000066"/>
                          </a:solidFill>
                          <a:latin typeface="Arial" panose="020B0604020202020204" pitchFamily="34" charset="0"/>
                        </a:defRPr>
                      </a:lvl4pPr>
                      <a:lvl5pPr>
                        <a:spcBef>
                          <a:spcPct val="20000"/>
                        </a:spcBef>
                        <a:buClr>
                          <a:schemeClr val="hlink"/>
                        </a:buClr>
                        <a:buSzPct val="100000"/>
                        <a:defRPr kumimoji="1">
                          <a:solidFill>
                            <a:srgbClr val="000066"/>
                          </a:solidFill>
                          <a:latin typeface="Arial" panose="020B0604020202020204" pitchFamily="34" charset="0"/>
                        </a:defRPr>
                      </a:lvl5pPr>
                      <a:lvl6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6pPr>
                      <a:lvl7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7pPr>
                      <a:lvl8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8pPr>
                      <a:lvl9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9pPr>
                    </a:lstStyle>
                    <a:p>
                      <a:pPr marL="0" marR="0" lvl="0" indent="0" algn="ctr" defTabSz="914400" rtl="0" eaLnBrk="0" fontAlgn="base" latinLnBrk="0" hangingPunct="0">
                        <a:lnSpc>
                          <a:spcPct val="100000"/>
                        </a:lnSpc>
                        <a:spcBef>
                          <a:spcPct val="20000"/>
                        </a:spcBef>
                        <a:spcAft>
                          <a:spcPct val="0"/>
                        </a:spcAft>
                        <a:buClr>
                          <a:schemeClr val="hlink"/>
                        </a:buClr>
                        <a:buSzPct val="50000"/>
                        <a:buFont typeface="Monotype Sorts" pitchFamily="2" charset="2"/>
                        <a:buNone/>
                        <a:tabLst/>
                      </a:pPr>
                      <a:r>
                        <a:rPr kumimoji="1" lang="en-US" altLang="en-US" sz="3600" b="0" i="0" u="none" strike="noStrike" cap="none" normalizeH="0" baseline="0" smtClean="0">
                          <a:ln>
                            <a:noFill/>
                          </a:ln>
                          <a:solidFill>
                            <a:schemeClr val="tx1"/>
                          </a:solidFill>
                          <a:effectLst/>
                          <a:latin typeface="Arial" panose="020B0604020202020204" pitchFamily="34" charset="0"/>
                        </a:rPr>
                        <a:t>$500</a:t>
                      </a:r>
                    </a:p>
                  </a:txBody>
                  <a:tcPr marT="45728" marB="4572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tc>
                  <a:txBody>
                    <a:bodyPr/>
                    <a:lstStyle>
                      <a:lvl1pPr>
                        <a:spcBef>
                          <a:spcPct val="20000"/>
                        </a:spcBef>
                        <a:buClr>
                          <a:schemeClr val="hlink"/>
                        </a:buClr>
                        <a:buSzPct val="50000"/>
                        <a:buFont typeface="Monotype Sorts" pitchFamily="2" charset="2"/>
                        <a:defRPr kumimoji="1" sz="2800">
                          <a:solidFill>
                            <a:srgbClr val="CC0099"/>
                          </a:solidFill>
                          <a:latin typeface="Arial" panose="020B0604020202020204" pitchFamily="34" charset="0"/>
                        </a:defRPr>
                      </a:lvl1pPr>
                      <a:lvl2pPr>
                        <a:spcBef>
                          <a:spcPct val="20000"/>
                        </a:spcBef>
                        <a:buClr>
                          <a:schemeClr val="tx2"/>
                        </a:buClr>
                        <a:buSzPct val="75000"/>
                        <a:buFont typeface="Monotype Sorts" pitchFamily="2" charset="2"/>
                        <a:defRPr kumimoji="1" sz="2600">
                          <a:solidFill>
                            <a:srgbClr val="000066"/>
                          </a:solidFill>
                          <a:latin typeface="Arial" panose="020B0604020202020204" pitchFamily="34" charset="0"/>
                        </a:defRPr>
                      </a:lvl2pPr>
                      <a:lvl3pPr>
                        <a:spcBef>
                          <a:spcPct val="20000"/>
                        </a:spcBef>
                        <a:buClr>
                          <a:schemeClr val="hlink"/>
                        </a:buClr>
                        <a:buSzPct val="65000"/>
                        <a:buFont typeface="Monotype Sorts" pitchFamily="2" charset="2"/>
                        <a:defRPr kumimoji="1" sz="2400">
                          <a:solidFill>
                            <a:srgbClr val="000066"/>
                          </a:solidFill>
                          <a:latin typeface="Arial" panose="020B0604020202020204" pitchFamily="34" charset="0"/>
                        </a:defRPr>
                      </a:lvl3pPr>
                      <a:lvl4pPr>
                        <a:spcBef>
                          <a:spcPct val="20000"/>
                        </a:spcBef>
                        <a:buClr>
                          <a:schemeClr val="tx2"/>
                        </a:buClr>
                        <a:buSzPct val="100000"/>
                        <a:defRPr kumimoji="1" sz="2000">
                          <a:solidFill>
                            <a:srgbClr val="000066"/>
                          </a:solidFill>
                          <a:latin typeface="Arial" panose="020B0604020202020204" pitchFamily="34" charset="0"/>
                        </a:defRPr>
                      </a:lvl4pPr>
                      <a:lvl5pPr>
                        <a:spcBef>
                          <a:spcPct val="20000"/>
                        </a:spcBef>
                        <a:buClr>
                          <a:schemeClr val="hlink"/>
                        </a:buClr>
                        <a:buSzPct val="100000"/>
                        <a:defRPr kumimoji="1">
                          <a:solidFill>
                            <a:srgbClr val="000066"/>
                          </a:solidFill>
                          <a:latin typeface="Arial" panose="020B0604020202020204" pitchFamily="34" charset="0"/>
                        </a:defRPr>
                      </a:lvl5pPr>
                      <a:lvl6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6pPr>
                      <a:lvl7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7pPr>
                      <a:lvl8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8pPr>
                      <a:lvl9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9pPr>
                    </a:lstStyle>
                    <a:p>
                      <a:pPr marL="0" marR="0" lvl="0" indent="0" algn="ctr" defTabSz="914400" rtl="0" eaLnBrk="0" fontAlgn="base" latinLnBrk="0" hangingPunct="0">
                        <a:lnSpc>
                          <a:spcPct val="100000"/>
                        </a:lnSpc>
                        <a:spcBef>
                          <a:spcPct val="20000"/>
                        </a:spcBef>
                        <a:spcAft>
                          <a:spcPct val="0"/>
                        </a:spcAft>
                        <a:buClr>
                          <a:schemeClr val="hlink"/>
                        </a:buClr>
                        <a:buSzPct val="50000"/>
                        <a:buFont typeface="Monotype Sorts" pitchFamily="2" charset="2"/>
                        <a:buNone/>
                        <a:tabLst/>
                      </a:pPr>
                      <a:r>
                        <a:rPr kumimoji="1" lang="en-US" altLang="en-US" sz="3600" b="0" i="0" u="none" strike="noStrike" cap="none" normalizeH="0" baseline="0" smtClean="0">
                          <a:ln>
                            <a:noFill/>
                          </a:ln>
                          <a:solidFill>
                            <a:schemeClr val="tx1"/>
                          </a:solidFill>
                          <a:effectLst/>
                          <a:latin typeface="Arial" panose="020B0604020202020204" pitchFamily="34" charset="0"/>
                        </a:rPr>
                        <a:t>$400</a:t>
                      </a:r>
                    </a:p>
                  </a:txBody>
                  <a:tcPr marT="45728" marB="4572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00"/>
                    </a:solidFill>
                  </a:tcPr>
                </a:tc>
                <a:extLst>
                  <a:ext uri="{0D108BD9-81ED-4DB2-BD59-A6C34878D82A}">
                    <a16:rowId xmlns:a16="http://schemas.microsoft.com/office/drawing/2014/main" val="10001"/>
                  </a:ext>
                </a:extLst>
              </a:tr>
              <a:tr h="741495">
                <a:tc>
                  <a:txBody>
                    <a:bodyPr/>
                    <a:lstStyle>
                      <a:lvl1pPr>
                        <a:spcBef>
                          <a:spcPct val="20000"/>
                        </a:spcBef>
                        <a:buClr>
                          <a:schemeClr val="hlink"/>
                        </a:buClr>
                        <a:buSzPct val="50000"/>
                        <a:buFont typeface="Monotype Sorts" pitchFamily="2" charset="2"/>
                        <a:defRPr kumimoji="1" sz="2800">
                          <a:solidFill>
                            <a:srgbClr val="CC0099"/>
                          </a:solidFill>
                          <a:latin typeface="Arial" panose="020B0604020202020204" pitchFamily="34" charset="0"/>
                        </a:defRPr>
                      </a:lvl1pPr>
                      <a:lvl2pPr>
                        <a:spcBef>
                          <a:spcPct val="20000"/>
                        </a:spcBef>
                        <a:buClr>
                          <a:schemeClr val="tx2"/>
                        </a:buClr>
                        <a:buSzPct val="75000"/>
                        <a:buFont typeface="Monotype Sorts" pitchFamily="2" charset="2"/>
                        <a:defRPr kumimoji="1" sz="2600">
                          <a:solidFill>
                            <a:srgbClr val="000066"/>
                          </a:solidFill>
                          <a:latin typeface="Arial" panose="020B0604020202020204" pitchFamily="34" charset="0"/>
                        </a:defRPr>
                      </a:lvl2pPr>
                      <a:lvl3pPr>
                        <a:spcBef>
                          <a:spcPct val="20000"/>
                        </a:spcBef>
                        <a:buClr>
                          <a:schemeClr val="hlink"/>
                        </a:buClr>
                        <a:buSzPct val="65000"/>
                        <a:buFont typeface="Monotype Sorts" pitchFamily="2" charset="2"/>
                        <a:defRPr kumimoji="1" sz="2400">
                          <a:solidFill>
                            <a:srgbClr val="000066"/>
                          </a:solidFill>
                          <a:latin typeface="Arial" panose="020B0604020202020204" pitchFamily="34" charset="0"/>
                        </a:defRPr>
                      </a:lvl3pPr>
                      <a:lvl4pPr>
                        <a:spcBef>
                          <a:spcPct val="20000"/>
                        </a:spcBef>
                        <a:buClr>
                          <a:schemeClr val="tx2"/>
                        </a:buClr>
                        <a:buSzPct val="100000"/>
                        <a:defRPr kumimoji="1" sz="2000">
                          <a:solidFill>
                            <a:srgbClr val="000066"/>
                          </a:solidFill>
                          <a:latin typeface="Arial" panose="020B0604020202020204" pitchFamily="34" charset="0"/>
                        </a:defRPr>
                      </a:lvl4pPr>
                      <a:lvl5pPr>
                        <a:spcBef>
                          <a:spcPct val="20000"/>
                        </a:spcBef>
                        <a:buClr>
                          <a:schemeClr val="hlink"/>
                        </a:buClr>
                        <a:buSzPct val="100000"/>
                        <a:defRPr kumimoji="1">
                          <a:solidFill>
                            <a:srgbClr val="000066"/>
                          </a:solidFill>
                          <a:latin typeface="Arial" panose="020B0604020202020204" pitchFamily="34" charset="0"/>
                        </a:defRPr>
                      </a:lvl5pPr>
                      <a:lvl6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6pPr>
                      <a:lvl7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7pPr>
                      <a:lvl8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8pPr>
                      <a:lvl9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9pPr>
                    </a:lstStyle>
                    <a:p>
                      <a:pPr marL="0" marR="0" lvl="0" indent="0" algn="ctr" defTabSz="914400" rtl="0" eaLnBrk="0" fontAlgn="base" latinLnBrk="0" hangingPunct="0">
                        <a:lnSpc>
                          <a:spcPct val="100000"/>
                        </a:lnSpc>
                        <a:spcBef>
                          <a:spcPct val="20000"/>
                        </a:spcBef>
                        <a:spcAft>
                          <a:spcPct val="0"/>
                        </a:spcAft>
                        <a:buClr>
                          <a:schemeClr val="hlink"/>
                        </a:buClr>
                        <a:buSzPct val="50000"/>
                        <a:buFont typeface="Monotype Sorts" pitchFamily="2" charset="2"/>
                        <a:buNone/>
                        <a:tabLst/>
                      </a:pPr>
                      <a:r>
                        <a:rPr kumimoji="1" lang="en-US" altLang="en-US" sz="3600" b="0" i="0" u="none" strike="noStrike" cap="none" normalizeH="0" baseline="0" dirty="0" smtClean="0">
                          <a:ln>
                            <a:noFill/>
                          </a:ln>
                          <a:solidFill>
                            <a:srgbClr val="000000"/>
                          </a:solidFill>
                          <a:effectLst/>
                          <a:latin typeface="Arial" panose="020B0604020202020204" pitchFamily="34" charset="0"/>
                        </a:rPr>
                        <a:t>Vote Against</a:t>
                      </a:r>
                    </a:p>
                  </a:txBody>
                  <a:tcPr marT="45728" marB="4572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66FF99"/>
                    </a:solidFill>
                  </a:tcPr>
                </a:tc>
                <a:tc>
                  <a:txBody>
                    <a:bodyPr/>
                    <a:lstStyle>
                      <a:lvl1pPr>
                        <a:spcBef>
                          <a:spcPct val="20000"/>
                        </a:spcBef>
                        <a:buClr>
                          <a:schemeClr val="hlink"/>
                        </a:buClr>
                        <a:buSzPct val="50000"/>
                        <a:buFont typeface="Monotype Sorts" pitchFamily="2" charset="2"/>
                        <a:defRPr kumimoji="1" sz="2800">
                          <a:solidFill>
                            <a:srgbClr val="CC0099"/>
                          </a:solidFill>
                          <a:latin typeface="Arial" panose="020B0604020202020204" pitchFamily="34" charset="0"/>
                        </a:defRPr>
                      </a:lvl1pPr>
                      <a:lvl2pPr>
                        <a:spcBef>
                          <a:spcPct val="20000"/>
                        </a:spcBef>
                        <a:buClr>
                          <a:schemeClr val="tx2"/>
                        </a:buClr>
                        <a:buSzPct val="75000"/>
                        <a:buFont typeface="Monotype Sorts" pitchFamily="2" charset="2"/>
                        <a:defRPr kumimoji="1" sz="2600">
                          <a:solidFill>
                            <a:srgbClr val="000066"/>
                          </a:solidFill>
                          <a:latin typeface="Arial" panose="020B0604020202020204" pitchFamily="34" charset="0"/>
                        </a:defRPr>
                      </a:lvl2pPr>
                      <a:lvl3pPr>
                        <a:spcBef>
                          <a:spcPct val="20000"/>
                        </a:spcBef>
                        <a:buClr>
                          <a:schemeClr val="hlink"/>
                        </a:buClr>
                        <a:buSzPct val="65000"/>
                        <a:buFont typeface="Monotype Sorts" pitchFamily="2" charset="2"/>
                        <a:defRPr kumimoji="1" sz="2400">
                          <a:solidFill>
                            <a:srgbClr val="000066"/>
                          </a:solidFill>
                          <a:latin typeface="Arial" panose="020B0604020202020204" pitchFamily="34" charset="0"/>
                        </a:defRPr>
                      </a:lvl3pPr>
                      <a:lvl4pPr>
                        <a:spcBef>
                          <a:spcPct val="20000"/>
                        </a:spcBef>
                        <a:buClr>
                          <a:schemeClr val="tx2"/>
                        </a:buClr>
                        <a:buSzPct val="100000"/>
                        <a:defRPr kumimoji="1" sz="2000">
                          <a:solidFill>
                            <a:srgbClr val="000066"/>
                          </a:solidFill>
                          <a:latin typeface="Arial" panose="020B0604020202020204" pitchFamily="34" charset="0"/>
                        </a:defRPr>
                      </a:lvl4pPr>
                      <a:lvl5pPr>
                        <a:spcBef>
                          <a:spcPct val="20000"/>
                        </a:spcBef>
                        <a:buClr>
                          <a:schemeClr val="hlink"/>
                        </a:buClr>
                        <a:buSzPct val="100000"/>
                        <a:defRPr kumimoji="1">
                          <a:solidFill>
                            <a:srgbClr val="000066"/>
                          </a:solidFill>
                          <a:latin typeface="Arial" panose="020B0604020202020204" pitchFamily="34" charset="0"/>
                        </a:defRPr>
                      </a:lvl5pPr>
                      <a:lvl6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6pPr>
                      <a:lvl7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7pPr>
                      <a:lvl8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8pPr>
                      <a:lvl9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9pPr>
                    </a:lstStyle>
                    <a:p>
                      <a:pPr marL="0" marR="0" lvl="0" indent="0" algn="ctr" defTabSz="914400" rtl="0" eaLnBrk="0" fontAlgn="base" latinLnBrk="0" hangingPunct="0">
                        <a:lnSpc>
                          <a:spcPct val="100000"/>
                        </a:lnSpc>
                        <a:spcBef>
                          <a:spcPct val="20000"/>
                        </a:spcBef>
                        <a:spcAft>
                          <a:spcPct val="0"/>
                        </a:spcAft>
                        <a:buClr>
                          <a:schemeClr val="hlink"/>
                        </a:buClr>
                        <a:buSzPct val="50000"/>
                        <a:buFont typeface="Monotype Sorts" pitchFamily="2" charset="2"/>
                        <a:buNone/>
                        <a:tabLst/>
                      </a:pPr>
                      <a:r>
                        <a:rPr kumimoji="1" lang="en-US" altLang="en-US" sz="3600" b="0" i="0" u="none" strike="noStrike" cap="none" normalizeH="0" baseline="0" dirty="0" smtClean="0">
                          <a:ln>
                            <a:noFill/>
                          </a:ln>
                          <a:solidFill>
                            <a:schemeClr val="tx1"/>
                          </a:solidFill>
                          <a:effectLst/>
                          <a:latin typeface="Arial" panose="020B0604020202020204" pitchFamily="34" charset="0"/>
                        </a:rPr>
                        <a:t>$500</a:t>
                      </a:r>
                    </a:p>
                  </a:txBody>
                  <a:tcPr marT="45728" marB="45728"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00"/>
                    </a:solidFill>
                  </a:tcPr>
                </a:tc>
                <a:tc>
                  <a:txBody>
                    <a:bodyPr/>
                    <a:lstStyle>
                      <a:lvl1pPr>
                        <a:spcBef>
                          <a:spcPct val="20000"/>
                        </a:spcBef>
                        <a:buClr>
                          <a:schemeClr val="hlink"/>
                        </a:buClr>
                        <a:buSzPct val="50000"/>
                        <a:buFont typeface="Monotype Sorts" pitchFamily="2" charset="2"/>
                        <a:defRPr kumimoji="1" sz="2800">
                          <a:solidFill>
                            <a:srgbClr val="CC0099"/>
                          </a:solidFill>
                          <a:latin typeface="Arial" panose="020B0604020202020204" pitchFamily="34" charset="0"/>
                        </a:defRPr>
                      </a:lvl1pPr>
                      <a:lvl2pPr>
                        <a:spcBef>
                          <a:spcPct val="20000"/>
                        </a:spcBef>
                        <a:buClr>
                          <a:schemeClr val="tx2"/>
                        </a:buClr>
                        <a:buSzPct val="75000"/>
                        <a:buFont typeface="Monotype Sorts" pitchFamily="2" charset="2"/>
                        <a:defRPr kumimoji="1" sz="2600">
                          <a:solidFill>
                            <a:srgbClr val="000066"/>
                          </a:solidFill>
                          <a:latin typeface="Arial" panose="020B0604020202020204" pitchFamily="34" charset="0"/>
                        </a:defRPr>
                      </a:lvl2pPr>
                      <a:lvl3pPr>
                        <a:spcBef>
                          <a:spcPct val="20000"/>
                        </a:spcBef>
                        <a:buClr>
                          <a:schemeClr val="hlink"/>
                        </a:buClr>
                        <a:buSzPct val="65000"/>
                        <a:buFont typeface="Monotype Sorts" pitchFamily="2" charset="2"/>
                        <a:defRPr kumimoji="1" sz="2400">
                          <a:solidFill>
                            <a:srgbClr val="000066"/>
                          </a:solidFill>
                          <a:latin typeface="Arial" panose="020B0604020202020204" pitchFamily="34" charset="0"/>
                        </a:defRPr>
                      </a:lvl3pPr>
                      <a:lvl4pPr>
                        <a:spcBef>
                          <a:spcPct val="20000"/>
                        </a:spcBef>
                        <a:buClr>
                          <a:schemeClr val="tx2"/>
                        </a:buClr>
                        <a:buSzPct val="100000"/>
                        <a:defRPr kumimoji="1" sz="2000">
                          <a:solidFill>
                            <a:srgbClr val="000066"/>
                          </a:solidFill>
                          <a:latin typeface="Arial" panose="020B0604020202020204" pitchFamily="34" charset="0"/>
                        </a:defRPr>
                      </a:lvl4pPr>
                      <a:lvl5pPr>
                        <a:spcBef>
                          <a:spcPct val="20000"/>
                        </a:spcBef>
                        <a:buClr>
                          <a:schemeClr val="hlink"/>
                        </a:buClr>
                        <a:buSzPct val="100000"/>
                        <a:defRPr kumimoji="1">
                          <a:solidFill>
                            <a:srgbClr val="000066"/>
                          </a:solidFill>
                          <a:latin typeface="Arial" panose="020B0604020202020204" pitchFamily="34" charset="0"/>
                        </a:defRPr>
                      </a:lvl5pPr>
                      <a:lvl6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6pPr>
                      <a:lvl7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7pPr>
                      <a:lvl8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8pPr>
                      <a:lvl9pPr eaLnBrk="0" fontAlgn="base" hangingPunct="0">
                        <a:spcBef>
                          <a:spcPct val="20000"/>
                        </a:spcBef>
                        <a:spcAft>
                          <a:spcPct val="0"/>
                        </a:spcAft>
                        <a:buClr>
                          <a:schemeClr val="hlink"/>
                        </a:buClr>
                        <a:buSzPct val="100000"/>
                        <a:defRPr kumimoji="1">
                          <a:solidFill>
                            <a:srgbClr val="000066"/>
                          </a:solidFill>
                          <a:latin typeface="Arial" panose="020B0604020202020204" pitchFamily="34" charset="0"/>
                        </a:defRPr>
                      </a:lvl9pPr>
                    </a:lstStyle>
                    <a:p>
                      <a:pPr marL="0" marR="0" lvl="0" indent="0" algn="ctr" defTabSz="914400" rtl="0" eaLnBrk="0" fontAlgn="base" latinLnBrk="0" hangingPunct="0">
                        <a:lnSpc>
                          <a:spcPct val="100000"/>
                        </a:lnSpc>
                        <a:spcBef>
                          <a:spcPct val="20000"/>
                        </a:spcBef>
                        <a:spcAft>
                          <a:spcPct val="0"/>
                        </a:spcAft>
                        <a:buClr>
                          <a:schemeClr val="hlink"/>
                        </a:buClr>
                        <a:buSzPct val="50000"/>
                        <a:buFont typeface="Monotype Sorts" pitchFamily="2" charset="2"/>
                        <a:buNone/>
                        <a:tabLst/>
                      </a:pPr>
                      <a:r>
                        <a:rPr kumimoji="1" lang="en-US" altLang="en-US" sz="3600" b="0" i="0" u="none" strike="noStrike" cap="none" normalizeH="0" baseline="0" dirty="0" smtClean="0">
                          <a:ln>
                            <a:noFill/>
                          </a:ln>
                          <a:solidFill>
                            <a:schemeClr val="tx1"/>
                          </a:solidFill>
                          <a:effectLst/>
                          <a:latin typeface="Arial" panose="020B0604020202020204" pitchFamily="34" charset="0"/>
                        </a:rPr>
                        <a:t>$300</a:t>
                      </a:r>
                    </a:p>
                  </a:txBody>
                  <a:tcPr marT="45728" marB="4572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00"/>
                    </a:solidFill>
                  </a:tcPr>
                </a:tc>
                <a:extLst>
                  <a:ext uri="{0D108BD9-81ED-4DB2-BD59-A6C34878D82A}">
                    <a16:rowId xmlns:a16="http://schemas.microsoft.com/office/drawing/2014/main" val="10002"/>
                  </a:ext>
                </a:extLst>
              </a:tr>
            </a:tbl>
          </a:graphicData>
        </a:graphic>
      </p:graphicFrame>
      <p:sp>
        <p:nvSpPr>
          <p:cNvPr id="2448406" name="Rectangle 22"/>
          <p:cNvSpPr>
            <a:spLocks noChangeArrowheads="1"/>
          </p:cNvSpPr>
          <p:nvPr/>
        </p:nvSpPr>
        <p:spPr bwMode="auto">
          <a:xfrm>
            <a:off x="1473200" y="4267200"/>
            <a:ext cx="10139680" cy="121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lvl1pPr marL="342900" indent="-342900">
              <a:spcBef>
                <a:spcPct val="20000"/>
              </a:spcBef>
              <a:buClr>
                <a:schemeClr val="hlink"/>
              </a:buClr>
              <a:buSzPct val="50000"/>
              <a:buFont typeface="Monotype Sorts" pitchFamily="2" charset="2"/>
              <a:buChar char="n"/>
              <a:defRPr kumimoji="1" sz="3200">
                <a:solidFill>
                  <a:srgbClr val="CC0099"/>
                </a:solidFill>
                <a:latin typeface="Arial" panose="020B0604020202020204" pitchFamily="34" charset="0"/>
              </a:defRPr>
            </a:lvl1pPr>
            <a:lvl2pPr marL="742950" indent="-285750">
              <a:spcBef>
                <a:spcPct val="20000"/>
              </a:spcBef>
              <a:buClr>
                <a:schemeClr val="tx2"/>
              </a:buClr>
              <a:buSzPct val="75000"/>
              <a:buFont typeface="Monotype Sorts" pitchFamily="2" charset="2"/>
              <a:buChar char="u"/>
              <a:defRPr kumimoji="1" sz="3000">
                <a:solidFill>
                  <a:srgbClr val="000066"/>
                </a:solidFill>
                <a:latin typeface="Arial" panose="020B0604020202020204" pitchFamily="34" charset="0"/>
              </a:defRPr>
            </a:lvl2pPr>
            <a:lvl3pPr marL="1143000" indent="-228600">
              <a:spcBef>
                <a:spcPct val="20000"/>
              </a:spcBef>
              <a:buClr>
                <a:schemeClr val="hlink"/>
              </a:buClr>
              <a:buSzPct val="65000"/>
              <a:buFont typeface="Monotype Sorts" pitchFamily="2" charset="2"/>
              <a:buChar char="w"/>
              <a:defRPr kumimoji="1" sz="2800">
                <a:solidFill>
                  <a:srgbClr val="000066"/>
                </a:solidFill>
                <a:latin typeface="Arial" panose="020B0604020202020204" pitchFamily="34" charset="0"/>
              </a:defRPr>
            </a:lvl3pPr>
            <a:lvl4pPr marL="1600200" indent="-228600">
              <a:spcBef>
                <a:spcPct val="20000"/>
              </a:spcBef>
              <a:buClr>
                <a:schemeClr val="tx2"/>
              </a:buClr>
              <a:buSzPct val="100000"/>
              <a:buChar char="•"/>
              <a:defRPr kumimoji="1" sz="2400">
                <a:solidFill>
                  <a:srgbClr val="000066"/>
                </a:solidFill>
                <a:latin typeface="Arial" panose="020B0604020202020204" pitchFamily="34" charset="0"/>
              </a:defRPr>
            </a:lvl4pPr>
            <a:lvl5pPr marL="2057400" indent="-228600">
              <a:spcBef>
                <a:spcPct val="20000"/>
              </a:spcBef>
              <a:buClr>
                <a:schemeClr val="hlink"/>
              </a:buClr>
              <a:buSzPct val="100000"/>
              <a:buChar char="–"/>
              <a:defRPr kumimoji="1" sz="2000">
                <a:solidFill>
                  <a:srgbClr val="000066"/>
                </a:solidFill>
                <a:latin typeface="Arial" panose="020B0604020202020204" pitchFamily="34" charset="0"/>
              </a:defRPr>
            </a:lvl5pPr>
            <a:lvl6pPr marL="25146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6pPr>
            <a:lvl7pPr marL="29718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7pPr>
            <a:lvl8pPr marL="34290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8pPr>
            <a:lvl9pPr marL="3886200" indent="-228600" eaLnBrk="0" fontAlgn="base" hangingPunct="0">
              <a:spcBef>
                <a:spcPct val="20000"/>
              </a:spcBef>
              <a:spcAft>
                <a:spcPct val="0"/>
              </a:spcAft>
              <a:buClr>
                <a:schemeClr val="hlink"/>
              </a:buClr>
              <a:buSzPct val="100000"/>
              <a:buChar char="–"/>
              <a:defRPr kumimoji="1" sz="2000">
                <a:solidFill>
                  <a:srgbClr val="000066"/>
                </a:solidFill>
                <a:latin typeface="Arial" panose="020B0604020202020204" pitchFamily="34" charset="0"/>
              </a:defRPr>
            </a:lvl9pPr>
          </a:lstStyle>
          <a:p>
            <a:endParaRPr lang="en-US" altLang="en-US" sz="3600" dirty="0">
              <a:solidFill>
                <a:srgbClr val="000066"/>
              </a:solidFill>
            </a:endParaRPr>
          </a:p>
        </p:txBody>
      </p:sp>
      <p:sp>
        <p:nvSpPr>
          <p:cNvPr id="7" name="Text Box 5"/>
          <p:cNvSpPr txBox="1">
            <a:spLocks noChangeArrowheads="1"/>
          </p:cNvSpPr>
          <p:nvPr/>
        </p:nvSpPr>
        <p:spPr bwMode="auto">
          <a:xfrm>
            <a:off x="10070869" y="0"/>
            <a:ext cx="2121131" cy="461665"/>
          </a:xfrm>
          <a:prstGeom prst="rect">
            <a:avLst/>
          </a:prstGeom>
          <a:solidFill>
            <a:schemeClr val="bg2">
              <a:alpha val="10000"/>
            </a:schemeClr>
          </a:solidFill>
          <a:ln w="9525">
            <a:noFill/>
            <a:miter lim="800000"/>
            <a:headEnd/>
            <a:tailEnd/>
          </a:ln>
        </p:spPr>
        <p:txBody>
          <a:bodyPr wrap="square">
            <a:spAutoFit/>
          </a:bodyPr>
          <a:lstStyle>
            <a:defPPr>
              <a:defRPr lang="en-US"/>
            </a:defPPr>
            <a:lvl1pPr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i="1" kern="1200">
                <a:solidFill>
                  <a:schemeClr val="tx1"/>
                </a:solidFill>
                <a:latin typeface="Times New Roman" pitchFamily="18" charset="0"/>
                <a:ea typeface="+mn-ea"/>
                <a:cs typeface="+mn-cs"/>
              </a:defRPr>
            </a:lvl5pPr>
            <a:lvl6pPr marL="2286000" algn="l" defTabSz="914400" rtl="0" eaLnBrk="1" latinLnBrk="0" hangingPunct="1">
              <a:defRPr kumimoji="1" sz="2400" i="1" kern="1200">
                <a:solidFill>
                  <a:schemeClr val="tx1"/>
                </a:solidFill>
                <a:latin typeface="Times New Roman" pitchFamily="18" charset="0"/>
                <a:ea typeface="+mn-ea"/>
                <a:cs typeface="+mn-cs"/>
              </a:defRPr>
            </a:lvl6pPr>
            <a:lvl7pPr marL="2743200" algn="l" defTabSz="914400" rtl="0" eaLnBrk="1" latinLnBrk="0" hangingPunct="1">
              <a:defRPr kumimoji="1" sz="2400" i="1" kern="1200">
                <a:solidFill>
                  <a:schemeClr val="tx1"/>
                </a:solidFill>
                <a:latin typeface="Times New Roman" pitchFamily="18" charset="0"/>
                <a:ea typeface="+mn-ea"/>
                <a:cs typeface="+mn-cs"/>
              </a:defRPr>
            </a:lvl7pPr>
            <a:lvl8pPr marL="3200400" algn="l" defTabSz="914400" rtl="0" eaLnBrk="1" latinLnBrk="0" hangingPunct="1">
              <a:defRPr kumimoji="1" sz="2400" i="1" kern="1200">
                <a:solidFill>
                  <a:schemeClr val="tx1"/>
                </a:solidFill>
                <a:latin typeface="Times New Roman" pitchFamily="18" charset="0"/>
                <a:ea typeface="+mn-ea"/>
                <a:cs typeface="+mn-cs"/>
              </a:defRPr>
            </a:lvl8pPr>
            <a:lvl9pPr marL="3657600" algn="l" defTabSz="914400" rtl="0" eaLnBrk="1" latinLnBrk="0" hangingPunct="1">
              <a:defRPr kumimoji="1" sz="2400" i="1" kern="1200">
                <a:solidFill>
                  <a:schemeClr val="tx1"/>
                </a:solidFill>
                <a:latin typeface="Times New Roman" pitchFamily="18" charset="0"/>
                <a:ea typeface="+mn-ea"/>
                <a:cs typeface="+mn-cs"/>
              </a:defRPr>
            </a:lvl9pPr>
          </a:lstStyle>
          <a:p>
            <a:pPr algn="r">
              <a:spcBef>
                <a:spcPct val="50000"/>
              </a:spcBef>
              <a:defRPr/>
            </a:pPr>
            <a:r>
              <a:rPr lang="en-US" b="1" i="0" dirty="0" smtClean="0">
                <a:solidFill>
                  <a:schemeClr val="accent4">
                    <a:lumMod val="75000"/>
                    <a:lumOff val="25000"/>
                  </a:schemeClr>
                </a:solidFill>
                <a:latin typeface="+mn-lt"/>
                <a:cs typeface="Times New Roman" panose="02020603050405020304" pitchFamily="18" charset="0"/>
              </a:rPr>
              <a:t>TTYN (3 of 3)</a:t>
            </a:r>
            <a:endParaRPr lang="en-US" b="1" i="0" dirty="0">
              <a:solidFill>
                <a:schemeClr val="accent4">
                  <a:lumMod val="75000"/>
                  <a:lumOff val="25000"/>
                </a:schemeClr>
              </a:solidFill>
              <a:latin typeface="+mn-lt"/>
              <a:cs typeface="Times New Roman" panose="02020603050405020304" pitchFamily="18" charset="0"/>
            </a:endParaRPr>
          </a:p>
        </p:txBody>
      </p:sp>
    </p:spTree>
    <p:extLst>
      <p:ext uri="{BB962C8B-B14F-4D97-AF65-F5344CB8AC3E}">
        <p14:creationId xmlns:p14="http://schemas.microsoft.com/office/powerpoint/2010/main" val="224102820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nodePh="1">
                                  <p:stCondLst>
                                    <p:cond delay="0"/>
                                  </p:stCondLst>
                                  <p:endCondLst>
                                    <p:cond evt="begin" delay="0">
                                      <p:tn val="5"/>
                                    </p:cond>
                                  </p:endCondLst>
                                  <p:childTnLst>
                                    <p:set>
                                      <p:cBhvr>
                                        <p:cTn id="6" dur="1" fill="hold">
                                          <p:stCondLst>
                                            <p:cond delay="0"/>
                                          </p:stCondLst>
                                        </p:cTn>
                                        <p:tgtEl>
                                          <p:spTgt spid="2448406">
                                            <p:txEl>
                                              <p:pRg st="0" end="0"/>
                                            </p:txEl>
                                          </p:spTgt>
                                        </p:tgtEl>
                                        <p:attrNameLst>
                                          <p:attrName>style.visibility</p:attrName>
                                        </p:attrNameLst>
                                      </p:cBhvr>
                                      <p:to>
                                        <p:strVal val="visible"/>
                                      </p:to>
                                    </p:set>
                                    <p:animEffect transition="in" filter="wipe(left)">
                                      <p:cBhvr>
                                        <p:cTn id="7" dur="500"/>
                                        <p:tgtEl>
                                          <p:spTgt spid="244840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Generic (Standard)">
  <a:themeElements>
    <a:clrScheme name="">
      <a:dk1>
        <a:srgbClr val="000066"/>
      </a:dk1>
      <a:lt1>
        <a:srgbClr val="FFFFFF"/>
      </a:lt1>
      <a:dk2>
        <a:srgbClr val="336699"/>
      </a:dk2>
      <a:lt2>
        <a:srgbClr val="010000"/>
      </a:lt2>
      <a:accent1>
        <a:srgbClr val="CCECFF"/>
      </a:accent1>
      <a:accent2>
        <a:srgbClr val="FFFFCC"/>
      </a:accent2>
      <a:accent3>
        <a:srgbClr val="FFFFFF"/>
      </a:accent3>
      <a:accent4>
        <a:srgbClr val="000056"/>
      </a:accent4>
      <a:accent5>
        <a:srgbClr val="E2F4FF"/>
      </a:accent5>
      <a:accent6>
        <a:srgbClr val="E7E7B9"/>
      </a:accent6>
      <a:hlink>
        <a:srgbClr val="0066FF"/>
      </a:hlink>
      <a:folHlink>
        <a:srgbClr val="FFFFCC"/>
      </a:folHlink>
    </a:clrScheme>
    <a:fontScheme name="Generic (Standard)">
      <a:majorFont>
        <a:latin typeface="Helvetic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1"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1"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Generic (Standard) 1">
        <a:dk1>
          <a:srgbClr val="009999"/>
        </a:dk1>
        <a:lt1>
          <a:srgbClr val="FFFFFF"/>
        </a:lt1>
        <a:dk2>
          <a:srgbClr val="336699"/>
        </a:dk2>
        <a:lt2>
          <a:srgbClr val="010000"/>
        </a:lt2>
        <a:accent1>
          <a:srgbClr val="CCECFF"/>
        </a:accent1>
        <a:accent2>
          <a:srgbClr val="FFFFCC"/>
        </a:accent2>
        <a:accent3>
          <a:srgbClr val="FFFFFF"/>
        </a:accent3>
        <a:accent4>
          <a:srgbClr val="008282"/>
        </a:accent4>
        <a:accent5>
          <a:srgbClr val="E2F4FF"/>
        </a:accent5>
        <a:accent6>
          <a:srgbClr val="E7E7B9"/>
        </a:accent6>
        <a:hlink>
          <a:srgbClr val="FF9966"/>
        </a:hlink>
        <a:folHlink>
          <a:srgbClr val="FFFFCC"/>
        </a:folHlink>
      </a:clrScheme>
      <a:clrMap bg1="lt1" tx1="dk1" bg2="lt2" tx2="dk2" accent1="accent1" accent2="accent2" accent3="accent3" accent4="accent4" accent5="accent5" accent6="accent6" hlink="hlink" folHlink="folHlink"/>
    </a:extraClrScheme>
    <a:extraClrScheme>
      <a:clrScheme name="Generic (Standard) 2">
        <a:dk1>
          <a:srgbClr val="800000"/>
        </a:dk1>
        <a:lt1>
          <a:srgbClr val="FFFFFF"/>
        </a:lt1>
        <a:dk2>
          <a:srgbClr val="000000"/>
        </a:dk2>
        <a:lt2>
          <a:srgbClr val="FFFFCC"/>
        </a:lt2>
        <a:accent1>
          <a:srgbClr val="000000"/>
        </a:accent1>
        <a:accent2>
          <a:srgbClr val="000099"/>
        </a:accent2>
        <a:accent3>
          <a:srgbClr val="AAAAAA"/>
        </a:accent3>
        <a:accent4>
          <a:srgbClr val="DADADA"/>
        </a:accent4>
        <a:accent5>
          <a:srgbClr val="AAAAAA"/>
        </a:accent5>
        <a:accent6>
          <a:srgbClr val="00008A"/>
        </a:accent6>
        <a:hlink>
          <a:srgbClr val="800000"/>
        </a:hlink>
        <a:folHlink>
          <a:srgbClr val="000000"/>
        </a:folHlink>
      </a:clrScheme>
      <a:clrMap bg1="dk2" tx1="lt1" bg2="dk1" tx2="lt2" accent1="accent1" accent2="accent2" accent3="accent3" accent4="accent4" accent5="accent5" accent6="accent6" hlink="hlink" folHlink="folHlink"/>
    </a:extraClrScheme>
    <a:extraClrScheme>
      <a:clrScheme name="Generic (Standard) 3">
        <a:dk1>
          <a:srgbClr val="000000"/>
        </a:dk1>
        <a:lt1>
          <a:srgbClr val="FFFFFF"/>
        </a:lt1>
        <a:dk2>
          <a:srgbClr val="000000"/>
        </a:dk2>
        <a:lt2>
          <a:srgbClr val="CBCBCB"/>
        </a:lt2>
        <a:accent1>
          <a:srgbClr val="C0C0C0"/>
        </a:accent1>
        <a:accent2>
          <a:srgbClr val="DDDDDD"/>
        </a:accent2>
        <a:accent3>
          <a:srgbClr val="FFFFFF"/>
        </a:accent3>
        <a:accent4>
          <a:srgbClr val="000000"/>
        </a:accent4>
        <a:accent5>
          <a:srgbClr val="DCDCDC"/>
        </a:accent5>
        <a:accent6>
          <a:srgbClr val="C8C8C8"/>
        </a:accent6>
        <a:hlink>
          <a:srgbClr val="5F5F5F"/>
        </a:hlink>
        <a:folHlink>
          <a:srgbClr val="DDDDDD"/>
        </a:folHlink>
      </a:clrScheme>
      <a:clrMap bg1="lt1" tx1="dk1" bg2="lt2" tx2="dk2" accent1="accent1" accent2="accent2" accent3="accent3" accent4="accent4" accent5="accent5" accent6="accent6" hlink="hlink" folHlink="folHlink"/>
    </a:extraClrScheme>
    <a:extraClrScheme>
      <a:clrScheme name="Generic (Standard) 4">
        <a:dk1>
          <a:srgbClr val="336699"/>
        </a:dk1>
        <a:lt1>
          <a:srgbClr val="FFFFFF"/>
        </a:lt1>
        <a:dk2>
          <a:srgbClr val="000066"/>
        </a:dk2>
        <a:lt2>
          <a:srgbClr val="010000"/>
        </a:lt2>
        <a:accent1>
          <a:srgbClr val="CCECFF"/>
        </a:accent1>
        <a:accent2>
          <a:srgbClr val="FFFFCC"/>
        </a:accent2>
        <a:accent3>
          <a:srgbClr val="FFFFFF"/>
        </a:accent3>
        <a:accent4>
          <a:srgbClr val="2A5682"/>
        </a:accent4>
        <a:accent5>
          <a:srgbClr val="E2F4FF"/>
        </a:accent5>
        <a:accent6>
          <a:srgbClr val="E7E7B9"/>
        </a:accent6>
        <a:hlink>
          <a:srgbClr val="3399FF"/>
        </a:hlink>
        <a:folHlink>
          <a:srgbClr val="FFFFCC"/>
        </a:folHlink>
      </a:clrScheme>
      <a:clrMap bg1="lt1" tx1="dk1" bg2="lt2" tx2="dk2" accent1="accent1" accent2="accent2" accent3="accent3" accent4="accent4" accent5="accent5" accent6="accent6" hlink="hlink" folHlink="folHlink"/>
    </a:extraClrScheme>
    <a:extraClrScheme>
      <a:clrScheme name="Generic (Standard) 5">
        <a:dk1>
          <a:srgbClr val="009999"/>
        </a:dk1>
        <a:lt1>
          <a:srgbClr val="FFFFFF"/>
        </a:lt1>
        <a:dk2>
          <a:srgbClr val="336699"/>
        </a:dk2>
        <a:lt2>
          <a:srgbClr val="010000"/>
        </a:lt2>
        <a:accent1>
          <a:srgbClr val="CCECFF"/>
        </a:accent1>
        <a:accent2>
          <a:srgbClr val="FFFFCC"/>
        </a:accent2>
        <a:accent3>
          <a:srgbClr val="FFFFFF"/>
        </a:accent3>
        <a:accent4>
          <a:srgbClr val="008282"/>
        </a:accent4>
        <a:accent5>
          <a:srgbClr val="E2F4FF"/>
        </a:accent5>
        <a:accent6>
          <a:srgbClr val="E7E7B9"/>
        </a:accent6>
        <a:hlink>
          <a:srgbClr val="0066FF"/>
        </a:hlink>
        <a:folHlink>
          <a:srgbClr val="FFFF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Macintosh HD:Microsoft Office 98:Templates:Presentations:Generic (Standard)</Template>
  <TotalTime>4830</TotalTime>
  <Words>3030</Words>
  <Application>Microsoft Office PowerPoint</Application>
  <PresentationFormat>Widescreen</PresentationFormat>
  <Paragraphs>554</Paragraphs>
  <Slides>63</Slides>
  <Notes>40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63</vt:i4>
      </vt:variant>
    </vt:vector>
  </HeadingPairs>
  <TitlesOfParts>
    <vt:vector size="68" baseType="lpstr">
      <vt:lpstr>Arial</vt:lpstr>
      <vt:lpstr>Helvetica</vt:lpstr>
      <vt:lpstr>Monotype Sorts</vt:lpstr>
      <vt:lpstr>Times New Roman</vt:lpstr>
      <vt:lpstr>Generic (Standard)</vt:lpstr>
      <vt:lpstr>Class 23 Secured Transactions Spring 2021  Security Interests Near and In Bankruptcy</vt:lpstr>
      <vt:lpstr>xxxx</vt:lpstr>
      <vt:lpstr>10-1.1: Exchange Offers I</vt:lpstr>
      <vt:lpstr>10-1.1: Exchange Offers I</vt:lpstr>
      <vt:lpstr>10-1.1: Individual Decision</vt:lpstr>
      <vt:lpstr>10-1.1: Answer</vt:lpstr>
      <vt:lpstr>10-1.2: Exchange Offers II</vt:lpstr>
      <vt:lpstr>10-1.2: Exchange Offers II</vt:lpstr>
      <vt:lpstr>10-1.2: Individual Decision</vt:lpstr>
      <vt:lpstr>10.1-2: Answer</vt:lpstr>
      <vt:lpstr>10-2.1: Exchange Offers: Majority Binds Dissenters</vt:lpstr>
      <vt:lpstr>10-2.1: Exchange Offers: Majority Binds Dissenters</vt:lpstr>
      <vt:lpstr>10-2.1: Individual Decision</vt:lpstr>
      <vt:lpstr>10-2.1: Answer</vt:lpstr>
      <vt:lpstr>10-2.2: Exchange Offers: Unanimity Clauses</vt:lpstr>
      <vt:lpstr>10-2.2: Exchange Offers: Unanimity Clauses</vt:lpstr>
      <vt:lpstr>10-2.2: Individual Decision</vt:lpstr>
      <vt:lpstr>10-2.2: Answer</vt:lpstr>
      <vt:lpstr>Summary of Results</vt:lpstr>
      <vt:lpstr>How To Deal With This?</vt:lpstr>
      <vt:lpstr>How To Deal With This?</vt:lpstr>
      <vt:lpstr>PowerPoint Presentation</vt:lpstr>
      <vt:lpstr>Understanding the TIA</vt:lpstr>
      <vt:lpstr>Understanding the TIA</vt:lpstr>
      <vt:lpstr>BC 544: Trustee as Lien Creditor</vt:lpstr>
      <vt:lpstr>BC 544(a) Cont.</vt:lpstr>
      <vt:lpstr>BC 544 Cont.</vt:lpstr>
      <vt:lpstr>BC 550: Liability of Transferee of Avoided Transfer</vt:lpstr>
      <vt:lpstr>BC 550(a) Cont.</vt:lpstr>
      <vt:lpstr>BC 551: Automatic Preservation</vt:lpstr>
      <vt:lpstr>10-4: The Hypothetical Lien Creditor Power</vt:lpstr>
      <vt:lpstr>10-5: The Hypothetical Lien Creditor Power</vt:lpstr>
      <vt:lpstr>10-4: Answer</vt:lpstr>
      <vt:lpstr>10-5: Answer</vt:lpstr>
      <vt:lpstr>BC 547: Preferences</vt:lpstr>
      <vt:lpstr>BC 547(b) Cont.</vt:lpstr>
      <vt:lpstr>BC 547(b) Cont.</vt:lpstr>
      <vt:lpstr>10-6: No Antecedent Debt, No Preference </vt:lpstr>
      <vt:lpstr>10-7: Antecedent Debt, Preference</vt:lpstr>
      <vt:lpstr>10-6: Answer</vt:lpstr>
      <vt:lpstr>10-7: Answer</vt:lpstr>
      <vt:lpstr>10-7: Answer</vt:lpstr>
      <vt:lpstr>BC 547(e): Timing Transfers</vt:lpstr>
      <vt:lpstr>BC 547(e)(1) Cont. </vt:lpstr>
      <vt:lpstr>BC 547(e) Cont.</vt:lpstr>
      <vt:lpstr>BC 547(e)(2) Cont.</vt:lpstr>
      <vt:lpstr>BC 547(e) Cont.</vt:lpstr>
      <vt:lpstr>10-10: Late Filings and Secured Creditors</vt:lpstr>
      <vt:lpstr>10-10: Answer</vt:lpstr>
      <vt:lpstr>10-12: New Property and Secured Creditors</vt:lpstr>
      <vt:lpstr>10-13: Floating Collateral and Secured Creditors</vt:lpstr>
      <vt:lpstr>10-13: Floating Collateral and Secured Creditors</vt:lpstr>
      <vt:lpstr>10-12: Answer</vt:lpstr>
      <vt:lpstr>10-12: Answer</vt:lpstr>
      <vt:lpstr>BC 547(c)(5): Two Point Net Improvement Test</vt:lpstr>
      <vt:lpstr>BC 547(c)(5): Two Point Net Improvement Test</vt:lpstr>
      <vt:lpstr>BC 547(c)(5): Two Point Net Improvement Test</vt:lpstr>
      <vt:lpstr>10-13: Answer</vt:lpstr>
      <vt:lpstr>10-13: Answer</vt:lpstr>
      <vt:lpstr>BC 506: Determination of Secured Status</vt:lpstr>
      <vt:lpstr>BC 506(a) Cont.</vt:lpstr>
      <vt:lpstr>BC 506(a) Cont.</vt:lpstr>
      <vt:lpstr>Example</vt:lpstr>
    </vt:vector>
  </TitlesOfParts>
  <Company>The University of Chicago Law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Standard Setting in High-Tech Industries</dc:title>
  <dc:creator>Randal Picker</dc:creator>
  <cp:lastModifiedBy>Picker, Randall</cp:lastModifiedBy>
  <cp:revision>604</cp:revision>
  <cp:lastPrinted>2018-11-28T20:20:45Z</cp:lastPrinted>
  <dcterms:created xsi:type="dcterms:W3CDTF">1999-10-27T15:27:59Z</dcterms:created>
  <dcterms:modified xsi:type="dcterms:W3CDTF">2021-05-19T14:01:47Z</dcterms:modified>
</cp:coreProperties>
</file>