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74"/>
  </p:notesMasterIdLst>
  <p:handoutMasterIdLst>
    <p:handoutMasterId r:id="rId75"/>
  </p:handoutMasterIdLst>
  <p:sldIdLst>
    <p:sldId id="1255" r:id="rId2"/>
    <p:sldId id="1801" r:id="rId3"/>
    <p:sldId id="1802" r:id="rId4"/>
    <p:sldId id="1803" r:id="rId5"/>
    <p:sldId id="1713" r:id="rId6"/>
    <p:sldId id="1714" r:id="rId7"/>
    <p:sldId id="1715" r:id="rId8"/>
    <p:sldId id="1716" r:id="rId9"/>
    <p:sldId id="1778" r:id="rId10"/>
    <p:sldId id="1779" r:id="rId11"/>
    <p:sldId id="1717" r:id="rId12"/>
    <p:sldId id="1770" r:id="rId13"/>
    <p:sldId id="1720" r:id="rId14"/>
    <p:sldId id="1780" r:id="rId15"/>
    <p:sldId id="1781" r:id="rId16"/>
    <p:sldId id="1721" r:id="rId17"/>
    <p:sldId id="1783" r:id="rId18"/>
    <p:sldId id="1782" r:id="rId19"/>
    <p:sldId id="1723" r:id="rId20"/>
    <p:sldId id="1724" r:id="rId21"/>
    <p:sldId id="1784" r:id="rId22"/>
    <p:sldId id="1725" r:id="rId23"/>
    <p:sldId id="1726" r:id="rId24"/>
    <p:sldId id="1727" r:id="rId25"/>
    <p:sldId id="1728" r:id="rId26"/>
    <p:sldId id="1729" r:id="rId27"/>
    <p:sldId id="1730" r:id="rId28"/>
    <p:sldId id="1731" r:id="rId29"/>
    <p:sldId id="1734" r:id="rId30"/>
    <p:sldId id="1735" r:id="rId31"/>
    <p:sldId id="1785" r:id="rId32"/>
    <p:sldId id="1786" r:id="rId33"/>
    <p:sldId id="1787" r:id="rId34"/>
    <p:sldId id="1788" r:id="rId35"/>
    <p:sldId id="1771" r:id="rId36"/>
    <p:sldId id="1742" r:id="rId37"/>
    <p:sldId id="1743" r:id="rId38"/>
    <p:sldId id="1744" r:id="rId39"/>
    <p:sldId id="1745" r:id="rId40"/>
    <p:sldId id="1747" r:id="rId41"/>
    <p:sldId id="1746" r:id="rId42"/>
    <p:sldId id="1748" r:id="rId43"/>
    <p:sldId id="1749" r:id="rId44"/>
    <p:sldId id="1750" r:id="rId45"/>
    <p:sldId id="1751" r:id="rId46"/>
    <p:sldId id="1752" r:id="rId47"/>
    <p:sldId id="1753" r:id="rId48"/>
    <p:sldId id="1754" r:id="rId49"/>
    <p:sldId id="1755" r:id="rId50"/>
    <p:sldId id="1799" r:id="rId51"/>
    <p:sldId id="1757" r:id="rId52"/>
    <p:sldId id="1756" r:id="rId53"/>
    <p:sldId id="1800" r:id="rId54"/>
    <p:sldId id="1804" r:id="rId55"/>
    <p:sldId id="1758" r:id="rId56"/>
    <p:sldId id="1775" r:id="rId57"/>
    <p:sldId id="1759" r:id="rId58"/>
    <p:sldId id="1762" r:id="rId59"/>
    <p:sldId id="1760" r:id="rId60"/>
    <p:sldId id="1777" r:id="rId61"/>
    <p:sldId id="1761" r:id="rId62"/>
    <p:sldId id="1763" r:id="rId63"/>
    <p:sldId id="1789" r:id="rId64"/>
    <p:sldId id="1790" r:id="rId65"/>
    <p:sldId id="1791" r:id="rId66"/>
    <p:sldId id="1792" r:id="rId67"/>
    <p:sldId id="1793" r:id="rId68"/>
    <p:sldId id="1794" r:id="rId69"/>
    <p:sldId id="1795" r:id="rId70"/>
    <p:sldId id="1796" r:id="rId71"/>
    <p:sldId id="1797" r:id="rId72"/>
    <p:sldId id="1798" r:id="rId73"/>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66"/>
    <a:srgbClr val="0000FF"/>
    <a:srgbClr val="CC66FF"/>
    <a:srgbClr val="CCCCFF"/>
    <a:srgbClr val="6699FF"/>
    <a:srgbClr val="003399"/>
    <a:srgbClr val="FFCC99"/>
    <a:srgbClr val="CC99FF"/>
    <a:srgbClr val="FF7C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8" autoAdjust="0"/>
    <p:restoredTop sz="86368" autoAdjust="0"/>
  </p:normalViewPr>
  <p:slideViewPr>
    <p:cSldViewPr snapToGrid="0">
      <p:cViewPr varScale="1">
        <p:scale>
          <a:sx n="153" d="100"/>
          <a:sy n="153" d="100"/>
        </p:scale>
        <p:origin x="112" y="128"/>
      </p:cViewPr>
      <p:guideLst>
        <p:guide orient="horz" pos="2160"/>
        <p:guide pos="3840"/>
      </p:guideLst>
    </p:cSldViewPr>
  </p:slideViewPr>
  <p:outlineViewPr>
    <p:cViewPr>
      <p:scale>
        <a:sx n="50" d="100"/>
        <a:sy n="50" d="100"/>
      </p:scale>
      <p:origin x="0" y="66744"/>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0A85B398-6377-43CE-8CC3-B203DEB8AD14}" type="datetime1">
              <a:rPr lang="en-US" altLang="en-US" smtClean="0"/>
              <a:t>5/17/2021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1DA4B5C5-6A71-403D-93CF-B131CAF346EB}" type="slidenum">
              <a:rPr lang="en-US" altLang="en-US"/>
              <a:pPr/>
              <a:t>‹#›</a:t>
            </a:fld>
            <a:endParaRPr lang="en-US" altLang="en-US"/>
          </a:p>
        </p:txBody>
      </p:sp>
    </p:spTree>
    <p:extLst>
      <p:ext uri="{BB962C8B-B14F-4D97-AF65-F5344CB8AC3E}">
        <p14:creationId xmlns:p14="http://schemas.microsoft.com/office/powerpoint/2010/main" val="11295202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39939"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FA807B03-0F9D-4F0E-BAAA-B01BF3DE0C6D}" type="datetime1">
              <a:rPr lang="en-US" altLang="en-US" smtClean="0"/>
              <a:t>5/17/2021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2FF7B011-FE8E-40FA-A03D-379C322E5B6C}" type="slidenum">
              <a:rPr lang="en-US" altLang="en-US"/>
              <a:pPr/>
              <a:t>‹#›</a:t>
            </a:fld>
            <a:endParaRPr lang="en-US" altLang="en-US"/>
          </a:p>
        </p:txBody>
      </p:sp>
    </p:spTree>
    <p:extLst>
      <p:ext uri="{BB962C8B-B14F-4D97-AF65-F5344CB8AC3E}">
        <p14:creationId xmlns:p14="http://schemas.microsoft.com/office/powerpoint/2010/main" val="123093323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D846C3-8FBC-41F8-AE98-8428819B6557}" type="datetime1">
              <a:rPr kumimoji="0" lang="en-US" altLang="en-US" sz="1200"/>
              <a:t>5/17/2021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620622-531B-4EE5-93EB-7BC9FCD76B83}" type="slidenum">
              <a:rPr kumimoji="0" lang="en-US" altLang="en-US" sz="1200"/>
              <a:pPr/>
              <a:t>1</a:t>
            </a:fld>
            <a:endParaRPr kumimoji="0" lang="en-US" altLang="en-US" sz="1200"/>
          </a:p>
        </p:txBody>
      </p:sp>
      <p:sp>
        <p:nvSpPr>
          <p:cNvPr id="40964" name="Rectangle 2"/>
          <p:cNvSpPr>
            <a:spLocks noGrp="1" noRot="1" noChangeAspect="1" noChangeArrowheads="1" noTextEdit="1"/>
          </p:cNvSpPr>
          <p:nvPr>
            <p:ph type="sldImg"/>
          </p:nvPr>
        </p:nvSpPr>
        <p:spPr>
          <a:xfrm>
            <a:off x="407988" y="698500"/>
            <a:ext cx="6194425" cy="3484563"/>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3688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5A9B1E01-0CFF-4A6F-996B-ACAF3922656A}" type="datetime1">
              <a:rPr kumimoji="0" lang="en-US" altLang="en-US" sz="1200"/>
              <a:pPr/>
              <a:t>5/17/2021</a:t>
            </a:fld>
            <a:endParaRPr kumimoji="0" lang="en-US" altLang="en-US" sz="1200"/>
          </a:p>
        </p:txBody>
      </p:sp>
      <p:sp>
        <p:nvSpPr>
          <p:cNvPr id="522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8B2C4793-9A05-4154-9FF6-4E1604E5E5B1}" type="slidenum">
              <a:rPr kumimoji="0" lang="en-US" altLang="en-US" sz="1200"/>
              <a:pPr/>
              <a:t>13</a:t>
            </a:fld>
            <a:endParaRPr kumimoji="0" lang="en-US" altLang="en-US" sz="1200"/>
          </a:p>
        </p:txBody>
      </p:sp>
      <p:sp>
        <p:nvSpPr>
          <p:cNvPr id="52228" name="Rectangle 2"/>
          <p:cNvSpPr>
            <a:spLocks noGrp="1" noRot="1" noChangeAspect="1" noChangeArrowheads="1" noTextEdit="1"/>
          </p:cNvSpPr>
          <p:nvPr>
            <p:ph type="sldImg"/>
          </p:nvPr>
        </p:nvSpPr>
        <p:spPr>
          <a:ln/>
        </p:spPr>
      </p:sp>
      <p:sp>
        <p:nvSpPr>
          <p:cNvPr id="522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3290847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E8DB7AD-916C-450B-A073-2680E6AA0752}" type="datetime1">
              <a:rPr kumimoji="0" lang="en-US" altLang="en-US" sz="1200"/>
              <a:pPr/>
              <a:t>5/17/2021</a:t>
            </a:fld>
            <a:endParaRPr kumimoji="0" lang="en-US" altLang="en-US" sz="1200"/>
          </a:p>
        </p:txBody>
      </p:sp>
      <p:sp>
        <p:nvSpPr>
          <p:cNvPr id="532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E5EC673-DFAA-4862-9430-3806FB615726}" type="slidenum">
              <a:rPr kumimoji="0" lang="en-US" altLang="en-US" sz="1200"/>
              <a:pPr/>
              <a:t>16</a:t>
            </a:fld>
            <a:endParaRPr kumimoji="0" lang="en-US" altLang="en-US" sz="1200"/>
          </a:p>
        </p:txBody>
      </p:sp>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637783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427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6C93AB9-058C-4AB1-9C8B-C3FE00FB4F69}" type="datetime1">
              <a:rPr kumimoji="0" lang="en-US" altLang="en-US" sz="1200"/>
              <a:pPr/>
              <a:t>5/17/2021</a:t>
            </a:fld>
            <a:endParaRPr kumimoji="0" lang="en-US" altLang="en-US" sz="1200"/>
          </a:p>
        </p:txBody>
      </p:sp>
      <p:sp>
        <p:nvSpPr>
          <p:cNvPr id="5427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7E947C-65BF-4D16-BA49-25EAD210874C}" type="slidenum">
              <a:rPr kumimoji="0" lang="en-US" altLang="en-US" sz="1200"/>
              <a:pPr/>
              <a:t>17</a:t>
            </a:fld>
            <a:endParaRPr kumimoji="0" lang="en-US" altLang="en-US" sz="1200"/>
          </a:p>
        </p:txBody>
      </p:sp>
    </p:spTree>
    <p:extLst>
      <p:ext uri="{BB962C8B-B14F-4D97-AF65-F5344CB8AC3E}">
        <p14:creationId xmlns:p14="http://schemas.microsoft.com/office/powerpoint/2010/main" val="6914145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427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6C93AB9-058C-4AB1-9C8B-C3FE00FB4F69}" type="datetime1">
              <a:rPr kumimoji="0" lang="en-US" altLang="en-US" sz="1200"/>
              <a:pPr/>
              <a:t>5/17/2021</a:t>
            </a:fld>
            <a:endParaRPr kumimoji="0" lang="en-US" altLang="en-US" sz="1200"/>
          </a:p>
        </p:txBody>
      </p:sp>
      <p:sp>
        <p:nvSpPr>
          <p:cNvPr id="5427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7E947C-65BF-4D16-BA49-25EAD210874C}" type="slidenum">
              <a:rPr kumimoji="0" lang="en-US" altLang="en-US" sz="1200"/>
              <a:pPr/>
              <a:t>18</a:t>
            </a:fld>
            <a:endParaRPr kumimoji="0" lang="en-US" altLang="en-US" sz="1200"/>
          </a:p>
        </p:txBody>
      </p:sp>
    </p:spTree>
    <p:extLst>
      <p:ext uri="{BB962C8B-B14F-4D97-AF65-F5344CB8AC3E}">
        <p14:creationId xmlns:p14="http://schemas.microsoft.com/office/powerpoint/2010/main" val="3720795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530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DF41BE6-6250-4611-8739-90056A519CA2}" type="datetime1">
              <a:rPr kumimoji="0" lang="en-US" altLang="en-US" sz="1200"/>
              <a:pPr/>
              <a:t>5/17/2021</a:t>
            </a:fld>
            <a:endParaRPr kumimoji="0" lang="en-US" altLang="en-US" sz="1200"/>
          </a:p>
        </p:txBody>
      </p:sp>
      <p:sp>
        <p:nvSpPr>
          <p:cNvPr id="5530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C8A211D-0574-444C-8843-CCD01921C1C8}" type="slidenum">
              <a:rPr kumimoji="0" lang="en-US" altLang="en-US" sz="1200"/>
              <a:pPr/>
              <a:t>19</a:t>
            </a:fld>
            <a:endParaRPr kumimoji="0" lang="en-US" altLang="en-US" sz="1200"/>
          </a:p>
        </p:txBody>
      </p:sp>
    </p:spTree>
    <p:extLst>
      <p:ext uri="{BB962C8B-B14F-4D97-AF65-F5344CB8AC3E}">
        <p14:creationId xmlns:p14="http://schemas.microsoft.com/office/powerpoint/2010/main" val="39755917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5632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CAEAE6-C5C3-47C8-9A7C-167301DEF27B}" type="datetime1">
              <a:rPr kumimoji="0" lang="en-US" altLang="en-US" sz="1200"/>
              <a:pPr/>
              <a:t>5/17/2021</a:t>
            </a:fld>
            <a:endParaRPr kumimoji="0" lang="en-US" altLang="en-US" sz="1200"/>
          </a:p>
        </p:txBody>
      </p:sp>
      <p:sp>
        <p:nvSpPr>
          <p:cNvPr id="5632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FCED471-E1AD-492C-A7A1-499B34BDEB81}" type="slidenum">
              <a:rPr kumimoji="0" lang="en-US" altLang="en-US" sz="1200"/>
              <a:pPr/>
              <a:t>20</a:t>
            </a:fld>
            <a:endParaRPr kumimoji="0" lang="en-US" altLang="en-US" sz="1200"/>
          </a:p>
        </p:txBody>
      </p:sp>
    </p:spTree>
    <p:extLst>
      <p:ext uri="{BB962C8B-B14F-4D97-AF65-F5344CB8AC3E}">
        <p14:creationId xmlns:p14="http://schemas.microsoft.com/office/powerpoint/2010/main" val="3808218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A20F433-1E9F-4DD4-BF14-38E7921145D2}" type="datetime1">
              <a:rPr kumimoji="0" lang="en-US" altLang="en-US" sz="1200"/>
              <a:pPr/>
              <a:t>5/17/2021</a:t>
            </a:fld>
            <a:endParaRPr kumimoji="0" lang="en-US" altLang="en-US" sz="1200"/>
          </a:p>
        </p:txBody>
      </p:sp>
      <p:sp>
        <p:nvSpPr>
          <p:cNvPr id="522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4E76072-C9D0-4A6A-98BF-31F01A012656}" type="slidenum">
              <a:rPr kumimoji="0" lang="en-US" altLang="en-US" sz="1200"/>
              <a:pPr/>
              <a:t>22</a:t>
            </a:fld>
            <a:endParaRPr kumimoji="0" lang="en-US" altLang="en-US" sz="1200"/>
          </a:p>
        </p:txBody>
      </p:sp>
      <p:sp>
        <p:nvSpPr>
          <p:cNvPr id="52228" name="Rectangle 2"/>
          <p:cNvSpPr>
            <a:spLocks noGrp="1" noRot="1" noChangeAspect="1" noChangeArrowheads="1" noTextEdit="1"/>
          </p:cNvSpPr>
          <p:nvPr>
            <p:ph type="sldImg"/>
          </p:nvPr>
        </p:nvSpPr>
        <p:spPr>
          <a:ln/>
        </p:spPr>
      </p:sp>
      <p:sp>
        <p:nvSpPr>
          <p:cNvPr id="522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8771133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07299BFD-80BA-48BA-BACB-CC4220D9CC7F}" type="datetime1">
              <a:rPr kumimoji="0" lang="en-US" altLang="en-US" sz="1200"/>
              <a:pPr/>
              <a:t>5/17/2021</a:t>
            </a:fld>
            <a:endParaRPr kumimoji="0" lang="en-US" altLang="en-US" sz="1200"/>
          </a:p>
        </p:txBody>
      </p:sp>
      <p:sp>
        <p:nvSpPr>
          <p:cNvPr id="532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40FD7A4-E214-41D4-AB4C-F49D3CF0C653}" type="slidenum">
              <a:rPr kumimoji="0" lang="en-US" altLang="en-US" sz="1200"/>
              <a:pPr/>
              <a:t>23</a:t>
            </a:fld>
            <a:endParaRPr kumimoji="0" lang="en-US" altLang="en-US" sz="1200"/>
          </a:p>
        </p:txBody>
      </p:sp>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196116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077AEF65-72F8-452D-8B6F-0225E6267765}" type="datetime1">
              <a:rPr kumimoji="0" lang="en-US" altLang="en-US" sz="1200"/>
              <a:pPr/>
              <a:t>5/17/2021</a:t>
            </a:fld>
            <a:endParaRPr kumimoji="0" lang="en-US" altLang="en-US" sz="1200"/>
          </a:p>
        </p:txBody>
      </p:sp>
      <p:sp>
        <p:nvSpPr>
          <p:cNvPr id="542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7054A0-7B45-4D7C-BECF-752493E68F59}" type="slidenum">
              <a:rPr kumimoji="0" lang="en-US" altLang="en-US" sz="1200"/>
              <a:pPr/>
              <a:t>24</a:t>
            </a:fld>
            <a:endParaRPr kumimoji="0" lang="en-US" altLang="en-US" sz="1200"/>
          </a:p>
        </p:txBody>
      </p:sp>
      <p:sp>
        <p:nvSpPr>
          <p:cNvPr id="54276" name="Rectangle 2"/>
          <p:cNvSpPr>
            <a:spLocks noGrp="1" noRot="1" noChangeAspect="1" noChangeArrowheads="1" noTextEdit="1"/>
          </p:cNvSpPr>
          <p:nvPr>
            <p:ph type="sldImg"/>
          </p:nvPr>
        </p:nvSpPr>
        <p:spPr>
          <a:ln/>
        </p:spPr>
      </p:sp>
      <p:sp>
        <p:nvSpPr>
          <p:cNvPr id="542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6102070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0EBCDBA-2032-4738-92CF-CA090FE0EDDC}" type="datetime1">
              <a:rPr kumimoji="0" lang="en-US" altLang="en-US" sz="1200"/>
              <a:pPr/>
              <a:t>5/17/2021</a:t>
            </a:fld>
            <a:endParaRPr kumimoji="0" lang="en-US" altLang="en-US" sz="1200"/>
          </a:p>
        </p:txBody>
      </p:sp>
      <p:sp>
        <p:nvSpPr>
          <p:cNvPr id="552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523A1A34-A18E-4750-B697-34C0F19BB98E}" type="slidenum">
              <a:rPr kumimoji="0" lang="en-US" altLang="en-US" sz="1200"/>
              <a:pPr/>
              <a:t>25</a:t>
            </a:fld>
            <a:endParaRPr kumimoji="0" lang="en-US" altLang="en-US" sz="1200"/>
          </a:p>
        </p:txBody>
      </p:sp>
      <p:sp>
        <p:nvSpPr>
          <p:cNvPr id="55300" name="Rectangle 2"/>
          <p:cNvSpPr>
            <a:spLocks noGrp="1" noRot="1" noChangeAspect="1" noChangeArrowheads="1" noTextEdit="1"/>
          </p:cNvSpPr>
          <p:nvPr>
            <p:ph type="sldImg"/>
          </p:nvPr>
        </p:nvSpPr>
        <p:spPr>
          <a:ln/>
        </p:spPr>
      </p:sp>
      <p:sp>
        <p:nvSpPr>
          <p:cNvPr id="553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783443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01FA3C9-775D-48DF-A45B-FCF149A6928C}" type="datetime1">
              <a:rPr kumimoji="0" lang="en-US" altLang="en-US" sz="1200"/>
              <a:pPr/>
              <a:t>5/17/2021</a:t>
            </a:fld>
            <a:endParaRPr kumimoji="0" lang="en-US" altLang="en-US" sz="1200"/>
          </a:p>
        </p:txBody>
      </p:sp>
      <p:sp>
        <p:nvSpPr>
          <p:cNvPr id="450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8A4E934-76CB-4206-B88D-739F86641768}" type="slidenum">
              <a:rPr kumimoji="0" lang="en-US" altLang="en-US" sz="1200"/>
              <a:pPr/>
              <a:t>5</a:t>
            </a:fld>
            <a:endParaRPr kumimoji="0" lang="en-US" altLang="en-US" sz="1200"/>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extLst>
      <p:ext uri="{BB962C8B-B14F-4D97-AF65-F5344CB8AC3E}">
        <p14:creationId xmlns:p14="http://schemas.microsoft.com/office/powerpoint/2010/main" val="29981995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23D0A4-2295-47B9-A125-FF48B6DB3439}" type="datetime1">
              <a:rPr kumimoji="0" lang="en-US" altLang="en-US" sz="1200"/>
              <a:pPr/>
              <a:t>5/17/2021</a:t>
            </a:fld>
            <a:endParaRPr kumimoji="0" lang="en-US" altLang="en-US" sz="1200"/>
          </a:p>
        </p:txBody>
      </p:sp>
      <p:sp>
        <p:nvSpPr>
          <p:cNvPr id="5632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C02D5A7-3770-4570-803D-D3AEC99E5DEA}" type="slidenum">
              <a:rPr kumimoji="0" lang="en-US" altLang="en-US" sz="1200"/>
              <a:pPr/>
              <a:t>26</a:t>
            </a:fld>
            <a:endParaRPr kumimoji="0" lang="en-US" altLang="en-US" sz="1200"/>
          </a:p>
        </p:txBody>
      </p:sp>
      <p:sp>
        <p:nvSpPr>
          <p:cNvPr id="56324" name="Rectangle 2"/>
          <p:cNvSpPr>
            <a:spLocks noGrp="1" noRot="1" noChangeAspect="1" noChangeArrowheads="1" noTextEdit="1"/>
          </p:cNvSpPr>
          <p:nvPr>
            <p:ph type="sldImg"/>
          </p:nvPr>
        </p:nvSpPr>
        <p:spPr>
          <a:ln/>
        </p:spPr>
      </p:sp>
      <p:sp>
        <p:nvSpPr>
          <p:cNvPr id="563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64671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11EE971-071E-4606-883C-6406E3FA0FCA}" type="datetime1">
              <a:rPr kumimoji="0" lang="en-US" altLang="en-US" sz="1200"/>
              <a:pPr/>
              <a:t>5/17/2021</a:t>
            </a:fld>
            <a:endParaRPr kumimoji="0" lang="en-US" altLang="en-US" sz="1200"/>
          </a:p>
        </p:txBody>
      </p:sp>
      <p:sp>
        <p:nvSpPr>
          <p:cNvPr id="573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C020FE9B-81BD-4796-B9B7-5F24E6937285}" type="slidenum">
              <a:rPr kumimoji="0" lang="en-US" altLang="en-US" sz="1200"/>
              <a:pPr/>
              <a:t>27</a:t>
            </a:fld>
            <a:endParaRPr kumimoji="0" lang="en-US" altLang="en-US" sz="1200"/>
          </a:p>
        </p:txBody>
      </p:sp>
      <p:sp>
        <p:nvSpPr>
          <p:cNvPr id="57348" name="Rectangle 2"/>
          <p:cNvSpPr>
            <a:spLocks noGrp="1" noRot="1" noChangeAspect="1" noChangeArrowheads="1" noTextEdit="1"/>
          </p:cNvSpPr>
          <p:nvPr>
            <p:ph type="sldImg"/>
          </p:nvPr>
        </p:nvSpPr>
        <p:spPr>
          <a:ln/>
        </p:spPr>
      </p:sp>
      <p:sp>
        <p:nvSpPr>
          <p:cNvPr id="573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5612493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A88D9E4-36D8-4ED6-A9B4-C98FD1DFBBDA}" type="datetime1">
              <a:rPr kumimoji="0" lang="en-US" altLang="en-US" sz="1200"/>
              <a:pPr/>
              <a:t>5/17/2021</a:t>
            </a:fld>
            <a:endParaRPr kumimoji="0" lang="en-US" altLang="en-US" sz="1200"/>
          </a:p>
        </p:txBody>
      </p:sp>
      <p:sp>
        <p:nvSpPr>
          <p:cNvPr id="5837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7A9EECD-A108-477D-8591-B21FA7CD4052}" type="slidenum">
              <a:rPr kumimoji="0" lang="en-US" altLang="en-US" sz="1200"/>
              <a:pPr/>
              <a:t>28</a:t>
            </a:fld>
            <a:endParaRPr kumimoji="0" lang="en-US" altLang="en-US" sz="1200"/>
          </a:p>
        </p:txBody>
      </p:sp>
      <p:sp>
        <p:nvSpPr>
          <p:cNvPr id="58372" name="Rectangle 2"/>
          <p:cNvSpPr>
            <a:spLocks noGrp="1" noRot="1" noChangeAspect="1" noChangeArrowheads="1" noTextEdit="1"/>
          </p:cNvSpPr>
          <p:nvPr>
            <p:ph type="sldImg"/>
          </p:nvPr>
        </p:nvSpPr>
        <p:spPr>
          <a:ln/>
        </p:spPr>
      </p:sp>
      <p:sp>
        <p:nvSpPr>
          <p:cNvPr id="583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8108820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18CA8A-03E3-437D-B541-5E86E5712E6B}" type="datetime1">
              <a:rPr kumimoji="0" lang="en-US" altLang="en-US" sz="1200"/>
              <a:pPr/>
              <a:t>5/17/2021</a:t>
            </a:fld>
            <a:endParaRPr kumimoji="0" lang="en-US" altLang="en-US" sz="1200"/>
          </a:p>
        </p:txBody>
      </p:sp>
      <p:sp>
        <p:nvSpPr>
          <p:cNvPr id="614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EB226AB7-E9AD-48B4-BC42-9FC735B6B44C}" type="slidenum">
              <a:rPr kumimoji="0" lang="en-US" altLang="en-US" sz="1200"/>
              <a:pPr/>
              <a:t>29</a:t>
            </a:fld>
            <a:endParaRPr kumimoji="0" lang="en-US" altLang="en-US" sz="1200"/>
          </a:p>
        </p:txBody>
      </p:sp>
      <p:sp>
        <p:nvSpPr>
          <p:cNvPr id="61444" name="Rectangle 2"/>
          <p:cNvSpPr>
            <a:spLocks noGrp="1" noRot="1" noChangeAspect="1" noChangeArrowheads="1" noTextEdit="1"/>
          </p:cNvSpPr>
          <p:nvPr>
            <p:ph type="sldImg"/>
          </p:nvPr>
        </p:nvSpPr>
        <p:spPr>
          <a:ln/>
        </p:spPr>
      </p:sp>
      <p:sp>
        <p:nvSpPr>
          <p:cNvPr id="614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3877573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B050CA1C-1011-4D7F-A46A-E4AE96A699BC}" type="datetime1">
              <a:rPr kumimoji="0" lang="en-US" altLang="en-US" sz="1200"/>
              <a:pPr/>
              <a:t>5/17/2021</a:t>
            </a:fld>
            <a:endParaRPr kumimoji="0" lang="en-US" altLang="en-US" sz="1200"/>
          </a:p>
        </p:txBody>
      </p:sp>
      <p:sp>
        <p:nvSpPr>
          <p:cNvPr id="6246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AC6112-77DF-4577-BEBC-90B991AA7847}" type="slidenum">
              <a:rPr kumimoji="0" lang="en-US" altLang="en-US" sz="1200"/>
              <a:pPr/>
              <a:t>30</a:t>
            </a:fld>
            <a:endParaRPr kumimoji="0" lang="en-US" altLang="en-US" sz="1200"/>
          </a:p>
        </p:txBody>
      </p:sp>
      <p:sp>
        <p:nvSpPr>
          <p:cNvPr id="62468" name="Rectangle 2"/>
          <p:cNvSpPr>
            <a:spLocks noGrp="1" noRot="1" noChangeAspect="1" noChangeArrowheads="1" noTextEdit="1"/>
          </p:cNvSpPr>
          <p:nvPr>
            <p:ph type="sldImg"/>
          </p:nvPr>
        </p:nvSpPr>
        <p:spPr>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9382905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B5901BA-D60A-4FF4-A40C-A625A4837191}" type="datetime1">
              <a:rPr kumimoji="0" lang="en-US" altLang="en-US" sz="1200"/>
              <a:pPr/>
              <a:t>5/17/2021</a:t>
            </a:fld>
            <a:endParaRPr kumimoji="0" lang="en-US" altLang="en-US" sz="1200"/>
          </a:p>
        </p:txBody>
      </p:sp>
      <p:sp>
        <p:nvSpPr>
          <p:cNvPr id="675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86FD08-F9AB-4DC4-8302-4CC43B07A1A5}" type="slidenum">
              <a:rPr kumimoji="0" lang="en-US" altLang="en-US" sz="1200"/>
              <a:pPr/>
              <a:t>35</a:t>
            </a:fld>
            <a:endParaRPr kumimoji="0" lang="en-US" altLang="en-US" sz="1200"/>
          </a:p>
        </p:txBody>
      </p:sp>
      <p:sp>
        <p:nvSpPr>
          <p:cNvPr id="67588" name="Rectangle 2"/>
          <p:cNvSpPr>
            <a:spLocks noGrp="1" noRot="1" noChangeAspect="1" noChangeArrowheads="1" noTextEdit="1"/>
          </p:cNvSpPr>
          <p:nvPr>
            <p:ph type="sldImg"/>
          </p:nvPr>
        </p:nvSpPr>
        <p:spPr>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7420604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EDA2209-DA05-4A68-8208-F43608F375C1}" type="datetime1">
              <a:rPr kumimoji="0" lang="en-US" altLang="en-US" sz="1200"/>
              <a:pPr/>
              <a:t>5/17/2021</a:t>
            </a:fld>
            <a:endParaRPr kumimoji="0" lang="en-US" altLang="en-US" sz="1200"/>
          </a:p>
        </p:txBody>
      </p:sp>
      <p:sp>
        <p:nvSpPr>
          <p:cNvPr id="6963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8D7F6EE-8621-4D7D-B30A-EAF712939D91}" type="slidenum">
              <a:rPr kumimoji="0" lang="en-US" altLang="en-US" sz="1200"/>
              <a:pPr/>
              <a:t>36</a:t>
            </a:fld>
            <a:endParaRPr kumimoji="0" lang="en-US" altLang="en-US" sz="1200"/>
          </a:p>
        </p:txBody>
      </p:sp>
      <p:sp>
        <p:nvSpPr>
          <p:cNvPr id="69636" name="Rectangle 2"/>
          <p:cNvSpPr>
            <a:spLocks noGrp="1" noRot="1" noChangeAspect="1" noChangeArrowheads="1" noTextEdit="1"/>
          </p:cNvSpPr>
          <p:nvPr>
            <p:ph type="sldImg"/>
          </p:nvPr>
        </p:nvSpPr>
        <p:spPr>
          <a:ln/>
        </p:spPr>
      </p:sp>
      <p:sp>
        <p:nvSpPr>
          <p:cNvPr id="696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9495169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E839977-B892-4DF9-8DAF-148664F2CE64}" type="datetime1">
              <a:rPr kumimoji="0" lang="en-US" altLang="en-US" sz="1200"/>
              <a:pPr/>
              <a:t>5/17/2021</a:t>
            </a:fld>
            <a:endParaRPr kumimoji="0" lang="en-US" altLang="en-US" sz="1200"/>
          </a:p>
        </p:txBody>
      </p:sp>
      <p:sp>
        <p:nvSpPr>
          <p:cNvPr id="7065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C6A6AD42-09FD-4E6A-942B-618351D691C0}" type="slidenum">
              <a:rPr kumimoji="0" lang="en-US" altLang="en-US" sz="1200"/>
              <a:pPr/>
              <a:t>37</a:t>
            </a:fld>
            <a:endParaRPr kumimoji="0" lang="en-US" altLang="en-US" sz="1200"/>
          </a:p>
        </p:txBody>
      </p:sp>
      <p:sp>
        <p:nvSpPr>
          <p:cNvPr id="70660" name="Rectangle 2"/>
          <p:cNvSpPr>
            <a:spLocks noGrp="1" noRot="1" noChangeAspect="1" noChangeArrowheads="1" noTextEdit="1"/>
          </p:cNvSpPr>
          <p:nvPr>
            <p:ph type="sldImg"/>
          </p:nvPr>
        </p:nvSpPr>
        <p:spPr>
          <a:ln/>
        </p:spPr>
      </p:sp>
      <p:sp>
        <p:nvSpPr>
          <p:cNvPr id="7066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5187337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527314C-4E86-40FE-A1D0-FBB20E243C6C}" type="datetime1">
              <a:rPr kumimoji="0" lang="en-US" altLang="en-US" sz="1200"/>
              <a:pPr/>
              <a:t>5/17/2021</a:t>
            </a:fld>
            <a:endParaRPr kumimoji="0" lang="en-US" altLang="en-US" sz="1200"/>
          </a:p>
        </p:txBody>
      </p:sp>
      <p:sp>
        <p:nvSpPr>
          <p:cNvPr id="716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E5F52E-F396-4CDE-8BCE-16748DC806FE}" type="slidenum">
              <a:rPr kumimoji="0" lang="en-US" altLang="en-US" sz="1200"/>
              <a:pPr/>
              <a:t>38</a:t>
            </a:fld>
            <a:endParaRPr kumimoji="0" lang="en-US" altLang="en-US" sz="1200"/>
          </a:p>
        </p:txBody>
      </p:sp>
      <p:sp>
        <p:nvSpPr>
          <p:cNvPr id="71684" name="Rectangle 2"/>
          <p:cNvSpPr>
            <a:spLocks noGrp="1" noRot="1" noChangeAspect="1" noChangeArrowheads="1" noTextEdit="1"/>
          </p:cNvSpPr>
          <p:nvPr>
            <p:ph type="sldImg"/>
          </p:nvPr>
        </p:nvSpPr>
        <p:spPr>
          <a:ln/>
        </p:spPr>
      </p:sp>
      <p:sp>
        <p:nvSpPr>
          <p:cNvPr id="716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7933160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C80F62A9-9CE4-4B0D-A448-C7FDAC46FE9C}" type="datetime1">
              <a:rPr kumimoji="0" lang="en-US" altLang="en-US" sz="1200"/>
              <a:pPr/>
              <a:t>5/17/2021</a:t>
            </a:fld>
            <a:endParaRPr kumimoji="0" lang="en-US" altLang="en-US" sz="1200"/>
          </a:p>
        </p:txBody>
      </p:sp>
      <p:sp>
        <p:nvSpPr>
          <p:cNvPr id="727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517E0CA0-F206-4F28-8AB1-C733773ECA22}" type="slidenum">
              <a:rPr kumimoji="0" lang="en-US" altLang="en-US" sz="1200"/>
              <a:pPr/>
              <a:t>39</a:t>
            </a:fld>
            <a:endParaRPr kumimoji="0" lang="en-US" altLang="en-US" sz="1200"/>
          </a:p>
        </p:txBody>
      </p:sp>
      <p:sp>
        <p:nvSpPr>
          <p:cNvPr id="72708" name="Rectangle 2"/>
          <p:cNvSpPr>
            <a:spLocks noGrp="1" noRot="1" noChangeAspect="1" noChangeArrowheads="1" noTextEdit="1"/>
          </p:cNvSpPr>
          <p:nvPr>
            <p:ph type="sldImg"/>
          </p:nvPr>
        </p:nvSpPr>
        <p:spPr>
          <a:ln/>
        </p:spPr>
      </p:sp>
      <p:sp>
        <p:nvSpPr>
          <p:cNvPr id="727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23576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0C2ABDC-E56F-4CD7-910A-E6E27BC131A7}" type="datetime1">
              <a:rPr kumimoji="0" lang="en-US" altLang="en-US" sz="1200"/>
              <a:pPr/>
              <a:t>5/17/2021</a:t>
            </a:fld>
            <a:endParaRPr kumimoji="0" lang="en-US" altLang="en-US" sz="1200"/>
          </a:p>
        </p:txBody>
      </p:sp>
      <p:sp>
        <p:nvSpPr>
          <p:cNvPr id="4608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8E09989-940D-4FCA-8F6B-CC2129C61DB0}" type="slidenum">
              <a:rPr kumimoji="0" lang="en-US" altLang="en-US" sz="1200"/>
              <a:pPr/>
              <a:t>6</a:t>
            </a:fld>
            <a:endParaRPr kumimoji="0" lang="en-US" altLang="en-US" sz="1200"/>
          </a:p>
        </p:txBody>
      </p:sp>
      <p:sp>
        <p:nvSpPr>
          <p:cNvPr id="46084" name="Rectangle 2"/>
          <p:cNvSpPr>
            <a:spLocks noGrp="1" noRot="1" noChangeAspect="1" noChangeArrowheads="1" noTextEdit="1"/>
          </p:cNvSpPr>
          <p:nvPr>
            <p:ph type="sldImg"/>
          </p:nvPr>
        </p:nvSpPr>
        <p:spPr>
          <a:ln/>
        </p:spPr>
      </p:sp>
      <p:sp>
        <p:nvSpPr>
          <p:cNvPr id="4608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30523999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9A6B3CAF-0518-449D-B13C-01D062D9C729}" type="datetime1">
              <a:rPr kumimoji="0" lang="en-US" altLang="en-US" sz="1200"/>
              <a:pPr/>
              <a:t>5/17/2021</a:t>
            </a:fld>
            <a:endParaRPr kumimoji="0" lang="en-US" altLang="en-US" sz="1200"/>
          </a:p>
        </p:txBody>
      </p:sp>
      <p:sp>
        <p:nvSpPr>
          <p:cNvPr id="747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C88188F7-FC77-491E-A382-9059A8C41739}" type="slidenum">
              <a:rPr kumimoji="0" lang="en-US" altLang="en-US" sz="1200"/>
              <a:pPr/>
              <a:t>40</a:t>
            </a:fld>
            <a:endParaRPr kumimoji="0" lang="en-US" altLang="en-US" sz="1200"/>
          </a:p>
        </p:txBody>
      </p:sp>
      <p:sp>
        <p:nvSpPr>
          <p:cNvPr id="74756" name="Rectangle 2"/>
          <p:cNvSpPr>
            <a:spLocks noGrp="1" noRot="1" noChangeAspect="1" noChangeArrowheads="1" noTextEdit="1"/>
          </p:cNvSpPr>
          <p:nvPr>
            <p:ph type="sldImg"/>
          </p:nvPr>
        </p:nvSpPr>
        <p:spPr>
          <a:ln/>
        </p:spPr>
      </p:sp>
      <p:sp>
        <p:nvSpPr>
          <p:cNvPr id="747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7307965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373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AB73B9AD-94DF-48D1-9469-67130C0D3668}" type="datetime1">
              <a:rPr kumimoji="0" lang="en-US" altLang="en-US" sz="1200"/>
              <a:pPr/>
              <a:t>5/17/2021</a:t>
            </a:fld>
            <a:endParaRPr kumimoji="0" lang="en-US" altLang="en-US" sz="1200"/>
          </a:p>
        </p:txBody>
      </p:sp>
      <p:sp>
        <p:nvSpPr>
          <p:cNvPr id="7373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9F03D7-3A52-4968-A1CA-5D86A628332D}" type="slidenum">
              <a:rPr kumimoji="0" lang="en-US" altLang="en-US" sz="1200"/>
              <a:pPr/>
              <a:t>41</a:t>
            </a:fld>
            <a:endParaRPr kumimoji="0" lang="en-US" altLang="en-US" sz="1200"/>
          </a:p>
        </p:txBody>
      </p:sp>
    </p:spTree>
    <p:extLst>
      <p:ext uri="{BB962C8B-B14F-4D97-AF65-F5344CB8AC3E}">
        <p14:creationId xmlns:p14="http://schemas.microsoft.com/office/powerpoint/2010/main" val="23105673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7578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CA3A2D1-853B-490B-B283-9928C9B1C797}" type="datetime1">
              <a:rPr kumimoji="0" lang="en-US" altLang="en-US" sz="1200"/>
              <a:pPr/>
              <a:t>5/17/2021</a:t>
            </a:fld>
            <a:endParaRPr kumimoji="0" lang="en-US" altLang="en-US" sz="1200"/>
          </a:p>
        </p:txBody>
      </p:sp>
      <p:sp>
        <p:nvSpPr>
          <p:cNvPr id="7578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30D9FB6-D7D6-4853-A08D-F3E5A03A7ACD}" type="slidenum">
              <a:rPr kumimoji="0" lang="en-US" altLang="en-US" sz="1200"/>
              <a:pPr/>
              <a:t>42</a:t>
            </a:fld>
            <a:endParaRPr kumimoji="0" lang="en-US" altLang="en-US" sz="1200"/>
          </a:p>
        </p:txBody>
      </p:sp>
    </p:spTree>
    <p:extLst>
      <p:ext uri="{BB962C8B-B14F-4D97-AF65-F5344CB8AC3E}">
        <p14:creationId xmlns:p14="http://schemas.microsoft.com/office/powerpoint/2010/main" val="19010885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6BDD2E54-FA0F-46E0-AD63-3370507D58EC}" type="datetime1">
              <a:rPr kumimoji="0" lang="en-US" altLang="en-US" sz="1200"/>
              <a:pPr/>
              <a:t>5/17/2021</a:t>
            </a:fld>
            <a:endParaRPr kumimoji="0" lang="en-US" altLang="en-US" sz="1200"/>
          </a:p>
        </p:txBody>
      </p:sp>
      <p:sp>
        <p:nvSpPr>
          <p:cNvPr id="7680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85634D92-451D-4652-BCF5-D359818DD1A1}" type="slidenum">
              <a:rPr kumimoji="0" lang="en-US" altLang="en-US" sz="1200"/>
              <a:pPr/>
              <a:t>43</a:t>
            </a:fld>
            <a:endParaRPr kumimoji="0" lang="en-US" altLang="en-US" sz="1200"/>
          </a:p>
        </p:txBody>
      </p:sp>
      <p:sp>
        <p:nvSpPr>
          <p:cNvPr id="76804" name="Rectangle 2"/>
          <p:cNvSpPr>
            <a:spLocks noGrp="1" noRot="1" noChangeAspect="1" noChangeArrowheads="1" noTextEdit="1"/>
          </p:cNvSpPr>
          <p:nvPr>
            <p:ph type="sldImg"/>
          </p:nvPr>
        </p:nvSpPr>
        <p:spPr>
          <a:ln/>
        </p:spPr>
      </p:sp>
      <p:sp>
        <p:nvSpPr>
          <p:cNvPr id="7680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976332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73EB4DEE-86DF-4601-B9B3-E5226B098AD5}" type="datetime1">
              <a:rPr kumimoji="0" lang="en-US" altLang="en-US" sz="1200"/>
              <a:pPr/>
              <a:t>5/17/2021</a:t>
            </a:fld>
            <a:endParaRPr kumimoji="0" lang="en-US" altLang="en-US" sz="1200"/>
          </a:p>
        </p:txBody>
      </p:sp>
      <p:sp>
        <p:nvSpPr>
          <p:cNvPr id="7782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19AB5334-B995-4EC4-B836-126584E46494}" type="slidenum">
              <a:rPr kumimoji="0" lang="en-US" altLang="en-US" sz="1200"/>
              <a:pPr/>
              <a:t>44</a:t>
            </a:fld>
            <a:endParaRPr kumimoji="0" lang="en-US" altLang="en-US" sz="1200"/>
          </a:p>
        </p:txBody>
      </p:sp>
      <p:sp>
        <p:nvSpPr>
          <p:cNvPr id="77828" name="Rectangle 2"/>
          <p:cNvSpPr>
            <a:spLocks noGrp="1" noRot="1" noChangeAspect="1" noChangeArrowheads="1" noTextEdit="1"/>
          </p:cNvSpPr>
          <p:nvPr>
            <p:ph type="sldImg"/>
          </p:nvPr>
        </p:nvSpPr>
        <p:spPr>
          <a:ln/>
        </p:spPr>
      </p:sp>
      <p:sp>
        <p:nvSpPr>
          <p:cNvPr id="7782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3396074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60933401-A029-42D1-8E04-3A5CAC3C7606}" type="datetime1">
              <a:rPr kumimoji="0" lang="en-US" altLang="en-US" sz="1200"/>
              <a:pPr/>
              <a:t>5/17/2021</a:t>
            </a:fld>
            <a:endParaRPr kumimoji="0" lang="en-US" altLang="en-US" sz="1200"/>
          </a:p>
        </p:txBody>
      </p:sp>
      <p:sp>
        <p:nvSpPr>
          <p:cNvPr id="7885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F3A6E9AA-42C6-4351-AD53-F09591E204B2}" type="slidenum">
              <a:rPr kumimoji="0" lang="en-US" altLang="en-US" sz="1200"/>
              <a:pPr/>
              <a:t>45</a:t>
            </a:fld>
            <a:endParaRPr kumimoji="0" lang="en-US" altLang="en-US" sz="1200"/>
          </a:p>
        </p:txBody>
      </p:sp>
      <p:sp>
        <p:nvSpPr>
          <p:cNvPr id="78852" name="Rectangle 2"/>
          <p:cNvSpPr>
            <a:spLocks noGrp="1" noRot="1" noChangeAspect="1" noChangeArrowheads="1" noTextEdit="1"/>
          </p:cNvSpPr>
          <p:nvPr>
            <p:ph type="sldImg"/>
          </p:nvPr>
        </p:nvSpPr>
        <p:spPr>
          <a:ln/>
        </p:spPr>
      </p:sp>
      <p:sp>
        <p:nvSpPr>
          <p:cNvPr id="7885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777798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B2D340-F092-44B0-8899-024C6271D51C}" type="datetime1">
              <a:rPr kumimoji="0" lang="en-US" altLang="en-US" sz="1200"/>
              <a:pPr/>
              <a:t>5/17/2021</a:t>
            </a:fld>
            <a:endParaRPr kumimoji="0" lang="en-US" altLang="en-US" sz="1200"/>
          </a:p>
        </p:txBody>
      </p:sp>
      <p:sp>
        <p:nvSpPr>
          <p:cNvPr id="7987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5DE58F5-9DE9-4EAF-8B3D-A73C82B100AA}" type="slidenum">
              <a:rPr kumimoji="0" lang="en-US" altLang="en-US" sz="1200"/>
              <a:pPr/>
              <a:t>46</a:t>
            </a:fld>
            <a:endParaRPr kumimoji="0" lang="en-US" altLang="en-US" sz="1200"/>
          </a:p>
        </p:txBody>
      </p:sp>
      <p:sp>
        <p:nvSpPr>
          <p:cNvPr id="79876" name="Rectangle 2"/>
          <p:cNvSpPr>
            <a:spLocks noGrp="1" noRot="1" noChangeAspect="1" noChangeArrowheads="1" noTextEdit="1"/>
          </p:cNvSpPr>
          <p:nvPr>
            <p:ph type="sldImg"/>
          </p:nvPr>
        </p:nvSpPr>
        <p:spPr>
          <a:ln/>
        </p:spPr>
      </p:sp>
      <p:sp>
        <p:nvSpPr>
          <p:cNvPr id="7987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1443397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13CEB7-15AF-48B2-946C-C5D7433D27F9}" type="datetime1">
              <a:rPr kumimoji="0" lang="en-US" altLang="en-US" sz="1200"/>
              <a:pPr/>
              <a:t>5/17/2021</a:t>
            </a:fld>
            <a:endParaRPr kumimoji="0" lang="en-US" altLang="en-US" sz="1200"/>
          </a:p>
        </p:txBody>
      </p:sp>
      <p:sp>
        <p:nvSpPr>
          <p:cNvPr id="80899"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70E444-7696-4E04-81E1-39F41CDBAF9C}" type="slidenum">
              <a:rPr kumimoji="0" lang="en-US" altLang="en-US" sz="1200"/>
              <a:pPr/>
              <a:t>47</a:t>
            </a:fld>
            <a:endParaRPr kumimoji="0" lang="en-US" altLang="en-US" sz="1200"/>
          </a:p>
        </p:txBody>
      </p:sp>
      <p:sp>
        <p:nvSpPr>
          <p:cNvPr id="80900" name="Rectangle 2"/>
          <p:cNvSpPr>
            <a:spLocks noGrp="1" noRot="1" noChangeAspect="1" noChangeArrowheads="1" noTextEdit="1"/>
          </p:cNvSpPr>
          <p:nvPr>
            <p:ph type="sldImg"/>
          </p:nvPr>
        </p:nvSpPr>
        <p:spPr>
          <a:ln/>
        </p:spPr>
      </p:sp>
      <p:sp>
        <p:nvSpPr>
          <p:cNvPr id="8090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6915977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192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70E9CD94-3655-4977-B108-A918625F6681}" type="datetime1">
              <a:rPr kumimoji="0" lang="en-US" altLang="en-US" sz="1200"/>
              <a:pPr/>
              <a:t>5/17/2021</a:t>
            </a:fld>
            <a:endParaRPr kumimoji="0" lang="en-US" altLang="en-US" sz="1200"/>
          </a:p>
        </p:txBody>
      </p:sp>
      <p:sp>
        <p:nvSpPr>
          <p:cNvPr id="81925"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980EC7E-B354-4E2F-927E-84F754FEE39F}" type="slidenum">
              <a:rPr kumimoji="0" lang="en-US" altLang="en-US" sz="1200"/>
              <a:pPr/>
              <a:t>48</a:t>
            </a:fld>
            <a:endParaRPr kumimoji="0" lang="en-US" altLang="en-US" sz="1200"/>
          </a:p>
        </p:txBody>
      </p:sp>
    </p:spTree>
    <p:extLst>
      <p:ext uri="{BB962C8B-B14F-4D97-AF65-F5344CB8AC3E}">
        <p14:creationId xmlns:p14="http://schemas.microsoft.com/office/powerpoint/2010/main" val="29097702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F90D76CB-909A-41C8-A28B-2976CDB27723}" type="datetime1">
              <a:rPr kumimoji="0" lang="en-US" altLang="en-US" sz="1200"/>
              <a:pPr/>
              <a:t>5/17/2021</a:t>
            </a:fld>
            <a:endParaRPr kumimoji="0" lang="en-US" altLang="en-US" sz="1200"/>
          </a:p>
        </p:txBody>
      </p:sp>
      <p:sp>
        <p:nvSpPr>
          <p:cNvPr id="8294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BE2319D7-C4BC-494E-A12A-197480888B7D}" type="slidenum">
              <a:rPr kumimoji="0" lang="en-US" altLang="en-US" sz="1200"/>
              <a:pPr/>
              <a:t>49</a:t>
            </a:fld>
            <a:endParaRPr kumimoji="0" lang="en-US" altLang="en-US" sz="1200"/>
          </a:p>
        </p:txBody>
      </p:sp>
      <p:sp>
        <p:nvSpPr>
          <p:cNvPr id="82948" name="Rectangle 2"/>
          <p:cNvSpPr>
            <a:spLocks noGrp="1" noRot="1" noChangeAspect="1" noChangeArrowheads="1" noTextEdit="1"/>
          </p:cNvSpPr>
          <p:nvPr>
            <p:ph type="sldImg"/>
          </p:nvPr>
        </p:nvSpPr>
        <p:spPr>
          <a:ln/>
        </p:spPr>
      </p:sp>
      <p:sp>
        <p:nvSpPr>
          <p:cNvPr id="829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420291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63D7C9B-3381-4CE5-AFF6-A1A02EAFBA27}" type="datetime1">
              <a:rPr kumimoji="0" lang="en-US" altLang="en-US" sz="1200"/>
              <a:pPr/>
              <a:t>5/17/2021</a:t>
            </a:fld>
            <a:endParaRPr kumimoji="0" lang="en-US" altLang="en-US" sz="1200"/>
          </a:p>
        </p:txBody>
      </p:sp>
      <p:sp>
        <p:nvSpPr>
          <p:cNvPr id="4710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0858466-F289-4399-8584-60340A87F56F}" type="slidenum">
              <a:rPr kumimoji="0" lang="en-US" altLang="en-US" sz="1200"/>
              <a:pPr/>
              <a:t>7</a:t>
            </a:fld>
            <a:endParaRPr kumimoji="0" lang="en-US" altLang="en-US" sz="1200"/>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111606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48DD842C-E47E-4348-AF2C-30650687C0C4}" type="datetime1">
              <a:rPr kumimoji="0" lang="en-US" altLang="en-US" sz="1200"/>
              <a:pPr/>
              <a:t>5/17/2021</a:t>
            </a:fld>
            <a:endParaRPr kumimoji="0" lang="en-US" altLang="en-US" sz="1200"/>
          </a:p>
        </p:txBody>
      </p:sp>
      <p:sp>
        <p:nvSpPr>
          <p:cNvPr id="849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9CF623FC-230B-45AC-A4B7-08877D002D96}" type="slidenum">
              <a:rPr kumimoji="0" lang="en-US" altLang="en-US" sz="1200"/>
              <a:pPr/>
              <a:t>50</a:t>
            </a:fld>
            <a:endParaRPr kumimoji="0" lang="en-US" altLang="en-US" sz="1200"/>
          </a:p>
        </p:txBody>
      </p:sp>
      <p:sp>
        <p:nvSpPr>
          <p:cNvPr id="84996" name="Rectangle 2"/>
          <p:cNvSpPr>
            <a:spLocks noGrp="1" noRot="1" noChangeAspect="1" noChangeArrowheads="1" noTextEdit="1"/>
          </p:cNvSpPr>
          <p:nvPr>
            <p:ph type="sldImg"/>
          </p:nvPr>
        </p:nvSpPr>
        <p:spPr>
          <a:ln/>
        </p:spPr>
      </p:sp>
      <p:sp>
        <p:nvSpPr>
          <p:cNvPr id="849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68747806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48DD842C-E47E-4348-AF2C-30650687C0C4}" type="datetime1">
              <a:rPr kumimoji="0" lang="en-US" altLang="en-US" sz="1200"/>
              <a:pPr/>
              <a:t>5/17/2021</a:t>
            </a:fld>
            <a:endParaRPr kumimoji="0" lang="en-US" altLang="en-US" sz="1200"/>
          </a:p>
        </p:txBody>
      </p:sp>
      <p:sp>
        <p:nvSpPr>
          <p:cNvPr id="8499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9CF623FC-230B-45AC-A4B7-08877D002D96}" type="slidenum">
              <a:rPr kumimoji="0" lang="en-US" altLang="en-US" sz="1200"/>
              <a:pPr/>
              <a:t>51</a:t>
            </a:fld>
            <a:endParaRPr kumimoji="0" lang="en-US" altLang="en-US" sz="1200"/>
          </a:p>
        </p:txBody>
      </p:sp>
      <p:sp>
        <p:nvSpPr>
          <p:cNvPr id="84996" name="Rectangle 2"/>
          <p:cNvSpPr>
            <a:spLocks noGrp="1" noRot="1" noChangeAspect="1" noChangeArrowheads="1" noTextEdit="1"/>
          </p:cNvSpPr>
          <p:nvPr>
            <p:ph type="sldImg"/>
          </p:nvPr>
        </p:nvSpPr>
        <p:spPr>
          <a:ln/>
        </p:spPr>
      </p:sp>
      <p:sp>
        <p:nvSpPr>
          <p:cNvPr id="849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86188137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397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5181AA5C-F2D8-4716-9F0D-4E3F4803598B}" type="datetime1">
              <a:rPr kumimoji="0" lang="en-US" altLang="en-US" sz="1200"/>
              <a:pPr/>
              <a:t>5/17/2021</a:t>
            </a:fld>
            <a:endParaRPr kumimoji="0" lang="en-US" altLang="en-US" sz="1200"/>
          </a:p>
        </p:txBody>
      </p:sp>
      <p:sp>
        <p:nvSpPr>
          <p:cNvPr id="8397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625D53C6-C3DA-4CFD-B281-E04A09C36616}" type="slidenum">
              <a:rPr kumimoji="0" lang="en-US" altLang="en-US" sz="1200"/>
              <a:pPr/>
              <a:t>52</a:t>
            </a:fld>
            <a:endParaRPr kumimoji="0" lang="en-US" altLang="en-US" sz="1200"/>
          </a:p>
        </p:txBody>
      </p:sp>
    </p:spTree>
    <p:extLst>
      <p:ext uri="{BB962C8B-B14F-4D97-AF65-F5344CB8AC3E}">
        <p14:creationId xmlns:p14="http://schemas.microsoft.com/office/powerpoint/2010/main" val="97388249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397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5181AA5C-F2D8-4716-9F0D-4E3F4803598B}" type="datetime1">
              <a:rPr kumimoji="0" lang="en-US" altLang="en-US" sz="1200"/>
              <a:pPr/>
              <a:t>5/17/2021</a:t>
            </a:fld>
            <a:endParaRPr kumimoji="0" lang="en-US" altLang="en-US" sz="1200"/>
          </a:p>
        </p:txBody>
      </p:sp>
      <p:sp>
        <p:nvSpPr>
          <p:cNvPr id="8397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625D53C6-C3DA-4CFD-B281-E04A09C36616}" type="slidenum">
              <a:rPr kumimoji="0" lang="en-US" altLang="en-US" sz="1200"/>
              <a:pPr/>
              <a:t>53</a:t>
            </a:fld>
            <a:endParaRPr kumimoji="0" lang="en-US" altLang="en-US" sz="1200"/>
          </a:p>
        </p:txBody>
      </p:sp>
    </p:spTree>
    <p:extLst>
      <p:ext uri="{BB962C8B-B14F-4D97-AF65-F5344CB8AC3E}">
        <p14:creationId xmlns:p14="http://schemas.microsoft.com/office/powerpoint/2010/main" val="209492740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602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485398-E381-46B6-A025-D2A11C16E7F9}" type="datetime1">
              <a:rPr kumimoji="0" lang="en-US" altLang="en-US" sz="1200"/>
              <a:pPr/>
              <a:t>5/17/2021</a:t>
            </a:fld>
            <a:endParaRPr kumimoji="0" lang="en-US" altLang="en-US" sz="1200"/>
          </a:p>
        </p:txBody>
      </p:sp>
      <p:sp>
        <p:nvSpPr>
          <p:cNvPr id="8602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837A3FE-CAC4-463C-9251-1710510BDBD8}" type="slidenum">
              <a:rPr kumimoji="0" lang="en-US" altLang="en-US" sz="1200"/>
              <a:pPr/>
              <a:t>55</a:t>
            </a:fld>
            <a:endParaRPr kumimoji="0" lang="en-US" altLang="en-US" sz="1200"/>
          </a:p>
        </p:txBody>
      </p:sp>
    </p:spTree>
    <p:extLst>
      <p:ext uri="{BB962C8B-B14F-4D97-AF65-F5344CB8AC3E}">
        <p14:creationId xmlns:p14="http://schemas.microsoft.com/office/powerpoint/2010/main" val="4008492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602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F5485398-E381-46B6-A025-D2A11C16E7F9}" type="datetime1">
              <a:rPr kumimoji="0" lang="en-US" altLang="en-US" sz="1200"/>
              <a:pPr/>
              <a:t>5/17/2021</a:t>
            </a:fld>
            <a:endParaRPr kumimoji="0" lang="en-US" altLang="en-US" sz="1200"/>
          </a:p>
        </p:txBody>
      </p:sp>
      <p:sp>
        <p:nvSpPr>
          <p:cNvPr id="8602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3837A3FE-CAC4-463C-9251-1710510BDBD8}" type="slidenum">
              <a:rPr kumimoji="0" lang="en-US" altLang="en-US" sz="1200"/>
              <a:pPr/>
              <a:t>56</a:t>
            </a:fld>
            <a:endParaRPr kumimoji="0" lang="en-US" altLang="en-US" sz="1200"/>
          </a:p>
        </p:txBody>
      </p:sp>
    </p:spTree>
    <p:extLst>
      <p:ext uri="{BB962C8B-B14F-4D97-AF65-F5344CB8AC3E}">
        <p14:creationId xmlns:p14="http://schemas.microsoft.com/office/powerpoint/2010/main" val="364167818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A7F553-C0EF-42E2-A760-5686FA319327}" type="datetime1">
              <a:rPr kumimoji="0" lang="en-US" altLang="en-US" sz="1200"/>
              <a:pPr/>
              <a:t>5/17/2021</a:t>
            </a:fld>
            <a:endParaRPr kumimoji="0" lang="en-US" altLang="en-US" sz="1200"/>
          </a:p>
        </p:txBody>
      </p:sp>
      <p:sp>
        <p:nvSpPr>
          <p:cNvPr id="8704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D669FB37-13BA-4DEE-8CC3-4D09FF1746A6}" type="slidenum">
              <a:rPr kumimoji="0" lang="en-US" altLang="en-US" sz="1200"/>
              <a:pPr/>
              <a:t>57</a:t>
            </a:fld>
            <a:endParaRPr kumimoji="0" lang="en-US" altLang="en-US" sz="1200"/>
          </a:p>
        </p:txBody>
      </p:sp>
      <p:sp>
        <p:nvSpPr>
          <p:cNvPr id="87044" name="Rectangle 2"/>
          <p:cNvSpPr>
            <a:spLocks noGrp="1" noRot="1" noChangeAspect="1" noChangeArrowheads="1" noTextEdit="1"/>
          </p:cNvSpPr>
          <p:nvPr>
            <p:ph type="sldImg"/>
          </p:nvPr>
        </p:nvSpPr>
        <p:spPr>
          <a:ln/>
        </p:spPr>
      </p:sp>
      <p:sp>
        <p:nvSpPr>
          <p:cNvPr id="870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97670875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1A2F8C-2C7B-4E48-96F2-D6AEC19737F9}" type="datetime1">
              <a:rPr kumimoji="0" lang="en-US" altLang="en-US" sz="1200"/>
              <a:pPr/>
              <a:t>5/17/2021</a:t>
            </a:fld>
            <a:endParaRPr kumimoji="0" lang="en-US" altLang="en-US" sz="1200"/>
          </a:p>
        </p:txBody>
      </p:sp>
      <p:sp>
        <p:nvSpPr>
          <p:cNvPr id="9011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0947">
              <a:defRPr kumimoji="1" sz="2400">
                <a:solidFill>
                  <a:schemeClr val="tx1"/>
                </a:solidFill>
                <a:latin typeface="Times New Roman" panose="02020603050405020304" pitchFamily="18" charset="0"/>
              </a:defRPr>
            </a:lvl1pPr>
            <a:lvl2pPr marL="752757" indent="-289522" defTabSz="940947">
              <a:defRPr kumimoji="1" sz="2400">
                <a:solidFill>
                  <a:schemeClr val="tx1"/>
                </a:solidFill>
                <a:latin typeface="Times New Roman" panose="02020603050405020304" pitchFamily="18" charset="0"/>
              </a:defRPr>
            </a:lvl2pPr>
            <a:lvl3pPr marL="1158088" indent="-231618" defTabSz="940947">
              <a:defRPr kumimoji="1" sz="2400">
                <a:solidFill>
                  <a:schemeClr val="tx1"/>
                </a:solidFill>
                <a:latin typeface="Times New Roman" panose="02020603050405020304" pitchFamily="18" charset="0"/>
              </a:defRPr>
            </a:lvl3pPr>
            <a:lvl4pPr marL="1621323" indent="-231618" defTabSz="940947">
              <a:defRPr kumimoji="1" sz="2400">
                <a:solidFill>
                  <a:schemeClr val="tx1"/>
                </a:solidFill>
                <a:latin typeface="Times New Roman" panose="02020603050405020304" pitchFamily="18" charset="0"/>
              </a:defRPr>
            </a:lvl4pPr>
            <a:lvl5pPr marL="2084558" indent="-231618" defTabSz="940947">
              <a:defRPr kumimoji="1" sz="2400">
                <a:solidFill>
                  <a:schemeClr val="tx1"/>
                </a:solidFill>
                <a:latin typeface="Times New Roman" panose="02020603050405020304" pitchFamily="18" charset="0"/>
              </a:defRPr>
            </a:lvl5pPr>
            <a:lvl6pPr marL="254779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0947"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F31890-A1B6-4FC6-9D05-7C19C8D358B3}" type="slidenum">
              <a:rPr kumimoji="0" lang="en-US" altLang="en-US" sz="1200"/>
              <a:pPr/>
              <a:t>58</a:t>
            </a:fld>
            <a:endParaRPr kumimoji="0" lang="en-US" altLang="en-US" sz="1200"/>
          </a:p>
        </p:txBody>
      </p:sp>
      <p:sp>
        <p:nvSpPr>
          <p:cNvPr id="90116" name="Rectangle 2"/>
          <p:cNvSpPr>
            <a:spLocks noGrp="1" noRot="1" noChangeAspect="1" noChangeArrowheads="1" noTextEdit="1"/>
          </p:cNvSpPr>
          <p:nvPr>
            <p:ph type="sldImg"/>
          </p:nvPr>
        </p:nvSpPr>
        <p:spPr>
          <a:ln/>
        </p:spPr>
      </p:sp>
      <p:sp>
        <p:nvSpPr>
          <p:cNvPr id="901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47968787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806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A453FAF6-7A3D-4DCB-A9BE-4672362B4616}" type="datetime1">
              <a:rPr kumimoji="0" lang="en-US" altLang="en-US" sz="1200"/>
              <a:pPr/>
              <a:t>5/17/2021</a:t>
            </a:fld>
            <a:endParaRPr kumimoji="0" lang="en-US" altLang="en-US" sz="1200"/>
          </a:p>
        </p:txBody>
      </p:sp>
      <p:sp>
        <p:nvSpPr>
          <p:cNvPr id="8806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327BF5-5B4D-4E43-BBD2-7747ABEBCDD7}" type="slidenum">
              <a:rPr kumimoji="0" lang="en-US" altLang="en-US" sz="1200"/>
              <a:pPr/>
              <a:t>59</a:t>
            </a:fld>
            <a:endParaRPr kumimoji="0" lang="en-US" altLang="en-US" sz="1200"/>
          </a:p>
        </p:txBody>
      </p:sp>
    </p:spTree>
    <p:extLst>
      <p:ext uri="{BB962C8B-B14F-4D97-AF65-F5344CB8AC3E}">
        <p14:creationId xmlns:p14="http://schemas.microsoft.com/office/powerpoint/2010/main" val="36045590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806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A453FAF6-7A3D-4DCB-A9BE-4672362B4616}" type="datetime1">
              <a:rPr kumimoji="0" lang="en-US" altLang="en-US" sz="1200"/>
              <a:pPr/>
              <a:t>5/17/2021</a:t>
            </a:fld>
            <a:endParaRPr kumimoji="0" lang="en-US" altLang="en-US" sz="1200"/>
          </a:p>
        </p:txBody>
      </p:sp>
      <p:sp>
        <p:nvSpPr>
          <p:cNvPr id="8806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D0327BF5-5B4D-4E43-BBD2-7747ABEBCDD7}" type="slidenum">
              <a:rPr kumimoji="0" lang="en-US" altLang="en-US" sz="1200"/>
              <a:pPr/>
              <a:t>60</a:t>
            </a:fld>
            <a:endParaRPr kumimoji="0" lang="en-US" altLang="en-US" sz="1200"/>
          </a:p>
        </p:txBody>
      </p:sp>
    </p:spTree>
    <p:extLst>
      <p:ext uri="{BB962C8B-B14F-4D97-AF65-F5344CB8AC3E}">
        <p14:creationId xmlns:p14="http://schemas.microsoft.com/office/powerpoint/2010/main" val="180228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4A7217-DED9-48E4-9944-18208BA3139D}" type="datetime1">
              <a:rPr kumimoji="0" lang="en-US" altLang="en-US" sz="1200"/>
              <a:pPr/>
              <a:t>5/17/2021</a:t>
            </a:fld>
            <a:endParaRPr kumimoji="0" lang="en-US" altLang="en-US" sz="1200"/>
          </a:p>
        </p:txBody>
      </p:sp>
      <p:sp>
        <p:nvSpPr>
          <p:cNvPr id="48131"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E4662C6-B3D0-4A66-B194-C24B3FAC268B}" type="slidenum">
              <a:rPr kumimoji="0" lang="en-US" altLang="en-US" sz="1200"/>
              <a:pPr/>
              <a:t>8</a:t>
            </a:fld>
            <a:endParaRPr kumimoji="0" lang="en-US" altLang="en-US" sz="1200"/>
          </a:p>
        </p:txBody>
      </p:sp>
      <p:sp>
        <p:nvSpPr>
          <p:cNvPr id="48132" name="Rectangle 2"/>
          <p:cNvSpPr>
            <a:spLocks noGrp="1" noRot="1" noChangeAspect="1" noChangeArrowheads="1" noTextEdit="1"/>
          </p:cNvSpPr>
          <p:nvPr>
            <p:ph type="sldImg"/>
          </p:nvPr>
        </p:nvSpPr>
        <p:spPr>
          <a:ln/>
        </p:spPr>
      </p:sp>
      <p:sp>
        <p:nvSpPr>
          <p:cNvPr id="481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0394502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8909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288AF23A-D98D-4DDA-AB1A-A0C433DC840C}" type="datetime1">
              <a:rPr kumimoji="0" lang="en-US" altLang="en-US" sz="1200"/>
              <a:pPr/>
              <a:t>5/17/2021</a:t>
            </a:fld>
            <a:endParaRPr kumimoji="0" lang="en-US" altLang="en-US" sz="1200"/>
          </a:p>
        </p:txBody>
      </p:sp>
      <p:sp>
        <p:nvSpPr>
          <p:cNvPr id="8909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F43D791C-128A-4E72-91C6-205378D125B2}" type="slidenum">
              <a:rPr kumimoji="0" lang="en-US" altLang="en-US" sz="1200"/>
              <a:pPr/>
              <a:t>61</a:t>
            </a:fld>
            <a:endParaRPr kumimoji="0" lang="en-US" altLang="en-US" sz="1200"/>
          </a:p>
        </p:txBody>
      </p:sp>
    </p:spTree>
    <p:extLst>
      <p:ext uri="{BB962C8B-B14F-4D97-AF65-F5344CB8AC3E}">
        <p14:creationId xmlns:p14="http://schemas.microsoft.com/office/powerpoint/2010/main" val="337769369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911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2FA6C0F-E6CD-4E20-9BAB-D7DF93C42EB2}" type="datetime1">
              <a:rPr kumimoji="0" lang="en-US" altLang="en-US" sz="1200"/>
              <a:pPr/>
              <a:t>5/17/2021</a:t>
            </a:fld>
            <a:endParaRPr kumimoji="0" lang="en-US" altLang="en-US" sz="1200"/>
          </a:p>
        </p:txBody>
      </p:sp>
      <p:sp>
        <p:nvSpPr>
          <p:cNvPr id="911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D7D7C7-420D-4F77-9518-279B69B6CA01}" type="slidenum">
              <a:rPr kumimoji="0" lang="en-US" altLang="en-US" sz="1200"/>
              <a:pPr/>
              <a:t>62</a:t>
            </a:fld>
            <a:endParaRPr kumimoji="0" lang="en-US" altLang="en-US" sz="1200"/>
          </a:p>
        </p:txBody>
      </p:sp>
    </p:spTree>
    <p:extLst>
      <p:ext uri="{BB962C8B-B14F-4D97-AF65-F5344CB8AC3E}">
        <p14:creationId xmlns:p14="http://schemas.microsoft.com/office/powerpoint/2010/main" val="185124072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91140"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2FA6C0F-E6CD-4E20-9BAB-D7DF93C42EB2}" type="datetime1">
              <a:rPr kumimoji="0" lang="en-US" altLang="en-US" sz="1200"/>
              <a:pPr/>
              <a:t>5/17/2021</a:t>
            </a:fld>
            <a:endParaRPr kumimoji="0" lang="en-US" altLang="en-US" sz="1200"/>
          </a:p>
        </p:txBody>
      </p:sp>
      <p:sp>
        <p:nvSpPr>
          <p:cNvPr id="91141"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555">
              <a:defRPr kumimoji="1" sz="2400">
                <a:solidFill>
                  <a:schemeClr val="tx1"/>
                </a:solidFill>
                <a:latin typeface="Times New Roman" panose="02020603050405020304" pitchFamily="18" charset="0"/>
              </a:defRPr>
            </a:lvl1pPr>
            <a:lvl2pPr marL="752757" indent="-289522" defTabSz="942555">
              <a:defRPr kumimoji="1" sz="2400">
                <a:solidFill>
                  <a:schemeClr val="tx1"/>
                </a:solidFill>
                <a:latin typeface="Times New Roman" panose="02020603050405020304" pitchFamily="18" charset="0"/>
              </a:defRPr>
            </a:lvl2pPr>
            <a:lvl3pPr marL="1158088" indent="-231618" defTabSz="942555">
              <a:defRPr kumimoji="1" sz="2400">
                <a:solidFill>
                  <a:schemeClr val="tx1"/>
                </a:solidFill>
                <a:latin typeface="Times New Roman" panose="02020603050405020304" pitchFamily="18" charset="0"/>
              </a:defRPr>
            </a:lvl3pPr>
            <a:lvl4pPr marL="1621323" indent="-231618" defTabSz="942555">
              <a:defRPr kumimoji="1" sz="2400">
                <a:solidFill>
                  <a:schemeClr val="tx1"/>
                </a:solidFill>
                <a:latin typeface="Times New Roman" panose="02020603050405020304" pitchFamily="18" charset="0"/>
              </a:defRPr>
            </a:lvl4pPr>
            <a:lvl5pPr marL="2084558" indent="-231618" defTabSz="942555">
              <a:defRPr kumimoji="1" sz="2400">
                <a:solidFill>
                  <a:schemeClr val="tx1"/>
                </a:solidFill>
                <a:latin typeface="Times New Roman" panose="02020603050405020304" pitchFamily="18" charset="0"/>
              </a:defRPr>
            </a:lvl5pPr>
            <a:lvl6pPr marL="254779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2555" eaLnBrk="0" fontAlgn="base" hangingPunct="0">
              <a:spcBef>
                <a:spcPct val="0"/>
              </a:spcBef>
              <a:spcAft>
                <a:spcPct val="0"/>
              </a:spcAft>
              <a:defRPr kumimoji="1" sz="2400">
                <a:solidFill>
                  <a:schemeClr val="tx1"/>
                </a:solidFill>
                <a:latin typeface="Times New Roman" panose="02020603050405020304" pitchFamily="18" charset="0"/>
              </a:defRPr>
            </a:lvl9pPr>
          </a:lstStyle>
          <a:p>
            <a:fld id="{47D7D7C7-420D-4F77-9518-279B69B6CA01}" type="slidenum">
              <a:rPr kumimoji="0" lang="en-US" altLang="en-US" sz="1200"/>
              <a:pPr/>
              <a:t>63</a:t>
            </a:fld>
            <a:endParaRPr kumimoji="0" lang="en-US" altLang="en-US" sz="1200"/>
          </a:p>
        </p:txBody>
      </p:sp>
    </p:spTree>
    <p:extLst>
      <p:ext uri="{BB962C8B-B14F-4D97-AF65-F5344CB8AC3E}">
        <p14:creationId xmlns:p14="http://schemas.microsoft.com/office/powerpoint/2010/main" val="1116199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85ACA29C-BA04-4EB0-86AF-E1D1459D909E}" type="datetime1">
              <a:rPr kumimoji="0" lang="en-US" altLang="en-US" sz="1200"/>
              <a:t>5/17/2021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2795B3-351B-48F8-A36A-4306F4D5F745}" type="slidenum">
              <a:rPr kumimoji="0" lang="en-US" altLang="en-US" sz="1200"/>
              <a:pPr/>
              <a:t>9</a:t>
            </a:fld>
            <a:endParaRPr kumimoji="0" lang="en-US" altLang="en-US" sz="1200"/>
          </a:p>
        </p:txBody>
      </p:sp>
      <p:sp>
        <p:nvSpPr>
          <p:cNvPr id="40964" name="Rectangle 2"/>
          <p:cNvSpPr>
            <a:spLocks noGrp="1" noRot="1" noChangeAspect="1" noChangeArrowheads="1" noTextEdit="1"/>
          </p:cNvSpPr>
          <p:nvPr>
            <p:ph type="sldImg"/>
          </p:nvPr>
        </p:nvSpPr>
        <p:spPr>
          <a:xfrm>
            <a:off x="406400" y="698500"/>
            <a:ext cx="6197600" cy="3486150"/>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4132284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149C59-DFB0-4B4B-A704-6EC30FF6946D}" type="datetime1">
              <a:rPr kumimoji="0" lang="en-US" altLang="en-US" sz="1200"/>
              <a:t>5/17/2021</a:t>
            </a:fld>
            <a:endParaRPr kumimoji="0" lang="en-US" altLang="en-US" sz="1200"/>
          </a:p>
        </p:txBody>
      </p:sp>
      <p:sp>
        <p:nvSpPr>
          <p:cNvPr id="41987"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07">
              <a:defRPr kumimoji="1" sz="2400">
                <a:solidFill>
                  <a:schemeClr val="tx1"/>
                </a:solidFill>
                <a:latin typeface="Times New Roman" panose="02020603050405020304" pitchFamily="18" charset="0"/>
              </a:defRPr>
            </a:lvl1pPr>
            <a:lvl2pPr marL="742895" indent="-285729" defTabSz="930207">
              <a:defRPr kumimoji="1" sz="2400">
                <a:solidFill>
                  <a:schemeClr val="tx1"/>
                </a:solidFill>
                <a:latin typeface="Times New Roman" panose="02020603050405020304" pitchFamily="18" charset="0"/>
              </a:defRPr>
            </a:lvl2pPr>
            <a:lvl3pPr marL="1142917" indent="-228583" defTabSz="930207">
              <a:defRPr kumimoji="1" sz="2400">
                <a:solidFill>
                  <a:schemeClr val="tx1"/>
                </a:solidFill>
                <a:latin typeface="Times New Roman" panose="02020603050405020304" pitchFamily="18" charset="0"/>
              </a:defRPr>
            </a:lvl3pPr>
            <a:lvl4pPr marL="1600083" indent="-228583" defTabSz="930207">
              <a:defRPr kumimoji="1" sz="2400">
                <a:solidFill>
                  <a:schemeClr val="tx1"/>
                </a:solidFill>
                <a:latin typeface="Times New Roman" panose="02020603050405020304" pitchFamily="18" charset="0"/>
              </a:defRPr>
            </a:lvl4pPr>
            <a:lvl5pPr marL="2057250" indent="-228583" defTabSz="930207">
              <a:defRPr kumimoji="1" sz="2400">
                <a:solidFill>
                  <a:schemeClr val="tx1"/>
                </a:solidFill>
                <a:latin typeface="Times New Roman" panose="02020603050405020304" pitchFamily="18" charset="0"/>
              </a:defRPr>
            </a:lvl5pPr>
            <a:lvl6pPr marL="25144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6pPr>
            <a:lvl7pPr marL="2971583"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7pPr>
            <a:lvl8pPr marL="3428750"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8pPr>
            <a:lvl9pPr marL="3885917" indent="-228583" defTabSz="930207" eaLnBrk="0" fontAlgn="base" hangingPunct="0">
              <a:spcBef>
                <a:spcPct val="0"/>
              </a:spcBef>
              <a:spcAft>
                <a:spcPct val="0"/>
              </a:spcAft>
              <a:defRPr kumimoji="1" sz="2400">
                <a:solidFill>
                  <a:schemeClr val="tx1"/>
                </a:solidFill>
                <a:latin typeface="Times New Roman" panose="02020603050405020304" pitchFamily="18" charset="0"/>
              </a:defRPr>
            </a:lvl9pPr>
          </a:lstStyle>
          <a:p>
            <a:fld id="{F92C5672-99E1-4F3D-B0B3-3BFA93ED8C0C}" type="slidenum">
              <a:rPr kumimoji="0" lang="en-US" altLang="en-US" sz="1200"/>
              <a:pPr/>
              <a:t>10</a:t>
            </a:fld>
            <a:endParaRPr kumimoji="0" lang="en-US" altLang="en-US" sz="1200"/>
          </a:p>
        </p:txBody>
      </p:sp>
      <p:sp>
        <p:nvSpPr>
          <p:cNvPr id="41988" name="Rectangle 2"/>
          <p:cNvSpPr>
            <a:spLocks noGrp="1" noRot="1" noChangeAspect="1" noChangeArrowheads="1" noTextEdit="1"/>
          </p:cNvSpPr>
          <p:nvPr>
            <p:ph type="sldImg"/>
          </p:nvPr>
        </p:nvSpPr>
        <p:spPr>
          <a:xfrm>
            <a:off x="406400" y="698500"/>
            <a:ext cx="6197600" cy="3486150"/>
          </a:xfrm>
          <a:ln/>
        </p:spPr>
      </p:sp>
      <p:sp>
        <p:nvSpPr>
          <p:cNvPr id="419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Tree>
    <p:extLst>
      <p:ext uri="{BB962C8B-B14F-4D97-AF65-F5344CB8AC3E}">
        <p14:creationId xmlns:p14="http://schemas.microsoft.com/office/powerpoint/2010/main" val="2710519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E52A92-C21E-45CB-82FF-3EA8769D6CB4}" type="datetime1">
              <a:rPr kumimoji="0" lang="en-US" altLang="en-US" sz="1200"/>
              <a:pPr/>
              <a:t>5/17/2021</a:t>
            </a:fld>
            <a:endParaRPr kumimoji="0" lang="en-US" altLang="en-US" sz="1200"/>
          </a:p>
        </p:txBody>
      </p:sp>
      <p:sp>
        <p:nvSpPr>
          <p:cNvPr id="491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52A3BA1-AFD8-4FD9-AFAE-5596F1F006E8}" type="slidenum">
              <a:rPr kumimoji="0" lang="en-US" altLang="en-US" sz="1200"/>
              <a:pPr/>
              <a:t>11</a:t>
            </a:fld>
            <a:endParaRPr kumimoji="0" lang="en-US" altLang="en-US" sz="1200"/>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946788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EE52A92-C21E-45CB-82FF-3EA8769D6CB4}" type="datetime1">
              <a:rPr kumimoji="0" lang="en-US" altLang="en-US" sz="1200"/>
              <a:pPr/>
              <a:t>5/17/2021</a:t>
            </a:fld>
            <a:endParaRPr kumimoji="0" lang="en-US" altLang="en-US" sz="1200"/>
          </a:p>
        </p:txBody>
      </p:sp>
      <p:sp>
        <p:nvSpPr>
          <p:cNvPr id="49155"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52A3BA1-AFD8-4FD9-AFAE-5596F1F006E8}" type="slidenum">
              <a:rPr kumimoji="0" lang="en-US" altLang="en-US" sz="1200"/>
              <a:pPr/>
              <a:t>12</a:t>
            </a:fld>
            <a:endParaRPr kumimoji="0" lang="en-US" altLang="en-US" sz="1200"/>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975983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2B8802C5-EFBF-4043-BB64-5FDE5F3F03B9}" type="datetime4">
              <a:rPr lang="en-US" smtClean="0"/>
              <a:t>May 17,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D47C2513-1C05-4BB1-BF10-8ABE3BA52AB7}" type="slidenum">
              <a:rPr lang="en-US" altLang="en-US"/>
              <a:pPr/>
              <a:t>‹#›</a:t>
            </a:fld>
            <a:endParaRPr lang="en-US" altLang="en-US"/>
          </a:p>
        </p:txBody>
      </p:sp>
    </p:spTree>
    <p:extLst>
      <p:ext uri="{BB962C8B-B14F-4D97-AF65-F5344CB8AC3E}">
        <p14:creationId xmlns:p14="http://schemas.microsoft.com/office/powerpoint/2010/main" val="1409355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93B802B-2535-4195-A713-F89F37198DC8}" type="datetime4">
              <a:rPr lang="en-US" smtClean="0"/>
              <a:t>May 17,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064D454E-D8EA-4A9E-BF8B-80B76ADC2785}" type="slidenum">
              <a:rPr lang="en-US" altLang="en-US"/>
              <a:pPr/>
              <a:t>‹#›</a:t>
            </a:fld>
            <a:endParaRPr lang="en-US" altLang="en-US"/>
          </a:p>
        </p:txBody>
      </p:sp>
    </p:spTree>
    <p:extLst>
      <p:ext uri="{BB962C8B-B14F-4D97-AF65-F5344CB8AC3E}">
        <p14:creationId xmlns:p14="http://schemas.microsoft.com/office/powerpoint/2010/main" val="55458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5F42ADC6-492E-4045-9FDF-90CBF84324E2}" type="datetime4">
              <a:rPr lang="en-US" smtClean="0"/>
              <a:t>May 17,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BEC2C61-B38C-445E-9741-076797858A78}" type="slidenum">
              <a:rPr lang="en-US" altLang="en-US"/>
              <a:pPr/>
              <a:t>‹#›</a:t>
            </a:fld>
            <a:endParaRPr lang="en-US" altLang="en-US"/>
          </a:p>
        </p:txBody>
      </p:sp>
    </p:spTree>
    <p:extLst>
      <p:ext uri="{BB962C8B-B14F-4D97-AF65-F5344CB8AC3E}">
        <p14:creationId xmlns:p14="http://schemas.microsoft.com/office/powerpoint/2010/main" val="3463832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00F2A570-2BEF-4469-A5D5-1F802B780642}" type="datetime4">
              <a:rPr lang="en-US" smtClean="0"/>
              <a:t>May 17,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A82CF866-3BDF-4EE9-88FE-35A64FB90A8E}" type="slidenum">
              <a:rPr lang="en-US" altLang="en-US"/>
              <a:pPr/>
              <a:t>‹#›</a:t>
            </a:fld>
            <a:endParaRPr lang="en-US" altLang="en-US"/>
          </a:p>
        </p:txBody>
      </p:sp>
    </p:spTree>
    <p:extLst>
      <p:ext uri="{BB962C8B-B14F-4D97-AF65-F5344CB8AC3E}">
        <p14:creationId xmlns:p14="http://schemas.microsoft.com/office/powerpoint/2010/main" val="2179990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ADAA1AEE-163E-4692-90BF-93215246A3A2}" type="datetime4">
              <a:rPr lang="en-US" smtClean="0"/>
              <a:t>May 17,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CC45479-D8E6-44BB-A369-02AA58136775}" type="slidenum">
              <a:rPr lang="en-US" altLang="en-US"/>
              <a:pPr/>
              <a:t>‹#›</a:t>
            </a:fld>
            <a:endParaRPr lang="en-US" altLang="en-US"/>
          </a:p>
        </p:txBody>
      </p:sp>
    </p:spTree>
    <p:extLst>
      <p:ext uri="{BB962C8B-B14F-4D97-AF65-F5344CB8AC3E}">
        <p14:creationId xmlns:p14="http://schemas.microsoft.com/office/powerpoint/2010/main" val="3417323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248F1364-5F07-477E-BAAD-C9515FE0A9DA}" type="datetime4">
              <a:rPr lang="en-US" smtClean="0"/>
              <a:t>May 17,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F1B49DF2-12DD-44C2-84C7-65F90CB40EC8}" type="slidenum">
              <a:rPr lang="en-US" altLang="en-US"/>
              <a:pPr/>
              <a:t>‹#›</a:t>
            </a:fld>
            <a:endParaRPr lang="en-US" altLang="en-US"/>
          </a:p>
        </p:txBody>
      </p:sp>
    </p:spTree>
    <p:extLst>
      <p:ext uri="{BB962C8B-B14F-4D97-AF65-F5344CB8AC3E}">
        <p14:creationId xmlns:p14="http://schemas.microsoft.com/office/powerpoint/2010/main" val="1185695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C28C69BB-151D-4901-9821-6D52C38B2CB4}" type="datetime4">
              <a:rPr lang="en-US" smtClean="0"/>
              <a:t>May 17,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9850CE35-A027-480E-B071-C0FEC5A5BB7D}" type="slidenum">
              <a:rPr lang="en-US" altLang="en-US"/>
              <a:pPr/>
              <a:t>‹#›</a:t>
            </a:fld>
            <a:endParaRPr lang="en-US" altLang="en-US"/>
          </a:p>
        </p:txBody>
      </p:sp>
    </p:spTree>
    <p:extLst>
      <p:ext uri="{BB962C8B-B14F-4D97-AF65-F5344CB8AC3E}">
        <p14:creationId xmlns:p14="http://schemas.microsoft.com/office/powerpoint/2010/main" val="3995090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B84D82A3-F3E2-47DF-8791-7024C583F5DB}" type="datetime4">
              <a:rPr lang="en-US" smtClean="0"/>
              <a:t>May 17,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614BCA6E-07CD-4365-82DB-28D94D2C70B5}" type="slidenum">
              <a:rPr lang="en-US" altLang="en-US"/>
              <a:pPr/>
              <a:t>‹#›</a:t>
            </a:fld>
            <a:endParaRPr lang="en-US" altLang="en-US"/>
          </a:p>
        </p:txBody>
      </p:sp>
    </p:spTree>
    <p:extLst>
      <p:ext uri="{BB962C8B-B14F-4D97-AF65-F5344CB8AC3E}">
        <p14:creationId xmlns:p14="http://schemas.microsoft.com/office/powerpoint/2010/main" val="3018781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4493AC2D-1DA8-4910-BECA-E4E42AC4BF42}" type="datetime4">
              <a:rPr lang="en-US" smtClean="0"/>
              <a:t>May 17,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9017F8F9-3130-49B6-A9F9-E55F884066B7}" type="slidenum">
              <a:rPr lang="en-US" altLang="en-US"/>
              <a:pPr/>
              <a:t>‹#›</a:t>
            </a:fld>
            <a:endParaRPr lang="en-US" altLang="en-US"/>
          </a:p>
        </p:txBody>
      </p:sp>
    </p:spTree>
    <p:extLst>
      <p:ext uri="{BB962C8B-B14F-4D97-AF65-F5344CB8AC3E}">
        <p14:creationId xmlns:p14="http://schemas.microsoft.com/office/powerpoint/2010/main" val="93045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D4F70FF6-62D4-4FA1-B61F-B2CD4CBF733D}" type="datetime4">
              <a:rPr lang="en-US" smtClean="0"/>
              <a:t>May 17,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C82CD431-DC1A-4B79-955B-4FDB26BED5CD}" type="slidenum">
              <a:rPr lang="en-US" altLang="en-US"/>
              <a:pPr/>
              <a:t>‹#›</a:t>
            </a:fld>
            <a:endParaRPr lang="en-US" altLang="en-US"/>
          </a:p>
        </p:txBody>
      </p:sp>
    </p:spTree>
    <p:extLst>
      <p:ext uri="{BB962C8B-B14F-4D97-AF65-F5344CB8AC3E}">
        <p14:creationId xmlns:p14="http://schemas.microsoft.com/office/powerpoint/2010/main" val="14248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0FEC86-2C01-46AC-A272-EF9A5FB83D53}" type="datetime4">
              <a:rPr lang="en-US" smtClean="0"/>
              <a:t>May 17,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391B09C2-7B3E-4B72-919D-3B66F9DADC97}" type="slidenum">
              <a:rPr lang="en-US" altLang="en-US"/>
              <a:pPr/>
              <a:t>‹#›</a:t>
            </a:fld>
            <a:endParaRPr lang="en-US" altLang="en-US"/>
          </a:p>
        </p:txBody>
      </p:sp>
    </p:spTree>
    <p:extLst>
      <p:ext uri="{BB962C8B-B14F-4D97-AF65-F5344CB8AC3E}">
        <p14:creationId xmlns:p14="http://schemas.microsoft.com/office/powerpoint/2010/main" val="1728600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A90D8D37-7ACE-4A92-834D-472DF910D1D9}" type="datetime4">
              <a:rPr lang="en-US" smtClean="0"/>
              <a:t>May 17,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E3B7A3EE-A7BF-4EDD-924B-F52605ED8D3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12"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54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4000">
          <a:solidFill>
            <a:srgbClr val="0000FF"/>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6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36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36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22</a:t>
            </a:r>
            <a:r>
              <a:rPr lang="en-US" altLang="en-US" sz="2800" dirty="0"/>
              <a:t/>
            </a:r>
            <a:br>
              <a:rPr lang="en-US" altLang="en-US" sz="2800" dirty="0"/>
            </a:br>
            <a:r>
              <a:rPr lang="en-US" altLang="en-US" sz="2800" dirty="0"/>
              <a:t>Secured </a:t>
            </a:r>
            <a:r>
              <a:rPr lang="en-US" altLang="en-US" sz="2800" dirty="0" smtClean="0"/>
              <a:t>Transactions Spring 2021</a:t>
            </a:r>
            <a:r>
              <a:rPr lang="en-US" altLang="en-US" sz="2800" dirty="0"/>
              <a:t/>
            </a:r>
            <a:br>
              <a:rPr lang="en-US" altLang="en-US" sz="2800" dirty="0"/>
            </a:br>
            <a:r>
              <a:rPr lang="en-US" altLang="en-US" sz="2800" dirty="0"/>
              <a:t/>
            </a:r>
            <a:br>
              <a:rPr lang="en-US" altLang="en-US" sz="2800" dirty="0"/>
            </a:br>
            <a:r>
              <a:rPr lang="en-US" altLang="en-US" sz="6000" dirty="0"/>
              <a:t>Limits of Article 9: </a:t>
            </a:r>
            <a:r>
              <a:rPr lang="en-US" altLang="en-US" sz="6000" dirty="0" smtClean="0"/>
              <a:t>Set-Off And Certain Sales</a:t>
            </a:r>
            <a:endParaRPr lang="en-US" altLang="en-US" sz="6000" dirty="0"/>
          </a:p>
        </p:txBody>
      </p:sp>
      <p:sp>
        <p:nvSpPr>
          <p:cNvPr id="3075" name="Rectangle 3"/>
          <p:cNvSpPr>
            <a:spLocks noGrp="1" noChangeArrowheads="1"/>
          </p:cNvSpPr>
          <p:nvPr>
            <p:ph type="subTitle" idx="1"/>
          </p:nvPr>
        </p:nvSpPr>
        <p:spPr/>
        <p:txBody>
          <a:bodyPr/>
          <a:lstStyle/>
          <a:p>
            <a:r>
              <a:rPr lang="en-US" altLang="en-US" dirty="0" smtClean="0"/>
              <a:t>Randal C. Picker</a:t>
            </a:r>
          </a:p>
          <a:p>
            <a:r>
              <a:rPr lang="en-US" altLang="en-US" sz="2000" dirty="0" smtClean="0"/>
              <a:t>James Parker Hall Distinguished Service Professor of Law</a:t>
            </a:r>
            <a:endParaRPr lang="en-US" altLang="en-US" sz="2000" dirty="0"/>
          </a:p>
          <a:p>
            <a:endParaRPr lang="en-US" altLang="en-US" sz="1600" dirty="0"/>
          </a:p>
          <a:p>
            <a:r>
              <a:rPr lang="en-US" altLang="en-US" dirty="0" smtClean="0"/>
              <a:t>The Law School</a:t>
            </a:r>
          </a:p>
          <a:p>
            <a:r>
              <a:rPr lang="en-US" altLang="en-US" dirty="0" smtClean="0"/>
              <a:t>The University of Chicago</a:t>
            </a:r>
          </a:p>
          <a:p>
            <a:endParaRPr lang="en-US" altLang="en-US" sz="1800" dirty="0" smtClean="0"/>
          </a:p>
          <a:p>
            <a:r>
              <a:rPr lang="en-US" altLang="en-US" sz="1800" smtClean="0"/>
              <a:t>Copyright </a:t>
            </a:r>
            <a:r>
              <a:rPr lang="en-US" altLang="en-US" sz="1800"/>
              <a:t>© </a:t>
            </a:r>
            <a:r>
              <a:rPr lang="en-US" altLang="en-US" sz="1800" smtClean="0"/>
              <a:t>2001-21 </a:t>
            </a:r>
            <a:r>
              <a:rPr lang="en-US" altLang="en-US" sz="1800" dirty="0"/>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7E6B5EF-FD49-4B30-A94D-62F225416ED2}" type="datetime4">
              <a:rPr lang="en-US" smtClean="0"/>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C5DB0CA-7E0B-454F-AA5E-9CBFAAC2C57A}" type="slidenum">
              <a:rPr lang="en-US" altLang="en-US" sz="1400">
                <a:solidFill>
                  <a:srgbClr val="000066"/>
                </a:solidFill>
                <a:latin typeface="Arial" panose="020B0604020202020204" pitchFamily="34" charset="0"/>
              </a:rPr>
              <a:pPr/>
              <a:t>10</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smtClean="0"/>
              <a:t>9-104: Control of Deposit Account</a:t>
            </a:r>
          </a:p>
        </p:txBody>
      </p:sp>
      <p:sp>
        <p:nvSpPr>
          <p:cNvPr id="13318" name="Rectangle 3"/>
          <p:cNvSpPr>
            <a:spLocks noGrp="1" noChangeArrowheads="1"/>
          </p:cNvSpPr>
          <p:nvPr>
            <p:ph type="body" idx="1"/>
          </p:nvPr>
        </p:nvSpPr>
        <p:spPr/>
        <p:txBody>
          <a:bodyPr/>
          <a:lstStyle/>
          <a:p>
            <a:pPr lvl="2"/>
            <a:r>
              <a:rPr lang="en-US" altLang="en-US" dirty="0" smtClean="0">
                <a:cs typeface="Times New Roman" panose="02020603050405020304" pitchFamily="18" charset="0"/>
              </a:rPr>
              <a:t>(2) the debtor, secured party, and bank have agreed in an authenticated record that the bank will comply with instructions originated by the secured party directing disposition of the funds in the account without further consent by the debtor; or</a:t>
            </a:r>
            <a:endParaRPr lang="en-US" altLang="en-US" dirty="0" smtClean="0"/>
          </a:p>
          <a:p>
            <a:pPr lvl="2"/>
            <a:r>
              <a:rPr lang="en-US" altLang="en-US" dirty="0" smtClean="0">
                <a:cs typeface="Times New Roman" panose="02020603050405020304" pitchFamily="18" charset="0"/>
              </a:rPr>
              <a:t>(3) the secured party becomes the bank’s customer with respect to the deposit account.</a:t>
            </a:r>
          </a:p>
        </p:txBody>
      </p:sp>
    </p:spTree>
    <p:extLst>
      <p:ext uri="{BB962C8B-B14F-4D97-AF65-F5344CB8AC3E}">
        <p14:creationId xmlns:p14="http://schemas.microsoft.com/office/powerpoint/2010/main" val="4027772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E6C2FCB-5091-4322-B4A9-1C27780D5C19}"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13E4E9-935C-498A-9242-401A71545B4E}" type="slidenum">
              <a:rPr lang="en-US" altLang="en-US" sz="1400">
                <a:solidFill>
                  <a:srgbClr val="000066"/>
                </a:solidFill>
                <a:latin typeface="Arial" panose="020B0604020202020204" pitchFamily="34" charset="0"/>
              </a:rPr>
              <a:pPr/>
              <a:t>11</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smtClean="0">
                <a:cs typeface="Times New Roman" panose="02020603050405020304" pitchFamily="18" charset="0"/>
              </a:rPr>
              <a:t>9-341</a:t>
            </a:r>
          </a:p>
        </p:txBody>
      </p:sp>
      <p:sp>
        <p:nvSpPr>
          <p:cNvPr id="21510" name="Rectangle 3"/>
          <p:cNvSpPr>
            <a:spLocks noGrp="1" noChangeArrowheads="1"/>
          </p:cNvSpPr>
          <p:nvPr>
            <p:ph type="body" idx="1"/>
          </p:nvPr>
        </p:nvSpPr>
        <p:spPr/>
        <p:txBody>
          <a:bodyPr/>
          <a:lstStyle/>
          <a:p>
            <a:r>
              <a:rPr lang="en-US" altLang="en-US" sz="3600" dirty="0">
                <a:solidFill>
                  <a:srgbClr val="000066"/>
                </a:solidFill>
                <a:cs typeface="Times New Roman" panose="02020603050405020304" pitchFamily="18" charset="0"/>
              </a:rPr>
              <a:t>Except as otherwise provided in Section 9‑340(c), and unless the bank otherwise agrees in an authenticated record, </a:t>
            </a:r>
            <a:r>
              <a:rPr lang="en-US" altLang="en-US" sz="3600" dirty="0">
                <a:solidFill>
                  <a:srgbClr val="FF0000"/>
                </a:solidFill>
                <a:cs typeface="Times New Roman" panose="02020603050405020304" pitchFamily="18" charset="0"/>
              </a:rPr>
              <a:t>a bank’s rights and duties with respect to a deposit account </a:t>
            </a:r>
            <a:r>
              <a:rPr lang="en-US" altLang="en-US" sz="3600" dirty="0">
                <a:solidFill>
                  <a:srgbClr val="000066"/>
                </a:solidFill>
                <a:cs typeface="Times New Roman" panose="02020603050405020304" pitchFamily="18" charset="0"/>
              </a:rPr>
              <a:t>maintained with the bank are not terminated, suspended, or modified by</a:t>
            </a:r>
            <a:r>
              <a:rPr lang="en-US" altLang="en-US" sz="3600" dirty="0" smtClean="0">
                <a:solidFill>
                  <a:srgbClr val="000066"/>
                </a:solidFill>
                <a:cs typeface="Times New Roman" panose="02020603050405020304" pitchFamily="18" charset="0"/>
              </a:rPr>
              <a:t>:</a:t>
            </a:r>
            <a:endParaRPr lang="en-US" altLang="en-US" sz="3600" dirty="0">
              <a:solidFill>
                <a:srgbClr val="000066"/>
              </a:solidFill>
              <a:cs typeface="Times New Roman" panose="02020603050405020304" pitchFamily="18" charset="0"/>
            </a:endParaRPr>
          </a:p>
        </p:txBody>
      </p:sp>
    </p:spTree>
    <p:extLst>
      <p:ext uri="{BB962C8B-B14F-4D97-AF65-F5344CB8AC3E}">
        <p14:creationId xmlns:p14="http://schemas.microsoft.com/office/powerpoint/2010/main" val="11253422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E6C2FCB-5091-4322-B4A9-1C27780D5C19}"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13E4E9-935C-498A-9242-401A71545B4E}" type="slidenum">
              <a:rPr lang="en-US" altLang="en-US" sz="1400">
                <a:solidFill>
                  <a:srgbClr val="000066"/>
                </a:solidFill>
                <a:latin typeface="Arial" panose="020B0604020202020204" pitchFamily="34" charset="0"/>
              </a:rPr>
              <a:pPr/>
              <a:t>12</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smtClean="0">
                <a:cs typeface="Times New Roman" panose="02020603050405020304" pitchFamily="18" charset="0"/>
              </a:rPr>
              <a:t>9-341</a:t>
            </a:r>
          </a:p>
        </p:txBody>
      </p:sp>
      <p:sp>
        <p:nvSpPr>
          <p:cNvPr id="21510"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a:t>
            </a:r>
            <a:r>
              <a:rPr lang="en-US" altLang="en-US" dirty="0">
                <a:cs typeface="Times New Roman" panose="02020603050405020304" pitchFamily="18" charset="0"/>
              </a:rPr>
              <a:t>1) the creation, attachment, or perfection of a security interest in the deposit account;</a:t>
            </a:r>
          </a:p>
          <a:p>
            <a:pPr lvl="1"/>
            <a:r>
              <a:rPr lang="en-US" altLang="en-US" dirty="0">
                <a:cs typeface="Times New Roman" panose="02020603050405020304" pitchFamily="18" charset="0"/>
              </a:rPr>
              <a:t>(2) the bank’s knowledge of the security interest; or</a:t>
            </a:r>
          </a:p>
          <a:p>
            <a:pPr lvl="1"/>
            <a:r>
              <a:rPr lang="en-US" altLang="en-US" dirty="0">
                <a:cs typeface="Times New Roman" panose="02020603050405020304" pitchFamily="18" charset="0"/>
              </a:rPr>
              <a:t>(3) the bank’s receipt of instructions from the secured party.</a:t>
            </a:r>
            <a:r>
              <a:rPr lang="en-US" altLang="en-US" dirty="0">
                <a:latin typeface="Book Antiqua" panose="02040602050305030304" pitchFamily="18" charset="0"/>
                <a:cs typeface="Times New Roman" panose="02020603050405020304" pitchFamily="18" charset="0"/>
              </a:rPr>
              <a:t>      </a:t>
            </a:r>
            <a:r>
              <a:rPr lang="en-US" altLang="en-US" dirty="0"/>
              <a:t>  </a:t>
            </a:r>
          </a:p>
        </p:txBody>
      </p:sp>
    </p:spTree>
    <p:extLst>
      <p:ext uri="{BB962C8B-B14F-4D97-AF65-F5344CB8AC3E}">
        <p14:creationId xmlns:p14="http://schemas.microsoft.com/office/powerpoint/2010/main" val="33310380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32EA96CC-9232-487F-8921-232A751ABC03}" type="datetime4">
              <a:rPr lang="en-US"/>
              <a:pPr>
                <a:defRPr/>
              </a:pPr>
              <a:t>May 17,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221EF99C-437C-4EE6-B50D-69AE73251033}" type="slidenum">
              <a:rPr lang="en-US" altLang="en-US" sz="1400">
                <a:solidFill>
                  <a:srgbClr val="000066"/>
                </a:solidFill>
                <a:latin typeface="Arial" panose="020B0604020202020204" pitchFamily="34" charset="0"/>
              </a:rPr>
              <a:pPr/>
              <a:t>13</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dirty="0" smtClean="0">
                <a:cs typeface="Times New Roman" panose="02020603050405020304" pitchFamily="18" charset="0"/>
              </a:rPr>
              <a:t>8-9: Mutual Debts and Setoff</a:t>
            </a:r>
          </a:p>
        </p:txBody>
      </p:sp>
      <p:sp>
        <p:nvSpPr>
          <p:cNvPr id="1392643" name="AutoShape 3"/>
          <p:cNvSpPr>
            <a:spLocks noChangeArrowheads="1"/>
          </p:cNvSpPr>
          <p:nvPr/>
        </p:nvSpPr>
        <p:spPr bwMode="auto">
          <a:xfrm>
            <a:off x="73152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a:off x="4267200" y="19050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2096136" y="2724507"/>
            <a:ext cx="7693976" cy="64698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Bank lends $10,000 to Debtor</a:t>
            </a:r>
          </a:p>
        </p:txBody>
      </p:sp>
      <p:sp>
        <p:nvSpPr>
          <p:cNvPr id="1392648" name="Rectangle 8"/>
          <p:cNvSpPr>
            <a:spLocks noChangeArrowheads="1"/>
          </p:cNvSpPr>
          <p:nvPr/>
        </p:nvSpPr>
        <p:spPr bwMode="auto">
          <a:xfrm>
            <a:off x="2379661" y="4900519"/>
            <a:ext cx="6967539"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Does Bank have a security interest? Does Debtor? If not, what?</a:t>
            </a:r>
          </a:p>
        </p:txBody>
      </p:sp>
      <p:sp>
        <p:nvSpPr>
          <p:cNvPr id="12" name="AutoShape 6"/>
          <p:cNvSpPr>
            <a:spLocks noChangeArrowheads="1"/>
          </p:cNvSpPr>
          <p:nvPr/>
        </p:nvSpPr>
        <p:spPr bwMode="auto">
          <a:xfrm>
            <a:off x="2110424" y="3449834"/>
            <a:ext cx="7693976"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Debtor deposits $5,000 in checking account at Bank, bringing balance to $10,000</a:t>
            </a:r>
          </a:p>
        </p:txBody>
      </p:sp>
      <p:sp>
        <p:nvSpPr>
          <p:cNvPr id="13"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10508063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dissolve">
                                      <p:cBhvr>
                                        <p:cTn id="27" dur="50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hidden"/>
                                      </p:to>
                                    </p:set>
                                  </p:childTnLst>
                                </p:cTn>
                              </p:par>
                            </p:childTnLst>
                          </p:cTn>
                        </p:par>
                        <p:par>
                          <p:cTn id="32" fill="hold" nodeType="afterGroup">
                            <p:stCondLst>
                              <p:cond delay="0"/>
                            </p:stCondLst>
                            <p:childTnLst>
                              <p:par>
                                <p:cTn id="33" presetID="9" presetClass="entr" presetSubtype="0" fill="hold" grpId="0" nodeType="afterEffect">
                                  <p:stCondLst>
                                    <p:cond delay="0"/>
                                  </p:stCondLst>
                                  <p:childTnLst>
                                    <p:set>
                                      <p:cBhvr>
                                        <p:cTn id="34" dur="1" fill="hold">
                                          <p:stCondLst>
                                            <p:cond delay="0"/>
                                          </p:stCondLst>
                                        </p:cTn>
                                        <p:tgtEl>
                                          <p:spTgt spid="1392648"/>
                                        </p:tgtEl>
                                        <p:attrNameLst>
                                          <p:attrName>style.visibility</p:attrName>
                                        </p:attrNameLst>
                                      </p:cBhvr>
                                      <p:to>
                                        <p:strVal val="visible"/>
                                      </p:to>
                                    </p:set>
                                    <p:animEffect transition="in" filter="dissolve">
                                      <p:cBhvr>
                                        <p:cTn id="35"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8" grpId="0" animBg="1" autoUpdateAnimBg="0"/>
      <p:bldP spid="12" grpId="0" animBg="1" autoUpdateAnimBg="0"/>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r>
              <a:rPr lang="en-US" dirty="0" smtClean="0"/>
              <a:t>No Security Interests</a:t>
            </a:r>
          </a:p>
          <a:p>
            <a:pPr lvl="1"/>
            <a:r>
              <a:rPr lang="en-US" dirty="0" smtClean="0"/>
              <a:t>Best reading of 9-104(1) is that bank with a security interest in deposit account is automatically in control of it</a:t>
            </a:r>
          </a:p>
          <a:p>
            <a:pPr lvl="1"/>
            <a:r>
              <a:rPr lang="en-US" dirty="0" smtClean="0"/>
              <a:t>But that doesn’t say that bank automatically gets an SI; need to do that via contract and not just via the relationship</a:t>
            </a:r>
          </a:p>
          <a:p>
            <a:pPr marL="457200" lvl="1" indent="0">
              <a:buNone/>
            </a:pP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14</a:t>
            </a:fld>
            <a:endParaRPr lang="en-US" altLang="en-US"/>
          </a:p>
        </p:txBody>
      </p:sp>
    </p:spTree>
    <p:extLst>
      <p:ext uri="{BB962C8B-B14F-4D97-AF65-F5344CB8AC3E}">
        <p14:creationId xmlns:p14="http://schemas.microsoft.com/office/powerpoint/2010/main" val="39402750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a:t>
            </a:r>
            <a:endParaRPr lang="en-US" dirty="0"/>
          </a:p>
        </p:txBody>
      </p:sp>
      <p:sp>
        <p:nvSpPr>
          <p:cNvPr id="3" name="Content Placeholder 2"/>
          <p:cNvSpPr>
            <a:spLocks noGrp="1"/>
          </p:cNvSpPr>
          <p:nvPr>
            <p:ph idx="1"/>
          </p:nvPr>
        </p:nvSpPr>
        <p:spPr/>
        <p:txBody>
          <a:bodyPr/>
          <a:lstStyle/>
          <a:p>
            <a:pPr lvl="1"/>
            <a:r>
              <a:rPr lang="en-US" dirty="0" smtClean="0"/>
              <a:t>See also Official Comment 3 to 9-104</a:t>
            </a:r>
          </a:p>
          <a:p>
            <a:r>
              <a:rPr lang="en-US" dirty="0" smtClean="0"/>
              <a:t>Set-Off Rights</a:t>
            </a:r>
          </a:p>
          <a:p>
            <a:pPr lvl="1"/>
            <a:r>
              <a:rPr lang="en-US" dirty="0" smtClean="0"/>
              <a:t>These arise under non-Article 9 state law</a:t>
            </a:r>
          </a:p>
          <a:p>
            <a:pPr lvl="1"/>
            <a:r>
              <a:rPr lang="en-US" dirty="0" smtClean="0"/>
              <a:t>Bank has the power to apply funds in deposit account to debt owed by Debtor and doing so would be a set-off</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15</a:t>
            </a:fld>
            <a:endParaRPr lang="en-US" altLang="en-US"/>
          </a:p>
        </p:txBody>
      </p:sp>
    </p:spTree>
    <p:extLst>
      <p:ext uri="{BB962C8B-B14F-4D97-AF65-F5344CB8AC3E}">
        <p14:creationId xmlns:p14="http://schemas.microsoft.com/office/powerpoint/2010/main" val="26427345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2"/>
          <p:cNvSpPr>
            <a:spLocks noGrp="1"/>
          </p:cNvSpPr>
          <p:nvPr>
            <p:ph type="dt" sz="quarter" idx="10"/>
          </p:nvPr>
        </p:nvSpPr>
        <p:spPr/>
        <p:txBody>
          <a:bodyPr/>
          <a:lstStyle/>
          <a:p>
            <a:pPr>
              <a:defRPr/>
            </a:pPr>
            <a:fld id="{B29CA70A-1775-4D22-932D-5AD8E6931B06}" type="datetime4">
              <a:rPr lang="en-US"/>
              <a:pPr>
                <a:defRPr/>
              </a:pPr>
              <a:t>May 17, 2021</a:t>
            </a:fld>
            <a:endParaRPr lang="en-US" altLang="en-US">
              <a:solidFill>
                <a:schemeClr val="bg2"/>
              </a:solidFill>
            </a:endParaRPr>
          </a:p>
        </p:txBody>
      </p:sp>
      <p:sp>
        <p:nvSpPr>
          <p:cNvPr id="16"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176626-9A35-4B45-A2F4-068EDB82D3DA}" type="slidenum">
              <a:rPr lang="en-US" altLang="en-US" sz="1400">
                <a:solidFill>
                  <a:srgbClr val="000066"/>
                </a:solidFill>
                <a:latin typeface="Arial" panose="020B0604020202020204" pitchFamily="34" charset="0"/>
              </a:rPr>
              <a:pPr/>
              <a:t>16</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smtClean="0">
                <a:cs typeface="Times New Roman" panose="02020603050405020304" pitchFamily="18" charset="0"/>
              </a:rPr>
              <a:t>Kentucky Highlands</a:t>
            </a:r>
            <a:endParaRPr lang="en-US" altLang="en-US" sz="3200">
              <a:cs typeface="Times New Roman" panose="02020603050405020304" pitchFamily="18" charset="0"/>
            </a:endParaRPr>
          </a:p>
        </p:txBody>
      </p:sp>
      <p:sp>
        <p:nvSpPr>
          <p:cNvPr id="2212867" name="AutoShape 3"/>
          <p:cNvSpPr>
            <a:spLocks noChangeArrowheads="1"/>
          </p:cNvSpPr>
          <p:nvPr/>
        </p:nvSpPr>
        <p:spPr bwMode="auto">
          <a:xfrm>
            <a:off x="2057400" y="5451873"/>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212868" name="AutoShape 4"/>
          <p:cNvSpPr>
            <a:spLocks noChangeArrowheads="1"/>
          </p:cNvSpPr>
          <p:nvPr/>
        </p:nvSpPr>
        <p:spPr bwMode="auto">
          <a:xfrm>
            <a:off x="2057400" y="1168401"/>
            <a:ext cx="2286000" cy="708025"/>
          </a:xfrm>
          <a:prstGeom prst="flowChartProcess">
            <a:avLst/>
          </a:prstGeom>
          <a:solidFill>
            <a:srgbClr val="00FF00"/>
          </a:solidFill>
          <a:ln w="9525">
            <a:solidFill>
              <a:schemeClr val="tx1"/>
            </a:solidFill>
            <a:miter lim="800000"/>
            <a:headEnd/>
            <a:tailEnd/>
          </a:ln>
        </p:spPr>
        <p:txBody>
          <a:bodyPr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Tri</a:t>
            </a:r>
          </a:p>
        </p:txBody>
      </p:sp>
      <p:sp>
        <p:nvSpPr>
          <p:cNvPr id="2212869" name="AutoShape 5"/>
          <p:cNvSpPr>
            <a:spLocks noChangeArrowheads="1"/>
          </p:cNvSpPr>
          <p:nvPr/>
        </p:nvSpPr>
        <p:spPr bwMode="auto">
          <a:xfrm>
            <a:off x="8732835" y="12192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Kentucky</a:t>
            </a:r>
          </a:p>
        </p:txBody>
      </p:sp>
      <p:sp>
        <p:nvSpPr>
          <p:cNvPr id="2212870" name="Line 6"/>
          <p:cNvSpPr>
            <a:spLocks noChangeShapeType="1"/>
          </p:cNvSpPr>
          <p:nvPr/>
        </p:nvSpPr>
        <p:spPr bwMode="auto">
          <a:xfrm>
            <a:off x="4343399" y="1828800"/>
            <a:ext cx="4389435"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12871" name="Line 7"/>
          <p:cNvSpPr>
            <a:spLocks noChangeShapeType="1"/>
          </p:cNvSpPr>
          <p:nvPr/>
        </p:nvSpPr>
        <p:spPr bwMode="auto">
          <a:xfrm>
            <a:off x="4022725" y="1874839"/>
            <a:ext cx="52128" cy="3577034"/>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12872" name="AutoShape 8"/>
          <p:cNvSpPr>
            <a:spLocks noChangeArrowheads="1"/>
          </p:cNvSpPr>
          <p:nvPr/>
        </p:nvSpPr>
        <p:spPr bwMode="auto">
          <a:xfrm>
            <a:off x="4502684" y="3648610"/>
            <a:ext cx="4137314"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(3) Proceeds </a:t>
            </a:r>
            <a:r>
              <a:rPr lang="en-US" altLang="en-US" sz="3200" dirty="0"/>
              <a:t>of AR flow into DA; Loan funds flow into DA</a:t>
            </a:r>
          </a:p>
        </p:txBody>
      </p:sp>
      <p:sp>
        <p:nvSpPr>
          <p:cNvPr id="2212873" name="Text Box 9"/>
          <p:cNvSpPr txBox="1">
            <a:spLocks noChangeArrowheads="1"/>
          </p:cNvSpPr>
          <p:nvPr/>
        </p:nvSpPr>
        <p:spPr bwMode="auto">
          <a:xfrm>
            <a:off x="6225541" y="5657671"/>
            <a:ext cx="5661659" cy="1200329"/>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spcBef>
                <a:spcPct val="50000"/>
              </a:spcBef>
            </a:pPr>
            <a:r>
              <a:rPr lang="en-US" altLang="en-US" sz="3600" dirty="0">
                <a:solidFill>
                  <a:srgbClr val="FF0000"/>
                </a:solidFill>
              </a:rPr>
              <a:t>Who has priority as between Bank and Kentucky?</a:t>
            </a:r>
          </a:p>
        </p:txBody>
      </p:sp>
      <p:sp>
        <p:nvSpPr>
          <p:cNvPr id="2212874" name="AutoShape 10"/>
          <p:cNvSpPr>
            <a:spLocks noChangeArrowheads="1"/>
          </p:cNvSpPr>
          <p:nvPr/>
        </p:nvSpPr>
        <p:spPr bwMode="auto">
          <a:xfrm>
            <a:off x="4779010" y="2184379"/>
            <a:ext cx="4232909"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 SA</a:t>
            </a:r>
            <a:r>
              <a:rPr lang="en-US" altLang="en-US" sz="3200" dirty="0"/>
              <a:t>: All assets (but no control over DA)</a:t>
            </a:r>
          </a:p>
        </p:txBody>
      </p:sp>
      <p:sp>
        <p:nvSpPr>
          <p:cNvPr id="2212876" name="AutoShape 12"/>
          <p:cNvSpPr>
            <a:spLocks noChangeArrowheads="1"/>
          </p:cNvSpPr>
          <p:nvPr/>
        </p:nvSpPr>
        <p:spPr bwMode="auto">
          <a:xfrm>
            <a:off x="121920" y="2399109"/>
            <a:ext cx="3517424"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 Set </a:t>
            </a:r>
            <a:r>
              <a:rPr lang="en-US" altLang="en-US" sz="3200" dirty="0"/>
              <a:t>up deposit accounts; Bank takes SI and holds setoff rights</a:t>
            </a:r>
          </a:p>
        </p:txBody>
      </p:sp>
      <p:sp>
        <p:nvSpPr>
          <p:cNvPr id="17" name="Rectangle 5"/>
          <p:cNvSpPr>
            <a:spLocks noChangeArrowheads="1"/>
          </p:cNvSpPr>
          <p:nvPr/>
        </p:nvSpPr>
        <p:spPr bwMode="auto">
          <a:xfrm>
            <a:off x="11997692"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Tree>
    <p:extLst>
      <p:ext uri="{BB962C8B-B14F-4D97-AF65-F5344CB8AC3E}">
        <p14:creationId xmlns:p14="http://schemas.microsoft.com/office/powerpoint/2010/main" val="21481913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12868"/>
                                        </p:tgtEl>
                                        <p:attrNameLst>
                                          <p:attrName>style.visibility</p:attrName>
                                        </p:attrNameLst>
                                      </p:cBhvr>
                                      <p:to>
                                        <p:strVal val="visible"/>
                                      </p:to>
                                    </p:set>
                                    <p:anim calcmode="lin" valueType="num">
                                      <p:cBhvr additive="base">
                                        <p:cTn id="7" dur="500" fill="hold"/>
                                        <p:tgtEl>
                                          <p:spTgt spid="2212868"/>
                                        </p:tgtEl>
                                        <p:attrNameLst>
                                          <p:attrName>ppt_x</p:attrName>
                                        </p:attrNameLst>
                                      </p:cBhvr>
                                      <p:tavLst>
                                        <p:tav tm="0">
                                          <p:val>
                                            <p:strVal val="0-#ppt_w/2"/>
                                          </p:val>
                                        </p:tav>
                                        <p:tav tm="100000">
                                          <p:val>
                                            <p:strVal val="#ppt_x"/>
                                          </p:val>
                                        </p:tav>
                                      </p:tavLst>
                                    </p:anim>
                                    <p:anim calcmode="lin" valueType="num">
                                      <p:cBhvr additive="base">
                                        <p:cTn id="8" dur="500" fill="hold"/>
                                        <p:tgtEl>
                                          <p:spTgt spid="221286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212869"/>
                                        </p:tgtEl>
                                        <p:attrNameLst>
                                          <p:attrName>style.visibility</p:attrName>
                                        </p:attrNameLst>
                                      </p:cBhvr>
                                      <p:to>
                                        <p:strVal val="visible"/>
                                      </p:to>
                                    </p:set>
                                    <p:anim calcmode="lin" valueType="num">
                                      <p:cBhvr>
                                        <p:cTn id="12" dur="500" fill="hold"/>
                                        <p:tgtEl>
                                          <p:spTgt spid="2212869"/>
                                        </p:tgtEl>
                                        <p:attrNameLst>
                                          <p:attrName>ppt_w</p:attrName>
                                        </p:attrNameLst>
                                      </p:cBhvr>
                                      <p:tavLst>
                                        <p:tav tm="0">
                                          <p:val>
                                            <p:strVal val="2/3*#ppt_w"/>
                                          </p:val>
                                        </p:tav>
                                        <p:tav tm="100000">
                                          <p:val>
                                            <p:strVal val="#ppt_w"/>
                                          </p:val>
                                        </p:tav>
                                      </p:tavLst>
                                    </p:anim>
                                    <p:anim calcmode="lin" valueType="num">
                                      <p:cBhvr>
                                        <p:cTn id="13" dur="500" fill="hold"/>
                                        <p:tgtEl>
                                          <p:spTgt spid="221286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272" fill="hold" grpId="0" nodeType="afterEffect">
                                  <p:stCondLst>
                                    <p:cond delay="0"/>
                                  </p:stCondLst>
                                  <p:childTnLst>
                                    <p:set>
                                      <p:cBhvr>
                                        <p:cTn id="16" dur="1" fill="hold">
                                          <p:stCondLst>
                                            <p:cond delay="0"/>
                                          </p:stCondLst>
                                        </p:cTn>
                                        <p:tgtEl>
                                          <p:spTgt spid="2212870"/>
                                        </p:tgtEl>
                                        <p:attrNameLst>
                                          <p:attrName>style.visibility</p:attrName>
                                        </p:attrNameLst>
                                      </p:cBhvr>
                                      <p:to>
                                        <p:strVal val="visible"/>
                                      </p:to>
                                    </p:set>
                                    <p:anim calcmode="lin" valueType="num">
                                      <p:cBhvr>
                                        <p:cTn id="17" dur="500" fill="hold"/>
                                        <p:tgtEl>
                                          <p:spTgt spid="2212870"/>
                                        </p:tgtEl>
                                        <p:attrNameLst>
                                          <p:attrName>ppt_w</p:attrName>
                                        </p:attrNameLst>
                                      </p:cBhvr>
                                      <p:tavLst>
                                        <p:tav tm="0">
                                          <p:val>
                                            <p:strVal val="2/3*#ppt_w"/>
                                          </p:val>
                                        </p:tav>
                                        <p:tav tm="100000">
                                          <p:val>
                                            <p:strVal val="#ppt_w"/>
                                          </p:val>
                                        </p:tav>
                                      </p:tavLst>
                                    </p:anim>
                                    <p:anim calcmode="lin" valueType="num">
                                      <p:cBhvr>
                                        <p:cTn id="18" dur="500" fill="hold"/>
                                        <p:tgtEl>
                                          <p:spTgt spid="2212870"/>
                                        </p:tgtEl>
                                        <p:attrNameLst>
                                          <p:attrName>ppt_h</p:attrName>
                                        </p:attrNameLst>
                                      </p:cBhvr>
                                      <p:tavLst>
                                        <p:tav tm="0">
                                          <p:val>
                                            <p:strVal val="2/3*#ppt_h"/>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212874"/>
                                        </p:tgtEl>
                                        <p:attrNameLst>
                                          <p:attrName>style.visibility</p:attrName>
                                        </p:attrNameLst>
                                      </p:cBhvr>
                                      <p:to>
                                        <p:strVal val="visible"/>
                                      </p:to>
                                    </p:set>
                                    <p:animEffect transition="in" filter="dissolve">
                                      <p:cBhvr>
                                        <p:cTn id="22" dur="500"/>
                                        <p:tgtEl>
                                          <p:spTgt spid="221287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2212867"/>
                                        </p:tgtEl>
                                        <p:attrNameLst>
                                          <p:attrName>style.visibility</p:attrName>
                                        </p:attrNameLst>
                                      </p:cBhvr>
                                      <p:to>
                                        <p:strVal val="visible"/>
                                      </p:to>
                                    </p:set>
                                    <p:anim calcmode="lin" valueType="num">
                                      <p:cBhvr>
                                        <p:cTn id="27" dur="500" fill="hold"/>
                                        <p:tgtEl>
                                          <p:spTgt spid="2212867"/>
                                        </p:tgtEl>
                                        <p:attrNameLst>
                                          <p:attrName>ppt_w</p:attrName>
                                        </p:attrNameLst>
                                      </p:cBhvr>
                                      <p:tavLst>
                                        <p:tav tm="0">
                                          <p:val>
                                            <p:strVal val="2/3*#ppt_w"/>
                                          </p:val>
                                        </p:tav>
                                        <p:tav tm="100000">
                                          <p:val>
                                            <p:strVal val="#ppt_w"/>
                                          </p:val>
                                        </p:tav>
                                      </p:tavLst>
                                    </p:anim>
                                    <p:anim calcmode="lin" valueType="num">
                                      <p:cBhvr>
                                        <p:cTn id="28" dur="500" fill="hold"/>
                                        <p:tgtEl>
                                          <p:spTgt spid="221286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3" presetClass="entr" presetSubtype="272" fill="hold" grpId="0" nodeType="afterEffect">
                                  <p:stCondLst>
                                    <p:cond delay="0"/>
                                  </p:stCondLst>
                                  <p:childTnLst>
                                    <p:set>
                                      <p:cBhvr>
                                        <p:cTn id="31" dur="1" fill="hold">
                                          <p:stCondLst>
                                            <p:cond delay="0"/>
                                          </p:stCondLst>
                                        </p:cTn>
                                        <p:tgtEl>
                                          <p:spTgt spid="2212871"/>
                                        </p:tgtEl>
                                        <p:attrNameLst>
                                          <p:attrName>style.visibility</p:attrName>
                                        </p:attrNameLst>
                                      </p:cBhvr>
                                      <p:to>
                                        <p:strVal val="visible"/>
                                      </p:to>
                                    </p:set>
                                    <p:anim calcmode="lin" valueType="num">
                                      <p:cBhvr>
                                        <p:cTn id="32" dur="500" fill="hold"/>
                                        <p:tgtEl>
                                          <p:spTgt spid="2212871"/>
                                        </p:tgtEl>
                                        <p:attrNameLst>
                                          <p:attrName>ppt_w</p:attrName>
                                        </p:attrNameLst>
                                      </p:cBhvr>
                                      <p:tavLst>
                                        <p:tav tm="0">
                                          <p:val>
                                            <p:strVal val="2/3*#ppt_w"/>
                                          </p:val>
                                        </p:tav>
                                        <p:tav tm="100000">
                                          <p:val>
                                            <p:strVal val="#ppt_w"/>
                                          </p:val>
                                        </p:tav>
                                      </p:tavLst>
                                    </p:anim>
                                    <p:anim calcmode="lin" valueType="num">
                                      <p:cBhvr>
                                        <p:cTn id="33" dur="500" fill="hold"/>
                                        <p:tgtEl>
                                          <p:spTgt spid="2212871"/>
                                        </p:tgtEl>
                                        <p:attrNameLst>
                                          <p:attrName>ppt_h</p:attrName>
                                        </p:attrNameLst>
                                      </p:cBhvr>
                                      <p:tavLst>
                                        <p:tav tm="0">
                                          <p:val>
                                            <p:strVal val="2/3*#ppt_h"/>
                                          </p:val>
                                        </p:tav>
                                        <p:tav tm="100000">
                                          <p:val>
                                            <p:strVal val="#ppt_h"/>
                                          </p:val>
                                        </p:tav>
                                      </p:tavLst>
                                    </p:anim>
                                  </p:childTnLst>
                                </p:cTn>
                              </p:par>
                            </p:childTnLst>
                          </p:cTn>
                        </p:par>
                        <p:par>
                          <p:cTn id="34" fill="hold" nodeType="afterGroup">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2212876"/>
                                        </p:tgtEl>
                                        <p:attrNameLst>
                                          <p:attrName>style.visibility</p:attrName>
                                        </p:attrNameLst>
                                      </p:cBhvr>
                                      <p:to>
                                        <p:strVal val="visible"/>
                                      </p:to>
                                    </p:set>
                                    <p:animEffect transition="in" filter="dissolve">
                                      <p:cBhvr>
                                        <p:cTn id="37" dur="500"/>
                                        <p:tgtEl>
                                          <p:spTgt spid="221287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hidden"/>
                                      </p:to>
                                    </p:set>
                                  </p:childTnLst>
                                </p:cTn>
                              </p:par>
                            </p:childTnLst>
                          </p:cTn>
                        </p:par>
                        <p:par>
                          <p:cTn id="42" fill="hold" nodeType="afterGroup">
                            <p:stCondLst>
                              <p:cond delay="0"/>
                            </p:stCondLst>
                            <p:childTnLst>
                              <p:par>
                                <p:cTn id="43" presetID="9" presetClass="entr" presetSubtype="0" fill="hold" grpId="0" nodeType="afterEffect">
                                  <p:stCondLst>
                                    <p:cond delay="0"/>
                                  </p:stCondLst>
                                  <p:childTnLst>
                                    <p:set>
                                      <p:cBhvr>
                                        <p:cTn id="44" dur="1" fill="hold">
                                          <p:stCondLst>
                                            <p:cond delay="0"/>
                                          </p:stCondLst>
                                        </p:cTn>
                                        <p:tgtEl>
                                          <p:spTgt spid="2212872"/>
                                        </p:tgtEl>
                                        <p:attrNameLst>
                                          <p:attrName>style.visibility</p:attrName>
                                        </p:attrNameLst>
                                      </p:cBhvr>
                                      <p:to>
                                        <p:strVal val="visible"/>
                                      </p:to>
                                    </p:set>
                                    <p:animEffect transition="in" filter="dissolve">
                                      <p:cBhvr>
                                        <p:cTn id="45" dur="500"/>
                                        <p:tgtEl>
                                          <p:spTgt spid="2212872"/>
                                        </p:tgtEl>
                                      </p:cBhvr>
                                    </p:animEffect>
                                  </p:childTnLst>
                                </p:cTn>
                              </p:par>
                            </p:childTnLst>
                          </p:cTn>
                        </p:par>
                        <p:par>
                          <p:cTn id="46" fill="hold" nodeType="afterGroup">
                            <p:stCondLst>
                              <p:cond delay="500"/>
                            </p:stCondLst>
                            <p:childTnLst>
                              <p:par>
                                <p:cTn id="47" presetID="9" presetClass="entr" presetSubtype="0" fill="hold" grpId="0" nodeType="afterEffect">
                                  <p:stCondLst>
                                    <p:cond delay="0"/>
                                  </p:stCondLst>
                                  <p:childTnLst>
                                    <p:set>
                                      <p:cBhvr>
                                        <p:cTn id="48" dur="1" fill="hold">
                                          <p:stCondLst>
                                            <p:cond delay="0"/>
                                          </p:stCondLst>
                                        </p:cTn>
                                        <p:tgtEl>
                                          <p:spTgt spid="2212873"/>
                                        </p:tgtEl>
                                        <p:attrNameLst>
                                          <p:attrName>style.visibility</p:attrName>
                                        </p:attrNameLst>
                                      </p:cBhvr>
                                      <p:to>
                                        <p:strVal val="visible"/>
                                      </p:to>
                                    </p:set>
                                    <p:animEffect transition="in" filter="dissolve">
                                      <p:cBhvr>
                                        <p:cTn id="49" dur="500"/>
                                        <p:tgtEl>
                                          <p:spTgt spid="22128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2867" grpId="0" animBg="1" autoUpdateAnimBg="0"/>
      <p:bldP spid="2212868" grpId="0" animBg="1" autoUpdateAnimBg="0"/>
      <p:bldP spid="2212869" grpId="0" animBg="1" autoUpdateAnimBg="0"/>
      <p:bldP spid="2212870" grpId="0" animBg="1"/>
      <p:bldP spid="2212871" grpId="0" animBg="1"/>
      <p:bldP spid="2212872" grpId="0" animBg="1" autoUpdateAnimBg="0"/>
      <p:bldP spid="2212873" grpId="0" animBg="1" autoUpdateAnimBg="0"/>
      <p:bldP spid="2212874" grpId="0" animBg="1" autoUpdateAnimBg="0"/>
      <p:bldP spid="2212876" grpId="0" animBg="1" autoUpdateAnimBg="0"/>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Answer</a:t>
            </a:r>
          </a:p>
        </p:txBody>
      </p:sp>
      <p:sp>
        <p:nvSpPr>
          <p:cNvPr id="26627" name="Content Placeholder 2"/>
          <p:cNvSpPr>
            <a:spLocks noGrp="1"/>
          </p:cNvSpPr>
          <p:nvPr>
            <p:ph idx="1"/>
          </p:nvPr>
        </p:nvSpPr>
        <p:spPr/>
        <p:txBody>
          <a:bodyPr/>
          <a:lstStyle/>
          <a:p>
            <a:r>
              <a:rPr lang="en-US" altLang="en-US" dirty="0" smtClean="0"/>
              <a:t>Straightforward application of rules</a:t>
            </a:r>
          </a:p>
          <a:p>
            <a:pPr lvl="1"/>
            <a:r>
              <a:rPr lang="en-US" altLang="en-US" dirty="0" smtClean="0"/>
              <a:t>Kentucky could have two different interests in deposit account</a:t>
            </a:r>
          </a:p>
          <a:p>
            <a:pPr lvl="2"/>
            <a:r>
              <a:rPr lang="en-US" altLang="en-US" dirty="0" smtClean="0"/>
              <a:t>Unperfected original interest (maybe, not clear really)</a:t>
            </a:r>
          </a:p>
          <a:p>
            <a:pPr lvl="2"/>
            <a:r>
              <a:rPr lang="en-US" altLang="en-US" dirty="0"/>
              <a:t>P</a:t>
            </a:r>
            <a:r>
              <a:rPr lang="en-US" altLang="en-US" dirty="0" smtClean="0"/>
              <a:t>roceeds interest in deposit account</a:t>
            </a:r>
          </a:p>
        </p:txBody>
      </p:sp>
      <p:sp>
        <p:nvSpPr>
          <p:cNvPr id="4" name="Date Placeholder 3"/>
          <p:cNvSpPr>
            <a:spLocks noGrp="1"/>
          </p:cNvSpPr>
          <p:nvPr>
            <p:ph type="dt" sz="quarter" idx="10"/>
          </p:nvPr>
        </p:nvSpPr>
        <p:spPr/>
        <p:txBody>
          <a:bodyPr/>
          <a:lstStyle/>
          <a:p>
            <a:pPr>
              <a:defRPr/>
            </a:pPr>
            <a:fld id="{476AB0BA-B881-4D71-8324-F359AF5104F6}"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0367D3-A3C2-4E1D-953C-B019D01E1995}" type="slidenum">
              <a:rPr lang="en-US" altLang="en-US" sz="1400">
                <a:solidFill>
                  <a:srgbClr val="000066"/>
                </a:solidFill>
                <a:latin typeface="Arial" panose="020B0604020202020204" pitchFamily="34" charset="0"/>
              </a:rPr>
              <a:pPr/>
              <a:t>17</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1664377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Answer</a:t>
            </a:r>
          </a:p>
        </p:txBody>
      </p:sp>
      <p:sp>
        <p:nvSpPr>
          <p:cNvPr id="26627" name="Content Placeholder 2"/>
          <p:cNvSpPr>
            <a:spLocks noGrp="1"/>
          </p:cNvSpPr>
          <p:nvPr>
            <p:ph idx="1"/>
          </p:nvPr>
        </p:nvSpPr>
        <p:spPr/>
        <p:txBody>
          <a:bodyPr/>
          <a:lstStyle/>
          <a:p>
            <a:r>
              <a:rPr lang="en-US" altLang="en-US" dirty="0" smtClean="0"/>
              <a:t>Straightforward application of rules</a:t>
            </a:r>
          </a:p>
          <a:p>
            <a:pPr lvl="1"/>
            <a:r>
              <a:rPr lang="en-US" altLang="en-US" dirty="0" smtClean="0"/>
              <a:t>Those would be junior to control-based security interest in deposit account</a:t>
            </a:r>
          </a:p>
          <a:p>
            <a:pPr lvl="1"/>
            <a:r>
              <a:rPr lang="en-US" altLang="en-US" dirty="0" smtClean="0"/>
              <a:t>Under 9-340(a), setoff right will also be superior to Kentucky’s interests in deposit </a:t>
            </a:r>
            <a:r>
              <a:rPr lang="en-US" altLang="en-US" dirty="0"/>
              <a:t>account (but cf. </a:t>
            </a:r>
            <a:r>
              <a:rPr lang="en-US" altLang="en-US" i="1" dirty="0" err="1"/>
              <a:t>Tusa</a:t>
            </a:r>
            <a:r>
              <a:rPr lang="en-US" altLang="en-US" i="1" dirty="0"/>
              <a:t>-Expo</a:t>
            </a:r>
            <a:r>
              <a:rPr lang="en-US" altLang="en-US" dirty="0"/>
              <a:t>)</a:t>
            </a:r>
            <a:endParaRPr lang="en-US" altLang="en-US" dirty="0" smtClean="0"/>
          </a:p>
        </p:txBody>
      </p:sp>
      <p:sp>
        <p:nvSpPr>
          <p:cNvPr id="4" name="Date Placeholder 3"/>
          <p:cNvSpPr>
            <a:spLocks noGrp="1"/>
          </p:cNvSpPr>
          <p:nvPr>
            <p:ph type="dt" sz="quarter" idx="10"/>
          </p:nvPr>
        </p:nvSpPr>
        <p:spPr/>
        <p:txBody>
          <a:bodyPr/>
          <a:lstStyle/>
          <a:p>
            <a:pPr>
              <a:defRPr/>
            </a:pPr>
            <a:fld id="{476AB0BA-B881-4D71-8324-F359AF5104F6}"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0367D3-A3C2-4E1D-953C-B019D01E1995}" type="slidenum">
              <a:rPr lang="en-US" altLang="en-US" sz="1400">
                <a:solidFill>
                  <a:srgbClr val="000066"/>
                </a:solidFill>
                <a:latin typeface="Arial" panose="020B0604020202020204" pitchFamily="34" charset="0"/>
              </a:rPr>
              <a:pPr/>
              <a:t>18</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24605113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Key Quotes</a:t>
            </a:r>
          </a:p>
        </p:txBody>
      </p:sp>
      <p:sp>
        <p:nvSpPr>
          <p:cNvPr id="27651" name="Content Placeholder 2"/>
          <p:cNvSpPr>
            <a:spLocks noGrp="1"/>
          </p:cNvSpPr>
          <p:nvPr>
            <p:ph idx="1"/>
          </p:nvPr>
        </p:nvSpPr>
        <p:spPr/>
        <p:txBody>
          <a:bodyPr/>
          <a:lstStyle/>
          <a:p>
            <a:r>
              <a:rPr lang="en-US" altLang="en-US" smtClean="0"/>
              <a:t>Says the Court</a:t>
            </a:r>
          </a:p>
          <a:p>
            <a:pPr lvl="1"/>
            <a:r>
              <a:rPr lang="en-US" altLang="en-US" smtClean="0"/>
              <a:t>“A depository bank no longer bears the burden to ascertain the source of funds deposited into its customers’ accounts and to determine whether there is a creditor who may have a lien on those funds before a bank can assert its rights as a secured creditor—namely, its rights to set-off against the account.”</a:t>
            </a:r>
          </a:p>
        </p:txBody>
      </p:sp>
      <p:sp>
        <p:nvSpPr>
          <p:cNvPr id="4" name="Date Placeholder 3"/>
          <p:cNvSpPr>
            <a:spLocks noGrp="1"/>
          </p:cNvSpPr>
          <p:nvPr>
            <p:ph type="dt" sz="quarter" idx="10"/>
          </p:nvPr>
        </p:nvSpPr>
        <p:spPr/>
        <p:txBody>
          <a:bodyPr/>
          <a:lstStyle/>
          <a:p>
            <a:pPr>
              <a:defRPr/>
            </a:pPr>
            <a:fld id="{195C57F7-088C-4B69-ADA7-96DD6A3E96CD}"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82350C40-BD35-492C-BC1A-D0544F8EAC96}" type="slidenum">
              <a:rPr lang="en-US" altLang="en-US" sz="1400">
                <a:solidFill>
                  <a:srgbClr val="000066"/>
                </a:solidFill>
                <a:latin typeface="Arial" panose="020B0604020202020204" pitchFamily="34" charset="0"/>
              </a:rPr>
              <a:pPr/>
              <a:t>19</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777786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Last Time Review</a:t>
            </a:r>
            <a:endParaRPr lang="en-US" dirty="0"/>
          </a:p>
        </p:txBody>
      </p:sp>
      <p:sp>
        <p:nvSpPr>
          <p:cNvPr id="3" name="Content Placeholder 2"/>
          <p:cNvSpPr>
            <a:spLocks noGrp="1"/>
          </p:cNvSpPr>
          <p:nvPr>
            <p:ph idx="1"/>
          </p:nvPr>
        </p:nvSpPr>
        <p:spPr/>
        <p:txBody>
          <a:bodyPr/>
          <a:lstStyle/>
          <a:p>
            <a:r>
              <a:rPr lang="en-US" dirty="0" smtClean="0"/>
              <a:t>Patents</a:t>
            </a:r>
          </a:p>
          <a:p>
            <a:pPr lvl="1"/>
            <a:r>
              <a:rPr lang="en-US" i="1" dirty="0" smtClean="0"/>
              <a:t>Cybernetic Services</a:t>
            </a:r>
            <a:r>
              <a:rPr lang="en-US" dirty="0" smtClean="0"/>
              <a:t>: Ordinary Article 9 SI in patent perfected by filing in Article 9 system and ordinary rules of priority apply</a:t>
            </a:r>
          </a:p>
          <a:p>
            <a:pPr lvl="1"/>
            <a:r>
              <a:rPr lang="en-US" dirty="0" smtClean="0"/>
              <a:t>Don’t know what happens if someone does an old-timey patent mortgage; don’t have answer for cross-system SI priority</a:t>
            </a:r>
          </a:p>
          <a:p>
            <a:pPr lvl="1"/>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2</a:t>
            </a:fld>
            <a:endParaRPr lang="en-US" altLang="en-US"/>
          </a:p>
        </p:txBody>
      </p:sp>
    </p:spTree>
    <p:extLst>
      <p:ext uri="{BB962C8B-B14F-4D97-AF65-F5344CB8AC3E}">
        <p14:creationId xmlns:p14="http://schemas.microsoft.com/office/powerpoint/2010/main" val="2463977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Key Quotes</a:t>
            </a:r>
          </a:p>
        </p:txBody>
      </p:sp>
      <p:sp>
        <p:nvSpPr>
          <p:cNvPr id="28675" name="Content Placeholder 2"/>
          <p:cNvSpPr>
            <a:spLocks noGrp="1"/>
          </p:cNvSpPr>
          <p:nvPr>
            <p:ph idx="1"/>
          </p:nvPr>
        </p:nvSpPr>
        <p:spPr/>
        <p:txBody>
          <a:bodyPr/>
          <a:lstStyle/>
          <a:p>
            <a:pPr lvl="1"/>
            <a:r>
              <a:rPr lang="en-US" altLang="en-US" dirty="0" smtClean="0"/>
              <a:t>“A depository bank may properly exercise its right of set-off against a secured party who seeks to assert an interest in a commercial deposit account—regardless of whether the secured party claims a security interest in the deposit account as original collateral or as its proceeds. The trial court did not err by granting summary judgment to the Bank on this issue.”</a:t>
            </a:r>
          </a:p>
        </p:txBody>
      </p:sp>
      <p:sp>
        <p:nvSpPr>
          <p:cNvPr id="4" name="Date Placeholder 3"/>
          <p:cNvSpPr>
            <a:spLocks noGrp="1"/>
          </p:cNvSpPr>
          <p:nvPr>
            <p:ph type="dt" sz="quarter" idx="10"/>
          </p:nvPr>
        </p:nvSpPr>
        <p:spPr/>
        <p:txBody>
          <a:bodyPr/>
          <a:lstStyle/>
          <a:p>
            <a:pPr>
              <a:defRPr/>
            </a:pPr>
            <a:fld id="{F6F7E286-9268-41ED-9067-EF474A3F22C3}"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6F71FD-CD6C-4658-A60A-F59D97648734}" type="slidenum">
              <a:rPr lang="en-US" altLang="en-US" sz="1400">
                <a:solidFill>
                  <a:srgbClr val="000066"/>
                </a:solidFill>
                <a:latin typeface="Arial" panose="020B0604020202020204" pitchFamily="34" charset="0"/>
              </a:rPr>
              <a:pPr/>
              <a:t>20</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35423027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Right</a:t>
            </a:r>
            <a:endParaRPr lang="en-US" dirty="0"/>
          </a:p>
        </p:txBody>
      </p:sp>
      <p:sp>
        <p:nvSpPr>
          <p:cNvPr id="3" name="Content Placeholder 2"/>
          <p:cNvSpPr>
            <a:spLocks noGrp="1"/>
          </p:cNvSpPr>
          <p:nvPr>
            <p:ph idx="1"/>
          </p:nvPr>
        </p:nvSpPr>
        <p:spPr/>
        <p:txBody>
          <a:bodyPr/>
          <a:lstStyle/>
          <a:p>
            <a:r>
              <a:rPr lang="en-US" dirty="0" smtClean="0"/>
              <a:t>Says the Court</a:t>
            </a:r>
          </a:p>
          <a:p>
            <a:pPr lvl="1"/>
            <a:r>
              <a:rPr lang="en-US" dirty="0" smtClean="0"/>
              <a:t>“Under </a:t>
            </a:r>
            <a:r>
              <a:rPr lang="en-US" dirty="0"/>
              <a:t>the revised portions of the UCC, depository banks receive an automatic perfected interest in the accounts of their customers</a:t>
            </a:r>
            <a:r>
              <a:rPr lang="en-US" dirty="0" smtClean="0"/>
              <a:t>.”</a:t>
            </a:r>
          </a:p>
          <a:p>
            <a:r>
              <a:rPr lang="en-US" dirty="0" smtClean="0"/>
              <a:t>No</a:t>
            </a:r>
          </a:p>
          <a:p>
            <a:pPr lvl="1"/>
            <a:r>
              <a:rPr lang="en-US" dirty="0" smtClean="0"/>
              <a:t>Auto perfection if SI in DA, but no auto SI</a:t>
            </a:r>
          </a:p>
          <a:p>
            <a:pPr lvl="1"/>
            <a:r>
              <a:rPr lang="en-US" dirty="0" smtClean="0"/>
              <a:t>See Comment 3 to 9-104</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21</a:t>
            </a:fld>
            <a:endParaRPr lang="en-US" altLang="en-US"/>
          </a:p>
        </p:txBody>
      </p:sp>
    </p:spTree>
    <p:extLst>
      <p:ext uri="{BB962C8B-B14F-4D97-AF65-F5344CB8AC3E}">
        <p14:creationId xmlns:p14="http://schemas.microsoft.com/office/powerpoint/2010/main" val="38533679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32D483D-9806-4897-9129-18AF31753AFB}"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3B6C05E-B897-4DEC-91AF-EC6C5F4DF4CC}" type="slidenum">
              <a:rPr lang="en-US" altLang="en-US" sz="1400">
                <a:solidFill>
                  <a:srgbClr val="000066"/>
                </a:solidFill>
                <a:latin typeface="Arial" panose="020B0604020202020204" pitchFamily="34" charset="0"/>
              </a:rPr>
              <a:pPr/>
              <a:t>22</a:t>
            </a:fld>
            <a:endParaRPr lang="en-US" altLang="en-US" sz="1400">
              <a:solidFill>
                <a:srgbClr val="000066"/>
              </a:solidFill>
              <a:latin typeface="Arial" panose="020B0604020202020204" pitchFamily="34" charset="0"/>
            </a:endParaRPr>
          </a:p>
        </p:txBody>
      </p:sp>
      <p:sp>
        <p:nvSpPr>
          <p:cNvPr id="4101" name="Rectangle 2"/>
          <p:cNvSpPr>
            <a:spLocks noGrp="1" noChangeArrowheads="1"/>
          </p:cNvSpPr>
          <p:nvPr>
            <p:ph type="title"/>
          </p:nvPr>
        </p:nvSpPr>
        <p:spPr/>
        <p:txBody>
          <a:bodyPr/>
          <a:lstStyle/>
          <a:p>
            <a:r>
              <a:rPr lang="en-US" altLang="en-US" smtClean="0"/>
              <a:t>9-109</a:t>
            </a:r>
          </a:p>
        </p:txBody>
      </p:sp>
      <p:sp>
        <p:nvSpPr>
          <p:cNvPr id="4102" name="Rectangle 3"/>
          <p:cNvSpPr>
            <a:spLocks noGrp="1" noChangeArrowheads="1"/>
          </p:cNvSpPr>
          <p:nvPr>
            <p:ph type="body" idx="1"/>
          </p:nvPr>
        </p:nvSpPr>
        <p:spPr/>
        <p:txBody>
          <a:bodyPr/>
          <a:lstStyle/>
          <a:p>
            <a:r>
              <a:rPr lang="en-US" altLang="en-US" dirty="0" smtClean="0">
                <a:cs typeface="Times New Roman" panose="02020603050405020304" pitchFamily="18" charset="0"/>
              </a:rPr>
              <a:t>(a) </a:t>
            </a:r>
            <a:r>
              <a:rPr lang="en-US" altLang="en-US" b="1" dirty="0" smtClean="0">
                <a:cs typeface="Times New Roman" panose="02020603050405020304" pitchFamily="18" charset="0"/>
              </a:rPr>
              <a:t>[General scope of article.]</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Except as otherwise provided in subsections (c) and (d), this article applies to:</a:t>
            </a:r>
            <a:endParaRPr lang="en-US" altLang="en-US" dirty="0" smtClean="0"/>
          </a:p>
          <a:p>
            <a:pPr lvl="2"/>
            <a:r>
              <a:rPr lang="en-US" altLang="en-US" dirty="0" smtClean="0">
                <a:cs typeface="Times New Roman" panose="02020603050405020304" pitchFamily="18" charset="0"/>
              </a:rPr>
              <a:t>…</a:t>
            </a:r>
          </a:p>
          <a:p>
            <a:pPr lvl="2"/>
            <a:r>
              <a:rPr lang="en-US" altLang="en-US" dirty="0" smtClean="0">
                <a:cs typeface="Times New Roman" panose="02020603050405020304" pitchFamily="18" charset="0"/>
              </a:rPr>
              <a:t>(3) a </a:t>
            </a:r>
            <a:r>
              <a:rPr lang="en-US" altLang="en-US" dirty="0" smtClean="0">
                <a:solidFill>
                  <a:srgbClr val="FF0000"/>
                </a:solidFill>
                <a:cs typeface="Times New Roman" panose="02020603050405020304" pitchFamily="18" charset="0"/>
              </a:rPr>
              <a:t>sale</a:t>
            </a:r>
            <a:r>
              <a:rPr lang="en-US" altLang="en-US" dirty="0" smtClean="0">
                <a:cs typeface="Times New Roman" panose="02020603050405020304" pitchFamily="18" charset="0"/>
              </a:rPr>
              <a:t> of accounts, chattel paper, payment intangibles, or promissory notes;</a:t>
            </a:r>
            <a:r>
              <a:rPr lang="en-US" altLang="en-US" dirty="0" smtClean="0"/>
              <a:t> </a:t>
            </a:r>
          </a:p>
        </p:txBody>
      </p:sp>
    </p:spTree>
    <p:extLst>
      <p:ext uri="{BB962C8B-B14F-4D97-AF65-F5344CB8AC3E}">
        <p14:creationId xmlns:p14="http://schemas.microsoft.com/office/powerpoint/2010/main" val="496525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372E11F-CBE4-4B34-8C54-32077C013586}"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3BCCF81-8A6D-421F-898D-5540FF4F4C48}" type="slidenum">
              <a:rPr lang="en-US" altLang="en-US" sz="1400">
                <a:solidFill>
                  <a:srgbClr val="000066"/>
                </a:solidFill>
                <a:latin typeface="Arial" panose="020B0604020202020204" pitchFamily="34" charset="0"/>
              </a:rPr>
              <a:pPr/>
              <a:t>23</a:t>
            </a:fld>
            <a:endParaRPr lang="en-US" altLang="en-US" sz="1400">
              <a:solidFill>
                <a:srgbClr val="000066"/>
              </a:solidFill>
              <a:latin typeface="Arial" panose="020B0604020202020204" pitchFamily="34" charset="0"/>
            </a:endParaRPr>
          </a:p>
        </p:txBody>
      </p:sp>
      <p:sp>
        <p:nvSpPr>
          <p:cNvPr id="5125" name="Rectangle 2"/>
          <p:cNvSpPr>
            <a:spLocks noGrp="1" noChangeArrowheads="1"/>
          </p:cNvSpPr>
          <p:nvPr>
            <p:ph type="title"/>
          </p:nvPr>
        </p:nvSpPr>
        <p:spPr/>
        <p:txBody>
          <a:bodyPr/>
          <a:lstStyle/>
          <a:p>
            <a:r>
              <a:rPr lang="en-US" altLang="en-US" smtClean="0"/>
              <a:t>Definitions</a:t>
            </a:r>
          </a:p>
        </p:txBody>
      </p:sp>
      <p:sp>
        <p:nvSpPr>
          <p:cNvPr id="5126" name="Rectangle 3"/>
          <p:cNvSpPr>
            <a:spLocks noGrp="1" noChangeArrowheads="1"/>
          </p:cNvSpPr>
          <p:nvPr>
            <p:ph type="body" idx="1"/>
          </p:nvPr>
        </p:nvSpPr>
        <p:spPr/>
        <p:txBody>
          <a:bodyPr/>
          <a:lstStyle/>
          <a:p>
            <a:r>
              <a:rPr lang="en-US" altLang="en-US" smtClean="0">
                <a:cs typeface="Times New Roman" panose="02020603050405020304" pitchFamily="18" charset="0"/>
              </a:rPr>
              <a:t>1-201(b)(35)</a:t>
            </a:r>
          </a:p>
          <a:p>
            <a:pPr lvl="1"/>
            <a:r>
              <a:rPr lang="en-US" altLang="en-US" smtClean="0">
                <a:cs typeface="Times New Roman" panose="02020603050405020304" pitchFamily="18" charset="0"/>
              </a:rPr>
              <a:t>The term also includes any interest of a consignor </a:t>
            </a:r>
            <a:r>
              <a:rPr lang="en-US" altLang="en-US" smtClean="0">
                <a:solidFill>
                  <a:srgbClr val="FF0000"/>
                </a:solidFill>
                <a:cs typeface="Times New Roman" panose="02020603050405020304" pitchFamily="18" charset="0"/>
              </a:rPr>
              <a:t>and a buyer of accounts, chattel paper, a payment intangible, or a promissory note in a transaction that is subject to Article 9</a:t>
            </a:r>
            <a:r>
              <a:rPr lang="en-US" altLang="en-US" smtClean="0">
                <a:cs typeface="Times New Roman" panose="02020603050405020304" pitchFamily="18" charset="0"/>
              </a:rPr>
              <a:t>.</a:t>
            </a:r>
          </a:p>
        </p:txBody>
      </p:sp>
    </p:spTree>
    <p:extLst>
      <p:ext uri="{BB962C8B-B14F-4D97-AF65-F5344CB8AC3E}">
        <p14:creationId xmlns:p14="http://schemas.microsoft.com/office/powerpoint/2010/main" val="38959095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8F13180-3BED-4346-AA20-634C0A26BD9C}"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1AD3F67-20CF-40B1-8D62-406813641D80}" type="slidenum">
              <a:rPr lang="en-US" altLang="en-US" sz="1400">
                <a:solidFill>
                  <a:srgbClr val="000066"/>
                </a:solidFill>
                <a:latin typeface="Arial" panose="020B0604020202020204" pitchFamily="34" charset="0"/>
              </a:rPr>
              <a:pPr/>
              <a:t>24</a:t>
            </a:fld>
            <a:endParaRPr lang="en-US" altLang="en-US" sz="1400">
              <a:solidFill>
                <a:srgbClr val="000066"/>
              </a:solidFill>
              <a:latin typeface="Arial" panose="020B0604020202020204" pitchFamily="34" charset="0"/>
            </a:endParaRPr>
          </a:p>
        </p:txBody>
      </p:sp>
      <p:sp>
        <p:nvSpPr>
          <p:cNvPr id="6149" name="Rectangle 2"/>
          <p:cNvSpPr>
            <a:spLocks noGrp="1" noChangeArrowheads="1"/>
          </p:cNvSpPr>
          <p:nvPr>
            <p:ph type="title"/>
          </p:nvPr>
        </p:nvSpPr>
        <p:spPr/>
        <p:txBody>
          <a:bodyPr/>
          <a:lstStyle/>
          <a:p>
            <a:r>
              <a:rPr lang="en-US" altLang="en-US" smtClean="0"/>
              <a:t>Definitions</a:t>
            </a:r>
            <a:endParaRPr lang="en-US" altLang="en-US" smtClean="0">
              <a:cs typeface="Times New Roman" panose="02020603050405020304" pitchFamily="18" charset="0"/>
            </a:endParaRPr>
          </a:p>
        </p:txBody>
      </p:sp>
      <p:sp>
        <p:nvSpPr>
          <p:cNvPr id="6150" name="Rectangle 3"/>
          <p:cNvSpPr>
            <a:spLocks noGrp="1" noChangeArrowheads="1"/>
          </p:cNvSpPr>
          <p:nvPr>
            <p:ph type="body" idx="1"/>
          </p:nvPr>
        </p:nvSpPr>
        <p:spPr/>
        <p:txBody>
          <a:bodyPr/>
          <a:lstStyle/>
          <a:p>
            <a:r>
              <a:rPr lang="en-US" altLang="en-US" smtClean="0">
                <a:cs typeface="Times New Roman" panose="02020603050405020304" pitchFamily="18" charset="0"/>
              </a:rPr>
              <a:t>9-102(a)(12)</a:t>
            </a:r>
          </a:p>
          <a:p>
            <a:pPr lvl="1"/>
            <a:r>
              <a:rPr lang="en-US" altLang="en-US" smtClean="0">
                <a:cs typeface="Times New Roman" panose="02020603050405020304" pitchFamily="18" charset="0"/>
              </a:rPr>
              <a:t>“Collateral” means the property subject to a security interest or agricultural lien. The term includes:</a:t>
            </a:r>
            <a:endParaRPr lang="en-US" altLang="en-US" smtClean="0"/>
          </a:p>
          <a:p>
            <a:pPr lvl="2"/>
            <a:r>
              <a:rPr lang="en-US" altLang="en-US" smtClean="0">
                <a:cs typeface="Times New Roman" panose="02020603050405020304" pitchFamily="18" charset="0"/>
              </a:rPr>
              <a:t>… (B) </a:t>
            </a:r>
            <a:r>
              <a:rPr lang="en-US" altLang="en-US" smtClean="0">
                <a:solidFill>
                  <a:srgbClr val="FF0000"/>
                </a:solidFill>
                <a:cs typeface="Times New Roman" panose="02020603050405020304" pitchFamily="18" charset="0"/>
              </a:rPr>
              <a:t>accounts, chattel paper, payment intangibles, and promissory notes that have been sold</a:t>
            </a:r>
            <a:r>
              <a:rPr lang="en-US" altLang="en-US" smtClean="0">
                <a:cs typeface="Times New Roman" panose="02020603050405020304" pitchFamily="18" charset="0"/>
              </a:rPr>
              <a:t>; …</a:t>
            </a:r>
          </a:p>
        </p:txBody>
      </p:sp>
    </p:spTree>
    <p:extLst>
      <p:ext uri="{BB962C8B-B14F-4D97-AF65-F5344CB8AC3E}">
        <p14:creationId xmlns:p14="http://schemas.microsoft.com/office/powerpoint/2010/main" val="28243600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C585E38-B6D1-47D5-9B95-4305EA3C092A}"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75B9CBF-7C2C-4CD6-B8EB-362DCF083A5D}" type="slidenum">
              <a:rPr lang="en-US" altLang="en-US" sz="1400">
                <a:solidFill>
                  <a:srgbClr val="000066"/>
                </a:solidFill>
                <a:latin typeface="Arial" panose="020B0604020202020204" pitchFamily="34" charset="0"/>
              </a:rPr>
              <a:pPr/>
              <a:t>25</a:t>
            </a:fld>
            <a:endParaRPr lang="en-US" altLang="en-US" sz="1400">
              <a:solidFill>
                <a:srgbClr val="000066"/>
              </a:solidFill>
              <a:latin typeface="Arial" panose="020B0604020202020204" pitchFamily="34" charset="0"/>
            </a:endParaRPr>
          </a:p>
        </p:txBody>
      </p:sp>
      <p:sp>
        <p:nvSpPr>
          <p:cNvPr id="7173" name="Rectangle 2"/>
          <p:cNvSpPr>
            <a:spLocks noGrp="1" noChangeArrowheads="1"/>
          </p:cNvSpPr>
          <p:nvPr>
            <p:ph type="title"/>
          </p:nvPr>
        </p:nvSpPr>
        <p:spPr/>
        <p:txBody>
          <a:bodyPr/>
          <a:lstStyle/>
          <a:p>
            <a:r>
              <a:rPr lang="en-US" altLang="en-US" smtClean="0"/>
              <a:t>More Definitions</a:t>
            </a:r>
          </a:p>
        </p:txBody>
      </p:sp>
      <p:sp>
        <p:nvSpPr>
          <p:cNvPr id="7174" name="Rectangle 3"/>
          <p:cNvSpPr>
            <a:spLocks noGrp="1" noChangeArrowheads="1"/>
          </p:cNvSpPr>
          <p:nvPr>
            <p:ph type="body" idx="1"/>
          </p:nvPr>
        </p:nvSpPr>
        <p:spPr/>
        <p:txBody>
          <a:bodyPr/>
          <a:lstStyle/>
          <a:p>
            <a:r>
              <a:rPr lang="en-US" altLang="en-US" smtClean="0">
                <a:cs typeface="Times New Roman" panose="02020603050405020304" pitchFamily="18" charset="0"/>
              </a:rPr>
              <a:t>9-102(a)(28) “Debtor” means:</a:t>
            </a:r>
            <a:endParaRPr lang="en-US" altLang="en-US" smtClean="0"/>
          </a:p>
          <a:p>
            <a:pPr lvl="1"/>
            <a:r>
              <a:rPr lang="en-US" altLang="en-US" smtClean="0">
                <a:cs typeface="Times New Roman" panose="02020603050405020304" pitchFamily="18" charset="0"/>
              </a:rPr>
              <a:t>(A) a person having an interest, other than a security interest or other lien, in the collateral, whether or not the person is an obligor;</a:t>
            </a:r>
          </a:p>
          <a:p>
            <a:pPr lvl="1"/>
            <a:r>
              <a:rPr lang="en-US" altLang="en-US" smtClean="0">
                <a:cs typeface="Times New Roman" panose="02020603050405020304" pitchFamily="18" charset="0"/>
              </a:rPr>
              <a:t>(B) </a:t>
            </a:r>
            <a:r>
              <a:rPr lang="en-US" altLang="en-US" smtClean="0">
                <a:solidFill>
                  <a:srgbClr val="FF0000"/>
                </a:solidFill>
                <a:cs typeface="Times New Roman" panose="02020603050405020304" pitchFamily="18" charset="0"/>
              </a:rPr>
              <a:t>a seller of accounts, chattel paper, payment intangibles, or promissory notes</a:t>
            </a:r>
            <a:r>
              <a:rPr lang="en-US" altLang="en-US" smtClean="0">
                <a:cs typeface="Times New Roman" panose="02020603050405020304" pitchFamily="18" charset="0"/>
              </a:rPr>
              <a:t>; or</a:t>
            </a:r>
          </a:p>
          <a:p>
            <a:pPr lvl="1"/>
            <a:r>
              <a:rPr lang="en-US" altLang="en-US" smtClean="0">
                <a:cs typeface="Times New Roman" panose="02020603050405020304" pitchFamily="18" charset="0"/>
              </a:rPr>
              <a:t>(C) a consignee.</a:t>
            </a:r>
            <a:r>
              <a:rPr lang="en-US" altLang="en-US" smtClean="0"/>
              <a:t> </a:t>
            </a:r>
          </a:p>
        </p:txBody>
      </p:sp>
    </p:spTree>
    <p:extLst>
      <p:ext uri="{BB962C8B-B14F-4D97-AF65-F5344CB8AC3E}">
        <p14:creationId xmlns:p14="http://schemas.microsoft.com/office/powerpoint/2010/main" val="23217060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2B083DB-9504-456D-8D5B-D6C622349918}"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638337-A2CC-4AAE-90F4-B26958B817DF}" type="slidenum">
              <a:rPr lang="en-US" altLang="en-US" sz="1400">
                <a:solidFill>
                  <a:srgbClr val="000066"/>
                </a:solidFill>
                <a:latin typeface="Arial" panose="020B0604020202020204" pitchFamily="34" charset="0"/>
              </a:rPr>
              <a:pPr/>
              <a:t>26</a:t>
            </a:fld>
            <a:endParaRPr lang="en-US" altLang="en-US" sz="1400">
              <a:solidFill>
                <a:srgbClr val="000066"/>
              </a:solidFill>
              <a:latin typeface="Arial" panose="020B0604020202020204" pitchFamily="34" charset="0"/>
            </a:endParaRPr>
          </a:p>
        </p:txBody>
      </p:sp>
      <p:sp>
        <p:nvSpPr>
          <p:cNvPr id="8197" name="Rectangle 2"/>
          <p:cNvSpPr>
            <a:spLocks noGrp="1" noChangeArrowheads="1"/>
          </p:cNvSpPr>
          <p:nvPr>
            <p:ph type="title"/>
          </p:nvPr>
        </p:nvSpPr>
        <p:spPr/>
        <p:txBody>
          <a:bodyPr/>
          <a:lstStyle/>
          <a:p>
            <a:r>
              <a:rPr lang="en-US" altLang="en-US" smtClean="0">
                <a:latin typeface="Arial" panose="020B0604020202020204" pitchFamily="34" charset="0"/>
              </a:rPr>
              <a:t>More Definitions</a:t>
            </a:r>
          </a:p>
        </p:txBody>
      </p:sp>
      <p:sp>
        <p:nvSpPr>
          <p:cNvPr id="8198" name="Rectangle 3"/>
          <p:cNvSpPr>
            <a:spLocks noGrp="1" noChangeArrowheads="1"/>
          </p:cNvSpPr>
          <p:nvPr>
            <p:ph type="body" idx="1"/>
          </p:nvPr>
        </p:nvSpPr>
        <p:spPr/>
        <p:txBody>
          <a:bodyPr/>
          <a:lstStyle/>
          <a:p>
            <a:r>
              <a:rPr lang="en-US" altLang="en-US" smtClean="0">
                <a:cs typeface="Times New Roman" panose="02020603050405020304" pitchFamily="18" charset="0"/>
              </a:rPr>
              <a:t>9-102(a)(72) “Secured party” means:</a:t>
            </a:r>
          </a:p>
          <a:p>
            <a:pPr lvl="1"/>
            <a:r>
              <a:rPr lang="en-US" altLang="en-US" smtClean="0">
                <a:cs typeface="Times New Roman" panose="02020603050405020304" pitchFamily="18" charset="0"/>
              </a:rPr>
              <a:t>(A) a person in whose favor a security interest is created or provided for under a security agreement, whether or not any obligation to be secured is outstanding; …</a:t>
            </a:r>
          </a:p>
          <a:p>
            <a:pPr lvl="1"/>
            <a:r>
              <a:rPr lang="en-US" altLang="en-US" smtClean="0">
                <a:cs typeface="Times New Roman" panose="02020603050405020304" pitchFamily="18" charset="0"/>
              </a:rPr>
              <a:t>(D) </a:t>
            </a:r>
            <a:r>
              <a:rPr lang="en-US" altLang="en-US" smtClean="0">
                <a:solidFill>
                  <a:srgbClr val="FF0000"/>
                </a:solidFill>
                <a:cs typeface="Times New Roman" panose="02020603050405020304" pitchFamily="18" charset="0"/>
              </a:rPr>
              <a:t>a person to which accounts, chattel paper, payment intangibles, or promissory notes have been sold</a:t>
            </a:r>
            <a:r>
              <a:rPr lang="en-US" altLang="en-US" smtClean="0">
                <a:cs typeface="Times New Roman" panose="02020603050405020304" pitchFamily="18" charset="0"/>
              </a:rPr>
              <a:t>; … </a:t>
            </a:r>
            <a:endParaRPr lang="en-US" altLang="en-US" smtClean="0"/>
          </a:p>
        </p:txBody>
      </p:sp>
    </p:spTree>
    <p:extLst>
      <p:ext uri="{BB962C8B-B14F-4D97-AF65-F5344CB8AC3E}">
        <p14:creationId xmlns:p14="http://schemas.microsoft.com/office/powerpoint/2010/main" val="1221989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1ED8E44D-FDB3-4352-93BB-2D631D3471D6}"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CC7FA58-3C6A-469E-BB46-2207568AD2FA}" type="slidenum">
              <a:rPr lang="en-US" altLang="en-US" sz="1400">
                <a:solidFill>
                  <a:srgbClr val="000066"/>
                </a:solidFill>
                <a:latin typeface="Arial" panose="020B0604020202020204" pitchFamily="34" charset="0"/>
              </a:rPr>
              <a:pPr/>
              <a:t>27</a:t>
            </a:fld>
            <a:endParaRPr lang="en-US" altLang="en-US" sz="1400">
              <a:solidFill>
                <a:srgbClr val="000066"/>
              </a:solidFill>
              <a:latin typeface="Arial" panose="020B0604020202020204" pitchFamily="34" charset="0"/>
            </a:endParaRPr>
          </a:p>
        </p:txBody>
      </p:sp>
      <p:sp>
        <p:nvSpPr>
          <p:cNvPr id="9221" name="Rectangle 2"/>
          <p:cNvSpPr>
            <a:spLocks noGrp="1" noChangeArrowheads="1"/>
          </p:cNvSpPr>
          <p:nvPr>
            <p:ph type="title"/>
          </p:nvPr>
        </p:nvSpPr>
        <p:spPr/>
        <p:txBody>
          <a:bodyPr/>
          <a:lstStyle/>
          <a:p>
            <a:r>
              <a:rPr lang="en-US" altLang="en-US" smtClean="0">
                <a:latin typeface="Arial" panose="020B0604020202020204" pitchFamily="34" charset="0"/>
              </a:rPr>
              <a:t>More Definitions</a:t>
            </a:r>
            <a:r>
              <a:rPr lang="en-US" altLang="en-US" smtClean="0">
                <a:cs typeface="Times New Roman" panose="02020603050405020304" pitchFamily="18" charset="0"/>
              </a:rPr>
              <a:t> </a:t>
            </a:r>
          </a:p>
        </p:txBody>
      </p:sp>
      <p:sp>
        <p:nvSpPr>
          <p:cNvPr id="9222" name="Rectangle 3"/>
          <p:cNvSpPr>
            <a:spLocks noGrp="1" noChangeArrowheads="1"/>
          </p:cNvSpPr>
          <p:nvPr>
            <p:ph type="body" idx="1"/>
          </p:nvPr>
        </p:nvSpPr>
        <p:spPr/>
        <p:txBody>
          <a:bodyPr/>
          <a:lstStyle/>
          <a:p>
            <a:r>
              <a:rPr lang="en-US" altLang="en-US" smtClean="0">
                <a:cs typeface="Times New Roman" panose="02020603050405020304" pitchFamily="18" charset="0"/>
              </a:rPr>
              <a:t>9-102(a)(61)</a:t>
            </a:r>
          </a:p>
          <a:p>
            <a:pPr lvl="1"/>
            <a:r>
              <a:rPr lang="en-US" altLang="en-US" smtClean="0">
                <a:cs typeface="Times New Roman" panose="02020603050405020304" pitchFamily="18" charset="0"/>
              </a:rPr>
              <a:t>“Payment intangible” means a general intangible under which the account debtor’s principal obligation is a monetary obligation.</a:t>
            </a:r>
          </a:p>
        </p:txBody>
      </p:sp>
    </p:spTree>
    <p:extLst>
      <p:ext uri="{BB962C8B-B14F-4D97-AF65-F5344CB8AC3E}">
        <p14:creationId xmlns:p14="http://schemas.microsoft.com/office/powerpoint/2010/main" val="34466513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E83D303-68C6-41C0-8FBC-927EEEB184C3}"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A9CB068-17C1-4E27-9AC7-BF6A794FC81B}" type="slidenum">
              <a:rPr lang="en-US" altLang="en-US" sz="1400">
                <a:solidFill>
                  <a:srgbClr val="000066"/>
                </a:solidFill>
                <a:latin typeface="Arial" panose="020B0604020202020204" pitchFamily="34" charset="0"/>
              </a:rPr>
              <a:pPr/>
              <a:t>28</a:t>
            </a:fld>
            <a:endParaRPr lang="en-US" altLang="en-US" sz="1400">
              <a:solidFill>
                <a:srgbClr val="000066"/>
              </a:solidFill>
              <a:latin typeface="Arial" panose="020B0604020202020204" pitchFamily="34" charset="0"/>
            </a:endParaRPr>
          </a:p>
        </p:txBody>
      </p:sp>
      <p:sp>
        <p:nvSpPr>
          <p:cNvPr id="10245" name="Rectangle 2"/>
          <p:cNvSpPr>
            <a:spLocks noGrp="1" noChangeArrowheads="1"/>
          </p:cNvSpPr>
          <p:nvPr>
            <p:ph type="title"/>
          </p:nvPr>
        </p:nvSpPr>
        <p:spPr/>
        <p:txBody>
          <a:bodyPr/>
          <a:lstStyle/>
          <a:p>
            <a:r>
              <a:rPr lang="en-US" altLang="en-US" smtClean="0">
                <a:latin typeface="Arial" panose="020B0604020202020204" pitchFamily="34" charset="0"/>
              </a:rPr>
              <a:t>More Definitions</a:t>
            </a:r>
            <a:endParaRPr lang="en-US" altLang="en-US" smtClean="0">
              <a:cs typeface="Times New Roman" panose="02020603050405020304" pitchFamily="18" charset="0"/>
            </a:endParaRPr>
          </a:p>
        </p:txBody>
      </p:sp>
      <p:sp>
        <p:nvSpPr>
          <p:cNvPr id="10246" name="Rectangle 3"/>
          <p:cNvSpPr>
            <a:spLocks noGrp="1" noChangeArrowheads="1"/>
          </p:cNvSpPr>
          <p:nvPr>
            <p:ph type="body" idx="1"/>
          </p:nvPr>
        </p:nvSpPr>
        <p:spPr/>
        <p:txBody>
          <a:bodyPr/>
          <a:lstStyle/>
          <a:p>
            <a:r>
              <a:rPr lang="en-US" altLang="en-US" smtClean="0">
                <a:cs typeface="Times New Roman" panose="02020603050405020304" pitchFamily="18" charset="0"/>
              </a:rPr>
              <a:t>9-102(a)(65)</a:t>
            </a:r>
          </a:p>
          <a:p>
            <a:pPr lvl="1"/>
            <a:r>
              <a:rPr lang="en-US" altLang="en-US" smtClean="0">
                <a:cs typeface="Times New Roman" panose="02020603050405020304" pitchFamily="18" charset="0"/>
              </a:rPr>
              <a:t>“Promissory note” means an instrument that evidences a promise to pay a monetary obligation, does not evidence an order to pay, and does not contain an acknowledgment by a bank that the bank has received for deposit a sum of money or funds.</a:t>
            </a:r>
            <a:endParaRPr lang="en-US" altLang="en-US" smtClean="0"/>
          </a:p>
        </p:txBody>
      </p:sp>
    </p:spTree>
    <p:extLst>
      <p:ext uri="{BB962C8B-B14F-4D97-AF65-F5344CB8AC3E}">
        <p14:creationId xmlns:p14="http://schemas.microsoft.com/office/powerpoint/2010/main" val="5029971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4836D49-7D02-4C6A-8598-1AB9D4EA7547}"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C79C07E-4F95-4074-A4CB-6A93BE6C3305}" type="slidenum">
              <a:rPr lang="en-US" altLang="en-US" sz="1400">
                <a:solidFill>
                  <a:srgbClr val="000066"/>
                </a:solidFill>
                <a:latin typeface="Arial" panose="020B0604020202020204" pitchFamily="34" charset="0"/>
              </a:rPr>
              <a:pPr/>
              <a:t>29</a:t>
            </a:fld>
            <a:endParaRPr lang="en-US" altLang="en-US" sz="1400">
              <a:solidFill>
                <a:srgbClr val="000066"/>
              </a:solidFill>
              <a:latin typeface="Arial" panose="020B0604020202020204" pitchFamily="34" charset="0"/>
            </a:endParaRPr>
          </a:p>
        </p:txBody>
      </p:sp>
      <p:sp>
        <p:nvSpPr>
          <p:cNvPr id="13317" name="Rectangle 2"/>
          <p:cNvSpPr>
            <a:spLocks noGrp="1" noChangeArrowheads="1"/>
          </p:cNvSpPr>
          <p:nvPr>
            <p:ph type="title"/>
          </p:nvPr>
        </p:nvSpPr>
        <p:spPr/>
        <p:txBody>
          <a:bodyPr/>
          <a:lstStyle/>
          <a:p>
            <a:r>
              <a:rPr lang="en-US" altLang="en-US" smtClean="0">
                <a:cs typeface="Times New Roman" panose="02020603050405020304" pitchFamily="18" charset="0"/>
              </a:rPr>
              <a:t>9-318</a:t>
            </a:r>
          </a:p>
        </p:txBody>
      </p:sp>
      <p:sp>
        <p:nvSpPr>
          <p:cNvPr id="13318" name="Rectangle 3"/>
          <p:cNvSpPr>
            <a:spLocks noGrp="1" noChangeArrowheads="1"/>
          </p:cNvSpPr>
          <p:nvPr>
            <p:ph type="body" idx="1"/>
          </p:nvPr>
        </p:nvSpPr>
        <p:spPr/>
        <p:txBody>
          <a:bodyPr/>
          <a:lstStyle/>
          <a:p>
            <a:r>
              <a:rPr lang="en-US" altLang="en-US" smtClean="0">
                <a:cs typeface="Times New Roman" panose="02020603050405020304" pitchFamily="18" charset="0"/>
              </a:rPr>
              <a:t>(a) </a:t>
            </a:r>
            <a:r>
              <a:rPr lang="en-US" altLang="en-US" b="1" smtClean="0">
                <a:cs typeface="Times New Roman" panose="02020603050405020304" pitchFamily="18" charset="0"/>
              </a:rPr>
              <a:t>[Seller retains no interest.]</a:t>
            </a:r>
          </a:p>
          <a:p>
            <a:pPr lvl="1"/>
            <a:r>
              <a:rPr lang="en-US" altLang="en-US" smtClean="0">
                <a:cs typeface="Times New Roman" panose="02020603050405020304" pitchFamily="18" charset="0"/>
              </a:rPr>
              <a:t>A debtor that has sold an account, chattel paper, payment intangible, or promissory note does not retain a legal or equitable interest in the collateral sold.</a:t>
            </a:r>
          </a:p>
        </p:txBody>
      </p:sp>
    </p:spTree>
    <p:extLst>
      <p:ext uri="{BB962C8B-B14F-4D97-AF65-F5344CB8AC3E}">
        <p14:creationId xmlns:p14="http://schemas.microsoft.com/office/powerpoint/2010/main" val="3502050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Last Time Review</a:t>
            </a:r>
            <a:endParaRPr lang="en-US" dirty="0"/>
          </a:p>
        </p:txBody>
      </p:sp>
      <p:sp>
        <p:nvSpPr>
          <p:cNvPr id="3" name="Content Placeholder 2"/>
          <p:cNvSpPr>
            <a:spLocks noGrp="1"/>
          </p:cNvSpPr>
          <p:nvPr>
            <p:ph idx="1"/>
          </p:nvPr>
        </p:nvSpPr>
        <p:spPr/>
        <p:txBody>
          <a:bodyPr/>
          <a:lstStyle/>
          <a:p>
            <a:r>
              <a:rPr lang="en-US" dirty="0" smtClean="0"/>
              <a:t>Copyright</a:t>
            </a:r>
          </a:p>
          <a:p>
            <a:pPr lvl="1"/>
            <a:r>
              <a:rPr lang="en-US" i="1" dirty="0" smtClean="0"/>
              <a:t>Aerocon</a:t>
            </a:r>
            <a:r>
              <a:rPr lang="en-US" dirty="0" smtClean="0"/>
              <a:t>: Ordinary Article 9 SI in unregistered copyright perfected by filing in Article 9 system and ordinary rules of priority apply</a:t>
            </a:r>
          </a:p>
          <a:p>
            <a:pPr lvl="1"/>
            <a:r>
              <a:rPr lang="en-US" dirty="0" smtClean="0"/>
              <a:t>SI in registered copyright needs to be filed with the U.S. copyright office</a:t>
            </a:r>
          </a:p>
          <a:p>
            <a:pPr lvl="1"/>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3</a:t>
            </a:fld>
            <a:endParaRPr lang="en-US" altLang="en-US"/>
          </a:p>
        </p:txBody>
      </p:sp>
    </p:spTree>
    <p:extLst>
      <p:ext uri="{BB962C8B-B14F-4D97-AF65-F5344CB8AC3E}">
        <p14:creationId xmlns:p14="http://schemas.microsoft.com/office/powerpoint/2010/main" val="13387624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95445A9-DDFC-4EFA-9F64-B606A3EE60BB}"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F4A8591-BB1F-4CBD-9DF8-DCE7ED9A5338}" type="slidenum">
              <a:rPr lang="en-US" altLang="en-US" sz="1400">
                <a:solidFill>
                  <a:srgbClr val="000066"/>
                </a:solidFill>
                <a:latin typeface="Arial" panose="020B0604020202020204" pitchFamily="34" charset="0"/>
              </a:rPr>
              <a:pPr/>
              <a:t>30</a:t>
            </a:fld>
            <a:endParaRPr lang="en-US" altLang="en-US" sz="1400">
              <a:solidFill>
                <a:srgbClr val="000066"/>
              </a:solidFill>
              <a:latin typeface="Arial" panose="020B0604020202020204" pitchFamily="34" charset="0"/>
            </a:endParaRPr>
          </a:p>
        </p:txBody>
      </p:sp>
      <p:sp>
        <p:nvSpPr>
          <p:cNvPr id="14341" name="Rectangle 2"/>
          <p:cNvSpPr>
            <a:spLocks noGrp="1" noChangeArrowheads="1"/>
          </p:cNvSpPr>
          <p:nvPr>
            <p:ph type="title"/>
          </p:nvPr>
        </p:nvSpPr>
        <p:spPr/>
        <p:txBody>
          <a:bodyPr/>
          <a:lstStyle/>
          <a:p>
            <a:r>
              <a:rPr lang="en-US" altLang="en-US" smtClean="0">
                <a:cs typeface="Times New Roman" panose="02020603050405020304" pitchFamily="18" charset="0"/>
              </a:rPr>
              <a:t>9-318 Cont.</a:t>
            </a:r>
          </a:p>
        </p:txBody>
      </p:sp>
      <p:sp>
        <p:nvSpPr>
          <p:cNvPr id="14342" name="Rectangle 3"/>
          <p:cNvSpPr>
            <a:spLocks noGrp="1" noChangeArrowheads="1"/>
          </p:cNvSpPr>
          <p:nvPr>
            <p:ph type="body" idx="1"/>
          </p:nvPr>
        </p:nvSpPr>
        <p:spPr/>
        <p:txBody>
          <a:bodyPr/>
          <a:lstStyle/>
          <a:p>
            <a:pPr>
              <a:lnSpc>
                <a:spcPct val="80000"/>
              </a:lnSpc>
            </a:pPr>
            <a:r>
              <a:rPr lang="en-US" altLang="en-US" smtClean="0">
                <a:cs typeface="Times New Roman" panose="02020603050405020304" pitchFamily="18" charset="0"/>
              </a:rPr>
              <a:t>(b) </a:t>
            </a:r>
            <a:r>
              <a:rPr lang="en-US" altLang="en-US" b="1" smtClean="0">
                <a:cs typeface="Times New Roman" panose="02020603050405020304" pitchFamily="18" charset="0"/>
              </a:rPr>
              <a:t>[Deemed rights of debtor if buyer’s security interest unperfected.]</a:t>
            </a:r>
          </a:p>
          <a:p>
            <a:pPr lvl="1">
              <a:lnSpc>
                <a:spcPct val="80000"/>
              </a:lnSpc>
            </a:pPr>
            <a:r>
              <a:rPr lang="en-US" altLang="en-US" smtClean="0">
                <a:cs typeface="Times New Roman" panose="02020603050405020304" pitchFamily="18" charset="0"/>
              </a:rPr>
              <a:t>For purposes of determining the rights of creditors of, and purchasers for value of an </a:t>
            </a:r>
            <a:r>
              <a:rPr lang="en-US" altLang="en-US" smtClean="0">
                <a:solidFill>
                  <a:srgbClr val="FF0000"/>
                </a:solidFill>
                <a:cs typeface="Times New Roman" panose="02020603050405020304" pitchFamily="18" charset="0"/>
              </a:rPr>
              <a:t>account or chattel paper</a:t>
            </a:r>
            <a:r>
              <a:rPr lang="en-US" altLang="en-US" smtClean="0">
                <a:cs typeface="Times New Roman" panose="02020603050405020304" pitchFamily="18" charset="0"/>
              </a:rPr>
              <a:t> from, a debtor that has sold an account or chattel paper, </a:t>
            </a:r>
            <a:r>
              <a:rPr lang="en-US" altLang="en-US" smtClean="0">
                <a:solidFill>
                  <a:srgbClr val="FF0000"/>
                </a:solidFill>
                <a:cs typeface="Times New Roman" panose="02020603050405020304" pitchFamily="18" charset="0"/>
              </a:rPr>
              <a:t>while the buyer’s security interest is unperfected</a:t>
            </a:r>
            <a:r>
              <a:rPr lang="en-US" altLang="en-US" smtClean="0">
                <a:cs typeface="Times New Roman" panose="02020603050405020304" pitchFamily="18" charset="0"/>
              </a:rPr>
              <a:t>, the debtor is </a:t>
            </a:r>
            <a:r>
              <a:rPr lang="en-US" altLang="en-US" smtClean="0">
                <a:solidFill>
                  <a:srgbClr val="FF0000"/>
                </a:solidFill>
                <a:cs typeface="Times New Roman" panose="02020603050405020304" pitchFamily="18" charset="0"/>
              </a:rPr>
              <a:t>deemed</a:t>
            </a:r>
            <a:r>
              <a:rPr lang="en-US" altLang="en-US" smtClean="0">
                <a:cs typeface="Times New Roman" panose="02020603050405020304" pitchFamily="18" charset="0"/>
              </a:rPr>
              <a:t> to have rights and title to the account or chattel paper identical to those the debtor sold.</a:t>
            </a:r>
            <a:r>
              <a:rPr lang="en-US" altLang="en-US" sz="2600">
                <a:cs typeface="Times New Roman" panose="02020603050405020304" pitchFamily="18" charset="0"/>
              </a:rPr>
              <a:t> </a:t>
            </a:r>
          </a:p>
        </p:txBody>
      </p:sp>
    </p:spTree>
    <p:extLst>
      <p:ext uri="{BB962C8B-B14F-4D97-AF65-F5344CB8AC3E}">
        <p14:creationId xmlns:p14="http://schemas.microsoft.com/office/powerpoint/2010/main" val="16545763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9-318(b)</a:t>
            </a:r>
            <a:endParaRPr lang="en-US" dirty="0"/>
          </a:p>
        </p:txBody>
      </p:sp>
      <p:sp>
        <p:nvSpPr>
          <p:cNvPr id="3" name="Content Placeholder 2"/>
          <p:cNvSpPr>
            <a:spLocks noGrp="1"/>
          </p:cNvSpPr>
          <p:nvPr>
            <p:ph idx="1"/>
          </p:nvPr>
        </p:nvSpPr>
        <p:spPr/>
        <p:txBody>
          <a:bodyPr/>
          <a:lstStyle/>
          <a:p>
            <a:r>
              <a:rPr lang="en-US" dirty="0" smtClean="0"/>
              <a:t>Comment 3</a:t>
            </a:r>
          </a:p>
          <a:p>
            <a:pPr lvl="1"/>
            <a:r>
              <a:rPr lang="en-US" dirty="0" smtClean="0"/>
              <a:t>As </a:t>
            </a:r>
            <a:r>
              <a:rPr lang="en-US" dirty="0"/>
              <a:t>a consequence of subsection (b), if the </a:t>
            </a:r>
            <a:r>
              <a:rPr lang="en-US" dirty="0" smtClean="0"/>
              <a:t>buyer’s </a:t>
            </a:r>
            <a:r>
              <a:rPr lang="en-US" dirty="0"/>
              <a:t>security interest is unperfected, the seller can transfer, and the creditors of the seller can reach, the account or chattel paper as if it had not been sold</a:t>
            </a:r>
            <a:r>
              <a:rPr lang="en-US" dirty="0" smtClean="0"/>
              <a:t>.</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31</a:t>
            </a:fld>
            <a:endParaRPr lang="en-US" altLang="en-US"/>
          </a:p>
        </p:txBody>
      </p:sp>
    </p:spTree>
    <p:extLst>
      <p:ext uri="{BB962C8B-B14F-4D97-AF65-F5344CB8AC3E}">
        <p14:creationId xmlns:p14="http://schemas.microsoft.com/office/powerpoint/2010/main" val="33369111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9-318(b)</a:t>
            </a:r>
            <a:endParaRPr lang="en-US" dirty="0"/>
          </a:p>
        </p:txBody>
      </p:sp>
      <p:sp>
        <p:nvSpPr>
          <p:cNvPr id="3" name="Content Placeholder 2"/>
          <p:cNvSpPr>
            <a:spLocks noGrp="1"/>
          </p:cNvSpPr>
          <p:nvPr>
            <p:ph idx="1"/>
          </p:nvPr>
        </p:nvSpPr>
        <p:spPr/>
        <p:txBody>
          <a:bodyPr/>
          <a:lstStyle/>
          <a:p>
            <a:r>
              <a:rPr lang="en-US" dirty="0" smtClean="0"/>
              <a:t>Comment 3</a:t>
            </a:r>
          </a:p>
          <a:p>
            <a:pPr lvl="1"/>
            <a:r>
              <a:rPr lang="en-US" dirty="0" smtClean="0"/>
              <a:t>Example</a:t>
            </a:r>
            <a:r>
              <a:rPr lang="en-US" dirty="0"/>
              <a:t>: Debtor sells accounts or chattel paper to Buyer-1 and retains no interest in them. Buyer-1 does not file a financing statement. Debtor then sells the same receivables to Buyer-2. Buyer-2 files a proper financing statement</a:t>
            </a:r>
            <a:r>
              <a:rPr lang="en-US" dirty="0" smtClean="0"/>
              <a:t>.</a:t>
            </a:r>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32</a:t>
            </a:fld>
            <a:endParaRPr lang="en-US" altLang="en-US"/>
          </a:p>
        </p:txBody>
      </p:sp>
    </p:spTree>
    <p:extLst>
      <p:ext uri="{BB962C8B-B14F-4D97-AF65-F5344CB8AC3E}">
        <p14:creationId xmlns:p14="http://schemas.microsoft.com/office/powerpoint/2010/main" val="2114923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9-318(b)</a:t>
            </a:r>
            <a:endParaRPr lang="en-US" dirty="0"/>
          </a:p>
        </p:txBody>
      </p:sp>
      <p:sp>
        <p:nvSpPr>
          <p:cNvPr id="3" name="Content Placeholder 2"/>
          <p:cNvSpPr>
            <a:spLocks noGrp="1"/>
          </p:cNvSpPr>
          <p:nvPr>
            <p:ph idx="1"/>
          </p:nvPr>
        </p:nvSpPr>
        <p:spPr/>
        <p:txBody>
          <a:bodyPr/>
          <a:lstStyle/>
          <a:p>
            <a:r>
              <a:rPr lang="en-US" dirty="0" smtClean="0"/>
              <a:t>Comment 3</a:t>
            </a:r>
          </a:p>
          <a:p>
            <a:pPr lvl="1"/>
            <a:r>
              <a:rPr lang="en-US" dirty="0" smtClean="0"/>
              <a:t>Having </a:t>
            </a:r>
            <a:r>
              <a:rPr lang="en-US" dirty="0"/>
              <a:t>sold the receivables to Buyer-1, Debtor would not have any rights in the collateral so as to permit Buyer-2’s security (ownership) interest to attach. Nevertheless, under this section, for purposes of determining the rights of purchasers for value from Debtor, Debtor is deemed to have the rights that Debtor sold</a:t>
            </a:r>
            <a:r>
              <a:rPr lang="en-US" dirty="0" smtClean="0"/>
              <a:t>.</a:t>
            </a:r>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33</a:t>
            </a:fld>
            <a:endParaRPr lang="en-US" altLang="en-US"/>
          </a:p>
        </p:txBody>
      </p:sp>
    </p:spTree>
    <p:extLst>
      <p:ext uri="{BB962C8B-B14F-4D97-AF65-F5344CB8AC3E}">
        <p14:creationId xmlns:p14="http://schemas.microsoft.com/office/powerpoint/2010/main" val="2815185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9-318(b)</a:t>
            </a:r>
            <a:endParaRPr lang="en-US" dirty="0"/>
          </a:p>
        </p:txBody>
      </p:sp>
      <p:sp>
        <p:nvSpPr>
          <p:cNvPr id="3" name="Content Placeholder 2"/>
          <p:cNvSpPr>
            <a:spLocks noGrp="1"/>
          </p:cNvSpPr>
          <p:nvPr>
            <p:ph idx="1"/>
          </p:nvPr>
        </p:nvSpPr>
        <p:spPr/>
        <p:txBody>
          <a:bodyPr/>
          <a:lstStyle/>
          <a:p>
            <a:r>
              <a:rPr lang="en-US" dirty="0" smtClean="0"/>
              <a:t>Comment 3</a:t>
            </a:r>
          </a:p>
          <a:p>
            <a:pPr lvl="1"/>
            <a:r>
              <a:rPr lang="en-US" dirty="0" smtClean="0"/>
              <a:t>Accordingly</a:t>
            </a:r>
            <a:r>
              <a:rPr lang="en-US" dirty="0"/>
              <a:t>, Buyer-2’s security interest attaches, is perfected by the filing, and, under section 9-322, is senior to Buyer-1’s interest</a:t>
            </a:r>
            <a:r>
              <a:rPr lang="en-US" dirty="0" smtClean="0"/>
              <a:t>.</a:t>
            </a:r>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34</a:t>
            </a:fld>
            <a:endParaRPr lang="en-US" altLang="en-US"/>
          </a:p>
        </p:txBody>
      </p:sp>
    </p:spTree>
    <p:extLst>
      <p:ext uri="{BB962C8B-B14F-4D97-AF65-F5344CB8AC3E}">
        <p14:creationId xmlns:p14="http://schemas.microsoft.com/office/powerpoint/2010/main" val="24402534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26F75EB-8597-4952-B98A-7803F14028DD}"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0EEBEA00-68E4-4D8C-9C2C-40282FCF41AF}" type="slidenum">
              <a:rPr lang="en-US" altLang="en-US" sz="1400">
                <a:solidFill>
                  <a:srgbClr val="000066"/>
                </a:solidFill>
                <a:latin typeface="Arial" panose="020B0604020202020204" pitchFamily="34" charset="0"/>
              </a:rPr>
              <a:pPr/>
              <a:t>35</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smtClean="0"/>
              <a:t>Automatic Perfection under 9-309</a:t>
            </a:r>
          </a:p>
        </p:txBody>
      </p:sp>
      <p:sp>
        <p:nvSpPr>
          <p:cNvPr id="19462" name="Rectangle 3"/>
          <p:cNvSpPr>
            <a:spLocks noGrp="1" noChangeArrowheads="1"/>
          </p:cNvSpPr>
          <p:nvPr>
            <p:ph type="body" idx="1"/>
          </p:nvPr>
        </p:nvSpPr>
        <p:spPr/>
        <p:txBody>
          <a:bodyPr/>
          <a:lstStyle/>
          <a:p>
            <a:pPr>
              <a:lnSpc>
                <a:spcPct val="90000"/>
              </a:lnSpc>
            </a:pPr>
            <a:r>
              <a:rPr lang="en-US" altLang="en-US" dirty="0" smtClean="0">
                <a:cs typeface="Times New Roman" panose="02020603050405020304" pitchFamily="18" charset="0"/>
              </a:rPr>
              <a:t>The following security interests are perfected when they attach:</a:t>
            </a:r>
            <a:endParaRPr lang="en-US" altLang="en-US" dirty="0" smtClean="0"/>
          </a:p>
          <a:p>
            <a:pPr lvl="1">
              <a:lnSpc>
                <a:spcPct val="90000"/>
              </a:lnSpc>
            </a:pPr>
            <a:r>
              <a:rPr lang="en-US" altLang="en-US" dirty="0" smtClean="0"/>
              <a:t>…</a:t>
            </a:r>
          </a:p>
          <a:p>
            <a:pPr lvl="1">
              <a:lnSpc>
                <a:spcPct val="90000"/>
              </a:lnSpc>
            </a:pPr>
            <a:r>
              <a:rPr lang="en-US" altLang="en-US" dirty="0" smtClean="0">
                <a:cs typeface="Times New Roman" panose="02020603050405020304" pitchFamily="18" charset="0"/>
              </a:rPr>
              <a:t>(3) a sale of a payment intangible;</a:t>
            </a:r>
            <a:endParaRPr lang="en-US" altLang="en-US" dirty="0" smtClean="0"/>
          </a:p>
          <a:p>
            <a:pPr lvl="1">
              <a:lnSpc>
                <a:spcPct val="90000"/>
              </a:lnSpc>
            </a:pPr>
            <a:r>
              <a:rPr lang="en-US" altLang="en-US" dirty="0" smtClean="0">
                <a:cs typeface="Times New Roman" panose="02020603050405020304" pitchFamily="18" charset="0"/>
              </a:rPr>
              <a:t>(4) a sale of a promissory note;</a:t>
            </a:r>
            <a:r>
              <a:rPr lang="en-US" altLang="en-US" dirty="0" smtClean="0"/>
              <a:t> </a:t>
            </a:r>
          </a:p>
        </p:txBody>
      </p:sp>
    </p:spTree>
    <p:extLst>
      <p:ext uri="{BB962C8B-B14F-4D97-AF65-F5344CB8AC3E}">
        <p14:creationId xmlns:p14="http://schemas.microsoft.com/office/powerpoint/2010/main" val="42743588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86A6CA9-349C-4533-92B9-63A7728CBE51}"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2BDDCE0-864C-4DB4-94FD-DAE9C8FB76C8}" type="slidenum">
              <a:rPr lang="en-US" altLang="en-US" sz="1400">
                <a:solidFill>
                  <a:srgbClr val="000066"/>
                </a:solidFill>
                <a:latin typeface="Arial" panose="020B0604020202020204" pitchFamily="34" charset="0"/>
              </a:rPr>
              <a:pPr/>
              <a:t>36</a:t>
            </a:fld>
            <a:endParaRPr lang="en-US" altLang="en-US" sz="1400">
              <a:solidFill>
                <a:srgbClr val="000066"/>
              </a:solidFill>
              <a:latin typeface="Arial" panose="020B0604020202020204" pitchFamily="34" charset="0"/>
            </a:endParaRPr>
          </a:p>
        </p:txBody>
      </p:sp>
      <p:sp>
        <p:nvSpPr>
          <p:cNvPr id="21509" name="Rectangle 2"/>
          <p:cNvSpPr>
            <a:spLocks noGrp="1" noChangeArrowheads="1"/>
          </p:cNvSpPr>
          <p:nvPr>
            <p:ph type="title"/>
          </p:nvPr>
        </p:nvSpPr>
        <p:spPr/>
        <p:txBody>
          <a:bodyPr/>
          <a:lstStyle/>
          <a:p>
            <a:r>
              <a:rPr lang="en-US" altLang="en-US" smtClean="0"/>
              <a:t>Perfection for Sales of CP</a:t>
            </a:r>
          </a:p>
        </p:txBody>
      </p:sp>
      <p:sp>
        <p:nvSpPr>
          <p:cNvPr id="21510" name="Rectangle 3"/>
          <p:cNvSpPr>
            <a:spLocks noGrp="1" noChangeArrowheads="1"/>
          </p:cNvSpPr>
          <p:nvPr>
            <p:ph type="body" idx="1"/>
          </p:nvPr>
        </p:nvSpPr>
        <p:spPr/>
        <p:txBody>
          <a:bodyPr/>
          <a:lstStyle/>
          <a:p>
            <a:r>
              <a:rPr lang="en-US" altLang="en-US" smtClean="0"/>
              <a:t>9-312</a:t>
            </a:r>
            <a:r>
              <a:rPr lang="en-US" altLang="en-US" smtClean="0">
                <a:cs typeface="Times New Roman" panose="02020603050405020304" pitchFamily="18" charset="0"/>
              </a:rPr>
              <a:t>(a) </a:t>
            </a:r>
            <a:r>
              <a:rPr lang="en-US" altLang="en-US" b="1" smtClean="0">
                <a:cs typeface="Times New Roman" panose="02020603050405020304" pitchFamily="18" charset="0"/>
              </a:rPr>
              <a:t>[Perfection by filing permitted.]</a:t>
            </a:r>
            <a:endParaRPr lang="en-US" altLang="en-US" smtClean="0">
              <a:cs typeface="Times New Roman" panose="02020603050405020304" pitchFamily="18" charset="0"/>
            </a:endParaRPr>
          </a:p>
          <a:p>
            <a:pPr lvl="1"/>
            <a:r>
              <a:rPr lang="en-US" altLang="en-US" smtClean="0">
                <a:cs typeface="Times New Roman" panose="02020603050405020304" pitchFamily="18" charset="0"/>
              </a:rPr>
              <a:t>A security interest in </a:t>
            </a:r>
            <a:r>
              <a:rPr lang="en-US" altLang="en-US" smtClean="0">
                <a:solidFill>
                  <a:srgbClr val="FF0000"/>
                </a:solidFill>
                <a:cs typeface="Times New Roman" panose="02020603050405020304" pitchFamily="18" charset="0"/>
              </a:rPr>
              <a:t>chattel paper</a:t>
            </a:r>
            <a:r>
              <a:rPr lang="en-US" altLang="en-US" smtClean="0">
                <a:cs typeface="Times New Roman" panose="02020603050405020304" pitchFamily="18" charset="0"/>
              </a:rPr>
              <a:t>, negotiable documents, instruments, or investment property may be perfected by </a:t>
            </a:r>
            <a:r>
              <a:rPr lang="en-US" altLang="en-US" smtClean="0">
                <a:solidFill>
                  <a:srgbClr val="FF0000"/>
                </a:solidFill>
                <a:cs typeface="Times New Roman" panose="02020603050405020304" pitchFamily="18" charset="0"/>
              </a:rPr>
              <a:t>filing</a:t>
            </a:r>
            <a:r>
              <a:rPr lang="en-US" altLang="en-US" smtClean="0">
                <a:cs typeface="Times New Roman" panose="02020603050405020304" pitchFamily="18" charset="0"/>
              </a:rPr>
              <a:t>.</a:t>
            </a:r>
          </a:p>
        </p:txBody>
      </p:sp>
    </p:spTree>
    <p:extLst>
      <p:ext uri="{BB962C8B-B14F-4D97-AF65-F5344CB8AC3E}">
        <p14:creationId xmlns:p14="http://schemas.microsoft.com/office/powerpoint/2010/main" val="27958204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3A016A0-407C-47CD-8816-9EDA20B52FAB}"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DDFD38A-84E7-4566-846D-08E9747EB4E0}" type="slidenum">
              <a:rPr lang="en-US" altLang="en-US" sz="1400">
                <a:solidFill>
                  <a:srgbClr val="000066"/>
                </a:solidFill>
                <a:latin typeface="Arial" panose="020B0604020202020204" pitchFamily="34" charset="0"/>
              </a:rPr>
              <a:pPr/>
              <a:t>37</a:t>
            </a:fld>
            <a:endParaRPr lang="en-US" altLang="en-US" sz="1400">
              <a:solidFill>
                <a:srgbClr val="000066"/>
              </a:solidFill>
              <a:latin typeface="Arial" panose="020B0604020202020204" pitchFamily="34" charset="0"/>
            </a:endParaRPr>
          </a:p>
        </p:txBody>
      </p:sp>
      <p:sp>
        <p:nvSpPr>
          <p:cNvPr id="22533" name="Rectangle 2"/>
          <p:cNvSpPr>
            <a:spLocks noGrp="1" noChangeArrowheads="1"/>
          </p:cNvSpPr>
          <p:nvPr>
            <p:ph type="title"/>
          </p:nvPr>
        </p:nvSpPr>
        <p:spPr/>
        <p:txBody>
          <a:bodyPr/>
          <a:lstStyle/>
          <a:p>
            <a:r>
              <a:rPr lang="en-US" altLang="en-US" smtClean="0"/>
              <a:t>Perfection for Sales of CP</a:t>
            </a:r>
            <a:endParaRPr lang="en-US" altLang="en-US" smtClean="0">
              <a:cs typeface="Times New Roman" panose="02020603050405020304" pitchFamily="18" charset="0"/>
            </a:endParaRPr>
          </a:p>
        </p:txBody>
      </p:sp>
      <p:sp>
        <p:nvSpPr>
          <p:cNvPr id="22534" name="Rectangle 3"/>
          <p:cNvSpPr>
            <a:spLocks noGrp="1" noChangeArrowheads="1"/>
          </p:cNvSpPr>
          <p:nvPr>
            <p:ph type="body" idx="1"/>
          </p:nvPr>
        </p:nvSpPr>
        <p:spPr/>
        <p:txBody>
          <a:bodyPr/>
          <a:lstStyle/>
          <a:p>
            <a:r>
              <a:rPr lang="en-US" altLang="en-US" smtClean="0">
                <a:cs typeface="Times New Roman" panose="02020603050405020304" pitchFamily="18" charset="0"/>
              </a:rPr>
              <a:t>9-313(a) </a:t>
            </a:r>
            <a:r>
              <a:rPr lang="en-US" altLang="en-US" b="1" smtClean="0">
                <a:cs typeface="Times New Roman" panose="02020603050405020304" pitchFamily="18" charset="0"/>
              </a:rPr>
              <a:t>[Perfection by possession or delivery.]</a:t>
            </a:r>
            <a:endParaRPr lang="en-US" altLang="en-US" smtClean="0">
              <a:cs typeface="Times New Roman" panose="02020603050405020304" pitchFamily="18" charset="0"/>
            </a:endParaRPr>
          </a:p>
          <a:p>
            <a:pPr lvl="1"/>
            <a:r>
              <a:rPr lang="en-US" altLang="en-US" smtClean="0">
                <a:cs typeface="Times New Roman" panose="02020603050405020304" pitchFamily="18" charset="0"/>
              </a:rPr>
              <a:t>Except as otherwise provided in subsection (b), a secured party may perfect a security interest in negotiable documents, goods, instruments, money, or </a:t>
            </a:r>
            <a:r>
              <a:rPr lang="en-US" altLang="en-US" smtClean="0">
                <a:solidFill>
                  <a:srgbClr val="FF0000"/>
                </a:solidFill>
                <a:cs typeface="Times New Roman" panose="02020603050405020304" pitchFamily="18" charset="0"/>
              </a:rPr>
              <a:t>tangible chattel paper</a:t>
            </a:r>
            <a:r>
              <a:rPr lang="en-US" altLang="en-US" smtClean="0">
                <a:cs typeface="Times New Roman" panose="02020603050405020304" pitchFamily="18" charset="0"/>
              </a:rPr>
              <a:t> by </a:t>
            </a:r>
            <a:r>
              <a:rPr lang="en-US" altLang="en-US" smtClean="0">
                <a:solidFill>
                  <a:srgbClr val="FF0000"/>
                </a:solidFill>
                <a:cs typeface="Times New Roman" panose="02020603050405020304" pitchFamily="18" charset="0"/>
              </a:rPr>
              <a:t>taking possession of the collateral</a:t>
            </a:r>
            <a:r>
              <a:rPr lang="en-US" altLang="en-US" smtClean="0">
                <a:cs typeface="Times New Roman" panose="02020603050405020304" pitchFamily="18" charset="0"/>
              </a:rPr>
              <a:t>.</a:t>
            </a:r>
            <a:r>
              <a:rPr lang="en-US" altLang="en-US" smtClean="0">
                <a:latin typeface="Book Antiqua" panose="02040602050305030304" pitchFamily="18" charset="0"/>
                <a:cs typeface="Times New Roman" panose="02020603050405020304" pitchFamily="18" charset="0"/>
              </a:rPr>
              <a:t> </a:t>
            </a:r>
            <a:r>
              <a:rPr lang="en-US" altLang="en-US" smtClean="0"/>
              <a:t> </a:t>
            </a:r>
          </a:p>
        </p:txBody>
      </p:sp>
    </p:spTree>
    <p:extLst>
      <p:ext uri="{BB962C8B-B14F-4D97-AF65-F5344CB8AC3E}">
        <p14:creationId xmlns:p14="http://schemas.microsoft.com/office/powerpoint/2010/main" val="373471244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2ECD5EC-E02C-4885-98F8-38AF9560C6BA}"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49BBBF-008D-4A6B-A6B5-1F59AEE0341F}" type="slidenum">
              <a:rPr lang="en-US" altLang="en-US" sz="1400">
                <a:solidFill>
                  <a:srgbClr val="000066"/>
                </a:solidFill>
                <a:latin typeface="Arial" panose="020B0604020202020204" pitchFamily="34" charset="0"/>
              </a:rPr>
              <a:pPr/>
              <a:t>38</a:t>
            </a:fld>
            <a:endParaRPr lang="en-US" altLang="en-US" sz="1400">
              <a:solidFill>
                <a:srgbClr val="000066"/>
              </a:solidFill>
              <a:latin typeface="Arial" panose="020B0604020202020204" pitchFamily="34" charset="0"/>
            </a:endParaRPr>
          </a:p>
        </p:txBody>
      </p:sp>
      <p:sp>
        <p:nvSpPr>
          <p:cNvPr id="23557" name="Rectangle 2"/>
          <p:cNvSpPr>
            <a:spLocks noGrp="1" noChangeArrowheads="1"/>
          </p:cNvSpPr>
          <p:nvPr>
            <p:ph type="title"/>
          </p:nvPr>
        </p:nvSpPr>
        <p:spPr/>
        <p:txBody>
          <a:bodyPr/>
          <a:lstStyle/>
          <a:p>
            <a:r>
              <a:rPr lang="en-US" altLang="en-US" smtClean="0">
                <a:cs typeface="Times New Roman" panose="02020603050405020304" pitchFamily="18" charset="0"/>
              </a:rPr>
              <a:t>Perfection for Sales of Accounts</a:t>
            </a:r>
          </a:p>
        </p:txBody>
      </p:sp>
      <p:sp>
        <p:nvSpPr>
          <p:cNvPr id="23558" name="Rectangle 3"/>
          <p:cNvSpPr>
            <a:spLocks noGrp="1" noChangeArrowheads="1"/>
          </p:cNvSpPr>
          <p:nvPr>
            <p:ph type="body" idx="1"/>
          </p:nvPr>
        </p:nvSpPr>
        <p:spPr/>
        <p:txBody>
          <a:bodyPr/>
          <a:lstStyle/>
          <a:p>
            <a:r>
              <a:rPr lang="en-US" altLang="en-US" dirty="0">
                <a:cs typeface="Times New Roman" panose="02020603050405020304" pitchFamily="18" charset="0"/>
              </a:rPr>
              <a:t>File a financing statement under 9-310(a</a:t>
            </a:r>
            <a:r>
              <a:rPr lang="en-US" altLang="en-US" dirty="0" smtClean="0">
                <a:cs typeface="Times New Roman" panose="02020603050405020304" pitchFamily="18" charset="0"/>
              </a:rPr>
              <a:t>)</a:t>
            </a:r>
            <a:endParaRPr lang="en-US" altLang="en-US" dirty="0">
              <a:cs typeface="Times New Roman" panose="02020603050405020304" pitchFamily="18" charset="0"/>
            </a:endParaRPr>
          </a:p>
        </p:txBody>
      </p:sp>
    </p:spTree>
    <p:extLst>
      <p:ext uri="{BB962C8B-B14F-4D97-AF65-F5344CB8AC3E}">
        <p14:creationId xmlns:p14="http://schemas.microsoft.com/office/powerpoint/2010/main" val="423370988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F6E0C6B3-3FA7-4D96-B63F-528894940165}" type="datetime4">
              <a:rPr lang="en-US"/>
              <a:pPr>
                <a:defRPr/>
              </a:pPr>
              <a:t>May 17,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ECE583C-E10E-4FA7-A859-C126A9CB47E2}" type="slidenum">
              <a:rPr lang="en-US" altLang="en-US" sz="1400">
                <a:solidFill>
                  <a:srgbClr val="000066"/>
                </a:solidFill>
                <a:latin typeface="Arial" panose="020B0604020202020204" pitchFamily="34" charset="0"/>
              </a:rPr>
              <a:pPr/>
              <a:t>39</a:t>
            </a:fld>
            <a:endParaRPr lang="en-US" altLang="en-US" sz="1400">
              <a:solidFill>
                <a:srgbClr val="000066"/>
              </a:solidFill>
              <a:latin typeface="Arial" panose="020B0604020202020204" pitchFamily="34" charset="0"/>
            </a:endParaRPr>
          </a:p>
        </p:txBody>
      </p:sp>
      <p:sp>
        <p:nvSpPr>
          <p:cNvPr id="24581" name="Rectangle 2"/>
          <p:cNvSpPr>
            <a:spLocks noGrp="1" noChangeArrowheads="1"/>
          </p:cNvSpPr>
          <p:nvPr>
            <p:ph type="title"/>
          </p:nvPr>
        </p:nvSpPr>
        <p:spPr/>
        <p:txBody>
          <a:bodyPr/>
          <a:lstStyle/>
          <a:p>
            <a:r>
              <a:rPr lang="en-US" altLang="en-US" dirty="0" smtClean="0">
                <a:cs typeface="Times New Roman" panose="02020603050405020304" pitchFamily="18" charset="0"/>
              </a:rPr>
              <a:t>8-11.1: Unperfected Sales?</a:t>
            </a:r>
          </a:p>
        </p:txBody>
      </p:sp>
      <p:sp>
        <p:nvSpPr>
          <p:cNvPr id="2164739" name="AutoShape 3"/>
          <p:cNvSpPr>
            <a:spLocks noChangeArrowheads="1"/>
          </p:cNvSpPr>
          <p:nvPr/>
        </p:nvSpPr>
        <p:spPr bwMode="auto">
          <a:xfrm>
            <a:off x="2209800" y="49530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USC</a:t>
            </a:r>
          </a:p>
        </p:txBody>
      </p:sp>
      <p:sp>
        <p:nvSpPr>
          <p:cNvPr id="2164740"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Seller</a:t>
            </a:r>
          </a:p>
        </p:txBody>
      </p:sp>
      <p:sp>
        <p:nvSpPr>
          <p:cNvPr id="2164741" name="AutoShape 5"/>
          <p:cNvSpPr>
            <a:spLocks noChangeArrowheads="1"/>
          </p:cNvSpPr>
          <p:nvPr/>
        </p:nvSpPr>
        <p:spPr bwMode="auto">
          <a:xfrm>
            <a:off x="9042400" y="15240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Buyer</a:t>
            </a:r>
          </a:p>
        </p:txBody>
      </p:sp>
      <p:sp>
        <p:nvSpPr>
          <p:cNvPr id="2164742" name="Line 6"/>
          <p:cNvSpPr>
            <a:spLocks noChangeShapeType="1"/>
          </p:cNvSpPr>
          <p:nvPr/>
        </p:nvSpPr>
        <p:spPr bwMode="auto">
          <a:xfrm>
            <a:off x="4343400" y="1981200"/>
            <a:ext cx="4709160"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64743" name="Line 7"/>
          <p:cNvSpPr>
            <a:spLocks noChangeShapeType="1"/>
          </p:cNvSpPr>
          <p:nvPr/>
        </p:nvSpPr>
        <p:spPr bwMode="auto">
          <a:xfrm>
            <a:off x="3200400" y="2667000"/>
            <a:ext cx="0" cy="2286000"/>
          </a:xfrm>
          <a:prstGeom prst="line">
            <a:avLst/>
          </a:prstGeom>
          <a:noFill/>
          <a:ln w="190500">
            <a:solidFill>
              <a:schemeClr val="hlink"/>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164744" name="AutoShape 8"/>
          <p:cNvSpPr>
            <a:spLocks noChangeArrowheads="1"/>
          </p:cNvSpPr>
          <p:nvPr/>
        </p:nvSpPr>
        <p:spPr bwMode="auto">
          <a:xfrm>
            <a:off x="100806" y="3415072"/>
            <a:ext cx="2937034"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2/1: Becomes lien creditor</a:t>
            </a:r>
          </a:p>
        </p:txBody>
      </p:sp>
      <p:sp>
        <p:nvSpPr>
          <p:cNvPr id="2164745" name="AutoShape 9"/>
          <p:cNvSpPr>
            <a:spLocks noChangeArrowheads="1"/>
          </p:cNvSpPr>
          <p:nvPr/>
        </p:nvSpPr>
        <p:spPr bwMode="auto">
          <a:xfrm>
            <a:off x="4505960" y="2530555"/>
            <a:ext cx="4546600"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S sells chattel paper to B for $10,000</a:t>
            </a:r>
          </a:p>
          <a:p>
            <a:pPr algn="ctr"/>
            <a:r>
              <a:rPr lang="en-US" altLang="en-US" sz="3200" dirty="0"/>
              <a:t>No FS filed</a:t>
            </a:r>
          </a:p>
        </p:txBody>
      </p:sp>
      <p:sp>
        <p:nvSpPr>
          <p:cNvPr id="2164746" name="Text Box 10"/>
          <p:cNvSpPr txBox="1">
            <a:spLocks noChangeArrowheads="1"/>
          </p:cNvSpPr>
          <p:nvPr/>
        </p:nvSpPr>
        <p:spPr bwMode="auto">
          <a:xfrm>
            <a:off x="6840538" y="4867275"/>
            <a:ext cx="4193222" cy="1754326"/>
          </a:xfrm>
          <a:prstGeom prst="rect">
            <a:avLst/>
          </a:prstGeom>
          <a:noFill/>
          <a:ln w="38100">
            <a:solidFill>
              <a:srgbClr val="FF000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2/2 What rights does USC have as to sold </a:t>
            </a:r>
            <a:r>
              <a:rPr lang="en-US" altLang="en-US" sz="3600" dirty="0" smtClean="0">
                <a:solidFill>
                  <a:srgbClr val="FF0000"/>
                </a:solidFill>
              </a:rPr>
              <a:t>chattel paper?</a:t>
            </a:r>
            <a:endParaRPr lang="en-US" altLang="en-US" sz="3600" dirty="0">
              <a:solidFill>
                <a:srgbClr val="FF0000"/>
              </a:solidFill>
            </a:endParaRPr>
          </a:p>
        </p:txBody>
      </p:sp>
      <p:sp>
        <p:nvSpPr>
          <p:cNvPr id="18" name="Rectangle 5"/>
          <p:cNvSpPr>
            <a:spLocks noChangeArrowheads="1"/>
          </p:cNvSpPr>
          <p:nvPr/>
        </p:nvSpPr>
        <p:spPr bwMode="auto">
          <a:xfrm>
            <a:off x="12018963" y="6700838"/>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5"/>
          <p:cNvSpPr txBox="1">
            <a:spLocks noChangeArrowheads="1"/>
          </p:cNvSpPr>
          <p:nvPr/>
        </p:nvSpPr>
        <p:spPr bwMode="auto">
          <a:xfrm>
            <a:off x="10095807" y="0"/>
            <a:ext cx="2096193"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0065089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64740"/>
                                        </p:tgtEl>
                                        <p:attrNameLst>
                                          <p:attrName>style.visibility</p:attrName>
                                        </p:attrNameLst>
                                      </p:cBhvr>
                                      <p:to>
                                        <p:strVal val="visible"/>
                                      </p:to>
                                    </p:set>
                                    <p:anim calcmode="lin" valueType="num">
                                      <p:cBhvr additive="base">
                                        <p:cTn id="7" dur="500" fill="hold"/>
                                        <p:tgtEl>
                                          <p:spTgt spid="2164740"/>
                                        </p:tgtEl>
                                        <p:attrNameLst>
                                          <p:attrName>ppt_x</p:attrName>
                                        </p:attrNameLst>
                                      </p:cBhvr>
                                      <p:tavLst>
                                        <p:tav tm="0">
                                          <p:val>
                                            <p:strVal val="0-#ppt_w/2"/>
                                          </p:val>
                                        </p:tav>
                                        <p:tav tm="100000">
                                          <p:val>
                                            <p:strVal val="#ppt_x"/>
                                          </p:val>
                                        </p:tav>
                                      </p:tavLst>
                                    </p:anim>
                                    <p:anim calcmode="lin" valueType="num">
                                      <p:cBhvr additive="base">
                                        <p:cTn id="8" dur="500" fill="hold"/>
                                        <p:tgtEl>
                                          <p:spTgt spid="2164740"/>
                                        </p:tgtEl>
                                        <p:attrNameLst>
                                          <p:attrName>ppt_y</p:attrName>
                                        </p:attrNameLst>
                                      </p:cBhvr>
                                      <p:tavLst>
                                        <p:tav tm="0">
                                          <p:val>
                                            <p:strVal val="#ppt_y"/>
                                          </p:val>
                                        </p:tav>
                                        <p:tav tm="100000">
                                          <p:val>
                                            <p:strVal val="#ppt_y"/>
                                          </p:val>
                                        </p:tav>
                                      </p:tavLst>
                                    </p:anim>
                                  </p:childTnLst>
                                </p:cTn>
                              </p:par>
                              <p:par>
                                <p:cTn id="9" presetID="23" presetClass="entr" presetSubtype="272" fill="hold" grpId="0" nodeType="withEffect">
                                  <p:stCondLst>
                                    <p:cond delay="0"/>
                                  </p:stCondLst>
                                  <p:childTnLst>
                                    <p:set>
                                      <p:cBhvr>
                                        <p:cTn id="10" dur="1" fill="hold">
                                          <p:stCondLst>
                                            <p:cond delay="0"/>
                                          </p:stCondLst>
                                        </p:cTn>
                                        <p:tgtEl>
                                          <p:spTgt spid="2164741"/>
                                        </p:tgtEl>
                                        <p:attrNameLst>
                                          <p:attrName>style.visibility</p:attrName>
                                        </p:attrNameLst>
                                      </p:cBhvr>
                                      <p:to>
                                        <p:strVal val="visible"/>
                                      </p:to>
                                    </p:set>
                                    <p:anim calcmode="lin" valueType="num">
                                      <p:cBhvr>
                                        <p:cTn id="11" dur="500" fill="hold"/>
                                        <p:tgtEl>
                                          <p:spTgt spid="2164741"/>
                                        </p:tgtEl>
                                        <p:attrNameLst>
                                          <p:attrName>ppt_w</p:attrName>
                                        </p:attrNameLst>
                                      </p:cBhvr>
                                      <p:tavLst>
                                        <p:tav tm="0">
                                          <p:val>
                                            <p:strVal val="2/3*#ppt_w"/>
                                          </p:val>
                                        </p:tav>
                                        <p:tav tm="100000">
                                          <p:val>
                                            <p:strVal val="#ppt_w"/>
                                          </p:val>
                                        </p:tav>
                                      </p:tavLst>
                                    </p:anim>
                                    <p:anim calcmode="lin" valueType="num">
                                      <p:cBhvr>
                                        <p:cTn id="12" dur="500" fill="hold"/>
                                        <p:tgtEl>
                                          <p:spTgt spid="2164741"/>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164742"/>
                                        </p:tgtEl>
                                        <p:attrNameLst>
                                          <p:attrName>style.visibility</p:attrName>
                                        </p:attrNameLst>
                                      </p:cBhvr>
                                      <p:to>
                                        <p:strVal val="visible"/>
                                      </p:to>
                                    </p:set>
                                    <p:anim calcmode="lin" valueType="num">
                                      <p:cBhvr>
                                        <p:cTn id="16" dur="500" fill="hold"/>
                                        <p:tgtEl>
                                          <p:spTgt spid="2164742"/>
                                        </p:tgtEl>
                                        <p:attrNameLst>
                                          <p:attrName>ppt_w</p:attrName>
                                        </p:attrNameLst>
                                      </p:cBhvr>
                                      <p:tavLst>
                                        <p:tav tm="0">
                                          <p:val>
                                            <p:fltVal val="0"/>
                                          </p:val>
                                        </p:tav>
                                        <p:tav tm="100000">
                                          <p:val>
                                            <p:strVal val="#ppt_w"/>
                                          </p:val>
                                        </p:tav>
                                      </p:tavLst>
                                    </p:anim>
                                    <p:anim calcmode="lin" valueType="num">
                                      <p:cBhvr>
                                        <p:cTn id="17" dur="500" fill="hold"/>
                                        <p:tgtEl>
                                          <p:spTgt spid="2164742"/>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9" presetClass="entr" presetSubtype="0" fill="hold" grpId="0" nodeType="afterEffect">
                                  <p:stCondLst>
                                    <p:cond delay="0"/>
                                  </p:stCondLst>
                                  <p:childTnLst>
                                    <p:set>
                                      <p:cBhvr>
                                        <p:cTn id="20" dur="1" fill="hold">
                                          <p:stCondLst>
                                            <p:cond delay="0"/>
                                          </p:stCondLst>
                                        </p:cTn>
                                        <p:tgtEl>
                                          <p:spTgt spid="2164745"/>
                                        </p:tgtEl>
                                        <p:attrNameLst>
                                          <p:attrName>style.visibility</p:attrName>
                                        </p:attrNameLst>
                                      </p:cBhvr>
                                      <p:to>
                                        <p:strVal val="visible"/>
                                      </p:to>
                                    </p:set>
                                    <p:animEffect transition="in" filter="dissolve">
                                      <p:cBhvr>
                                        <p:cTn id="21" dur="500"/>
                                        <p:tgtEl>
                                          <p:spTgt spid="216474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8"/>
                                        </p:tgtEl>
                                        <p:attrNameLst>
                                          <p:attrName>style.visibility</p:attrName>
                                        </p:attrNameLst>
                                      </p:cBhvr>
                                      <p:to>
                                        <p:strVal val="hidden"/>
                                      </p:to>
                                    </p:set>
                                  </p:childTnLst>
                                </p:cTn>
                              </p:par>
                            </p:childTnLst>
                          </p:cTn>
                        </p:par>
                        <p:par>
                          <p:cTn id="26" fill="hold" nodeType="afterGroup">
                            <p:stCondLst>
                              <p:cond delay="0"/>
                            </p:stCondLst>
                            <p:childTnLst>
                              <p:par>
                                <p:cTn id="27" presetID="23" presetClass="entr" presetSubtype="272" fill="hold" grpId="0" nodeType="afterEffect">
                                  <p:stCondLst>
                                    <p:cond delay="0"/>
                                  </p:stCondLst>
                                  <p:childTnLst>
                                    <p:set>
                                      <p:cBhvr>
                                        <p:cTn id="28" dur="1" fill="hold">
                                          <p:stCondLst>
                                            <p:cond delay="0"/>
                                          </p:stCondLst>
                                        </p:cTn>
                                        <p:tgtEl>
                                          <p:spTgt spid="2164739"/>
                                        </p:tgtEl>
                                        <p:attrNameLst>
                                          <p:attrName>style.visibility</p:attrName>
                                        </p:attrNameLst>
                                      </p:cBhvr>
                                      <p:to>
                                        <p:strVal val="visible"/>
                                      </p:to>
                                    </p:set>
                                    <p:anim calcmode="lin" valueType="num">
                                      <p:cBhvr>
                                        <p:cTn id="29" dur="500" fill="hold"/>
                                        <p:tgtEl>
                                          <p:spTgt spid="2164739"/>
                                        </p:tgtEl>
                                        <p:attrNameLst>
                                          <p:attrName>ppt_w</p:attrName>
                                        </p:attrNameLst>
                                      </p:cBhvr>
                                      <p:tavLst>
                                        <p:tav tm="0">
                                          <p:val>
                                            <p:strVal val="2/3*#ppt_w"/>
                                          </p:val>
                                        </p:tav>
                                        <p:tav tm="100000">
                                          <p:val>
                                            <p:strVal val="#ppt_w"/>
                                          </p:val>
                                        </p:tav>
                                      </p:tavLst>
                                    </p:anim>
                                    <p:anim calcmode="lin" valueType="num">
                                      <p:cBhvr>
                                        <p:cTn id="30" dur="500" fill="hold"/>
                                        <p:tgtEl>
                                          <p:spTgt spid="2164739"/>
                                        </p:tgtEl>
                                        <p:attrNameLst>
                                          <p:attrName>ppt_h</p:attrName>
                                        </p:attrNameLst>
                                      </p:cBhvr>
                                      <p:tavLst>
                                        <p:tav tm="0">
                                          <p:val>
                                            <p:strVal val="2/3*#ppt_h"/>
                                          </p:val>
                                        </p:tav>
                                        <p:tav tm="100000">
                                          <p:val>
                                            <p:strVal val="#ppt_h"/>
                                          </p:val>
                                        </p:tav>
                                      </p:tavLst>
                                    </p:anim>
                                  </p:childTnLst>
                                </p:cTn>
                              </p:par>
                            </p:childTnLst>
                          </p:cTn>
                        </p:par>
                        <p:par>
                          <p:cTn id="31" fill="hold" nodeType="afterGroup">
                            <p:stCondLst>
                              <p:cond delay="500"/>
                            </p:stCondLst>
                            <p:childTnLst>
                              <p:par>
                                <p:cTn id="32" presetID="22" presetClass="entr" presetSubtype="4" fill="hold" grpId="0" nodeType="afterEffect">
                                  <p:stCondLst>
                                    <p:cond delay="0"/>
                                  </p:stCondLst>
                                  <p:childTnLst>
                                    <p:set>
                                      <p:cBhvr>
                                        <p:cTn id="33" dur="1" fill="hold">
                                          <p:stCondLst>
                                            <p:cond delay="0"/>
                                          </p:stCondLst>
                                        </p:cTn>
                                        <p:tgtEl>
                                          <p:spTgt spid="2164743"/>
                                        </p:tgtEl>
                                        <p:attrNameLst>
                                          <p:attrName>style.visibility</p:attrName>
                                        </p:attrNameLst>
                                      </p:cBhvr>
                                      <p:to>
                                        <p:strVal val="visible"/>
                                      </p:to>
                                    </p:set>
                                    <p:animEffect transition="in" filter="wipe(down)">
                                      <p:cBhvr>
                                        <p:cTn id="34" dur="500"/>
                                        <p:tgtEl>
                                          <p:spTgt spid="2164743"/>
                                        </p:tgtEl>
                                      </p:cBhvr>
                                    </p:animEffect>
                                  </p:childTnLst>
                                </p:cTn>
                              </p:par>
                            </p:childTnLst>
                          </p:cTn>
                        </p:par>
                        <p:par>
                          <p:cTn id="35" fill="hold" nodeType="afterGroup">
                            <p:stCondLst>
                              <p:cond delay="1000"/>
                            </p:stCondLst>
                            <p:childTnLst>
                              <p:par>
                                <p:cTn id="36" presetID="9" presetClass="entr" presetSubtype="0" fill="hold" grpId="0" nodeType="afterEffect">
                                  <p:stCondLst>
                                    <p:cond delay="0"/>
                                  </p:stCondLst>
                                  <p:childTnLst>
                                    <p:set>
                                      <p:cBhvr>
                                        <p:cTn id="37" dur="1" fill="hold">
                                          <p:stCondLst>
                                            <p:cond delay="0"/>
                                          </p:stCondLst>
                                        </p:cTn>
                                        <p:tgtEl>
                                          <p:spTgt spid="2164744"/>
                                        </p:tgtEl>
                                        <p:attrNameLst>
                                          <p:attrName>style.visibility</p:attrName>
                                        </p:attrNameLst>
                                      </p:cBhvr>
                                      <p:to>
                                        <p:strVal val="visible"/>
                                      </p:to>
                                    </p:set>
                                    <p:animEffect transition="in" filter="dissolve">
                                      <p:cBhvr>
                                        <p:cTn id="38" dur="500"/>
                                        <p:tgtEl>
                                          <p:spTgt spid="2164744"/>
                                        </p:tgtEl>
                                      </p:cBhvr>
                                    </p:animEffect>
                                  </p:childTnLst>
                                </p:cTn>
                              </p:par>
                            </p:childTnLst>
                          </p:cTn>
                        </p:par>
                        <p:par>
                          <p:cTn id="39" fill="hold" nodeType="afterGroup">
                            <p:stCondLst>
                              <p:cond delay="1500"/>
                            </p:stCondLst>
                            <p:childTnLst>
                              <p:par>
                                <p:cTn id="40" presetID="9" presetClass="entr" presetSubtype="0" fill="hold" grpId="0" nodeType="afterEffect">
                                  <p:stCondLst>
                                    <p:cond delay="0"/>
                                  </p:stCondLst>
                                  <p:childTnLst>
                                    <p:set>
                                      <p:cBhvr>
                                        <p:cTn id="41" dur="1" fill="hold">
                                          <p:stCondLst>
                                            <p:cond delay="0"/>
                                          </p:stCondLst>
                                        </p:cTn>
                                        <p:tgtEl>
                                          <p:spTgt spid="2164746"/>
                                        </p:tgtEl>
                                        <p:attrNameLst>
                                          <p:attrName>style.visibility</p:attrName>
                                        </p:attrNameLst>
                                      </p:cBhvr>
                                      <p:to>
                                        <p:strVal val="visible"/>
                                      </p:to>
                                    </p:set>
                                    <p:animEffect transition="in" filter="dissolve">
                                      <p:cBhvr>
                                        <p:cTn id="42" dur="500"/>
                                        <p:tgtEl>
                                          <p:spTgt spid="2164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4739" grpId="0" animBg="1" autoUpdateAnimBg="0"/>
      <p:bldP spid="2164740" grpId="0" animBg="1" autoUpdateAnimBg="0"/>
      <p:bldP spid="2164741" grpId="0" animBg="1" autoUpdateAnimBg="0"/>
      <p:bldP spid="2164742" grpId="0" animBg="1"/>
      <p:bldP spid="2164743" grpId="0" animBg="1"/>
      <p:bldP spid="2164744" grpId="0" animBg="1" autoUpdateAnimBg="0"/>
      <p:bldP spid="2164745" grpId="0" animBg="1" autoUpdateAnimBg="0"/>
      <p:bldP spid="2164746" grpId="0" animBg="1" autoUpdateAnimBg="0"/>
      <p:bldP spid="1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Last Time Review</a:t>
            </a:r>
            <a:endParaRPr lang="en-US" dirty="0"/>
          </a:p>
        </p:txBody>
      </p:sp>
      <p:sp>
        <p:nvSpPr>
          <p:cNvPr id="3" name="Content Placeholder 2"/>
          <p:cNvSpPr>
            <a:spLocks noGrp="1"/>
          </p:cNvSpPr>
          <p:nvPr>
            <p:ph idx="1"/>
          </p:nvPr>
        </p:nvSpPr>
        <p:spPr/>
        <p:txBody>
          <a:bodyPr/>
          <a:lstStyle/>
          <a:p>
            <a:r>
              <a:rPr lang="en-US" dirty="0" smtClean="0"/>
              <a:t>Copyright</a:t>
            </a:r>
          </a:p>
          <a:p>
            <a:pPr lvl="1"/>
            <a:r>
              <a:rPr lang="en-US" dirty="0" smtClean="0"/>
              <a:t>Unsure what happens if unregistered work changes status and becomes registered</a:t>
            </a:r>
          </a:p>
          <a:p>
            <a:pPr lvl="1"/>
            <a:r>
              <a:rPr lang="en-US" dirty="0" smtClean="0"/>
              <a:t>Clear that safe approach is to plan for this and to file generally in Article 9 FS system and then with copyright office one by one as works become registered</a:t>
            </a:r>
          </a:p>
          <a:p>
            <a:pPr lvl="1"/>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4</a:t>
            </a:fld>
            <a:endParaRPr lang="en-US" altLang="en-US"/>
          </a:p>
        </p:txBody>
      </p:sp>
    </p:spTree>
    <p:extLst>
      <p:ext uri="{BB962C8B-B14F-4D97-AF65-F5344CB8AC3E}">
        <p14:creationId xmlns:p14="http://schemas.microsoft.com/office/powerpoint/2010/main" val="8428956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7AC9B2B8-006B-41A1-BAEF-0ED1C10C6280}" type="datetime4">
              <a:rPr lang="en-US"/>
              <a:pPr>
                <a:defRPr/>
              </a:pPr>
              <a:t>May 17,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61D5625-01D9-4655-B3D0-AF5F94F1BD07}" type="slidenum">
              <a:rPr lang="en-US" altLang="en-US" sz="1400">
                <a:solidFill>
                  <a:srgbClr val="000066"/>
                </a:solidFill>
                <a:latin typeface="Arial" panose="020B0604020202020204" pitchFamily="34" charset="0"/>
              </a:rPr>
              <a:pPr/>
              <a:t>40</a:t>
            </a:fld>
            <a:endParaRPr lang="en-US" altLang="en-US" sz="1400">
              <a:solidFill>
                <a:srgbClr val="000066"/>
              </a:solidFill>
              <a:latin typeface="Arial" panose="020B0604020202020204" pitchFamily="34" charset="0"/>
            </a:endParaRPr>
          </a:p>
        </p:txBody>
      </p:sp>
      <p:sp>
        <p:nvSpPr>
          <p:cNvPr id="26629" name="Rectangle 2"/>
          <p:cNvSpPr>
            <a:spLocks noGrp="1" noChangeArrowheads="1"/>
          </p:cNvSpPr>
          <p:nvPr>
            <p:ph type="title"/>
          </p:nvPr>
        </p:nvSpPr>
        <p:spPr/>
        <p:txBody>
          <a:bodyPr/>
          <a:lstStyle/>
          <a:p>
            <a:r>
              <a:rPr lang="en-US" altLang="en-US" dirty="0" smtClean="0">
                <a:cs typeface="Times New Roman" panose="02020603050405020304" pitchFamily="18" charset="0"/>
              </a:rPr>
              <a:t>8-11.2: Unperfected Sales?</a:t>
            </a:r>
          </a:p>
        </p:txBody>
      </p:sp>
      <p:sp>
        <p:nvSpPr>
          <p:cNvPr id="2164739" name="AutoShape 3"/>
          <p:cNvSpPr>
            <a:spLocks noChangeArrowheads="1"/>
          </p:cNvSpPr>
          <p:nvPr/>
        </p:nvSpPr>
        <p:spPr bwMode="auto">
          <a:xfrm>
            <a:off x="2209800" y="4953000"/>
            <a:ext cx="25908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Buyer 2</a:t>
            </a:r>
          </a:p>
        </p:txBody>
      </p:sp>
      <p:sp>
        <p:nvSpPr>
          <p:cNvPr id="2164740" name="AutoShape 4"/>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Seller</a:t>
            </a:r>
          </a:p>
        </p:txBody>
      </p:sp>
      <p:sp>
        <p:nvSpPr>
          <p:cNvPr id="2164741" name="AutoShape 5"/>
          <p:cNvSpPr>
            <a:spLocks noChangeArrowheads="1"/>
          </p:cNvSpPr>
          <p:nvPr/>
        </p:nvSpPr>
        <p:spPr bwMode="auto">
          <a:xfrm>
            <a:off x="8551069" y="1524000"/>
            <a:ext cx="2438400" cy="1143000"/>
          </a:xfrm>
          <a:prstGeom prst="flowChartPreparation">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Buyer</a:t>
            </a:r>
          </a:p>
        </p:txBody>
      </p:sp>
      <p:sp>
        <p:nvSpPr>
          <p:cNvPr id="2164742" name="Line 6"/>
          <p:cNvSpPr>
            <a:spLocks noChangeShapeType="1"/>
          </p:cNvSpPr>
          <p:nvPr/>
        </p:nvSpPr>
        <p:spPr bwMode="auto">
          <a:xfrm>
            <a:off x="4343399" y="1981200"/>
            <a:ext cx="4207669" cy="0"/>
          </a:xfrm>
          <a:prstGeom prst="line">
            <a:avLst/>
          </a:prstGeom>
          <a:noFill/>
          <a:ln w="190500">
            <a:solidFill>
              <a:srgbClr val="FF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64743" name="Line 7"/>
          <p:cNvSpPr>
            <a:spLocks noChangeShapeType="1"/>
          </p:cNvSpPr>
          <p:nvPr/>
        </p:nvSpPr>
        <p:spPr bwMode="auto">
          <a:xfrm>
            <a:off x="3505200" y="2667000"/>
            <a:ext cx="0" cy="228600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64744" name="AutoShape 8"/>
          <p:cNvSpPr>
            <a:spLocks noChangeArrowheads="1"/>
          </p:cNvSpPr>
          <p:nvPr/>
        </p:nvSpPr>
        <p:spPr bwMode="auto">
          <a:xfrm>
            <a:off x="24393" y="3265884"/>
            <a:ext cx="3176007" cy="119181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2/1: S sells CP to B2 for $10,000</a:t>
            </a:r>
          </a:p>
        </p:txBody>
      </p:sp>
      <p:sp>
        <p:nvSpPr>
          <p:cNvPr id="2164745" name="AutoShape 9"/>
          <p:cNvSpPr>
            <a:spLocks noChangeArrowheads="1"/>
          </p:cNvSpPr>
          <p:nvPr/>
        </p:nvSpPr>
        <p:spPr bwMode="auto">
          <a:xfrm>
            <a:off x="4359910" y="2513053"/>
            <a:ext cx="4081780"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1/1: S sells chattel paper to B for $10,000</a:t>
            </a:r>
          </a:p>
          <a:p>
            <a:pPr algn="ctr"/>
            <a:r>
              <a:rPr lang="en-US" altLang="en-US" sz="3200" dirty="0"/>
              <a:t>No FS filed</a:t>
            </a:r>
          </a:p>
        </p:txBody>
      </p:sp>
      <p:sp>
        <p:nvSpPr>
          <p:cNvPr id="2164746" name="Text Box 10"/>
          <p:cNvSpPr txBox="1">
            <a:spLocks noChangeArrowheads="1"/>
          </p:cNvSpPr>
          <p:nvPr/>
        </p:nvSpPr>
        <p:spPr bwMode="auto">
          <a:xfrm>
            <a:off x="6840538" y="4867275"/>
            <a:ext cx="4223702" cy="1200329"/>
          </a:xfrm>
          <a:prstGeom prst="rect">
            <a:avLst/>
          </a:prstGeom>
          <a:noFill/>
          <a:ln w="38100">
            <a:solidFill>
              <a:srgbClr val="FF0000"/>
            </a:solidFill>
            <a:miter lim="800000"/>
            <a:headEnd/>
            <a:tailEnd/>
          </a:ln>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2/2 What rights does B2 have as to the CP?</a:t>
            </a:r>
          </a:p>
        </p:txBody>
      </p:sp>
      <p:sp>
        <p:nvSpPr>
          <p:cNvPr id="18" name="Rectangle 5"/>
          <p:cNvSpPr>
            <a:spLocks noChangeArrowheads="1"/>
          </p:cNvSpPr>
          <p:nvPr/>
        </p:nvSpPr>
        <p:spPr bwMode="auto">
          <a:xfrm>
            <a:off x="12018963" y="6705600"/>
            <a:ext cx="173037" cy="157162"/>
          </a:xfrm>
          <a:prstGeom prst="rect">
            <a:avLst/>
          </a:prstGeom>
          <a:solidFill>
            <a:srgbClr val="3366FF"/>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endParaRPr lang="en-US" altLang="en-US"/>
          </a:p>
        </p:txBody>
      </p:sp>
      <p:sp>
        <p:nvSpPr>
          <p:cNvPr id="14" name="Text Box 5"/>
          <p:cNvSpPr txBox="1">
            <a:spLocks noChangeArrowheads="1"/>
          </p:cNvSpPr>
          <p:nvPr/>
        </p:nvSpPr>
        <p:spPr bwMode="auto">
          <a:xfrm>
            <a:off x="10112433" y="0"/>
            <a:ext cx="207956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8733558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64740"/>
                                        </p:tgtEl>
                                        <p:attrNameLst>
                                          <p:attrName>style.visibility</p:attrName>
                                        </p:attrNameLst>
                                      </p:cBhvr>
                                      <p:to>
                                        <p:strVal val="visible"/>
                                      </p:to>
                                    </p:set>
                                    <p:anim calcmode="lin" valueType="num">
                                      <p:cBhvr additive="base">
                                        <p:cTn id="7" dur="500" fill="hold"/>
                                        <p:tgtEl>
                                          <p:spTgt spid="2164740"/>
                                        </p:tgtEl>
                                        <p:attrNameLst>
                                          <p:attrName>ppt_x</p:attrName>
                                        </p:attrNameLst>
                                      </p:cBhvr>
                                      <p:tavLst>
                                        <p:tav tm="0">
                                          <p:val>
                                            <p:strVal val="0-#ppt_w/2"/>
                                          </p:val>
                                        </p:tav>
                                        <p:tav tm="100000">
                                          <p:val>
                                            <p:strVal val="#ppt_x"/>
                                          </p:val>
                                        </p:tav>
                                      </p:tavLst>
                                    </p:anim>
                                    <p:anim calcmode="lin" valueType="num">
                                      <p:cBhvr additive="base">
                                        <p:cTn id="8" dur="500" fill="hold"/>
                                        <p:tgtEl>
                                          <p:spTgt spid="2164740"/>
                                        </p:tgtEl>
                                        <p:attrNameLst>
                                          <p:attrName>ppt_y</p:attrName>
                                        </p:attrNameLst>
                                      </p:cBhvr>
                                      <p:tavLst>
                                        <p:tav tm="0">
                                          <p:val>
                                            <p:strVal val="#ppt_y"/>
                                          </p:val>
                                        </p:tav>
                                        <p:tav tm="100000">
                                          <p:val>
                                            <p:strVal val="#ppt_y"/>
                                          </p:val>
                                        </p:tav>
                                      </p:tavLst>
                                    </p:anim>
                                  </p:childTnLst>
                                </p:cTn>
                              </p:par>
                              <p:par>
                                <p:cTn id="9" presetID="23" presetClass="entr" presetSubtype="272" fill="hold" grpId="0" nodeType="withEffect">
                                  <p:stCondLst>
                                    <p:cond delay="0"/>
                                  </p:stCondLst>
                                  <p:childTnLst>
                                    <p:set>
                                      <p:cBhvr>
                                        <p:cTn id="10" dur="1" fill="hold">
                                          <p:stCondLst>
                                            <p:cond delay="0"/>
                                          </p:stCondLst>
                                        </p:cTn>
                                        <p:tgtEl>
                                          <p:spTgt spid="2164741"/>
                                        </p:tgtEl>
                                        <p:attrNameLst>
                                          <p:attrName>style.visibility</p:attrName>
                                        </p:attrNameLst>
                                      </p:cBhvr>
                                      <p:to>
                                        <p:strVal val="visible"/>
                                      </p:to>
                                    </p:set>
                                    <p:anim calcmode="lin" valueType="num">
                                      <p:cBhvr>
                                        <p:cTn id="11" dur="500" fill="hold"/>
                                        <p:tgtEl>
                                          <p:spTgt spid="2164741"/>
                                        </p:tgtEl>
                                        <p:attrNameLst>
                                          <p:attrName>ppt_w</p:attrName>
                                        </p:attrNameLst>
                                      </p:cBhvr>
                                      <p:tavLst>
                                        <p:tav tm="0">
                                          <p:val>
                                            <p:strVal val="2/3*#ppt_w"/>
                                          </p:val>
                                        </p:tav>
                                        <p:tav tm="100000">
                                          <p:val>
                                            <p:strVal val="#ppt_w"/>
                                          </p:val>
                                        </p:tav>
                                      </p:tavLst>
                                    </p:anim>
                                    <p:anim calcmode="lin" valueType="num">
                                      <p:cBhvr>
                                        <p:cTn id="12" dur="500" fill="hold"/>
                                        <p:tgtEl>
                                          <p:spTgt spid="2164741"/>
                                        </p:tgtEl>
                                        <p:attrNameLst>
                                          <p:attrName>ppt_h</p:attrName>
                                        </p:attrNameLst>
                                      </p:cBhvr>
                                      <p:tavLst>
                                        <p:tav tm="0">
                                          <p:val>
                                            <p:strVal val="2/3*#ppt_h"/>
                                          </p:val>
                                        </p:tav>
                                        <p:tav tm="100000">
                                          <p:val>
                                            <p:strVal val="#ppt_h"/>
                                          </p:val>
                                        </p:tav>
                                      </p:tavLst>
                                    </p:anim>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2164742"/>
                                        </p:tgtEl>
                                        <p:attrNameLst>
                                          <p:attrName>style.visibility</p:attrName>
                                        </p:attrNameLst>
                                      </p:cBhvr>
                                      <p:to>
                                        <p:strVal val="visible"/>
                                      </p:to>
                                    </p:set>
                                    <p:anim calcmode="lin" valueType="num">
                                      <p:cBhvr>
                                        <p:cTn id="16" dur="500" fill="hold"/>
                                        <p:tgtEl>
                                          <p:spTgt spid="2164742"/>
                                        </p:tgtEl>
                                        <p:attrNameLst>
                                          <p:attrName>ppt_w</p:attrName>
                                        </p:attrNameLst>
                                      </p:cBhvr>
                                      <p:tavLst>
                                        <p:tav tm="0">
                                          <p:val>
                                            <p:fltVal val="0"/>
                                          </p:val>
                                        </p:tav>
                                        <p:tav tm="100000">
                                          <p:val>
                                            <p:strVal val="#ppt_w"/>
                                          </p:val>
                                        </p:tav>
                                      </p:tavLst>
                                    </p:anim>
                                    <p:anim calcmode="lin" valueType="num">
                                      <p:cBhvr>
                                        <p:cTn id="17" dur="500" fill="hold"/>
                                        <p:tgtEl>
                                          <p:spTgt spid="2164742"/>
                                        </p:tgtEl>
                                        <p:attrNameLst>
                                          <p:attrName>ppt_h</p:attrName>
                                        </p:attrNameLst>
                                      </p:cBhvr>
                                      <p:tavLst>
                                        <p:tav tm="0">
                                          <p:val>
                                            <p:fltVal val="0"/>
                                          </p:val>
                                        </p:tav>
                                        <p:tav tm="100000">
                                          <p:val>
                                            <p:strVal val="#ppt_h"/>
                                          </p:val>
                                        </p:tav>
                                      </p:tavLst>
                                    </p:anim>
                                  </p:childTnLst>
                                </p:cTn>
                              </p:par>
                            </p:childTnLst>
                          </p:cTn>
                        </p:par>
                        <p:par>
                          <p:cTn id="18" fill="hold" nodeType="afterGroup">
                            <p:stCondLst>
                              <p:cond delay="1000"/>
                            </p:stCondLst>
                            <p:childTnLst>
                              <p:par>
                                <p:cTn id="19" presetID="9" presetClass="entr" presetSubtype="0" fill="hold" grpId="0" nodeType="afterEffect">
                                  <p:stCondLst>
                                    <p:cond delay="0"/>
                                  </p:stCondLst>
                                  <p:childTnLst>
                                    <p:set>
                                      <p:cBhvr>
                                        <p:cTn id="20" dur="1" fill="hold">
                                          <p:stCondLst>
                                            <p:cond delay="0"/>
                                          </p:stCondLst>
                                        </p:cTn>
                                        <p:tgtEl>
                                          <p:spTgt spid="2164745"/>
                                        </p:tgtEl>
                                        <p:attrNameLst>
                                          <p:attrName>style.visibility</p:attrName>
                                        </p:attrNameLst>
                                      </p:cBhvr>
                                      <p:to>
                                        <p:strVal val="visible"/>
                                      </p:to>
                                    </p:set>
                                    <p:animEffect transition="in" filter="dissolve">
                                      <p:cBhvr>
                                        <p:cTn id="21" dur="500"/>
                                        <p:tgtEl>
                                          <p:spTgt spid="216474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 presetClass="exit" presetSubtype="0" fill="hold" grpId="0" nodeType="clickEffect">
                                  <p:stCondLst>
                                    <p:cond delay="0"/>
                                  </p:stCondLst>
                                  <p:childTnLst>
                                    <p:set>
                                      <p:cBhvr>
                                        <p:cTn id="25" dur="1" fill="hold">
                                          <p:stCondLst>
                                            <p:cond delay="0"/>
                                          </p:stCondLst>
                                        </p:cTn>
                                        <p:tgtEl>
                                          <p:spTgt spid="18"/>
                                        </p:tgtEl>
                                        <p:attrNameLst>
                                          <p:attrName>style.visibility</p:attrName>
                                        </p:attrNameLst>
                                      </p:cBhvr>
                                      <p:to>
                                        <p:strVal val="hidden"/>
                                      </p:to>
                                    </p:set>
                                  </p:childTnLst>
                                </p:cTn>
                              </p:par>
                            </p:childTnLst>
                          </p:cTn>
                        </p:par>
                        <p:par>
                          <p:cTn id="26" fill="hold" nodeType="afterGroup">
                            <p:stCondLst>
                              <p:cond delay="0"/>
                            </p:stCondLst>
                            <p:childTnLst>
                              <p:par>
                                <p:cTn id="27" presetID="23" presetClass="entr" presetSubtype="272" fill="hold" grpId="0" nodeType="afterEffect">
                                  <p:stCondLst>
                                    <p:cond delay="0"/>
                                  </p:stCondLst>
                                  <p:childTnLst>
                                    <p:set>
                                      <p:cBhvr>
                                        <p:cTn id="28" dur="1" fill="hold">
                                          <p:stCondLst>
                                            <p:cond delay="0"/>
                                          </p:stCondLst>
                                        </p:cTn>
                                        <p:tgtEl>
                                          <p:spTgt spid="2164739"/>
                                        </p:tgtEl>
                                        <p:attrNameLst>
                                          <p:attrName>style.visibility</p:attrName>
                                        </p:attrNameLst>
                                      </p:cBhvr>
                                      <p:to>
                                        <p:strVal val="visible"/>
                                      </p:to>
                                    </p:set>
                                    <p:anim calcmode="lin" valueType="num">
                                      <p:cBhvr>
                                        <p:cTn id="29" dur="500" fill="hold"/>
                                        <p:tgtEl>
                                          <p:spTgt spid="2164739"/>
                                        </p:tgtEl>
                                        <p:attrNameLst>
                                          <p:attrName>ppt_w</p:attrName>
                                        </p:attrNameLst>
                                      </p:cBhvr>
                                      <p:tavLst>
                                        <p:tav tm="0">
                                          <p:val>
                                            <p:strVal val="2/3*#ppt_w"/>
                                          </p:val>
                                        </p:tav>
                                        <p:tav tm="100000">
                                          <p:val>
                                            <p:strVal val="#ppt_w"/>
                                          </p:val>
                                        </p:tav>
                                      </p:tavLst>
                                    </p:anim>
                                    <p:anim calcmode="lin" valueType="num">
                                      <p:cBhvr>
                                        <p:cTn id="30" dur="500" fill="hold"/>
                                        <p:tgtEl>
                                          <p:spTgt spid="2164739"/>
                                        </p:tgtEl>
                                        <p:attrNameLst>
                                          <p:attrName>ppt_h</p:attrName>
                                        </p:attrNameLst>
                                      </p:cBhvr>
                                      <p:tavLst>
                                        <p:tav tm="0">
                                          <p:val>
                                            <p:strVal val="2/3*#ppt_h"/>
                                          </p:val>
                                        </p:tav>
                                        <p:tav tm="100000">
                                          <p:val>
                                            <p:strVal val="#ppt_h"/>
                                          </p:val>
                                        </p:tav>
                                      </p:tavLst>
                                    </p:anim>
                                  </p:childTnLst>
                                </p:cTn>
                              </p:par>
                              <p:par>
                                <p:cTn id="31" presetID="23" presetClass="entr" presetSubtype="16" fill="hold" grpId="0" nodeType="withEffect">
                                  <p:stCondLst>
                                    <p:cond delay="0"/>
                                  </p:stCondLst>
                                  <p:childTnLst>
                                    <p:set>
                                      <p:cBhvr>
                                        <p:cTn id="32" dur="1" fill="hold">
                                          <p:stCondLst>
                                            <p:cond delay="0"/>
                                          </p:stCondLst>
                                        </p:cTn>
                                        <p:tgtEl>
                                          <p:spTgt spid="2164743"/>
                                        </p:tgtEl>
                                        <p:attrNameLst>
                                          <p:attrName>style.visibility</p:attrName>
                                        </p:attrNameLst>
                                      </p:cBhvr>
                                      <p:to>
                                        <p:strVal val="visible"/>
                                      </p:to>
                                    </p:set>
                                    <p:anim calcmode="lin" valueType="num">
                                      <p:cBhvr>
                                        <p:cTn id="33" dur="500" fill="hold"/>
                                        <p:tgtEl>
                                          <p:spTgt spid="2164743"/>
                                        </p:tgtEl>
                                        <p:attrNameLst>
                                          <p:attrName>ppt_w</p:attrName>
                                        </p:attrNameLst>
                                      </p:cBhvr>
                                      <p:tavLst>
                                        <p:tav tm="0">
                                          <p:val>
                                            <p:fltVal val="0"/>
                                          </p:val>
                                        </p:tav>
                                        <p:tav tm="100000">
                                          <p:val>
                                            <p:strVal val="#ppt_w"/>
                                          </p:val>
                                        </p:tav>
                                      </p:tavLst>
                                    </p:anim>
                                    <p:anim calcmode="lin" valueType="num">
                                      <p:cBhvr>
                                        <p:cTn id="34" dur="500" fill="hold"/>
                                        <p:tgtEl>
                                          <p:spTgt spid="2164743"/>
                                        </p:tgtEl>
                                        <p:attrNameLst>
                                          <p:attrName>ppt_h</p:attrName>
                                        </p:attrNameLst>
                                      </p:cBhvr>
                                      <p:tavLst>
                                        <p:tav tm="0">
                                          <p:val>
                                            <p:fltVal val="0"/>
                                          </p:val>
                                        </p:tav>
                                        <p:tav tm="100000">
                                          <p:val>
                                            <p:strVal val="#ppt_h"/>
                                          </p:val>
                                        </p:tav>
                                      </p:tavLst>
                                    </p:anim>
                                  </p:childTnLst>
                                </p:cTn>
                              </p:par>
                            </p:childTnLst>
                          </p:cTn>
                        </p:par>
                        <p:par>
                          <p:cTn id="35" fill="hold" nodeType="afterGroup">
                            <p:stCondLst>
                              <p:cond delay="500"/>
                            </p:stCondLst>
                            <p:childTnLst>
                              <p:par>
                                <p:cTn id="36" presetID="9" presetClass="entr" presetSubtype="0" fill="hold" grpId="0" nodeType="afterEffect">
                                  <p:stCondLst>
                                    <p:cond delay="0"/>
                                  </p:stCondLst>
                                  <p:childTnLst>
                                    <p:set>
                                      <p:cBhvr>
                                        <p:cTn id="37" dur="1" fill="hold">
                                          <p:stCondLst>
                                            <p:cond delay="0"/>
                                          </p:stCondLst>
                                        </p:cTn>
                                        <p:tgtEl>
                                          <p:spTgt spid="2164744"/>
                                        </p:tgtEl>
                                        <p:attrNameLst>
                                          <p:attrName>style.visibility</p:attrName>
                                        </p:attrNameLst>
                                      </p:cBhvr>
                                      <p:to>
                                        <p:strVal val="visible"/>
                                      </p:to>
                                    </p:set>
                                    <p:animEffect transition="in" filter="dissolve">
                                      <p:cBhvr>
                                        <p:cTn id="38" dur="500"/>
                                        <p:tgtEl>
                                          <p:spTgt spid="2164744"/>
                                        </p:tgtEl>
                                      </p:cBhvr>
                                    </p:animEffect>
                                  </p:childTnLst>
                                </p:cTn>
                              </p:par>
                            </p:childTnLst>
                          </p:cTn>
                        </p:par>
                        <p:par>
                          <p:cTn id="39" fill="hold" nodeType="afterGroup">
                            <p:stCondLst>
                              <p:cond delay="1000"/>
                            </p:stCondLst>
                            <p:childTnLst>
                              <p:par>
                                <p:cTn id="40" presetID="9" presetClass="entr" presetSubtype="0" fill="hold" grpId="0" nodeType="afterEffect">
                                  <p:stCondLst>
                                    <p:cond delay="0"/>
                                  </p:stCondLst>
                                  <p:childTnLst>
                                    <p:set>
                                      <p:cBhvr>
                                        <p:cTn id="41" dur="1" fill="hold">
                                          <p:stCondLst>
                                            <p:cond delay="0"/>
                                          </p:stCondLst>
                                        </p:cTn>
                                        <p:tgtEl>
                                          <p:spTgt spid="2164746"/>
                                        </p:tgtEl>
                                        <p:attrNameLst>
                                          <p:attrName>style.visibility</p:attrName>
                                        </p:attrNameLst>
                                      </p:cBhvr>
                                      <p:to>
                                        <p:strVal val="visible"/>
                                      </p:to>
                                    </p:set>
                                    <p:animEffect transition="in" filter="dissolve">
                                      <p:cBhvr>
                                        <p:cTn id="42" dur="500"/>
                                        <p:tgtEl>
                                          <p:spTgt spid="2164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4739" grpId="0" animBg="1" autoUpdateAnimBg="0"/>
      <p:bldP spid="2164740" grpId="0" animBg="1" autoUpdateAnimBg="0"/>
      <p:bldP spid="2164741" grpId="0" animBg="1" autoUpdateAnimBg="0"/>
      <p:bldP spid="2164742" grpId="0" animBg="1"/>
      <p:bldP spid="2164743" grpId="0" animBg="1"/>
      <p:bldP spid="2164744" grpId="0" animBg="1" autoUpdateAnimBg="0"/>
      <p:bldP spid="2164745" grpId="0" animBg="1" autoUpdateAnimBg="0"/>
      <p:bldP spid="2164746" grpId="0" animBg="1" autoUpdateAnimBg="0"/>
      <p:bldP spid="18"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A029B0C-DA10-4F39-B7C6-F648D21F75D8}"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3FE7127-B38C-4670-82F6-2A34909248F2}" type="slidenum">
              <a:rPr lang="en-US" altLang="en-US" sz="1400">
                <a:solidFill>
                  <a:srgbClr val="000066"/>
                </a:solidFill>
                <a:latin typeface="Arial" panose="020B0604020202020204" pitchFamily="34" charset="0"/>
              </a:rPr>
              <a:pPr/>
              <a:t>41</a:t>
            </a:fld>
            <a:endParaRPr lang="en-US" altLang="en-US" sz="1400">
              <a:solidFill>
                <a:srgbClr val="000066"/>
              </a:solidFill>
              <a:latin typeface="Arial" panose="020B0604020202020204" pitchFamily="34" charset="0"/>
            </a:endParaRPr>
          </a:p>
        </p:txBody>
      </p:sp>
      <p:sp>
        <p:nvSpPr>
          <p:cNvPr id="25605" name="Rectangle 2"/>
          <p:cNvSpPr>
            <a:spLocks noGrp="1" noChangeArrowheads="1"/>
          </p:cNvSpPr>
          <p:nvPr>
            <p:ph type="title"/>
          </p:nvPr>
        </p:nvSpPr>
        <p:spPr/>
        <p:txBody>
          <a:bodyPr/>
          <a:lstStyle/>
          <a:p>
            <a:r>
              <a:rPr lang="en-US" altLang="en-US" dirty="0" smtClean="0"/>
              <a:t>8-11.1: Answer</a:t>
            </a:r>
          </a:p>
        </p:txBody>
      </p:sp>
      <p:sp>
        <p:nvSpPr>
          <p:cNvPr id="25606" name="Rectangle 3"/>
          <p:cNvSpPr>
            <a:spLocks noGrp="1" noChangeArrowheads="1"/>
          </p:cNvSpPr>
          <p:nvPr>
            <p:ph type="body" idx="1"/>
          </p:nvPr>
        </p:nvSpPr>
        <p:spPr/>
        <p:txBody>
          <a:bodyPr/>
          <a:lstStyle/>
          <a:p>
            <a:r>
              <a:rPr lang="en-US" altLang="en-US" smtClean="0"/>
              <a:t>9-318 Rule: Debtor Has Deemed Ownership Interest</a:t>
            </a:r>
          </a:p>
          <a:p>
            <a:pPr lvl="1"/>
            <a:r>
              <a:rPr lang="en-US" altLang="en-US" smtClean="0"/>
              <a:t>True sale under 9-318(a)</a:t>
            </a:r>
          </a:p>
          <a:p>
            <a:pPr lvl="1"/>
            <a:r>
              <a:rPr lang="en-US" altLang="en-US" smtClean="0"/>
              <a:t>But lien creditor can get at the chattel paper under 9-318(b)</a:t>
            </a:r>
          </a:p>
          <a:p>
            <a:pPr lvl="1"/>
            <a:r>
              <a:rPr lang="en-US" altLang="en-US" smtClean="0"/>
              <a:t>Think of the original sale as a defeasible sale</a:t>
            </a:r>
          </a:p>
          <a:p>
            <a:r>
              <a:rPr lang="en-US" altLang="en-US" smtClean="0"/>
              <a:t>Buyer should perfect interest in CP</a:t>
            </a:r>
          </a:p>
        </p:txBody>
      </p:sp>
    </p:spTree>
    <p:extLst>
      <p:ext uri="{BB962C8B-B14F-4D97-AF65-F5344CB8AC3E}">
        <p14:creationId xmlns:p14="http://schemas.microsoft.com/office/powerpoint/2010/main" val="33728378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6A0B215-725C-4C5E-988D-7D9CE80C4B8A}"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F78D23-2AD4-4A54-A42D-13A03912E042}" type="slidenum">
              <a:rPr lang="en-US" altLang="en-US" sz="1400">
                <a:solidFill>
                  <a:srgbClr val="000066"/>
                </a:solidFill>
                <a:latin typeface="Arial" panose="020B0604020202020204" pitchFamily="34" charset="0"/>
              </a:rPr>
              <a:pPr/>
              <a:t>42</a:t>
            </a:fld>
            <a:endParaRPr lang="en-US" altLang="en-US" sz="1400">
              <a:solidFill>
                <a:srgbClr val="000066"/>
              </a:solidFill>
              <a:latin typeface="Arial" panose="020B0604020202020204" pitchFamily="34" charset="0"/>
            </a:endParaRPr>
          </a:p>
        </p:txBody>
      </p:sp>
      <p:sp>
        <p:nvSpPr>
          <p:cNvPr id="27653" name="Rectangle 2"/>
          <p:cNvSpPr>
            <a:spLocks noGrp="1" noChangeArrowheads="1"/>
          </p:cNvSpPr>
          <p:nvPr>
            <p:ph type="title"/>
          </p:nvPr>
        </p:nvSpPr>
        <p:spPr/>
        <p:txBody>
          <a:bodyPr/>
          <a:lstStyle/>
          <a:p>
            <a:r>
              <a:rPr lang="en-US" altLang="en-US" dirty="0" smtClean="0"/>
              <a:t>8-11.2: Answer</a:t>
            </a:r>
          </a:p>
        </p:txBody>
      </p:sp>
      <p:sp>
        <p:nvSpPr>
          <p:cNvPr id="27654" name="Rectangle 3"/>
          <p:cNvSpPr>
            <a:spLocks noGrp="1" noChangeArrowheads="1"/>
          </p:cNvSpPr>
          <p:nvPr>
            <p:ph type="body" idx="1"/>
          </p:nvPr>
        </p:nvSpPr>
        <p:spPr/>
        <p:txBody>
          <a:bodyPr/>
          <a:lstStyle/>
          <a:p>
            <a:r>
              <a:rPr lang="en-US" altLang="en-US" smtClean="0"/>
              <a:t>9-318 Rule: Again Debtor Has Deemed Ownership Interest</a:t>
            </a:r>
          </a:p>
          <a:p>
            <a:pPr lvl="1"/>
            <a:r>
              <a:rPr lang="en-US" altLang="en-US" smtClean="0"/>
              <a:t>Subsequent sale is effective notwithstanding prior sale</a:t>
            </a:r>
          </a:p>
          <a:p>
            <a:pPr lvl="2"/>
            <a:r>
              <a:rPr lang="en-US" altLang="en-US" smtClean="0"/>
              <a:t>See 9-318, comment 3, example</a:t>
            </a:r>
          </a:p>
          <a:p>
            <a:r>
              <a:rPr lang="en-US" altLang="en-US" smtClean="0"/>
              <a:t>Buyer should perfect interest in CP</a:t>
            </a:r>
          </a:p>
          <a:p>
            <a:endParaRPr lang="en-US" altLang="en-US" smtClean="0"/>
          </a:p>
        </p:txBody>
      </p:sp>
    </p:spTree>
    <p:extLst>
      <p:ext uri="{BB962C8B-B14F-4D97-AF65-F5344CB8AC3E}">
        <p14:creationId xmlns:p14="http://schemas.microsoft.com/office/powerpoint/2010/main" val="405425572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1E6142E-94B9-4C3E-96BA-1011695474E1}"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EC899DA-D5BE-4406-A800-DB0759604040}" type="slidenum">
              <a:rPr lang="en-US" altLang="en-US" sz="1400">
                <a:solidFill>
                  <a:srgbClr val="000066"/>
                </a:solidFill>
                <a:latin typeface="Arial" panose="020B0604020202020204" pitchFamily="34" charset="0"/>
              </a:rPr>
              <a:pPr/>
              <a:t>43</a:t>
            </a:fld>
            <a:endParaRPr lang="en-US" altLang="en-US" sz="1400">
              <a:solidFill>
                <a:srgbClr val="000066"/>
              </a:solidFill>
              <a:latin typeface="Arial" panose="020B0604020202020204" pitchFamily="34" charset="0"/>
            </a:endParaRPr>
          </a:p>
        </p:txBody>
      </p:sp>
      <p:sp>
        <p:nvSpPr>
          <p:cNvPr id="28677" name="Rectangle 2"/>
          <p:cNvSpPr>
            <a:spLocks noGrp="1" noChangeArrowheads="1"/>
          </p:cNvSpPr>
          <p:nvPr>
            <p:ph type="title"/>
          </p:nvPr>
        </p:nvSpPr>
        <p:spPr/>
        <p:txBody>
          <a:bodyPr/>
          <a:lstStyle/>
          <a:p>
            <a:r>
              <a:rPr lang="en-US" altLang="en-US" smtClean="0"/>
              <a:t>Where Do We Care?</a:t>
            </a:r>
          </a:p>
        </p:txBody>
      </p:sp>
      <p:sp>
        <p:nvSpPr>
          <p:cNvPr id="28678" name="Rectangle 3"/>
          <p:cNvSpPr>
            <a:spLocks noGrp="1" noChangeArrowheads="1"/>
          </p:cNvSpPr>
          <p:nvPr>
            <p:ph type="body" idx="1"/>
          </p:nvPr>
        </p:nvSpPr>
        <p:spPr/>
        <p:txBody>
          <a:bodyPr/>
          <a:lstStyle/>
          <a:p>
            <a:r>
              <a:rPr lang="en-US" altLang="en-US" dirty="0" smtClean="0"/>
              <a:t>What is at stake?</a:t>
            </a:r>
          </a:p>
          <a:p>
            <a:pPr lvl="1"/>
            <a:r>
              <a:rPr lang="en-US" altLang="en-US" dirty="0" smtClean="0"/>
              <a:t>Given the difficulty of separating sales and true security interests in these assets, where does it matter whether we can distinguish the two?</a:t>
            </a:r>
          </a:p>
          <a:p>
            <a:r>
              <a:rPr lang="en-US" altLang="en-US" dirty="0" smtClean="0"/>
              <a:t>Answer</a:t>
            </a:r>
          </a:p>
          <a:p>
            <a:pPr lvl="1"/>
            <a:r>
              <a:rPr lang="en-US" altLang="en-US" dirty="0" smtClean="0"/>
              <a:t>Surplus and Deficiency</a:t>
            </a:r>
            <a:endParaRPr lang="en-US" altLang="en-US" i="1" dirty="0" smtClean="0"/>
          </a:p>
          <a:p>
            <a:pPr lvl="1"/>
            <a:r>
              <a:rPr lang="en-US" altLang="en-US" dirty="0" smtClean="0"/>
              <a:t>Bankruptcy</a:t>
            </a:r>
            <a:endParaRPr lang="en-US" altLang="en-US" i="1" dirty="0" smtClean="0"/>
          </a:p>
        </p:txBody>
      </p:sp>
    </p:spTree>
    <p:extLst>
      <p:ext uri="{BB962C8B-B14F-4D97-AF65-F5344CB8AC3E}">
        <p14:creationId xmlns:p14="http://schemas.microsoft.com/office/powerpoint/2010/main" val="140800692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C266C8A-A3CF-4593-B6C3-DFBBFED2E197}"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2CFBB9-D1F2-4D99-8C63-B1397FC22773}" type="slidenum">
              <a:rPr lang="en-US" altLang="en-US" sz="1400">
                <a:solidFill>
                  <a:srgbClr val="000066"/>
                </a:solidFill>
                <a:latin typeface="Arial" panose="020B0604020202020204" pitchFamily="34" charset="0"/>
              </a:rPr>
              <a:pPr/>
              <a:t>44</a:t>
            </a:fld>
            <a:endParaRPr lang="en-US" altLang="en-US" sz="1400">
              <a:solidFill>
                <a:srgbClr val="000066"/>
              </a:solidFill>
              <a:latin typeface="Arial" panose="020B0604020202020204" pitchFamily="34" charset="0"/>
            </a:endParaRPr>
          </a:p>
        </p:txBody>
      </p:sp>
      <p:sp>
        <p:nvSpPr>
          <p:cNvPr id="29701" name="Rectangle 2"/>
          <p:cNvSpPr>
            <a:spLocks noGrp="1" noChangeArrowheads="1"/>
          </p:cNvSpPr>
          <p:nvPr>
            <p:ph type="title"/>
          </p:nvPr>
        </p:nvSpPr>
        <p:spPr/>
        <p:txBody>
          <a:bodyPr/>
          <a:lstStyle/>
          <a:p>
            <a:r>
              <a:rPr lang="en-US" altLang="en-US" smtClean="0"/>
              <a:t>Where Do We Care?</a:t>
            </a:r>
          </a:p>
        </p:txBody>
      </p:sp>
      <p:sp>
        <p:nvSpPr>
          <p:cNvPr id="29702" name="Rectangle 3"/>
          <p:cNvSpPr>
            <a:spLocks noGrp="1" noChangeArrowheads="1"/>
          </p:cNvSpPr>
          <p:nvPr>
            <p:ph type="body" idx="1"/>
          </p:nvPr>
        </p:nvSpPr>
        <p:spPr/>
        <p:txBody>
          <a:bodyPr/>
          <a:lstStyle/>
          <a:p>
            <a:r>
              <a:rPr lang="en-US" altLang="en-US" smtClean="0"/>
              <a:t>Surplus and Deficiency</a:t>
            </a:r>
          </a:p>
          <a:p>
            <a:pPr lvl="1"/>
            <a:r>
              <a:rPr lang="en-US" altLang="en-US" smtClean="0"/>
              <a:t>9-608(b) </a:t>
            </a:r>
            <a:r>
              <a:rPr lang="en-US" altLang="en-US" smtClean="0">
                <a:cs typeface="Times New Roman" panose="02020603050405020304" pitchFamily="18" charset="0"/>
              </a:rPr>
              <a:t>[No surplus or deficiency in sales of certain rights to payment.]</a:t>
            </a:r>
          </a:p>
          <a:p>
            <a:pPr lvl="2"/>
            <a:r>
              <a:rPr lang="en-US" altLang="en-US" smtClean="0">
                <a:cs typeface="Times New Roman" panose="02020603050405020304" pitchFamily="18" charset="0"/>
              </a:rPr>
              <a:t>If the underlying transaction is a sale of accounts, chattel paper, payment intangibles, or promissory notes, the debtor is not entitled to any surplus, and the obligor is not liable for any deficiency.</a:t>
            </a:r>
          </a:p>
        </p:txBody>
      </p:sp>
    </p:spTree>
    <p:extLst>
      <p:ext uri="{BB962C8B-B14F-4D97-AF65-F5344CB8AC3E}">
        <p14:creationId xmlns:p14="http://schemas.microsoft.com/office/powerpoint/2010/main" val="17536119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DB7FDFE-DF61-4446-9AE4-03D547A47B01}"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9CE14C-4102-4FC0-A164-5926391C8D88}" type="slidenum">
              <a:rPr lang="en-US" altLang="en-US" sz="1400">
                <a:solidFill>
                  <a:srgbClr val="000066"/>
                </a:solidFill>
                <a:latin typeface="Arial" panose="020B0604020202020204" pitchFamily="34" charset="0"/>
              </a:rPr>
              <a:pPr/>
              <a:t>45</a:t>
            </a:fld>
            <a:endParaRPr lang="en-US" altLang="en-US" sz="1400">
              <a:solidFill>
                <a:srgbClr val="000066"/>
              </a:solidFill>
              <a:latin typeface="Arial" panose="020B0604020202020204" pitchFamily="34" charset="0"/>
            </a:endParaRPr>
          </a:p>
        </p:txBody>
      </p:sp>
      <p:sp>
        <p:nvSpPr>
          <p:cNvPr id="30725" name="Rectangle 2"/>
          <p:cNvSpPr>
            <a:spLocks noGrp="1" noChangeArrowheads="1"/>
          </p:cNvSpPr>
          <p:nvPr>
            <p:ph type="title"/>
          </p:nvPr>
        </p:nvSpPr>
        <p:spPr/>
        <p:txBody>
          <a:bodyPr/>
          <a:lstStyle/>
          <a:p>
            <a:r>
              <a:rPr lang="en-US" altLang="en-US" smtClean="0"/>
              <a:t>Where Do We Care?</a:t>
            </a:r>
            <a:endParaRPr lang="en-US" altLang="en-US" smtClean="0">
              <a:cs typeface="Times New Roman" panose="02020603050405020304" pitchFamily="18" charset="0"/>
            </a:endParaRPr>
          </a:p>
        </p:txBody>
      </p:sp>
      <p:sp>
        <p:nvSpPr>
          <p:cNvPr id="30726" name="Rectangle 3"/>
          <p:cNvSpPr>
            <a:spLocks noGrp="1" noChangeArrowheads="1"/>
          </p:cNvSpPr>
          <p:nvPr>
            <p:ph type="body" idx="1"/>
          </p:nvPr>
        </p:nvSpPr>
        <p:spPr/>
        <p:txBody>
          <a:bodyPr/>
          <a:lstStyle/>
          <a:p>
            <a:pPr lvl="1"/>
            <a:r>
              <a:rPr lang="en-US" altLang="en-US" smtClean="0">
                <a:cs typeface="Times New Roman" panose="02020603050405020304" pitchFamily="18" charset="0"/>
              </a:rPr>
              <a:t>9-615(e) [No surplus or deficiency in sales of certain rights to payment.]</a:t>
            </a:r>
          </a:p>
          <a:p>
            <a:pPr lvl="2"/>
            <a:r>
              <a:rPr lang="en-US" altLang="en-US" smtClean="0">
                <a:cs typeface="Times New Roman" panose="02020603050405020304" pitchFamily="18" charset="0"/>
              </a:rPr>
              <a:t>If the underlying transaction is a sale of accounts, chattel paper, payment intangibles, or promissory notes:</a:t>
            </a:r>
          </a:p>
          <a:p>
            <a:pPr lvl="3"/>
            <a:r>
              <a:rPr lang="en-US" altLang="en-US" smtClean="0">
                <a:cs typeface="Times New Roman" panose="02020603050405020304" pitchFamily="18" charset="0"/>
              </a:rPr>
              <a:t>(1) the debtor is not entitled to any surplus; and</a:t>
            </a:r>
          </a:p>
          <a:p>
            <a:pPr lvl="3"/>
            <a:r>
              <a:rPr lang="en-US" altLang="en-US" smtClean="0">
                <a:cs typeface="Times New Roman" panose="02020603050405020304" pitchFamily="18" charset="0"/>
              </a:rPr>
              <a:t>(2) the obligor is not liable for any deficiency. </a:t>
            </a:r>
          </a:p>
        </p:txBody>
      </p:sp>
    </p:spTree>
    <p:extLst>
      <p:ext uri="{BB962C8B-B14F-4D97-AF65-F5344CB8AC3E}">
        <p14:creationId xmlns:p14="http://schemas.microsoft.com/office/powerpoint/2010/main" val="188933280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9176DE4-BD1C-459E-9ECC-7B3F4057CB4A}"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8812DCD-785F-44FD-BD8C-54C0DA7D71A7}" type="slidenum">
              <a:rPr lang="en-US" altLang="en-US" sz="1400">
                <a:solidFill>
                  <a:srgbClr val="000066"/>
                </a:solidFill>
                <a:latin typeface="Arial" panose="020B0604020202020204" pitchFamily="34" charset="0"/>
              </a:rPr>
              <a:pPr/>
              <a:t>46</a:t>
            </a:fld>
            <a:endParaRPr lang="en-US" altLang="en-US" sz="1400">
              <a:solidFill>
                <a:srgbClr val="000066"/>
              </a:solidFill>
              <a:latin typeface="Arial" panose="020B0604020202020204" pitchFamily="34" charset="0"/>
            </a:endParaRPr>
          </a:p>
        </p:txBody>
      </p:sp>
      <p:sp>
        <p:nvSpPr>
          <p:cNvPr id="31749" name="Rectangle 2"/>
          <p:cNvSpPr>
            <a:spLocks noGrp="1" noChangeArrowheads="1"/>
          </p:cNvSpPr>
          <p:nvPr>
            <p:ph type="title"/>
          </p:nvPr>
        </p:nvSpPr>
        <p:spPr/>
        <p:txBody>
          <a:bodyPr/>
          <a:lstStyle/>
          <a:p>
            <a:r>
              <a:rPr lang="en-US" altLang="en-US" smtClean="0">
                <a:cs typeface="Times New Roman" panose="02020603050405020304" pitchFamily="18" charset="0"/>
              </a:rPr>
              <a:t>Where Do We Care?</a:t>
            </a:r>
          </a:p>
        </p:txBody>
      </p:sp>
      <p:sp>
        <p:nvSpPr>
          <p:cNvPr id="31750" name="Rectangle 3"/>
          <p:cNvSpPr>
            <a:spLocks noGrp="1" noChangeArrowheads="1"/>
          </p:cNvSpPr>
          <p:nvPr>
            <p:ph type="body" idx="1"/>
          </p:nvPr>
        </p:nvSpPr>
        <p:spPr/>
        <p:txBody>
          <a:bodyPr/>
          <a:lstStyle/>
          <a:p>
            <a:r>
              <a:rPr lang="en-US" altLang="en-US" smtClean="0"/>
              <a:t>Bankruptcy</a:t>
            </a:r>
          </a:p>
          <a:p>
            <a:pPr lvl="1"/>
            <a:r>
              <a:rPr lang="en-US" altLang="en-US" smtClean="0"/>
              <a:t>Standard secured transaction as to accounts etc. means property is part of bankruptcy estate</a:t>
            </a:r>
          </a:p>
          <a:p>
            <a:pPr lvl="1"/>
            <a:r>
              <a:rPr lang="en-US" altLang="en-US" smtClean="0"/>
              <a:t>This has important consequences as to the ability of the debtor in bankruptcy to control the assets</a:t>
            </a:r>
          </a:p>
          <a:p>
            <a:pPr lvl="1"/>
            <a:r>
              <a:rPr lang="en-US" altLang="en-US" smtClean="0"/>
              <a:t>In contrast, sold assets would be outside the estate</a:t>
            </a:r>
          </a:p>
        </p:txBody>
      </p:sp>
    </p:spTree>
    <p:extLst>
      <p:ext uri="{BB962C8B-B14F-4D97-AF65-F5344CB8AC3E}">
        <p14:creationId xmlns:p14="http://schemas.microsoft.com/office/powerpoint/2010/main" val="219533573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5834CE1-7252-4022-A858-0AB221CD5E98}"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6219B0-05C5-4EF2-8CF4-6C8E8180D96F}" type="slidenum">
              <a:rPr lang="en-US" altLang="en-US" sz="1400">
                <a:solidFill>
                  <a:srgbClr val="000066"/>
                </a:solidFill>
                <a:latin typeface="Arial" panose="020B0604020202020204" pitchFamily="34" charset="0"/>
              </a:rPr>
              <a:pPr/>
              <a:t>47</a:t>
            </a:fld>
            <a:endParaRPr lang="en-US" altLang="en-US" sz="1400">
              <a:solidFill>
                <a:srgbClr val="000066"/>
              </a:solidFill>
              <a:latin typeface="Arial" panose="020B0604020202020204" pitchFamily="34" charset="0"/>
            </a:endParaRPr>
          </a:p>
        </p:txBody>
      </p:sp>
      <p:sp>
        <p:nvSpPr>
          <p:cNvPr id="32773" name="Rectangle 2"/>
          <p:cNvSpPr>
            <a:spLocks noGrp="1" noChangeArrowheads="1"/>
          </p:cNvSpPr>
          <p:nvPr>
            <p:ph type="title"/>
          </p:nvPr>
        </p:nvSpPr>
        <p:spPr/>
        <p:txBody>
          <a:bodyPr/>
          <a:lstStyle/>
          <a:p>
            <a:r>
              <a:rPr lang="en-US" altLang="en-US" smtClean="0">
                <a:cs typeface="Times New Roman" panose="02020603050405020304" pitchFamily="18" charset="0"/>
              </a:rPr>
              <a:t>Where Do We Care?</a:t>
            </a:r>
            <a:endParaRPr lang="en-US" altLang="en-US" smtClean="0"/>
          </a:p>
        </p:txBody>
      </p:sp>
      <p:sp>
        <p:nvSpPr>
          <p:cNvPr id="32774" name="Rectangle 3"/>
          <p:cNvSpPr>
            <a:spLocks noGrp="1" noChangeArrowheads="1"/>
          </p:cNvSpPr>
          <p:nvPr>
            <p:ph type="body" idx="1"/>
          </p:nvPr>
        </p:nvSpPr>
        <p:spPr/>
        <p:txBody>
          <a:bodyPr/>
          <a:lstStyle/>
          <a:p>
            <a:pPr lvl="1"/>
            <a:r>
              <a:rPr lang="en-US" altLang="en-US" smtClean="0"/>
              <a:t>Securitization transactions try to make assets bankruptcy remote by selling them to special entities     </a:t>
            </a:r>
          </a:p>
        </p:txBody>
      </p:sp>
    </p:spTree>
    <p:extLst>
      <p:ext uri="{BB962C8B-B14F-4D97-AF65-F5344CB8AC3E}">
        <p14:creationId xmlns:p14="http://schemas.microsoft.com/office/powerpoint/2010/main" val="24581445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smtClean="0"/>
              <a:t>How Do We Tell?</a:t>
            </a:r>
          </a:p>
        </p:txBody>
      </p:sp>
      <p:sp>
        <p:nvSpPr>
          <p:cNvPr id="33795" name="Content Placeholder 2"/>
          <p:cNvSpPr>
            <a:spLocks noGrp="1"/>
          </p:cNvSpPr>
          <p:nvPr>
            <p:ph idx="1"/>
          </p:nvPr>
        </p:nvSpPr>
        <p:spPr/>
        <p:txBody>
          <a:bodyPr/>
          <a:lstStyle/>
          <a:p>
            <a:r>
              <a:rPr lang="en-US" altLang="en-US" dirty="0" smtClean="0"/>
              <a:t>9-109, Comment 4</a:t>
            </a:r>
          </a:p>
          <a:p>
            <a:pPr lvl="1"/>
            <a:r>
              <a:rPr lang="en-US" altLang="en-US" dirty="0"/>
              <a:t>Although this Article occasionally distinguishes between outright sales of receivables and sales that secure an obligation, neither this Article nor the definition of “security interest” (Section [1‑201(b)(35)]) delineates how a particular transaction is to be classified. </a:t>
            </a:r>
            <a:r>
              <a:rPr lang="en-US" altLang="en-US" dirty="0">
                <a:solidFill>
                  <a:srgbClr val="FF0000"/>
                </a:solidFill>
              </a:rPr>
              <a:t>That issue is left to the courts</a:t>
            </a:r>
            <a:r>
              <a:rPr lang="en-US" altLang="en-US" dirty="0" smtClean="0">
                <a:solidFill>
                  <a:srgbClr val="FF0000"/>
                </a:solidFill>
              </a:rPr>
              <a:t>.</a:t>
            </a:r>
          </a:p>
        </p:txBody>
      </p:sp>
      <p:sp>
        <p:nvSpPr>
          <p:cNvPr id="4" name="Date Placeholder 3"/>
          <p:cNvSpPr>
            <a:spLocks noGrp="1"/>
          </p:cNvSpPr>
          <p:nvPr>
            <p:ph type="dt" sz="quarter" idx="10"/>
          </p:nvPr>
        </p:nvSpPr>
        <p:spPr/>
        <p:txBody>
          <a:bodyPr/>
          <a:lstStyle/>
          <a:p>
            <a:pPr>
              <a:defRPr/>
            </a:pPr>
            <a:fld id="{DAC9738D-3411-4832-BA2F-180DACE26FB6}" type="datetime4">
              <a:rPr lang="en-US"/>
              <a:pPr>
                <a:defRPr/>
              </a:pPr>
              <a:t>May 17, 2021</a:t>
            </a:fld>
            <a:endParaRPr lang="en-US" altLang="en-US" dirty="0">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FFB16BA-FBBC-4366-87AB-41D7D1496E0B}" type="slidenum">
              <a:rPr lang="en-US" altLang="en-US" sz="1400">
                <a:solidFill>
                  <a:srgbClr val="000066"/>
                </a:solidFill>
                <a:latin typeface="Arial" panose="020B0604020202020204" pitchFamily="34" charset="0"/>
              </a:rPr>
              <a:pPr/>
              <a:t>48</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58746895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DA6CC63F-6FA0-4EFE-BFEA-D8150C874F0F}" type="datetime4">
              <a:rPr lang="en-US"/>
              <a:pPr>
                <a:defRPr/>
              </a:pPr>
              <a:t>May 17,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1CFD3CA-FA27-4282-BC26-1B6E05B3864F}" type="slidenum">
              <a:rPr lang="en-US" altLang="en-US" sz="1400">
                <a:solidFill>
                  <a:srgbClr val="000066"/>
                </a:solidFill>
                <a:latin typeface="Arial" panose="020B0604020202020204" pitchFamily="34" charset="0"/>
              </a:rPr>
              <a:pPr/>
              <a:t>49</a:t>
            </a:fld>
            <a:endParaRPr lang="en-US" altLang="en-US" sz="1400">
              <a:solidFill>
                <a:srgbClr val="000066"/>
              </a:solidFill>
              <a:latin typeface="Arial" panose="020B0604020202020204" pitchFamily="34" charset="0"/>
            </a:endParaRPr>
          </a:p>
        </p:txBody>
      </p:sp>
      <p:sp>
        <p:nvSpPr>
          <p:cNvPr id="34821" name="Rectangle 2"/>
          <p:cNvSpPr>
            <a:spLocks noGrp="1" noChangeArrowheads="1"/>
          </p:cNvSpPr>
          <p:nvPr>
            <p:ph type="title"/>
          </p:nvPr>
        </p:nvSpPr>
        <p:spPr/>
        <p:txBody>
          <a:bodyPr/>
          <a:lstStyle/>
          <a:p>
            <a:r>
              <a:rPr lang="en-US" altLang="en-US" dirty="0" smtClean="0">
                <a:cs typeface="Times New Roman" panose="02020603050405020304" pitchFamily="18" charset="0"/>
              </a:rPr>
              <a:t>8-14: Sale or Loan?</a:t>
            </a:r>
          </a:p>
        </p:txBody>
      </p:sp>
      <p:sp>
        <p:nvSpPr>
          <p:cNvPr id="1392643" name="AutoShape 3"/>
          <p:cNvSpPr>
            <a:spLocks noChangeArrowheads="1"/>
          </p:cNvSpPr>
          <p:nvPr/>
        </p:nvSpPr>
        <p:spPr bwMode="auto">
          <a:xfrm>
            <a:off x="73152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a:off x="4267200" y="19050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2929256" y="2736295"/>
            <a:ext cx="5788024" cy="282630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Bank lends $10,000 to Debtor</a:t>
            </a:r>
          </a:p>
          <a:p>
            <a:pPr algn="ctr"/>
            <a:r>
              <a:rPr lang="en-US" altLang="en-US" sz="3200" dirty="0"/>
              <a:t>Due in one year with simple interest of $1,000</a:t>
            </a:r>
          </a:p>
          <a:p>
            <a:pPr algn="ctr"/>
            <a:r>
              <a:rPr lang="en-US" altLang="en-US" sz="3200" dirty="0"/>
              <a:t>SA: Painting</a:t>
            </a:r>
          </a:p>
          <a:p>
            <a:pPr algn="ctr"/>
            <a:r>
              <a:rPr lang="en-US" altLang="en-US" sz="3200" dirty="0"/>
              <a:t>FS: Painting</a:t>
            </a:r>
          </a:p>
        </p:txBody>
      </p:sp>
      <p:sp>
        <p:nvSpPr>
          <p:cNvPr id="1392648" name="Rectangle 8"/>
          <p:cNvSpPr>
            <a:spLocks noChangeArrowheads="1"/>
          </p:cNvSpPr>
          <p:nvPr/>
        </p:nvSpPr>
        <p:spPr bwMode="auto">
          <a:xfrm>
            <a:off x="3407093" y="5830669"/>
            <a:ext cx="4832350"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is Bank’s position?</a:t>
            </a:r>
          </a:p>
        </p:txBody>
      </p:sp>
      <p:sp>
        <p:nvSpPr>
          <p:cNvPr id="10" name="Text Box 5"/>
          <p:cNvSpPr txBox="1">
            <a:spLocks noChangeArrowheads="1"/>
          </p:cNvSpPr>
          <p:nvPr/>
        </p:nvSpPr>
        <p:spPr bwMode="auto">
          <a:xfrm>
            <a:off x="10129059" y="0"/>
            <a:ext cx="206294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8781052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2648"/>
                                        </p:tgtEl>
                                        <p:attrNameLst>
                                          <p:attrName>style.visibility</p:attrName>
                                        </p:attrNameLst>
                                      </p:cBhvr>
                                      <p:to>
                                        <p:strVal val="visible"/>
                                      </p:to>
                                    </p:set>
                                    <p:animEffect transition="in" filter="dissolve">
                                      <p:cBhvr>
                                        <p:cTn id="26"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8"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3B0AC90-CA48-41A2-A768-D997852A2AD5}"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12DEAE-8BB9-4E1D-9E28-8E2787C74347}" type="slidenum">
              <a:rPr lang="en-US" altLang="en-US" sz="1400">
                <a:solidFill>
                  <a:srgbClr val="000066"/>
                </a:solidFill>
                <a:latin typeface="Arial" panose="020B0604020202020204" pitchFamily="34" charset="0"/>
              </a:rPr>
              <a:pPr/>
              <a:t>5</a:t>
            </a:fld>
            <a:endParaRPr lang="en-US" altLang="en-US" sz="1400">
              <a:solidFill>
                <a:srgbClr val="000066"/>
              </a:solidFill>
              <a:latin typeface="Arial" panose="020B0604020202020204" pitchFamily="34" charset="0"/>
            </a:endParaRPr>
          </a:p>
        </p:txBody>
      </p:sp>
      <p:sp>
        <p:nvSpPr>
          <p:cNvPr id="17413" name="Rectangle 2"/>
          <p:cNvSpPr>
            <a:spLocks noGrp="1" noChangeArrowheads="1"/>
          </p:cNvSpPr>
          <p:nvPr>
            <p:ph type="title"/>
          </p:nvPr>
        </p:nvSpPr>
        <p:spPr/>
        <p:txBody>
          <a:bodyPr/>
          <a:lstStyle/>
          <a:p>
            <a:r>
              <a:rPr lang="en-US" altLang="en-US" smtClean="0"/>
              <a:t>9-109(d)</a:t>
            </a:r>
          </a:p>
        </p:txBody>
      </p:sp>
      <p:sp>
        <p:nvSpPr>
          <p:cNvPr id="17414" name="Rectangle 3"/>
          <p:cNvSpPr>
            <a:spLocks noGrp="1" noChangeArrowheads="1"/>
          </p:cNvSpPr>
          <p:nvPr>
            <p:ph type="body" idx="1"/>
          </p:nvPr>
        </p:nvSpPr>
        <p:spPr/>
        <p:txBody>
          <a:bodyPr/>
          <a:lstStyle/>
          <a:p>
            <a:r>
              <a:rPr lang="en-US" altLang="en-US" dirty="0" smtClean="0">
                <a:cs typeface="Times New Roman" panose="02020603050405020304" pitchFamily="18" charset="0"/>
              </a:rPr>
              <a:t>(d) </a:t>
            </a:r>
            <a:r>
              <a:rPr lang="en-US" altLang="en-US" b="1" dirty="0" smtClean="0">
                <a:cs typeface="Times New Roman" panose="02020603050405020304" pitchFamily="18" charset="0"/>
              </a:rPr>
              <a:t>[Inapplicability of article.]</a:t>
            </a:r>
            <a:r>
              <a:rPr lang="en-US" altLang="en-US" dirty="0" smtClean="0">
                <a:cs typeface="Times New Roman" panose="02020603050405020304" pitchFamily="18" charset="0"/>
              </a:rPr>
              <a:t> This article does not apply to:</a:t>
            </a:r>
          </a:p>
          <a:p>
            <a:pPr lvl="1"/>
            <a:r>
              <a:rPr lang="en-US" altLang="en-US" dirty="0" smtClean="0">
                <a:cs typeface="Times New Roman" panose="02020603050405020304" pitchFamily="18" charset="0"/>
              </a:rPr>
              <a:t>(10) </a:t>
            </a:r>
            <a:r>
              <a:rPr lang="en-US" altLang="en-US" dirty="0" smtClean="0">
                <a:solidFill>
                  <a:srgbClr val="FF0000"/>
                </a:solidFill>
                <a:cs typeface="Times New Roman" panose="02020603050405020304" pitchFamily="18" charset="0"/>
              </a:rPr>
              <a:t>a right of recoupment or set-off</a:t>
            </a:r>
            <a:r>
              <a:rPr lang="en-US" altLang="en-US" dirty="0" smtClean="0">
                <a:cs typeface="Times New Roman" panose="02020603050405020304" pitchFamily="18" charset="0"/>
              </a:rPr>
              <a:t>, but:</a:t>
            </a:r>
            <a:endParaRPr lang="en-US" altLang="en-US" dirty="0" smtClean="0"/>
          </a:p>
          <a:p>
            <a:pPr lvl="2"/>
            <a:r>
              <a:rPr lang="en-US" altLang="en-US" dirty="0" smtClean="0">
                <a:cs typeface="Times New Roman" panose="02020603050405020304" pitchFamily="18" charset="0"/>
              </a:rPr>
              <a:t>(A) Section 9‑340 applies with respect to the effectiveness of rights of recoupment or set-off against deposit accounts; and</a:t>
            </a:r>
            <a:endParaRPr lang="en-US" altLang="en-US" dirty="0" smtClean="0"/>
          </a:p>
          <a:p>
            <a:pPr lvl="2"/>
            <a:r>
              <a:rPr lang="en-US" altLang="en-US" dirty="0" smtClean="0">
                <a:cs typeface="Times New Roman" panose="02020603050405020304" pitchFamily="18" charset="0"/>
              </a:rPr>
              <a:t>(B) Section 9‑404 applies with respect to defenses or claims of an account debtor;</a:t>
            </a:r>
            <a:endParaRPr lang="en-US" altLang="en-US" dirty="0" smtClean="0"/>
          </a:p>
        </p:txBody>
      </p:sp>
    </p:spTree>
    <p:extLst>
      <p:ext uri="{BB962C8B-B14F-4D97-AF65-F5344CB8AC3E}">
        <p14:creationId xmlns:p14="http://schemas.microsoft.com/office/powerpoint/2010/main" val="100028991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4CDD0BD1-68C3-46FC-BA78-BF4660F38F67}" type="datetime4">
              <a:rPr lang="en-US"/>
              <a:pPr>
                <a:defRPr/>
              </a:pPr>
              <a:t>May 17,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5D59D6B-0E5C-4C77-AED9-7D58F3BBCB54}" type="slidenum">
              <a:rPr lang="en-US" altLang="en-US" sz="1400">
                <a:solidFill>
                  <a:srgbClr val="000066"/>
                </a:solidFill>
                <a:latin typeface="Arial" panose="020B0604020202020204" pitchFamily="34" charset="0"/>
              </a:rPr>
              <a:pPr/>
              <a:t>50</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dirty="0" smtClean="0">
                <a:cs typeface="Times New Roman" panose="02020603050405020304" pitchFamily="18" charset="0"/>
              </a:rPr>
              <a:t>8-15.1: Sale or Loan?</a:t>
            </a:r>
          </a:p>
        </p:txBody>
      </p:sp>
      <p:sp>
        <p:nvSpPr>
          <p:cNvPr id="1392643" name="AutoShape 3"/>
          <p:cNvSpPr>
            <a:spLocks noChangeArrowheads="1"/>
          </p:cNvSpPr>
          <p:nvPr/>
        </p:nvSpPr>
        <p:spPr bwMode="auto">
          <a:xfrm>
            <a:off x="73152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a:off x="4267200" y="19050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1841789" y="3288906"/>
            <a:ext cx="7750492" cy="64698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 Debtor </a:t>
            </a:r>
            <a:r>
              <a:rPr lang="en-US" altLang="en-US" sz="3200" dirty="0"/>
              <a:t>sells painting to Bank for $</a:t>
            </a:r>
            <a:r>
              <a:rPr lang="en-US" altLang="en-US" sz="3200" dirty="0" smtClean="0"/>
              <a:t>10,000</a:t>
            </a:r>
            <a:endParaRPr lang="en-US" altLang="en-US" sz="3200" dirty="0"/>
          </a:p>
        </p:txBody>
      </p:sp>
      <p:sp>
        <p:nvSpPr>
          <p:cNvPr id="1392648" name="Rectangle 8"/>
          <p:cNvSpPr>
            <a:spLocks noChangeArrowheads="1"/>
          </p:cNvSpPr>
          <p:nvPr/>
        </p:nvSpPr>
        <p:spPr bwMode="auto">
          <a:xfrm>
            <a:off x="3124200" y="5242172"/>
            <a:ext cx="4844415"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is Bank’s position?</a:t>
            </a:r>
          </a:p>
        </p:txBody>
      </p:sp>
      <p:sp>
        <p:nvSpPr>
          <p:cNvPr id="10" name="Text Box 5"/>
          <p:cNvSpPr txBox="1">
            <a:spLocks noChangeArrowheads="1"/>
          </p:cNvSpPr>
          <p:nvPr/>
        </p:nvSpPr>
        <p:spPr bwMode="auto">
          <a:xfrm>
            <a:off x="10116589" y="0"/>
            <a:ext cx="207541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0692116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2648"/>
                                        </p:tgtEl>
                                        <p:attrNameLst>
                                          <p:attrName>style.visibility</p:attrName>
                                        </p:attrNameLst>
                                      </p:cBhvr>
                                      <p:to>
                                        <p:strVal val="visible"/>
                                      </p:to>
                                    </p:set>
                                    <p:animEffect transition="in" filter="dissolve">
                                      <p:cBhvr>
                                        <p:cTn id="26"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8" grpId="0" animBg="1"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4CDD0BD1-68C3-46FC-BA78-BF4660F38F67}" type="datetime4">
              <a:rPr lang="en-US"/>
              <a:pPr>
                <a:defRPr/>
              </a:pPr>
              <a:t>May 17,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B5D59D6B-0E5C-4C77-AED9-7D58F3BBCB54}" type="slidenum">
              <a:rPr lang="en-US" altLang="en-US" sz="1400">
                <a:solidFill>
                  <a:srgbClr val="000066"/>
                </a:solidFill>
                <a:latin typeface="Arial" panose="020B0604020202020204" pitchFamily="34" charset="0"/>
              </a:rPr>
              <a:pPr/>
              <a:t>51</a:t>
            </a:fld>
            <a:endParaRPr lang="en-US" altLang="en-US" sz="1400">
              <a:solidFill>
                <a:srgbClr val="000066"/>
              </a:solidFill>
              <a:latin typeface="Arial" panose="020B0604020202020204" pitchFamily="34" charset="0"/>
            </a:endParaRPr>
          </a:p>
        </p:txBody>
      </p:sp>
      <p:sp>
        <p:nvSpPr>
          <p:cNvPr id="36869" name="Rectangle 2"/>
          <p:cNvSpPr>
            <a:spLocks noGrp="1" noChangeArrowheads="1"/>
          </p:cNvSpPr>
          <p:nvPr>
            <p:ph type="title"/>
          </p:nvPr>
        </p:nvSpPr>
        <p:spPr/>
        <p:txBody>
          <a:bodyPr/>
          <a:lstStyle/>
          <a:p>
            <a:r>
              <a:rPr lang="en-US" altLang="en-US" dirty="0" smtClean="0">
                <a:cs typeface="Times New Roman" panose="02020603050405020304" pitchFamily="18" charset="0"/>
              </a:rPr>
              <a:t>8-15.2: Sale or Loan?</a:t>
            </a:r>
          </a:p>
        </p:txBody>
      </p:sp>
      <p:sp>
        <p:nvSpPr>
          <p:cNvPr id="1392643" name="AutoShape 3"/>
          <p:cNvSpPr>
            <a:spLocks noChangeArrowheads="1"/>
          </p:cNvSpPr>
          <p:nvPr/>
        </p:nvSpPr>
        <p:spPr bwMode="auto">
          <a:xfrm>
            <a:off x="73152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a:off x="4267200" y="19050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1818640" y="2999512"/>
            <a:ext cx="7750492" cy="173664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 Debtor </a:t>
            </a:r>
            <a:r>
              <a:rPr lang="en-US" altLang="en-US" sz="3200" dirty="0"/>
              <a:t>sells painting to Bank for $10,000</a:t>
            </a:r>
          </a:p>
          <a:p>
            <a:pPr algn="ctr"/>
            <a:r>
              <a:rPr lang="en-US" altLang="en-US" sz="3200" dirty="0" smtClean="0"/>
              <a:t>2. Bank </a:t>
            </a:r>
            <a:r>
              <a:rPr lang="en-US" altLang="en-US" sz="3200" dirty="0"/>
              <a:t>has right to sell the painting back to Debtor in one year for $11,000</a:t>
            </a:r>
          </a:p>
        </p:txBody>
      </p:sp>
      <p:sp>
        <p:nvSpPr>
          <p:cNvPr id="1392648" name="Rectangle 8"/>
          <p:cNvSpPr>
            <a:spLocks noChangeArrowheads="1"/>
          </p:cNvSpPr>
          <p:nvPr/>
        </p:nvSpPr>
        <p:spPr bwMode="auto">
          <a:xfrm>
            <a:off x="3124200" y="5242172"/>
            <a:ext cx="4844415"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is Bank’s position?</a:t>
            </a:r>
          </a:p>
        </p:txBody>
      </p:sp>
      <p:sp>
        <p:nvSpPr>
          <p:cNvPr id="10" name="Text Box 5"/>
          <p:cNvSpPr txBox="1">
            <a:spLocks noChangeArrowheads="1"/>
          </p:cNvSpPr>
          <p:nvPr/>
        </p:nvSpPr>
        <p:spPr bwMode="auto">
          <a:xfrm>
            <a:off x="10091651" y="0"/>
            <a:ext cx="2100349"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252381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2648"/>
                                        </p:tgtEl>
                                        <p:attrNameLst>
                                          <p:attrName>style.visibility</p:attrName>
                                        </p:attrNameLst>
                                      </p:cBhvr>
                                      <p:to>
                                        <p:strVal val="visible"/>
                                      </p:to>
                                    </p:set>
                                    <p:animEffect transition="in" filter="dissolve">
                                      <p:cBhvr>
                                        <p:cTn id="26"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8" grpId="0" animBg="1"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341B241-8A38-430A-A140-7E2FCA2C949A}"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0521AC9-2D25-451D-9935-A496C9C25E21}" type="slidenum">
              <a:rPr lang="en-US" altLang="en-US" sz="1400">
                <a:solidFill>
                  <a:srgbClr val="000066"/>
                </a:solidFill>
                <a:latin typeface="Arial" panose="020B0604020202020204" pitchFamily="34" charset="0"/>
              </a:rPr>
              <a:pPr/>
              <a:t>52</a:t>
            </a:fld>
            <a:endParaRPr lang="en-US" altLang="en-US" sz="140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altLang="en-US" dirty="0" smtClean="0"/>
              <a:t>8-14: Answer</a:t>
            </a:r>
          </a:p>
        </p:txBody>
      </p:sp>
      <p:sp>
        <p:nvSpPr>
          <p:cNvPr id="35846" name="Rectangle 3"/>
          <p:cNvSpPr>
            <a:spLocks noGrp="1" noChangeArrowheads="1"/>
          </p:cNvSpPr>
          <p:nvPr>
            <p:ph type="body" idx="1"/>
          </p:nvPr>
        </p:nvSpPr>
        <p:spPr/>
        <p:txBody>
          <a:bodyPr/>
          <a:lstStyle/>
          <a:p>
            <a:r>
              <a:rPr lang="en-US" altLang="en-US" smtClean="0"/>
              <a:t>Standard secured transaction</a:t>
            </a:r>
          </a:p>
        </p:txBody>
      </p:sp>
    </p:spTree>
    <p:extLst>
      <p:ext uri="{BB962C8B-B14F-4D97-AF65-F5344CB8AC3E}">
        <p14:creationId xmlns:p14="http://schemas.microsoft.com/office/powerpoint/2010/main" val="166697551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341B241-8A38-430A-A140-7E2FCA2C949A}"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E0521AC9-2D25-451D-9935-A496C9C25E21}" type="slidenum">
              <a:rPr lang="en-US" altLang="en-US" sz="1400">
                <a:solidFill>
                  <a:srgbClr val="000066"/>
                </a:solidFill>
                <a:latin typeface="Arial" panose="020B0604020202020204" pitchFamily="34" charset="0"/>
              </a:rPr>
              <a:pPr/>
              <a:t>53</a:t>
            </a:fld>
            <a:endParaRPr lang="en-US" altLang="en-US" sz="1400">
              <a:solidFill>
                <a:srgbClr val="000066"/>
              </a:solidFill>
              <a:latin typeface="Arial" panose="020B0604020202020204" pitchFamily="34" charset="0"/>
            </a:endParaRPr>
          </a:p>
        </p:txBody>
      </p:sp>
      <p:sp>
        <p:nvSpPr>
          <p:cNvPr id="35845" name="Rectangle 2"/>
          <p:cNvSpPr>
            <a:spLocks noGrp="1" noChangeArrowheads="1"/>
          </p:cNvSpPr>
          <p:nvPr>
            <p:ph type="title"/>
          </p:nvPr>
        </p:nvSpPr>
        <p:spPr/>
        <p:txBody>
          <a:bodyPr/>
          <a:lstStyle/>
          <a:p>
            <a:r>
              <a:rPr lang="en-US" altLang="en-US" dirty="0" smtClean="0"/>
              <a:t>8-15.1: Answer</a:t>
            </a:r>
          </a:p>
        </p:txBody>
      </p:sp>
      <p:sp>
        <p:nvSpPr>
          <p:cNvPr id="35846" name="Rectangle 3"/>
          <p:cNvSpPr>
            <a:spLocks noGrp="1" noChangeArrowheads="1"/>
          </p:cNvSpPr>
          <p:nvPr>
            <p:ph type="body" idx="1"/>
          </p:nvPr>
        </p:nvSpPr>
        <p:spPr/>
        <p:txBody>
          <a:bodyPr/>
          <a:lstStyle/>
          <a:p>
            <a:r>
              <a:rPr lang="en-US" altLang="en-US" dirty="0" smtClean="0"/>
              <a:t>True Sale</a:t>
            </a:r>
          </a:p>
        </p:txBody>
      </p:sp>
    </p:spTree>
    <p:extLst>
      <p:ext uri="{BB962C8B-B14F-4D97-AF65-F5344CB8AC3E}">
        <p14:creationId xmlns:p14="http://schemas.microsoft.com/office/powerpoint/2010/main" val="297642135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Little Terminology</a:t>
            </a:r>
            <a:endParaRPr lang="en-US" dirty="0"/>
          </a:p>
        </p:txBody>
      </p:sp>
      <p:sp>
        <p:nvSpPr>
          <p:cNvPr id="3" name="Content Placeholder 2"/>
          <p:cNvSpPr>
            <a:spLocks noGrp="1"/>
          </p:cNvSpPr>
          <p:nvPr>
            <p:ph idx="1"/>
          </p:nvPr>
        </p:nvSpPr>
        <p:spPr/>
        <p:txBody>
          <a:bodyPr/>
          <a:lstStyle/>
          <a:p>
            <a:r>
              <a:rPr lang="en-US" dirty="0" smtClean="0"/>
              <a:t>Puts and Calls</a:t>
            </a:r>
          </a:p>
          <a:p>
            <a:pPr lvl="1"/>
            <a:r>
              <a:rPr lang="en-US" dirty="0" smtClean="0"/>
              <a:t>Put: the right to sell something to someone typically for a fixed price (called the “exercise price”)</a:t>
            </a:r>
          </a:p>
          <a:p>
            <a:pPr lvl="1"/>
            <a:r>
              <a:rPr lang="en-US" dirty="0" smtClean="0"/>
              <a:t>Call: the right to buy something from someone typically for a fixed price (aka the exercise price)</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54</a:t>
            </a:fld>
            <a:endParaRPr lang="en-US" altLang="en-US"/>
          </a:p>
        </p:txBody>
      </p:sp>
    </p:spTree>
    <p:extLst>
      <p:ext uri="{BB962C8B-B14F-4D97-AF65-F5344CB8AC3E}">
        <p14:creationId xmlns:p14="http://schemas.microsoft.com/office/powerpoint/2010/main" val="424235801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588EE9D-4E91-41B6-9FE5-D517CFFE6FCB}"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7BC6D33-8FAC-435E-A563-6B7BFCA0B30E}" type="slidenum">
              <a:rPr lang="en-US" altLang="en-US" sz="1400">
                <a:solidFill>
                  <a:srgbClr val="000066"/>
                </a:solidFill>
                <a:latin typeface="Arial" panose="020B0604020202020204" pitchFamily="34" charset="0"/>
              </a:rPr>
              <a:pPr/>
              <a:t>55</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dirty="0" smtClean="0"/>
              <a:t>8-15.2: Answer</a:t>
            </a:r>
          </a:p>
        </p:txBody>
      </p:sp>
      <p:sp>
        <p:nvSpPr>
          <p:cNvPr id="37894" name="Rectangle 3"/>
          <p:cNvSpPr>
            <a:spLocks noGrp="1" noChangeArrowheads="1"/>
          </p:cNvSpPr>
          <p:nvPr>
            <p:ph type="body" idx="1"/>
          </p:nvPr>
        </p:nvSpPr>
        <p:spPr/>
        <p:txBody>
          <a:bodyPr/>
          <a:lstStyle/>
          <a:p>
            <a:r>
              <a:rPr lang="en-US" altLang="en-US" dirty="0" smtClean="0"/>
              <a:t>Focus on ownership risks</a:t>
            </a:r>
          </a:p>
          <a:p>
            <a:pPr lvl="1"/>
            <a:r>
              <a:rPr lang="en-US" altLang="en-US" dirty="0" smtClean="0"/>
              <a:t>Bank gets upside</a:t>
            </a:r>
          </a:p>
          <a:p>
            <a:pPr lvl="2"/>
            <a:r>
              <a:rPr lang="en-US" altLang="en-US" dirty="0" smtClean="0"/>
              <a:t>If painting rises in value over next year to $15,000, Bank will just keep the painting</a:t>
            </a:r>
          </a:p>
        </p:txBody>
      </p:sp>
    </p:spTree>
    <p:extLst>
      <p:ext uri="{BB962C8B-B14F-4D97-AF65-F5344CB8AC3E}">
        <p14:creationId xmlns:p14="http://schemas.microsoft.com/office/powerpoint/2010/main" val="290594604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588EE9D-4E91-41B6-9FE5-D517CFFE6FCB}"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7BC6D33-8FAC-435E-A563-6B7BFCA0B30E}" type="slidenum">
              <a:rPr lang="en-US" altLang="en-US" sz="1400">
                <a:solidFill>
                  <a:srgbClr val="000066"/>
                </a:solidFill>
                <a:latin typeface="Arial" panose="020B0604020202020204" pitchFamily="34" charset="0"/>
              </a:rPr>
              <a:pPr/>
              <a:t>56</a:t>
            </a:fld>
            <a:endParaRPr lang="en-US" altLang="en-US" sz="1400">
              <a:solidFill>
                <a:srgbClr val="000066"/>
              </a:solidFill>
              <a:latin typeface="Arial" panose="020B0604020202020204" pitchFamily="34" charset="0"/>
            </a:endParaRPr>
          </a:p>
        </p:txBody>
      </p:sp>
      <p:sp>
        <p:nvSpPr>
          <p:cNvPr id="37893" name="Rectangle 2"/>
          <p:cNvSpPr>
            <a:spLocks noGrp="1" noChangeArrowheads="1"/>
          </p:cNvSpPr>
          <p:nvPr>
            <p:ph type="title"/>
          </p:nvPr>
        </p:nvSpPr>
        <p:spPr/>
        <p:txBody>
          <a:bodyPr/>
          <a:lstStyle/>
          <a:p>
            <a:r>
              <a:rPr lang="en-US" altLang="en-US" dirty="0" smtClean="0"/>
              <a:t>8-15.2: Answer</a:t>
            </a:r>
          </a:p>
        </p:txBody>
      </p:sp>
      <p:sp>
        <p:nvSpPr>
          <p:cNvPr id="37894" name="Rectangle 3"/>
          <p:cNvSpPr>
            <a:spLocks noGrp="1" noChangeArrowheads="1"/>
          </p:cNvSpPr>
          <p:nvPr>
            <p:ph type="body" idx="1"/>
          </p:nvPr>
        </p:nvSpPr>
        <p:spPr/>
        <p:txBody>
          <a:bodyPr/>
          <a:lstStyle/>
          <a:p>
            <a:r>
              <a:rPr lang="en-US" altLang="en-US" dirty="0" smtClean="0"/>
              <a:t>Focus on ownership risks</a:t>
            </a:r>
          </a:p>
          <a:p>
            <a:pPr lvl="1"/>
            <a:r>
              <a:rPr lang="en-US" altLang="en-US" dirty="0" smtClean="0"/>
              <a:t>Debtor bears downside</a:t>
            </a:r>
          </a:p>
          <a:p>
            <a:pPr lvl="2"/>
            <a:r>
              <a:rPr lang="en-US" altLang="en-US" dirty="0" smtClean="0"/>
              <a:t>If painting is worth less than $11,000, Bank will put painting to Debtor</a:t>
            </a:r>
          </a:p>
          <a:p>
            <a:r>
              <a:rPr lang="en-US" altLang="en-US" dirty="0" smtClean="0"/>
              <a:t>Should be treated as true sale (coupled with a put)</a:t>
            </a:r>
          </a:p>
        </p:txBody>
      </p:sp>
    </p:spTree>
    <p:extLst>
      <p:ext uri="{BB962C8B-B14F-4D97-AF65-F5344CB8AC3E}">
        <p14:creationId xmlns:p14="http://schemas.microsoft.com/office/powerpoint/2010/main" val="46733399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6495F1BD-1697-4EF4-9827-54A35CAEADA2}" type="datetime4">
              <a:rPr lang="en-US"/>
              <a:pPr>
                <a:defRPr/>
              </a:pPr>
              <a:t>May 17,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F411A88-2232-4365-A910-63911311FC75}" type="slidenum">
              <a:rPr lang="en-US" altLang="en-US" sz="1400">
                <a:solidFill>
                  <a:srgbClr val="000066"/>
                </a:solidFill>
                <a:latin typeface="Arial" panose="020B0604020202020204" pitchFamily="34" charset="0"/>
              </a:rPr>
              <a:pPr/>
              <a:t>57</a:t>
            </a:fld>
            <a:endParaRPr lang="en-US" altLang="en-US" sz="1400">
              <a:solidFill>
                <a:srgbClr val="000066"/>
              </a:solidFill>
              <a:latin typeface="Arial" panose="020B0604020202020204" pitchFamily="34" charset="0"/>
            </a:endParaRPr>
          </a:p>
        </p:txBody>
      </p:sp>
      <p:sp>
        <p:nvSpPr>
          <p:cNvPr id="38917" name="Rectangle 2"/>
          <p:cNvSpPr>
            <a:spLocks noGrp="1" noChangeArrowheads="1"/>
          </p:cNvSpPr>
          <p:nvPr>
            <p:ph type="title"/>
          </p:nvPr>
        </p:nvSpPr>
        <p:spPr/>
        <p:txBody>
          <a:bodyPr/>
          <a:lstStyle/>
          <a:p>
            <a:r>
              <a:rPr lang="en-US" altLang="en-US" dirty="0" smtClean="0">
                <a:cs typeface="Times New Roman" panose="02020603050405020304" pitchFamily="18" charset="0"/>
              </a:rPr>
              <a:t>8-16.1: Sale or Loan?</a:t>
            </a:r>
          </a:p>
        </p:txBody>
      </p:sp>
      <p:sp>
        <p:nvSpPr>
          <p:cNvPr id="1392643" name="AutoShape 3"/>
          <p:cNvSpPr>
            <a:spLocks noChangeArrowheads="1"/>
          </p:cNvSpPr>
          <p:nvPr/>
        </p:nvSpPr>
        <p:spPr bwMode="auto">
          <a:xfrm>
            <a:off x="73152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a:off x="4267200" y="19050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1320800" y="2736295"/>
            <a:ext cx="7880033" cy="282630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 Debtor </a:t>
            </a:r>
            <a:r>
              <a:rPr lang="en-US" altLang="en-US" sz="3200" dirty="0"/>
              <a:t>sells painting to Bank for $10,000</a:t>
            </a:r>
          </a:p>
          <a:p>
            <a:pPr algn="ctr"/>
            <a:r>
              <a:rPr lang="en-US" altLang="en-US" sz="3200" dirty="0" smtClean="0"/>
              <a:t>2. Bank </a:t>
            </a:r>
            <a:r>
              <a:rPr lang="en-US" altLang="en-US" sz="3200" dirty="0"/>
              <a:t>has right to sell the painting back to Debtor in one year for $11,000</a:t>
            </a:r>
          </a:p>
          <a:p>
            <a:pPr algn="ctr"/>
            <a:r>
              <a:rPr lang="en-US" altLang="en-US" sz="3200" dirty="0" smtClean="0"/>
              <a:t>3. Debtor </a:t>
            </a:r>
            <a:r>
              <a:rPr lang="en-US" altLang="en-US" sz="3200" dirty="0"/>
              <a:t>has the right to buy the painting back from Bank in one year for $11,000</a:t>
            </a:r>
          </a:p>
        </p:txBody>
      </p:sp>
      <p:sp>
        <p:nvSpPr>
          <p:cNvPr id="1392648" name="Rectangle 8"/>
          <p:cNvSpPr>
            <a:spLocks noChangeArrowheads="1"/>
          </p:cNvSpPr>
          <p:nvPr/>
        </p:nvSpPr>
        <p:spPr bwMode="auto">
          <a:xfrm>
            <a:off x="3349625" y="5910949"/>
            <a:ext cx="5038090"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is Bank’s position?</a:t>
            </a:r>
          </a:p>
        </p:txBody>
      </p:sp>
      <p:sp>
        <p:nvSpPr>
          <p:cNvPr id="10" name="Text Box 5"/>
          <p:cNvSpPr txBox="1">
            <a:spLocks noChangeArrowheads="1"/>
          </p:cNvSpPr>
          <p:nvPr/>
        </p:nvSpPr>
        <p:spPr bwMode="auto">
          <a:xfrm>
            <a:off x="10087495" y="0"/>
            <a:ext cx="210450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0546899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2648"/>
                                        </p:tgtEl>
                                        <p:attrNameLst>
                                          <p:attrName>style.visibility</p:attrName>
                                        </p:attrNameLst>
                                      </p:cBhvr>
                                      <p:to>
                                        <p:strVal val="visible"/>
                                      </p:to>
                                    </p:set>
                                    <p:animEffect transition="in" filter="dissolve">
                                      <p:cBhvr>
                                        <p:cTn id="26"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8" grpId="0" animBg="1"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2"/>
          <p:cNvSpPr>
            <a:spLocks noGrp="1"/>
          </p:cNvSpPr>
          <p:nvPr>
            <p:ph type="dt" sz="quarter" idx="10"/>
          </p:nvPr>
        </p:nvSpPr>
        <p:spPr/>
        <p:txBody>
          <a:bodyPr/>
          <a:lstStyle/>
          <a:p>
            <a:pPr>
              <a:defRPr/>
            </a:pPr>
            <a:fld id="{E70B1E79-7366-4072-92D5-FE1925B850FF}" type="datetime4">
              <a:rPr lang="en-US"/>
              <a:pPr>
                <a:defRPr/>
              </a:pPr>
              <a:t>May 17, 2021</a:t>
            </a:fld>
            <a:endParaRPr lang="en-US" altLang="en-US">
              <a:solidFill>
                <a:schemeClr val="bg2"/>
              </a:solidFill>
            </a:endParaRPr>
          </a:p>
        </p:txBody>
      </p:sp>
      <p:sp>
        <p:nvSpPr>
          <p:cNvPr id="11" name="Slide Number Placeholder 4"/>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1017655E-DDF9-4DE5-8398-62090BDA1A8C}" type="slidenum">
              <a:rPr lang="en-US" altLang="en-US" sz="1400">
                <a:solidFill>
                  <a:srgbClr val="000066"/>
                </a:solidFill>
                <a:latin typeface="Arial" panose="020B0604020202020204" pitchFamily="34" charset="0"/>
              </a:rPr>
              <a:pPr/>
              <a:t>58</a:t>
            </a:fld>
            <a:endParaRPr lang="en-US" altLang="en-US" sz="1400">
              <a:solidFill>
                <a:srgbClr val="000066"/>
              </a:solidFill>
              <a:latin typeface="Arial" panose="020B0604020202020204" pitchFamily="34" charset="0"/>
            </a:endParaRPr>
          </a:p>
        </p:txBody>
      </p:sp>
      <p:sp>
        <p:nvSpPr>
          <p:cNvPr id="41989" name="Rectangle 2"/>
          <p:cNvSpPr>
            <a:spLocks noGrp="1" noChangeArrowheads="1"/>
          </p:cNvSpPr>
          <p:nvPr>
            <p:ph type="title"/>
          </p:nvPr>
        </p:nvSpPr>
        <p:spPr/>
        <p:txBody>
          <a:bodyPr/>
          <a:lstStyle/>
          <a:p>
            <a:r>
              <a:rPr lang="en-US" altLang="en-US" dirty="0" smtClean="0">
                <a:cs typeface="Times New Roman" panose="02020603050405020304" pitchFamily="18" charset="0"/>
              </a:rPr>
              <a:t>8-16.2: Sale or Loan?</a:t>
            </a:r>
          </a:p>
        </p:txBody>
      </p:sp>
      <p:sp>
        <p:nvSpPr>
          <p:cNvPr id="1392643" name="AutoShape 3"/>
          <p:cNvSpPr>
            <a:spLocks noChangeArrowheads="1"/>
          </p:cNvSpPr>
          <p:nvPr/>
        </p:nvSpPr>
        <p:spPr bwMode="auto">
          <a:xfrm>
            <a:off x="7315200" y="1524000"/>
            <a:ext cx="3124200" cy="1066800"/>
          </a:xfrm>
          <a:prstGeom prst="flowChartInputOutput">
            <a:avLst/>
          </a:prstGeom>
          <a:solidFill>
            <a:srgbClr val="FF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1392644" name="AutoShape 4"/>
          <p:cNvSpPr>
            <a:spLocks noChangeArrowheads="1"/>
          </p:cNvSpPr>
          <p:nvPr/>
        </p:nvSpPr>
        <p:spPr bwMode="auto">
          <a:xfrm>
            <a:off x="1981200" y="1371600"/>
            <a:ext cx="2286000" cy="1219200"/>
          </a:xfrm>
          <a:prstGeom prst="flowChartProcess">
            <a:avLst/>
          </a:prstGeom>
          <a:solidFill>
            <a:srgbClr val="00FF00"/>
          </a:solidFill>
          <a:ln w="9525">
            <a:solidFill>
              <a:schemeClr val="tx1"/>
            </a:solidFill>
            <a:miter lim="800000"/>
            <a:headEnd/>
            <a:tailEnd/>
          </a:ln>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1392645" name="Line 5"/>
          <p:cNvSpPr>
            <a:spLocks noChangeShapeType="1"/>
          </p:cNvSpPr>
          <p:nvPr/>
        </p:nvSpPr>
        <p:spPr bwMode="auto">
          <a:xfrm>
            <a:off x="4267200" y="1905000"/>
            <a:ext cx="3429000" cy="0"/>
          </a:xfrm>
          <a:prstGeom prst="line">
            <a:avLst/>
          </a:prstGeom>
          <a:noFill/>
          <a:ln w="19050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2646" name="AutoShape 6"/>
          <p:cNvSpPr>
            <a:spLocks noChangeArrowheads="1"/>
          </p:cNvSpPr>
          <p:nvPr/>
        </p:nvSpPr>
        <p:spPr bwMode="auto">
          <a:xfrm>
            <a:off x="1981200" y="2892924"/>
            <a:ext cx="7845107" cy="2281476"/>
          </a:xfrm>
          <a:prstGeom prst="flowChartAlternateProcess">
            <a:avLst/>
          </a:prstGeom>
          <a:solidFill>
            <a:srgbClr val="00FFFF"/>
          </a:solidFill>
          <a:ln w="9525">
            <a:solidFill>
              <a:schemeClr val="tx1"/>
            </a:solidFill>
            <a:miter lim="800000"/>
            <a:headEnd/>
            <a:tailEnd/>
          </a:ln>
        </p:spPr>
        <p:txBody>
          <a:bodyPr wrap="square" anchor="ctr">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 Debtor </a:t>
            </a:r>
            <a:r>
              <a:rPr lang="en-US" altLang="en-US" sz="3200" dirty="0"/>
              <a:t>sells accounts to </a:t>
            </a:r>
            <a:r>
              <a:rPr lang="en-US" altLang="en-US" sz="3200" dirty="0" smtClean="0"/>
              <a:t>Bank with face amount of $11,000 </a:t>
            </a:r>
            <a:r>
              <a:rPr lang="en-US" altLang="en-US" sz="3200" dirty="0"/>
              <a:t>for $10,000</a:t>
            </a:r>
          </a:p>
          <a:p>
            <a:pPr algn="ctr"/>
            <a:r>
              <a:rPr lang="en-US" altLang="en-US" sz="3200" dirty="0" smtClean="0"/>
              <a:t>2. Bank </a:t>
            </a:r>
            <a:r>
              <a:rPr lang="en-US" altLang="en-US" sz="3200" dirty="0"/>
              <a:t>has right to sell the accounts back to Debtor in one year for $</a:t>
            </a:r>
            <a:r>
              <a:rPr lang="en-US" altLang="en-US" sz="3200" dirty="0" smtClean="0"/>
              <a:t>11,000</a:t>
            </a:r>
          </a:p>
        </p:txBody>
      </p:sp>
      <p:sp>
        <p:nvSpPr>
          <p:cNvPr id="1392648" name="Rectangle 8"/>
          <p:cNvSpPr>
            <a:spLocks noChangeArrowheads="1"/>
          </p:cNvSpPr>
          <p:nvPr/>
        </p:nvSpPr>
        <p:spPr bwMode="auto">
          <a:xfrm>
            <a:off x="3216372" y="5515992"/>
            <a:ext cx="4875530" cy="646331"/>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r>
              <a:rPr lang="en-US" altLang="en-US" sz="3600" dirty="0">
                <a:solidFill>
                  <a:srgbClr val="FF0000"/>
                </a:solidFill>
                <a:cs typeface="Times New Roman" panose="02020603050405020304" pitchFamily="18" charset="0"/>
              </a:rPr>
              <a:t>What is Bank’s position?</a:t>
            </a:r>
          </a:p>
        </p:txBody>
      </p:sp>
      <p:sp>
        <p:nvSpPr>
          <p:cNvPr id="10" name="Text Box 5"/>
          <p:cNvSpPr txBox="1">
            <a:spLocks noChangeArrowheads="1"/>
          </p:cNvSpPr>
          <p:nvPr/>
        </p:nvSpPr>
        <p:spPr bwMode="auto">
          <a:xfrm>
            <a:off x="10062557" y="0"/>
            <a:ext cx="212944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5529752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92644"/>
                                        </p:tgtEl>
                                        <p:attrNameLst>
                                          <p:attrName>style.visibility</p:attrName>
                                        </p:attrNameLst>
                                      </p:cBhvr>
                                      <p:to>
                                        <p:strVal val="visible"/>
                                      </p:to>
                                    </p:set>
                                    <p:anim calcmode="lin" valueType="num">
                                      <p:cBhvr additive="base">
                                        <p:cTn id="7" dur="500" fill="hold"/>
                                        <p:tgtEl>
                                          <p:spTgt spid="1392644"/>
                                        </p:tgtEl>
                                        <p:attrNameLst>
                                          <p:attrName>ppt_x</p:attrName>
                                        </p:attrNameLst>
                                      </p:cBhvr>
                                      <p:tavLst>
                                        <p:tav tm="0">
                                          <p:val>
                                            <p:strVal val="0-#ppt_w/2"/>
                                          </p:val>
                                        </p:tav>
                                        <p:tav tm="100000">
                                          <p:val>
                                            <p:strVal val="#ppt_x"/>
                                          </p:val>
                                        </p:tav>
                                      </p:tavLst>
                                    </p:anim>
                                    <p:anim calcmode="lin" valueType="num">
                                      <p:cBhvr additive="base">
                                        <p:cTn id="8" dur="500" fill="hold"/>
                                        <p:tgtEl>
                                          <p:spTgt spid="13926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1392643"/>
                                        </p:tgtEl>
                                        <p:attrNameLst>
                                          <p:attrName>style.visibility</p:attrName>
                                        </p:attrNameLst>
                                      </p:cBhvr>
                                      <p:to>
                                        <p:strVal val="visible"/>
                                      </p:to>
                                    </p:set>
                                    <p:anim calcmode="lin" valueType="num">
                                      <p:cBhvr>
                                        <p:cTn id="12" dur="500" fill="hold"/>
                                        <p:tgtEl>
                                          <p:spTgt spid="1392643"/>
                                        </p:tgtEl>
                                        <p:attrNameLst>
                                          <p:attrName>ppt_w</p:attrName>
                                        </p:attrNameLst>
                                      </p:cBhvr>
                                      <p:tavLst>
                                        <p:tav tm="0">
                                          <p:val>
                                            <p:strVal val="2/3*#ppt_w"/>
                                          </p:val>
                                        </p:tav>
                                        <p:tav tm="100000">
                                          <p:val>
                                            <p:strVal val="#ppt_w"/>
                                          </p:val>
                                        </p:tav>
                                      </p:tavLst>
                                    </p:anim>
                                    <p:anim calcmode="lin" valueType="num">
                                      <p:cBhvr>
                                        <p:cTn id="13" dur="500" fill="hold"/>
                                        <p:tgtEl>
                                          <p:spTgt spid="13926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1392645"/>
                                        </p:tgtEl>
                                        <p:attrNameLst>
                                          <p:attrName>style.visibility</p:attrName>
                                        </p:attrNameLst>
                                      </p:cBhvr>
                                      <p:to>
                                        <p:strVal val="visible"/>
                                      </p:to>
                                    </p:set>
                                    <p:anim calcmode="lin" valueType="num">
                                      <p:cBhvr>
                                        <p:cTn id="17" dur="500" fill="hold"/>
                                        <p:tgtEl>
                                          <p:spTgt spid="1392645"/>
                                        </p:tgtEl>
                                        <p:attrNameLst>
                                          <p:attrName>ppt_w</p:attrName>
                                        </p:attrNameLst>
                                      </p:cBhvr>
                                      <p:tavLst>
                                        <p:tav tm="0">
                                          <p:val>
                                            <p:fltVal val="0"/>
                                          </p:val>
                                        </p:tav>
                                        <p:tav tm="100000">
                                          <p:val>
                                            <p:strVal val="#ppt_w"/>
                                          </p:val>
                                        </p:tav>
                                      </p:tavLst>
                                    </p:anim>
                                    <p:anim calcmode="lin" valueType="num">
                                      <p:cBhvr>
                                        <p:cTn id="18" dur="500" fill="hold"/>
                                        <p:tgtEl>
                                          <p:spTgt spid="13926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1392646"/>
                                        </p:tgtEl>
                                        <p:attrNameLst>
                                          <p:attrName>style.visibility</p:attrName>
                                        </p:attrNameLst>
                                      </p:cBhvr>
                                      <p:to>
                                        <p:strVal val="visible"/>
                                      </p:to>
                                    </p:set>
                                    <p:animEffect transition="in" filter="dissolve">
                                      <p:cBhvr>
                                        <p:cTn id="22" dur="500"/>
                                        <p:tgtEl>
                                          <p:spTgt spid="13926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1392648"/>
                                        </p:tgtEl>
                                        <p:attrNameLst>
                                          <p:attrName>style.visibility</p:attrName>
                                        </p:attrNameLst>
                                      </p:cBhvr>
                                      <p:to>
                                        <p:strVal val="visible"/>
                                      </p:to>
                                    </p:set>
                                    <p:animEffect transition="in" filter="dissolve">
                                      <p:cBhvr>
                                        <p:cTn id="26" dur="500"/>
                                        <p:tgtEl>
                                          <p:spTgt spid="13926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43" grpId="0" animBg="1" autoUpdateAnimBg="0"/>
      <p:bldP spid="1392644" grpId="0" animBg="1" autoUpdateAnimBg="0"/>
      <p:bldP spid="1392645" grpId="0" animBg="1"/>
      <p:bldP spid="1392646" grpId="0" animBg="1" autoUpdateAnimBg="0"/>
      <p:bldP spid="1392648" grpId="0" animBg="1"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145D705-D771-4D51-A795-829F0C0F0E2C}"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012C258-B807-48F0-8CCE-A557D2E3D047}" type="slidenum">
              <a:rPr lang="en-US" altLang="en-US" sz="1400">
                <a:solidFill>
                  <a:srgbClr val="000066"/>
                </a:solidFill>
                <a:latin typeface="Arial" panose="020B0604020202020204" pitchFamily="34" charset="0"/>
              </a:rPr>
              <a:pPr/>
              <a:t>59</a:t>
            </a:fld>
            <a:endParaRPr lang="en-US" altLang="en-US" sz="140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altLang="en-US" dirty="0" smtClean="0"/>
              <a:t>8-16.1: Answer</a:t>
            </a:r>
          </a:p>
        </p:txBody>
      </p:sp>
      <p:sp>
        <p:nvSpPr>
          <p:cNvPr id="39942" name="Rectangle 3"/>
          <p:cNvSpPr>
            <a:spLocks noGrp="1" noChangeArrowheads="1"/>
          </p:cNvSpPr>
          <p:nvPr>
            <p:ph type="body" idx="1"/>
          </p:nvPr>
        </p:nvSpPr>
        <p:spPr/>
        <p:txBody>
          <a:bodyPr/>
          <a:lstStyle/>
          <a:p>
            <a:r>
              <a:rPr lang="en-US" altLang="en-US" dirty="0" smtClean="0"/>
              <a:t>Again focus on ownership risk</a:t>
            </a:r>
          </a:p>
          <a:p>
            <a:pPr lvl="1"/>
            <a:r>
              <a:rPr lang="en-US" altLang="en-US" dirty="0" smtClean="0"/>
              <a:t>If painting is worth less than $11,000, Bank puts painting to Debtor</a:t>
            </a:r>
          </a:p>
          <a:p>
            <a:pPr lvl="2"/>
            <a:r>
              <a:rPr lang="en-US" altLang="en-US" dirty="0" smtClean="0"/>
              <a:t>Debtor ends up with painting, Bank gets $11,000</a:t>
            </a:r>
          </a:p>
        </p:txBody>
      </p:sp>
    </p:spTree>
    <p:extLst>
      <p:ext uri="{BB962C8B-B14F-4D97-AF65-F5344CB8AC3E}">
        <p14:creationId xmlns:p14="http://schemas.microsoft.com/office/powerpoint/2010/main" val="3832674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91AC3E5-ECD2-4A02-A150-A5F2C7A504B0}"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6A0AFFE7-FC7F-4447-8644-B34278690406}" type="slidenum">
              <a:rPr lang="en-US" altLang="en-US" sz="1400">
                <a:solidFill>
                  <a:srgbClr val="000066"/>
                </a:solidFill>
                <a:latin typeface="Arial" panose="020B0604020202020204" pitchFamily="34" charset="0"/>
              </a:rPr>
              <a:pPr/>
              <a:t>6</a:t>
            </a:fld>
            <a:endParaRPr lang="en-US" altLang="en-US" sz="1400">
              <a:solidFill>
                <a:srgbClr val="000066"/>
              </a:solidFill>
              <a:latin typeface="Arial" panose="020B0604020202020204" pitchFamily="34" charset="0"/>
            </a:endParaRPr>
          </a:p>
        </p:txBody>
      </p:sp>
      <p:sp>
        <p:nvSpPr>
          <p:cNvPr id="18437" name="Rectangle 2"/>
          <p:cNvSpPr>
            <a:spLocks noGrp="1" noChangeArrowheads="1"/>
          </p:cNvSpPr>
          <p:nvPr>
            <p:ph type="title"/>
          </p:nvPr>
        </p:nvSpPr>
        <p:spPr/>
        <p:txBody>
          <a:bodyPr/>
          <a:lstStyle/>
          <a:p>
            <a:r>
              <a:rPr lang="en-US" altLang="en-US" smtClean="0">
                <a:cs typeface="Times New Roman" panose="02020603050405020304" pitchFamily="18" charset="0"/>
              </a:rPr>
              <a:t>9-340</a:t>
            </a:r>
          </a:p>
        </p:txBody>
      </p:sp>
      <p:sp>
        <p:nvSpPr>
          <p:cNvPr id="18438" name="Rectangle 3"/>
          <p:cNvSpPr>
            <a:spLocks noGrp="1" noChangeArrowheads="1"/>
          </p:cNvSpPr>
          <p:nvPr>
            <p:ph type="body" idx="1"/>
          </p:nvPr>
        </p:nvSpPr>
        <p:spPr/>
        <p:txBody>
          <a:bodyPr/>
          <a:lstStyle/>
          <a:p>
            <a:r>
              <a:rPr lang="en-US" altLang="en-US" dirty="0" smtClean="0">
                <a:cs typeface="Times New Roman" panose="02020603050405020304" pitchFamily="18" charset="0"/>
              </a:rPr>
              <a:t>(a) </a:t>
            </a:r>
            <a:r>
              <a:rPr lang="en-US" altLang="en-US" b="1" dirty="0" smtClean="0">
                <a:cs typeface="Times New Roman" panose="02020603050405020304" pitchFamily="18" charset="0"/>
              </a:rPr>
              <a:t>[Exercise of recoupment or set-off.]</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Except as otherwise provided in subsection (c), </a:t>
            </a:r>
            <a:r>
              <a:rPr lang="en-US" altLang="en-US" dirty="0" smtClean="0">
                <a:solidFill>
                  <a:srgbClr val="FF0000"/>
                </a:solidFill>
                <a:cs typeface="Times New Roman" panose="02020603050405020304" pitchFamily="18" charset="0"/>
              </a:rPr>
              <a:t>a bank with which a deposit account is maintained may exercise any right of recoupment or set-off against a secured party that holds a security interest in the deposit account</a:t>
            </a:r>
            <a:r>
              <a:rPr lang="en-US" altLang="en-US" dirty="0" smtClean="0">
                <a:cs typeface="Times New Roman" panose="02020603050405020304" pitchFamily="18" charset="0"/>
              </a:rPr>
              <a:t>.</a:t>
            </a:r>
          </a:p>
        </p:txBody>
      </p:sp>
    </p:spTree>
    <p:extLst>
      <p:ext uri="{BB962C8B-B14F-4D97-AF65-F5344CB8AC3E}">
        <p14:creationId xmlns:p14="http://schemas.microsoft.com/office/powerpoint/2010/main" val="193225129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145D705-D771-4D51-A795-829F0C0F0E2C}"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9012C258-B807-48F0-8CCE-A557D2E3D047}" type="slidenum">
              <a:rPr lang="en-US" altLang="en-US" sz="1400">
                <a:solidFill>
                  <a:srgbClr val="000066"/>
                </a:solidFill>
                <a:latin typeface="Arial" panose="020B0604020202020204" pitchFamily="34" charset="0"/>
              </a:rPr>
              <a:pPr/>
              <a:t>60</a:t>
            </a:fld>
            <a:endParaRPr lang="en-US" altLang="en-US" sz="1400">
              <a:solidFill>
                <a:srgbClr val="000066"/>
              </a:solidFill>
              <a:latin typeface="Arial" panose="020B0604020202020204" pitchFamily="34" charset="0"/>
            </a:endParaRPr>
          </a:p>
        </p:txBody>
      </p:sp>
      <p:sp>
        <p:nvSpPr>
          <p:cNvPr id="39941" name="Rectangle 2"/>
          <p:cNvSpPr>
            <a:spLocks noGrp="1" noChangeArrowheads="1"/>
          </p:cNvSpPr>
          <p:nvPr>
            <p:ph type="title"/>
          </p:nvPr>
        </p:nvSpPr>
        <p:spPr/>
        <p:txBody>
          <a:bodyPr/>
          <a:lstStyle/>
          <a:p>
            <a:r>
              <a:rPr lang="en-US" altLang="en-US" dirty="0" smtClean="0"/>
              <a:t>8-16.1: </a:t>
            </a:r>
            <a:r>
              <a:rPr lang="en-US" altLang="en-US" dirty="0"/>
              <a:t>Answer</a:t>
            </a:r>
            <a:endParaRPr lang="en-US" altLang="en-US" dirty="0" smtClean="0"/>
          </a:p>
        </p:txBody>
      </p:sp>
      <p:sp>
        <p:nvSpPr>
          <p:cNvPr id="39942" name="Rectangle 3"/>
          <p:cNvSpPr>
            <a:spLocks noGrp="1" noChangeArrowheads="1"/>
          </p:cNvSpPr>
          <p:nvPr>
            <p:ph type="body" idx="1"/>
          </p:nvPr>
        </p:nvSpPr>
        <p:spPr/>
        <p:txBody>
          <a:bodyPr/>
          <a:lstStyle/>
          <a:p>
            <a:r>
              <a:rPr lang="en-US" altLang="en-US" dirty="0" smtClean="0"/>
              <a:t>Again focus on ownership risk</a:t>
            </a:r>
          </a:p>
          <a:p>
            <a:pPr lvl="1"/>
            <a:r>
              <a:rPr lang="en-US" altLang="en-US" dirty="0" smtClean="0"/>
              <a:t>If painting is worth more than $11,000, Debtor exercises call on painting</a:t>
            </a:r>
          </a:p>
          <a:p>
            <a:pPr lvl="2"/>
            <a:r>
              <a:rPr lang="en-US" altLang="en-US" dirty="0" smtClean="0"/>
              <a:t>Debtor ends up with painting, Bank gets $11,000</a:t>
            </a:r>
          </a:p>
        </p:txBody>
      </p:sp>
    </p:spTree>
    <p:extLst>
      <p:ext uri="{BB962C8B-B14F-4D97-AF65-F5344CB8AC3E}">
        <p14:creationId xmlns:p14="http://schemas.microsoft.com/office/powerpoint/2010/main" val="30188299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4500214-C383-4A7E-88AD-843A8FC0B919}"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794AFA10-A69D-43F8-A351-6A89D30B2FD5}" type="slidenum">
              <a:rPr lang="en-US" altLang="en-US" sz="1400">
                <a:solidFill>
                  <a:srgbClr val="000066"/>
                </a:solidFill>
                <a:latin typeface="Arial" panose="020B0604020202020204" pitchFamily="34" charset="0"/>
              </a:rPr>
              <a:pPr/>
              <a:t>61</a:t>
            </a:fld>
            <a:endParaRPr lang="en-US" altLang="en-US" sz="1400">
              <a:solidFill>
                <a:srgbClr val="000066"/>
              </a:solidFill>
              <a:latin typeface="Arial" panose="020B0604020202020204" pitchFamily="34" charset="0"/>
            </a:endParaRPr>
          </a:p>
        </p:txBody>
      </p:sp>
      <p:sp>
        <p:nvSpPr>
          <p:cNvPr id="40965" name="Rectangle 2"/>
          <p:cNvSpPr>
            <a:spLocks noGrp="1" noChangeArrowheads="1"/>
          </p:cNvSpPr>
          <p:nvPr>
            <p:ph type="title"/>
          </p:nvPr>
        </p:nvSpPr>
        <p:spPr/>
        <p:txBody>
          <a:bodyPr/>
          <a:lstStyle/>
          <a:p>
            <a:r>
              <a:rPr lang="en-US" altLang="en-US" dirty="0" smtClean="0"/>
              <a:t>8-16.1: </a:t>
            </a:r>
            <a:r>
              <a:rPr lang="en-US" altLang="en-US" dirty="0"/>
              <a:t>Answer</a:t>
            </a:r>
            <a:endParaRPr lang="en-US" altLang="en-US" dirty="0" smtClean="0"/>
          </a:p>
        </p:txBody>
      </p:sp>
      <p:sp>
        <p:nvSpPr>
          <p:cNvPr id="40966" name="Rectangle 3"/>
          <p:cNvSpPr>
            <a:spLocks noGrp="1" noChangeArrowheads="1"/>
          </p:cNvSpPr>
          <p:nvPr>
            <p:ph type="body" idx="1"/>
          </p:nvPr>
        </p:nvSpPr>
        <p:spPr/>
        <p:txBody>
          <a:bodyPr/>
          <a:lstStyle/>
          <a:p>
            <a:pPr lvl="1"/>
            <a:r>
              <a:rPr lang="en-US" altLang="en-US" dirty="0" smtClean="0"/>
              <a:t>If painting is worth $11,000, indifferent as to outcome</a:t>
            </a:r>
          </a:p>
          <a:p>
            <a:r>
              <a:rPr lang="en-US" altLang="en-US" dirty="0" smtClean="0"/>
              <a:t>Loan Not Sale</a:t>
            </a:r>
          </a:p>
          <a:p>
            <a:pPr lvl="1"/>
            <a:r>
              <a:rPr lang="en-US" altLang="en-US" dirty="0" smtClean="0"/>
              <a:t>Should treat this as a loan and not as a sale since it has the economic characteristics of a loan</a:t>
            </a:r>
          </a:p>
        </p:txBody>
      </p:sp>
    </p:spTree>
    <p:extLst>
      <p:ext uri="{BB962C8B-B14F-4D97-AF65-F5344CB8AC3E}">
        <p14:creationId xmlns:p14="http://schemas.microsoft.com/office/powerpoint/2010/main" val="33348185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dirty="0" smtClean="0"/>
              <a:t>8-16.2: Answer</a:t>
            </a:r>
          </a:p>
        </p:txBody>
      </p:sp>
      <p:sp>
        <p:nvSpPr>
          <p:cNvPr id="43011" name="Content Placeholder 2"/>
          <p:cNvSpPr>
            <a:spLocks noGrp="1"/>
          </p:cNvSpPr>
          <p:nvPr>
            <p:ph idx="1"/>
          </p:nvPr>
        </p:nvSpPr>
        <p:spPr/>
        <p:txBody>
          <a:bodyPr/>
          <a:lstStyle/>
          <a:p>
            <a:r>
              <a:rPr lang="en-US" altLang="en-US" dirty="0" smtClean="0"/>
              <a:t>No upside on accounts</a:t>
            </a:r>
          </a:p>
          <a:p>
            <a:pPr lvl="1"/>
            <a:r>
              <a:rPr lang="en-US" altLang="en-US" dirty="0" smtClean="0"/>
              <a:t>Painting could fluctuate in value</a:t>
            </a:r>
          </a:p>
          <a:p>
            <a:pPr lvl="1"/>
            <a:r>
              <a:rPr lang="en-US" altLang="en-US" dirty="0" smtClean="0"/>
              <a:t>Accounts won’t be worth more than face, only can be worth less</a:t>
            </a:r>
          </a:p>
          <a:p>
            <a:pPr lvl="1"/>
            <a:r>
              <a:rPr lang="en-US" altLang="en-US" dirty="0" smtClean="0"/>
              <a:t>Because accounts can only go down in value, we should treat this as a loan and not a sale</a:t>
            </a:r>
          </a:p>
        </p:txBody>
      </p:sp>
      <p:sp>
        <p:nvSpPr>
          <p:cNvPr id="4" name="Date Placeholder 3"/>
          <p:cNvSpPr>
            <a:spLocks noGrp="1"/>
          </p:cNvSpPr>
          <p:nvPr>
            <p:ph type="dt" sz="quarter" idx="10"/>
          </p:nvPr>
        </p:nvSpPr>
        <p:spPr/>
        <p:txBody>
          <a:bodyPr/>
          <a:lstStyle/>
          <a:p>
            <a:pPr>
              <a:defRPr/>
            </a:pPr>
            <a:fld id="{53D65970-7296-4FB5-8EC2-93970529B1D1}"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0FD0ABD-9321-4441-8813-774B00DA2959}" type="slidenum">
              <a:rPr lang="en-US" altLang="en-US" sz="1400">
                <a:solidFill>
                  <a:srgbClr val="000066"/>
                </a:solidFill>
                <a:latin typeface="Arial" panose="020B0604020202020204" pitchFamily="34" charset="0"/>
              </a:rPr>
              <a:pPr/>
              <a:t>62</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04749483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dirty="0" smtClean="0"/>
              <a:t>8-16.2: Answer</a:t>
            </a:r>
          </a:p>
        </p:txBody>
      </p:sp>
      <p:sp>
        <p:nvSpPr>
          <p:cNvPr id="43011" name="Content Placeholder 2"/>
          <p:cNvSpPr>
            <a:spLocks noGrp="1"/>
          </p:cNvSpPr>
          <p:nvPr>
            <p:ph idx="1"/>
          </p:nvPr>
        </p:nvSpPr>
        <p:spPr/>
        <p:txBody>
          <a:bodyPr/>
          <a:lstStyle/>
          <a:p>
            <a:r>
              <a:rPr lang="en-US" altLang="en-US" dirty="0" smtClean="0"/>
              <a:t>No upside on accounts</a:t>
            </a:r>
          </a:p>
          <a:p>
            <a:pPr lvl="1"/>
            <a:r>
              <a:rPr lang="en-US" altLang="en-US" dirty="0" smtClean="0"/>
              <a:t>Bank will either collect in full or will sell back to Debtor for the $11,000</a:t>
            </a:r>
          </a:p>
          <a:p>
            <a:pPr lvl="1"/>
            <a:r>
              <a:rPr lang="en-US" altLang="en-US" dirty="0" smtClean="0"/>
              <a:t>Either way, bank gets $11,000 and that makes this transaction a loan ($10K initial transfer to Debtor, $11K back to Bank one year later)</a:t>
            </a:r>
          </a:p>
          <a:p>
            <a:pPr lvl="1"/>
            <a:r>
              <a:rPr lang="en-US" altLang="en-US" dirty="0" smtClean="0"/>
              <a:t>Absence of upside converts sale in 8-15 to loan in this version</a:t>
            </a:r>
          </a:p>
        </p:txBody>
      </p:sp>
      <p:sp>
        <p:nvSpPr>
          <p:cNvPr id="4" name="Date Placeholder 3"/>
          <p:cNvSpPr>
            <a:spLocks noGrp="1"/>
          </p:cNvSpPr>
          <p:nvPr>
            <p:ph type="dt" sz="quarter" idx="10"/>
          </p:nvPr>
        </p:nvSpPr>
        <p:spPr/>
        <p:txBody>
          <a:bodyPr/>
          <a:lstStyle/>
          <a:p>
            <a:pPr>
              <a:defRPr/>
            </a:pPr>
            <a:fld id="{53D65970-7296-4FB5-8EC2-93970529B1D1}"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A0FD0ABD-9321-4441-8813-774B00DA2959}" type="slidenum">
              <a:rPr lang="en-US" altLang="en-US" sz="1400">
                <a:solidFill>
                  <a:srgbClr val="000066"/>
                </a:solidFill>
                <a:latin typeface="Arial" panose="020B0604020202020204" pitchFamily="34" charset="0"/>
              </a:rPr>
              <a:pPr/>
              <a:t>63</a:t>
            </a:fld>
            <a:endParaRPr lang="en-US" altLang="en-US" sz="1400">
              <a:solidFill>
                <a:srgbClr val="000066"/>
              </a:solidFill>
              <a:latin typeface="Arial" panose="020B0604020202020204" pitchFamily="34" charset="0"/>
            </a:endParaRPr>
          </a:p>
        </p:txBody>
      </p:sp>
    </p:spTree>
    <p:extLst>
      <p:ext uri="{BB962C8B-B14F-4D97-AF65-F5344CB8AC3E}">
        <p14:creationId xmlns:p14="http://schemas.microsoft.com/office/powerpoint/2010/main" val="188842815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NetBank FSB (BAP 9</a:t>
            </a:r>
            <a:r>
              <a:rPr lang="en-US" baseline="30000" dirty="0" smtClean="0"/>
              <a:t>th</a:t>
            </a:r>
            <a:r>
              <a:rPr lang="en-US" dirty="0" smtClean="0"/>
              <a:t> Cir. 2006)</a:t>
            </a:r>
            <a:endParaRPr lang="en-US" dirty="0"/>
          </a:p>
        </p:txBody>
      </p:sp>
      <p:sp>
        <p:nvSpPr>
          <p:cNvPr id="3" name="Content Placeholder 2"/>
          <p:cNvSpPr>
            <a:spLocks noGrp="1"/>
          </p:cNvSpPr>
          <p:nvPr>
            <p:ph idx="1"/>
          </p:nvPr>
        </p:nvSpPr>
        <p:spPr/>
        <p:txBody>
          <a:bodyPr/>
          <a:lstStyle/>
          <a:p>
            <a:r>
              <a:rPr lang="en-US" dirty="0" smtClean="0"/>
              <a:t>In Earlier Episodes</a:t>
            </a:r>
          </a:p>
          <a:p>
            <a:pPr lvl="1"/>
            <a:r>
              <a:rPr lang="en-US" dirty="0" smtClean="0"/>
              <a:t>Court found split chattel paper streams created new collateral types, including payment intangibles</a:t>
            </a:r>
          </a:p>
          <a:p>
            <a:pPr lvl="1"/>
            <a:r>
              <a:rPr lang="en-US" dirty="0" smtClean="0"/>
              <a:t>No possession, no financing statements, so to get benefit of automatic perfection of 9-309(3), needs to be sale of payment intangible.</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64</a:t>
            </a:fld>
            <a:endParaRPr lang="en-US" altLang="en-US"/>
          </a:p>
        </p:txBody>
      </p:sp>
    </p:spTree>
    <p:extLst>
      <p:ext uri="{BB962C8B-B14F-4D97-AF65-F5344CB8AC3E}">
        <p14:creationId xmlns:p14="http://schemas.microsoft.com/office/powerpoint/2010/main" val="26259149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NetBank FSB (BAP 9</a:t>
            </a:r>
            <a:r>
              <a:rPr lang="en-US" baseline="30000" dirty="0" smtClean="0"/>
              <a:t>th</a:t>
            </a:r>
            <a:r>
              <a:rPr lang="en-US" dirty="0" smtClean="0"/>
              <a:t> Cir. 2006)</a:t>
            </a:r>
            <a:endParaRPr lang="en-US" dirty="0"/>
          </a:p>
        </p:txBody>
      </p:sp>
      <p:sp>
        <p:nvSpPr>
          <p:cNvPr id="3" name="Content Placeholder 2"/>
          <p:cNvSpPr>
            <a:spLocks noGrp="1"/>
          </p:cNvSpPr>
          <p:nvPr>
            <p:ph idx="1"/>
          </p:nvPr>
        </p:nvSpPr>
        <p:spPr/>
        <p:txBody>
          <a:bodyPr/>
          <a:lstStyle/>
          <a:p>
            <a:r>
              <a:rPr lang="en-US" dirty="0" smtClean="0"/>
              <a:t>Sorting True Sales</a:t>
            </a:r>
          </a:p>
          <a:p>
            <a:pPr lvl="1"/>
            <a:r>
              <a:rPr lang="en-US" dirty="0" smtClean="0"/>
              <a:t>What people say vs. what the economics say</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65</a:t>
            </a:fld>
            <a:endParaRPr lang="en-US" altLang="en-US"/>
          </a:p>
        </p:txBody>
      </p:sp>
    </p:spTree>
    <p:extLst>
      <p:ext uri="{BB962C8B-B14F-4D97-AF65-F5344CB8AC3E}">
        <p14:creationId xmlns:p14="http://schemas.microsoft.com/office/powerpoint/2010/main" val="272196389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 and Servicing Agreement 2.1(c)</a:t>
            </a:r>
            <a:endParaRPr lang="en-US" dirty="0"/>
          </a:p>
        </p:txBody>
      </p:sp>
      <p:sp>
        <p:nvSpPr>
          <p:cNvPr id="3" name="Content Placeholder 2"/>
          <p:cNvSpPr>
            <a:spLocks noGrp="1"/>
          </p:cNvSpPr>
          <p:nvPr>
            <p:ph idx="1"/>
          </p:nvPr>
        </p:nvSpPr>
        <p:spPr/>
        <p:txBody>
          <a:bodyPr/>
          <a:lstStyle/>
          <a:p>
            <a:r>
              <a:rPr lang="en-US" dirty="0"/>
              <a:t>(</a:t>
            </a:r>
            <a:r>
              <a:rPr lang="en-US" dirty="0" smtClean="0"/>
              <a:t>c)</a:t>
            </a:r>
          </a:p>
          <a:p>
            <a:pPr lvl="1"/>
            <a:r>
              <a:rPr lang="en-US" dirty="0" smtClean="0"/>
              <a:t>The </a:t>
            </a:r>
            <a:r>
              <a:rPr lang="en-US" dirty="0"/>
              <a:t>execution and delivery of this Agreement shall constitute an acknowledgment by each of [Debtor as] Seller and [NetBank as] Purchaser that they intend that each assignment and transfer herein contemplated </a:t>
            </a:r>
            <a:r>
              <a:rPr lang="en-US" dirty="0">
                <a:solidFill>
                  <a:srgbClr val="FF0000"/>
                </a:solidFill>
              </a:rPr>
              <a:t>constitute a sale and assignment outright, and not for security</a:t>
            </a:r>
            <a:r>
              <a:rPr lang="en-US" dirty="0"/>
              <a:t>, of the [Transferred Assets, defined in Section 2.1(a) </a:t>
            </a:r>
            <a:r>
              <a:rPr lang="en-US" dirty="0" smtClean="0"/>
              <a:t>to</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66</a:t>
            </a:fld>
            <a:endParaRPr lang="en-US" altLang="en-US"/>
          </a:p>
        </p:txBody>
      </p:sp>
    </p:spTree>
    <p:extLst>
      <p:ext uri="{BB962C8B-B14F-4D97-AF65-F5344CB8AC3E}">
        <p14:creationId xmlns:p14="http://schemas.microsoft.com/office/powerpoint/2010/main" val="196011347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 and Servicing Agreement 2.1(c)</a:t>
            </a:r>
            <a:endParaRPr lang="en-US" dirty="0"/>
          </a:p>
        </p:txBody>
      </p:sp>
      <p:sp>
        <p:nvSpPr>
          <p:cNvPr id="3" name="Content Placeholder 2"/>
          <p:cNvSpPr>
            <a:spLocks noGrp="1"/>
          </p:cNvSpPr>
          <p:nvPr>
            <p:ph idx="1"/>
          </p:nvPr>
        </p:nvSpPr>
        <p:spPr/>
        <p:txBody>
          <a:bodyPr/>
          <a:lstStyle/>
          <a:p>
            <a:r>
              <a:rPr lang="en-US" dirty="0"/>
              <a:t>(</a:t>
            </a:r>
            <a:r>
              <a:rPr lang="en-US" dirty="0" smtClean="0"/>
              <a:t>c)</a:t>
            </a:r>
          </a:p>
          <a:p>
            <a:pPr lvl="1"/>
            <a:r>
              <a:rPr lang="en-US" dirty="0" smtClean="0"/>
              <a:t>include </a:t>
            </a:r>
            <a:r>
              <a:rPr lang="en-US" dirty="0"/>
              <a:t>the payment streams due or on deposit, the surety bonds, and proceeds of those things], conveying good title thereto free and clear of any Liens, from [Debtor] to [NetBank], </a:t>
            </a:r>
            <a:r>
              <a:rPr lang="en-US" dirty="0">
                <a:solidFill>
                  <a:srgbClr val="FF0000"/>
                </a:solidFill>
              </a:rPr>
              <a:t>and that all such property shall not be part of the estate of [Debtor] in the event of bankruptcy</a:t>
            </a:r>
            <a:r>
              <a:rPr lang="en-US" dirty="0"/>
              <a:t> .... </a:t>
            </a:r>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67</a:t>
            </a:fld>
            <a:endParaRPr lang="en-US" altLang="en-US"/>
          </a:p>
        </p:txBody>
      </p:sp>
    </p:spTree>
    <p:extLst>
      <p:ext uri="{BB962C8B-B14F-4D97-AF65-F5344CB8AC3E}">
        <p14:creationId xmlns:p14="http://schemas.microsoft.com/office/powerpoint/2010/main" val="405376798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 and Servicing Agreement 2.1(c)</a:t>
            </a:r>
            <a:endParaRPr lang="en-US" dirty="0"/>
          </a:p>
        </p:txBody>
      </p:sp>
      <p:sp>
        <p:nvSpPr>
          <p:cNvPr id="3" name="Content Placeholder 2"/>
          <p:cNvSpPr>
            <a:spLocks noGrp="1"/>
          </p:cNvSpPr>
          <p:nvPr>
            <p:ph idx="1"/>
          </p:nvPr>
        </p:nvSpPr>
        <p:spPr/>
        <p:txBody>
          <a:bodyPr/>
          <a:lstStyle/>
          <a:p>
            <a:r>
              <a:rPr lang="en-US" dirty="0"/>
              <a:t>(</a:t>
            </a:r>
            <a:r>
              <a:rPr lang="en-US" dirty="0" smtClean="0"/>
              <a:t>c)</a:t>
            </a:r>
          </a:p>
          <a:p>
            <a:pPr lvl="1"/>
            <a:r>
              <a:rPr lang="en-US" dirty="0" smtClean="0">
                <a:solidFill>
                  <a:srgbClr val="FF0000"/>
                </a:solidFill>
              </a:rPr>
              <a:t>In </a:t>
            </a:r>
            <a:r>
              <a:rPr lang="en-US" dirty="0">
                <a:solidFill>
                  <a:srgbClr val="FF0000"/>
                </a:solidFill>
              </a:rPr>
              <a:t>the event that such conveyance is determined to be made as security for a loan </a:t>
            </a:r>
            <a:r>
              <a:rPr lang="en-US" dirty="0"/>
              <a:t>made by [NetBank] to [Debtor], </a:t>
            </a:r>
            <a:r>
              <a:rPr lang="en-US" dirty="0">
                <a:solidFill>
                  <a:srgbClr val="FF0000"/>
                </a:solidFill>
              </a:rPr>
              <a:t>[Debtor] hereby grants to [NetBank] a first priority security interest in all of [Debtor’s] right, title and interest </a:t>
            </a:r>
            <a:r>
              <a:rPr lang="en-US" dirty="0"/>
              <a:t>in and to the [Transferred Assets] .... </a:t>
            </a:r>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68</a:t>
            </a:fld>
            <a:endParaRPr lang="en-US" altLang="en-US"/>
          </a:p>
        </p:txBody>
      </p:sp>
    </p:spTree>
    <p:extLst>
      <p:ext uri="{BB962C8B-B14F-4D97-AF65-F5344CB8AC3E}">
        <p14:creationId xmlns:p14="http://schemas.microsoft.com/office/powerpoint/2010/main" val="413928488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SSA 2.10</a:t>
            </a:r>
            <a:endParaRPr lang="en-US" dirty="0"/>
          </a:p>
        </p:txBody>
      </p:sp>
      <p:sp>
        <p:nvSpPr>
          <p:cNvPr id="3" name="Content Placeholder 2"/>
          <p:cNvSpPr>
            <a:spLocks noGrp="1"/>
          </p:cNvSpPr>
          <p:nvPr>
            <p:ph idx="1"/>
          </p:nvPr>
        </p:nvSpPr>
        <p:spPr/>
        <p:txBody>
          <a:bodyPr/>
          <a:lstStyle/>
          <a:p>
            <a:r>
              <a:rPr lang="en-US" dirty="0"/>
              <a:t>SECTION 2.10 Income Tax </a:t>
            </a:r>
            <a:r>
              <a:rPr lang="en-US" dirty="0" smtClean="0"/>
              <a:t>Characterization.</a:t>
            </a:r>
          </a:p>
          <a:p>
            <a:pPr lvl="1"/>
            <a:r>
              <a:rPr lang="en-US" dirty="0" smtClean="0"/>
              <a:t>This </a:t>
            </a:r>
            <a:r>
              <a:rPr lang="en-US" dirty="0"/>
              <a:t>Agreement has been structured with the intention that the [amounts payable to NetBank] will qualify under applicable federal, state, local and foreign tax law as </a:t>
            </a:r>
            <a:r>
              <a:rPr lang="en-US" dirty="0">
                <a:solidFill>
                  <a:srgbClr val="FF0000"/>
                </a:solidFill>
              </a:rPr>
              <a:t>indebtedness</a:t>
            </a:r>
            <a:r>
              <a:rPr lang="en-US" dirty="0"/>
              <a:t> of [Debtor] secured by the Leases and other assets described in Section </a:t>
            </a:r>
            <a:r>
              <a:rPr lang="en-US" dirty="0" smtClean="0"/>
              <a:t>2.1.</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69</a:t>
            </a:fld>
            <a:endParaRPr lang="en-US" altLang="en-US"/>
          </a:p>
        </p:txBody>
      </p:sp>
    </p:spTree>
    <p:extLst>
      <p:ext uri="{BB962C8B-B14F-4D97-AF65-F5344CB8AC3E}">
        <p14:creationId xmlns:p14="http://schemas.microsoft.com/office/powerpoint/2010/main" val="4103657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1BE5F56-1E05-4D59-8AC1-DBB8E13EE70E}"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3177D8-0806-4C85-BE5C-C3868FD00C2C}" type="slidenum">
              <a:rPr lang="en-US" altLang="en-US" sz="1400">
                <a:solidFill>
                  <a:srgbClr val="000066"/>
                </a:solidFill>
                <a:latin typeface="Arial" panose="020B0604020202020204" pitchFamily="34" charset="0"/>
              </a:rPr>
              <a:pPr/>
              <a:t>7</a:t>
            </a:fld>
            <a:endParaRPr lang="en-US" altLang="en-US" sz="1400">
              <a:solidFill>
                <a:srgbClr val="000066"/>
              </a:solidFill>
              <a:latin typeface="Arial" panose="020B0604020202020204" pitchFamily="34" charset="0"/>
            </a:endParaRPr>
          </a:p>
        </p:txBody>
      </p:sp>
      <p:sp>
        <p:nvSpPr>
          <p:cNvPr id="19461" name="Rectangle 2"/>
          <p:cNvSpPr>
            <a:spLocks noGrp="1" noChangeArrowheads="1"/>
          </p:cNvSpPr>
          <p:nvPr>
            <p:ph type="title"/>
          </p:nvPr>
        </p:nvSpPr>
        <p:spPr/>
        <p:txBody>
          <a:bodyPr/>
          <a:lstStyle/>
          <a:p>
            <a:r>
              <a:rPr lang="en-US" altLang="en-US" smtClean="0">
                <a:cs typeface="Times New Roman" panose="02020603050405020304" pitchFamily="18" charset="0"/>
              </a:rPr>
              <a:t>9-340 Cont.</a:t>
            </a:r>
          </a:p>
        </p:txBody>
      </p:sp>
      <p:sp>
        <p:nvSpPr>
          <p:cNvPr id="19462" name="Rectangle 3"/>
          <p:cNvSpPr>
            <a:spLocks noGrp="1" noChangeArrowheads="1"/>
          </p:cNvSpPr>
          <p:nvPr>
            <p:ph type="body" idx="1"/>
          </p:nvPr>
        </p:nvSpPr>
        <p:spPr/>
        <p:txBody>
          <a:bodyPr/>
          <a:lstStyle/>
          <a:p>
            <a:r>
              <a:rPr lang="en-US" altLang="en-US" dirty="0" smtClean="0">
                <a:cs typeface="Times New Roman" panose="02020603050405020304" pitchFamily="18" charset="0"/>
              </a:rPr>
              <a:t>(b) </a:t>
            </a:r>
            <a:r>
              <a:rPr lang="en-US" altLang="en-US" b="1" dirty="0" smtClean="0">
                <a:cs typeface="Times New Roman" panose="02020603050405020304" pitchFamily="18" charset="0"/>
              </a:rPr>
              <a:t>[Recoupment or setoff</a:t>
            </a:r>
            <a:r>
              <a:rPr lang="en-US" altLang="en-US" dirty="0" smtClean="0">
                <a:cs typeface="Times New Roman" panose="02020603050405020304" pitchFamily="18" charset="0"/>
              </a:rPr>
              <a:t> </a:t>
            </a:r>
            <a:r>
              <a:rPr lang="en-US" altLang="en-US" b="1" dirty="0" smtClean="0">
                <a:cs typeface="Times New Roman" panose="02020603050405020304" pitchFamily="18" charset="0"/>
              </a:rPr>
              <a:t>not affected by security interest.]</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Except as otherwise provided in subsection (c), the application of this article to a security interest in a deposit account does not affect a right of recoupment or set-off of the secured party as to a deposit account maintained with the secured party.</a:t>
            </a:r>
          </a:p>
        </p:txBody>
      </p:sp>
    </p:spTree>
    <p:extLst>
      <p:ext uri="{BB962C8B-B14F-4D97-AF65-F5344CB8AC3E}">
        <p14:creationId xmlns:p14="http://schemas.microsoft.com/office/powerpoint/2010/main" val="422336176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SSA 2.10</a:t>
            </a:r>
            <a:endParaRPr lang="en-US" dirty="0"/>
          </a:p>
        </p:txBody>
      </p:sp>
      <p:sp>
        <p:nvSpPr>
          <p:cNvPr id="3" name="Content Placeholder 2"/>
          <p:cNvSpPr>
            <a:spLocks noGrp="1"/>
          </p:cNvSpPr>
          <p:nvPr>
            <p:ph idx="1"/>
          </p:nvPr>
        </p:nvSpPr>
        <p:spPr/>
        <p:txBody>
          <a:bodyPr/>
          <a:lstStyle/>
          <a:p>
            <a:r>
              <a:rPr lang="en-US" dirty="0"/>
              <a:t>SECTION 2.10 Income Tax </a:t>
            </a:r>
            <a:r>
              <a:rPr lang="en-US" dirty="0" smtClean="0"/>
              <a:t>Characterization.</a:t>
            </a:r>
          </a:p>
          <a:p>
            <a:pPr lvl="1"/>
            <a:r>
              <a:rPr lang="en-US" dirty="0" smtClean="0"/>
              <a:t>The </a:t>
            </a:r>
            <a:r>
              <a:rPr lang="en-US" dirty="0"/>
              <a:t>parties hereto agree to treat and to take no action inconsistent </a:t>
            </a:r>
            <a:r>
              <a:rPr lang="en-US" dirty="0">
                <a:solidFill>
                  <a:srgbClr val="FF0000"/>
                </a:solidFill>
              </a:rPr>
              <a:t>with the treatment of [such amounts] as such indebtedness </a:t>
            </a:r>
            <a:r>
              <a:rPr lang="en-US" dirty="0"/>
              <a:t>for purposes of federal, state, local and foreign income or franchise taxes and any other tax imposed on or measured by income</a:t>
            </a:r>
            <a:r>
              <a:rPr lang="en-US" dirty="0" smtClean="0"/>
              <a:t>.</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70</a:t>
            </a:fld>
            <a:endParaRPr lang="en-US" altLang="en-US"/>
          </a:p>
        </p:txBody>
      </p:sp>
    </p:spTree>
    <p:extLst>
      <p:ext uri="{BB962C8B-B14F-4D97-AF65-F5344CB8AC3E}">
        <p14:creationId xmlns:p14="http://schemas.microsoft.com/office/powerpoint/2010/main" val="334896716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Economics: Cash Flows, Planned and Contingent</a:t>
            </a:r>
            <a:endParaRPr lang="en-US" dirty="0"/>
          </a:p>
        </p:txBody>
      </p:sp>
      <p:sp>
        <p:nvSpPr>
          <p:cNvPr id="3" name="Content Placeholder 2"/>
          <p:cNvSpPr>
            <a:spLocks noGrp="1"/>
          </p:cNvSpPr>
          <p:nvPr>
            <p:ph idx="1"/>
          </p:nvPr>
        </p:nvSpPr>
        <p:spPr/>
        <p:txBody>
          <a:bodyPr/>
          <a:lstStyle/>
          <a:p>
            <a:r>
              <a:rPr lang="en-US" dirty="0" smtClean="0"/>
              <a:t>Steps</a:t>
            </a:r>
          </a:p>
          <a:p>
            <a:pPr lvl="1"/>
            <a:r>
              <a:rPr lang="en-US" dirty="0" smtClean="0"/>
              <a:t>1. NetBank wires, as an “Original Principal Amount” $11.6 million to debtor as “the purchase price”</a:t>
            </a:r>
          </a:p>
          <a:p>
            <a:pPr lvl="1"/>
            <a:r>
              <a:rPr lang="en-US" dirty="0" smtClean="0"/>
              <a:t>2. Debtor assigns property without recourse</a:t>
            </a:r>
          </a:p>
          <a:p>
            <a:pPr lvl="1"/>
            <a:r>
              <a:rPr lang="en-US" dirty="0" smtClean="0"/>
              <a:t>3. Every month, Debtor/Surety have to pay $258,270 to NetBank</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71</a:t>
            </a:fld>
            <a:endParaRPr lang="en-US" altLang="en-US"/>
          </a:p>
        </p:txBody>
      </p:sp>
    </p:spTree>
    <p:extLst>
      <p:ext uri="{BB962C8B-B14F-4D97-AF65-F5344CB8AC3E}">
        <p14:creationId xmlns:p14="http://schemas.microsoft.com/office/powerpoint/2010/main" val="4545866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Economics: Cash Flows, Planned and Contingent</a:t>
            </a:r>
            <a:endParaRPr lang="en-US" dirty="0"/>
          </a:p>
        </p:txBody>
      </p:sp>
      <p:sp>
        <p:nvSpPr>
          <p:cNvPr id="3" name="Content Placeholder 2"/>
          <p:cNvSpPr>
            <a:spLocks noGrp="1"/>
          </p:cNvSpPr>
          <p:nvPr>
            <p:ph idx="1"/>
          </p:nvPr>
        </p:nvSpPr>
        <p:spPr/>
        <p:txBody>
          <a:bodyPr/>
          <a:lstStyle/>
          <a:p>
            <a:r>
              <a:rPr lang="en-US" dirty="0" smtClean="0"/>
              <a:t>Steps</a:t>
            </a:r>
          </a:p>
          <a:p>
            <a:pPr lvl="1"/>
            <a:r>
              <a:rPr lang="en-US" dirty="0" smtClean="0"/>
              <a:t>4. At the end of the agreement</a:t>
            </a:r>
          </a:p>
          <a:p>
            <a:pPr lvl="2"/>
            <a:r>
              <a:rPr lang="en-US" dirty="0"/>
              <a:t>This agreement shall terminate upon the receipt by [NetBank] of the Original Principal Amount plus all </a:t>
            </a:r>
            <a:r>
              <a:rPr lang="en-US" i="1" dirty="0"/>
              <a:t>Interest</a:t>
            </a:r>
            <a:r>
              <a:rPr lang="en-US" dirty="0"/>
              <a:t> Distributable </a:t>
            </a:r>
            <a:r>
              <a:rPr lang="en-US" dirty="0" smtClean="0"/>
              <a:t>Amounts …</a:t>
            </a:r>
          </a:p>
          <a:p>
            <a:pPr lvl="2"/>
            <a:r>
              <a:rPr lang="en-US" dirty="0"/>
              <a:t>Any remaining Transferred Assets shall thence be conveyed to [Debtor] without </a:t>
            </a:r>
            <a:r>
              <a:rPr lang="en-US" dirty="0" smtClean="0"/>
              <a:t>recourse.</a:t>
            </a:r>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17,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72</a:t>
            </a:fld>
            <a:endParaRPr lang="en-US" altLang="en-US"/>
          </a:p>
        </p:txBody>
      </p:sp>
    </p:spTree>
    <p:extLst>
      <p:ext uri="{BB962C8B-B14F-4D97-AF65-F5344CB8AC3E}">
        <p14:creationId xmlns:p14="http://schemas.microsoft.com/office/powerpoint/2010/main" val="4220919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260EBB7-D323-4F70-AEF8-DFBFD1A3C3D2}" type="datetime4">
              <a:rPr lang="en-US"/>
              <a:pPr>
                <a:defRPr/>
              </a:pPr>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D29F4713-2F08-41A8-86D4-1BEB314038C5}" type="slidenum">
              <a:rPr lang="en-US" altLang="en-US" sz="1400">
                <a:solidFill>
                  <a:srgbClr val="000066"/>
                </a:solidFill>
                <a:latin typeface="Arial" panose="020B0604020202020204" pitchFamily="34" charset="0"/>
              </a:rPr>
              <a:pPr/>
              <a:t>8</a:t>
            </a:fld>
            <a:endParaRPr lang="en-US" altLang="en-US" sz="1400">
              <a:solidFill>
                <a:srgbClr val="000066"/>
              </a:solidFill>
              <a:latin typeface="Arial" panose="020B0604020202020204" pitchFamily="34" charset="0"/>
            </a:endParaRPr>
          </a:p>
        </p:txBody>
      </p:sp>
      <p:sp>
        <p:nvSpPr>
          <p:cNvPr id="20485" name="Rectangle 2"/>
          <p:cNvSpPr>
            <a:spLocks noGrp="1" noChangeArrowheads="1"/>
          </p:cNvSpPr>
          <p:nvPr>
            <p:ph type="title"/>
          </p:nvPr>
        </p:nvSpPr>
        <p:spPr/>
        <p:txBody>
          <a:bodyPr/>
          <a:lstStyle/>
          <a:p>
            <a:r>
              <a:rPr lang="en-US" altLang="en-US" smtClean="0">
                <a:cs typeface="Times New Roman" panose="02020603050405020304" pitchFamily="18" charset="0"/>
              </a:rPr>
              <a:t>9-340 Cont.</a:t>
            </a:r>
          </a:p>
        </p:txBody>
      </p:sp>
      <p:sp>
        <p:nvSpPr>
          <p:cNvPr id="20486" name="Rectangle 3"/>
          <p:cNvSpPr>
            <a:spLocks noGrp="1" noChangeArrowheads="1"/>
          </p:cNvSpPr>
          <p:nvPr>
            <p:ph type="body" idx="1"/>
          </p:nvPr>
        </p:nvSpPr>
        <p:spPr/>
        <p:txBody>
          <a:bodyPr/>
          <a:lstStyle/>
          <a:p>
            <a:r>
              <a:rPr lang="en-US" altLang="en-US" dirty="0" smtClean="0">
                <a:cs typeface="Times New Roman" panose="02020603050405020304" pitchFamily="18" charset="0"/>
              </a:rPr>
              <a:t>(c) </a:t>
            </a:r>
            <a:r>
              <a:rPr lang="en-US" altLang="en-US" b="1" dirty="0" smtClean="0">
                <a:cs typeface="Times New Roman" panose="02020603050405020304" pitchFamily="18" charset="0"/>
              </a:rPr>
              <a:t>[When set-off ineffective.]</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The exercise by a bank of a set-off against a deposit account is ineffective against a secured party that holds a security interest in the deposit account which </a:t>
            </a:r>
            <a:r>
              <a:rPr lang="en-US" altLang="en-US" dirty="0" smtClean="0">
                <a:solidFill>
                  <a:srgbClr val="FF0000"/>
                </a:solidFill>
                <a:cs typeface="Times New Roman" panose="02020603050405020304" pitchFamily="18" charset="0"/>
              </a:rPr>
              <a:t>is perfected by control under Section 9‑104(a)(3),</a:t>
            </a:r>
            <a:r>
              <a:rPr lang="en-US" altLang="en-US" dirty="0" smtClean="0">
                <a:cs typeface="Times New Roman" panose="02020603050405020304" pitchFamily="18" charset="0"/>
              </a:rPr>
              <a:t> if the set-off is based on a claim against the debtor.</a:t>
            </a:r>
          </a:p>
        </p:txBody>
      </p:sp>
    </p:spTree>
    <p:extLst>
      <p:ext uri="{BB962C8B-B14F-4D97-AF65-F5344CB8AC3E}">
        <p14:creationId xmlns:p14="http://schemas.microsoft.com/office/powerpoint/2010/main" val="32732038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186C44C-88F9-4A68-BA05-70F3B08217D6}" type="datetime4">
              <a:rPr lang="en-US" smtClean="0"/>
              <a:t>May 17,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fld id="{31D43C73-6381-47B8-A619-330130A9CBE8}" type="slidenum">
              <a:rPr lang="en-US" altLang="en-US" sz="1400">
                <a:solidFill>
                  <a:srgbClr val="000066"/>
                </a:solidFill>
                <a:latin typeface="Arial" panose="020B0604020202020204" pitchFamily="34" charset="0"/>
              </a:rPr>
              <a:pPr/>
              <a:t>9</a:t>
            </a:fld>
            <a:endParaRPr lang="en-US" altLang="en-US" sz="1400">
              <a:solidFill>
                <a:srgbClr val="000066"/>
              </a:solidFill>
              <a:latin typeface="Arial" panose="020B0604020202020204" pitchFamily="34" charset="0"/>
            </a:endParaRPr>
          </a:p>
        </p:txBody>
      </p:sp>
      <p:sp>
        <p:nvSpPr>
          <p:cNvPr id="12293" name="Rectangle 2"/>
          <p:cNvSpPr>
            <a:spLocks noGrp="1" noChangeArrowheads="1"/>
          </p:cNvSpPr>
          <p:nvPr>
            <p:ph type="title"/>
          </p:nvPr>
        </p:nvSpPr>
        <p:spPr/>
        <p:txBody>
          <a:bodyPr/>
          <a:lstStyle/>
          <a:p>
            <a:r>
              <a:rPr lang="en-US" altLang="en-US" dirty="0" smtClean="0"/>
              <a:t>9-104: Control of Deposit Account</a:t>
            </a:r>
          </a:p>
        </p:txBody>
      </p:sp>
      <p:sp>
        <p:nvSpPr>
          <p:cNvPr id="12294" name="Rectangle 3"/>
          <p:cNvSpPr>
            <a:spLocks noGrp="1" noChangeArrowheads="1"/>
          </p:cNvSpPr>
          <p:nvPr>
            <p:ph type="body" idx="1"/>
          </p:nvPr>
        </p:nvSpPr>
        <p:spPr/>
        <p:txBody>
          <a:bodyPr/>
          <a:lstStyle/>
          <a:p>
            <a:r>
              <a:rPr lang="en-US" altLang="en-US" dirty="0" smtClean="0">
                <a:cs typeface="Times New Roman" panose="02020603050405020304" pitchFamily="18" charset="0"/>
              </a:rPr>
              <a:t>(a) </a:t>
            </a:r>
            <a:r>
              <a:rPr lang="en-US" altLang="en-US" b="1" dirty="0" smtClean="0">
                <a:cs typeface="Times New Roman" panose="02020603050405020304" pitchFamily="18" charset="0"/>
              </a:rPr>
              <a:t>[Requirements for control.]</a:t>
            </a:r>
            <a:endParaRPr lang="en-US" altLang="en-US" dirty="0" smtClean="0">
              <a:cs typeface="Times New Roman" panose="02020603050405020304" pitchFamily="18" charset="0"/>
            </a:endParaRPr>
          </a:p>
          <a:p>
            <a:pPr lvl="1"/>
            <a:r>
              <a:rPr lang="en-US" altLang="en-US" dirty="0" smtClean="0">
                <a:cs typeface="Times New Roman" panose="02020603050405020304" pitchFamily="18" charset="0"/>
              </a:rPr>
              <a:t>A secured party has control of a deposit account if:</a:t>
            </a:r>
            <a:endParaRPr lang="en-US" altLang="en-US" dirty="0" smtClean="0"/>
          </a:p>
          <a:p>
            <a:pPr lvl="2"/>
            <a:r>
              <a:rPr lang="en-US" altLang="en-US" smtClean="0">
                <a:cs typeface="Times New Roman" panose="02020603050405020304" pitchFamily="18" charset="0"/>
              </a:rPr>
              <a:t>(1) the secured party is the bank with which the deposit account is maintained;</a:t>
            </a:r>
            <a:endParaRPr lang="en-US" altLang="en-US" dirty="0" smtClean="0">
              <a:cs typeface="Times New Roman" panose="02020603050405020304" pitchFamily="18" charset="0"/>
            </a:endParaRPr>
          </a:p>
        </p:txBody>
      </p:sp>
    </p:spTree>
    <p:extLst>
      <p:ext uri="{BB962C8B-B14F-4D97-AF65-F5344CB8AC3E}">
        <p14:creationId xmlns:p14="http://schemas.microsoft.com/office/powerpoint/2010/main" val="1617617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4271</TotalTime>
  <Words>3615</Words>
  <Application>Microsoft Office PowerPoint</Application>
  <PresentationFormat>Widescreen</PresentationFormat>
  <Paragraphs>556</Paragraphs>
  <Slides>72</Slides>
  <Notes>52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72</vt:i4>
      </vt:variant>
    </vt:vector>
  </HeadingPairs>
  <TitlesOfParts>
    <vt:vector size="78" baseType="lpstr">
      <vt:lpstr>Arial</vt:lpstr>
      <vt:lpstr>Book Antiqua</vt:lpstr>
      <vt:lpstr>Helvetica</vt:lpstr>
      <vt:lpstr>Monotype Sorts</vt:lpstr>
      <vt:lpstr>Times New Roman</vt:lpstr>
      <vt:lpstr>Generic (Standard)</vt:lpstr>
      <vt:lpstr>Class 22 Secured Transactions Spring 2021  Limits of Article 9: Set-Off And Certain Sales</vt:lpstr>
      <vt:lpstr>Last Time Review</vt:lpstr>
      <vt:lpstr>Last Time Review</vt:lpstr>
      <vt:lpstr>Last Time Review</vt:lpstr>
      <vt:lpstr>9-109(d)</vt:lpstr>
      <vt:lpstr>9-340</vt:lpstr>
      <vt:lpstr>9-340 Cont.</vt:lpstr>
      <vt:lpstr>9-340 Cont.</vt:lpstr>
      <vt:lpstr>9-104: Control of Deposit Account</vt:lpstr>
      <vt:lpstr>9-104: Control of Deposit Account</vt:lpstr>
      <vt:lpstr>9-341</vt:lpstr>
      <vt:lpstr>9-341</vt:lpstr>
      <vt:lpstr>8-9: Mutual Debts and Setoff</vt:lpstr>
      <vt:lpstr>Answer</vt:lpstr>
      <vt:lpstr>Answer</vt:lpstr>
      <vt:lpstr>Kentucky Highlands</vt:lpstr>
      <vt:lpstr>Answer</vt:lpstr>
      <vt:lpstr>Answer</vt:lpstr>
      <vt:lpstr>Key Quotes</vt:lpstr>
      <vt:lpstr>Key Quotes</vt:lpstr>
      <vt:lpstr>Not Right</vt:lpstr>
      <vt:lpstr>9-109</vt:lpstr>
      <vt:lpstr>Definitions</vt:lpstr>
      <vt:lpstr>Definitions</vt:lpstr>
      <vt:lpstr>More Definitions</vt:lpstr>
      <vt:lpstr>More Definitions</vt:lpstr>
      <vt:lpstr>More Definitions </vt:lpstr>
      <vt:lpstr>More Definitions</vt:lpstr>
      <vt:lpstr>9-318</vt:lpstr>
      <vt:lpstr>9-318 Cont.</vt:lpstr>
      <vt:lpstr>Understanding 9-318(b)</vt:lpstr>
      <vt:lpstr>Understanding 9-318(b)</vt:lpstr>
      <vt:lpstr>Understanding 9-318(b)</vt:lpstr>
      <vt:lpstr>Understanding 9-318(b)</vt:lpstr>
      <vt:lpstr>Automatic Perfection under 9-309</vt:lpstr>
      <vt:lpstr>Perfection for Sales of CP</vt:lpstr>
      <vt:lpstr>Perfection for Sales of CP</vt:lpstr>
      <vt:lpstr>Perfection for Sales of Accounts</vt:lpstr>
      <vt:lpstr>8-11.1: Unperfected Sales?</vt:lpstr>
      <vt:lpstr>8-11.2: Unperfected Sales?</vt:lpstr>
      <vt:lpstr>8-11.1: Answer</vt:lpstr>
      <vt:lpstr>8-11.2: Answer</vt:lpstr>
      <vt:lpstr>Where Do We Care?</vt:lpstr>
      <vt:lpstr>Where Do We Care?</vt:lpstr>
      <vt:lpstr>Where Do We Care?</vt:lpstr>
      <vt:lpstr>Where Do We Care?</vt:lpstr>
      <vt:lpstr>Where Do We Care?</vt:lpstr>
      <vt:lpstr>How Do We Tell?</vt:lpstr>
      <vt:lpstr>8-14: Sale or Loan?</vt:lpstr>
      <vt:lpstr>8-15.1: Sale or Loan?</vt:lpstr>
      <vt:lpstr>8-15.2: Sale or Loan?</vt:lpstr>
      <vt:lpstr>8-14: Answer</vt:lpstr>
      <vt:lpstr>8-15.1: Answer</vt:lpstr>
      <vt:lpstr>A Little Terminology</vt:lpstr>
      <vt:lpstr>8-15.2: Answer</vt:lpstr>
      <vt:lpstr>8-15.2: Answer</vt:lpstr>
      <vt:lpstr>8-16.1: Sale or Loan?</vt:lpstr>
      <vt:lpstr>8-16.2: Sale or Loan?</vt:lpstr>
      <vt:lpstr>8-16.1: Answer</vt:lpstr>
      <vt:lpstr>8-16.1: Answer</vt:lpstr>
      <vt:lpstr>8-16.1: Answer</vt:lpstr>
      <vt:lpstr>8-16.2: Answer</vt:lpstr>
      <vt:lpstr>8-16.2: Answer</vt:lpstr>
      <vt:lpstr>NetBank FSB (BAP 9th Cir. 2006)</vt:lpstr>
      <vt:lpstr>NetBank FSB (BAP 9th Cir. 2006)</vt:lpstr>
      <vt:lpstr>Sale and Servicing Agreement 2.1(c)</vt:lpstr>
      <vt:lpstr>Sale and Servicing Agreement 2.1(c)</vt:lpstr>
      <vt:lpstr>Sale and Servicing Agreement 2.1(c)</vt:lpstr>
      <vt:lpstr>SSA 2.10</vt:lpstr>
      <vt:lpstr>SSA 2.10</vt:lpstr>
      <vt:lpstr>Economics: Cash Flows, Planned and Contingent</vt:lpstr>
      <vt:lpstr>Economics: Cash Flows, Planned and Contingent</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552</cp:revision>
  <cp:lastPrinted>2018-11-16T22:11:26Z</cp:lastPrinted>
  <dcterms:created xsi:type="dcterms:W3CDTF">1999-10-27T15:27:59Z</dcterms:created>
  <dcterms:modified xsi:type="dcterms:W3CDTF">2021-05-17T19:19:54Z</dcterms:modified>
</cp:coreProperties>
</file>