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42"/>
  </p:notesMasterIdLst>
  <p:handoutMasterIdLst>
    <p:handoutMasterId r:id="rId43"/>
  </p:handoutMasterIdLst>
  <p:sldIdLst>
    <p:sldId id="1255" r:id="rId2"/>
    <p:sldId id="1700" r:id="rId3"/>
    <p:sldId id="1737" r:id="rId4"/>
    <p:sldId id="1702" r:id="rId5"/>
    <p:sldId id="1704" r:id="rId6"/>
    <p:sldId id="1705" r:id="rId7"/>
    <p:sldId id="1706" r:id="rId8"/>
    <p:sldId id="1707" r:id="rId9"/>
    <p:sldId id="1709" r:id="rId10"/>
    <p:sldId id="1711" r:id="rId11"/>
    <p:sldId id="1708" r:id="rId12"/>
    <p:sldId id="1710" r:id="rId13"/>
    <p:sldId id="1712" r:id="rId14"/>
    <p:sldId id="1713" r:id="rId15"/>
    <p:sldId id="1714" r:id="rId16"/>
    <p:sldId id="1738" r:id="rId17"/>
    <p:sldId id="1715" r:id="rId18"/>
    <p:sldId id="1716" r:id="rId19"/>
    <p:sldId id="1717" r:id="rId20"/>
    <p:sldId id="1718" r:id="rId21"/>
    <p:sldId id="1719" r:id="rId22"/>
    <p:sldId id="1720" r:id="rId23"/>
    <p:sldId id="1721" r:id="rId24"/>
    <p:sldId id="1723" r:id="rId25"/>
    <p:sldId id="1725" r:id="rId26"/>
    <p:sldId id="1722" r:id="rId27"/>
    <p:sldId id="1724" r:id="rId28"/>
    <p:sldId id="1739" r:id="rId29"/>
    <p:sldId id="1726" r:id="rId30"/>
    <p:sldId id="1740" r:id="rId31"/>
    <p:sldId id="1727" r:id="rId32"/>
    <p:sldId id="1728" r:id="rId33"/>
    <p:sldId id="1729" r:id="rId34"/>
    <p:sldId id="1730" r:id="rId35"/>
    <p:sldId id="1731" r:id="rId36"/>
    <p:sldId id="1732" r:id="rId37"/>
    <p:sldId id="1733" r:id="rId38"/>
    <p:sldId id="1734" r:id="rId39"/>
    <p:sldId id="1735" r:id="rId40"/>
    <p:sldId id="1736" r:id="rId41"/>
  </p:sldIdLst>
  <p:sldSz cx="12192000" cy="6858000"/>
  <p:notesSz cx="7010400" cy="9296400"/>
  <p:defaultTextStyle>
    <a:defPPr>
      <a:defRPr lang="en-US"/>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CC66FF"/>
    <a:srgbClr val="CCCCFF"/>
    <a:srgbClr val="6699FF"/>
    <a:srgbClr val="003399"/>
    <a:srgbClr val="FFCC99"/>
    <a:srgbClr val="CC99FF"/>
    <a:srgbClr val="FF7C8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588" autoAdjust="0"/>
    <p:restoredTop sz="86368" autoAdjust="0"/>
  </p:normalViewPr>
  <p:slideViewPr>
    <p:cSldViewPr snapToGrid="0">
      <p:cViewPr varScale="1">
        <p:scale>
          <a:sx n="153" d="100"/>
          <a:sy n="153" d="100"/>
        </p:scale>
        <p:origin x="116" y="128"/>
      </p:cViewPr>
      <p:guideLst>
        <p:guide orient="horz" pos="2160"/>
        <p:guide pos="3840"/>
      </p:guideLst>
    </p:cSldViewPr>
  </p:slideViewPr>
  <p:outlineViewPr>
    <p:cViewPr>
      <p:scale>
        <a:sx n="50" d="100"/>
        <a:sy n="50" d="100"/>
      </p:scale>
      <p:origin x="0" y="66744"/>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81" d="100"/>
          <a:sy n="81" d="100"/>
        </p:scale>
        <p:origin x="-2059" y="-8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2"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defTabSz="931718">
              <a:defRPr kumimoji="0" sz="1200"/>
            </a:lvl1pPr>
          </a:lstStyle>
          <a:p>
            <a:pPr>
              <a:defRPr/>
            </a:pPr>
            <a:r>
              <a:rPr lang="en-US" altLang="en-US"/>
              <a:t>Prof. Randal C. Picker</a:t>
            </a:r>
          </a:p>
        </p:txBody>
      </p:sp>
      <p:sp>
        <p:nvSpPr>
          <p:cNvPr id="14339" name="Rectangle 3"/>
          <p:cNvSpPr>
            <a:spLocks noGrp="1" noChangeArrowheads="1"/>
          </p:cNvSpPr>
          <p:nvPr>
            <p:ph type="dt" sz="quarter" idx="1"/>
          </p:nvPr>
        </p:nvSpPr>
        <p:spPr bwMode="auto">
          <a:xfrm>
            <a:off x="3972773"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algn="r" defTabSz="931718">
              <a:defRPr kumimoji="0" sz="1200"/>
            </a:lvl1pPr>
          </a:lstStyle>
          <a:p>
            <a:pPr>
              <a:defRPr/>
            </a:pPr>
            <a:fld id="{0A85B398-6377-43CE-8CC3-B203DEB8AD14}" type="datetime1">
              <a:rPr lang="en-US" altLang="en-US" smtClean="0"/>
              <a:t>5/13/2021</a:t>
            </a:fld>
            <a:endParaRPr lang="en-US" altLang="en-US"/>
          </a:p>
        </p:txBody>
      </p:sp>
      <p:sp>
        <p:nvSpPr>
          <p:cNvPr id="14340" name="Rectangle 4"/>
          <p:cNvSpPr>
            <a:spLocks noGrp="1" noChangeArrowheads="1"/>
          </p:cNvSpPr>
          <p:nvPr>
            <p:ph type="ftr" sz="quarter" idx="2"/>
          </p:nvPr>
        </p:nvSpPr>
        <p:spPr bwMode="auto">
          <a:xfrm>
            <a:off x="2"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defTabSz="931718">
              <a:defRPr kumimoji="0" sz="1200"/>
            </a:lvl1pPr>
          </a:lstStyle>
          <a:p>
            <a:pPr>
              <a:defRPr/>
            </a:pPr>
            <a:r>
              <a:rPr lang="en-US" altLang="en-US"/>
              <a:t>Secured Transactions</a:t>
            </a:r>
          </a:p>
        </p:txBody>
      </p:sp>
      <p:sp>
        <p:nvSpPr>
          <p:cNvPr id="14341" name="Rectangle 5"/>
          <p:cNvSpPr>
            <a:spLocks noGrp="1" noChangeArrowheads="1"/>
          </p:cNvSpPr>
          <p:nvPr>
            <p:ph type="sldNum" sz="quarter" idx="3"/>
          </p:nvPr>
        </p:nvSpPr>
        <p:spPr bwMode="auto">
          <a:xfrm>
            <a:off x="3972773"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algn="r" defTabSz="931621">
              <a:defRPr kumimoji="0" sz="1200"/>
            </a:lvl1pPr>
          </a:lstStyle>
          <a:p>
            <a:fld id="{1DA4B5C5-6A71-403D-93CF-B131CAF346EB}" type="slidenum">
              <a:rPr lang="en-US" altLang="en-US"/>
              <a:pPr/>
              <a:t>‹#›</a:t>
            </a:fld>
            <a:endParaRPr lang="en-US" altLang="en-US"/>
          </a:p>
        </p:txBody>
      </p:sp>
    </p:spTree>
    <p:extLst>
      <p:ext uri="{BB962C8B-B14F-4D97-AF65-F5344CB8AC3E}">
        <p14:creationId xmlns:p14="http://schemas.microsoft.com/office/powerpoint/2010/main" val="11295202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2"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defTabSz="931718">
              <a:defRPr kumimoji="0" sz="1200"/>
            </a:lvl1pPr>
          </a:lstStyle>
          <a:p>
            <a:pPr>
              <a:defRPr/>
            </a:pPr>
            <a:endParaRPr lang="en-US" altLang="en-US"/>
          </a:p>
        </p:txBody>
      </p:sp>
      <p:sp>
        <p:nvSpPr>
          <p:cNvPr id="39939" name="Rectangle 9"/>
          <p:cNvSpPr>
            <a:spLocks noGrp="1" noRot="1" noChangeAspect="1" noChangeArrowheads="1"/>
          </p:cNvSpPr>
          <p:nvPr>
            <p:ph type="sldImg" idx="2"/>
          </p:nvPr>
        </p:nvSpPr>
        <p:spPr bwMode="auto">
          <a:xfrm>
            <a:off x="407988" y="698500"/>
            <a:ext cx="6194425" cy="34845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 name="Rectangle 10"/>
          <p:cNvSpPr>
            <a:spLocks noGrp="1" noChangeArrowheads="1"/>
          </p:cNvSpPr>
          <p:nvPr>
            <p:ph type="body" sz="quarter" idx="3"/>
          </p:nvPr>
        </p:nvSpPr>
        <p:spPr bwMode="auto">
          <a:xfrm>
            <a:off x="935144" y="4416111"/>
            <a:ext cx="5140112" cy="4182427"/>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059" name="Rectangle 11"/>
          <p:cNvSpPr>
            <a:spLocks noGrp="1" noChangeArrowheads="1"/>
          </p:cNvSpPr>
          <p:nvPr>
            <p:ph type="dt" idx="1"/>
          </p:nvPr>
        </p:nvSpPr>
        <p:spPr bwMode="auto">
          <a:xfrm>
            <a:off x="3972773"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algn="r" defTabSz="931718">
              <a:defRPr kumimoji="0" sz="1200"/>
            </a:lvl1pPr>
          </a:lstStyle>
          <a:p>
            <a:pPr>
              <a:defRPr/>
            </a:pPr>
            <a:fld id="{FA807B03-0F9D-4F0E-BAAA-B01BF3DE0C6D}" type="datetime1">
              <a:rPr lang="en-US" altLang="en-US" smtClean="0"/>
              <a:t>5/13/2021</a:t>
            </a:fld>
            <a:endParaRPr lang="en-US" altLang="en-US"/>
          </a:p>
        </p:txBody>
      </p:sp>
      <p:sp>
        <p:nvSpPr>
          <p:cNvPr id="2060" name="Rectangle 12"/>
          <p:cNvSpPr>
            <a:spLocks noGrp="1" noChangeArrowheads="1"/>
          </p:cNvSpPr>
          <p:nvPr>
            <p:ph type="ftr" sz="quarter" idx="4"/>
          </p:nvPr>
        </p:nvSpPr>
        <p:spPr bwMode="auto">
          <a:xfrm>
            <a:off x="2"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defTabSz="931718">
              <a:defRPr kumimoji="0" sz="1200"/>
            </a:lvl1pPr>
          </a:lstStyle>
          <a:p>
            <a:pPr>
              <a:defRPr/>
            </a:pPr>
            <a:endParaRPr lang="en-US" altLang="en-US"/>
          </a:p>
        </p:txBody>
      </p:sp>
      <p:sp>
        <p:nvSpPr>
          <p:cNvPr id="2061" name="Rectangle 13"/>
          <p:cNvSpPr>
            <a:spLocks noGrp="1" noChangeArrowheads="1"/>
          </p:cNvSpPr>
          <p:nvPr>
            <p:ph type="sldNum" sz="quarter" idx="5"/>
          </p:nvPr>
        </p:nvSpPr>
        <p:spPr bwMode="auto">
          <a:xfrm>
            <a:off x="3972773"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algn="r" defTabSz="931621">
              <a:defRPr kumimoji="0" sz="1200"/>
            </a:lvl1pPr>
          </a:lstStyle>
          <a:p>
            <a:fld id="{2FF7B011-FE8E-40FA-A03D-379C322E5B6C}" type="slidenum">
              <a:rPr lang="en-US" altLang="en-US"/>
              <a:pPr/>
              <a:t>‹#›</a:t>
            </a:fld>
            <a:endParaRPr lang="en-US" altLang="en-US"/>
          </a:p>
        </p:txBody>
      </p:sp>
    </p:spTree>
    <p:extLst>
      <p:ext uri="{BB962C8B-B14F-4D97-AF65-F5344CB8AC3E}">
        <p14:creationId xmlns:p14="http://schemas.microsoft.com/office/powerpoint/2010/main" val="1230933230"/>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4D846C3-8FBC-41F8-AE98-8428819B6557}" type="datetime1">
              <a:rPr kumimoji="0" lang="en-US" altLang="en-US" sz="1200"/>
              <a:t>5/13/2021</a:t>
            </a:fld>
            <a:endParaRPr kumimoji="0" lang="en-US" altLang="en-US" sz="1200"/>
          </a:p>
        </p:txBody>
      </p:sp>
      <p:sp>
        <p:nvSpPr>
          <p:cNvPr id="4096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A620622-531B-4EE5-93EB-7BC9FCD76B83}" type="slidenum">
              <a:rPr kumimoji="0" lang="en-US" altLang="en-US" sz="1200"/>
              <a:pPr/>
              <a:t>1</a:t>
            </a:fld>
            <a:endParaRPr kumimoji="0" lang="en-US" altLang="en-US" sz="1200"/>
          </a:p>
        </p:txBody>
      </p:sp>
      <p:sp>
        <p:nvSpPr>
          <p:cNvPr id="40964" name="Rectangle 2"/>
          <p:cNvSpPr>
            <a:spLocks noGrp="1" noRot="1" noChangeAspect="1" noChangeArrowheads="1" noTextEdit="1"/>
          </p:cNvSpPr>
          <p:nvPr>
            <p:ph type="sldImg"/>
          </p:nvPr>
        </p:nvSpPr>
        <p:spPr>
          <a:xfrm>
            <a:off x="407988" y="698500"/>
            <a:ext cx="6194425" cy="3484563"/>
          </a:xfrm>
          <a:ln/>
        </p:spPr>
      </p:sp>
      <p:sp>
        <p:nvSpPr>
          <p:cNvPr id="409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036887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B0AE8605-CF0E-444B-AFD0-7470DA53C49D}" type="datetime1">
              <a:rPr kumimoji="0" lang="en-US" altLang="en-US" sz="1200"/>
              <a:pPr/>
              <a:t>5/13/2021</a:t>
            </a:fld>
            <a:endParaRPr kumimoji="0" lang="en-US" altLang="en-US" sz="1200"/>
          </a:p>
        </p:txBody>
      </p:sp>
      <p:sp>
        <p:nvSpPr>
          <p:cNvPr id="5529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1069FC97-2FAB-43F3-BC1D-BF7C4FB63225}" type="slidenum">
              <a:rPr kumimoji="0" lang="en-US" altLang="en-US" sz="1200"/>
              <a:pPr/>
              <a:t>10</a:t>
            </a:fld>
            <a:endParaRPr kumimoji="0" lang="en-US" altLang="en-US" sz="1200"/>
          </a:p>
        </p:txBody>
      </p:sp>
      <p:sp>
        <p:nvSpPr>
          <p:cNvPr id="55300" name="Rectangle 2"/>
          <p:cNvSpPr>
            <a:spLocks noGrp="1" noRot="1" noChangeAspect="1" noChangeArrowheads="1" noTextEdit="1"/>
          </p:cNvSpPr>
          <p:nvPr>
            <p:ph type="sldImg"/>
          </p:nvPr>
        </p:nvSpPr>
        <p:spPr>
          <a:ln/>
        </p:spPr>
      </p:sp>
      <p:sp>
        <p:nvSpPr>
          <p:cNvPr id="5530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3497808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757A277E-E6E9-4DF2-B1D4-D649384AE75E}" type="datetime1">
              <a:rPr kumimoji="0" lang="en-US" altLang="en-US" sz="1200"/>
              <a:pPr/>
              <a:t>5/13/2021</a:t>
            </a:fld>
            <a:endParaRPr kumimoji="0" lang="en-US" altLang="en-US" sz="1200"/>
          </a:p>
        </p:txBody>
      </p:sp>
      <p:sp>
        <p:nvSpPr>
          <p:cNvPr id="5222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FC36CD39-1771-4E5C-BD61-675782979605}" type="slidenum">
              <a:rPr kumimoji="0" lang="en-US" altLang="en-US" sz="1200"/>
              <a:pPr/>
              <a:t>11</a:t>
            </a:fld>
            <a:endParaRPr kumimoji="0" lang="en-US" altLang="en-US" sz="1200"/>
          </a:p>
        </p:txBody>
      </p:sp>
      <p:sp>
        <p:nvSpPr>
          <p:cNvPr id="52228" name="Rectangle 2"/>
          <p:cNvSpPr>
            <a:spLocks noGrp="1" noRot="1" noChangeAspect="1" noChangeArrowheads="1" noTextEdit="1"/>
          </p:cNvSpPr>
          <p:nvPr>
            <p:ph type="sldImg"/>
          </p:nvPr>
        </p:nvSpPr>
        <p:spPr>
          <a:ln/>
        </p:spPr>
      </p:sp>
      <p:sp>
        <p:nvSpPr>
          <p:cNvPr id="5222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298211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A847A5C0-C648-4DA3-84ED-AA7EDF6444A9}" type="datetime1">
              <a:rPr kumimoji="0" lang="en-US" altLang="en-US" sz="1200"/>
              <a:pPr/>
              <a:t>5/13/2021</a:t>
            </a:fld>
            <a:endParaRPr kumimoji="0" lang="en-US" altLang="en-US" sz="1200"/>
          </a:p>
        </p:txBody>
      </p:sp>
      <p:sp>
        <p:nvSpPr>
          <p:cNvPr id="5427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6E1AE4F-E879-44BC-986D-F4C9B10EF620}" type="slidenum">
              <a:rPr kumimoji="0" lang="en-US" altLang="en-US" sz="1200"/>
              <a:pPr/>
              <a:t>12</a:t>
            </a:fld>
            <a:endParaRPr kumimoji="0" lang="en-US" altLang="en-US" sz="1200"/>
          </a:p>
        </p:txBody>
      </p:sp>
      <p:sp>
        <p:nvSpPr>
          <p:cNvPr id="54276" name="Rectangle 2"/>
          <p:cNvSpPr>
            <a:spLocks noGrp="1" noRot="1" noChangeAspect="1" noChangeArrowheads="1" noTextEdit="1"/>
          </p:cNvSpPr>
          <p:nvPr>
            <p:ph type="sldImg"/>
          </p:nvPr>
        </p:nvSpPr>
        <p:spPr>
          <a:ln/>
        </p:spPr>
      </p:sp>
      <p:sp>
        <p:nvSpPr>
          <p:cNvPr id="5427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424310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2CC7CB1-977D-4377-B113-07EB5BC31492}" type="datetime1">
              <a:rPr kumimoji="0" lang="en-US" altLang="en-US" sz="1200"/>
              <a:pPr/>
              <a:t>5/13/2021</a:t>
            </a:fld>
            <a:endParaRPr kumimoji="0" lang="en-US" altLang="en-US" sz="1200"/>
          </a:p>
        </p:txBody>
      </p:sp>
      <p:sp>
        <p:nvSpPr>
          <p:cNvPr id="5632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45542539-7719-4DD8-8D91-2DAFC72DC61E}" type="slidenum">
              <a:rPr kumimoji="0" lang="en-US" altLang="en-US" sz="1200"/>
              <a:pPr/>
              <a:t>13</a:t>
            </a:fld>
            <a:endParaRPr kumimoji="0" lang="en-US" altLang="en-US" sz="1200"/>
          </a:p>
        </p:txBody>
      </p:sp>
      <p:sp>
        <p:nvSpPr>
          <p:cNvPr id="56324" name="Rectangle 2"/>
          <p:cNvSpPr>
            <a:spLocks noGrp="1" noRot="1" noChangeAspect="1" noChangeArrowheads="1" noTextEdit="1"/>
          </p:cNvSpPr>
          <p:nvPr>
            <p:ph type="sldImg"/>
          </p:nvPr>
        </p:nvSpPr>
        <p:spPr>
          <a:ln/>
        </p:spPr>
      </p:sp>
      <p:sp>
        <p:nvSpPr>
          <p:cNvPr id="5632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176064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3A79260-167E-4557-8FB4-4322C1BAB408}" type="datetime1">
              <a:rPr kumimoji="0" lang="en-US" altLang="en-US" sz="1200"/>
              <a:pPr/>
              <a:t>5/13/2021</a:t>
            </a:fld>
            <a:endParaRPr kumimoji="0" lang="en-US" altLang="en-US" sz="1200"/>
          </a:p>
        </p:txBody>
      </p:sp>
      <p:sp>
        <p:nvSpPr>
          <p:cNvPr id="5734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8ECB20F-57D8-40F0-A184-53C18C48D6DE}" type="slidenum">
              <a:rPr kumimoji="0" lang="en-US" altLang="en-US" sz="1200"/>
              <a:pPr/>
              <a:t>14</a:t>
            </a:fld>
            <a:endParaRPr kumimoji="0" lang="en-US" altLang="en-US" sz="1200"/>
          </a:p>
        </p:txBody>
      </p:sp>
      <p:sp>
        <p:nvSpPr>
          <p:cNvPr id="57348" name="Rectangle 2"/>
          <p:cNvSpPr>
            <a:spLocks noGrp="1" noRot="1" noChangeAspect="1" noChangeArrowheads="1" noTextEdit="1"/>
          </p:cNvSpPr>
          <p:nvPr>
            <p:ph type="sldImg"/>
          </p:nvPr>
        </p:nvSpPr>
        <p:spPr>
          <a:ln/>
        </p:spPr>
      </p:sp>
      <p:sp>
        <p:nvSpPr>
          <p:cNvPr id="573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7269216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685FBBB1-71D3-40FF-8785-2ED9CC1736DE}" type="datetime1">
              <a:rPr kumimoji="0" lang="en-US" altLang="en-US" sz="1200"/>
              <a:pPr/>
              <a:t>5/13/2021</a:t>
            </a:fld>
            <a:endParaRPr kumimoji="0" lang="en-US" altLang="en-US" sz="1200"/>
          </a:p>
        </p:txBody>
      </p:sp>
      <p:sp>
        <p:nvSpPr>
          <p:cNvPr id="5837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CA106723-ECCA-4A6E-8664-8A8D365CB677}" type="slidenum">
              <a:rPr kumimoji="0" lang="en-US" altLang="en-US" sz="1200"/>
              <a:pPr/>
              <a:t>15</a:t>
            </a:fld>
            <a:endParaRPr kumimoji="0" lang="en-US" altLang="en-US" sz="1200"/>
          </a:p>
        </p:txBody>
      </p:sp>
      <p:sp>
        <p:nvSpPr>
          <p:cNvPr id="58372" name="Rectangle 2"/>
          <p:cNvSpPr>
            <a:spLocks noGrp="1" noRot="1" noChangeAspect="1" noChangeArrowheads="1" noTextEdit="1"/>
          </p:cNvSpPr>
          <p:nvPr>
            <p:ph type="sldImg"/>
          </p:nvPr>
        </p:nvSpPr>
        <p:spPr>
          <a:ln/>
        </p:spPr>
      </p:sp>
      <p:sp>
        <p:nvSpPr>
          <p:cNvPr id="583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1715660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685FBBB1-71D3-40FF-8785-2ED9CC1736DE}" type="datetime1">
              <a:rPr kumimoji="0" lang="en-US" altLang="en-US" sz="1200"/>
              <a:pPr/>
              <a:t>5/13/2021</a:t>
            </a:fld>
            <a:endParaRPr kumimoji="0" lang="en-US" altLang="en-US" sz="1200"/>
          </a:p>
        </p:txBody>
      </p:sp>
      <p:sp>
        <p:nvSpPr>
          <p:cNvPr id="5837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CA106723-ECCA-4A6E-8664-8A8D365CB677}" type="slidenum">
              <a:rPr kumimoji="0" lang="en-US" altLang="en-US" sz="1200"/>
              <a:pPr/>
              <a:t>16</a:t>
            </a:fld>
            <a:endParaRPr kumimoji="0" lang="en-US" altLang="en-US" sz="1200"/>
          </a:p>
        </p:txBody>
      </p:sp>
      <p:sp>
        <p:nvSpPr>
          <p:cNvPr id="58372" name="Rectangle 2"/>
          <p:cNvSpPr>
            <a:spLocks noGrp="1" noRot="1" noChangeAspect="1" noChangeArrowheads="1" noTextEdit="1"/>
          </p:cNvSpPr>
          <p:nvPr>
            <p:ph type="sldImg"/>
          </p:nvPr>
        </p:nvSpPr>
        <p:spPr>
          <a:ln/>
        </p:spPr>
      </p:sp>
      <p:sp>
        <p:nvSpPr>
          <p:cNvPr id="583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0778054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9D99209-345D-4A99-B4EC-D1AE327647C6}" type="datetime1">
              <a:rPr kumimoji="0" lang="en-US" altLang="en-US" sz="1200"/>
              <a:pPr/>
              <a:t>5/13/2021</a:t>
            </a:fld>
            <a:endParaRPr kumimoji="0" lang="en-US" altLang="en-US" sz="1200"/>
          </a:p>
        </p:txBody>
      </p:sp>
      <p:sp>
        <p:nvSpPr>
          <p:cNvPr id="5939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9B37643D-24FA-42DA-9848-1A1DD3B7B4D0}" type="slidenum">
              <a:rPr kumimoji="0" lang="en-US" altLang="en-US" sz="1200"/>
              <a:pPr/>
              <a:t>17</a:t>
            </a:fld>
            <a:endParaRPr kumimoji="0" lang="en-US" altLang="en-US" sz="1200"/>
          </a:p>
        </p:txBody>
      </p:sp>
      <p:sp>
        <p:nvSpPr>
          <p:cNvPr id="59396" name="Rectangle 2"/>
          <p:cNvSpPr>
            <a:spLocks noGrp="1" noRot="1" noChangeAspect="1" noChangeArrowheads="1" noTextEdit="1"/>
          </p:cNvSpPr>
          <p:nvPr>
            <p:ph type="sldImg"/>
          </p:nvPr>
        </p:nvSpPr>
        <p:spPr>
          <a:ln/>
        </p:spPr>
      </p:sp>
      <p:sp>
        <p:nvSpPr>
          <p:cNvPr id="5939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3786152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DFB96190-0B2A-4CD3-9172-FFB666D74D08}" type="datetime1">
              <a:rPr kumimoji="0" lang="en-US" altLang="en-US" sz="1200"/>
              <a:pPr/>
              <a:t>5/13/2021</a:t>
            </a:fld>
            <a:endParaRPr kumimoji="0" lang="en-US" altLang="en-US" sz="1200"/>
          </a:p>
        </p:txBody>
      </p:sp>
      <p:sp>
        <p:nvSpPr>
          <p:cNvPr id="6041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227072BF-B659-4019-AAE5-E7873C4A128E}" type="slidenum">
              <a:rPr kumimoji="0" lang="en-US" altLang="en-US" sz="1200"/>
              <a:pPr/>
              <a:t>18</a:t>
            </a:fld>
            <a:endParaRPr kumimoji="0" lang="en-US" altLang="en-US" sz="1200"/>
          </a:p>
        </p:txBody>
      </p:sp>
      <p:sp>
        <p:nvSpPr>
          <p:cNvPr id="60420" name="Rectangle 2"/>
          <p:cNvSpPr>
            <a:spLocks noGrp="1" noRot="1" noChangeAspect="1" noChangeArrowheads="1" noTextEdit="1"/>
          </p:cNvSpPr>
          <p:nvPr>
            <p:ph type="sldImg"/>
          </p:nvPr>
        </p:nvSpPr>
        <p:spPr>
          <a:ln/>
        </p:spPr>
      </p:sp>
      <p:sp>
        <p:nvSpPr>
          <p:cNvPr id="604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0671695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17F5B3C-7673-4A40-BA64-BD2321C22224}" type="datetime1">
              <a:rPr kumimoji="0" lang="en-US" altLang="en-US" sz="1200"/>
              <a:pPr/>
              <a:t>5/13/2021</a:t>
            </a:fld>
            <a:endParaRPr kumimoji="0" lang="en-US" altLang="en-US" sz="1200"/>
          </a:p>
        </p:txBody>
      </p:sp>
      <p:sp>
        <p:nvSpPr>
          <p:cNvPr id="6144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32222E92-4929-467C-A259-C74312C8DC58}" type="slidenum">
              <a:rPr kumimoji="0" lang="en-US" altLang="en-US" sz="1200"/>
              <a:pPr/>
              <a:t>19</a:t>
            </a:fld>
            <a:endParaRPr kumimoji="0" lang="en-US" altLang="en-US" sz="1200"/>
          </a:p>
        </p:txBody>
      </p:sp>
      <p:sp>
        <p:nvSpPr>
          <p:cNvPr id="61444" name="Rectangle 2"/>
          <p:cNvSpPr>
            <a:spLocks noGrp="1" noRot="1" noChangeAspect="1" noChangeArrowheads="1" noTextEdit="1"/>
          </p:cNvSpPr>
          <p:nvPr>
            <p:ph type="sldImg"/>
          </p:nvPr>
        </p:nvSpPr>
        <p:spPr>
          <a:ln/>
        </p:spPr>
      </p:sp>
      <p:sp>
        <p:nvSpPr>
          <p:cNvPr id="614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0700184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119DD04-E51D-40F0-A918-D59E0A0728A0}" type="datetime1">
              <a:rPr kumimoji="0" lang="en-US" altLang="en-US" sz="1200"/>
              <a:pPr/>
              <a:t>5/13/2021</a:t>
            </a:fld>
            <a:endParaRPr kumimoji="0" lang="en-US" altLang="en-US" sz="1200"/>
          </a:p>
        </p:txBody>
      </p:sp>
      <p:sp>
        <p:nvSpPr>
          <p:cNvPr id="4403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47BE0982-BD19-47F9-8205-55C977E5D280}" type="slidenum">
              <a:rPr kumimoji="0" lang="en-US" altLang="en-US" sz="1200"/>
              <a:pPr/>
              <a:t>2</a:t>
            </a:fld>
            <a:endParaRPr kumimoji="0" lang="en-US" altLang="en-US" sz="1200"/>
          </a:p>
        </p:txBody>
      </p:sp>
      <p:sp>
        <p:nvSpPr>
          <p:cNvPr id="44036" name="Rectangle 2"/>
          <p:cNvSpPr>
            <a:spLocks noGrp="1" noRot="1" noChangeAspect="1" noChangeArrowheads="1" noTextEdit="1"/>
          </p:cNvSpPr>
          <p:nvPr>
            <p:ph type="sldImg"/>
          </p:nvPr>
        </p:nvSpPr>
        <p:spPr>
          <a:ln/>
        </p:spPr>
      </p:sp>
      <p:sp>
        <p:nvSpPr>
          <p:cNvPr id="440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1767665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246FC64C-06D2-418E-9B9F-D6929DD3EA2A}" type="datetime1">
              <a:rPr kumimoji="0" lang="en-US" altLang="en-US" sz="1200"/>
              <a:pPr/>
              <a:t>5/13/2021</a:t>
            </a:fld>
            <a:endParaRPr kumimoji="0" lang="en-US" altLang="en-US" sz="1200"/>
          </a:p>
        </p:txBody>
      </p:sp>
      <p:sp>
        <p:nvSpPr>
          <p:cNvPr id="6246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618EDC1A-1040-4052-B0CE-7969056BC3EB}" type="slidenum">
              <a:rPr kumimoji="0" lang="en-US" altLang="en-US" sz="1200"/>
              <a:pPr/>
              <a:t>20</a:t>
            </a:fld>
            <a:endParaRPr kumimoji="0" lang="en-US" altLang="en-US" sz="1200"/>
          </a:p>
        </p:txBody>
      </p:sp>
      <p:sp>
        <p:nvSpPr>
          <p:cNvPr id="62468" name="Rectangle 2"/>
          <p:cNvSpPr>
            <a:spLocks noGrp="1" noRot="1" noChangeAspect="1" noChangeArrowheads="1" noTextEdit="1"/>
          </p:cNvSpPr>
          <p:nvPr>
            <p:ph type="sldImg"/>
          </p:nvPr>
        </p:nvSpPr>
        <p:spPr>
          <a:ln/>
        </p:spPr>
      </p:sp>
      <p:sp>
        <p:nvSpPr>
          <p:cNvPr id="624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272427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974789B6-50F7-4456-B13A-A35609319536}" type="datetime1">
              <a:rPr kumimoji="0" lang="en-US" altLang="en-US" sz="1200"/>
              <a:pPr/>
              <a:t>5/13/2021</a:t>
            </a:fld>
            <a:endParaRPr kumimoji="0" lang="en-US" altLang="en-US" sz="1200"/>
          </a:p>
        </p:txBody>
      </p:sp>
      <p:sp>
        <p:nvSpPr>
          <p:cNvPr id="634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E64091C-102E-4F64-B8F1-446F8AB29CAF}" type="slidenum">
              <a:rPr kumimoji="0" lang="en-US" altLang="en-US" sz="1200"/>
              <a:pPr/>
              <a:t>21</a:t>
            </a:fld>
            <a:endParaRPr kumimoji="0" lang="en-US" altLang="en-US" sz="1200"/>
          </a:p>
        </p:txBody>
      </p:sp>
      <p:sp>
        <p:nvSpPr>
          <p:cNvPr id="63492" name="Rectangle 2"/>
          <p:cNvSpPr>
            <a:spLocks noGrp="1" noRot="1" noChangeAspect="1" noChangeArrowheads="1" noTextEdit="1"/>
          </p:cNvSpPr>
          <p:nvPr>
            <p:ph type="sldImg"/>
          </p:nvPr>
        </p:nvSpPr>
        <p:spPr>
          <a:ln/>
        </p:spPr>
      </p:sp>
      <p:sp>
        <p:nvSpPr>
          <p:cNvPr id="634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088035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45D337D3-CEC2-42B4-8E35-90BE48E9FA11}" type="datetime1">
              <a:rPr kumimoji="0" lang="en-US" altLang="en-US" sz="1200"/>
              <a:pPr/>
              <a:t>5/13/2021</a:t>
            </a:fld>
            <a:endParaRPr kumimoji="0" lang="en-US" altLang="en-US" sz="1200"/>
          </a:p>
        </p:txBody>
      </p:sp>
      <p:sp>
        <p:nvSpPr>
          <p:cNvPr id="6451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46EA64B4-0833-4874-9023-D2E79239B416}" type="slidenum">
              <a:rPr kumimoji="0" lang="en-US" altLang="en-US" sz="1200"/>
              <a:pPr/>
              <a:t>22</a:t>
            </a:fld>
            <a:endParaRPr kumimoji="0" lang="en-US" altLang="en-US" sz="1200"/>
          </a:p>
        </p:txBody>
      </p:sp>
      <p:sp>
        <p:nvSpPr>
          <p:cNvPr id="64516" name="Rectangle 2"/>
          <p:cNvSpPr>
            <a:spLocks noGrp="1" noRot="1" noChangeAspect="1" noChangeArrowheads="1" noTextEdit="1"/>
          </p:cNvSpPr>
          <p:nvPr>
            <p:ph type="sldImg"/>
          </p:nvPr>
        </p:nvSpPr>
        <p:spPr>
          <a:ln/>
        </p:spPr>
      </p:sp>
      <p:sp>
        <p:nvSpPr>
          <p:cNvPr id="645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10768497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D4ACA01F-1ADA-4A6C-8043-59647ACBD37A}" type="datetime1">
              <a:rPr kumimoji="0" lang="en-US" altLang="en-US" sz="1200"/>
              <a:pPr/>
              <a:t>5/13/2021</a:t>
            </a:fld>
            <a:endParaRPr kumimoji="0" lang="en-US" altLang="en-US" sz="1200"/>
          </a:p>
        </p:txBody>
      </p:sp>
      <p:sp>
        <p:nvSpPr>
          <p:cNvPr id="6553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A24B125-A74A-4F9D-BF9B-FA3CF84CBB11}" type="slidenum">
              <a:rPr kumimoji="0" lang="en-US" altLang="en-US" sz="1200"/>
              <a:pPr/>
              <a:t>23</a:t>
            </a:fld>
            <a:endParaRPr kumimoji="0" lang="en-US" altLang="en-US" sz="1200"/>
          </a:p>
        </p:txBody>
      </p:sp>
      <p:sp>
        <p:nvSpPr>
          <p:cNvPr id="65540" name="Rectangle 2"/>
          <p:cNvSpPr>
            <a:spLocks noGrp="1" noRot="1" noChangeAspect="1" noChangeArrowheads="1" noTextEdit="1"/>
          </p:cNvSpPr>
          <p:nvPr>
            <p:ph type="sldImg"/>
          </p:nvPr>
        </p:nvSpPr>
        <p:spPr>
          <a:ln/>
        </p:spPr>
      </p:sp>
      <p:sp>
        <p:nvSpPr>
          <p:cNvPr id="6554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5420672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F3390E97-3DAD-483B-A66D-4530062A6107}" type="datetime1">
              <a:rPr kumimoji="0" lang="en-US" altLang="en-US" sz="1200"/>
              <a:pPr/>
              <a:t>5/13/2021</a:t>
            </a:fld>
            <a:endParaRPr kumimoji="0" lang="en-US" altLang="en-US" sz="1200"/>
          </a:p>
        </p:txBody>
      </p:sp>
      <p:sp>
        <p:nvSpPr>
          <p:cNvPr id="675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0CD04A3C-7C5C-48EF-B086-6695627116A4}" type="slidenum">
              <a:rPr kumimoji="0" lang="en-US" altLang="en-US" sz="1200"/>
              <a:pPr/>
              <a:t>24</a:t>
            </a:fld>
            <a:endParaRPr kumimoji="0" lang="en-US" altLang="en-US" sz="1200"/>
          </a:p>
        </p:txBody>
      </p:sp>
      <p:sp>
        <p:nvSpPr>
          <p:cNvPr id="67588" name="Rectangle 2"/>
          <p:cNvSpPr>
            <a:spLocks noGrp="1" noRot="1" noChangeAspect="1" noChangeArrowheads="1" noTextEdit="1"/>
          </p:cNvSpPr>
          <p:nvPr>
            <p:ph type="sldImg"/>
          </p:nvPr>
        </p:nvSpPr>
        <p:spPr>
          <a:ln/>
        </p:spPr>
      </p:sp>
      <p:sp>
        <p:nvSpPr>
          <p:cNvPr id="675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3535499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96BB9513-ADE5-4C0B-B0FC-681B355C30F3}" type="datetime1">
              <a:rPr kumimoji="0" lang="en-US" altLang="en-US" sz="1200"/>
              <a:pPr/>
              <a:t>5/13/2021</a:t>
            </a:fld>
            <a:endParaRPr kumimoji="0" lang="en-US" altLang="en-US" sz="1200"/>
          </a:p>
        </p:txBody>
      </p:sp>
      <p:sp>
        <p:nvSpPr>
          <p:cNvPr id="6963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BA948C96-31D0-4734-86D8-C9E302461E89}" type="slidenum">
              <a:rPr kumimoji="0" lang="en-US" altLang="en-US" sz="1200"/>
              <a:pPr/>
              <a:t>25</a:t>
            </a:fld>
            <a:endParaRPr kumimoji="0" lang="en-US" altLang="en-US" sz="1200"/>
          </a:p>
        </p:txBody>
      </p:sp>
      <p:sp>
        <p:nvSpPr>
          <p:cNvPr id="69636" name="Rectangle 2"/>
          <p:cNvSpPr>
            <a:spLocks noGrp="1" noRot="1" noChangeAspect="1" noChangeArrowheads="1" noTextEdit="1"/>
          </p:cNvSpPr>
          <p:nvPr>
            <p:ph type="sldImg"/>
          </p:nvPr>
        </p:nvSpPr>
        <p:spPr>
          <a:ln/>
        </p:spPr>
      </p:sp>
      <p:sp>
        <p:nvSpPr>
          <p:cNvPr id="696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4343364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3E16DAB4-4229-47BF-BDFB-8182E1CA1139}" type="datetime1">
              <a:rPr kumimoji="0" lang="en-US" altLang="en-US" sz="1200"/>
              <a:pPr/>
              <a:t>5/13/2021</a:t>
            </a:fld>
            <a:endParaRPr kumimoji="0" lang="en-US" altLang="en-US" sz="1200"/>
          </a:p>
        </p:txBody>
      </p:sp>
      <p:sp>
        <p:nvSpPr>
          <p:cNvPr id="6656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7617BC7A-8D6F-4100-B7D4-EE28A9867B5D}" type="slidenum">
              <a:rPr kumimoji="0" lang="en-US" altLang="en-US" sz="1200"/>
              <a:pPr/>
              <a:t>26</a:t>
            </a:fld>
            <a:endParaRPr kumimoji="0" lang="en-US" altLang="en-US" sz="1200"/>
          </a:p>
        </p:txBody>
      </p:sp>
      <p:sp>
        <p:nvSpPr>
          <p:cNvPr id="66564" name="Rectangle 2"/>
          <p:cNvSpPr>
            <a:spLocks noGrp="1" noRot="1" noChangeAspect="1" noChangeArrowheads="1" noTextEdit="1"/>
          </p:cNvSpPr>
          <p:nvPr>
            <p:ph type="sldImg"/>
          </p:nvPr>
        </p:nvSpPr>
        <p:spPr>
          <a:ln/>
        </p:spPr>
      </p:sp>
      <p:sp>
        <p:nvSpPr>
          <p:cNvPr id="665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2370148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F9F9948D-E5F9-40C1-89BE-4CA898D131EE}" type="datetime1">
              <a:rPr kumimoji="0" lang="en-US" altLang="en-US" sz="1200"/>
              <a:pPr/>
              <a:t>5/13/2021</a:t>
            </a:fld>
            <a:endParaRPr kumimoji="0" lang="en-US" altLang="en-US" sz="1200"/>
          </a:p>
        </p:txBody>
      </p:sp>
      <p:sp>
        <p:nvSpPr>
          <p:cNvPr id="6861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DF81A76-A3E9-435B-9DA9-819686353AB2}" type="slidenum">
              <a:rPr kumimoji="0" lang="en-US" altLang="en-US" sz="1200"/>
              <a:pPr/>
              <a:t>27</a:t>
            </a:fld>
            <a:endParaRPr kumimoji="0" lang="en-US" altLang="en-US" sz="1200"/>
          </a:p>
        </p:txBody>
      </p:sp>
      <p:sp>
        <p:nvSpPr>
          <p:cNvPr id="68612" name="Rectangle 2"/>
          <p:cNvSpPr>
            <a:spLocks noGrp="1" noRot="1" noChangeAspect="1" noChangeArrowheads="1" noTextEdit="1"/>
          </p:cNvSpPr>
          <p:nvPr>
            <p:ph type="sldImg"/>
          </p:nvPr>
        </p:nvSpPr>
        <p:spPr>
          <a:ln/>
        </p:spPr>
      </p:sp>
      <p:sp>
        <p:nvSpPr>
          <p:cNvPr id="6861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4091381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FC59DB5C-8F00-423D-9E31-039A0233FB58}" type="datetime1">
              <a:rPr kumimoji="0" lang="en-US" altLang="en-US" sz="1200"/>
              <a:pPr/>
              <a:t>5/13/2021</a:t>
            </a:fld>
            <a:endParaRPr kumimoji="0" lang="en-US" altLang="en-US" sz="1200"/>
          </a:p>
        </p:txBody>
      </p:sp>
      <p:sp>
        <p:nvSpPr>
          <p:cNvPr id="7065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FDC14688-8605-4197-AAE6-72F6FE6DF08E}" type="slidenum">
              <a:rPr kumimoji="0" lang="en-US" altLang="en-US" sz="1200"/>
              <a:pPr/>
              <a:t>28</a:t>
            </a:fld>
            <a:endParaRPr kumimoji="0" lang="en-US" altLang="en-US" sz="1200"/>
          </a:p>
        </p:txBody>
      </p:sp>
      <p:sp>
        <p:nvSpPr>
          <p:cNvPr id="70660" name="Rectangle 2"/>
          <p:cNvSpPr>
            <a:spLocks noGrp="1" noRot="1" noChangeAspect="1" noChangeArrowheads="1" noTextEdit="1"/>
          </p:cNvSpPr>
          <p:nvPr>
            <p:ph type="sldImg"/>
          </p:nvPr>
        </p:nvSpPr>
        <p:spPr>
          <a:ln/>
        </p:spPr>
      </p:sp>
      <p:sp>
        <p:nvSpPr>
          <p:cNvPr id="706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50676436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FC59DB5C-8F00-423D-9E31-039A0233FB58}" type="datetime1">
              <a:rPr kumimoji="0" lang="en-US" altLang="en-US" sz="1200"/>
              <a:pPr/>
              <a:t>5/13/2021</a:t>
            </a:fld>
            <a:endParaRPr kumimoji="0" lang="en-US" altLang="en-US" sz="1200"/>
          </a:p>
        </p:txBody>
      </p:sp>
      <p:sp>
        <p:nvSpPr>
          <p:cNvPr id="7065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FDC14688-8605-4197-AAE6-72F6FE6DF08E}" type="slidenum">
              <a:rPr kumimoji="0" lang="en-US" altLang="en-US" sz="1200"/>
              <a:pPr/>
              <a:t>29</a:t>
            </a:fld>
            <a:endParaRPr kumimoji="0" lang="en-US" altLang="en-US" sz="1200"/>
          </a:p>
        </p:txBody>
      </p:sp>
      <p:sp>
        <p:nvSpPr>
          <p:cNvPr id="70660" name="Rectangle 2"/>
          <p:cNvSpPr>
            <a:spLocks noGrp="1" noRot="1" noChangeAspect="1" noChangeArrowheads="1" noTextEdit="1"/>
          </p:cNvSpPr>
          <p:nvPr>
            <p:ph type="sldImg"/>
          </p:nvPr>
        </p:nvSpPr>
        <p:spPr>
          <a:ln/>
        </p:spPr>
      </p:sp>
      <p:sp>
        <p:nvSpPr>
          <p:cNvPr id="706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1040845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476D1B7C-FD13-41B0-B3DF-B26FE55E40C3}" type="datetime1">
              <a:rPr kumimoji="0" lang="en-US" altLang="en-US" sz="1200"/>
              <a:pPr/>
              <a:t>5/13/2021</a:t>
            </a:fld>
            <a:endParaRPr kumimoji="0" lang="en-US" altLang="en-US" sz="1200"/>
          </a:p>
        </p:txBody>
      </p:sp>
      <p:sp>
        <p:nvSpPr>
          <p:cNvPr id="4505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09EEF437-DA46-47D6-B85D-3BA3B828EAF7}" type="slidenum">
              <a:rPr kumimoji="0" lang="en-US" altLang="en-US" sz="1200"/>
              <a:pPr/>
              <a:t>3</a:t>
            </a:fld>
            <a:endParaRPr kumimoji="0" lang="en-US" altLang="en-US" sz="1200"/>
          </a:p>
        </p:txBody>
      </p:sp>
      <p:sp>
        <p:nvSpPr>
          <p:cNvPr id="45060" name="Rectangle 2"/>
          <p:cNvSpPr>
            <a:spLocks noGrp="1" noRot="1" noChangeAspect="1" noChangeArrowheads="1" noTextEdit="1"/>
          </p:cNvSpPr>
          <p:nvPr>
            <p:ph type="sldImg"/>
          </p:nvPr>
        </p:nvSpPr>
        <p:spPr>
          <a:ln/>
        </p:spPr>
      </p:sp>
      <p:sp>
        <p:nvSpPr>
          <p:cNvPr id="450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8279743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FC59DB5C-8F00-423D-9E31-039A0233FB58}" type="datetime1">
              <a:rPr kumimoji="0" lang="en-US" altLang="en-US" sz="1200"/>
              <a:pPr/>
              <a:t>5/13/2021</a:t>
            </a:fld>
            <a:endParaRPr kumimoji="0" lang="en-US" altLang="en-US" sz="1200"/>
          </a:p>
        </p:txBody>
      </p:sp>
      <p:sp>
        <p:nvSpPr>
          <p:cNvPr id="7065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FDC14688-8605-4197-AAE6-72F6FE6DF08E}" type="slidenum">
              <a:rPr kumimoji="0" lang="en-US" altLang="en-US" sz="1200"/>
              <a:pPr/>
              <a:t>30</a:t>
            </a:fld>
            <a:endParaRPr kumimoji="0" lang="en-US" altLang="en-US" sz="1200"/>
          </a:p>
        </p:txBody>
      </p:sp>
      <p:sp>
        <p:nvSpPr>
          <p:cNvPr id="70660" name="Rectangle 2"/>
          <p:cNvSpPr>
            <a:spLocks noGrp="1" noRot="1" noChangeAspect="1" noChangeArrowheads="1" noTextEdit="1"/>
          </p:cNvSpPr>
          <p:nvPr>
            <p:ph type="sldImg"/>
          </p:nvPr>
        </p:nvSpPr>
        <p:spPr>
          <a:ln/>
        </p:spPr>
      </p:sp>
      <p:sp>
        <p:nvSpPr>
          <p:cNvPr id="706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51825849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A4AB3BA9-BBD9-44D1-815F-C06D26772E0C}" type="datetime1">
              <a:rPr kumimoji="0" lang="en-US" altLang="en-US" sz="1200"/>
              <a:pPr/>
              <a:t>5/13/2021</a:t>
            </a:fld>
            <a:endParaRPr kumimoji="0" lang="en-US" altLang="en-US" sz="1200"/>
          </a:p>
        </p:txBody>
      </p:sp>
      <p:sp>
        <p:nvSpPr>
          <p:cNvPr id="7168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2436478E-6914-488F-A8DF-CB8F29368CF8}" type="slidenum">
              <a:rPr kumimoji="0" lang="en-US" altLang="en-US" sz="1200"/>
              <a:pPr/>
              <a:t>31</a:t>
            </a:fld>
            <a:endParaRPr kumimoji="0" lang="en-US" altLang="en-US" sz="1200"/>
          </a:p>
        </p:txBody>
      </p:sp>
      <p:sp>
        <p:nvSpPr>
          <p:cNvPr id="71684" name="Rectangle 2"/>
          <p:cNvSpPr>
            <a:spLocks noGrp="1" noRot="1" noChangeAspect="1" noChangeArrowheads="1" noTextEdit="1"/>
          </p:cNvSpPr>
          <p:nvPr>
            <p:ph type="sldImg"/>
          </p:nvPr>
        </p:nvSpPr>
        <p:spPr>
          <a:ln/>
        </p:spPr>
      </p:sp>
      <p:sp>
        <p:nvSpPr>
          <p:cNvPr id="7168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9821458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BCC10E6-FB46-43F4-8106-EF6439C8CF65}" type="datetime1">
              <a:rPr kumimoji="0" lang="en-US" altLang="en-US" sz="1200"/>
              <a:pPr/>
              <a:t>5/13/2021</a:t>
            </a:fld>
            <a:endParaRPr kumimoji="0" lang="en-US" altLang="en-US" sz="1200"/>
          </a:p>
        </p:txBody>
      </p:sp>
      <p:sp>
        <p:nvSpPr>
          <p:cNvPr id="7270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30A74CAC-2831-4D21-A80B-B93931E1E6E9}" type="slidenum">
              <a:rPr kumimoji="0" lang="en-US" altLang="en-US" sz="1200"/>
              <a:pPr/>
              <a:t>32</a:t>
            </a:fld>
            <a:endParaRPr kumimoji="0" lang="en-US" altLang="en-US" sz="1200"/>
          </a:p>
        </p:txBody>
      </p:sp>
      <p:sp>
        <p:nvSpPr>
          <p:cNvPr id="72708" name="Rectangle 2"/>
          <p:cNvSpPr>
            <a:spLocks noGrp="1" noRot="1" noChangeAspect="1" noChangeArrowheads="1" noTextEdit="1"/>
          </p:cNvSpPr>
          <p:nvPr>
            <p:ph type="sldImg"/>
          </p:nvPr>
        </p:nvSpPr>
        <p:spPr>
          <a:ln/>
        </p:spPr>
      </p:sp>
      <p:sp>
        <p:nvSpPr>
          <p:cNvPr id="7270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97383106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0A8F44B6-519A-42B8-9A33-6425189F9EFB}" type="datetime1">
              <a:rPr kumimoji="0" lang="en-US" altLang="en-US" sz="1200"/>
              <a:pPr/>
              <a:t>5/13/2021</a:t>
            </a:fld>
            <a:endParaRPr kumimoji="0" lang="en-US" altLang="en-US" sz="1200"/>
          </a:p>
        </p:txBody>
      </p:sp>
      <p:sp>
        <p:nvSpPr>
          <p:cNvPr id="7373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DAF788A5-61A4-45C3-961F-8801F5216993}" type="slidenum">
              <a:rPr kumimoji="0" lang="en-US" altLang="en-US" sz="1200"/>
              <a:pPr/>
              <a:t>33</a:t>
            </a:fld>
            <a:endParaRPr kumimoji="0" lang="en-US" altLang="en-US" sz="1200"/>
          </a:p>
        </p:txBody>
      </p:sp>
      <p:sp>
        <p:nvSpPr>
          <p:cNvPr id="73732" name="Rectangle 2"/>
          <p:cNvSpPr>
            <a:spLocks noGrp="1" noRot="1" noChangeAspect="1" noChangeArrowheads="1" noTextEdit="1"/>
          </p:cNvSpPr>
          <p:nvPr>
            <p:ph type="sldImg"/>
          </p:nvPr>
        </p:nvSpPr>
        <p:spPr>
          <a:ln/>
        </p:spPr>
      </p:sp>
      <p:sp>
        <p:nvSpPr>
          <p:cNvPr id="7373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71812681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F40E971-C960-4EE2-8815-F30A66B8A05F}" type="datetime1">
              <a:rPr kumimoji="0" lang="en-US" altLang="en-US" sz="1200"/>
              <a:pPr/>
              <a:t>5/13/2021</a:t>
            </a:fld>
            <a:endParaRPr kumimoji="0" lang="en-US" altLang="en-US" sz="1200"/>
          </a:p>
        </p:txBody>
      </p:sp>
      <p:sp>
        <p:nvSpPr>
          <p:cNvPr id="7475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4A75C7F5-E448-4B04-8110-59342897F7B3}" type="slidenum">
              <a:rPr kumimoji="0" lang="en-US" altLang="en-US" sz="1200"/>
              <a:pPr/>
              <a:t>34</a:t>
            </a:fld>
            <a:endParaRPr kumimoji="0" lang="en-US" altLang="en-US" sz="1200"/>
          </a:p>
        </p:txBody>
      </p:sp>
      <p:sp>
        <p:nvSpPr>
          <p:cNvPr id="74756" name="Rectangle 2"/>
          <p:cNvSpPr>
            <a:spLocks noGrp="1" noRot="1" noChangeAspect="1" noChangeArrowheads="1" noTextEdit="1"/>
          </p:cNvSpPr>
          <p:nvPr>
            <p:ph type="sldImg"/>
          </p:nvPr>
        </p:nvSpPr>
        <p:spPr>
          <a:ln/>
        </p:spPr>
      </p:sp>
      <p:sp>
        <p:nvSpPr>
          <p:cNvPr id="7475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85985710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FCB84065-275D-4416-B3A4-FF49B5A5FE45}" type="datetime1">
              <a:rPr kumimoji="0" lang="en-US" altLang="en-US" sz="1200"/>
              <a:pPr/>
              <a:t>5/13/2021</a:t>
            </a:fld>
            <a:endParaRPr kumimoji="0" lang="en-US" altLang="en-US" sz="1200"/>
          </a:p>
        </p:txBody>
      </p:sp>
      <p:sp>
        <p:nvSpPr>
          <p:cNvPr id="7577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D159ECBB-4657-439E-A608-6C73C789BCFB}" type="slidenum">
              <a:rPr kumimoji="0" lang="en-US" altLang="en-US" sz="1200"/>
              <a:pPr/>
              <a:t>35</a:t>
            </a:fld>
            <a:endParaRPr kumimoji="0" lang="en-US" altLang="en-US" sz="1200"/>
          </a:p>
        </p:txBody>
      </p:sp>
      <p:sp>
        <p:nvSpPr>
          <p:cNvPr id="75780" name="Rectangle 2"/>
          <p:cNvSpPr>
            <a:spLocks noGrp="1" noRot="1" noChangeAspect="1" noChangeArrowheads="1" noTextEdit="1"/>
          </p:cNvSpPr>
          <p:nvPr>
            <p:ph type="sldImg"/>
          </p:nvPr>
        </p:nvSpPr>
        <p:spPr>
          <a:ln/>
        </p:spPr>
      </p:sp>
      <p:sp>
        <p:nvSpPr>
          <p:cNvPr id="7578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63819908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144A403C-A358-4DE9-A87E-F572959D7DD8}" type="datetime1">
              <a:rPr kumimoji="0" lang="en-US" altLang="en-US" sz="1200"/>
              <a:pPr/>
              <a:t>5/13/2021</a:t>
            </a:fld>
            <a:endParaRPr kumimoji="0" lang="en-US" altLang="en-US" sz="1200"/>
          </a:p>
        </p:txBody>
      </p:sp>
      <p:sp>
        <p:nvSpPr>
          <p:cNvPr id="7680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CCC879C-5E5C-4601-84F9-99EC238ED1B0}" type="slidenum">
              <a:rPr kumimoji="0" lang="en-US" altLang="en-US" sz="1200"/>
              <a:pPr/>
              <a:t>36</a:t>
            </a:fld>
            <a:endParaRPr kumimoji="0" lang="en-US" altLang="en-US" sz="1200"/>
          </a:p>
        </p:txBody>
      </p:sp>
      <p:sp>
        <p:nvSpPr>
          <p:cNvPr id="76804" name="Rectangle 2"/>
          <p:cNvSpPr>
            <a:spLocks noGrp="1" noRot="1" noChangeAspect="1" noChangeArrowheads="1" noTextEdit="1"/>
          </p:cNvSpPr>
          <p:nvPr>
            <p:ph type="sldImg"/>
          </p:nvPr>
        </p:nvSpPr>
        <p:spPr>
          <a:ln/>
        </p:spPr>
      </p:sp>
      <p:sp>
        <p:nvSpPr>
          <p:cNvPr id="7680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54674120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6AF83C1A-1F7E-4797-9140-F4088C0DCE68}" type="datetime1">
              <a:rPr kumimoji="0" lang="en-US" altLang="en-US" sz="1200"/>
              <a:pPr/>
              <a:t>5/13/2021</a:t>
            </a:fld>
            <a:endParaRPr kumimoji="0" lang="en-US" altLang="en-US" sz="1200"/>
          </a:p>
        </p:txBody>
      </p:sp>
      <p:sp>
        <p:nvSpPr>
          <p:cNvPr id="7782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6F0AF9F7-C771-429F-B138-AB9ABBA2DC9E}" type="slidenum">
              <a:rPr kumimoji="0" lang="en-US" altLang="en-US" sz="1200"/>
              <a:pPr/>
              <a:t>37</a:t>
            </a:fld>
            <a:endParaRPr kumimoji="0" lang="en-US" altLang="en-US" sz="1200"/>
          </a:p>
        </p:txBody>
      </p:sp>
      <p:sp>
        <p:nvSpPr>
          <p:cNvPr id="77828" name="Rectangle 2"/>
          <p:cNvSpPr>
            <a:spLocks noGrp="1" noRot="1" noChangeAspect="1" noChangeArrowheads="1" noTextEdit="1"/>
          </p:cNvSpPr>
          <p:nvPr>
            <p:ph type="sldImg"/>
          </p:nvPr>
        </p:nvSpPr>
        <p:spPr>
          <a:ln/>
        </p:spPr>
      </p:sp>
      <p:sp>
        <p:nvSpPr>
          <p:cNvPr id="7782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67859536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2C1F370-E994-44B5-97AE-1993D7E8DF8A}" type="datetime1">
              <a:rPr kumimoji="0" lang="en-US" altLang="en-US" sz="1200"/>
              <a:pPr/>
              <a:t>5/13/2021</a:t>
            </a:fld>
            <a:endParaRPr kumimoji="0" lang="en-US" altLang="en-US" sz="1200"/>
          </a:p>
        </p:txBody>
      </p:sp>
      <p:sp>
        <p:nvSpPr>
          <p:cNvPr id="7885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BDCA3B2B-8838-4441-995D-D00D42664A5F}" type="slidenum">
              <a:rPr kumimoji="0" lang="en-US" altLang="en-US" sz="1200"/>
              <a:pPr/>
              <a:t>38</a:t>
            </a:fld>
            <a:endParaRPr kumimoji="0" lang="en-US" altLang="en-US" sz="1200"/>
          </a:p>
        </p:txBody>
      </p:sp>
      <p:sp>
        <p:nvSpPr>
          <p:cNvPr id="78852" name="Rectangle 2"/>
          <p:cNvSpPr>
            <a:spLocks noGrp="1" noRot="1" noChangeAspect="1" noChangeArrowheads="1" noTextEdit="1"/>
          </p:cNvSpPr>
          <p:nvPr>
            <p:ph type="sldImg"/>
          </p:nvPr>
        </p:nvSpPr>
        <p:spPr>
          <a:ln/>
        </p:spPr>
      </p:sp>
      <p:sp>
        <p:nvSpPr>
          <p:cNvPr id="7885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91904133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60168FC-3637-4E0E-9AED-1DAF5B860AD9}" type="datetime1">
              <a:rPr kumimoji="0" lang="en-US" altLang="en-US" sz="1200"/>
              <a:pPr/>
              <a:t>5/13/2021</a:t>
            </a:fld>
            <a:endParaRPr kumimoji="0" lang="en-US" altLang="en-US" sz="1200"/>
          </a:p>
        </p:txBody>
      </p:sp>
      <p:sp>
        <p:nvSpPr>
          <p:cNvPr id="7987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F85B2F4D-6526-4551-AC37-4AA68899B736}" type="slidenum">
              <a:rPr kumimoji="0" lang="en-US" altLang="en-US" sz="1200"/>
              <a:pPr/>
              <a:t>39</a:t>
            </a:fld>
            <a:endParaRPr kumimoji="0" lang="en-US" altLang="en-US" sz="1200"/>
          </a:p>
        </p:txBody>
      </p:sp>
      <p:sp>
        <p:nvSpPr>
          <p:cNvPr id="79876" name="Rectangle 2"/>
          <p:cNvSpPr>
            <a:spLocks noGrp="1" noRot="1" noChangeAspect="1" noChangeArrowheads="1" noTextEdit="1"/>
          </p:cNvSpPr>
          <p:nvPr>
            <p:ph type="sldImg"/>
          </p:nvPr>
        </p:nvSpPr>
        <p:spPr>
          <a:ln/>
        </p:spPr>
      </p:sp>
      <p:sp>
        <p:nvSpPr>
          <p:cNvPr id="7987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662045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6DE6C04E-239A-4397-BE95-0B376AC6DFBA}" type="datetime1">
              <a:rPr kumimoji="0" lang="en-US" altLang="en-US" sz="1200"/>
              <a:pPr/>
              <a:t>5/13/2021</a:t>
            </a:fld>
            <a:endParaRPr kumimoji="0" lang="en-US" altLang="en-US" sz="1200"/>
          </a:p>
        </p:txBody>
      </p:sp>
      <p:sp>
        <p:nvSpPr>
          <p:cNvPr id="4608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3D6DEBD-C5E2-424C-8A79-84534B675318}" type="slidenum">
              <a:rPr kumimoji="0" lang="en-US" altLang="en-US" sz="1200"/>
              <a:pPr/>
              <a:t>4</a:t>
            </a:fld>
            <a:endParaRPr kumimoji="0" lang="en-US" altLang="en-US" sz="1200"/>
          </a:p>
        </p:txBody>
      </p:sp>
      <p:sp>
        <p:nvSpPr>
          <p:cNvPr id="46084" name="Rectangle 2"/>
          <p:cNvSpPr>
            <a:spLocks noGrp="1" noRot="1" noChangeAspect="1" noChangeArrowheads="1" noTextEdit="1"/>
          </p:cNvSpPr>
          <p:nvPr>
            <p:ph type="sldImg"/>
          </p:nvPr>
        </p:nvSpPr>
        <p:spPr>
          <a:ln/>
        </p:spPr>
      </p:sp>
      <p:sp>
        <p:nvSpPr>
          <p:cNvPr id="4608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78921831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1AFCE06D-C9FC-4ECC-A22C-419FACCB74D3}" type="datetime1">
              <a:rPr kumimoji="0" lang="en-US" altLang="en-US" sz="1200"/>
              <a:pPr/>
              <a:t>5/13/2021</a:t>
            </a:fld>
            <a:endParaRPr kumimoji="0" lang="en-US" altLang="en-US" sz="1200"/>
          </a:p>
        </p:txBody>
      </p:sp>
      <p:sp>
        <p:nvSpPr>
          <p:cNvPr id="8089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D2EB6669-B034-42F9-9E5E-3F75E32C2A7B}" type="slidenum">
              <a:rPr kumimoji="0" lang="en-US" altLang="en-US" sz="1200"/>
              <a:pPr/>
              <a:t>40</a:t>
            </a:fld>
            <a:endParaRPr kumimoji="0" lang="en-US" altLang="en-US" sz="1200"/>
          </a:p>
        </p:txBody>
      </p:sp>
      <p:sp>
        <p:nvSpPr>
          <p:cNvPr id="80900" name="Rectangle 2"/>
          <p:cNvSpPr>
            <a:spLocks noGrp="1" noRot="1" noChangeAspect="1" noChangeArrowheads="1" noTextEdit="1"/>
          </p:cNvSpPr>
          <p:nvPr>
            <p:ph type="sldImg"/>
          </p:nvPr>
        </p:nvSpPr>
        <p:spPr>
          <a:ln/>
        </p:spPr>
      </p:sp>
      <p:sp>
        <p:nvSpPr>
          <p:cNvPr id="8090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291222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DE234B0-BBD9-4670-9CB5-1F3D34FBB72A}" type="datetime1">
              <a:rPr kumimoji="0" lang="en-US" altLang="en-US" sz="1200"/>
              <a:pPr/>
              <a:t>5/13/2021</a:t>
            </a:fld>
            <a:endParaRPr kumimoji="0" lang="en-US" altLang="en-US" sz="1200"/>
          </a:p>
        </p:txBody>
      </p:sp>
      <p:sp>
        <p:nvSpPr>
          <p:cNvPr id="4813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7709F7FB-A5C0-4E85-BA16-0ED392C5D603}" type="slidenum">
              <a:rPr kumimoji="0" lang="en-US" altLang="en-US" sz="1200"/>
              <a:pPr/>
              <a:t>5</a:t>
            </a:fld>
            <a:endParaRPr kumimoji="0" lang="en-US" altLang="en-US" sz="1200"/>
          </a:p>
        </p:txBody>
      </p:sp>
      <p:sp>
        <p:nvSpPr>
          <p:cNvPr id="48132" name="Rectangle 2"/>
          <p:cNvSpPr>
            <a:spLocks noGrp="1" noRot="1" noChangeAspect="1" noChangeArrowheads="1" noTextEdit="1"/>
          </p:cNvSpPr>
          <p:nvPr>
            <p:ph type="sldImg"/>
          </p:nvPr>
        </p:nvSpPr>
        <p:spPr>
          <a:ln/>
        </p:spPr>
      </p:sp>
      <p:sp>
        <p:nvSpPr>
          <p:cNvPr id="4813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4531243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CB64F52-9803-4DA4-A678-8F3D36209E29}" type="datetime1">
              <a:rPr kumimoji="0" lang="en-US" altLang="en-US" sz="1200"/>
              <a:pPr/>
              <a:t>5/13/2021</a:t>
            </a:fld>
            <a:endParaRPr kumimoji="0" lang="en-US" altLang="en-US" sz="1200"/>
          </a:p>
        </p:txBody>
      </p:sp>
      <p:sp>
        <p:nvSpPr>
          <p:cNvPr id="4915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07C2DC6-145B-47EE-AD5C-74AF6C481657}" type="slidenum">
              <a:rPr kumimoji="0" lang="en-US" altLang="en-US" sz="1200"/>
              <a:pPr/>
              <a:t>6</a:t>
            </a:fld>
            <a:endParaRPr kumimoji="0" lang="en-US" altLang="en-US" sz="1200"/>
          </a:p>
        </p:txBody>
      </p:sp>
      <p:sp>
        <p:nvSpPr>
          <p:cNvPr id="49156" name="Rectangle 2"/>
          <p:cNvSpPr>
            <a:spLocks noGrp="1" noRot="1" noChangeAspect="1" noChangeArrowheads="1" noTextEdit="1"/>
          </p:cNvSpPr>
          <p:nvPr>
            <p:ph type="sldImg"/>
          </p:nvPr>
        </p:nvSpPr>
        <p:spPr>
          <a:ln/>
        </p:spPr>
      </p:sp>
      <p:sp>
        <p:nvSpPr>
          <p:cNvPr id="4915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7958396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D1096D85-BEBE-4B82-B209-8901DD3A62F3}" type="datetime1">
              <a:rPr kumimoji="0" lang="en-US" altLang="en-US" sz="1200"/>
              <a:pPr/>
              <a:t>5/13/2021</a:t>
            </a:fld>
            <a:endParaRPr kumimoji="0" lang="en-US" altLang="en-US" sz="1200"/>
          </a:p>
        </p:txBody>
      </p:sp>
      <p:sp>
        <p:nvSpPr>
          <p:cNvPr id="5017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D58083E4-20B1-418A-9A2E-22EB87761EF4}" type="slidenum">
              <a:rPr kumimoji="0" lang="en-US" altLang="en-US" sz="1200"/>
              <a:pPr/>
              <a:t>7</a:t>
            </a:fld>
            <a:endParaRPr kumimoji="0" lang="en-US" altLang="en-US" sz="1200"/>
          </a:p>
        </p:txBody>
      </p:sp>
      <p:sp>
        <p:nvSpPr>
          <p:cNvPr id="50180" name="Rectangle 2"/>
          <p:cNvSpPr>
            <a:spLocks noGrp="1" noRot="1" noChangeAspect="1" noChangeArrowheads="1" noTextEdit="1"/>
          </p:cNvSpPr>
          <p:nvPr>
            <p:ph type="sldImg"/>
          </p:nvPr>
        </p:nvSpPr>
        <p:spPr>
          <a:ln/>
        </p:spPr>
      </p:sp>
      <p:sp>
        <p:nvSpPr>
          <p:cNvPr id="5018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7410184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F8E626A-A1EB-4F5B-B7B9-72AB0EDF6625}" type="datetime1">
              <a:rPr kumimoji="0" lang="en-US" altLang="en-US" sz="1200"/>
              <a:pPr/>
              <a:t>5/13/2021</a:t>
            </a:fld>
            <a:endParaRPr kumimoji="0" lang="en-US" altLang="en-US" sz="1200"/>
          </a:p>
        </p:txBody>
      </p:sp>
      <p:sp>
        <p:nvSpPr>
          <p:cNvPr id="5120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609877C5-852E-4683-98C6-416DE19EA7E1}" type="slidenum">
              <a:rPr kumimoji="0" lang="en-US" altLang="en-US" sz="1200"/>
              <a:pPr/>
              <a:t>8</a:t>
            </a:fld>
            <a:endParaRPr kumimoji="0" lang="en-US" altLang="en-US" sz="1200"/>
          </a:p>
        </p:txBody>
      </p:sp>
      <p:sp>
        <p:nvSpPr>
          <p:cNvPr id="51204" name="Rectangle 2"/>
          <p:cNvSpPr>
            <a:spLocks noGrp="1" noRot="1" noChangeAspect="1" noChangeArrowheads="1" noTextEdit="1"/>
          </p:cNvSpPr>
          <p:nvPr>
            <p:ph type="sldImg"/>
          </p:nvPr>
        </p:nvSpPr>
        <p:spPr>
          <a:ln/>
        </p:spPr>
      </p:sp>
      <p:sp>
        <p:nvSpPr>
          <p:cNvPr id="5120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0442600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742BAA8-8A86-420D-BC54-E4E921C3C36F}" type="datetime1">
              <a:rPr kumimoji="0" lang="en-US" altLang="en-US" sz="1200"/>
              <a:pPr/>
              <a:t>5/13/2021</a:t>
            </a:fld>
            <a:endParaRPr kumimoji="0" lang="en-US" altLang="en-US" sz="1200"/>
          </a:p>
        </p:txBody>
      </p:sp>
      <p:sp>
        <p:nvSpPr>
          <p:cNvPr id="5325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BA78110C-7FB5-4BC0-A55C-AD3E7D73FFC4}" type="slidenum">
              <a:rPr kumimoji="0" lang="en-US" altLang="en-US" sz="1200"/>
              <a:pPr/>
              <a:t>9</a:t>
            </a:fld>
            <a:endParaRPr kumimoji="0" lang="en-US" altLang="en-US" sz="1200"/>
          </a:p>
        </p:txBody>
      </p:sp>
      <p:sp>
        <p:nvSpPr>
          <p:cNvPr id="53252" name="Rectangle 2"/>
          <p:cNvSpPr>
            <a:spLocks noGrp="1" noRot="1" noChangeAspect="1" noChangeArrowheads="1" noTextEdit="1"/>
          </p:cNvSpPr>
          <p:nvPr>
            <p:ph type="sldImg"/>
          </p:nvPr>
        </p:nvSpPr>
        <p:spPr>
          <a:ln/>
        </p:spPr>
      </p:sp>
      <p:sp>
        <p:nvSpPr>
          <p:cNvPr id="5325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9571261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4233" y="3200400"/>
            <a:ext cx="12196233"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2400"/>
          </a:p>
        </p:txBody>
      </p:sp>
      <p:sp>
        <p:nvSpPr>
          <p:cNvPr id="3076" name="Rectangle 4"/>
          <p:cNvSpPr>
            <a:spLocks noGrp="1" noChangeArrowheads="1"/>
          </p:cNvSpPr>
          <p:nvPr>
            <p:ph type="ctrTitle" sz="quarter"/>
          </p:nvPr>
        </p:nvSpPr>
        <p:spPr>
          <a:xfrm>
            <a:off x="2133600" y="533400"/>
            <a:ext cx="10058400" cy="2590800"/>
          </a:xfrm>
        </p:spPr>
        <p:txBody>
          <a:bodyPr anchor="b"/>
          <a:lstStyle>
            <a:lvl1pPr algn="l">
              <a:lnSpc>
                <a:spcPct val="80000"/>
              </a:lnSpc>
              <a:defRPr sz="6600"/>
            </a:lvl1pPr>
          </a:lstStyle>
          <a:p>
            <a:r>
              <a:rPr lang="en-US" altLang="en-US"/>
              <a:t>Click to edit Master title style</a:t>
            </a:r>
          </a:p>
        </p:txBody>
      </p:sp>
      <p:sp>
        <p:nvSpPr>
          <p:cNvPr id="3077" name="Rectangle 5"/>
          <p:cNvSpPr>
            <a:spLocks noGrp="1" noChangeArrowheads="1"/>
          </p:cNvSpPr>
          <p:nvPr>
            <p:ph type="subTitle" sz="quarter" idx="1"/>
          </p:nvPr>
        </p:nvSpPr>
        <p:spPr>
          <a:xfrm>
            <a:off x="3759200" y="3581400"/>
            <a:ext cx="8128000" cy="1752600"/>
          </a:xfrm>
        </p:spPr>
        <p:txBody>
          <a:bodyPr/>
          <a:lstStyle>
            <a:lvl1pPr marL="0" indent="0">
              <a:buFont typeface="Monotype Sorts" pitchFamily="2" charset="2"/>
              <a:buNone/>
              <a:defRPr sz="2800"/>
            </a:lvl1pPr>
          </a:lstStyle>
          <a:p>
            <a:r>
              <a:rPr lang="en-US" altLang="en-US"/>
              <a:t>Click to edit Master subtitle style</a:t>
            </a:r>
          </a:p>
        </p:txBody>
      </p:sp>
      <p:sp>
        <p:nvSpPr>
          <p:cNvPr id="6" name="Rectangle 6"/>
          <p:cNvSpPr>
            <a:spLocks noGrp="1" noChangeArrowheads="1"/>
          </p:cNvSpPr>
          <p:nvPr>
            <p:ph type="dt" sz="quarter" idx="10"/>
          </p:nvPr>
        </p:nvSpPr>
        <p:spPr/>
        <p:txBody>
          <a:bodyPr/>
          <a:lstStyle>
            <a:lvl1pPr>
              <a:defRPr>
                <a:solidFill>
                  <a:schemeClr val="hlink"/>
                </a:solidFill>
              </a:defRPr>
            </a:lvl1pPr>
          </a:lstStyle>
          <a:p>
            <a:pPr>
              <a:defRPr/>
            </a:pPr>
            <a:fld id="{2B8802C5-EFBF-4043-BB64-5FDE5F3F03B9}" type="datetime4">
              <a:rPr lang="en-US" smtClean="0"/>
              <a:t>May 13, 2021</a:t>
            </a:fld>
            <a:endParaRPr lang="en-US" altLang="en-US"/>
          </a:p>
        </p:txBody>
      </p:sp>
      <p:sp>
        <p:nvSpPr>
          <p:cNvPr id="7" name="Rectangle 7"/>
          <p:cNvSpPr>
            <a:spLocks noGrp="1" noChangeArrowheads="1"/>
          </p:cNvSpPr>
          <p:nvPr>
            <p:ph type="ftr" sz="quarter" idx="11"/>
          </p:nvPr>
        </p:nvSpPr>
        <p:spPr/>
        <p:txBody>
          <a:bodyPr/>
          <a:lstStyle>
            <a:lvl1pPr>
              <a:defRPr>
                <a:solidFill>
                  <a:schemeClr val="hlink"/>
                </a:solidFill>
              </a:defRPr>
            </a:lvl1pPr>
          </a:lstStyle>
          <a:p>
            <a:pPr>
              <a:defRPr/>
            </a:pPr>
            <a:r>
              <a:rPr lang="en-US" altLang="en-US"/>
              <a:t>Copyright © 2001-11 Randal C. Picker</a:t>
            </a:r>
          </a:p>
        </p:txBody>
      </p:sp>
      <p:sp>
        <p:nvSpPr>
          <p:cNvPr id="8" name="Rectangle 8"/>
          <p:cNvSpPr>
            <a:spLocks noGrp="1" noChangeArrowheads="1"/>
          </p:cNvSpPr>
          <p:nvPr>
            <p:ph type="sldNum" sz="quarter" idx="12"/>
          </p:nvPr>
        </p:nvSpPr>
        <p:spPr/>
        <p:txBody>
          <a:bodyPr/>
          <a:lstStyle>
            <a:lvl1pPr>
              <a:defRPr>
                <a:solidFill>
                  <a:schemeClr val="hlink"/>
                </a:solidFill>
              </a:defRPr>
            </a:lvl1pPr>
          </a:lstStyle>
          <a:p>
            <a:fld id="{D47C2513-1C05-4BB1-BF10-8ABE3BA52AB7}" type="slidenum">
              <a:rPr lang="en-US" altLang="en-US"/>
              <a:pPr/>
              <a:t>‹#›</a:t>
            </a:fld>
            <a:endParaRPr lang="en-US" altLang="en-US"/>
          </a:p>
        </p:txBody>
      </p:sp>
    </p:spTree>
    <p:extLst>
      <p:ext uri="{BB962C8B-B14F-4D97-AF65-F5344CB8AC3E}">
        <p14:creationId xmlns:p14="http://schemas.microsoft.com/office/powerpoint/2010/main" val="1409355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E93B802B-2535-4195-A713-F89F37198DC8}" type="datetime4">
              <a:rPr lang="en-US" smtClean="0"/>
              <a:t>May 13,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064D454E-D8EA-4A9E-BF8B-80B76ADC2785}" type="slidenum">
              <a:rPr lang="en-US" altLang="en-US"/>
              <a:pPr/>
              <a:t>‹#›</a:t>
            </a:fld>
            <a:endParaRPr lang="en-US" altLang="en-US"/>
          </a:p>
        </p:txBody>
      </p:sp>
    </p:spTree>
    <p:extLst>
      <p:ext uri="{BB962C8B-B14F-4D97-AF65-F5344CB8AC3E}">
        <p14:creationId xmlns:p14="http://schemas.microsoft.com/office/powerpoint/2010/main" val="55458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94800" y="304800"/>
            <a:ext cx="2794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304800"/>
            <a:ext cx="8178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5F42ADC6-492E-4045-9FDF-90CBF84324E2}" type="datetime4">
              <a:rPr lang="en-US" smtClean="0"/>
              <a:t>May 13,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2BEC2C61-B38C-445E-9741-076797858A78}" type="slidenum">
              <a:rPr lang="en-US" altLang="en-US"/>
              <a:pPr/>
              <a:t>‹#›</a:t>
            </a:fld>
            <a:endParaRPr lang="en-US" altLang="en-US"/>
          </a:p>
        </p:txBody>
      </p:sp>
    </p:spTree>
    <p:extLst>
      <p:ext uri="{BB962C8B-B14F-4D97-AF65-F5344CB8AC3E}">
        <p14:creationId xmlns:p14="http://schemas.microsoft.com/office/powerpoint/2010/main" val="3463832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54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400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fld id="{00F2A570-2BEF-4469-A5D5-1F802B780642}" type="datetime4">
              <a:rPr lang="en-US" smtClean="0"/>
              <a:t>May 13, 2021</a:t>
            </a:fld>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A82CF866-3BDF-4EE9-88FE-35A64FB90A8E}" type="slidenum">
              <a:rPr lang="en-US" altLang="en-US"/>
              <a:pPr/>
              <a:t>‹#›</a:t>
            </a:fld>
            <a:endParaRPr lang="en-US" altLang="en-US"/>
          </a:p>
        </p:txBody>
      </p:sp>
    </p:spTree>
    <p:extLst>
      <p:ext uri="{BB962C8B-B14F-4D97-AF65-F5344CB8AC3E}">
        <p14:creationId xmlns:p14="http://schemas.microsoft.com/office/powerpoint/2010/main" val="2179990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ADAA1AEE-163E-4692-90BF-93215246A3A2}" type="datetime4">
              <a:rPr lang="en-US" smtClean="0"/>
              <a:t>May 13,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2CC45479-D8E6-44BB-A369-02AA58136775}" type="slidenum">
              <a:rPr lang="en-US" altLang="en-US"/>
              <a:pPr/>
              <a:t>‹#›</a:t>
            </a:fld>
            <a:endParaRPr lang="en-US" altLang="en-US"/>
          </a:p>
        </p:txBody>
      </p:sp>
    </p:spTree>
    <p:extLst>
      <p:ext uri="{BB962C8B-B14F-4D97-AF65-F5344CB8AC3E}">
        <p14:creationId xmlns:p14="http://schemas.microsoft.com/office/powerpoint/2010/main" val="3417323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024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248F1364-5F07-477E-BAAD-C9515FE0A9DA}" type="datetime4">
              <a:rPr lang="en-US" smtClean="0"/>
              <a:t>May 13,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F1B49DF2-12DD-44C2-84C7-65F90CB40EC8}" type="slidenum">
              <a:rPr lang="en-US" altLang="en-US"/>
              <a:pPr/>
              <a:t>‹#›</a:t>
            </a:fld>
            <a:endParaRPr lang="en-US" altLang="en-US"/>
          </a:p>
        </p:txBody>
      </p:sp>
    </p:spTree>
    <p:extLst>
      <p:ext uri="{BB962C8B-B14F-4D97-AF65-F5344CB8AC3E}">
        <p14:creationId xmlns:p14="http://schemas.microsoft.com/office/powerpoint/2010/main" val="1185695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C28C69BB-151D-4901-9821-6D52C38B2CB4}" type="datetime4">
              <a:rPr lang="en-US" smtClean="0"/>
              <a:t>May 13, 2021</a:t>
            </a:fld>
            <a:endParaRPr lang="en-US" altLang="en-US">
              <a:solidFill>
                <a:schemeClr val="bg2"/>
              </a:solidFill>
            </a:endParaRPr>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9" name="Rectangle 7"/>
          <p:cNvSpPr>
            <a:spLocks noGrp="1" noChangeArrowheads="1"/>
          </p:cNvSpPr>
          <p:nvPr>
            <p:ph type="sldNum" sz="quarter" idx="12"/>
          </p:nvPr>
        </p:nvSpPr>
        <p:spPr>
          <a:ln/>
        </p:spPr>
        <p:txBody>
          <a:bodyPr/>
          <a:lstStyle>
            <a:lvl1pPr>
              <a:defRPr/>
            </a:lvl1pPr>
          </a:lstStyle>
          <a:p>
            <a:fld id="{9850CE35-A027-480E-B071-C0FEC5A5BB7D}" type="slidenum">
              <a:rPr lang="en-US" altLang="en-US"/>
              <a:pPr/>
              <a:t>‹#›</a:t>
            </a:fld>
            <a:endParaRPr lang="en-US" altLang="en-US"/>
          </a:p>
        </p:txBody>
      </p:sp>
    </p:spTree>
    <p:extLst>
      <p:ext uri="{BB962C8B-B14F-4D97-AF65-F5344CB8AC3E}">
        <p14:creationId xmlns:p14="http://schemas.microsoft.com/office/powerpoint/2010/main" val="3995090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B84D82A3-F3E2-47DF-8791-7024C583F5DB}" type="datetime4">
              <a:rPr lang="en-US" smtClean="0"/>
              <a:t>May 13, 2021</a:t>
            </a:fld>
            <a:endParaRPr lang="en-US" altLang="en-US">
              <a:solidFill>
                <a:schemeClr val="bg2"/>
              </a:solidFill>
            </a:endParaRPr>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5" name="Rectangle 7"/>
          <p:cNvSpPr>
            <a:spLocks noGrp="1" noChangeArrowheads="1"/>
          </p:cNvSpPr>
          <p:nvPr>
            <p:ph type="sldNum" sz="quarter" idx="12"/>
          </p:nvPr>
        </p:nvSpPr>
        <p:spPr>
          <a:ln/>
        </p:spPr>
        <p:txBody>
          <a:bodyPr/>
          <a:lstStyle>
            <a:lvl1pPr>
              <a:defRPr/>
            </a:lvl1pPr>
          </a:lstStyle>
          <a:p>
            <a:fld id="{614BCA6E-07CD-4365-82DB-28D94D2C70B5}" type="slidenum">
              <a:rPr lang="en-US" altLang="en-US"/>
              <a:pPr/>
              <a:t>‹#›</a:t>
            </a:fld>
            <a:endParaRPr lang="en-US" altLang="en-US"/>
          </a:p>
        </p:txBody>
      </p:sp>
    </p:spTree>
    <p:extLst>
      <p:ext uri="{BB962C8B-B14F-4D97-AF65-F5344CB8AC3E}">
        <p14:creationId xmlns:p14="http://schemas.microsoft.com/office/powerpoint/2010/main" val="3018781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4493AC2D-1DA8-4910-BECA-E4E42AC4BF42}" type="datetime4">
              <a:rPr lang="en-US" smtClean="0"/>
              <a:t>May 13, 2021</a:t>
            </a:fld>
            <a:endParaRPr lang="en-US" altLang="en-US">
              <a:solidFill>
                <a:schemeClr val="bg2"/>
              </a:solidFill>
            </a:endParaRPr>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4" name="Rectangle 7"/>
          <p:cNvSpPr>
            <a:spLocks noGrp="1" noChangeArrowheads="1"/>
          </p:cNvSpPr>
          <p:nvPr>
            <p:ph type="sldNum" sz="quarter" idx="12"/>
          </p:nvPr>
        </p:nvSpPr>
        <p:spPr>
          <a:ln/>
        </p:spPr>
        <p:txBody>
          <a:bodyPr/>
          <a:lstStyle>
            <a:lvl1pPr>
              <a:defRPr/>
            </a:lvl1pPr>
          </a:lstStyle>
          <a:p>
            <a:fld id="{9017F8F9-3130-49B6-A9F9-E55F884066B7}" type="slidenum">
              <a:rPr lang="en-US" altLang="en-US"/>
              <a:pPr/>
              <a:t>‹#›</a:t>
            </a:fld>
            <a:endParaRPr lang="en-US" altLang="en-US"/>
          </a:p>
        </p:txBody>
      </p:sp>
    </p:spTree>
    <p:extLst>
      <p:ext uri="{BB962C8B-B14F-4D97-AF65-F5344CB8AC3E}">
        <p14:creationId xmlns:p14="http://schemas.microsoft.com/office/powerpoint/2010/main" val="930453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D4F70FF6-62D4-4FA1-B61F-B2CD4CBF733D}" type="datetime4">
              <a:rPr lang="en-US" smtClean="0"/>
              <a:t>May 13,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C82CD431-DC1A-4B79-955B-4FDB26BED5CD}" type="slidenum">
              <a:rPr lang="en-US" altLang="en-US"/>
              <a:pPr/>
              <a:t>‹#›</a:t>
            </a:fld>
            <a:endParaRPr lang="en-US" altLang="en-US"/>
          </a:p>
        </p:txBody>
      </p:sp>
    </p:spTree>
    <p:extLst>
      <p:ext uri="{BB962C8B-B14F-4D97-AF65-F5344CB8AC3E}">
        <p14:creationId xmlns:p14="http://schemas.microsoft.com/office/powerpoint/2010/main" val="142482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10FEC86-2C01-46AC-A272-EF9A5FB83D53}" type="datetime4">
              <a:rPr lang="en-US" smtClean="0"/>
              <a:t>May 13,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391B09C2-7B3E-4B72-919D-3B66F9DADC97}" type="slidenum">
              <a:rPr lang="en-US" altLang="en-US"/>
              <a:pPr/>
              <a:t>‹#›</a:t>
            </a:fld>
            <a:endParaRPr lang="en-US" altLang="en-US"/>
          </a:p>
        </p:txBody>
      </p:sp>
    </p:spTree>
    <p:extLst>
      <p:ext uri="{BB962C8B-B14F-4D97-AF65-F5344CB8AC3E}">
        <p14:creationId xmlns:p14="http://schemas.microsoft.com/office/powerpoint/2010/main" val="1728600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10000"/>
          </a:schemeClr>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title"/>
          </p:nvPr>
        </p:nvSpPr>
        <p:spPr bwMode="auto">
          <a:xfrm>
            <a:off x="812800" y="304800"/>
            <a:ext cx="11176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dirty="0" smtClean="0"/>
              <a:t>Click to edit Master title style</a:t>
            </a:r>
          </a:p>
        </p:txBody>
      </p:sp>
      <p:sp>
        <p:nvSpPr>
          <p:cNvPr id="1028" name="Rectangle 4"/>
          <p:cNvSpPr>
            <a:spLocks noGrp="1" noChangeArrowheads="1"/>
          </p:cNvSpPr>
          <p:nvPr>
            <p:ph type="body" idx="1"/>
          </p:nvPr>
        </p:nvSpPr>
        <p:spPr bwMode="auto">
          <a:xfrm>
            <a:off x="812800" y="1600200"/>
            <a:ext cx="11176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1029" name="Rectangle 5"/>
          <p:cNvSpPr>
            <a:spLocks noGrp="1" noChangeArrowheads="1"/>
          </p:cNvSpPr>
          <p:nvPr>
            <p:ph type="dt" sz="half" idx="2"/>
          </p:nvPr>
        </p:nvSpPr>
        <p:spPr bwMode="auto">
          <a:xfrm>
            <a:off x="4064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solidFill>
                  <a:srgbClr val="000066"/>
                </a:solidFill>
                <a:latin typeface="+mn-lt"/>
              </a:defRPr>
            </a:lvl1pPr>
          </a:lstStyle>
          <a:p>
            <a:pPr>
              <a:defRPr/>
            </a:pPr>
            <a:fld id="{A90D8D37-7ACE-4A92-834D-472DF910D1D9}" type="datetime4">
              <a:rPr lang="en-US" smtClean="0"/>
              <a:t>May 13, 2021</a:t>
            </a:fld>
            <a:endParaRPr lang="en-US" altLang="en-US">
              <a:solidFill>
                <a:schemeClr val="bg2"/>
              </a:solidFill>
            </a:endParaRPr>
          </a:p>
        </p:txBody>
      </p:sp>
      <p:sp>
        <p:nvSpPr>
          <p:cNvPr id="1030" name="Rectangle 6"/>
          <p:cNvSpPr>
            <a:spLocks noGrp="1" noChangeArrowheads="1"/>
          </p:cNvSpPr>
          <p:nvPr>
            <p:ph type="ftr" sz="quarter" idx="3"/>
          </p:nvPr>
        </p:nvSpPr>
        <p:spPr bwMode="auto">
          <a:xfrm>
            <a:off x="4775200" y="6248400"/>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solidFill>
                  <a:srgbClr val="000066"/>
                </a:solidFill>
                <a:latin typeface="+mn-lt"/>
              </a:defRPr>
            </a:lvl1pPr>
          </a:lstStyle>
          <a:p>
            <a:pPr>
              <a:defRPr/>
            </a:pPr>
            <a:r>
              <a:rPr lang="en-US" altLang="en-US"/>
              <a:t>Copyright © 2001-11 Randal C. Picker</a:t>
            </a:r>
            <a:endParaRPr lang="en-US" altLang="en-US">
              <a:solidFill>
                <a:schemeClr val="bg2"/>
              </a:solidFill>
            </a:endParaRPr>
          </a:p>
        </p:txBody>
      </p:sp>
      <p:sp>
        <p:nvSpPr>
          <p:cNvPr id="1031" name="Rectangle 7"/>
          <p:cNvSpPr>
            <a:spLocks noGrp="1" noChangeArrowheads="1"/>
          </p:cNvSpPr>
          <p:nvPr>
            <p:ph type="sldNum" sz="quarter" idx="4"/>
          </p:nvPr>
        </p:nvSpPr>
        <p:spPr bwMode="auto">
          <a:xfrm>
            <a:off x="93472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rgbClr val="000066"/>
                </a:solidFill>
                <a:latin typeface="Arial" panose="020B0604020202020204" pitchFamily="34" charset="0"/>
              </a:defRPr>
            </a:lvl1pPr>
          </a:lstStyle>
          <a:p>
            <a:fld id="{E3B7A3EE-A7BF-4EDD-924B-F52605ED8D3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12"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Lst>
  <p:timing>
    <p:tnLst>
      <p:par>
        <p:cTn id="1" dur="indefinite" restart="never" nodeType="tmRoot"/>
      </p:par>
    </p:tnLst>
  </p:timing>
  <p:hf hdr="0" ftr="0"/>
  <p:txStyles>
    <p:titleStyle>
      <a:lvl1pPr algn="ctr" rtl="0" eaLnBrk="0" fontAlgn="base" hangingPunct="0">
        <a:lnSpc>
          <a:spcPct val="70000"/>
        </a:lnSpc>
        <a:spcBef>
          <a:spcPct val="0"/>
        </a:spcBef>
        <a:spcAft>
          <a:spcPct val="0"/>
        </a:spcAft>
        <a:defRPr kumimoji="1" sz="5400" b="1">
          <a:solidFill>
            <a:srgbClr val="000066"/>
          </a:solidFill>
          <a:latin typeface="+mj-lt"/>
          <a:ea typeface="+mj-ea"/>
          <a:cs typeface="+mj-cs"/>
        </a:defRPr>
      </a:lvl1pPr>
      <a:lvl2pPr algn="ctr" rtl="0" eaLnBrk="0" fontAlgn="base" hangingPunct="0">
        <a:lnSpc>
          <a:spcPct val="70000"/>
        </a:lnSpc>
        <a:spcBef>
          <a:spcPct val="0"/>
        </a:spcBef>
        <a:spcAft>
          <a:spcPct val="0"/>
        </a:spcAft>
        <a:defRPr kumimoji="1" sz="4800" b="1">
          <a:solidFill>
            <a:srgbClr val="000066"/>
          </a:solidFill>
          <a:latin typeface="Helvetica" pitchFamily="34" charset="0"/>
        </a:defRPr>
      </a:lvl2pPr>
      <a:lvl3pPr algn="ctr" rtl="0" eaLnBrk="0" fontAlgn="base" hangingPunct="0">
        <a:lnSpc>
          <a:spcPct val="70000"/>
        </a:lnSpc>
        <a:spcBef>
          <a:spcPct val="0"/>
        </a:spcBef>
        <a:spcAft>
          <a:spcPct val="0"/>
        </a:spcAft>
        <a:defRPr kumimoji="1" sz="4800" b="1">
          <a:solidFill>
            <a:srgbClr val="000066"/>
          </a:solidFill>
          <a:latin typeface="Helvetica" pitchFamily="34" charset="0"/>
        </a:defRPr>
      </a:lvl3pPr>
      <a:lvl4pPr algn="ctr" rtl="0" eaLnBrk="0" fontAlgn="base" hangingPunct="0">
        <a:lnSpc>
          <a:spcPct val="70000"/>
        </a:lnSpc>
        <a:spcBef>
          <a:spcPct val="0"/>
        </a:spcBef>
        <a:spcAft>
          <a:spcPct val="0"/>
        </a:spcAft>
        <a:defRPr kumimoji="1" sz="4800" b="1">
          <a:solidFill>
            <a:srgbClr val="000066"/>
          </a:solidFill>
          <a:latin typeface="Helvetica" pitchFamily="34" charset="0"/>
        </a:defRPr>
      </a:lvl4pPr>
      <a:lvl5pPr algn="ctr" rtl="0" eaLnBrk="0" fontAlgn="base" hangingPunct="0">
        <a:lnSpc>
          <a:spcPct val="70000"/>
        </a:lnSpc>
        <a:spcBef>
          <a:spcPct val="0"/>
        </a:spcBef>
        <a:spcAft>
          <a:spcPct val="0"/>
        </a:spcAft>
        <a:defRPr kumimoji="1" sz="4800" b="1">
          <a:solidFill>
            <a:srgbClr val="000066"/>
          </a:solidFill>
          <a:latin typeface="Helvetica" pitchFamily="34" charset="0"/>
        </a:defRPr>
      </a:lvl5pPr>
      <a:lvl6pPr marL="457200" algn="ctr" rtl="0" eaLnBrk="0" fontAlgn="base" hangingPunct="0">
        <a:lnSpc>
          <a:spcPct val="70000"/>
        </a:lnSpc>
        <a:spcBef>
          <a:spcPct val="0"/>
        </a:spcBef>
        <a:spcAft>
          <a:spcPct val="0"/>
        </a:spcAft>
        <a:defRPr kumimoji="1" sz="4800" b="1">
          <a:solidFill>
            <a:srgbClr val="000066"/>
          </a:solidFill>
          <a:latin typeface="Helvetica" pitchFamily="34" charset="0"/>
        </a:defRPr>
      </a:lvl6pPr>
      <a:lvl7pPr marL="914400" algn="ctr" rtl="0" eaLnBrk="0" fontAlgn="base" hangingPunct="0">
        <a:lnSpc>
          <a:spcPct val="70000"/>
        </a:lnSpc>
        <a:spcBef>
          <a:spcPct val="0"/>
        </a:spcBef>
        <a:spcAft>
          <a:spcPct val="0"/>
        </a:spcAft>
        <a:defRPr kumimoji="1" sz="4800" b="1">
          <a:solidFill>
            <a:srgbClr val="000066"/>
          </a:solidFill>
          <a:latin typeface="Helvetica" pitchFamily="34" charset="0"/>
        </a:defRPr>
      </a:lvl7pPr>
      <a:lvl8pPr marL="1371600" algn="ctr" rtl="0" eaLnBrk="0" fontAlgn="base" hangingPunct="0">
        <a:lnSpc>
          <a:spcPct val="70000"/>
        </a:lnSpc>
        <a:spcBef>
          <a:spcPct val="0"/>
        </a:spcBef>
        <a:spcAft>
          <a:spcPct val="0"/>
        </a:spcAft>
        <a:defRPr kumimoji="1" sz="4800" b="1">
          <a:solidFill>
            <a:srgbClr val="000066"/>
          </a:solidFill>
          <a:latin typeface="Helvetica" pitchFamily="34" charset="0"/>
        </a:defRPr>
      </a:lvl8pPr>
      <a:lvl9pPr marL="1828800" algn="ctr" rtl="0" eaLnBrk="0" fontAlgn="base" hangingPunct="0">
        <a:lnSpc>
          <a:spcPct val="70000"/>
        </a:lnSpc>
        <a:spcBef>
          <a:spcPct val="0"/>
        </a:spcBef>
        <a:spcAft>
          <a:spcPct val="0"/>
        </a:spcAft>
        <a:defRPr kumimoji="1" sz="4800" b="1">
          <a:solidFill>
            <a:srgbClr val="000066"/>
          </a:solidFill>
          <a:latin typeface="Helvetica" pitchFamily="34" charset="0"/>
        </a:defRPr>
      </a:lvl9pPr>
    </p:titleStyle>
    <p:bodyStyle>
      <a:lvl1pPr marL="342900" indent="-342900" algn="l" rtl="0" eaLnBrk="0" fontAlgn="base" hangingPunct="0">
        <a:spcBef>
          <a:spcPct val="20000"/>
        </a:spcBef>
        <a:spcAft>
          <a:spcPct val="0"/>
        </a:spcAft>
        <a:buClr>
          <a:schemeClr val="hlink"/>
        </a:buClr>
        <a:buSzPct val="50000"/>
        <a:buFont typeface="Monotype Sorts" pitchFamily="2" charset="2"/>
        <a:buChar char="n"/>
        <a:defRPr kumimoji="1" sz="4000">
          <a:solidFill>
            <a:srgbClr val="0000FF"/>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Monotype Sorts" pitchFamily="2" charset="2"/>
        <a:buChar char="u"/>
        <a:defRPr kumimoji="1" sz="3600">
          <a:solidFill>
            <a:srgbClr val="000066"/>
          </a:solidFill>
          <a:latin typeface="+mn-lt"/>
        </a:defRPr>
      </a:lvl2pPr>
      <a:lvl3pPr marL="1143000" indent="-228600" algn="l" rtl="0" eaLnBrk="0" fontAlgn="base" hangingPunct="0">
        <a:spcBef>
          <a:spcPct val="20000"/>
        </a:spcBef>
        <a:spcAft>
          <a:spcPct val="0"/>
        </a:spcAft>
        <a:buClr>
          <a:schemeClr val="hlink"/>
        </a:buClr>
        <a:buSzPct val="65000"/>
        <a:buFont typeface="Monotype Sorts" pitchFamily="2" charset="2"/>
        <a:buChar char="w"/>
        <a:defRPr kumimoji="1" sz="3600">
          <a:solidFill>
            <a:srgbClr val="000066"/>
          </a:solidFill>
          <a:latin typeface="+mn-lt"/>
        </a:defRPr>
      </a:lvl3pPr>
      <a:lvl4pPr marL="1600200" indent="-228600" algn="l" rtl="0" eaLnBrk="0" fontAlgn="base" hangingPunct="0">
        <a:spcBef>
          <a:spcPct val="20000"/>
        </a:spcBef>
        <a:spcAft>
          <a:spcPct val="0"/>
        </a:spcAft>
        <a:buClr>
          <a:schemeClr val="tx2"/>
        </a:buClr>
        <a:buSzPct val="100000"/>
        <a:buChar char="•"/>
        <a:defRPr kumimoji="1" sz="3600">
          <a:solidFill>
            <a:srgbClr val="000066"/>
          </a:solidFill>
          <a:latin typeface="+mn-lt"/>
        </a:defRPr>
      </a:lvl4pPr>
      <a:lvl5pPr marL="20574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5pPr>
      <a:lvl6pPr marL="25146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6pPr>
      <a:lvl7pPr marL="29718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7pPr>
      <a:lvl8pPr marL="34290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8pPr>
      <a:lvl9pPr marL="38862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altLang="en-US" sz="2800" dirty="0"/>
              <a:t>Class </a:t>
            </a:r>
            <a:r>
              <a:rPr lang="en-US" altLang="en-US" sz="2800" dirty="0" smtClean="0"/>
              <a:t>21</a:t>
            </a:r>
            <a:r>
              <a:rPr lang="en-US" altLang="en-US" sz="2800" dirty="0"/>
              <a:t/>
            </a:r>
            <a:br>
              <a:rPr lang="en-US" altLang="en-US" sz="2800" dirty="0"/>
            </a:br>
            <a:r>
              <a:rPr lang="en-US" altLang="en-US" sz="2800" dirty="0" smtClean="0"/>
              <a:t>Secured Transactions</a:t>
            </a:r>
            <a:r>
              <a:rPr lang="en-US" altLang="en-US" sz="2800" dirty="0"/>
              <a:t> </a:t>
            </a:r>
            <a:r>
              <a:rPr lang="en-US" altLang="en-US" sz="2800" dirty="0" smtClean="0"/>
              <a:t>Spring 2021</a:t>
            </a:r>
            <a:r>
              <a:rPr lang="en-US" altLang="en-US" sz="2800" dirty="0"/>
              <a:t/>
            </a:r>
            <a:br>
              <a:rPr lang="en-US" altLang="en-US" sz="2800" dirty="0"/>
            </a:br>
            <a:r>
              <a:rPr lang="en-US" altLang="en-US" sz="2800" dirty="0" smtClean="0"/>
              <a:t/>
            </a:r>
            <a:br>
              <a:rPr lang="en-US" altLang="en-US" sz="2800" dirty="0" smtClean="0"/>
            </a:br>
            <a:r>
              <a:rPr lang="en-US" altLang="en-US" sz="6000" dirty="0"/>
              <a:t>Limits of Article 9: Intellectual </a:t>
            </a:r>
            <a:r>
              <a:rPr lang="en-US" altLang="en-US" sz="6000" dirty="0" smtClean="0"/>
              <a:t>Property</a:t>
            </a:r>
            <a:endParaRPr lang="en-US" altLang="en-US" sz="6000" dirty="0"/>
          </a:p>
        </p:txBody>
      </p:sp>
      <p:sp>
        <p:nvSpPr>
          <p:cNvPr id="3075" name="Rectangle 3"/>
          <p:cNvSpPr>
            <a:spLocks noGrp="1" noChangeArrowheads="1"/>
          </p:cNvSpPr>
          <p:nvPr>
            <p:ph type="subTitle" idx="1"/>
          </p:nvPr>
        </p:nvSpPr>
        <p:spPr/>
        <p:txBody>
          <a:bodyPr/>
          <a:lstStyle/>
          <a:p>
            <a:r>
              <a:rPr lang="en-US" altLang="en-US" dirty="0" smtClean="0"/>
              <a:t>Randal C. Picker</a:t>
            </a:r>
          </a:p>
          <a:p>
            <a:r>
              <a:rPr lang="en-US" altLang="en-US" sz="2000" dirty="0" smtClean="0"/>
              <a:t>James Parker Hall Distinguished Service Professor of Law</a:t>
            </a:r>
            <a:endParaRPr lang="en-US" altLang="en-US" sz="2000" dirty="0"/>
          </a:p>
          <a:p>
            <a:endParaRPr lang="en-US" altLang="en-US" sz="1600" dirty="0"/>
          </a:p>
          <a:p>
            <a:r>
              <a:rPr lang="en-US" altLang="en-US" dirty="0" smtClean="0"/>
              <a:t>The Law School</a:t>
            </a:r>
          </a:p>
          <a:p>
            <a:r>
              <a:rPr lang="en-US" altLang="en-US" dirty="0" smtClean="0"/>
              <a:t>The University of Chicago</a:t>
            </a:r>
          </a:p>
          <a:p>
            <a:endParaRPr lang="en-US" altLang="en-US" sz="1800" dirty="0" smtClean="0"/>
          </a:p>
          <a:p>
            <a:r>
              <a:rPr lang="en-US" altLang="en-US" sz="1800" smtClean="0"/>
              <a:t>Copyright </a:t>
            </a:r>
            <a:r>
              <a:rPr lang="en-US" altLang="en-US" sz="1800"/>
              <a:t>© </a:t>
            </a:r>
            <a:r>
              <a:rPr lang="en-US" altLang="en-US" sz="1800" smtClean="0"/>
              <a:t>2001-21 </a:t>
            </a:r>
            <a:r>
              <a:rPr lang="en-US" altLang="en-US" sz="1800" dirty="0"/>
              <a:t>Randal C. Picker. All Rights Reserved.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2"/>
          <p:cNvSpPr>
            <a:spLocks noGrp="1"/>
          </p:cNvSpPr>
          <p:nvPr>
            <p:ph type="dt" sz="quarter" idx="10"/>
          </p:nvPr>
        </p:nvSpPr>
        <p:spPr/>
        <p:txBody>
          <a:bodyPr/>
          <a:lstStyle/>
          <a:p>
            <a:pPr>
              <a:defRPr/>
            </a:pPr>
            <a:fld id="{EC8E4FC0-5413-4978-94D8-BA115CD4BF08}" type="datetime4">
              <a:rPr lang="en-US"/>
              <a:pPr>
                <a:defRPr/>
              </a:pPr>
              <a:t>May 13, 2021</a:t>
            </a:fld>
            <a:endParaRPr lang="en-US" altLang="en-US">
              <a:solidFill>
                <a:schemeClr val="bg2"/>
              </a:solidFill>
            </a:endParaRPr>
          </a:p>
        </p:txBody>
      </p:sp>
      <p:sp>
        <p:nvSpPr>
          <p:cNvPr id="1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7539EF7-EC00-4946-A46B-F13EB0F91E2C}" type="slidenum">
              <a:rPr lang="en-US" altLang="en-US" sz="1400">
                <a:solidFill>
                  <a:srgbClr val="000066"/>
                </a:solidFill>
                <a:latin typeface="Arial" panose="020B0604020202020204" pitchFamily="34" charset="0"/>
              </a:rPr>
              <a:pPr/>
              <a:t>10</a:t>
            </a:fld>
            <a:endParaRPr lang="en-US" altLang="en-US" sz="1400">
              <a:solidFill>
                <a:srgbClr val="000066"/>
              </a:solidFill>
              <a:latin typeface="Arial" panose="020B0604020202020204" pitchFamily="34" charset="0"/>
            </a:endParaRPr>
          </a:p>
        </p:txBody>
      </p:sp>
      <p:sp>
        <p:nvSpPr>
          <p:cNvPr id="15365" name="Rectangle 2"/>
          <p:cNvSpPr>
            <a:spLocks noGrp="1" noChangeArrowheads="1"/>
          </p:cNvSpPr>
          <p:nvPr>
            <p:ph type="title"/>
          </p:nvPr>
        </p:nvSpPr>
        <p:spPr/>
        <p:txBody>
          <a:bodyPr/>
          <a:lstStyle/>
          <a:p>
            <a:r>
              <a:rPr lang="en-US" altLang="en-US" dirty="0" smtClean="0">
                <a:cs typeface="Times New Roman" panose="02020603050405020304" pitchFamily="18" charset="0"/>
              </a:rPr>
              <a:t>8‑2.2: Patently Absurd?</a:t>
            </a:r>
            <a:endParaRPr lang="en-US" altLang="en-US" sz="3200" dirty="0">
              <a:cs typeface="Times New Roman" panose="02020603050405020304" pitchFamily="18" charset="0"/>
            </a:endParaRPr>
          </a:p>
        </p:txBody>
      </p:sp>
      <p:sp>
        <p:nvSpPr>
          <p:cNvPr id="2070531" name="AutoShape 3"/>
          <p:cNvSpPr>
            <a:spLocks noChangeArrowheads="1"/>
          </p:cNvSpPr>
          <p:nvPr/>
        </p:nvSpPr>
        <p:spPr bwMode="auto">
          <a:xfrm>
            <a:off x="2057400" y="50292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2070532" name="AutoShape 4"/>
          <p:cNvSpPr>
            <a:spLocks noChangeArrowheads="1"/>
          </p:cNvSpPr>
          <p:nvPr/>
        </p:nvSpPr>
        <p:spPr bwMode="auto">
          <a:xfrm>
            <a:off x="990601" y="12192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2070533" name="AutoShape 5"/>
          <p:cNvSpPr>
            <a:spLocks noChangeArrowheads="1"/>
          </p:cNvSpPr>
          <p:nvPr/>
        </p:nvSpPr>
        <p:spPr bwMode="auto">
          <a:xfrm>
            <a:off x="7620000" y="1219200"/>
            <a:ext cx="2438400"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2070534" name="Line 6"/>
          <p:cNvSpPr>
            <a:spLocks noChangeShapeType="1"/>
          </p:cNvSpPr>
          <p:nvPr/>
        </p:nvSpPr>
        <p:spPr bwMode="auto">
          <a:xfrm>
            <a:off x="3276600" y="1828800"/>
            <a:ext cx="4343399" cy="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70535" name="Line 7"/>
          <p:cNvSpPr>
            <a:spLocks noChangeShapeType="1"/>
          </p:cNvSpPr>
          <p:nvPr/>
        </p:nvSpPr>
        <p:spPr bwMode="auto">
          <a:xfrm>
            <a:off x="2819400" y="2438400"/>
            <a:ext cx="0" cy="25908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70536" name="AutoShape 8"/>
          <p:cNvSpPr>
            <a:spLocks noChangeArrowheads="1"/>
          </p:cNvSpPr>
          <p:nvPr/>
        </p:nvSpPr>
        <p:spPr bwMode="auto">
          <a:xfrm>
            <a:off x="574040" y="2971800"/>
            <a:ext cx="1925320" cy="13716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5/1: $</a:t>
            </a:r>
          </a:p>
          <a:p>
            <a:pPr algn="ctr"/>
            <a:r>
              <a:rPr lang="en-US" altLang="en-US" sz="3200" dirty="0"/>
              <a:t>SA: Patent</a:t>
            </a:r>
          </a:p>
          <a:p>
            <a:pPr algn="ctr"/>
            <a:r>
              <a:rPr lang="en-US" altLang="en-US" sz="3200" dirty="0"/>
              <a:t>FS: UCC</a:t>
            </a:r>
          </a:p>
        </p:txBody>
      </p:sp>
      <p:sp>
        <p:nvSpPr>
          <p:cNvPr id="2070537" name="Text Box 9"/>
          <p:cNvSpPr txBox="1">
            <a:spLocks noChangeArrowheads="1"/>
          </p:cNvSpPr>
          <p:nvPr/>
        </p:nvSpPr>
        <p:spPr bwMode="auto">
          <a:xfrm>
            <a:off x="4488179" y="5642709"/>
            <a:ext cx="3825241"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a:solidFill>
                  <a:srgbClr val="FF0000"/>
                </a:solidFill>
              </a:rPr>
              <a:t>Who has priority?</a:t>
            </a:r>
          </a:p>
        </p:txBody>
      </p:sp>
      <p:sp>
        <p:nvSpPr>
          <p:cNvPr id="2070538" name="AutoShape 10"/>
          <p:cNvSpPr>
            <a:spLocks noChangeArrowheads="1"/>
          </p:cNvSpPr>
          <p:nvPr/>
        </p:nvSpPr>
        <p:spPr bwMode="auto">
          <a:xfrm>
            <a:off x="8382000" y="4648200"/>
            <a:ext cx="1905000" cy="1676400"/>
          </a:xfrm>
          <a:prstGeom prst="flowChartConnector">
            <a:avLst/>
          </a:prstGeom>
          <a:solidFill>
            <a:srgbClr val="CC99FF"/>
          </a:solidFill>
          <a:ln w="9525">
            <a:solidFill>
              <a:schemeClr val="tx1"/>
            </a:solidFill>
            <a:round/>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US PTO</a:t>
            </a:r>
          </a:p>
        </p:txBody>
      </p:sp>
      <p:sp>
        <p:nvSpPr>
          <p:cNvPr id="2070539" name="AutoShape 11"/>
          <p:cNvSpPr>
            <a:spLocks noChangeArrowheads="1"/>
          </p:cNvSpPr>
          <p:nvPr/>
        </p:nvSpPr>
        <p:spPr bwMode="auto">
          <a:xfrm>
            <a:off x="3810001" y="1981200"/>
            <a:ext cx="3236914" cy="113792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6/1: $</a:t>
            </a:r>
          </a:p>
          <a:p>
            <a:pPr algn="ctr"/>
            <a:r>
              <a:rPr lang="en-US" altLang="en-US" sz="3200" dirty="0"/>
              <a:t>Mortgage: Patent</a:t>
            </a:r>
          </a:p>
        </p:txBody>
      </p:sp>
      <p:sp>
        <p:nvSpPr>
          <p:cNvPr id="2070540" name="Line 12"/>
          <p:cNvSpPr>
            <a:spLocks noChangeShapeType="1"/>
          </p:cNvSpPr>
          <p:nvPr/>
        </p:nvSpPr>
        <p:spPr bwMode="auto">
          <a:xfrm>
            <a:off x="9220200" y="2438400"/>
            <a:ext cx="0" cy="220980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70541" name="AutoShape 13"/>
          <p:cNvSpPr>
            <a:spLocks noChangeArrowheads="1"/>
          </p:cNvSpPr>
          <p:nvPr/>
        </p:nvSpPr>
        <p:spPr bwMode="auto">
          <a:xfrm>
            <a:off x="9524046" y="2684780"/>
            <a:ext cx="1869440" cy="14097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6/1</a:t>
            </a:r>
          </a:p>
          <a:p>
            <a:pPr algn="ctr"/>
            <a:r>
              <a:rPr lang="en-US" altLang="en-US" sz="3200" dirty="0"/>
              <a:t>Records</a:t>
            </a:r>
          </a:p>
          <a:p>
            <a:pPr algn="ctr"/>
            <a:r>
              <a:rPr lang="en-US" altLang="en-US" sz="3200" dirty="0"/>
              <a:t>Transfer</a:t>
            </a:r>
          </a:p>
        </p:txBody>
      </p:sp>
      <p:sp>
        <p:nvSpPr>
          <p:cNvPr id="17"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8" name="Text Box 5"/>
          <p:cNvSpPr txBox="1">
            <a:spLocks noChangeArrowheads="1"/>
          </p:cNvSpPr>
          <p:nvPr/>
        </p:nvSpPr>
        <p:spPr bwMode="auto">
          <a:xfrm>
            <a:off x="10124901" y="0"/>
            <a:ext cx="2067099"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(3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5584350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070532"/>
                                        </p:tgtEl>
                                        <p:attrNameLst>
                                          <p:attrName>style.visibility</p:attrName>
                                        </p:attrNameLst>
                                      </p:cBhvr>
                                      <p:to>
                                        <p:strVal val="visible"/>
                                      </p:to>
                                    </p:set>
                                    <p:anim calcmode="lin" valueType="num">
                                      <p:cBhvr additive="base">
                                        <p:cTn id="7" dur="500" fill="hold"/>
                                        <p:tgtEl>
                                          <p:spTgt spid="2070532"/>
                                        </p:tgtEl>
                                        <p:attrNameLst>
                                          <p:attrName>ppt_x</p:attrName>
                                        </p:attrNameLst>
                                      </p:cBhvr>
                                      <p:tavLst>
                                        <p:tav tm="0">
                                          <p:val>
                                            <p:strVal val="0-#ppt_w/2"/>
                                          </p:val>
                                        </p:tav>
                                        <p:tav tm="100000">
                                          <p:val>
                                            <p:strVal val="#ppt_x"/>
                                          </p:val>
                                        </p:tav>
                                      </p:tavLst>
                                    </p:anim>
                                    <p:anim calcmode="lin" valueType="num">
                                      <p:cBhvr additive="base">
                                        <p:cTn id="8" dur="500" fill="hold"/>
                                        <p:tgtEl>
                                          <p:spTgt spid="2070532"/>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2070531"/>
                                        </p:tgtEl>
                                        <p:attrNameLst>
                                          <p:attrName>style.visibility</p:attrName>
                                        </p:attrNameLst>
                                      </p:cBhvr>
                                      <p:to>
                                        <p:strVal val="visible"/>
                                      </p:to>
                                    </p:set>
                                    <p:anim calcmode="lin" valueType="num">
                                      <p:cBhvr>
                                        <p:cTn id="12" dur="500" fill="hold"/>
                                        <p:tgtEl>
                                          <p:spTgt spid="2070531"/>
                                        </p:tgtEl>
                                        <p:attrNameLst>
                                          <p:attrName>ppt_w</p:attrName>
                                        </p:attrNameLst>
                                      </p:cBhvr>
                                      <p:tavLst>
                                        <p:tav tm="0">
                                          <p:val>
                                            <p:strVal val="2/3*#ppt_w"/>
                                          </p:val>
                                        </p:tav>
                                        <p:tav tm="100000">
                                          <p:val>
                                            <p:strVal val="#ppt_w"/>
                                          </p:val>
                                        </p:tav>
                                      </p:tavLst>
                                    </p:anim>
                                    <p:anim calcmode="lin" valueType="num">
                                      <p:cBhvr>
                                        <p:cTn id="13" dur="500" fill="hold"/>
                                        <p:tgtEl>
                                          <p:spTgt spid="2070531"/>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2070535"/>
                                        </p:tgtEl>
                                        <p:attrNameLst>
                                          <p:attrName>style.visibility</p:attrName>
                                        </p:attrNameLst>
                                      </p:cBhvr>
                                      <p:to>
                                        <p:strVal val="visible"/>
                                      </p:to>
                                    </p:set>
                                    <p:anim calcmode="lin" valueType="num">
                                      <p:cBhvr>
                                        <p:cTn id="17" dur="500" fill="hold"/>
                                        <p:tgtEl>
                                          <p:spTgt spid="2070535"/>
                                        </p:tgtEl>
                                        <p:attrNameLst>
                                          <p:attrName>ppt_w</p:attrName>
                                        </p:attrNameLst>
                                      </p:cBhvr>
                                      <p:tavLst>
                                        <p:tav tm="0">
                                          <p:val>
                                            <p:strVal val="2/3*#ppt_w"/>
                                          </p:val>
                                        </p:tav>
                                        <p:tav tm="100000">
                                          <p:val>
                                            <p:strVal val="#ppt_w"/>
                                          </p:val>
                                        </p:tav>
                                      </p:tavLst>
                                    </p:anim>
                                    <p:anim calcmode="lin" valueType="num">
                                      <p:cBhvr>
                                        <p:cTn id="18" dur="500" fill="hold"/>
                                        <p:tgtEl>
                                          <p:spTgt spid="2070535"/>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2070536"/>
                                        </p:tgtEl>
                                        <p:attrNameLst>
                                          <p:attrName>style.visibility</p:attrName>
                                        </p:attrNameLst>
                                      </p:cBhvr>
                                      <p:to>
                                        <p:strVal val="visible"/>
                                      </p:to>
                                    </p:set>
                                    <p:animEffect transition="in" filter="dissolve">
                                      <p:cBhvr>
                                        <p:cTn id="22" dur="500"/>
                                        <p:tgtEl>
                                          <p:spTgt spid="207053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hidden"/>
                                      </p:to>
                                    </p:set>
                                  </p:childTnLst>
                                </p:cTn>
                              </p:par>
                              <p:par>
                                <p:cTn id="27" presetID="23" presetClass="entr" presetSubtype="272" fill="hold" grpId="0" nodeType="withEffect">
                                  <p:stCondLst>
                                    <p:cond delay="0"/>
                                  </p:stCondLst>
                                  <p:childTnLst>
                                    <p:set>
                                      <p:cBhvr>
                                        <p:cTn id="28" dur="1" fill="hold">
                                          <p:stCondLst>
                                            <p:cond delay="0"/>
                                          </p:stCondLst>
                                        </p:cTn>
                                        <p:tgtEl>
                                          <p:spTgt spid="2070533"/>
                                        </p:tgtEl>
                                        <p:attrNameLst>
                                          <p:attrName>style.visibility</p:attrName>
                                        </p:attrNameLst>
                                      </p:cBhvr>
                                      <p:to>
                                        <p:strVal val="visible"/>
                                      </p:to>
                                    </p:set>
                                    <p:anim calcmode="lin" valueType="num">
                                      <p:cBhvr>
                                        <p:cTn id="29" dur="500" fill="hold"/>
                                        <p:tgtEl>
                                          <p:spTgt spid="2070533"/>
                                        </p:tgtEl>
                                        <p:attrNameLst>
                                          <p:attrName>ppt_w</p:attrName>
                                        </p:attrNameLst>
                                      </p:cBhvr>
                                      <p:tavLst>
                                        <p:tav tm="0">
                                          <p:val>
                                            <p:strVal val="2/3*#ppt_w"/>
                                          </p:val>
                                        </p:tav>
                                        <p:tav tm="100000">
                                          <p:val>
                                            <p:strVal val="#ppt_w"/>
                                          </p:val>
                                        </p:tav>
                                      </p:tavLst>
                                    </p:anim>
                                    <p:anim calcmode="lin" valueType="num">
                                      <p:cBhvr>
                                        <p:cTn id="30" dur="500" fill="hold"/>
                                        <p:tgtEl>
                                          <p:spTgt spid="2070533"/>
                                        </p:tgtEl>
                                        <p:attrNameLst>
                                          <p:attrName>ppt_h</p:attrName>
                                        </p:attrNameLst>
                                      </p:cBhvr>
                                      <p:tavLst>
                                        <p:tav tm="0">
                                          <p:val>
                                            <p:strVal val="2/3*#ppt_h"/>
                                          </p:val>
                                        </p:tav>
                                        <p:tav tm="100000">
                                          <p:val>
                                            <p:strVal val="#ppt_h"/>
                                          </p:val>
                                        </p:tav>
                                      </p:tavLst>
                                    </p:anim>
                                  </p:childTnLst>
                                </p:cTn>
                              </p:par>
                            </p:childTnLst>
                          </p:cTn>
                        </p:par>
                        <p:par>
                          <p:cTn id="31" fill="hold" nodeType="afterGroup">
                            <p:stCondLst>
                              <p:cond delay="500"/>
                            </p:stCondLst>
                            <p:childTnLst>
                              <p:par>
                                <p:cTn id="32" presetID="23" presetClass="entr" presetSubtype="272" fill="hold" grpId="0" nodeType="afterEffect">
                                  <p:stCondLst>
                                    <p:cond delay="0"/>
                                  </p:stCondLst>
                                  <p:childTnLst>
                                    <p:set>
                                      <p:cBhvr>
                                        <p:cTn id="33" dur="1" fill="hold">
                                          <p:stCondLst>
                                            <p:cond delay="0"/>
                                          </p:stCondLst>
                                        </p:cTn>
                                        <p:tgtEl>
                                          <p:spTgt spid="2070534"/>
                                        </p:tgtEl>
                                        <p:attrNameLst>
                                          <p:attrName>style.visibility</p:attrName>
                                        </p:attrNameLst>
                                      </p:cBhvr>
                                      <p:to>
                                        <p:strVal val="visible"/>
                                      </p:to>
                                    </p:set>
                                    <p:anim calcmode="lin" valueType="num">
                                      <p:cBhvr>
                                        <p:cTn id="34" dur="500" fill="hold"/>
                                        <p:tgtEl>
                                          <p:spTgt spid="2070534"/>
                                        </p:tgtEl>
                                        <p:attrNameLst>
                                          <p:attrName>ppt_w</p:attrName>
                                        </p:attrNameLst>
                                      </p:cBhvr>
                                      <p:tavLst>
                                        <p:tav tm="0">
                                          <p:val>
                                            <p:strVal val="2/3*#ppt_w"/>
                                          </p:val>
                                        </p:tav>
                                        <p:tav tm="100000">
                                          <p:val>
                                            <p:strVal val="#ppt_w"/>
                                          </p:val>
                                        </p:tav>
                                      </p:tavLst>
                                    </p:anim>
                                    <p:anim calcmode="lin" valueType="num">
                                      <p:cBhvr>
                                        <p:cTn id="35" dur="500" fill="hold"/>
                                        <p:tgtEl>
                                          <p:spTgt spid="2070534"/>
                                        </p:tgtEl>
                                        <p:attrNameLst>
                                          <p:attrName>ppt_h</p:attrName>
                                        </p:attrNameLst>
                                      </p:cBhvr>
                                      <p:tavLst>
                                        <p:tav tm="0">
                                          <p:val>
                                            <p:strVal val="2/3*#ppt_h"/>
                                          </p:val>
                                        </p:tav>
                                        <p:tav tm="100000">
                                          <p:val>
                                            <p:strVal val="#ppt_h"/>
                                          </p:val>
                                        </p:tav>
                                      </p:tavLst>
                                    </p:anim>
                                  </p:childTnLst>
                                </p:cTn>
                              </p:par>
                            </p:childTnLst>
                          </p:cTn>
                        </p:par>
                        <p:par>
                          <p:cTn id="36" fill="hold" nodeType="afterGroup">
                            <p:stCondLst>
                              <p:cond delay="1000"/>
                            </p:stCondLst>
                            <p:childTnLst>
                              <p:par>
                                <p:cTn id="37" presetID="9" presetClass="entr" presetSubtype="0" fill="hold" grpId="0" nodeType="afterEffect">
                                  <p:stCondLst>
                                    <p:cond delay="0"/>
                                  </p:stCondLst>
                                  <p:childTnLst>
                                    <p:set>
                                      <p:cBhvr>
                                        <p:cTn id="38" dur="1" fill="hold">
                                          <p:stCondLst>
                                            <p:cond delay="0"/>
                                          </p:stCondLst>
                                        </p:cTn>
                                        <p:tgtEl>
                                          <p:spTgt spid="2070539"/>
                                        </p:tgtEl>
                                        <p:attrNameLst>
                                          <p:attrName>style.visibility</p:attrName>
                                        </p:attrNameLst>
                                      </p:cBhvr>
                                      <p:to>
                                        <p:strVal val="visible"/>
                                      </p:to>
                                    </p:set>
                                    <p:animEffect transition="in" filter="dissolve">
                                      <p:cBhvr>
                                        <p:cTn id="39" dur="500"/>
                                        <p:tgtEl>
                                          <p:spTgt spid="2070539"/>
                                        </p:tgtEl>
                                      </p:cBhvr>
                                    </p:animEffect>
                                  </p:childTnLst>
                                </p:cTn>
                              </p:par>
                            </p:childTnLst>
                          </p:cTn>
                        </p:par>
                        <p:par>
                          <p:cTn id="40" fill="hold" nodeType="afterGroup">
                            <p:stCondLst>
                              <p:cond delay="1500"/>
                            </p:stCondLst>
                            <p:childTnLst>
                              <p:par>
                                <p:cTn id="41" presetID="22" presetClass="entr" presetSubtype="1" fill="hold" grpId="0" nodeType="afterEffect">
                                  <p:stCondLst>
                                    <p:cond delay="0"/>
                                  </p:stCondLst>
                                  <p:childTnLst>
                                    <p:set>
                                      <p:cBhvr>
                                        <p:cTn id="42" dur="1" fill="hold">
                                          <p:stCondLst>
                                            <p:cond delay="0"/>
                                          </p:stCondLst>
                                        </p:cTn>
                                        <p:tgtEl>
                                          <p:spTgt spid="2070540"/>
                                        </p:tgtEl>
                                        <p:attrNameLst>
                                          <p:attrName>style.visibility</p:attrName>
                                        </p:attrNameLst>
                                      </p:cBhvr>
                                      <p:to>
                                        <p:strVal val="visible"/>
                                      </p:to>
                                    </p:set>
                                    <p:animEffect transition="in" filter="wipe(up)">
                                      <p:cBhvr>
                                        <p:cTn id="43" dur="500"/>
                                        <p:tgtEl>
                                          <p:spTgt spid="2070540"/>
                                        </p:tgtEl>
                                      </p:cBhvr>
                                    </p:animEffect>
                                  </p:childTnLst>
                                </p:cTn>
                              </p:par>
                            </p:childTnLst>
                          </p:cTn>
                        </p:par>
                        <p:par>
                          <p:cTn id="44" fill="hold" nodeType="afterGroup">
                            <p:stCondLst>
                              <p:cond delay="2000"/>
                            </p:stCondLst>
                            <p:childTnLst>
                              <p:par>
                                <p:cTn id="45" presetID="23" presetClass="entr" presetSubtype="272" fill="hold" grpId="0" nodeType="afterEffect">
                                  <p:stCondLst>
                                    <p:cond delay="0"/>
                                  </p:stCondLst>
                                  <p:childTnLst>
                                    <p:set>
                                      <p:cBhvr>
                                        <p:cTn id="46" dur="1" fill="hold">
                                          <p:stCondLst>
                                            <p:cond delay="0"/>
                                          </p:stCondLst>
                                        </p:cTn>
                                        <p:tgtEl>
                                          <p:spTgt spid="2070538"/>
                                        </p:tgtEl>
                                        <p:attrNameLst>
                                          <p:attrName>style.visibility</p:attrName>
                                        </p:attrNameLst>
                                      </p:cBhvr>
                                      <p:to>
                                        <p:strVal val="visible"/>
                                      </p:to>
                                    </p:set>
                                    <p:anim calcmode="lin" valueType="num">
                                      <p:cBhvr>
                                        <p:cTn id="47" dur="500" fill="hold"/>
                                        <p:tgtEl>
                                          <p:spTgt spid="2070538"/>
                                        </p:tgtEl>
                                        <p:attrNameLst>
                                          <p:attrName>ppt_w</p:attrName>
                                        </p:attrNameLst>
                                      </p:cBhvr>
                                      <p:tavLst>
                                        <p:tav tm="0">
                                          <p:val>
                                            <p:strVal val="2/3*#ppt_w"/>
                                          </p:val>
                                        </p:tav>
                                        <p:tav tm="100000">
                                          <p:val>
                                            <p:strVal val="#ppt_w"/>
                                          </p:val>
                                        </p:tav>
                                      </p:tavLst>
                                    </p:anim>
                                    <p:anim calcmode="lin" valueType="num">
                                      <p:cBhvr>
                                        <p:cTn id="48" dur="500" fill="hold"/>
                                        <p:tgtEl>
                                          <p:spTgt spid="2070538"/>
                                        </p:tgtEl>
                                        <p:attrNameLst>
                                          <p:attrName>ppt_h</p:attrName>
                                        </p:attrNameLst>
                                      </p:cBhvr>
                                      <p:tavLst>
                                        <p:tav tm="0">
                                          <p:val>
                                            <p:strVal val="2/3*#ppt_h"/>
                                          </p:val>
                                        </p:tav>
                                        <p:tav tm="100000">
                                          <p:val>
                                            <p:strVal val="#ppt_h"/>
                                          </p:val>
                                        </p:tav>
                                      </p:tavLst>
                                    </p:anim>
                                  </p:childTnLst>
                                </p:cTn>
                              </p:par>
                            </p:childTnLst>
                          </p:cTn>
                        </p:par>
                        <p:par>
                          <p:cTn id="49" fill="hold" nodeType="afterGroup">
                            <p:stCondLst>
                              <p:cond delay="2500"/>
                            </p:stCondLst>
                            <p:childTnLst>
                              <p:par>
                                <p:cTn id="50" presetID="9" presetClass="entr" presetSubtype="0" fill="hold" grpId="0" nodeType="afterEffect">
                                  <p:stCondLst>
                                    <p:cond delay="0"/>
                                  </p:stCondLst>
                                  <p:childTnLst>
                                    <p:set>
                                      <p:cBhvr>
                                        <p:cTn id="51" dur="1" fill="hold">
                                          <p:stCondLst>
                                            <p:cond delay="0"/>
                                          </p:stCondLst>
                                        </p:cTn>
                                        <p:tgtEl>
                                          <p:spTgt spid="2070541"/>
                                        </p:tgtEl>
                                        <p:attrNameLst>
                                          <p:attrName>style.visibility</p:attrName>
                                        </p:attrNameLst>
                                      </p:cBhvr>
                                      <p:to>
                                        <p:strVal val="visible"/>
                                      </p:to>
                                    </p:set>
                                    <p:animEffect transition="in" filter="dissolve">
                                      <p:cBhvr>
                                        <p:cTn id="52" dur="500"/>
                                        <p:tgtEl>
                                          <p:spTgt spid="2070541"/>
                                        </p:tgtEl>
                                      </p:cBhvr>
                                    </p:animEffect>
                                  </p:childTnLst>
                                </p:cTn>
                              </p:par>
                            </p:childTnLst>
                          </p:cTn>
                        </p:par>
                        <p:par>
                          <p:cTn id="53" fill="hold" nodeType="afterGroup">
                            <p:stCondLst>
                              <p:cond delay="3000"/>
                            </p:stCondLst>
                            <p:childTnLst>
                              <p:par>
                                <p:cTn id="54" presetID="9" presetClass="entr" presetSubtype="0" fill="hold" grpId="0" nodeType="afterEffect">
                                  <p:stCondLst>
                                    <p:cond delay="0"/>
                                  </p:stCondLst>
                                  <p:childTnLst>
                                    <p:set>
                                      <p:cBhvr>
                                        <p:cTn id="55" dur="1" fill="hold">
                                          <p:stCondLst>
                                            <p:cond delay="0"/>
                                          </p:stCondLst>
                                        </p:cTn>
                                        <p:tgtEl>
                                          <p:spTgt spid="2070537"/>
                                        </p:tgtEl>
                                        <p:attrNameLst>
                                          <p:attrName>style.visibility</p:attrName>
                                        </p:attrNameLst>
                                      </p:cBhvr>
                                      <p:to>
                                        <p:strVal val="visible"/>
                                      </p:to>
                                    </p:set>
                                    <p:animEffect transition="in" filter="dissolve">
                                      <p:cBhvr>
                                        <p:cTn id="56" dur="500"/>
                                        <p:tgtEl>
                                          <p:spTgt spid="20705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0531" grpId="0" animBg="1" autoUpdateAnimBg="0"/>
      <p:bldP spid="2070532" grpId="0" animBg="1" autoUpdateAnimBg="0"/>
      <p:bldP spid="2070533" grpId="0" animBg="1" autoUpdateAnimBg="0"/>
      <p:bldP spid="2070534" grpId="0" animBg="1"/>
      <p:bldP spid="2070535" grpId="0" animBg="1"/>
      <p:bldP spid="2070536" grpId="0" animBg="1" autoUpdateAnimBg="0"/>
      <p:bldP spid="2070537" grpId="0" animBg="1" autoUpdateAnimBg="0"/>
      <p:bldP spid="2070538" grpId="0" animBg="1" autoUpdateAnimBg="0"/>
      <p:bldP spid="2070539" grpId="0" animBg="1" autoUpdateAnimBg="0"/>
      <p:bldP spid="2070540" grpId="0" animBg="1"/>
      <p:bldP spid="2070541" grpId="0" animBg="1" autoUpdateAnimBg="0"/>
      <p:bldP spid="1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ate Placeholder 2"/>
          <p:cNvSpPr>
            <a:spLocks noGrp="1"/>
          </p:cNvSpPr>
          <p:nvPr>
            <p:ph type="dt" sz="quarter" idx="10"/>
          </p:nvPr>
        </p:nvSpPr>
        <p:spPr/>
        <p:txBody>
          <a:bodyPr/>
          <a:lstStyle/>
          <a:p>
            <a:pPr>
              <a:defRPr/>
            </a:pPr>
            <a:fld id="{81BFE96C-AB85-421C-9FAF-3F2591A24623}" type="datetime4">
              <a:rPr lang="en-US"/>
              <a:pPr>
                <a:defRPr/>
              </a:pPr>
              <a:t>May 13, 2021</a:t>
            </a:fld>
            <a:endParaRPr lang="en-US" altLang="en-US">
              <a:solidFill>
                <a:schemeClr val="bg2"/>
              </a:solidFill>
            </a:endParaRPr>
          </a:p>
        </p:txBody>
      </p:sp>
      <p:sp>
        <p:nvSpPr>
          <p:cNvPr id="13"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C29A509-AF5F-4102-BC8A-930AB4587F4E}" type="slidenum">
              <a:rPr lang="en-US" altLang="en-US" sz="1400">
                <a:solidFill>
                  <a:srgbClr val="000066"/>
                </a:solidFill>
                <a:latin typeface="Arial" panose="020B0604020202020204" pitchFamily="34" charset="0"/>
              </a:rPr>
              <a:pPr/>
              <a:t>11</a:t>
            </a:fld>
            <a:endParaRPr lang="en-US" altLang="en-US" sz="1400">
              <a:solidFill>
                <a:srgbClr val="000066"/>
              </a:solidFill>
              <a:latin typeface="Arial" panose="020B0604020202020204" pitchFamily="34" charset="0"/>
            </a:endParaRPr>
          </a:p>
        </p:txBody>
      </p:sp>
      <p:sp>
        <p:nvSpPr>
          <p:cNvPr id="12293" name="Rectangle 2"/>
          <p:cNvSpPr>
            <a:spLocks noGrp="1" noChangeArrowheads="1"/>
          </p:cNvSpPr>
          <p:nvPr>
            <p:ph type="title"/>
          </p:nvPr>
        </p:nvSpPr>
        <p:spPr/>
        <p:txBody>
          <a:bodyPr/>
          <a:lstStyle/>
          <a:p>
            <a:r>
              <a:rPr lang="en-US" altLang="en-US" smtClean="0">
                <a:cs typeface="Times New Roman" panose="02020603050405020304" pitchFamily="18" charset="0"/>
              </a:rPr>
              <a:t>8‑1: Answer</a:t>
            </a:r>
          </a:p>
        </p:txBody>
      </p:sp>
      <p:sp>
        <p:nvSpPr>
          <p:cNvPr id="12295" name="Rectangle 10"/>
          <p:cNvSpPr>
            <a:spLocks noGrp="1" noChangeArrowheads="1"/>
          </p:cNvSpPr>
          <p:nvPr>
            <p:ph type="body" idx="4294967295"/>
          </p:nvPr>
        </p:nvSpPr>
        <p:spPr/>
        <p:txBody>
          <a:bodyPr/>
          <a:lstStyle/>
          <a:p>
            <a:r>
              <a:rPr lang="en-US" altLang="en-US" dirty="0" smtClean="0">
                <a:cs typeface="Times New Roman" panose="02020603050405020304" pitchFamily="18" charset="0"/>
              </a:rPr>
              <a:t>This turns on whether filing in UCC records suffices</a:t>
            </a:r>
          </a:p>
          <a:p>
            <a:r>
              <a:rPr lang="en-US" altLang="en-US" i="1" dirty="0" smtClean="0">
                <a:cs typeface="Times New Roman" panose="02020603050405020304" pitchFamily="18" charset="0"/>
              </a:rPr>
              <a:t>Cybernetic Services</a:t>
            </a:r>
            <a:r>
              <a:rPr lang="en-US" altLang="en-US" dirty="0" smtClean="0">
                <a:cs typeface="Times New Roman" panose="02020603050405020304" pitchFamily="18" charset="0"/>
              </a:rPr>
              <a:t> (CA9, 2001) says yes based on its detailed reading of </a:t>
            </a:r>
            <a:r>
              <a:rPr lang="en-US" altLang="en-US" smtClean="0">
                <a:cs typeface="Times New Roman" panose="02020603050405020304" pitchFamily="18" charset="0"/>
              </a:rPr>
              <a:t>key terms in the Patent Act</a:t>
            </a:r>
          </a:p>
        </p:txBody>
      </p:sp>
    </p:spTree>
    <p:extLst>
      <p:ext uri="{BB962C8B-B14F-4D97-AF65-F5344CB8AC3E}">
        <p14:creationId xmlns:p14="http://schemas.microsoft.com/office/powerpoint/2010/main" val="27195002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Date Placeholder 2"/>
          <p:cNvSpPr>
            <a:spLocks noGrp="1"/>
          </p:cNvSpPr>
          <p:nvPr>
            <p:ph type="dt" sz="quarter" idx="10"/>
          </p:nvPr>
        </p:nvSpPr>
        <p:spPr/>
        <p:txBody>
          <a:bodyPr/>
          <a:lstStyle/>
          <a:p>
            <a:pPr>
              <a:defRPr/>
            </a:pPr>
            <a:fld id="{4526A150-AF14-4711-B47B-2834139CD9F1}" type="datetime4">
              <a:rPr lang="en-US"/>
              <a:pPr>
                <a:defRPr/>
              </a:pPr>
              <a:t>May 13, 2021</a:t>
            </a:fld>
            <a:endParaRPr lang="en-US" altLang="en-US">
              <a:solidFill>
                <a:schemeClr val="bg2"/>
              </a:solidFill>
            </a:endParaRPr>
          </a:p>
        </p:txBody>
      </p:sp>
      <p:sp>
        <p:nvSpPr>
          <p:cNvPr id="18"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D3ED556-CFBB-4AEB-A223-291216F9A448}" type="slidenum">
              <a:rPr lang="en-US" altLang="en-US" sz="1400">
                <a:solidFill>
                  <a:srgbClr val="000066"/>
                </a:solidFill>
                <a:latin typeface="Arial" panose="020B0604020202020204" pitchFamily="34" charset="0"/>
              </a:rPr>
              <a:pPr/>
              <a:t>12</a:t>
            </a:fld>
            <a:endParaRPr lang="en-US" altLang="en-US" sz="1400">
              <a:solidFill>
                <a:srgbClr val="000066"/>
              </a:solidFill>
              <a:latin typeface="Arial" panose="020B0604020202020204" pitchFamily="34" charset="0"/>
            </a:endParaRPr>
          </a:p>
        </p:txBody>
      </p:sp>
      <p:sp>
        <p:nvSpPr>
          <p:cNvPr id="14341" name="Rectangle 2"/>
          <p:cNvSpPr>
            <a:spLocks noGrp="1" noChangeArrowheads="1"/>
          </p:cNvSpPr>
          <p:nvPr>
            <p:ph type="title"/>
          </p:nvPr>
        </p:nvSpPr>
        <p:spPr/>
        <p:txBody>
          <a:bodyPr/>
          <a:lstStyle/>
          <a:p>
            <a:r>
              <a:rPr lang="en-US" altLang="en-US" dirty="0" smtClean="0">
                <a:cs typeface="Times New Roman" panose="02020603050405020304" pitchFamily="18" charset="0"/>
              </a:rPr>
              <a:t>8‑2.1: Patently Absurd?</a:t>
            </a:r>
          </a:p>
        </p:txBody>
      </p:sp>
      <p:sp>
        <p:nvSpPr>
          <p:cNvPr id="14343" name="Rectangle 15"/>
          <p:cNvSpPr>
            <a:spLocks noGrp="1" noChangeArrowheads="1"/>
          </p:cNvSpPr>
          <p:nvPr>
            <p:ph type="body" idx="4294967295"/>
          </p:nvPr>
        </p:nvSpPr>
        <p:spPr/>
        <p:txBody>
          <a:bodyPr/>
          <a:lstStyle/>
          <a:p>
            <a:r>
              <a:rPr lang="en-US" altLang="en-US" dirty="0" smtClean="0">
                <a:cs typeface="Times New Roman" panose="02020603050405020304" pitchFamily="18" charset="0"/>
              </a:rPr>
              <a:t>Again, </a:t>
            </a:r>
            <a:r>
              <a:rPr lang="en-US" altLang="en-US" i="1" dirty="0" smtClean="0">
                <a:cs typeface="Times New Roman" panose="02020603050405020304" pitchFamily="18" charset="0"/>
              </a:rPr>
              <a:t>Cybernetic Services</a:t>
            </a:r>
            <a:r>
              <a:rPr lang="en-US" altLang="en-US" dirty="0" smtClean="0">
                <a:cs typeface="Times New Roman" panose="02020603050405020304" pitchFamily="18" charset="0"/>
              </a:rPr>
              <a:t> suggests that Bank wins</a:t>
            </a:r>
          </a:p>
          <a:p>
            <a:pPr lvl="1"/>
            <a:r>
              <a:rPr lang="en-US" altLang="en-US" dirty="0" smtClean="0">
                <a:cs typeface="Times New Roman" panose="02020603050405020304" pitchFamily="18" charset="0"/>
              </a:rPr>
              <a:t>Treats grant of SI as outside of “assignment, grant or conveyance” in 35 USC 261</a:t>
            </a:r>
          </a:p>
        </p:txBody>
      </p:sp>
    </p:spTree>
    <p:extLst>
      <p:ext uri="{BB962C8B-B14F-4D97-AF65-F5344CB8AC3E}">
        <p14:creationId xmlns:p14="http://schemas.microsoft.com/office/powerpoint/2010/main" val="16429730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Date Placeholder 2"/>
          <p:cNvSpPr>
            <a:spLocks noGrp="1"/>
          </p:cNvSpPr>
          <p:nvPr>
            <p:ph type="dt" sz="quarter" idx="10"/>
          </p:nvPr>
        </p:nvSpPr>
        <p:spPr/>
        <p:txBody>
          <a:bodyPr/>
          <a:lstStyle/>
          <a:p>
            <a:pPr>
              <a:defRPr/>
            </a:pPr>
            <a:fld id="{4526A150-AF14-4711-B47B-2834139CD9F1}" type="datetime4">
              <a:rPr lang="en-US"/>
              <a:pPr>
                <a:defRPr/>
              </a:pPr>
              <a:t>May 13, 2021</a:t>
            </a:fld>
            <a:endParaRPr lang="en-US" altLang="en-US">
              <a:solidFill>
                <a:schemeClr val="bg2"/>
              </a:solidFill>
            </a:endParaRPr>
          </a:p>
        </p:txBody>
      </p:sp>
      <p:sp>
        <p:nvSpPr>
          <p:cNvPr id="18"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416C922-9AF7-49FA-8737-0A060F0392CB}" type="slidenum">
              <a:rPr lang="en-US" altLang="en-US" sz="1400">
                <a:solidFill>
                  <a:srgbClr val="000066"/>
                </a:solidFill>
                <a:latin typeface="Arial" panose="020B0604020202020204" pitchFamily="34" charset="0"/>
              </a:rPr>
              <a:pPr/>
              <a:t>13</a:t>
            </a:fld>
            <a:endParaRPr lang="en-US" altLang="en-US" sz="1400">
              <a:solidFill>
                <a:srgbClr val="000066"/>
              </a:solidFill>
              <a:latin typeface="Arial" panose="020B0604020202020204" pitchFamily="34" charset="0"/>
            </a:endParaRPr>
          </a:p>
        </p:txBody>
      </p:sp>
      <p:sp>
        <p:nvSpPr>
          <p:cNvPr id="16389" name="Rectangle 2"/>
          <p:cNvSpPr>
            <a:spLocks noGrp="1" noChangeArrowheads="1"/>
          </p:cNvSpPr>
          <p:nvPr>
            <p:ph type="title"/>
          </p:nvPr>
        </p:nvSpPr>
        <p:spPr/>
        <p:txBody>
          <a:bodyPr/>
          <a:lstStyle/>
          <a:p>
            <a:r>
              <a:rPr lang="en-US" altLang="en-US" smtClean="0">
                <a:cs typeface="Times New Roman" panose="02020603050405020304" pitchFamily="18" charset="0"/>
              </a:rPr>
              <a:t>8‑2: Patently Absurd?</a:t>
            </a:r>
          </a:p>
        </p:txBody>
      </p:sp>
      <p:sp>
        <p:nvSpPr>
          <p:cNvPr id="16390" name="Rectangle 15"/>
          <p:cNvSpPr>
            <a:spLocks noGrp="1" noChangeArrowheads="1"/>
          </p:cNvSpPr>
          <p:nvPr>
            <p:ph type="body" idx="4294967295"/>
          </p:nvPr>
        </p:nvSpPr>
        <p:spPr/>
        <p:txBody>
          <a:bodyPr/>
          <a:lstStyle/>
          <a:p>
            <a:r>
              <a:rPr lang="en-US" altLang="en-US" i="1" smtClean="0">
                <a:cs typeface="Times New Roman" panose="02020603050405020304" pitchFamily="18" charset="0"/>
              </a:rPr>
              <a:t>Cybernetic Services</a:t>
            </a:r>
            <a:r>
              <a:rPr lang="en-US" altLang="en-US" smtClean="0">
                <a:cs typeface="Times New Roman" panose="02020603050405020304" pitchFamily="18" charset="0"/>
              </a:rPr>
              <a:t> doesn’t seem to answer this</a:t>
            </a:r>
          </a:p>
        </p:txBody>
      </p:sp>
    </p:spTree>
    <p:extLst>
      <p:ext uri="{BB962C8B-B14F-4D97-AF65-F5344CB8AC3E}">
        <p14:creationId xmlns:p14="http://schemas.microsoft.com/office/powerpoint/2010/main" val="24784056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E91D003C-AF3A-46EC-BA77-626BE4AB2DF6}" type="datetime4">
              <a:rPr lang="en-US"/>
              <a:pPr>
                <a:defRPr/>
              </a:pPr>
              <a:t>May 13,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FF860DD-DC89-4915-A730-D21C8B587044}" type="slidenum">
              <a:rPr lang="en-US" altLang="en-US" sz="1400">
                <a:solidFill>
                  <a:srgbClr val="000066"/>
                </a:solidFill>
                <a:latin typeface="Arial" panose="020B0604020202020204" pitchFamily="34" charset="0"/>
              </a:rPr>
              <a:pPr/>
              <a:t>14</a:t>
            </a:fld>
            <a:endParaRPr lang="en-US" altLang="en-US" sz="1400">
              <a:solidFill>
                <a:srgbClr val="000066"/>
              </a:solidFill>
              <a:latin typeface="Arial" panose="020B0604020202020204" pitchFamily="34" charset="0"/>
            </a:endParaRPr>
          </a:p>
        </p:txBody>
      </p:sp>
      <p:sp>
        <p:nvSpPr>
          <p:cNvPr id="17413" name="Rectangle 2"/>
          <p:cNvSpPr>
            <a:spLocks noGrp="1" noChangeArrowheads="1"/>
          </p:cNvSpPr>
          <p:nvPr>
            <p:ph type="title"/>
          </p:nvPr>
        </p:nvSpPr>
        <p:spPr/>
        <p:txBody>
          <a:bodyPr/>
          <a:lstStyle/>
          <a:p>
            <a:r>
              <a:rPr lang="en-US" altLang="en-US" smtClean="0"/>
              <a:t>102. Subject matter of copyright: In general</a:t>
            </a:r>
          </a:p>
        </p:txBody>
      </p:sp>
      <p:sp>
        <p:nvSpPr>
          <p:cNvPr id="17414" name="Rectangle 3"/>
          <p:cNvSpPr>
            <a:spLocks noGrp="1" noChangeArrowheads="1"/>
          </p:cNvSpPr>
          <p:nvPr>
            <p:ph type="body" idx="1"/>
          </p:nvPr>
        </p:nvSpPr>
        <p:spPr/>
        <p:txBody>
          <a:bodyPr/>
          <a:lstStyle/>
          <a:p>
            <a:pPr>
              <a:lnSpc>
                <a:spcPct val="90000"/>
              </a:lnSpc>
            </a:pPr>
            <a:r>
              <a:rPr lang="en-US" altLang="en-US" smtClean="0"/>
              <a:t>(a)</a:t>
            </a:r>
          </a:p>
          <a:p>
            <a:pPr lvl="1">
              <a:lnSpc>
                <a:spcPct val="90000"/>
              </a:lnSpc>
            </a:pPr>
            <a:r>
              <a:rPr lang="en-US" altLang="en-US" smtClean="0"/>
              <a:t>Copyright protection subsists, in accordance with this title, in </a:t>
            </a:r>
            <a:r>
              <a:rPr lang="en-US" altLang="en-US" smtClean="0">
                <a:solidFill>
                  <a:srgbClr val="FF0000"/>
                </a:solidFill>
              </a:rPr>
              <a:t>original works of authorship</a:t>
            </a:r>
            <a:r>
              <a:rPr lang="en-US" altLang="en-US" smtClean="0"/>
              <a:t> </a:t>
            </a:r>
            <a:r>
              <a:rPr lang="en-US" altLang="en-US" smtClean="0">
                <a:solidFill>
                  <a:srgbClr val="CC00CC"/>
                </a:solidFill>
              </a:rPr>
              <a:t>fixed</a:t>
            </a:r>
            <a:r>
              <a:rPr lang="en-US" altLang="en-US" smtClean="0"/>
              <a:t> in any </a:t>
            </a:r>
            <a:r>
              <a:rPr lang="en-US" altLang="en-US" smtClean="0">
                <a:solidFill>
                  <a:srgbClr val="3333CC"/>
                </a:solidFill>
              </a:rPr>
              <a:t>tangible medium of expression</a:t>
            </a:r>
            <a:r>
              <a:rPr lang="en-US" altLang="en-US" smtClean="0"/>
              <a:t>, now known or later developed, from which they can be perceived, reproduced, or otherwise communicated, either directly or with the aid of a machine or device.</a:t>
            </a:r>
          </a:p>
        </p:txBody>
      </p:sp>
    </p:spTree>
    <p:extLst>
      <p:ext uri="{BB962C8B-B14F-4D97-AF65-F5344CB8AC3E}">
        <p14:creationId xmlns:p14="http://schemas.microsoft.com/office/powerpoint/2010/main" val="5976148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60D8EC7-99EA-4CD6-B51E-27D1CA98651E}" type="datetime4">
              <a:rPr lang="en-US"/>
              <a:pPr>
                <a:defRPr/>
              </a:pPr>
              <a:t>May 13, 2021</a:t>
            </a:fld>
            <a:endParaRPr lang="en-US" altLang="en-US">
              <a:solidFill>
                <a:schemeClr val="bg2"/>
              </a:solidFill>
            </a:endParaRPr>
          </a:p>
        </p:txBody>
      </p:sp>
      <p:sp>
        <p:nvSpPr>
          <p:cNvPr id="5" name="Footer Placeholder 4"/>
          <p:cNvSpPr>
            <a:spLocks noGrp="1"/>
          </p:cNvSpPr>
          <p:nvPr>
            <p:ph type="ftr" sz="quarter" idx="4294967295"/>
          </p:nvPr>
        </p:nvSpPr>
        <p:spPr>
          <a:xfrm>
            <a:off x="4775200" y="6248400"/>
            <a:ext cx="3860800" cy="457200"/>
          </a:xfrm>
        </p:spPr>
        <p:txBody>
          <a:bodyPr/>
          <a:lstStyle/>
          <a:p>
            <a:pPr>
              <a:defRPr/>
            </a:pPr>
            <a:r>
              <a:rPr lang="en-US" altLang="en-US"/>
              <a:t>Copyright © 2001-11 Randal C. Picker</a:t>
            </a:r>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F195F6A-11D8-469E-913D-ACC06D5842C2}" type="slidenum">
              <a:rPr lang="en-US" altLang="en-US" sz="1400">
                <a:solidFill>
                  <a:srgbClr val="000066"/>
                </a:solidFill>
                <a:latin typeface="Arial" panose="020B0604020202020204" pitchFamily="34" charset="0"/>
              </a:rPr>
              <a:pPr/>
              <a:t>15</a:t>
            </a:fld>
            <a:endParaRPr lang="en-US" altLang="en-US" sz="1400">
              <a:solidFill>
                <a:srgbClr val="000066"/>
              </a:solidFill>
              <a:latin typeface="Arial" panose="020B0604020202020204" pitchFamily="34" charset="0"/>
            </a:endParaRPr>
          </a:p>
        </p:txBody>
      </p:sp>
      <p:sp>
        <p:nvSpPr>
          <p:cNvPr id="18437" name="Rectangle 2"/>
          <p:cNvSpPr>
            <a:spLocks noGrp="1" noChangeArrowheads="1"/>
          </p:cNvSpPr>
          <p:nvPr>
            <p:ph type="title"/>
          </p:nvPr>
        </p:nvSpPr>
        <p:spPr/>
        <p:txBody>
          <a:bodyPr/>
          <a:lstStyle/>
          <a:p>
            <a:r>
              <a:rPr lang="en-US" altLang="en-US" smtClean="0"/>
              <a:t>17 USC 408: Copyright registration in general</a:t>
            </a:r>
          </a:p>
        </p:txBody>
      </p:sp>
      <p:sp>
        <p:nvSpPr>
          <p:cNvPr id="18438" name="Rectangle 3"/>
          <p:cNvSpPr>
            <a:spLocks noGrp="1" noChangeArrowheads="1"/>
          </p:cNvSpPr>
          <p:nvPr>
            <p:ph type="body" idx="1"/>
          </p:nvPr>
        </p:nvSpPr>
        <p:spPr/>
        <p:txBody>
          <a:bodyPr/>
          <a:lstStyle/>
          <a:p>
            <a:r>
              <a:rPr lang="en-US" altLang="en-US" dirty="0" smtClean="0"/>
              <a:t>(a) Registration Permissive.</a:t>
            </a:r>
          </a:p>
          <a:p>
            <a:pPr lvl="1"/>
            <a:r>
              <a:rPr lang="en-US" altLang="en-US" dirty="0"/>
              <a:t>At any time during the subsistence of the first term of copyright in any published or unpublished work in which the copyright was secured before January 1, 1978, and during the subsistence of any copyright secured on or after that date</a:t>
            </a:r>
            <a:r>
              <a:rPr lang="en-US" altLang="en-US" dirty="0" smtClean="0"/>
              <a:t>,</a:t>
            </a:r>
            <a:endParaRPr lang="en-US" altLang="en-US" dirty="0"/>
          </a:p>
        </p:txBody>
      </p:sp>
    </p:spTree>
    <p:extLst>
      <p:ext uri="{BB962C8B-B14F-4D97-AF65-F5344CB8AC3E}">
        <p14:creationId xmlns:p14="http://schemas.microsoft.com/office/powerpoint/2010/main" val="19002793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60D8EC7-99EA-4CD6-B51E-27D1CA98651E}" type="datetime4">
              <a:rPr lang="en-US"/>
              <a:pPr>
                <a:defRPr/>
              </a:pPr>
              <a:t>May 13,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F195F6A-11D8-469E-913D-ACC06D5842C2}" type="slidenum">
              <a:rPr lang="en-US" altLang="en-US" sz="1400">
                <a:solidFill>
                  <a:srgbClr val="000066"/>
                </a:solidFill>
                <a:latin typeface="Arial" panose="020B0604020202020204" pitchFamily="34" charset="0"/>
              </a:rPr>
              <a:pPr/>
              <a:t>16</a:t>
            </a:fld>
            <a:endParaRPr lang="en-US" altLang="en-US" sz="1400">
              <a:solidFill>
                <a:srgbClr val="000066"/>
              </a:solidFill>
              <a:latin typeface="Arial" panose="020B0604020202020204" pitchFamily="34" charset="0"/>
            </a:endParaRPr>
          </a:p>
        </p:txBody>
      </p:sp>
      <p:sp>
        <p:nvSpPr>
          <p:cNvPr id="18437" name="Rectangle 2"/>
          <p:cNvSpPr>
            <a:spLocks noGrp="1" noChangeArrowheads="1"/>
          </p:cNvSpPr>
          <p:nvPr>
            <p:ph type="title"/>
          </p:nvPr>
        </p:nvSpPr>
        <p:spPr/>
        <p:txBody>
          <a:bodyPr/>
          <a:lstStyle/>
          <a:p>
            <a:r>
              <a:rPr lang="en-US" altLang="en-US" smtClean="0"/>
              <a:t>17 USC 408: Copyright registration in general</a:t>
            </a:r>
          </a:p>
        </p:txBody>
      </p:sp>
      <p:sp>
        <p:nvSpPr>
          <p:cNvPr id="18438" name="Rectangle 3"/>
          <p:cNvSpPr>
            <a:spLocks noGrp="1" noChangeArrowheads="1"/>
          </p:cNvSpPr>
          <p:nvPr>
            <p:ph type="body" idx="1"/>
          </p:nvPr>
        </p:nvSpPr>
        <p:spPr/>
        <p:txBody>
          <a:bodyPr/>
          <a:lstStyle/>
          <a:p>
            <a:r>
              <a:rPr lang="en-US" altLang="en-US" dirty="0" smtClean="0"/>
              <a:t>(a) Registration Permissive.</a:t>
            </a:r>
          </a:p>
          <a:p>
            <a:pPr lvl="1"/>
            <a:r>
              <a:rPr lang="en-US" altLang="en-US" dirty="0" smtClean="0"/>
              <a:t>the </a:t>
            </a:r>
            <a:r>
              <a:rPr lang="en-US" altLang="en-US" dirty="0"/>
              <a:t>owner of copyright or of any exclusive right in the work may obtain registration of the copyright claim by delivering to the Copyright Office the deposit specified by this section, together with the application and fee specified by sections 409 and 708. </a:t>
            </a:r>
            <a:r>
              <a:rPr lang="en-US" altLang="en-US" dirty="0">
                <a:solidFill>
                  <a:srgbClr val="FF0000"/>
                </a:solidFill>
              </a:rPr>
              <a:t>Such registration is not a condition of copyright protection</a:t>
            </a:r>
            <a:r>
              <a:rPr lang="en-US" altLang="en-US" dirty="0"/>
              <a:t>.</a:t>
            </a:r>
          </a:p>
        </p:txBody>
      </p:sp>
    </p:spTree>
    <p:extLst>
      <p:ext uri="{BB962C8B-B14F-4D97-AF65-F5344CB8AC3E}">
        <p14:creationId xmlns:p14="http://schemas.microsoft.com/office/powerpoint/2010/main" val="3658526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B9A9FEBA-66AB-49A1-BE2E-9BD28690DFA1}" type="datetime4">
              <a:rPr lang="en-US"/>
              <a:pPr>
                <a:defRPr/>
              </a:pPr>
              <a:t>May 13,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6D4F506-794D-470C-BF2D-CD70F6A42CE0}" type="slidenum">
              <a:rPr lang="en-US" altLang="en-US" sz="1400">
                <a:solidFill>
                  <a:srgbClr val="000066"/>
                </a:solidFill>
                <a:latin typeface="Arial" panose="020B0604020202020204" pitchFamily="34" charset="0"/>
              </a:rPr>
              <a:pPr/>
              <a:t>17</a:t>
            </a:fld>
            <a:endParaRPr lang="en-US" altLang="en-US" sz="1400">
              <a:solidFill>
                <a:srgbClr val="000066"/>
              </a:solidFill>
              <a:latin typeface="Arial" panose="020B0604020202020204" pitchFamily="34" charset="0"/>
            </a:endParaRPr>
          </a:p>
        </p:txBody>
      </p:sp>
      <p:sp>
        <p:nvSpPr>
          <p:cNvPr id="19461" name="Rectangle 2"/>
          <p:cNvSpPr>
            <a:spLocks noGrp="1" noChangeArrowheads="1"/>
          </p:cNvSpPr>
          <p:nvPr>
            <p:ph type="title"/>
          </p:nvPr>
        </p:nvSpPr>
        <p:spPr/>
        <p:txBody>
          <a:bodyPr/>
          <a:lstStyle/>
          <a:p>
            <a:r>
              <a:rPr lang="en-US" altLang="en-US" smtClean="0">
                <a:cs typeface="Times New Roman" panose="02020603050405020304" pitchFamily="18" charset="0"/>
              </a:rPr>
              <a:t>17 USC 205: Recordation of transfers and other documents</a:t>
            </a:r>
            <a:endParaRPr lang="en-US" altLang="en-US" smtClean="0"/>
          </a:p>
        </p:txBody>
      </p:sp>
      <p:sp>
        <p:nvSpPr>
          <p:cNvPr id="19462" name="Rectangle 3"/>
          <p:cNvSpPr>
            <a:spLocks noGrp="1" noChangeArrowheads="1"/>
          </p:cNvSpPr>
          <p:nvPr>
            <p:ph type="body" idx="1"/>
          </p:nvPr>
        </p:nvSpPr>
        <p:spPr/>
        <p:txBody>
          <a:bodyPr/>
          <a:lstStyle/>
          <a:p>
            <a:r>
              <a:rPr lang="en-US" altLang="en-US" dirty="0" smtClean="0">
                <a:cs typeface="Times New Roman" panose="02020603050405020304" pitchFamily="18" charset="0"/>
              </a:rPr>
              <a:t>(a) Conditions for Recordation.</a:t>
            </a:r>
          </a:p>
          <a:p>
            <a:pPr lvl="1"/>
            <a:r>
              <a:rPr lang="en-US" altLang="en-US" dirty="0" smtClean="0">
                <a:cs typeface="Times New Roman" panose="02020603050405020304" pitchFamily="18" charset="0"/>
              </a:rPr>
              <a:t>Any </a:t>
            </a:r>
            <a:r>
              <a:rPr lang="en-US" altLang="en-US" dirty="0" smtClean="0">
                <a:solidFill>
                  <a:srgbClr val="FF0000"/>
                </a:solidFill>
                <a:cs typeface="Times New Roman" panose="02020603050405020304" pitchFamily="18" charset="0"/>
              </a:rPr>
              <a:t>transfer of copyright ownership or other document pertaining to a copyright may be recorded </a:t>
            </a:r>
            <a:r>
              <a:rPr lang="en-US" altLang="en-US" dirty="0" smtClean="0">
                <a:cs typeface="Times New Roman" panose="02020603050405020304" pitchFamily="18" charset="0"/>
              </a:rPr>
              <a:t>in the Copyright Office if the document filed for recordation bears the actual signature of the person who executed it, or if it is accompanied by a sworn or official certification that it is a true copy of the original, signed document.</a:t>
            </a:r>
          </a:p>
        </p:txBody>
      </p:sp>
    </p:spTree>
    <p:extLst>
      <p:ext uri="{BB962C8B-B14F-4D97-AF65-F5344CB8AC3E}">
        <p14:creationId xmlns:p14="http://schemas.microsoft.com/office/powerpoint/2010/main" val="20107098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FD5549F8-FB13-4B35-A6CC-B4AFC7AE9933}" type="datetime4">
              <a:rPr lang="en-US"/>
              <a:pPr>
                <a:defRPr/>
              </a:pPr>
              <a:t>May 13,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6C33138-C027-48AD-9AFA-C7C95FB29ECC}" type="slidenum">
              <a:rPr lang="en-US" altLang="en-US" sz="1400">
                <a:solidFill>
                  <a:srgbClr val="000066"/>
                </a:solidFill>
                <a:latin typeface="Arial" panose="020B0604020202020204" pitchFamily="34" charset="0"/>
              </a:rPr>
              <a:pPr/>
              <a:t>18</a:t>
            </a:fld>
            <a:endParaRPr lang="en-US" altLang="en-US" sz="1400">
              <a:solidFill>
                <a:srgbClr val="000066"/>
              </a:solidFill>
              <a:latin typeface="Arial" panose="020B0604020202020204" pitchFamily="34" charset="0"/>
            </a:endParaRPr>
          </a:p>
        </p:txBody>
      </p:sp>
      <p:sp>
        <p:nvSpPr>
          <p:cNvPr id="20485" name="Rectangle 2"/>
          <p:cNvSpPr>
            <a:spLocks noGrp="1" noChangeArrowheads="1"/>
          </p:cNvSpPr>
          <p:nvPr>
            <p:ph type="title"/>
          </p:nvPr>
        </p:nvSpPr>
        <p:spPr/>
        <p:txBody>
          <a:bodyPr/>
          <a:lstStyle/>
          <a:p>
            <a:r>
              <a:rPr lang="en-US" altLang="en-US" smtClean="0"/>
              <a:t>17 USC 205 Cont.</a:t>
            </a:r>
          </a:p>
        </p:txBody>
      </p:sp>
      <p:sp>
        <p:nvSpPr>
          <p:cNvPr id="20486" name="Rectangle 3"/>
          <p:cNvSpPr>
            <a:spLocks noGrp="1" noChangeArrowheads="1"/>
          </p:cNvSpPr>
          <p:nvPr>
            <p:ph type="body" idx="1"/>
          </p:nvPr>
        </p:nvSpPr>
        <p:spPr/>
        <p:txBody>
          <a:bodyPr/>
          <a:lstStyle/>
          <a:p>
            <a:r>
              <a:rPr lang="en-US" altLang="en-US" dirty="0" smtClean="0">
                <a:cs typeface="Times New Roman" panose="02020603050405020304" pitchFamily="18" charset="0"/>
              </a:rPr>
              <a:t>(c) Recordation as Constructive Notice.</a:t>
            </a:r>
          </a:p>
          <a:p>
            <a:pPr lvl="1"/>
            <a:r>
              <a:rPr lang="en-US" altLang="en-US" dirty="0" smtClean="0">
                <a:solidFill>
                  <a:srgbClr val="FF0000"/>
                </a:solidFill>
                <a:cs typeface="Times New Roman" panose="02020603050405020304" pitchFamily="18" charset="0"/>
              </a:rPr>
              <a:t>Recordation </a:t>
            </a:r>
            <a:r>
              <a:rPr lang="en-US" altLang="en-US" dirty="0" smtClean="0">
                <a:cs typeface="Times New Roman" panose="02020603050405020304" pitchFamily="18" charset="0"/>
              </a:rPr>
              <a:t>of a document in the Copyright Office gives all persons </a:t>
            </a:r>
            <a:r>
              <a:rPr lang="en-US" altLang="en-US" dirty="0" smtClean="0">
                <a:solidFill>
                  <a:srgbClr val="FF0000"/>
                </a:solidFill>
                <a:cs typeface="Times New Roman" panose="02020603050405020304" pitchFamily="18" charset="0"/>
              </a:rPr>
              <a:t>constructive notice </a:t>
            </a:r>
            <a:r>
              <a:rPr lang="en-US" altLang="en-US" dirty="0" smtClean="0">
                <a:cs typeface="Times New Roman" panose="02020603050405020304" pitchFamily="18" charset="0"/>
              </a:rPr>
              <a:t>of the facts stated in the recorded document, if—</a:t>
            </a:r>
          </a:p>
        </p:txBody>
      </p:sp>
    </p:spTree>
    <p:extLst>
      <p:ext uri="{BB962C8B-B14F-4D97-AF65-F5344CB8AC3E}">
        <p14:creationId xmlns:p14="http://schemas.microsoft.com/office/powerpoint/2010/main" val="22078059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DF59A7E-F175-44B1-9DA0-B06D6EEE6D43}" type="datetime4">
              <a:rPr lang="en-US"/>
              <a:pPr>
                <a:defRPr/>
              </a:pPr>
              <a:t>May 13,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EFDABA9-508F-4F24-B54C-E36A6D99162A}" type="slidenum">
              <a:rPr lang="en-US" altLang="en-US" sz="1400">
                <a:solidFill>
                  <a:srgbClr val="000066"/>
                </a:solidFill>
                <a:latin typeface="Arial" panose="020B0604020202020204" pitchFamily="34" charset="0"/>
              </a:rPr>
              <a:pPr/>
              <a:t>19</a:t>
            </a:fld>
            <a:endParaRPr lang="en-US" altLang="en-US" sz="1400">
              <a:solidFill>
                <a:srgbClr val="000066"/>
              </a:solidFill>
              <a:latin typeface="Arial" panose="020B0604020202020204" pitchFamily="34" charset="0"/>
            </a:endParaRPr>
          </a:p>
        </p:txBody>
      </p:sp>
      <p:sp>
        <p:nvSpPr>
          <p:cNvPr id="21509" name="Rectangle 2"/>
          <p:cNvSpPr>
            <a:spLocks noGrp="1" noChangeArrowheads="1"/>
          </p:cNvSpPr>
          <p:nvPr>
            <p:ph type="title"/>
          </p:nvPr>
        </p:nvSpPr>
        <p:spPr/>
        <p:txBody>
          <a:bodyPr/>
          <a:lstStyle/>
          <a:p>
            <a:r>
              <a:rPr lang="en-US" altLang="en-US" smtClean="0">
                <a:cs typeface="Times New Roman" panose="02020603050405020304" pitchFamily="18" charset="0"/>
              </a:rPr>
              <a:t>17 USC 205(c) Cont.</a:t>
            </a:r>
          </a:p>
        </p:txBody>
      </p:sp>
      <p:sp>
        <p:nvSpPr>
          <p:cNvPr id="21510" name="Rectangle 3"/>
          <p:cNvSpPr>
            <a:spLocks noGrp="1" noChangeArrowheads="1"/>
          </p:cNvSpPr>
          <p:nvPr>
            <p:ph type="body" idx="1"/>
          </p:nvPr>
        </p:nvSpPr>
        <p:spPr/>
        <p:txBody>
          <a:bodyPr/>
          <a:lstStyle/>
          <a:p>
            <a:pPr lvl="2"/>
            <a:r>
              <a:rPr lang="en-US" altLang="en-US" dirty="0" smtClean="0"/>
              <a:t>(1) </a:t>
            </a:r>
            <a:r>
              <a:rPr lang="en-US" altLang="en-US" dirty="0" smtClean="0">
                <a:cs typeface="Times New Roman" panose="02020603050405020304" pitchFamily="18" charset="0"/>
              </a:rPr>
              <a:t>the document, or material attached to it, </a:t>
            </a:r>
            <a:r>
              <a:rPr lang="en-US" altLang="en-US" dirty="0" smtClean="0">
                <a:solidFill>
                  <a:srgbClr val="FF0000"/>
                </a:solidFill>
                <a:cs typeface="Times New Roman" panose="02020603050405020304" pitchFamily="18" charset="0"/>
              </a:rPr>
              <a:t>specifically identifies the work to which it pertains so that</a:t>
            </a:r>
            <a:r>
              <a:rPr lang="en-US" altLang="en-US" dirty="0" smtClean="0">
                <a:cs typeface="Times New Roman" panose="02020603050405020304" pitchFamily="18" charset="0"/>
              </a:rPr>
              <a:t>, after the document is indexed by the Register of Copyrights, </a:t>
            </a:r>
            <a:r>
              <a:rPr lang="en-US" altLang="en-US" dirty="0" smtClean="0">
                <a:solidFill>
                  <a:srgbClr val="FF0000"/>
                </a:solidFill>
                <a:cs typeface="Times New Roman" panose="02020603050405020304" pitchFamily="18" charset="0"/>
              </a:rPr>
              <a:t>it would be revealed by a reasonable search under the title or registration number of the work</a:t>
            </a:r>
            <a:r>
              <a:rPr lang="en-US" altLang="en-US" dirty="0" smtClean="0">
                <a:cs typeface="Times New Roman" panose="02020603050405020304" pitchFamily="18" charset="0"/>
              </a:rPr>
              <a:t>; and</a:t>
            </a:r>
          </a:p>
          <a:p>
            <a:pPr lvl="2"/>
            <a:r>
              <a:rPr lang="en-US" altLang="en-US" dirty="0" smtClean="0">
                <a:cs typeface="Times New Roman" panose="02020603050405020304" pitchFamily="18" charset="0"/>
              </a:rPr>
              <a:t>(2) </a:t>
            </a:r>
            <a:r>
              <a:rPr lang="en-US" altLang="en-US" dirty="0" smtClean="0">
                <a:solidFill>
                  <a:srgbClr val="FF0000"/>
                </a:solidFill>
                <a:cs typeface="Times New Roman" panose="02020603050405020304" pitchFamily="18" charset="0"/>
              </a:rPr>
              <a:t>registration has been made for the work</a:t>
            </a:r>
            <a:r>
              <a:rPr lang="en-US" altLang="en-US" dirty="0" smtClean="0">
                <a:cs typeface="Times New Roman" panose="02020603050405020304" pitchFamily="18" charset="0"/>
              </a:rPr>
              <a:t>.</a:t>
            </a:r>
          </a:p>
        </p:txBody>
      </p:sp>
    </p:spTree>
    <p:extLst>
      <p:ext uri="{BB962C8B-B14F-4D97-AF65-F5344CB8AC3E}">
        <p14:creationId xmlns:p14="http://schemas.microsoft.com/office/powerpoint/2010/main" val="1819891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6F12AB16-42AC-461E-80BE-F12259B91AEF}" type="datetime4">
              <a:rPr lang="en-US"/>
              <a:pPr>
                <a:defRPr/>
              </a:pPr>
              <a:t>May 13,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3316EE6-C3AA-4DCF-A1BB-63825ED49EC9}" type="slidenum">
              <a:rPr lang="en-US" altLang="en-US" sz="1400">
                <a:solidFill>
                  <a:srgbClr val="000066"/>
                </a:solidFill>
                <a:latin typeface="Arial" panose="020B0604020202020204" pitchFamily="34" charset="0"/>
              </a:rPr>
              <a:pPr/>
              <a:t>2</a:t>
            </a:fld>
            <a:endParaRPr lang="en-US" altLang="en-US" sz="1400">
              <a:solidFill>
                <a:srgbClr val="000066"/>
              </a:solidFill>
              <a:latin typeface="Arial" panose="020B0604020202020204" pitchFamily="34" charset="0"/>
            </a:endParaRPr>
          </a:p>
        </p:txBody>
      </p:sp>
      <p:sp>
        <p:nvSpPr>
          <p:cNvPr id="4101" name="Rectangle 2"/>
          <p:cNvSpPr>
            <a:spLocks noGrp="1" noChangeArrowheads="1"/>
          </p:cNvSpPr>
          <p:nvPr>
            <p:ph type="title"/>
          </p:nvPr>
        </p:nvSpPr>
        <p:spPr/>
        <p:txBody>
          <a:bodyPr/>
          <a:lstStyle/>
          <a:p>
            <a:r>
              <a:rPr lang="en-US" altLang="en-US" smtClean="0"/>
              <a:t>9-109(c)</a:t>
            </a:r>
          </a:p>
        </p:txBody>
      </p:sp>
      <p:sp>
        <p:nvSpPr>
          <p:cNvPr id="4102" name="Rectangle 3"/>
          <p:cNvSpPr>
            <a:spLocks noGrp="1" noChangeArrowheads="1"/>
          </p:cNvSpPr>
          <p:nvPr>
            <p:ph type="body" idx="1"/>
          </p:nvPr>
        </p:nvSpPr>
        <p:spPr/>
        <p:txBody>
          <a:bodyPr/>
          <a:lstStyle/>
          <a:p>
            <a:pPr>
              <a:lnSpc>
                <a:spcPct val="90000"/>
              </a:lnSpc>
            </a:pPr>
            <a:r>
              <a:rPr lang="en-US" altLang="en-US" smtClean="0">
                <a:cs typeface="Times New Roman" panose="02020603050405020304" pitchFamily="18" charset="0"/>
              </a:rPr>
              <a:t>(c) </a:t>
            </a:r>
            <a:r>
              <a:rPr lang="en-US" altLang="en-US" b="1" smtClean="0">
                <a:cs typeface="Times New Roman" panose="02020603050405020304" pitchFamily="18" charset="0"/>
              </a:rPr>
              <a:t>[Extent to which article does not apply.]</a:t>
            </a:r>
            <a:endParaRPr lang="en-US" altLang="en-US" smtClean="0">
              <a:cs typeface="Times New Roman" panose="02020603050405020304" pitchFamily="18" charset="0"/>
            </a:endParaRPr>
          </a:p>
          <a:p>
            <a:pPr lvl="1">
              <a:lnSpc>
                <a:spcPct val="90000"/>
              </a:lnSpc>
            </a:pPr>
            <a:r>
              <a:rPr lang="en-US" altLang="en-US" smtClean="0">
                <a:cs typeface="Times New Roman" panose="02020603050405020304" pitchFamily="18" charset="0"/>
              </a:rPr>
              <a:t>This article does not apply to the extent that:</a:t>
            </a:r>
            <a:endParaRPr lang="en-US" altLang="en-US" smtClean="0"/>
          </a:p>
          <a:p>
            <a:pPr lvl="2">
              <a:lnSpc>
                <a:spcPct val="90000"/>
              </a:lnSpc>
            </a:pPr>
            <a:r>
              <a:rPr lang="en-US" altLang="en-US" smtClean="0">
                <a:cs typeface="Times New Roman" panose="02020603050405020304" pitchFamily="18" charset="0"/>
              </a:rPr>
              <a:t>(1) </a:t>
            </a:r>
            <a:r>
              <a:rPr lang="en-US" altLang="en-US" smtClean="0">
                <a:solidFill>
                  <a:srgbClr val="FF0000"/>
                </a:solidFill>
                <a:cs typeface="Times New Roman" panose="02020603050405020304" pitchFamily="18" charset="0"/>
              </a:rPr>
              <a:t>a statute</a:t>
            </a:r>
            <a:r>
              <a:rPr lang="en-US" altLang="en-US" smtClean="0">
                <a:cs typeface="Times New Roman" panose="02020603050405020304" pitchFamily="18" charset="0"/>
              </a:rPr>
              <a:t>, regulation, or treaty of the </a:t>
            </a:r>
            <a:r>
              <a:rPr lang="en-US" altLang="en-US" smtClean="0">
                <a:solidFill>
                  <a:srgbClr val="FF0000"/>
                </a:solidFill>
                <a:cs typeface="Times New Roman" panose="02020603050405020304" pitchFamily="18" charset="0"/>
              </a:rPr>
              <a:t>United States preempts</a:t>
            </a:r>
            <a:r>
              <a:rPr lang="en-US" altLang="en-US" smtClean="0">
                <a:cs typeface="Times New Roman" panose="02020603050405020304" pitchFamily="18" charset="0"/>
              </a:rPr>
              <a:t> this article;</a:t>
            </a:r>
            <a:endParaRPr lang="en-US" altLang="en-US" smtClean="0"/>
          </a:p>
        </p:txBody>
      </p:sp>
    </p:spTree>
    <p:extLst>
      <p:ext uri="{BB962C8B-B14F-4D97-AF65-F5344CB8AC3E}">
        <p14:creationId xmlns:p14="http://schemas.microsoft.com/office/powerpoint/2010/main" val="26389725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7AC020EF-7B7B-4BBC-82E2-A380CF068090}" type="datetime4">
              <a:rPr lang="en-US"/>
              <a:pPr>
                <a:defRPr/>
              </a:pPr>
              <a:t>May 13,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8D43627-A7D2-4DD0-B8CA-3D3F2F4790EE}" type="slidenum">
              <a:rPr lang="en-US" altLang="en-US" sz="1400">
                <a:solidFill>
                  <a:srgbClr val="000066"/>
                </a:solidFill>
                <a:latin typeface="Arial" panose="020B0604020202020204" pitchFamily="34" charset="0"/>
              </a:rPr>
              <a:pPr/>
              <a:t>20</a:t>
            </a:fld>
            <a:endParaRPr lang="en-US" altLang="en-US" sz="1400">
              <a:solidFill>
                <a:srgbClr val="000066"/>
              </a:solidFill>
              <a:latin typeface="Arial" panose="020B0604020202020204" pitchFamily="34" charset="0"/>
            </a:endParaRPr>
          </a:p>
        </p:txBody>
      </p:sp>
      <p:sp>
        <p:nvSpPr>
          <p:cNvPr id="22533" name="Rectangle 2"/>
          <p:cNvSpPr>
            <a:spLocks noGrp="1" noChangeArrowheads="1"/>
          </p:cNvSpPr>
          <p:nvPr>
            <p:ph type="title"/>
          </p:nvPr>
        </p:nvSpPr>
        <p:spPr/>
        <p:txBody>
          <a:bodyPr/>
          <a:lstStyle/>
          <a:p>
            <a:r>
              <a:rPr lang="en-US" altLang="en-US" smtClean="0">
                <a:cs typeface="Times New Roman" panose="02020603050405020304" pitchFamily="18" charset="0"/>
              </a:rPr>
              <a:t>17 USC 205 Cont.</a:t>
            </a:r>
          </a:p>
        </p:txBody>
      </p:sp>
      <p:sp>
        <p:nvSpPr>
          <p:cNvPr id="22534" name="Rectangle 3"/>
          <p:cNvSpPr>
            <a:spLocks noGrp="1" noChangeArrowheads="1"/>
          </p:cNvSpPr>
          <p:nvPr>
            <p:ph type="body" idx="1"/>
          </p:nvPr>
        </p:nvSpPr>
        <p:spPr/>
        <p:txBody>
          <a:bodyPr/>
          <a:lstStyle/>
          <a:p>
            <a:r>
              <a:rPr lang="en-US" altLang="en-US" dirty="0" smtClean="0">
                <a:cs typeface="Times New Roman" panose="02020603050405020304" pitchFamily="18" charset="0"/>
              </a:rPr>
              <a:t>(d) Priority Between Conflicting Transfers.</a:t>
            </a:r>
          </a:p>
          <a:p>
            <a:pPr lvl="1"/>
            <a:r>
              <a:rPr lang="en-US" altLang="en-US" dirty="0">
                <a:cs typeface="Times New Roman" panose="02020603050405020304" pitchFamily="18" charset="0"/>
              </a:rPr>
              <a:t>As between </a:t>
            </a:r>
            <a:r>
              <a:rPr lang="en-US" altLang="en-US" dirty="0">
                <a:solidFill>
                  <a:srgbClr val="FF0000"/>
                </a:solidFill>
                <a:cs typeface="Times New Roman" panose="02020603050405020304" pitchFamily="18" charset="0"/>
              </a:rPr>
              <a:t>two conflicting transfers</a:t>
            </a:r>
            <a:r>
              <a:rPr lang="en-US" altLang="en-US" dirty="0">
                <a:cs typeface="Times New Roman" panose="02020603050405020304" pitchFamily="18" charset="0"/>
              </a:rPr>
              <a:t>, </a:t>
            </a:r>
            <a:r>
              <a:rPr lang="en-US" altLang="en-US" dirty="0">
                <a:solidFill>
                  <a:srgbClr val="FF0000"/>
                </a:solidFill>
                <a:cs typeface="Times New Roman" panose="02020603050405020304" pitchFamily="18" charset="0"/>
              </a:rPr>
              <a:t>the one executed first prevails if</a:t>
            </a:r>
            <a:r>
              <a:rPr lang="en-US" altLang="en-US" dirty="0">
                <a:cs typeface="Times New Roman" panose="02020603050405020304" pitchFamily="18" charset="0"/>
              </a:rPr>
              <a:t> it is recorded, in the manner required to give constructive notice under subsection (c), within one month after its execution in the United States or within two months after its execution outside the United States, or at any time before recordation in such manner of the later transfer.</a:t>
            </a:r>
          </a:p>
        </p:txBody>
      </p:sp>
    </p:spTree>
    <p:extLst>
      <p:ext uri="{BB962C8B-B14F-4D97-AF65-F5344CB8AC3E}">
        <p14:creationId xmlns:p14="http://schemas.microsoft.com/office/powerpoint/2010/main" val="18352183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98BE1D14-3EA7-4EAE-9FE1-C4FAD4122992}" type="datetime4">
              <a:rPr lang="en-US"/>
              <a:pPr>
                <a:defRPr/>
              </a:pPr>
              <a:t>May 13,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705E5AF-DF1B-4625-92B1-00656494D271}" type="slidenum">
              <a:rPr lang="en-US" altLang="en-US" sz="1400">
                <a:solidFill>
                  <a:srgbClr val="000066"/>
                </a:solidFill>
                <a:latin typeface="Arial" panose="020B0604020202020204" pitchFamily="34" charset="0"/>
              </a:rPr>
              <a:pPr/>
              <a:t>21</a:t>
            </a:fld>
            <a:endParaRPr lang="en-US" altLang="en-US" sz="1400">
              <a:solidFill>
                <a:srgbClr val="000066"/>
              </a:solidFill>
              <a:latin typeface="Arial" panose="020B0604020202020204" pitchFamily="34" charset="0"/>
            </a:endParaRPr>
          </a:p>
        </p:txBody>
      </p:sp>
      <p:sp>
        <p:nvSpPr>
          <p:cNvPr id="23557" name="Rectangle 2"/>
          <p:cNvSpPr>
            <a:spLocks noGrp="1" noChangeArrowheads="1"/>
          </p:cNvSpPr>
          <p:nvPr>
            <p:ph type="title"/>
          </p:nvPr>
        </p:nvSpPr>
        <p:spPr/>
        <p:txBody>
          <a:bodyPr/>
          <a:lstStyle/>
          <a:p>
            <a:r>
              <a:rPr lang="en-US" altLang="en-US" smtClean="0">
                <a:cs typeface="Times New Roman" panose="02020603050405020304" pitchFamily="18" charset="0"/>
              </a:rPr>
              <a:t>17 USC 205(d) Cont.</a:t>
            </a:r>
          </a:p>
        </p:txBody>
      </p:sp>
      <p:sp>
        <p:nvSpPr>
          <p:cNvPr id="23558" name="Rectangle 3"/>
          <p:cNvSpPr>
            <a:spLocks noGrp="1" noChangeArrowheads="1"/>
          </p:cNvSpPr>
          <p:nvPr>
            <p:ph type="body" idx="1"/>
          </p:nvPr>
        </p:nvSpPr>
        <p:spPr/>
        <p:txBody>
          <a:bodyPr/>
          <a:lstStyle/>
          <a:p>
            <a:pPr lvl="1"/>
            <a:r>
              <a:rPr lang="en-US" altLang="en-US" smtClean="0">
                <a:cs typeface="Times New Roman" panose="02020603050405020304" pitchFamily="18" charset="0"/>
              </a:rPr>
              <a:t>Otherwise the later transfer prevails if recorded first in such manner, and if taken in good faith, for valuable consideration or on the basis of a binding promise to pay royalties, and without notice of the earlier transfer.</a:t>
            </a:r>
          </a:p>
        </p:txBody>
      </p:sp>
    </p:spTree>
    <p:extLst>
      <p:ext uri="{BB962C8B-B14F-4D97-AF65-F5344CB8AC3E}">
        <p14:creationId xmlns:p14="http://schemas.microsoft.com/office/powerpoint/2010/main" val="3172265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D799C464-1DAC-45A1-8E47-95207501B3FB}" type="datetime4">
              <a:rPr lang="en-US"/>
              <a:pPr>
                <a:defRPr/>
              </a:pPr>
              <a:t>May 13,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CAD8D98-D98A-494D-A894-3096C99691B9}" type="slidenum">
              <a:rPr lang="en-US" altLang="en-US" sz="1400">
                <a:solidFill>
                  <a:srgbClr val="000066"/>
                </a:solidFill>
                <a:latin typeface="Arial" panose="020B0604020202020204" pitchFamily="34" charset="0"/>
              </a:rPr>
              <a:pPr/>
              <a:t>22</a:t>
            </a:fld>
            <a:endParaRPr lang="en-US" altLang="en-US" sz="1400">
              <a:solidFill>
                <a:srgbClr val="000066"/>
              </a:solidFill>
              <a:latin typeface="Arial" panose="020B0604020202020204" pitchFamily="34" charset="0"/>
            </a:endParaRPr>
          </a:p>
        </p:txBody>
      </p:sp>
      <p:sp>
        <p:nvSpPr>
          <p:cNvPr id="24581" name="Rectangle 2"/>
          <p:cNvSpPr>
            <a:spLocks noGrp="1" noChangeArrowheads="1"/>
          </p:cNvSpPr>
          <p:nvPr>
            <p:ph type="title"/>
          </p:nvPr>
        </p:nvSpPr>
        <p:spPr/>
        <p:txBody>
          <a:bodyPr/>
          <a:lstStyle/>
          <a:p>
            <a:r>
              <a:rPr lang="en-US" altLang="en-US" smtClean="0">
                <a:cs typeface="Times New Roman" panose="02020603050405020304" pitchFamily="18" charset="0"/>
              </a:rPr>
              <a:t>17 USC 101</a:t>
            </a:r>
          </a:p>
        </p:txBody>
      </p:sp>
      <p:sp>
        <p:nvSpPr>
          <p:cNvPr id="24582" name="Rectangle 3"/>
          <p:cNvSpPr>
            <a:spLocks noGrp="1" noChangeArrowheads="1"/>
          </p:cNvSpPr>
          <p:nvPr>
            <p:ph type="body" idx="1"/>
          </p:nvPr>
        </p:nvSpPr>
        <p:spPr/>
        <p:txBody>
          <a:bodyPr/>
          <a:lstStyle/>
          <a:p>
            <a:r>
              <a:rPr lang="en-US" altLang="en-US" dirty="0" smtClean="0">
                <a:cs typeface="Times New Roman" panose="02020603050405020304" pitchFamily="18" charset="0"/>
              </a:rPr>
              <a:t>A “transfer of copyright ownership” is</a:t>
            </a:r>
          </a:p>
          <a:p>
            <a:pPr lvl="1"/>
            <a:r>
              <a:rPr lang="en-US" altLang="en-US" dirty="0" smtClean="0">
                <a:cs typeface="Times New Roman" panose="02020603050405020304" pitchFamily="18" charset="0"/>
              </a:rPr>
              <a:t>an assignment, </a:t>
            </a:r>
            <a:r>
              <a:rPr lang="en-US" altLang="en-US" dirty="0" smtClean="0">
                <a:solidFill>
                  <a:srgbClr val="FF0000"/>
                </a:solidFill>
                <a:cs typeface="Times New Roman" panose="02020603050405020304" pitchFamily="18" charset="0"/>
              </a:rPr>
              <a:t>mortgage</a:t>
            </a:r>
            <a:r>
              <a:rPr lang="en-US" altLang="en-US" dirty="0" smtClean="0">
                <a:cs typeface="Times New Roman" panose="02020603050405020304" pitchFamily="18" charset="0"/>
              </a:rPr>
              <a:t>, exclusive license, </a:t>
            </a:r>
            <a:r>
              <a:rPr lang="en-US" altLang="en-US" dirty="0" smtClean="0">
                <a:solidFill>
                  <a:srgbClr val="FF0000"/>
                </a:solidFill>
                <a:cs typeface="Times New Roman" panose="02020603050405020304" pitchFamily="18" charset="0"/>
              </a:rPr>
              <a:t>or any other conveyance, alienation, or hypothecation of a copyright </a:t>
            </a:r>
            <a:r>
              <a:rPr lang="en-US" altLang="en-US" dirty="0" smtClean="0">
                <a:cs typeface="Times New Roman" panose="02020603050405020304" pitchFamily="18" charset="0"/>
              </a:rPr>
              <a:t>or of any of the exclusive rights comprised in a copyright, whether or not it is limited in time or place of effect, </a:t>
            </a:r>
            <a:r>
              <a:rPr lang="en-US" altLang="en-US" dirty="0" smtClean="0">
                <a:solidFill>
                  <a:srgbClr val="FF0000"/>
                </a:solidFill>
                <a:cs typeface="Times New Roman" panose="02020603050405020304" pitchFamily="18" charset="0"/>
              </a:rPr>
              <a:t>but not including a nonexclusive license</a:t>
            </a:r>
            <a:r>
              <a:rPr lang="en-US" altLang="en-US" dirty="0" smtClean="0">
                <a:cs typeface="Times New Roman" panose="02020603050405020304" pitchFamily="18" charset="0"/>
              </a:rPr>
              <a:t>. </a:t>
            </a:r>
          </a:p>
        </p:txBody>
      </p:sp>
    </p:spTree>
    <p:extLst>
      <p:ext uri="{BB962C8B-B14F-4D97-AF65-F5344CB8AC3E}">
        <p14:creationId xmlns:p14="http://schemas.microsoft.com/office/powerpoint/2010/main" val="23239707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Date Placeholder 2"/>
          <p:cNvSpPr>
            <a:spLocks noGrp="1"/>
          </p:cNvSpPr>
          <p:nvPr>
            <p:ph type="dt" sz="quarter" idx="10"/>
          </p:nvPr>
        </p:nvSpPr>
        <p:spPr/>
        <p:txBody>
          <a:bodyPr/>
          <a:lstStyle/>
          <a:p>
            <a:pPr>
              <a:defRPr/>
            </a:pPr>
            <a:fld id="{53943C06-6306-4ACB-AC42-AE3B2DEF5176}" type="datetime4">
              <a:rPr lang="en-US"/>
              <a:pPr>
                <a:defRPr/>
              </a:pPr>
              <a:t>May 13, 2021</a:t>
            </a:fld>
            <a:endParaRPr lang="en-US" altLang="en-US">
              <a:solidFill>
                <a:schemeClr val="bg2"/>
              </a:solidFill>
            </a:endParaRPr>
          </a:p>
        </p:txBody>
      </p:sp>
      <p:sp>
        <p:nvSpPr>
          <p:cNvPr id="18"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09E941D-4048-4E8F-9B07-6100571CA0E6}" type="slidenum">
              <a:rPr lang="en-US" altLang="en-US" sz="1400">
                <a:solidFill>
                  <a:srgbClr val="000066"/>
                </a:solidFill>
                <a:latin typeface="Arial" panose="020B0604020202020204" pitchFamily="34" charset="0"/>
              </a:rPr>
              <a:pPr/>
              <a:t>23</a:t>
            </a:fld>
            <a:endParaRPr lang="en-US" altLang="en-US" sz="1400">
              <a:solidFill>
                <a:srgbClr val="000066"/>
              </a:solidFill>
              <a:latin typeface="Arial" panose="020B0604020202020204" pitchFamily="34" charset="0"/>
            </a:endParaRPr>
          </a:p>
        </p:txBody>
      </p:sp>
      <p:sp>
        <p:nvSpPr>
          <p:cNvPr id="25605" name="Rectangle 2"/>
          <p:cNvSpPr>
            <a:spLocks noGrp="1" noChangeArrowheads="1"/>
          </p:cNvSpPr>
          <p:nvPr>
            <p:ph type="title"/>
          </p:nvPr>
        </p:nvSpPr>
        <p:spPr/>
        <p:txBody>
          <a:bodyPr/>
          <a:lstStyle/>
          <a:p>
            <a:r>
              <a:rPr lang="en-US" altLang="en-US" dirty="0" smtClean="0">
                <a:cs typeface="Times New Roman" panose="02020603050405020304" pitchFamily="18" charset="0"/>
              </a:rPr>
              <a:t>8‑3.1: First-to-file (or Not)? </a:t>
            </a:r>
            <a:r>
              <a:rPr lang="en-US" altLang="en-US" sz="3200" dirty="0">
                <a:cs typeface="Times New Roman" panose="02020603050405020304" pitchFamily="18" charset="0"/>
              </a:rPr>
              <a:t>(1/3)</a:t>
            </a:r>
          </a:p>
        </p:txBody>
      </p:sp>
      <p:sp>
        <p:nvSpPr>
          <p:cNvPr id="2059267" name="AutoShape 3"/>
          <p:cNvSpPr>
            <a:spLocks noChangeArrowheads="1"/>
          </p:cNvSpPr>
          <p:nvPr/>
        </p:nvSpPr>
        <p:spPr bwMode="auto">
          <a:xfrm>
            <a:off x="1254126" y="50292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2059268" name="AutoShape 4"/>
          <p:cNvSpPr>
            <a:spLocks noChangeArrowheads="1"/>
          </p:cNvSpPr>
          <p:nvPr/>
        </p:nvSpPr>
        <p:spPr bwMode="auto">
          <a:xfrm>
            <a:off x="2057400" y="12192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2059269" name="AutoShape 5"/>
          <p:cNvSpPr>
            <a:spLocks noChangeArrowheads="1"/>
          </p:cNvSpPr>
          <p:nvPr/>
        </p:nvSpPr>
        <p:spPr bwMode="auto">
          <a:xfrm>
            <a:off x="7620000" y="1219200"/>
            <a:ext cx="2438400"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2059270" name="Line 6"/>
          <p:cNvSpPr>
            <a:spLocks noChangeShapeType="1"/>
          </p:cNvSpPr>
          <p:nvPr/>
        </p:nvSpPr>
        <p:spPr bwMode="auto">
          <a:xfrm>
            <a:off x="4343400" y="1828800"/>
            <a:ext cx="3276600" cy="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59271" name="Line 7"/>
          <p:cNvSpPr>
            <a:spLocks noChangeShapeType="1"/>
          </p:cNvSpPr>
          <p:nvPr/>
        </p:nvSpPr>
        <p:spPr bwMode="auto">
          <a:xfrm>
            <a:off x="2819400" y="2438400"/>
            <a:ext cx="0" cy="25908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59272" name="AutoShape 8"/>
          <p:cNvSpPr>
            <a:spLocks noChangeArrowheads="1"/>
          </p:cNvSpPr>
          <p:nvPr/>
        </p:nvSpPr>
        <p:spPr bwMode="auto">
          <a:xfrm>
            <a:off x="424817" y="2443480"/>
            <a:ext cx="1875789" cy="243332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5/1</a:t>
            </a:r>
          </a:p>
          <a:p>
            <a:pPr algn="ctr"/>
            <a:r>
              <a:rPr lang="en-US" altLang="en-US" sz="3200" dirty="0"/>
              <a:t>SA: Song</a:t>
            </a:r>
          </a:p>
          <a:p>
            <a:pPr algn="ctr"/>
            <a:r>
              <a:rPr lang="en-US" altLang="en-US" sz="3200" dirty="0"/>
              <a:t>Reg. Copy</a:t>
            </a:r>
            <a:r>
              <a:rPr lang="en-US" altLang="en-US" sz="3200" dirty="0" smtClean="0"/>
              <a:t>.</a:t>
            </a:r>
          </a:p>
          <a:p>
            <a:pPr algn="ctr"/>
            <a:r>
              <a:rPr lang="en-US" altLang="en-US" sz="3200" dirty="0" smtClean="0"/>
              <a:t>FS</a:t>
            </a:r>
            <a:endParaRPr lang="en-US" altLang="en-US" sz="3200" dirty="0"/>
          </a:p>
          <a:p>
            <a:pPr algn="ctr"/>
            <a:r>
              <a:rPr lang="en-US" altLang="en-US" sz="3200" dirty="0"/>
              <a:t>$</a:t>
            </a:r>
          </a:p>
        </p:txBody>
      </p:sp>
      <p:sp>
        <p:nvSpPr>
          <p:cNvPr id="2059273" name="Text Box 9"/>
          <p:cNvSpPr txBox="1">
            <a:spLocks noChangeArrowheads="1"/>
          </p:cNvSpPr>
          <p:nvPr/>
        </p:nvSpPr>
        <p:spPr bwMode="auto">
          <a:xfrm>
            <a:off x="4043680" y="4553634"/>
            <a:ext cx="3581400"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a:solidFill>
                  <a:srgbClr val="FF0000"/>
                </a:solidFill>
              </a:rPr>
              <a:t>Who has priority?</a:t>
            </a:r>
          </a:p>
        </p:txBody>
      </p:sp>
      <p:sp>
        <p:nvSpPr>
          <p:cNvPr id="2059274" name="AutoShape 10"/>
          <p:cNvSpPr>
            <a:spLocks noChangeArrowheads="1"/>
          </p:cNvSpPr>
          <p:nvPr/>
        </p:nvSpPr>
        <p:spPr bwMode="auto">
          <a:xfrm>
            <a:off x="8382000" y="4648200"/>
            <a:ext cx="1905000" cy="1676400"/>
          </a:xfrm>
          <a:prstGeom prst="flowChartConnector">
            <a:avLst/>
          </a:prstGeom>
          <a:solidFill>
            <a:srgbClr val="CC99FF"/>
          </a:solidFill>
          <a:ln w="9525">
            <a:solidFill>
              <a:schemeClr val="tx1"/>
            </a:solidFill>
            <a:round/>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Copyright</a:t>
            </a:r>
          </a:p>
          <a:p>
            <a:pPr algn="ctr"/>
            <a:r>
              <a:rPr lang="en-US" altLang="en-US" sz="3200"/>
              <a:t>Office</a:t>
            </a:r>
          </a:p>
        </p:txBody>
      </p:sp>
      <p:sp>
        <p:nvSpPr>
          <p:cNvPr id="2059275" name="AutoShape 11"/>
          <p:cNvSpPr>
            <a:spLocks noChangeArrowheads="1"/>
          </p:cNvSpPr>
          <p:nvPr/>
        </p:nvSpPr>
        <p:spPr bwMode="auto">
          <a:xfrm>
            <a:off x="4939980" y="2019299"/>
            <a:ext cx="2072006" cy="2343836"/>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5/15</a:t>
            </a:r>
          </a:p>
          <a:p>
            <a:pPr algn="ctr"/>
            <a:r>
              <a:rPr lang="en-US" altLang="en-US" sz="3200" dirty="0"/>
              <a:t>SA: Song</a:t>
            </a:r>
          </a:p>
          <a:p>
            <a:pPr algn="ctr"/>
            <a:r>
              <a:rPr lang="en-US" altLang="en-US" sz="3200" dirty="0"/>
              <a:t>Reg. Copy</a:t>
            </a:r>
            <a:r>
              <a:rPr lang="en-US" altLang="en-US" sz="3200" dirty="0" smtClean="0"/>
              <a:t>.</a:t>
            </a:r>
          </a:p>
          <a:p>
            <a:pPr algn="ctr"/>
            <a:r>
              <a:rPr lang="en-US" altLang="en-US" sz="3200" dirty="0" smtClean="0"/>
              <a:t>FS</a:t>
            </a:r>
            <a:endParaRPr lang="en-US" altLang="en-US" sz="3200" dirty="0"/>
          </a:p>
          <a:p>
            <a:pPr algn="ctr"/>
            <a:r>
              <a:rPr lang="en-US" altLang="en-US" sz="3200" dirty="0"/>
              <a:t>$</a:t>
            </a:r>
          </a:p>
        </p:txBody>
      </p:sp>
      <p:sp>
        <p:nvSpPr>
          <p:cNvPr id="2059276" name="Line 12"/>
          <p:cNvSpPr>
            <a:spLocks noChangeShapeType="1"/>
          </p:cNvSpPr>
          <p:nvPr/>
        </p:nvSpPr>
        <p:spPr bwMode="auto">
          <a:xfrm>
            <a:off x="9220200" y="2438400"/>
            <a:ext cx="0" cy="220980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59277" name="AutoShape 13"/>
          <p:cNvSpPr>
            <a:spLocks noChangeArrowheads="1"/>
          </p:cNvSpPr>
          <p:nvPr/>
        </p:nvSpPr>
        <p:spPr bwMode="auto">
          <a:xfrm>
            <a:off x="9565640" y="2523197"/>
            <a:ext cx="1630679" cy="156464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5/15</a:t>
            </a:r>
          </a:p>
          <a:p>
            <a:pPr algn="ctr"/>
            <a:r>
              <a:rPr lang="en-US" altLang="en-US" sz="3200" dirty="0"/>
              <a:t>Records</a:t>
            </a:r>
          </a:p>
          <a:p>
            <a:pPr algn="ctr"/>
            <a:r>
              <a:rPr lang="en-US" altLang="en-US" sz="3200" dirty="0"/>
              <a:t>Transfer</a:t>
            </a:r>
          </a:p>
        </p:txBody>
      </p:sp>
      <p:sp>
        <p:nvSpPr>
          <p:cNvPr id="2059278" name="AutoShape 14"/>
          <p:cNvSpPr>
            <a:spLocks noChangeArrowheads="1"/>
          </p:cNvSpPr>
          <p:nvPr/>
        </p:nvSpPr>
        <p:spPr bwMode="auto">
          <a:xfrm>
            <a:off x="3844926" y="5791199"/>
            <a:ext cx="3932554" cy="6096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5/22: Records Transfer</a:t>
            </a:r>
          </a:p>
        </p:txBody>
      </p:sp>
      <p:sp>
        <p:nvSpPr>
          <p:cNvPr id="2059279" name="Line 15"/>
          <p:cNvSpPr>
            <a:spLocks noChangeShapeType="1"/>
          </p:cNvSpPr>
          <p:nvPr/>
        </p:nvSpPr>
        <p:spPr bwMode="auto">
          <a:xfrm>
            <a:off x="3677920" y="5562600"/>
            <a:ext cx="4704080" cy="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20" name="Text Box 5"/>
          <p:cNvSpPr txBox="1">
            <a:spLocks noChangeArrowheads="1"/>
          </p:cNvSpPr>
          <p:nvPr/>
        </p:nvSpPr>
        <p:spPr bwMode="auto">
          <a:xfrm>
            <a:off x="10116589" y="0"/>
            <a:ext cx="2075411"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9084728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059268"/>
                                        </p:tgtEl>
                                        <p:attrNameLst>
                                          <p:attrName>style.visibility</p:attrName>
                                        </p:attrNameLst>
                                      </p:cBhvr>
                                      <p:to>
                                        <p:strVal val="visible"/>
                                      </p:to>
                                    </p:set>
                                    <p:anim calcmode="lin" valueType="num">
                                      <p:cBhvr additive="base">
                                        <p:cTn id="7" dur="500" fill="hold"/>
                                        <p:tgtEl>
                                          <p:spTgt spid="2059268"/>
                                        </p:tgtEl>
                                        <p:attrNameLst>
                                          <p:attrName>ppt_x</p:attrName>
                                        </p:attrNameLst>
                                      </p:cBhvr>
                                      <p:tavLst>
                                        <p:tav tm="0">
                                          <p:val>
                                            <p:strVal val="0-#ppt_w/2"/>
                                          </p:val>
                                        </p:tav>
                                        <p:tav tm="100000">
                                          <p:val>
                                            <p:strVal val="#ppt_x"/>
                                          </p:val>
                                        </p:tav>
                                      </p:tavLst>
                                    </p:anim>
                                    <p:anim calcmode="lin" valueType="num">
                                      <p:cBhvr additive="base">
                                        <p:cTn id="8" dur="500" fill="hold"/>
                                        <p:tgtEl>
                                          <p:spTgt spid="205926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2059267"/>
                                        </p:tgtEl>
                                        <p:attrNameLst>
                                          <p:attrName>style.visibility</p:attrName>
                                        </p:attrNameLst>
                                      </p:cBhvr>
                                      <p:to>
                                        <p:strVal val="visible"/>
                                      </p:to>
                                    </p:set>
                                    <p:anim calcmode="lin" valueType="num">
                                      <p:cBhvr>
                                        <p:cTn id="12" dur="500" fill="hold"/>
                                        <p:tgtEl>
                                          <p:spTgt spid="2059267"/>
                                        </p:tgtEl>
                                        <p:attrNameLst>
                                          <p:attrName>ppt_w</p:attrName>
                                        </p:attrNameLst>
                                      </p:cBhvr>
                                      <p:tavLst>
                                        <p:tav tm="0">
                                          <p:val>
                                            <p:strVal val="2/3*#ppt_w"/>
                                          </p:val>
                                        </p:tav>
                                        <p:tav tm="100000">
                                          <p:val>
                                            <p:strVal val="#ppt_w"/>
                                          </p:val>
                                        </p:tav>
                                      </p:tavLst>
                                    </p:anim>
                                    <p:anim calcmode="lin" valueType="num">
                                      <p:cBhvr>
                                        <p:cTn id="13" dur="500" fill="hold"/>
                                        <p:tgtEl>
                                          <p:spTgt spid="2059267"/>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2059271"/>
                                        </p:tgtEl>
                                        <p:attrNameLst>
                                          <p:attrName>style.visibility</p:attrName>
                                        </p:attrNameLst>
                                      </p:cBhvr>
                                      <p:to>
                                        <p:strVal val="visible"/>
                                      </p:to>
                                    </p:set>
                                    <p:anim calcmode="lin" valueType="num">
                                      <p:cBhvr>
                                        <p:cTn id="17" dur="500" fill="hold"/>
                                        <p:tgtEl>
                                          <p:spTgt spid="2059271"/>
                                        </p:tgtEl>
                                        <p:attrNameLst>
                                          <p:attrName>ppt_w</p:attrName>
                                        </p:attrNameLst>
                                      </p:cBhvr>
                                      <p:tavLst>
                                        <p:tav tm="0">
                                          <p:val>
                                            <p:strVal val="2/3*#ppt_w"/>
                                          </p:val>
                                        </p:tav>
                                        <p:tav tm="100000">
                                          <p:val>
                                            <p:strVal val="#ppt_w"/>
                                          </p:val>
                                        </p:tav>
                                      </p:tavLst>
                                    </p:anim>
                                    <p:anim calcmode="lin" valueType="num">
                                      <p:cBhvr>
                                        <p:cTn id="18" dur="500" fill="hold"/>
                                        <p:tgtEl>
                                          <p:spTgt spid="2059271"/>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2059272"/>
                                        </p:tgtEl>
                                        <p:attrNameLst>
                                          <p:attrName>style.visibility</p:attrName>
                                        </p:attrNameLst>
                                      </p:cBhvr>
                                      <p:to>
                                        <p:strVal val="visible"/>
                                      </p:to>
                                    </p:set>
                                    <p:animEffect transition="in" filter="dissolve">
                                      <p:cBhvr>
                                        <p:cTn id="22" dur="500"/>
                                        <p:tgtEl>
                                          <p:spTgt spid="205927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2059269"/>
                                        </p:tgtEl>
                                        <p:attrNameLst>
                                          <p:attrName>style.visibility</p:attrName>
                                        </p:attrNameLst>
                                      </p:cBhvr>
                                      <p:to>
                                        <p:strVal val="visible"/>
                                      </p:to>
                                    </p:set>
                                    <p:anim calcmode="lin" valueType="num">
                                      <p:cBhvr>
                                        <p:cTn id="27" dur="500" fill="hold"/>
                                        <p:tgtEl>
                                          <p:spTgt spid="2059269"/>
                                        </p:tgtEl>
                                        <p:attrNameLst>
                                          <p:attrName>ppt_w</p:attrName>
                                        </p:attrNameLst>
                                      </p:cBhvr>
                                      <p:tavLst>
                                        <p:tav tm="0">
                                          <p:val>
                                            <p:strVal val="2/3*#ppt_w"/>
                                          </p:val>
                                        </p:tav>
                                        <p:tav tm="100000">
                                          <p:val>
                                            <p:strVal val="#ppt_w"/>
                                          </p:val>
                                        </p:tav>
                                      </p:tavLst>
                                    </p:anim>
                                    <p:anim calcmode="lin" valueType="num">
                                      <p:cBhvr>
                                        <p:cTn id="28" dur="500" fill="hold"/>
                                        <p:tgtEl>
                                          <p:spTgt spid="2059269"/>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272" fill="hold" grpId="0" nodeType="afterEffect">
                                  <p:stCondLst>
                                    <p:cond delay="0"/>
                                  </p:stCondLst>
                                  <p:childTnLst>
                                    <p:set>
                                      <p:cBhvr>
                                        <p:cTn id="31" dur="1" fill="hold">
                                          <p:stCondLst>
                                            <p:cond delay="0"/>
                                          </p:stCondLst>
                                        </p:cTn>
                                        <p:tgtEl>
                                          <p:spTgt spid="2059270"/>
                                        </p:tgtEl>
                                        <p:attrNameLst>
                                          <p:attrName>style.visibility</p:attrName>
                                        </p:attrNameLst>
                                      </p:cBhvr>
                                      <p:to>
                                        <p:strVal val="visible"/>
                                      </p:to>
                                    </p:set>
                                    <p:anim calcmode="lin" valueType="num">
                                      <p:cBhvr>
                                        <p:cTn id="32" dur="500" fill="hold"/>
                                        <p:tgtEl>
                                          <p:spTgt spid="2059270"/>
                                        </p:tgtEl>
                                        <p:attrNameLst>
                                          <p:attrName>ppt_w</p:attrName>
                                        </p:attrNameLst>
                                      </p:cBhvr>
                                      <p:tavLst>
                                        <p:tav tm="0">
                                          <p:val>
                                            <p:strVal val="2/3*#ppt_w"/>
                                          </p:val>
                                        </p:tav>
                                        <p:tav tm="100000">
                                          <p:val>
                                            <p:strVal val="#ppt_w"/>
                                          </p:val>
                                        </p:tav>
                                      </p:tavLst>
                                    </p:anim>
                                    <p:anim calcmode="lin" valueType="num">
                                      <p:cBhvr>
                                        <p:cTn id="33" dur="500" fill="hold"/>
                                        <p:tgtEl>
                                          <p:spTgt spid="2059270"/>
                                        </p:tgtEl>
                                        <p:attrNameLst>
                                          <p:attrName>ppt_h</p:attrName>
                                        </p:attrNameLst>
                                      </p:cBhvr>
                                      <p:tavLst>
                                        <p:tav tm="0">
                                          <p:val>
                                            <p:strVal val="2/3*#ppt_h"/>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2059275"/>
                                        </p:tgtEl>
                                        <p:attrNameLst>
                                          <p:attrName>style.visibility</p:attrName>
                                        </p:attrNameLst>
                                      </p:cBhvr>
                                      <p:to>
                                        <p:strVal val="visible"/>
                                      </p:to>
                                    </p:set>
                                    <p:animEffect transition="in" filter="dissolve">
                                      <p:cBhvr>
                                        <p:cTn id="37" dur="500"/>
                                        <p:tgtEl>
                                          <p:spTgt spid="2059275"/>
                                        </p:tgtEl>
                                      </p:cBhvr>
                                    </p:animEffect>
                                  </p:childTnLst>
                                </p:cTn>
                              </p:par>
                            </p:childTnLst>
                          </p:cTn>
                        </p:par>
                        <p:par>
                          <p:cTn id="38" fill="hold" nodeType="afterGroup">
                            <p:stCondLst>
                              <p:cond delay="1500"/>
                            </p:stCondLst>
                            <p:childTnLst>
                              <p:par>
                                <p:cTn id="39" presetID="22" presetClass="entr" presetSubtype="1" fill="hold" grpId="0" nodeType="afterEffect">
                                  <p:stCondLst>
                                    <p:cond delay="0"/>
                                  </p:stCondLst>
                                  <p:childTnLst>
                                    <p:set>
                                      <p:cBhvr>
                                        <p:cTn id="40" dur="1" fill="hold">
                                          <p:stCondLst>
                                            <p:cond delay="0"/>
                                          </p:stCondLst>
                                        </p:cTn>
                                        <p:tgtEl>
                                          <p:spTgt spid="2059276"/>
                                        </p:tgtEl>
                                        <p:attrNameLst>
                                          <p:attrName>style.visibility</p:attrName>
                                        </p:attrNameLst>
                                      </p:cBhvr>
                                      <p:to>
                                        <p:strVal val="visible"/>
                                      </p:to>
                                    </p:set>
                                    <p:animEffect transition="in" filter="wipe(up)">
                                      <p:cBhvr>
                                        <p:cTn id="41" dur="500"/>
                                        <p:tgtEl>
                                          <p:spTgt spid="2059276"/>
                                        </p:tgtEl>
                                      </p:cBhvr>
                                    </p:animEffect>
                                  </p:childTnLst>
                                </p:cTn>
                              </p:par>
                            </p:childTnLst>
                          </p:cTn>
                        </p:par>
                        <p:par>
                          <p:cTn id="42" fill="hold" nodeType="afterGroup">
                            <p:stCondLst>
                              <p:cond delay="2000"/>
                            </p:stCondLst>
                            <p:childTnLst>
                              <p:par>
                                <p:cTn id="43" presetID="23" presetClass="entr" presetSubtype="272" fill="hold" grpId="0" nodeType="afterEffect">
                                  <p:stCondLst>
                                    <p:cond delay="0"/>
                                  </p:stCondLst>
                                  <p:childTnLst>
                                    <p:set>
                                      <p:cBhvr>
                                        <p:cTn id="44" dur="1" fill="hold">
                                          <p:stCondLst>
                                            <p:cond delay="0"/>
                                          </p:stCondLst>
                                        </p:cTn>
                                        <p:tgtEl>
                                          <p:spTgt spid="2059274"/>
                                        </p:tgtEl>
                                        <p:attrNameLst>
                                          <p:attrName>style.visibility</p:attrName>
                                        </p:attrNameLst>
                                      </p:cBhvr>
                                      <p:to>
                                        <p:strVal val="visible"/>
                                      </p:to>
                                    </p:set>
                                    <p:anim calcmode="lin" valueType="num">
                                      <p:cBhvr>
                                        <p:cTn id="45" dur="500" fill="hold"/>
                                        <p:tgtEl>
                                          <p:spTgt spid="2059274"/>
                                        </p:tgtEl>
                                        <p:attrNameLst>
                                          <p:attrName>ppt_w</p:attrName>
                                        </p:attrNameLst>
                                      </p:cBhvr>
                                      <p:tavLst>
                                        <p:tav tm="0">
                                          <p:val>
                                            <p:strVal val="2/3*#ppt_w"/>
                                          </p:val>
                                        </p:tav>
                                        <p:tav tm="100000">
                                          <p:val>
                                            <p:strVal val="#ppt_w"/>
                                          </p:val>
                                        </p:tav>
                                      </p:tavLst>
                                    </p:anim>
                                    <p:anim calcmode="lin" valueType="num">
                                      <p:cBhvr>
                                        <p:cTn id="46" dur="500" fill="hold"/>
                                        <p:tgtEl>
                                          <p:spTgt spid="2059274"/>
                                        </p:tgtEl>
                                        <p:attrNameLst>
                                          <p:attrName>ppt_h</p:attrName>
                                        </p:attrNameLst>
                                      </p:cBhvr>
                                      <p:tavLst>
                                        <p:tav tm="0">
                                          <p:val>
                                            <p:strVal val="2/3*#ppt_h"/>
                                          </p:val>
                                        </p:tav>
                                        <p:tav tm="100000">
                                          <p:val>
                                            <p:strVal val="#ppt_h"/>
                                          </p:val>
                                        </p:tav>
                                      </p:tavLst>
                                    </p:anim>
                                  </p:childTnLst>
                                </p:cTn>
                              </p:par>
                            </p:childTnLst>
                          </p:cTn>
                        </p:par>
                        <p:par>
                          <p:cTn id="47" fill="hold" nodeType="afterGroup">
                            <p:stCondLst>
                              <p:cond delay="2500"/>
                            </p:stCondLst>
                            <p:childTnLst>
                              <p:par>
                                <p:cTn id="48" presetID="9" presetClass="entr" presetSubtype="0" fill="hold" grpId="0" nodeType="afterEffect">
                                  <p:stCondLst>
                                    <p:cond delay="0"/>
                                  </p:stCondLst>
                                  <p:childTnLst>
                                    <p:set>
                                      <p:cBhvr>
                                        <p:cTn id="49" dur="1" fill="hold">
                                          <p:stCondLst>
                                            <p:cond delay="0"/>
                                          </p:stCondLst>
                                        </p:cTn>
                                        <p:tgtEl>
                                          <p:spTgt spid="2059277"/>
                                        </p:tgtEl>
                                        <p:attrNameLst>
                                          <p:attrName>style.visibility</p:attrName>
                                        </p:attrNameLst>
                                      </p:cBhvr>
                                      <p:to>
                                        <p:strVal val="visible"/>
                                      </p:to>
                                    </p:set>
                                    <p:animEffect transition="in" filter="dissolve">
                                      <p:cBhvr>
                                        <p:cTn id="50" dur="500"/>
                                        <p:tgtEl>
                                          <p:spTgt spid="2059277"/>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xit" presetSubtype="0" fill="hold" grpId="0" nodeType="clickEffect">
                                  <p:stCondLst>
                                    <p:cond delay="0"/>
                                  </p:stCondLst>
                                  <p:childTnLst>
                                    <p:set>
                                      <p:cBhvr>
                                        <p:cTn id="54" dur="1" fill="hold">
                                          <p:stCondLst>
                                            <p:cond delay="0"/>
                                          </p:stCondLst>
                                        </p:cTn>
                                        <p:tgtEl>
                                          <p:spTgt spid="19"/>
                                        </p:tgtEl>
                                        <p:attrNameLst>
                                          <p:attrName>style.visibility</p:attrName>
                                        </p:attrNameLst>
                                      </p:cBhvr>
                                      <p:to>
                                        <p:strVal val="hidden"/>
                                      </p:to>
                                    </p:set>
                                  </p:childTnLst>
                                </p:cTn>
                              </p:par>
                              <p:par>
                                <p:cTn id="55" presetID="22" presetClass="entr" presetSubtype="8" fill="hold" grpId="0" nodeType="withEffect">
                                  <p:stCondLst>
                                    <p:cond delay="0"/>
                                  </p:stCondLst>
                                  <p:childTnLst>
                                    <p:set>
                                      <p:cBhvr>
                                        <p:cTn id="56" dur="1" fill="hold">
                                          <p:stCondLst>
                                            <p:cond delay="0"/>
                                          </p:stCondLst>
                                        </p:cTn>
                                        <p:tgtEl>
                                          <p:spTgt spid="2059279"/>
                                        </p:tgtEl>
                                        <p:attrNameLst>
                                          <p:attrName>style.visibility</p:attrName>
                                        </p:attrNameLst>
                                      </p:cBhvr>
                                      <p:to>
                                        <p:strVal val="visible"/>
                                      </p:to>
                                    </p:set>
                                    <p:animEffect transition="in" filter="wipe(left)">
                                      <p:cBhvr>
                                        <p:cTn id="57" dur="500"/>
                                        <p:tgtEl>
                                          <p:spTgt spid="2059279"/>
                                        </p:tgtEl>
                                      </p:cBhvr>
                                    </p:animEffect>
                                  </p:childTnLst>
                                </p:cTn>
                              </p:par>
                            </p:childTnLst>
                          </p:cTn>
                        </p:par>
                        <p:par>
                          <p:cTn id="58" fill="hold" nodeType="afterGroup">
                            <p:stCondLst>
                              <p:cond delay="500"/>
                            </p:stCondLst>
                            <p:childTnLst>
                              <p:par>
                                <p:cTn id="59" presetID="9" presetClass="entr" presetSubtype="0" fill="hold" grpId="0" nodeType="afterEffect">
                                  <p:stCondLst>
                                    <p:cond delay="0"/>
                                  </p:stCondLst>
                                  <p:childTnLst>
                                    <p:set>
                                      <p:cBhvr>
                                        <p:cTn id="60" dur="1" fill="hold">
                                          <p:stCondLst>
                                            <p:cond delay="0"/>
                                          </p:stCondLst>
                                        </p:cTn>
                                        <p:tgtEl>
                                          <p:spTgt spid="2059278"/>
                                        </p:tgtEl>
                                        <p:attrNameLst>
                                          <p:attrName>style.visibility</p:attrName>
                                        </p:attrNameLst>
                                      </p:cBhvr>
                                      <p:to>
                                        <p:strVal val="visible"/>
                                      </p:to>
                                    </p:set>
                                    <p:animEffect transition="in" filter="dissolve">
                                      <p:cBhvr>
                                        <p:cTn id="61" dur="500"/>
                                        <p:tgtEl>
                                          <p:spTgt spid="2059278"/>
                                        </p:tgtEl>
                                      </p:cBhvr>
                                    </p:animEffect>
                                  </p:childTnLst>
                                </p:cTn>
                              </p:par>
                            </p:childTnLst>
                          </p:cTn>
                        </p:par>
                        <p:par>
                          <p:cTn id="62" fill="hold" nodeType="afterGroup">
                            <p:stCondLst>
                              <p:cond delay="1000"/>
                            </p:stCondLst>
                            <p:childTnLst>
                              <p:par>
                                <p:cTn id="63" presetID="9" presetClass="entr" presetSubtype="0" fill="hold" grpId="0" nodeType="afterEffect">
                                  <p:stCondLst>
                                    <p:cond delay="0"/>
                                  </p:stCondLst>
                                  <p:childTnLst>
                                    <p:set>
                                      <p:cBhvr>
                                        <p:cTn id="64" dur="1" fill="hold">
                                          <p:stCondLst>
                                            <p:cond delay="0"/>
                                          </p:stCondLst>
                                        </p:cTn>
                                        <p:tgtEl>
                                          <p:spTgt spid="2059273"/>
                                        </p:tgtEl>
                                        <p:attrNameLst>
                                          <p:attrName>style.visibility</p:attrName>
                                        </p:attrNameLst>
                                      </p:cBhvr>
                                      <p:to>
                                        <p:strVal val="visible"/>
                                      </p:to>
                                    </p:set>
                                    <p:animEffect transition="in" filter="dissolve">
                                      <p:cBhvr>
                                        <p:cTn id="65" dur="500"/>
                                        <p:tgtEl>
                                          <p:spTgt spid="20592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267" grpId="0" animBg="1" autoUpdateAnimBg="0"/>
      <p:bldP spid="2059268" grpId="0" animBg="1" autoUpdateAnimBg="0"/>
      <p:bldP spid="2059269" grpId="0" animBg="1" autoUpdateAnimBg="0"/>
      <p:bldP spid="2059270" grpId="0" animBg="1"/>
      <p:bldP spid="2059271" grpId="0" animBg="1"/>
      <p:bldP spid="2059272" grpId="0" animBg="1" autoUpdateAnimBg="0"/>
      <p:bldP spid="2059273" grpId="0" animBg="1" autoUpdateAnimBg="0"/>
      <p:bldP spid="2059274" grpId="0" animBg="1" autoUpdateAnimBg="0"/>
      <p:bldP spid="2059275" grpId="0" animBg="1" autoUpdateAnimBg="0"/>
      <p:bldP spid="2059276" grpId="0" animBg="1"/>
      <p:bldP spid="2059277" grpId="0" animBg="1" autoUpdateAnimBg="0"/>
      <p:bldP spid="2059278" grpId="0" animBg="1" autoUpdateAnimBg="0"/>
      <p:bldP spid="2059279" grpId="0" animBg="1"/>
      <p:bldP spid="1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Date Placeholder 2"/>
          <p:cNvSpPr>
            <a:spLocks noGrp="1"/>
          </p:cNvSpPr>
          <p:nvPr>
            <p:ph type="dt" sz="quarter" idx="10"/>
          </p:nvPr>
        </p:nvSpPr>
        <p:spPr/>
        <p:txBody>
          <a:bodyPr/>
          <a:lstStyle/>
          <a:p>
            <a:pPr>
              <a:defRPr/>
            </a:pPr>
            <a:fld id="{538B3701-E699-4110-AE5A-947B7A93319A}" type="datetime4">
              <a:rPr lang="en-US"/>
              <a:pPr>
                <a:defRPr/>
              </a:pPr>
              <a:t>May 13, 2021</a:t>
            </a:fld>
            <a:endParaRPr lang="en-US" altLang="en-US">
              <a:solidFill>
                <a:schemeClr val="bg2"/>
              </a:solidFill>
            </a:endParaRPr>
          </a:p>
        </p:txBody>
      </p:sp>
      <p:sp>
        <p:nvSpPr>
          <p:cNvPr id="19"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5478F1D-760C-496C-AC9F-2056D958FEAF}" type="slidenum">
              <a:rPr lang="en-US" altLang="en-US" sz="1400">
                <a:solidFill>
                  <a:srgbClr val="000066"/>
                </a:solidFill>
                <a:latin typeface="Arial" panose="020B0604020202020204" pitchFamily="34" charset="0"/>
              </a:rPr>
              <a:pPr/>
              <a:t>24</a:t>
            </a:fld>
            <a:endParaRPr lang="en-US" altLang="en-US" sz="1400">
              <a:solidFill>
                <a:srgbClr val="000066"/>
              </a:solidFill>
              <a:latin typeface="Arial" panose="020B0604020202020204" pitchFamily="34" charset="0"/>
            </a:endParaRPr>
          </a:p>
        </p:txBody>
      </p:sp>
      <p:sp>
        <p:nvSpPr>
          <p:cNvPr id="27653" name="Rectangle 2"/>
          <p:cNvSpPr>
            <a:spLocks noGrp="1" noChangeArrowheads="1"/>
          </p:cNvSpPr>
          <p:nvPr>
            <p:ph type="title"/>
          </p:nvPr>
        </p:nvSpPr>
        <p:spPr/>
        <p:txBody>
          <a:bodyPr/>
          <a:lstStyle/>
          <a:p>
            <a:r>
              <a:rPr lang="en-US" altLang="en-US" dirty="0" smtClean="0">
                <a:cs typeface="Times New Roman" panose="02020603050405020304" pitchFamily="18" charset="0"/>
              </a:rPr>
              <a:t>8‑3.2: First-to-file (or Not)? </a:t>
            </a:r>
            <a:r>
              <a:rPr lang="en-US" altLang="en-US" sz="3200" dirty="0">
                <a:cs typeface="Times New Roman" panose="02020603050405020304" pitchFamily="18" charset="0"/>
              </a:rPr>
              <a:t>(2/3)</a:t>
            </a:r>
          </a:p>
        </p:txBody>
      </p:sp>
      <p:sp>
        <p:nvSpPr>
          <p:cNvPr id="2061315" name="AutoShape 3"/>
          <p:cNvSpPr>
            <a:spLocks noChangeArrowheads="1"/>
          </p:cNvSpPr>
          <p:nvPr/>
        </p:nvSpPr>
        <p:spPr bwMode="auto">
          <a:xfrm>
            <a:off x="1295400" y="50292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2061316" name="AutoShape 4"/>
          <p:cNvSpPr>
            <a:spLocks noChangeArrowheads="1"/>
          </p:cNvSpPr>
          <p:nvPr/>
        </p:nvSpPr>
        <p:spPr bwMode="auto">
          <a:xfrm>
            <a:off x="2057400" y="12192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2061317" name="AutoShape 5"/>
          <p:cNvSpPr>
            <a:spLocks noChangeArrowheads="1"/>
          </p:cNvSpPr>
          <p:nvPr/>
        </p:nvSpPr>
        <p:spPr bwMode="auto">
          <a:xfrm>
            <a:off x="7620000" y="1219200"/>
            <a:ext cx="2438400"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2061318" name="Line 6"/>
          <p:cNvSpPr>
            <a:spLocks noChangeShapeType="1"/>
          </p:cNvSpPr>
          <p:nvPr/>
        </p:nvSpPr>
        <p:spPr bwMode="auto">
          <a:xfrm>
            <a:off x="4343400" y="1828800"/>
            <a:ext cx="3276600" cy="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61319" name="Line 7"/>
          <p:cNvSpPr>
            <a:spLocks noChangeShapeType="1"/>
          </p:cNvSpPr>
          <p:nvPr/>
        </p:nvSpPr>
        <p:spPr bwMode="auto">
          <a:xfrm>
            <a:off x="2819400" y="2438400"/>
            <a:ext cx="0" cy="25908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61320" name="AutoShape 8"/>
          <p:cNvSpPr>
            <a:spLocks noChangeArrowheads="1"/>
          </p:cNvSpPr>
          <p:nvPr/>
        </p:nvSpPr>
        <p:spPr bwMode="auto">
          <a:xfrm>
            <a:off x="494348" y="2552700"/>
            <a:ext cx="1893253" cy="23622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5/1</a:t>
            </a:r>
          </a:p>
          <a:p>
            <a:pPr algn="ctr"/>
            <a:r>
              <a:rPr lang="en-US" altLang="en-US" sz="3200" dirty="0"/>
              <a:t>SA: Song</a:t>
            </a:r>
          </a:p>
          <a:p>
            <a:pPr algn="ctr"/>
            <a:r>
              <a:rPr lang="en-US" altLang="en-US" sz="3200" dirty="0"/>
              <a:t>Reg. Copy</a:t>
            </a:r>
            <a:r>
              <a:rPr lang="en-US" altLang="en-US" sz="3200" dirty="0" smtClean="0"/>
              <a:t>.</a:t>
            </a:r>
          </a:p>
          <a:p>
            <a:pPr algn="ctr"/>
            <a:r>
              <a:rPr lang="en-US" altLang="en-US" sz="3200" dirty="0" smtClean="0"/>
              <a:t>FS</a:t>
            </a:r>
            <a:endParaRPr lang="en-US" altLang="en-US" sz="3200" dirty="0"/>
          </a:p>
          <a:p>
            <a:pPr algn="ctr"/>
            <a:r>
              <a:rPr lang="en-US" altLang="en-US" sz="3200" dirty="0"/>
              <a:t>$</a:t>
            </a:r>
          </a:p>
        </p:txBody>
      </p:sp>
      <p:sp>
        <p:nvSpPr>
          <p:cNvPr id="2061321" name="Text Box 9"/>
          <p:cNvSpPr txBox="1">
            <a:spLocks noChangeArrowheads="1"/>
          </p:cNvSpPr>
          <p:nvPr/>
        </p:nvSpPr>
        <p:spPr bwMode="auto">
          <a:xfrm>
            <a:off x="4206241" y="4592519"/>
            <a:ext cx="3581399"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a:solidFill>
                  <a:srgbClr val="FF0000"/>
                </a:solidFill>
              </a:rPr>
              <a:t>Who has priority?</a:t>
            </a:r>
          </a:p>
        </p:txBody>
      </p:sp>
      <p:sp>
        <p:nvSpPr>
          <p:cNvPr id="2061322" name="AutoShape 10"/>
          <p:cNvSpPr>
            <a:spLocks noChangeArrowheads="1"/>
          </p:cNvSpPr>
          <p:nvPr/>
        </p:nvSpPr>
        <p:spPr bwMode="auto">
          <a:xfrm>
            <a:off x="8382000" y="4648200"/>
            <a:ext cx="1905000" cy="1676400"/>
          </a:xfrm>
          <a:prstGeom prst="flowChartConnector">
            <a:avLst/>
          </a:prstGeom>
          <a:solidFill>
            <a:srgbClr val="CC99FF"/>
          </a:solidFill>
          <a:ln w="9525">
            <a:solidFill>
              <a:schemeClr val="tx1"/>
            </a:solidFill>
            <a:round/>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Copyright</a:t>
            </a:r>
          </a:p>
          <a:p>
            <a:pPr algn="ctr"/>
            <a:r>
              <a:rPr lang="en-US" altLang="en-US" sz="3200"/>
              <a:t>Office</a:t>
            </a:r>
          </a:p>
        </p:txBody>
      </p:sp>
      <p:sp>
        <p:nvSpPr>
          <p:cNvPr id="2061323" name="AutoShape 11"/>
          <p:cNvSpPr>
            <a:spLocks noChangeArrowheads="1"/>
          </p:cNvSpPr>
          <p:nvPr/>
        </p:nvSpPr>
        <p:spPr bwMode="auto">
          <a:xfrm>
            <a:off x="4908551" y="1944469"/>
            <a:ext cx="1993900" cy="2362201"/>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5/15</a:t>
            </a:r>
          </a:p>
          <a:p>
            <a:pPr algn="ctr"/>
            <a:r>
              <a:rPr lang="en-US" altLang="en-US" sz="3200" dirty="0"/>
              <a:t>SA: Song</a:t>
            </a:r>
          </a:p>
          <a:p>
            <a:pPr algn="ctr"/>
            <a:r>
              <a:rPr lang="en-US" altLang="en-US" sz="3200" dirty="0"/>
              <a:t>Reg. Copy</a:t>
            </a:r>
            <a:r>
              <a:rPr lang="en-US" altLang="en-US" sz="3200" dirty="0" smtClean="0"/>
              <a:t>.</a:t>
            </a:r>
          </a:p>
          <a:p>
            <a:pPr algn="ctr"/>
            <a:r>
              <a:rPr lang="en-US" altLang="en-US" sz="3200" dirty="0" smtClean="0"/>
              <a:t>FS</a:t>
            </a:r>
            <a:endParaRPr lang="en-US" altLang="en-US" sz="3200" dirty="0"/>
          </a:p>
          <a:p>
            <a:pPr algn="ctr"/>
            <a:r>
              <a:rPr lang="en-US" altLang="en-US" sz="3200" dirty="0"/>
              <a:t>$</a:t>
            </a:r>
          </a:p>
        </p:txBody>
      </p:sp>
      <p:sp>
        <p:nvSpPr>
          <p:cNvPr id="2061324" name="Line 12"/>
          <p:cNvSpPr>
            <a:spLocks noChangeShapeType="1"/>
          </p:cNvSpPr>
          <p:nvPr/>
        </p:nvSpPr>
        <p:spPr bwMode="auto">
          <a:xfrm>
            <a:off x="9220200" y="2438400"/>
            <a:ext cx="0" cy="220980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61325" name="AutoShape 13"/>
          <p:cNvSpPr>
            <a:spLocks noChangeArrowheads="1"/>
          </p:cNvSpPr>
          <p:nvPr/>
        </p:nvSpPr>
        <p:spPr bwMode="auto">
          <a:xfrm>
            <a:off x="9560560" y="2552700"/>
            <a:ext cx="1605280" cy="17145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5/15</a:t>
            </a:r>
          </a:p>
          <a:p>
            <a:pPr algn="ctr"/>
            <a:r>
              <a:rPr lang="en-US" altLang="en-US" sz="3200" dirty="0"/>
              <a:t>Records</a:t>
            </a:r>
          </a:p>
          <a:p>
            <a:pPr algn="ctr"/>
            <a:r>
              <a:rPr lang="en-US" altLang="en-US" sz="3200" dirty="0"/>
              <a:t>Transfer</a:t>
            </a:r>
          </a:p>
        </p:txBody>
      </p:sp>
      <p:sp>
        <p:nvSpPr>
          <p:cNvPr id="2061326" name="AutoShape 14"/>
          <p:cNvSpPr>
            <a:spLocks noChangeArrowheads="1"/>
          </p:cNvSpPr>
          <p:nvPr/>
        </p:nvSpPr>
        <p:spPr bwMode="auto">
          <a:xfrm>
            <a:off x="3931920" y="5831839"/>
            <a:ext cx="3759200" cy="762001"/>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6/22: Records Transfer</a:t>
            </a:r>
          </a:p>
        </p:txBody>
      </p:sp>
      <p:sp>
        <p:nvSpPr>
          <p:cNvPr id="2061327" name="Line 15"/>
          <p:cNvSpPr>
            <a:spLocks noChangeShapeType="1"/>
          </p:cNvSpPr>
          <p:nvPr/>
        </p:nvSpPr>
        <p:spPr bwMode="auto">
          <a:xfrm>
            <a:off x="3708400" y="5562600"/>
            <a:ext cx="4673600" cy="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61328" name="AutoShape 16"/>
          <p:cNvSpPr>
            <a:spLocks noChangeArrowheads="1"/>
          </p:cNvSpPr>
          <p:nvPr/>
        </p:nvSpPr>
        <p:spPr bwMode="auto">
          <a:xfrm>
            <a:off x="4676140" y="1211094"/>
            <a:ext cx="2738120" cy="3810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5/7: Knowledge</a:t>
            </a:r>
          </a:p>
        </p:txBody>
      </p:sp>
      <p:sp>
        <p:nvSpPr>
          <p:cNvPr id="20"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21" name="Text Box 5"/>
          <p:cNvSpPr txBox="1">
            <a:spLocks noChangeArrowheads="1"/>
          </p:cNvSpPr>
          <p:nvPr/>
        </p:nvSpPr>
        <p:spPr bwMode="auto">
          <a:xfrm>
            <a:off x="10099965" y="0"/>
            <a:ext cx="2092036"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3962664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061316"/>
                                        </p:tgtEl>
                                        <p:attrNameLst>
                                          <p:attrName>style.visibility</p:attrName>
                                        </p:attrNameLst>
                                      </p:cBhvr>
                                      <p:to>
                                        <p:strVal val="visible"/>
                                      </p:to>
                                    </p:set>
                                    <p:anim calcmode="lin" valueType="num">
                                      <p:cBhvr additive="base">
                                        <p:cTn id="7" dur="500" fill="hold"/>
                                        <p:tgtEl>
                                          <p:spTgt spid="2061316"/>
                                        </p:tgtEl>
                                        <p:attrNameLst>
                                          <p:attrName>ppt_x</p:attrName>
                                        </p:attrNameLst>
                                      </p:cBhvr>
                                      <p:tavLst>
                                        <p:tav tm="0">
                                          <p:val>
                                            <p:strVal val="0-#ppt_w/2"/>
                                          </p:val>
                                        </p:tav>
                                        <p:tav tm="100000">
                                          <p:val>
                                            <p:strVal val="#ppt_x"/>
                                          </p:val>
                                        </p:tav>
                                      </p:tavLst>
                                    </p:anim>
                                    <p:anim calcmode="lin" valueType="num">
                                      <p:cBhvr additive="base">
                                        <p:cTn id="8" dur="500" fill="hold"/>
                                        <p:tgtEl>
                                          <p:spTgt spid="206131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2061315"/>
                                        </p:tgtEl>
                                        <p:attrNameLst>
                                          <p:attrName>style.visibility</p:attrName>
                                        </p:attrNameLst>
                                      </p:cBhvr>
                                      <p:to>
                                        <p:strVal val="visible"/>
                                      </p:to>
                                    </p:set>
                                    <p:anim calcmode="lin" valueType="num">
                                      <p:cBhvr>
                                        <p:cTn id="12" dur="500" fill="hold"/>
                                        <p:tgtEl>
                                          <p:spTgt spid="2061315"/>
                                        </p:tgtEl>
                                        <p:attrNameLst>
                                          <p:attrName>ppt_w</p:attrName>
                                        </p:attrNameLst>
                                      </p:cBhvr>
                                      <p:tavLst>
                                        <p:tav tm="0">
                                          <p:val>
                                            <p:strVal val="2/3*#ppt_w"/>
                                          </p:val>
                                        </p:tav>
                                        <p:tav tm="100000">
                                          <p:val>
                                            <p:strVal val="#ppt_w"/>
                                          </p:val>
                                        </p:tav>
                                      </p:tavLst>
                                    </p:anim>
                                    <p:anim calcmode="lin" valueType="num">
                                      <p:cBhvr>
                                        <p:cTn id="13" dur="500" fill="hold"/>
                                        <p:tgtEl>
                                          <p:spTgt spid="2061315"/>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2061319"/>
                                        </p:tgtEl>
                                        <p:attrNameLst>
                                          <p:attrName>style.visibility</p:attrName>
                                        </p:attrNameLst>
                                      </p:cBhvr>
                                      <p:to>
                                        <p:strVal val="visible"/>
                                      </p:to>
                                    </p:set>
                                    <p:anim calcmode="lin" valueType="num">
                                      <p:cBhvr>
                                        <p:cTn id="17" dur="500" fill="hold"/>
                                        <p:tgtEl>
                                          <p:spTgt spid="2061319"/>
                                        </p:tgtEl>
                                        <p:attrNameLst>
                                          <p:attrName>ppt_w</p:attrName>
                                        </p:attrNameLst>
                                      </p:cBhvr>
                                      <p:tavLst>
                                        <p:tav tm="0">
                                          <p:val>
                                            <p:strVal val="2/3*#ppt_w"/>
                                          </p:val>
                                        </p:tav>
                                        <p:tav tm="100000">
                                          <p:val>
                                            <p:strVal val="#ppt_w"/>
                                          </p:val>
                                        </p:tav>
                                      </p:tavLst>
                                    </p:anim>
                                    <p:anim calcmode="lin" valueType="num">
                                      <p:cBhvr>
                                        <p:cTn id="18" dur="500" fill="hold"/>
                                        <p:tgtEl>
                                          <p:spTgt spid="2061319"/>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2061320"/>
                                        </p:tgtEl>
                                        <p:attrNameLst>
                                          <p:attrName>style.visibility</p:attrName>
                                        </p:attrNameLst>
                                      </p:cBhvr>
                                      <p:to>
                                        <p:strVal val="visible"/>
                                      </p:to>
                                    </p:set>
                                    <p:animEffect transition="in" filter="dissolve">
                                      <p:cBhvr>
                                        <p:cTn id="22" dur="500"/>
                                        <p:tgtEl>
                                          <p:spTgt spid="206132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2061317"/>
                                        </p:tgtEl>
                                        <p:attrNameLst>
                                          <p:attrName>style.visibility</p:attrName>
                                        </p:attrNameLst>
                                      </p:cBhvr>
                                      <p:to>
                                        <p:strVal val="visible"/>
                                      </p:to>
                                    </p:set>
                                    <p:anim calcmode="lin" valueType="num">
                                      <p:cBhvr>
                                        <p:cTn id="27" dur="500" fill="hold"/>
                                        <p:tgtEl>
                                          <p:spTgt spid="2061317"/>
                                        </p:tgtEl>
                                        <p:attrNameLst>
                                          <p:attrName>ppt_w</p:attrName>
                                        </p:attrNameLst>
                                      </p:cBhvr>
                                      <p:tavLst>
                                        <p:tav tm="0">
                                          <p:val>
                                            <p:strVal val="2/3*#ppt_w"/>
                                          </p:val>
                                        </p:tav>
                                        <p:tav tm="100000">
                                          <p:val>
                                            <p:strVal val="#ppt_w"/>
                                          </p:val>
                                        </p:tav>
                                      </p:tavLst>
                                    </p:anim>
                                    <p:anim calcmode="lin" valueType="num">
                                      <p:cBhvr>
                                        <p:cTn id="28" dur="500" fill="hold"/>
                                        <p:tgtEl>
                                          <p:spTgt spid="2061317"/>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9" presetClass="entr" presetSubtype="0" fill="hold" grpId="0" nodeType="afterEffect">
                                  <p:stCondLst>
                                    <p:cond delay="0"/>
                                  </p:stCondLst>
                                  <p:childTnLst>
                                    <p:set>
                                      <p:cBhvr>
                                        <p:cTn id="31" dur="1" fill="hold">
                                          <p:stCondLst>
                                            <p:cond delay="0"/>
                                          </p:stCondLst>
                                        </p:cTn>
                                        <p:tgtEl>
                                          <p:spTgt spid="2061328"/>
                                        </p:tgtEl>
                                        <p:attrNameLst>
                                          <p:attrName>style.visibility</p:attrName>
                                        </p:attrNameLst>
                                      </p:cBhvr>
                                      <p:to>
                                        <p:strVal val="visible"/>
                                      </p:to>
                                    </p:set>
                                    <p:animEffect transition="in" filter="dissolve">
                                      <p:cBhvr>
                                        <p:cTn id="32" dur="500"/>
                                        <p:tgtEl>
                                          <p:spTgt spid="206132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272" fill="hold" grpId="0" nodeType="clickEffect">
                                  <p:stCondLst>
                                    <p:cond delay="0"/>
                                  </p:stCondLst>
                                  <p:childTnLst>
                                    <p:set>
                                      <p:cBhvr>
                                        <p:cTn id="36" dur="1" fill="hold">
                                          <p:stCondLst>
                                            <p:cond delay="0"/>
                                          </p:stCondLst>
                                        </p:cTn>
                                        <p:tgtEl>
                                          <p:spTgt spid="2061318"/>
                                        </p:tgtEl>
                                        <p:attrNameLst>
                                          <p:attrName>style.visibility</p:attrName>
                                        </p:attrNameLst>
                                      </p:cBhvr>
                                      <p:to>
                                        <p:strVal val="visible"/>
                                      </p:to>
                                    </p:set>
                                    <p:anim calcmode="lin" valueType="num">
                                      <p:cBhvr>
                                        <p:cTn id="37" dur="500" fill="hold"/>
                                        <p:tgtEl>
                                          <p:spTgt spid="2061318"/>
                                        </p:tgtEl>
                                        <p:attrNameLst>
                                          <p:attrName>ppt_w</p:attrName>
                                        </p:attrNameLst>
                                      </p:cBhvr>
                                      <p:tavLst>
                                        <p:tav tm="0">
                                          <p:val>
                                            <p:strVal val="2/3*#ppt_w"/>
                                          </p:val>
                                        </p:tav>
                                        <p:tav tm="100000">
                                          <p:val>
                                            <p:strVal val="#ppt_w"/>
                                          </p:val>
                                        </p:tav>
                                      </p:tavLst>
                                    </p:anim>
                                    <p:anim calcmode="lin" valueType="num">
                                      <p:cBhvr>
                                        <p:cTn id="38" dur="500" fill="hold"/>
                                        <p:tgtEl>
                                          <p:spTgt spid="2061318"/>
                                        </p:tgtEl>
                                        <p:attrNameLst>
                                          <p:attrName>ppt_h</p:attrName>
                                        </p:attrNameLst>
                                      </p:cBhvr>
                                      <p:tavLst>
                                        <p:tav tm="0">
                                          <p:val>
                                            <p:strVal val="2/3*#ppt_h"/>
                                          </p:val>
                                        </p:tav>
                                        <p:tav tm="100000">
                                          <p:val>
                                            <p:strVal val="#ppt_h"/>
                                          </p:val>
                                        </p:tav>
                                      </p:tavLst>
                                    </p:anim>
                                  </p:childTnLst>
                                </p:cTn>
                              </p:par>
                            </p:childTnLst>
                          </p:cTn>
                        </p:par>
                        <p:par>
                          <p:cTn id="39" fill="hold" nodeType="afterGroup">
                            <p:stCondLst>
                              <p:cond delay="500"/>
                            </p:stCondLst>
                            <p:childTnLst>
                              <p:par>
                                <p:cTn id="40" presetID="9" presetClass="entr" presetSubtype="0" fill="hold" grpId="0" nodeType="afterEffect">
                                  <p:stCondLst>
                                    <p:cond delay="0"/>
                                  </p:stCondLst>
                                  <p:childTnLst>
                                    <p:set>
                                      <p:cBhvr>
                                        <p:cTn id="41" dur="1" fill="hold">
                                          <p:stCondLst>
                                            <p:cond delay="0"/>
                                          </p:stCondLst>
                                        </p:cTn>
                                        <p:tgtEl>
                                          <p:spTgt spid="2061323"/>
                                        </p:tgtEl>
                                        <p:attrNameLst>
                                          <p:attrName>style.visibility</p:attrName>
                                        </p:attrNameLst>
                                      </p:cBhvr>
                                      <p:to>
                                        <p:strVal val="visible"/>
                                      </p:to>
                                    </p:set>
                                    <p:animEffect transition="in" filter="dissolve">
                                      <p:cBhvr>
                                        <p:cTn id="42" dur="500"/>
                                        <p:tgtEl>
                                          <p:spTgt spid="2061323"/>
                                        </p:tgtEl>
                                      </p:cBhvr>
                                    </p:animEffect>
                                  </p:childTnLst>
                                </p:cTn>
                              </p:par>
                            </p:childTnLst>
                          </p:cTn>
                        </p:par>
                        <p:par>
                          <p:cTn id="43" fill="hold" nodeType="afterGroup">
                            <p:stCondLst>
                              <p:cond delay="1000"/>
                            </p:stCondLst>
                            <p:childTnLst>
                              <p:par>
                                <p:cTn id="44" presetID="22" presetClass="entr" presetSubtype="1" fill="hold" grpId="0" nodeType="afterEffect">
                                  <p:stCondLst>
                                    <p:cond delay="0"/>
                                  </p:stCondLst>
                                  <p:childTnLst>
                                    <p:set>
                                      <p:cBhvr>
                                        <p:cTn id="45" dur="1" fill="hold">
                                          <p:stCondLst>
                                            <p:cond delay="0"/>
                                          </p:stCondLst>
                                        </p:cTn>
                                        <p:tgtEl>
                                          <p:spTgt spid="2061324"/>
                                        </p:tgtEl>
                                        <p:attrNameLst>
                                          <p:attrName>style.visibility</p:attrName>
                                        </p:attrNameLst>
                                      </p:cBhvr>
                                      <p:to>
                                        <p:strVal val="visible"/>
                                      </p:to>
                                    </p:set>
                                    <p:animEffect transition="in" filter="wipe(up)">
                                      <p:cBhvr>
                                        <p:cTn id="46" dur="500"/>
                                        <p:tgtEl>
                                          <p:spTgt spid="2061324"/>
                                        </p:tgtEl>
                                      </p:cBhvr>
                                    </p:animEffect>
                                  </p:childTnLst>
                                </p:cTn>
                              </p:par>
                            </p:childTnLst>
                          </p:cTn>
                        </p:par>
                        <p:par>
                          <p:cTn id="47" fill="hold" nodeType="afterGroup">
                            <p:stCondLst>
                              <p:cond delay="1500"/>
                            </p:stCondLst>
                            <p:childTnLst>
                              <p:par>
                                <p:cTn id="48" presetID="23" presetClass="entr" presetSubtype="272" fill="hold" grpId="0" nodeType="afterEffect">
                                  <p:stCondLst>
                                    <p:cond delay="0"/>
                                  </p:stCondLst>
                                  <p:childTnLst>
                                    <p:set>
                                      <p:cBhvr>
                                        <p:cTn id="49" dur="1" fill="hold">
                                          <p:stCondLst>
                                            <p:cond delay="0"/>
                                          </p:stCondLst>
                                        </p:cTn>
                                        <p:tgtEl>
                                          <p:spTgt spid="2061322"/>
                                        </p:tgtEl>
                                        <p:attrNameLst>
                                          <p:attrName>style.visibility</p:attrName>
                                        </p:attrNameLst>
                                      </p:cBhvr>
                                      <p:to>
                                        <p:strVal val="visible"/>
                                      </p:to>
                                    </p:set>
                                    <p:anim calcmode="lin" valueType="num">
                                      <p:cBhvr>
                                        <p:cTn id="50" dur="500" fill="hold"/>
                                        <p:tgtEl>
                                          <p:spTgt spid="2061322"/>
                                        </p:tgtEl>
                                        <p:attrNameLst>
                                          <p:attrName>ppt_w</p:attrName>
                                        </p:attrNameLst>
                                      </p:cBhvr>
                                      <p:tavLst>
                                        <p:tav tm="0">
                                          <p:val>
                                            <p:strVal val="2/3*#ppt_w"/>
                                          </p:val>
                                        </p:tav>
                                        <p:tav tm="100000">
                                          <p:val>
                                            <p:strVal val="#ppt_w"/>
                                          </p:val>
                                        </p:tav>
                                      </p:tavLst>
                                    </p:anim>
                                    <p:anim calcmode="lin" valueType="num">
                                      <p:cBhvr>
                                        <p:cTn id="51" dur="500" fill="hold"/>
                                        <p:tgtEl>
                                          <p:spTgt spid="2061322"/>
                                        </p:tgtEl>
                                        <p:attrNameLst>
                                          <p:attrName>ppt_h</p:attrName>
                                        </p:attrNameLst>
                                      </p:cBhvr>
                                      <p:tavLst>
                                        <p:tav tm="0">
                                          <p:val>
                                            <p:strVal val="2/3*#ppt_h"/>
                                          </p:val>
                                        </p:tav>
                                        <p:tav tm="100000">
                                          <p:val>
                                            <p:strVal val="#ppt_h"/>
                                          </p:val>
                                        </p:tav>
                                      </p:tavLst>
                                    </p:anim>
                                  </p:childTnLst>
                                </p:cTn>
                              </p:par>
                            </p:childTnLst>
                          </p:cTn>
                        </p:par>
                        <p:par>
                          <p:cTn id="52" fill="hold" nodeType="afterGroup">
                            <p:stCondLst>
                              <p:cond delay="2000"/>
                            </p:stCondLst>
                            <p:childTnLst>
                              <p:par>
                                <p:cTn id="53" presetID="9" presetClass="entr" presetSubtype="0" fill="hold" grpId="0" nodeType="afterEffect">
                                  <p:stCondLst>
                                    <p:cond delay="0"/>
                                  </p:stCondLst>
                                  <p:childTnLst>
                                    <p:set>
                                      <p:cBhvr>
                                        <p:cTn id="54" dur="1" fill="hold">
                                          <p:stCondLst>
                                            <p:cond delay="0"/>
                                          </p:stCondLst>
                                        </p:cTn>
                                        <p:tgtEl>
                                          <p:spTgt spid="2061325"/>
                                        </p:tgtEl>
                                        <p:attrNameLst>
                                          <p:attrName>style.visibility</p:attrName>
                                        </p:attrNameLst>
                                      </p:cBhvr>
                                      <p:to>
                                        <p:strVal val="visible"/>
                                      </p:to>
                                    </p:set>
                                    <p:animEffect transition="in" filter="dissolve">
                                      <p:cBhvr>
                                        <p:cTn id="55" dur="500"/>
                                        <p:tgtEl>
                                          <p:spTgt spid="2061325"/>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 presetClass="exit" presetSubtype="0" fill="hold" grpId="0" nodeType="clickEffect">
                                  <p:stCondLst>
                                    <p:cond delay="0"/>
                                  </p:stCondLst>
                                  <p:childTnLst>
                                    <p:set>
                                      <p:cBhvr>
                                        <p:cTn id="59" dur="1" fill="hold">
                                          <p:stCondLst>
                                            <p:cond delay="0"/>
                                          </p:stCondLst>
                                        </p:cTn>
                                        <p:tgtEl>
                                          <p:spTgt spid="20"/>
                                        </p:tgtEl>
                                        <p:attrNameLst>
                                          <p:attrName>style.visibility</p:attrName>
                                        </p:attrNameLst>
                                      </p:cBhvr>
                                      <p:to>
                                        <p:strVal val="hidden"/>
                                      </p:to>
                                    </p:set>
                                  </p:childTnLst>
                                </p:cTn>
                              </p:par>
                              <p:par>
                                <p:cTn id="60" presetID="22" presetClass="entr" presetSubtype="8" fill="hold" grpId="0" nodeType="withEffect">
                                  <p:stCondLst>
                                    <p:cond delay="0"/>
                                  </p:stCondLst>
                                  <p:childTnLst>
                                    <p:set>
                                      <p:cBhvr>
                                        <p:cTn id="61" dur="1" fill="hold">
                                          <p:stCondLst>
                                            <p:cond delay="0"/>
                                          </p:stCondLst>
                                        </p:cTn>
                                        <p:tgtEl>
                                          <p:spTgt spid="2061327"/>
                                        </p:tgtEl>
                                        <p:attrNameLst>
                                          <p:attrName>style.visibility</p:attrName>
                                        </p:attrNameLst>
                                      </p:cBhvr>
                                      <p:to>
                                        <p:strVal val="visible"/>
                                      </p:to>
                                    </p:set>
                                    <p:animEffect transition="in" filter="wipe(left)">
                                      <p:cBhvr>
                                        <p:cTn id="62" dur="500"/>
                                        <p:tgtEl>
                                          <p:spTgt spid="2061327"/>
                                        </p:tgtEl>
                                      </p:cBhvr>
                                    </p:animEffect>
                                  </p:childTnLst>
                                </p:cTn>
                              </p:par>
                            </p:childTnLst>
                          </p:cTn>
                        </p:par>
                        <p:par>
                          <p:cTn id="63" fill="hold" nodeType="afterGroup">
                            <p:stCondLst>
                              <p:cond delay="500"/>
                            </p:stCondLst>
                            <p:childTnLst>
                              <p:par>
                                <p:cTn id="64" presetID="9" presetClass="entr" presetSubtype="0" fill="hold" grpId="0" nodeType="afterEffect">
                                  <p:stCondLst>
                                    <p:cond delay="0"/>
                                  </p:stCondLst>
                                  <p:childTnLst>
                                    <p:set>
                                      <p:cBhvr>
                                        <p:cTn id="65" dur="1" fill="hold">
                                          <p:stCondLst>
                                            <p:cond delay="0"/>
                                          </p:stCondLst>
                                        </p:cTn>
                                        <p:tgtEl>
                                          <p:spTgt spid="2061326"/>
                                        </p:tgtEl>
                                        <p:attrNameLst>
                                          <p:attrName>style.visibility</p:attrName>
                                        </p:attrNameLst>
                                      </p:cBhvr>
                                      <p:to>
                                        <p:strVal val="visible"/>
                                      </p:to>
                                    </p:set>
                                    <p:animEffect transition="in" filter="dissolve">
                                      <p:cBhvr>
                                        <p:cTn id="66" dur="500"/>
                                        <p:tgtEl>
                                          <p:spTgt spid="2061326"/>
                                        </p:tgtEl>
                                      </p:cBhvr>
                                    </p:animEffect>
                                  </p:childTnLst>
                                </p:cTn>
                              </p:par>
                            </p:childTnLst>
                          </p:cTn>
                        </p:par>
                        <p:par>
                          <p:cTn id="67" fill="hold" nodeType="afterGroup">
                            <p:stCondLst>
                              <p:cond delay="1000"/>
                            </p:stCondLst>
                            <p:childTnLst>
                              <p:par>
                                <p:cTn id="68" presetID="9" presetClass="entr" presetSubtype="0" fill="hold" grpId="0" nodeType="afterEffect">
                                  <p:stCondLst>
                                    <p:cond delay="0"/>
                                  </p:stCondLst>
                                  <p:childTnLst>
                                    <p:set>
                                      <p:cBhvr>
                                        <p:cTn id="69" dur="1" fill="hold">
                                          <p:stCondLst>
                                            <p:cond delay="0"/>
                                          </p:stCondLst>
                                        </p:cTn>
                                        <p:tgtEl>
                                          <p:spTgt spid="2061321"/>
                                        </p:tgtEl>
                                        <p:attrNameLst>
                                          <p:attrName>style.visibility</p:attrName>
                                        </p:attrNameLst>
                                      </p:cBhvr>
                                      <p:to>
                                        <p:strVal val="visible"/>
                                      </p:to>
                                    </p:set>
                                    <p:animEffect transition="in" filter="dissolve">
                                      <p:cBhvr>
                                        <p:cTn id="70" dur="500"/>
                                        <p:tgtEl>
                                          <p:spTgt spid="20613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1315" grpId="0" animBg="1" autoUpdateAnimBg="0"/>
      <p:bldP spid="2061316" grpId="0" animBg="1" autoUpdateAnimBg="0"/>
      <p:bldP spid="2061317" grpId="0" animBg="1" autoUpdateAnimBg="0"/>
      <p:bldP spid="2061318" grpId="0" animBg="1"/>
      <p:bldP spid="2061319" grpId="0" animBg="1"/>
      <p:bldP spid="2061320" grpId="0" animBg="1" autoUpdateAnimBg="0"/>
      <p:bldP spid="2061321" grpId="0" animBg="1" autoUpdateAnimBg="0"/>
      <p:bldP spid="2061322" grpId="0" animBg="1" autoUpdateAnimBg="0"/>
      <p:bldP spid="2061323" grpId="0" animBg="1" autoUpdateAnimBg="0"/>
      <p:bldP spid="2061324" grpId="0" animBg="1"/>
      <p:bldP spid="2061325" grpId="0" animBg="1" autoUpdateAnimBg="0"/>
      <p:bldP spid="2061326" grpId="0" animBg="1" autoUpdateAnimBg="0"/>
      <p:bldP spid="2061327" grpId="0" animBg="1"/>
      <p:bldP spid="2061328" grpId="0" animBg="1" autoUpdateAnimBg="0"/>
      <p:bldP spid="20"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Date Placeholder 2"/>
          <p:cNvSpPr>
            <a:spLocks noGrp="1"/>
          </p:cNvSpPr>
          <p:nvPr>
            <p:ph type="dt" sz="quarter" idx="10"/>
          </p:nvPr>
        </p:nvSpPr>
        <p:spPr/>
        <p:txBody>
          <a:bodyPr/>
          <a:lstStyle/>
          <a:p>
            <a:pPr>
              <a:defRPr/>
            </a:pPr>
            <a:fld id="{D5D7B9AE-D430-455B-803D-B371ECAC822A}" type="datetime4">
              <a:rPr lang="en-US"/>
              <a:pPr>
                <a:defRPr/>
              </a:pPr>
              <a:t>May 13, 2021</a:t>
            </a:fld>
            <a:endParaRPr lang="en-US" altLang="en-US">
              <a:solidFill>
                <a:schemeClr val="bg2"/>
              </a:solidFill>
            </a:endParaRPr>
          </a:p>
        </p:txBody>
      </p:sp>
      <p:sp>
        <p:nvSpPr>
          <p:cNvPr id="24"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ABF3913-571E-44F2-A0B4-373DF3121C96}" type="slidenum">
              <a:rPr lang="en-US" altLang="en-US" sz="1400">
                <a:solidFill>
                  <a:srgbClr val="000066"/>
                </a:solidFill>
                <a:latin typeface="Arial" panose="020B0604020202020204" pitchFamily="34" charset="0"/>
              </a:rPr>
              <a:pPr/>
              <a:t>25</a:t>
            </a:fld>
            <a:endParaRPr lang="en-US" altLang="en-US" sz="1400">
              <a:solidFill>
                <a:srgbClr val="000066"/>
              </a:solidFill>
              <a:latin typeface="Arial" panose="020B0604020202020204" pitchFamily="34" charset="0"/>
            </a:endParaRPr>
          </a:p>
        </p:txBody>
      </p:sp>
      <p:sp>
        <p:nvSpPr>
          <p:cNvPr id="29701" name="Rectangle 2"/>
          <p:cNvSpPr>
            <a:spLocks noGrp="1" noChangeArrowheads="1"/>
          </p:cNvSpPr>
          <p:nvPr>
            <p:ph type="title"/>
          </p:nvPr>
        </p:nvSpPr>
        <p:spPr/>
        <p:txBody>
          <a:bodyPr/>
          <a:lstStyle/>
          <a:p>
            <a:r>
              <a:rPr lang="en-US" altLang="en-US" dirty="0" smtClean="0">
                <a:cs typeface="Times New Roman" panose="02020603050405020304" pitchFamily="18" charset="0"/>
              </a:rPr>
              <a:t>8‑3.3: First-to-file (or Not)? </a:t>
            </a:r>
            <a:r>
              <a:rPr lang="en-US" altLang="en-US" sz="3200" dirty="0">
                <a:cs typeface="Times New Roman" panose="02020603050405020304" pitchFamily="18" charset="0"/>
              </a:rPr>
              <a:t>(3/3)</a:t>
            </a:r>
          </a:p>
        </p:txBody>
      </p:sp>
      <p:sp>
        <p:nvSpPr>
          <p:cNvPr id="29702" name="AutoShape 3"/>
          <p:cNvSpPr>
            <a:spLocks noChangeArrowheads="1"/>
          </p:cNvSpPr>
          <p:nvPr/>
        </p:nvSpPr>
        <p:spPr bwMode="auto">
          <a:xfrm>
            <a:off x="1240077" y="5791200"/>
            <a:ext cx="1960323" cy="8382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a:t>Bank</a:t>
            </a:r>
          </a:p>
        </p:txBody>
      </p:sp>
      <p:sp>
        <p:nvSpPr>
          <p:cNvPr id="29703" name="AutoShape 4"/>
          <p:cNvSpPr>
            <a:spLocks noChangeArrowheads="1"/>
          </p:cNvSpPr>
          <p:nvPr/>
        </p:nvSpPr>
        <p:spPr bwMode="auto">
          <a:xfrm>
            <a:off x="1498601" y="12192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29704" name="AutoShape 5"/>
          <p:cNvSpPr>
            <a:spLocks noChangeArrowheads="1"/>
          </p:cNvSpPr>
          <p:nvPr/>
        </p:nvSpPr>
        <p:spPr bwMode="auto">
          <a:xfrm>
            <a:off x="8001000" y="1219200"/>
            <a:ext cx="2438400"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err="1"/>
              <a:t>Finco</a:t>
            </a:r>
            <a:endParaRPr lang="en-US" altLang="en-US" sz="4000" dirty="0"/>
          </a:p>
        </p:txBody>
      </p:sp>
      <p:sp>
        <p:nvSpPr>
          <p:cNvPr id="29705" name="Line 6"/>
          <p:cNvSpPr>
            <a:spLocks noChangeShapeType="1"/>
          </p:cNvSpPr>
          <p:nvPr/>
        </p:nvSpPr>
        <p:spPr bwMode="auto">
          <a:xfrm>
            <a:off x="3784601" y="1828800"/>
            <a:ext cx="4216399" cy="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706" name="Line 7"/>
          <p:cNvSpPr>
            <a:spLocks noChangeShapeType="1"/>
          </p:cNvSpPr>
          <p:nvPr/>
        </p:nvSpPr>
        <p:spPr bwMode="auto">
          <a:xfrm>
            <a:off x="2138958" y="2438400"/>
            <a:ext cx="0" cy="33528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707" name="AutoShape 8"/>
          <p:cNvSpPr>
            <a:spLocks noChangeArrowheads="1"/>
          </p:cNvSpPr>
          <p:nvPr/>
        </p:nvSpPr>
        <p:spPr bwMode="auto">
          <a:xfrm>
            <a:off x="37403" y="2756535"/>
            <a:ext cx="1896823" cy="24003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5/1</a:t>
            </a:r>
          </a:p>
          <a:p>
            <a:pPr algn="ctr"/>
            <a:r>
              <a:rPr lang="en-US" altLang="en-US" sz="3200" dirty="0"/>
              <a:t>SA: Song</a:t>
            </a:r>
          </a:p>
          <a:p>
            <a:pPr algn="ctr"/>
            <a:r>
              <a:rPr lang="en-US" altLang="en-US" sz="3200" dirty="0"/>
              <a:t>Reg. Copy</a:t>
            </a:r>
            <a:r>
              <a:rPr lang="en-US" altLang="en-US" sz="3200" dirty="0" smtClean="0"/>
              <a:t>.</a:t>
            </a:r>
          </a:p>
          <a:p>
            <a:pPr algn="ctr"/>
            <a:r>
              <a:rPr lang="en-US" altLang="en-US" sz="3200" dirty="0" smtClean="0"/>
              <a:t>FS</a:t>
            </a:r>
            <a:endParaRPr lang="en-US" altLang="en-US" sz="3200" dirty="0"/>
          </a:p>
          <a:p>
            <a:pPr algn="ctr"/>
            <a:r>
              <a:rPr lang="en-US" altLang="en-US" sz="3200" dirty="0"/>
              <a:t>$</a:t>
            </a:r>
          </a:p>
        </p:txBody>
      </p:sp>
      <p:sp>
        <p:nvSpPr>
          <p:cNvPr id="29708" name="AutoShape 9"/>
          <p:cNvSpPr>
            <a:spLocks noChangeArrowheads="1"/>
          </p:cNvSpPr>
          <p:nvPr/>
        </p:nvSpPr>
        <p:spPr bwMode="auto">
          <a:xfrm>
            <a:off x="8626412" y="4953000"/>
            <a:ext cx="2391427" cy="1676400"/>
          </a:xfrm>
          <a:prstGeom prst="flowChartConnector">
            <a:avLst/>
          </a:prstGeom>
          <a:solidFill>
            <a:srgbClr val="CC99FF"/>
          </a:solidFill>
          <a:ln w="9525">
            <a:solidFill>
              <a:schemeClr val="tx1"/>
            </a:solidFill>
            <a:round/>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a:t>Copyright</a:t>
            </a:r>
          </a:p>
          <a:p>
            <a:pPr algn="ctr"/>
            <a:r>
              <a:rPr lang="en-US" altLang="en-US" sz="4000" dirty="0"/>
              <a:t>Office</a:t>
            </a:r>
          </a:p>
        </p:txBody>
      </p:sp>
      <p:sp>
        <p:nvSpPr>
          <p:cNvPr id="29709" name="AutoShape 10"/>
          <p:cNvSpPr>
            <a:spLocks noChangeArrowheads="1"/>
          </p:cNvSpPr>
          <p:nvPr/>
        </p:nvSpPr>
        <p:spPr bwMode="auto">
          <a:xfrm>
            <a:off x="5346701" y="2011045"/>
            <a:ext cx="3035299" cy="176911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5/15: $, SA</a:t>
            </a:r>
            <a:r>
              <a:rPr lang="en-US" altLang="en-US" sz="3200" dirty="0"/>
              <a:t>: Song</a:t>
            </a:r>
          </a:p>
          <a:p>
            <a:pPr algn="ctr"/>
            <a:r>
              <a:rPr lang="en-US" altLang="en-US" sz="3200" dirty="0"/>
              <a:t>Reg. Copy</a:t>
            </a:r>
            <a:r>
              <a:rPr lang="en-US" altLang="en-US" sz="3200" dirty="0" smtClean="0"/>
              <a:t>.</a:t>
            </a:r>
          </a:p>
          <a:p>
            <a:pPr algn="ctr"/>
            <a:r>
              <a:rPr lang="en-US" altLang="en-US" sz="3200" dirty="0" smtClean="0"/>
              <a:t>FS</a:t>
            </a:r>
            <a:endParaRPr lang="en-US" altLang="en-US" sz="3200" dirty="0"/>
          </a:p>
        </p:txBody>
      </p:sp>
      <p:sp>
        <p:nvSpPr>
          <p:cNvPr id="29710" name="Line 11"/>
          <p:cNvSpPr>
            <a:spLocks noChangeShapeType="1"/>
          </p:cNvSpPr>
          <p:nvPr/>
        </p:nvSpPr>
        <p:spPr bwMode="auto">
          <a:xfrm>
            <a:off x="9220200" y="2438399"/>
            <a:ext cx="0" cy="2666999"/>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711" name="AutoShape 12"/>
          <p:cNvSpPr>
            <a:spLocks noChangeArrowheads="1"/>
          </p:cNvSpPr>
          <p:nvPr/>
        </p:nvSpPr>
        <p:spPr bwMode="auto">
          <a:xfrm>
            <a:off x="9543097" y="2811780"/>
            <a:ext cx="1869440" cy="14478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5/15</a:t>
            </a:r>
          </a:p>
          <a:p>
            <a:pPr algn="ctr"/>
            <a:r>
              <a:rPr lang="en-US" altLang="en-US" sz="3200" dirty="0"/>
              <a:t>Records</a:t>
            </a:r>
          </a:p>
          <a:p>
            <a:pPr algn="ctr"/>
            <a:r>
              <a:rPr lang="en-US" altLang="en-US" sz="3200" dirty="0"/>
              <a:t>Transfer</a:t>
            </a:r>
          </a:p>
        </p:txBody>
      </p:sp>
      <p:sp>
        <p:nvSpPr>
          <p:cNvPr id="2063373" name="AutoShape 13"/>
          <p:cNvSpPr>
            <a:spLocks noChangeArrowheads="1"/>
          </p:cNvSpPr>
          <p:nvPr/>
        </p:nvSpPr>
        <p:spPr bwMode="auto">
          <a:xfrm>
            <a:off x="3657599" y="6248400"/>
            <a:ext cx="3825240" cy="457199"/>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6/22: Records Transfer</a:t>
            </a:r>
          </a:p>
        </p:txBody>
      </p:sp>
      <p:sp>
        <p:nvSpPr>
          <p:cNvPr id="2063374" name="Line 14"/>
          <p:cNvSpPr>
            <a:spLocks noChangeShapeType="1"/>
          </p:cNvSpPr>
          <p:nvPr/>
        </p:nvSpPr>
        <p:spPr bwMode="auto">
          <a:xfrm>
            <a:off x="3200399" y="6085840"/>
            <a:ext cx="5447603" cy="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63375" name="AutoShape 15"/>
          <p:cNvSpPr>
            <a:spLocks noChangeArrowheads="1"/>
          </p:cNvSpPr>
          <p:nvPr/>
        </p:nvSpPr>
        <p:spPr bwMode="auto">
          <a:xfrm>
            <a:off x="4800600" y="3810000"/>
            <a:ext cx="3048000" cy="1143000"/>
          </a:xfrm>
          <a:prstGeom prst="flowChartDecis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err="1"/>
              <a:t>Creditco</a:t>
            </a:r>
            <a:endParaRPr lang="en-US" altLang="en-US" sz="4000" dirty="0"/>
          </a:p>
        </p:txBody>
      </p:sp>
      <p:sp>
        <p:nvSpPr>
          <p:cNvPr id="2063376" name="Line 16"/>
          <p:cNvSpPr>
            <a:spLocks noChangeShapeType="1"/>
          </p:cNvSpPr>
          <p:nvPr/>
        </p:nvSpPr>
        <p:spPr bwMode="auto">
          <a:xfrm>
            <a:off x="3701059" y="2468244"/>
            <a:ext cx="1962481" cy="1606551"/>
          </a:xfrm>
          <a:prstGeom prst="line">
            <a:avLst/>
          </a:prstGeom>
          <a:noFill/>
          <a:ln w="190500">
            <a:solidFill>
              <a:srgbClr val="008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63377" name="AutoShape 17"/>
          <p:cNvSpPr>
            <a:spLocks noChangeArrowheads="1"/>
          </p:cNvSpPr>
          <p:nvPr/>
        </p:nvSpPr>
        <p:spPr bwMode="auto">
          <a:xfrm>
            <a:off x="2354423" y="2885441"/>
            <a:ext cx="2986221" cy="1189354"/>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5/20: S, SA</a:t>
            </a:r>
            <a:r>
              <a:rPr lang="en-US" altLang="en-US" sz="3200" dirty="0"/>
              <a:t>: Song</a:t>
            </a:r>
          </a:p>
          <a:p>
            <a:pPr algn="ctr"/>
            <a:r>
              <a:rPr lang="en-US" altLang="en-US" sz="3200" dirty="0"/>
              <a:t>Reg. </a:t>
            </a:r>
            <a:r>
              <a:rPr lang="en-US" altLang="en-US" sz="3200" dirty="0" smtClean="0"/>
              <a:t>Copy., FS</a:t>
            </a:r>
            <a:endParaRPr lang="en-US" altLang="en-US" sz="3200" dirty="0"/>
          </a:p>
        </p:txBody>
      </p:sp>
      <p:sp>
        <p:nvSpPr>
          <p:cNvPr id="29717" name="AutoShape 18"/>
          <p:cNvSpPr>
            <a:spLocks noChangeArrowheads="1"/>
          </p:cNvSpPr>
          <p:nvPr/>
        </p:nvSpPr>
        <p:spPr bwMode="auto">
          <a:xfrm>
            <a:off x="4724400" y="1295400"/>
            <a:ext cx="2933003" cy="3810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5/7: Knowledge</a:t>
            </a:r>
          </a:p>
        </p:txBody>
      </p:sp>
      <p:sp>
        <p:nvSpPr>
          <p:cNvPr id="2063379" name="AutoShape 19"/>
          <p:cNvSpPr>
            <a:spLocks noChangeArrowheads="1"/>
          </p:cNvSpPr>
          <p:nvPr/>
        </p:nvSpPr>
        <p:spPr bwMode="auto">
          <a:xfrm>
            <a:off x="4858322" y="5105398"/>
            <a:ext cx="3716718" cy="639445"/>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5/20: Records Transfer</a:t>
            </a:r>
          </a:p>
        </p:txBody>
      </p:sp>
      <p:sp>
        <p:nvSpPr>
          <p:cNvPr id="2063380" name="Line 20"/>
          <p:cNvSpPr>
            <a:spLocks noChangeShapeType="1"/>
          </p:cNvSpPr>
          <p:nvPr/>
        </p:nvSpPr>
        <p:spPr bwMode="auto">
          <a:xfrm>
            <a:off x="7581203" y="4572000"/>
            <a:ext cx="1066800" cy="533400"/>
          </a:xfrm>
          <a:prstGeom prst="line">
            <a:avLst/>
          </a:prstGeom>
          <a:noFill/>
          <a:ln w="190500">
            <a:solidFill>
              <a:srgbClr val="008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63381" name="Text Box 21"/>
          <p:cNvSpPr txBox="1">
            <a:spLocks noChangeArrowheads="1"/>
          </p:cNvSpPr>
          <p:nvPr/>
        </p:nvSpPr>
        <p:spPr bwMode="auto">
          <a:xfrm>
            <a:off x="2623676" y="4319091"/>
            <a:ext cx="1929447"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a:solidFill>
                  <a:srgbClr val="FF0000"/>
                </a:solidFill>
              </a:rPr>
              <a:t>Who has priority?</a:t>
            </a:r>
          </a:p>
        </p:txBody>
      </p:sp>
      <p:sp>
        <p:nvSpPr>
          <p:cNvPr id="25"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26" name="Text Box 5"/>
          <p:cNvSpPr txBox="1">
            <a:spLocks noChangeArrowheads="1"/>
          </p:cNvSpPr>
          <p:nvPr/>
        </p:nvSpPr>
        <p:spPr bwMode="auto">
          <a:xfrm>
            <a:off x="10129707" y="0"/>
            <a:ext cx="2062294"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(3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27639659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063376"/>
                                        </p:tgtEl>
                                        <p:attrNameLst>
                                          <p:attrName>style.visibility</p:attrName>
                                        </p:attrNameLst>
                                      </p:cBhvr>
                                      <p:to>
                                        <p:strVal val="visible"/>
                                      </p:to>
                                    </p:set>
                                    <p:animEffect transition="in" filter="wipe(up)">
                                      <p:cBhvr>
                                        <p:cTn id="7" dur="500"/>
                                        <p:tgtEl>
                                          <p:spTgt spid="2063376"/>
                                        </p:tgtEl>
                                      </p:cBhvr>
                                    </p:animEffect>
                                  </p:childTnLst>
                                </p:cTn>
                              </p:par>
                            </p:childTnLst>
                          </p:cTn>
                        </p:par>
                        <p:par>
                          <p:cTn id="8" fill="hold" nodeType="afterGroup">
                            <p:stCondLst>
                              <p:cond delay="500"/>
                            </p:stCondLst>
                            <p:childTnLst>
                              <p:par>
                                <p:cTn id="9" presetID="23" presetClass="entr" presetSubtype="272" fill="hold" grpId="0" nodeType="afterEffect">
                                  <p:stCondLst>
                                    <p:cond delay="0"/>
                                  </p:stCondLst>
                                  <p:childTnLst>
                                    <p:set>
                                      <p:cBhvr>
                                        <p:cTn id="10" dur="1" fill="hold">
                                          <p:stCondLst>
                                            <p:cond delay="0"/>
                                          </p:stCondLst>
                                        </p:cTn>
                                        <p:tgtEl>
                                          <p:spTgt spid="2063375"/>
                                        </p:tgtEl>
                                        <p:attrNameLst>
                                          <p:attrName>style.visibility</p:attrName>
                                        </p:attrNameLst>
                                      </p:cBhvr>
                                      <p:to>
                                        <p:strVal val="visible"/>
                                      </p:to>
                                    </p:set>
                                    <p:anim calcmode="lin" valueType="num">
                                      <p:cBhvr>
                                        <p:cTn id="11" dur="500" fill="hold"/>
                                        <p:tgtEl>
                                          <p:spTgt spid="2063375"/>
                                        </p:tgtEl>
                                        <p:attrNameLst>
                                          <p:attrName>ppt_w</p:attrName>
                                        </p:attrNameLst>
                                      </p:cBhvr>
                                      <p:tavLst>
                                        <p:tav tm="0">
                                          <p:val>
                                            <p:strVal val="2/3*#ppt_w"/>
                                          </p:val>
                                        </p:tav>
                                        <p:tav tm="100000">
                                          <p:val>
                                            <p:strVal val="#ppt_w"/>
                                          </p:val>
                                        </p:tav>
                                      </p:tavLst>
                                    </p:anim>
                                    <p:anim calcmode="lin" valueType="num">
                                      <p:cBhvr>
                                        <p:cTn id="12" dur="500" fill="hold"/>
                                        <p:tgtEl>
                                          <p:spTgt spid="2063375"/>
                                        </p:tgtEl>
                                        <p:attrNameLst>
                                          <p:attrName>ppt_h</p:attrName>
                                        </p:attrNameLst>
                                      </p:cBhvr>
                                      <p:tavLst>
                                        <p:tav tm="0">
                                          <p:val>
                                            <p:strVal val="2/3*#ppt_h"/>
                                          </p:val>
                                        </p:tav>
                                        <p:tav tm="100000">
                                          <p:val>
                                            <p:strVal val="#ppt_h"/>
                                          </p:val>
                                        </p:tav>
                                      </p:tavLst>
                                    </p:anim>
                                  </p:childTnLst>
                                </p:cTn>
                              </p:par>
                            </p:childTnLst>
                          </p:cTn>
                        </p:par>
                        <p:par>
                          <p:cTn id="13" fill="hold" nodeType="afterGroup">
                            <p:stCondLst>
                              <p:cond delay="1000"/>
                            </p:stCondLst>
                            <p:childTnLst>
                              <p:par>
                                <p:cTn id="14" presetID="9" presetClass="entr" presetSubtype="0" fill="hold" grpId="0" nodeType="afterEffect">
                                  <p:stCondLst>
                                    <p:cond delay="0"/>
                                  </p:stCondLst>
                                  <p:childTnLst>
                                    <p:set>
                                      <p:cBhvr>
                                        <p:cTn id="15" dur="1" fill="hold">
                                          <p:stCondLst>
                                            <p:cond delay="0"/>
                                          </p:stCondLst>
                                        </p:cTn>
                                        <p:tgtEl>
                                          <p:spTgt spid="2063377"/>
                                        </p:tgtEl>
                                        <p:attrNameLst>
                                          <p:attrName>style.visibility</p:attrName>
                                        </p:attrNameLst>
                                      </p:cBhvr>
                                      <p:to>
                                        <p:strVal val="visible"/>
                                      </p:to>
                                    </p:set>
                                    <p:animEffect transition="in" filter="dissolve">
                                      <p:cBhvr>
                                        <p:cTn id="16" dur="500"/>
                                        <p:tgtEl>
                                          <p:spTgt spid="2063377"/>
                                        </p:tgtEl>
                                      </p:cBhvr>
                                    </p:animEffect>
                                  </p:childTnLst>
                                </p:cTn>
                              </p:par>
                            </p:childTnLst>
                          </p:cTn>
                        </p:par>
                        <p:par>
                          <p:cTn id="17" fill="hold" nodeType="afterGroup">
                            <p:stCondLst>
                              <p:cond delay="1500"/>
                            </p:stCondLst>
                            <p:childTnLst>
                              <p:par>
                                <p:cTn id="18" presetID="22" presetClass="entr" presetSubtype="1" fill="hold" grpId="0" nodeType="afterEffect">
                                  <p:stCondLst>
                                    <p:cond delay="0"/>
                                  </p:stCondLst>
                                  <p:childTnLst>
                                    <p:set>
                                      <p:cBhvr>
                                        <p:cTn id="19" dur="1" fill="hold">
                                          <p:stCondLst>
                                            <p:cond delay="0"/>
                                          </p:stCondLst>
                                        </p:cTn>
                                        <p:tgtEl>
                                          <p:spTgt spid="2063380"/>
                                        </p:tgtEl>
                                        <p:attrNameLst>
                                          <p:attrName>style.visibility</p:attrName>
                                        </p:attrNameLst>
                                      </p:cBhvr>
                                      <p:to>
                                        <p:strVal val="visible"/>
                                      </p:to>
                                    </p:set>
                                    <p:animEffect transition="in" filter="wipe(up)">
                                      <p:cBhvr>
                                        <p:cTn id="20" dur="500"/>
                                        <p:tgtEl>
                                          <p:spTgt spid="2063380"/>
                                        </p:tgtEl>
                                      </p:cBhvr>
                                    </p:animEffect>
                                  </p:childTnLst>
                                </p:cTn>
                              </p:par>
                            </p:childTnLst>
                          </p:cTn>
                        </p:par>
                        <p:par>
                          <p:cTn id="21" fill="hold" nodeType="afterGroup">
                            <p:stCondLst>
                              <p:cond delay="2000"/>
                            </p:stCondLst>
                            <p:childTnLst>
                              <p:par>
                                <p:cTn id="22" presetID="9" presetClass="entr" presetSubtype="0" fill="hold" grpId="0" nodeType="afterEffect">
                                  <p:stCondLst>
                                    <p:cond delay="0"/>
                                  </p:stCondLst>
                                  <p:childTnLst>
                                    <p:set>
                                      <p:cBhvr>
                                        <p:cTn id="23" dur="1" fill="hold">
                                          <p:stCondLst>
                                            <p:cond delay="0"/>
                                          </p:stCondLst>
                                        </p:cTn>
                                        <p:tgtEl>
                                          <p:spTgt spid="2063379"/>
                                        </p:tgtEl>
                                        <p:attrNameLst>
                                          <p:attrName>style.visibility</p:attrName>
                                        </p:attrNameLst>
                                      </p:cBhvr>
                                      <p:to>
                                        <p:strVal val="visible"/>
                                      </p:to>
                                    </p:set>
                                    <p:animEffect transition="in" filter="dissolve">
                                      <p:cBhvr>
                                        <p:cTn id="24" dur="500"/>
                                        <p:tgtEl>
                                          <p:spTgt spid="2063379"/>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xit" presetSubtype="0" fill="hold" grpId="0" nodeType="clickEffect">
                                  <p:stCondLst>
                                    <p:cond delay="0"/>
                                  </p:stCondLst>
                                  <p:childTnLst>
                                    <p:set>
                                      <p:cBhvr>
                                        <p:cTn id="28" dur="1" fill="hold">
                                          <p:stCondLst>
                                            <p:cond delay="0"/>
                                          </p:stCondLst>
                                        </p:cTn>
                                        <p:tgtEl>
                                          <p:spTgt spid="25"/>
                                        </p:tgtEl>
                                        <p:attrNameLst>
                                          <p:attrName>style.visibility</p:attrName>
                                        </p:attrNameLst>
                                      </p:cBhvr>
                                      <p:to>
                                        <p:strVal val="hidden"/>
                                      </p:to>
                                    </p:set>
                                  </p:childTnLst>
                                </p:cTn>
                              </p:par>
                              <p:par>
                                <p:cTn id="29" presetID="22" presetClass="entr" presetSubtype="8" fill="hold" grpId="0" nodeType="withEffect">
                                  <p:stCondLst>
                                    <p:cond delay="0"/>
                                  </p:stCondLst>
                                  <p:childTnLst>
                                    <p:set>
                                      <p:cBhvr>
                                        <p:cTn id="30" dur="1" fill="hold">
                                          <p:stCondLst>
                                            <p:cond delay="0"/>
                                          </p:stCondLst>
                                        </p:cTn>
                                        <p:tgtEl>
                                          <p:spTgt spid="2063374"/>
                                        </p:tgtEl>
                                        <p:attrNameLst>
                                          <p:attrName>style.visibility</p:attrName>
                                        </p:attrNameLst>
                                      </p:cBhvr>
                                      <p:to>
                                        <p:strVal val="visible"/>
                                      </p:to>
                                    </p:set>
                                    <p:animEffect transition="in" filter="wipe(left)">
                                      <p:cBhvr>
                                        <p:cTn id="31" dur="500"/>
                                        <p:tgtEl>
                                          <p:spTgt spid="2063374"/>
                                        </p:tgtEl>
                                      </p:cBhvr>
                                    </p:animEffect>
                                  </p:childTnLst>
                                </p:cTn>
                              </p:par>
                            </p:childTnLst>
                          </p:cTn>
                        </p:par>
                        <p:par>
                          <p:cTn id="32" fill="hold" nodeType="afterGroup">
                            <p:stCondLst>
                              <p:cond delay="500"/>
                            </p:stCondLst>
                            <p:childTnLst>
                              <p:par>
                                <p:cTn id="33" presetID="9" presetClass="entr" presetSubtype="0" fill="hold" grpId="0" nodeType="afterEffect">
                                  <p:stCondLst>
                                    <p:cond delay="0"/>
                                  </p:stCondLst>
                                  <p:childTnLst>
                                    <p:set>
                                      <p:cBhvr>
                                        <p:cTn id="34" dur="1" fill="hold">
                                          <p:stCondLst>
                                            <p:cond delay="0"/>
                                          </p:stCondLst>
                                        </p:cTn>
                                        <p:tgtEl>
                                          <p:spTgt spid="2063373"/>
                                        </p:tgtEl>
                                        <p:attrNameLst>
                                          <p:attrName>style.visibility</p:attrName>
                                        </p:attrNameLst>
                                      </p:cBhvr>
                                      <p:to>
                                        <p:strVal val="visible"/>
                                      </p:to>
                                    </p:set>
                                    <p:animEffect transition="in" filter="dissolve">
                                      <p:cBhvr>
                                        <p:cTn id="35" dur="500"/>
                                        <p:tgtEl>
                                          <p:spTgt spid="2063373"/>
                                        </p:tgtEl>
                                      </p:cBhvr>
                                    </p:animEffect>
                                  </p:childTnLst>
                                </p:cTn>
                              </p:par>
                            </p:childTnLst>
                          </p:cTn>
                        </p:par>
                        <p:par>
                          <p:cTn id="36" fill="hold" nodeType="afterGroup">
                            <p:stCondLst>
                              <p:cond delay="1000"/>
                            </p:stCondLst>
                            <p:childTnLst>
                              <p:par>
                                <p:cTn id="37" presetID="9" presetClass="entr" presetSubtype="0" fill="hold" grpId="0" nodeType="afterEffect">
                                  <p:stCondLst>
                                    <p:cond delay="0"/>
                                  </p:stCondLst>
                                  <p:childTnLst>
                                    <p:set>
                                      <p:cBhvr>
                                        <p:cTn id="38" dur="1" fill="hold">
                                          <p:stCondLst>
                                            <p:cond delay="0"/>
                                          </p:stCondLst>
                                        </p:cTn>
                                        <p:tgtEl>
                                          <p:spTgt spid="2063381"/>
                                        </p:tgtEl>
                                        <p:attrNameLst>
                                          <p:attrName>style.visibility</p:attrName>
                                        </p:attrNameLst>
                                      </p:cBhvr>
                                      <p:to>
                                        <p:strVal val="visible"/>
                                      </p:to>
                                    </p:set>
                                    <p:animEffect transition="in" filter="dissolve">
                                      <p:cBhvr>
                                        <p:cTn id="39" dur="500"/>
                                        <p:tgtEl>
                                          <p:spTgt spid="20633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3373" grpId="0" animBg="1" autoUpdateAnimBg="0"/>
      <p:bldP spid="2063374" grpId="0" animBg="1"/>
      <p:bldP spid="2063375" grpId="0" animBg="1" autoUpdateAnimBg="0"/>
      <p:bldP spid="2063376" grpId="0" animBg="1"/>
      <p:bldP spid="2063377" grpId="0" animBg="1" autoUpdateAnimBg="0"/>
      <p:bldP spid="2063379" grpId="0" animBg="1" autoUpdateAnimBg="0"/>
      <p:bldP spid="2063380" grpId="0" animBg="1"/>
      <p:bldP spid="2063381" grpId="0" animBg="1" autoUpdateAnimBg="0"/>
      <p:bldP spid="2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Date Placeholder 2"/>
          <p:cNvSpPr>
            <a:spLocks noGrp="1"/>
          </p:cNvSpPr>
          <p:nvPr>
            <p:ph type="dt" sz="quarter" idx="10"/>
          </p:nvPr>
        </p:nvSpPr>
        <p:spPr/>
        <p:txBody>
          <a:bodyPr/>
          <a:lstStyle/>
          <a:p>
            <a:pPr>
              <a:defRPr/>
            </a:pPr>
            <a:fld id="{FC6C7E8D-DA88-4641-84B0-F11FE1C40455}" type="datetime4">
              <a:rPr lang="en-US"/>
              <a:pPr>
                <a:defRPr/>
              </a:pPr>
              <a:t>May 13, 2021</a:t>
            </a:fld>
            <a:endParaRPr lang="en-US" altLang="en-US">
              <a:solidFill>
                <a:schemeClr val="bg2"/>
              </a:solidFill>
            </a:endParaRPr>
          </a:p>
        </p:txBody>
      </p:sp>
      <p:sp>
        <p:nvSpPr>
          <p:cNvPr id="20"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F5EA89F-C9F5-429E-949E-3204C9B48628}" type="slidenum">
              <a:rPr lang="en-US" altLang="en-US" sz="1400">
                <a:solidFill>
                  <a:srgbClr val="000066"/>
                </a:solidFill>
                <a:latin typeface="Arial" panose="020B0604020202020204" pitchFamily="34" charset="0"/>
              </a:rPr>
              <a:pPr/>
              <a:t>26</a:t>
            </a:fld>
            <a:endParaRPr lang="en-US" altLang="en-US" sz="1400">
              <a:solidFill>
                <a:srgbClr val="000066"/>
              </a:solidFill>
              <a:latin typeface="Arial" panose="020B0604020202020204" pitchFamily="34" charset="0"/>
            </a:endParaRPr>
          </a:p>
        </p:txBody>
      </p:sp>
      <p:sp>
        <p:nvSpPr>
          <p:cNvPr id="26629" name="Rectangle 2"/>
          <p:cNvSpPr>
            <a:spLocks noGrp="1" noChangeArrowheads="1"/>
          </p:cNvSpPr>
          <p:nvPr>
            <p:ph type="title"/>
          </p:nvPr>
        </p:nvSpPr>
        <p:spPr/>
        <p:txBody>
          <a:bodyPr/>
          <a:lstStyle/>
          <a:p>
            <a:r>
              <a:rPr lang="en-US" altLang="en-US" dirty="0" smtClean="0">
                <a:cs typeface="Times New Roman" panose="02020603050405020304" pitchFamily="18" charset="0"/>
              </a:rPr>
              <a:t>8‑3.1: Answer</a:t>
            </a:r>
          </a:p>
        </p:txBody>
      </p:sp>
      <p:sp>
        <p:nvSpPr>
          <p:cNvPr id="26631" name="Rectangle 17"/>
          <p:cNvSpPr>
            <a:spLocks noGrp="1" noChangeArrowheads="1"/>
          </p:cNvSpPr>
          <p:nvPr>
            <p:ph type="body" idx="4294967295"/>
          </p:nvPr>
        </p:nvSpPr>
        <p:spPr/>
        <p:txBody>
          <a:bodyPr/>
          <a:lstStyle/>
          <a:p>
            <a:r>
              <a:rPr lang="en-US" altLang="en-US" dirty="0" smtClean="0">
                <a:cs typeface="Times New Roman" panose="02020603050405020304" pitchFamily="18" charset="0"/>
              </a:rPr>
              <a:t>If under Article 9</a:t>
            </a:r>
          </a:p>
          <a:p>
            <a:pPr lvl="1"/>
            <a:r>
              <a:rPr lang="en-US" altLang="en-US" dirty="0" smtClean="0">
                <a:cs typeface="Times New Roman" panose="02020603050405020304" pitchFamily="18" charset="0"/>
              </a:rPr>
              <a:t>Bank filed first, Bank wins</a:t>
            </a:r>
          </a:p>
          <a:p>
            <a:r>
              <a:rPr lang="en-US" altLang="en-US" dirty="0" smtClean="0">
                <a:cs typeface="Times New Roman" panose="02020603050405020304" pitchFamily="18" charset="0"/>
              </a:rPr>
              <a:t>If under 17 USC 205</a:t>
            </a:r>
          </a:p>
          <a:p>
            <a:pPr lvl="1"/>
            <a:r>
              <a:rPr lang="en-US" altLang="en-US" dirty="0" smtClean="0">
                <a:cs typeface="Times New Roman" panose="02020603050405020304" pitchFamily="18" charset="0"/>
              </a:rPr>
              <a:t>Bank filed within one month of 5/1 and therefore has priority under 205(d)</a:t>
            </a:r>
          </a:p>
          <a:p>
            <a:r>
              <a:rPr lang="en-US" altLang="en-US" dirty="0" smtClean="0">
                <a:cs typeface="Times New Roman" panose="02020603050405020304" pitchFamily="18" charset="0"/>
              </a:rPr>
              <a:t>Bank wins either way here</a:t>
            </a:r>
          </a:p>
        </p:txBody>
      </p:sp>
    </p:spTree>
    <p:extLst>
      <p:ext uri="{BB962C8B-B14F-4D97-AF65-F5344CB8AC3E}">
        <p14:creationId xmlns:p14="http://schemas.microsoft.com/office/powerpoint/2010/main" val="108750905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Date Placeholder 2"/>
          <p:cNvSpPr>
            <a:spLocks noGrp="1"/>
          </p:cNvSpPr>
          <p:nvPr>
            <p:ph type="dt" sz="quarter" idx="10"/>
          </p:nvPr>
        </p:nvSpPr>
        <p:spPr/>
        <p:txBody>
          <a:bodyPr/>
          <a:lstStyle/>
          <a:p>
            <a:pPr>
              <a:defRPr/>
            </a:pPr>
            <a:fld id="{B4D99FAA-B953-449F-8396-CD86560470BB}" type="datetime4">
              <a:rPr lang="en-US"/>
              <a:pPr>
                <a:defRPr/>
              </a:pPr>
              <a:t>May 13, 2021</a:t>
            </a:fld>
            <a:endParaRPr lang="en-US" altLang="en-US">
              <a:solidFill>
                <a:schemeClr val="bg2"/>
              </a:solidFill>
            </a:endParaRPr>
          </a:p>
        </p:txBody>
      </p:sp>
      <p:sp>
        <p:nvSpPr>
          <p:cNvPr id="2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B1B0559-E1AA-4955-AA1E-4877FCA9DB3F}" type="slidenum">
              <a:rPr lang="en-US" altLang="en-US" sz="1400">
                <a:solidFill>
                  <a:srgbClr val="000066"/>
                </a:solidFill>
                <a:latin typeface="Arial" panose="020B0604020202020204" pitchFamily="34" charset="0"/>
              </a:rPr>
              <a:pPr/>
              <a:t>27</a:t>
            </a:fld>
            <a:endParaRPr lang="en-US" altLang="en-US" sz="1400">
              <a:solidFill>
                <a:srgbClr val="000066"/>
              </a:solidFill>
              <a:latin typeface="Arial" panose="020B0604020202020204" pitchFamily="34" charset="0"/>
            </a:endParaRPr>
          </a:p>
        </p:txBody>
      </p:sp>
      <p:sp>
        <p:nvSpPr>
          <p:cNvPr id="28677" name="Rectangle 2"/>
          <p:cNvSpPr>
            <a:spLocks noGrp="1" noChangeArrowheads="1"/>
          </p:cNvSpPr>
          <p:nvPr>
            <p:ph type="title"/>
          </p:nvPr>
        </p:nvSpPr>
        <p:spPr/>
        <p:txBody>
          <a:bodyPr/>
          <a:lstStyle/>
          <a:p>
            <a:r>
              <a:rPr lang="en-US" altLang="en-US" dirty="0" smtClean="0">
                <a:cs typeface="Times New Roman" panose="02020603050405020304" pitchFamily="18" charset="0"/>
              </a:rPr>
              <a:t>8‑3.2: Answer</a:t>
            </a:r>
          </a:p>
        </p:txBody>
      </p:sp>
      <p:sp>
        <p:nvSpPr>
          <p:cNvPr id="28679" name="Rectangle 18"/>
          <p:cNvSpPr>
            <a:spLocks noGrp="1" noChangeArrowheads="1"/>
          </p:cNvSpPr>
          <p:nvPr>
            <p:ph type="body" idx="4294967295"/>
          </p:nvPr>
        </p:nvSpPr>
        <p:spPr/>
        <p:txBody>
          <a:bodyPr/>
          <a:lstStyle/>
          <a:p>
            <a:r>
              <a:rPr lang="en-US" altLang="en-US" dirty="0" smtClean="0">
                <a:cs typeface="Times New Roman" panose="02020603050405020304" pitchFamily="18" charset="0"/>
              </a:rPr>
              <a:t>If under Article 9</a:t>
            </a:r>
          </a:p>
          <a:p>
            <a:pPr lvl="1"/>
            <a:r>
              <a:rPr lang="en-US" altLang="en-US" dirty="0" smtClean="0">
                <a:cs typeface="Times New Roman" panose="02020603050405020304" pitchFamily="18" charset="0"/>
              </a:rPr>
              <a:t>Knowledge irrelevant, Bank wins</a:t>
            </a:r>
          </a:p>
          <a:p>
            <a:r>
              <a:rPr lang="en-US" altLang="en-US" dirty="0" smtClean="0">
                <a:cs typeface="Times New Roman" panose="02020603050405020304" pitchFamily="18" charset="0"/>
              </a:rPr>
              <a:t>If under 17 USC 205</a:t>
            </a:r>
          </a:p>
          <a:p>
            <a:pPr lvl="1"/>
            <a:r>
              <a:rPr lang="en-US" altLang="en-US" dirty="0" smtClean="0">
                <a:cs typeface="Times New Roman" panose="02020603050405020304" pitchFamily="18" charset="0"/>
              </a:rPr>
              <a:t>Even though Bank is outside one month window, </a:t>
            </a:r>
            <a:r>
              <a:rPr lang="en-US" altLang="en-US" dirty="0" err="1" smtClean="0">
                <a:cs typeface="Times New Roman" panose="02020603050405020304" pitchFamily="18" charset="0"/>
              </a:rPr>
              <a:t>Finco</a:t>
            </a:r>
            <a:r>
              <a:rPr lang="en-US" altLang="en-US" dirty="0" smtClean="0">
                <a:cs typeface="Times New Roman" panose="02020603050405020304" pitchFamily="18" charset="0"/>
              </a:rPr>
              <a:t> has knowledge; Bank wins under 205(d)</a:t>
            </a:r>
          </a:p>
          <a:p>
            <a:r>
              <a:rPr lang="en-US" altLang="en-US" dirty="0" smtClean="0">
                <a:cs typeface="Times New Roman" panose="02020603050405020304" pitchFamily="18" charset="0"/>
              </a:rPr>
              <a:t>Bank wins under either system here</a:t>
            </a:r>
          </a:p>
        </p:txBody>
      </p:sp>
    </p:spTree>
    <p:extLst>
      <p:ext uri="{BB962C8B-B14F-4D97-AF65-F5344CB8AC3E}">
        <p14:creationId xmlns:p14="http://schemas.microsoft.com/office/powerpoint/2010/main" val="27476430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Date Placeholder 2"/>
          <p:cNvSpPr>
            <a:spLocks noGrp="1"/>
          </p:cNvSpPr>
          <p:nvPr>
            <p:ph type="dt" sz="quarter" idx="10"/>
          </p:nvPr>
        </p:nvSpPr>
        <p:spPr/>
        <p:txBody>
          <a:bodyPr/>
          <a:lstStyle/>
          <a:p>
            <a:pPr>
              <a:defRPr/>
            </a:pPr>
            <a:fld id="{15F46C5A-64A8-42A1-A468-8AF80806C76C}" type="datetime4">
              <a:rPr lang="en-US"/>
              <a:pPr>
                <a:defRPr/>
              </a:pPr>
              <a:t>May 13, 2021</a:t>
            </a:fld>
            <a:endParaRPr lang="en-US" altLang="en-US">
              <a:solidFill>
                <a:schemeClr val="bg2"/>
              </a:solidFill>
            </a:endParaRPr>
          </a:p>
        </p:txBody>
      </p:sp>
      <p:sp>
        <p:nvSpPr>
          <p:cNvPr id="2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5CAA9DB-97CA-419D-9322-FE414357A062}" type="slidenum">
              <a:rPr lang="en-US" altLang="en-US" sz="1400">
                <a:solidFill>
                  <a:srgbClr val="000066"/>
                </a:solidFill>
                <a:latin typeface="Arial" panose="020B0604020202020204" pitchFamily="34" charset="0"/>
              </a:rPr>
              <a:pPr/>
              <a:t>28</a:t>
            </a:fld>
            <a:endParaRPr lang="en-US" altLang="en-US" sz="1400">
              <a:solidFill>
                <a:srgbClr val="000066"/>
              </a:solidFill>
              <a:latin typeface="Arial" panose="020B0604020202020204" pitchFamily="34" charset="0"/>
            </a:endParaRPr>
          </a:p>
        </p:txBody>
      </p:sp>
      <p:sp>
        <p:nvSpPr>
          <p:cNvPr id="30725" name="Rectangle 2"/>
          <p:cNvSpPr>
            <a:spLocks noGrp="1" noChangeArrowheads="1"/>
          </p:cNvSpPr>
          <p:nvPr>
            <p:ph type="title"/>
          </p:nvPr>
        </p:nvSpPr>
        <p:spPr/>
        <p:txBody>
          <a:bodyPr/>
          <a:lstStyle/>
          <a:p>
            <a:r>
              <a:rPr lang="en-US" altLang="en-US" dirty="0" smtClean="0">
                <a:cs typeface="Times New Roman" panose="02020603050405020304" pitchFamily="18" charset="0"/>
              </a:rPr>
              <a:t>8‑3.3: Answer</a:t>
            </a:r>
          </a:p>
        </p:txBody>
      </p:sp>
      <p:sp>
        <p:nvSpPr>
          <p:cNvPr id="30727" name="Rectangle 23"/>
          <p:cNvSpPr>
            <a:spLocks noGrp="1" noChangeArrowheads="1"/>
          </p:cNvSpPr>
          <p:nvPr>
            <p:ph type="body" idx="4294967295"/>
          </p:nvPr>
        </p:nvSpPr>
        <p:spPr/>
        <p:txBody>
          <a:bodyPr/>
          <a:lstStyle/>
          <a:p>
            <a:r>
              <a:rPr lang="en-US" altLang="en-US" dirty="0" smtClean="0">
                <a:cs typeface="Times New Roman" panose="02020603050405020304" pitchFamily="18" charset="0"/>
              </a:rPr>
              <a:t>If under Article 9</a:t>
            </a:r>
          </a:p>
          <a:p>
            <a:pPr lvl="1"/>
            <a:r>
              <a:rPr lang="en-US" altLang="en-US" dirty="0" smtClean="0">
                <a:cs typeface="Times New Roman" panose="02020603050405020304" pitchFamily="18" charset="0"/>
              </a:rPr>
              <a:t>Knowledge irrelevant</a:t>
            </a:r>
          </a:p>
          <a:p>
            <a:pPr lvl="1"/>
            <a:r>
              <a:rPr lang="en-US" altLang="en-US" dirty="0" smtClean="0">
                <a:cs typeface="Times New Roman" panose="02020603050405020304" pitchFamily="18" charset="0"/>
              </a:rPr>
              <a:t>Bank beats </a:t>
            </a:r>
            <a:r>
              <a:rPr lang="en-US" altLang="en-US" dirty="0" err="1" smtClean="0">
                <a:cs typeface="Times New Roman" panose="02020603050405020304" pitchFamily="18" charset="0"/>
              </a:rPr>
              <a:t>Finco</a:t>
            </a:r>
            <a:r>
              <a:rPr lang="en-US" altLang="en-US" dirty="0" smtClean="0">
                <a:cs typeface="Times New Roman" panose="02020603050405020304" pitchFamily="18" charset="0"/>
              </a:rPr>
              <a:t> who beats </a:t>
            </a:r>
            <a:r>
              <a:rPr lang="en-US" altLang="en-US" dirty="0" err="1" smtClean="0">
                <a:cs typeface="Times New Roman" panose="02020603050405020304" pitchFamily="18" charset="0"/>
              </a:rPr>
              <a:t>Creditco</a:t>
            </a:r>
            <a:endParaRPr lang="en-US" altLang="en-US" dirty="0" smtClean="0">
              <a:cs typeface="Times New Roman" panose="02020603050405020304" pitchFamily="18" charset="0"/>
            </a:endParaRPr>
          </a:p>
        </p:txBody>
      </p:sp>
    </p:spTree>
    <p:extLst>
      <p:ext uri="{BB962C8B-B14F-4D97-AF65-F5344CB8AC3E}">
        <p14:creationId xmlns:p14="http://schemas.microsoft.com/office/powerpoint/2010/main" val="324627721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Date Placeholder 2"/>
          <p:cNvSpPr>
            <a:spLocks noGrp="1"/>
          </p:cNvSpPr>
          <p:nvPr>
            <p:ph type="dt" sz="quarter" idx="10"/>
          </p:nvPr>
        </p:nvSpPr>
        <p:spPr/>
        <p:txBody>
          <a:bodyPr/>
          <a:lstStyle/>
          <a:p>
            <a:pPr>
              <a:defRPr/>
            </a:pPr>
            <a:fld id="{15F46C5A-64A8-42A1-A468-8AF80806C76C}" type="datetime4">
              <a:rPr lang="en-US"/>
              <a:pPr>
                <a:defRPr/>
              </a:pPr>
              <a:t>May 13, 2021</a:t>
            </a:fld>
            <a:endParaRPr lang="en-US" altLang="en-US">
              <a:solidFill>
                <a:schemeClr val="bg2"/>
              </a:solidFill>
            </a:endParaRPr>
          </a:p>
        </p:txBody>
      </p:sp>
      <p:sp>
        <p:nvSpPr>
          <p:cNvPr id="2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5CAA9DB-97CA-419D-9322-FE414357A062}" type="slidenum">
              <a:rPr lang="en-US" altLang="en-US" sz="1400">
                <a:solidFill>
                  <a:srgbClr val="000066"/>
                </a:solidFill>
                <a:latin typeface="Arial" panose="020B0604020202020204" pitchFamily="34" charset="0"/>
              </a:rPr>
              <a:pPr/>
              <a:t>29</a:t>
            </a:fld>
            <a:endParaRPr lang="en-US" altLang="en-US" sz="1400">
              <a:solidFill>
                <a:srgbClr val="000066"/>
              </a:solidFill>
              <a:latin typeface="Arial" panose="020B0604020202020204" pitchFamily="34" charset="0"/>
            </a:endParaRPr>
          </a:p>
        </p:txBody>
      </p:sp>
      <p:sp>
        <p:nvSpPr>
          <p:cNvPr id="30725" name="Rectangle 2"/>
          <p:cNvSpPr>
            <a:spLocks noGrp="1" noChangeArrowheads="1"/>
          </p:cNvSpPr>
          <p:nvPr>
            <p:ph type="title"/>
          </p:nvPr>
        </p:nvSpPr>
        <p:spPr/>
        <p:txBody>
          <a:bodyPr/>
          <a:lstStyle/>
          <a:p>
            <a:r>
              <a:rPr lang="en-US" altLang="en-US" smtClean="0">
                <a:cs typeface="Times New Roman" panose="02020603050405020304" pitchFamily="18" charset="0"/>
              </a:rPr>
              <a:t>8‑3: Answer</a:t>
            </a:r>
          </a:p>
        </p:txBody>
      </p:sp>
      <p:sp>
        <p:nvSpPr>
          <p:cNvPr id="30727" name="Rectangle 23"/>
          <p:cNvSpPr>
            <a:spLocks noGrp="1" noChangeArrowheads="1"/>
          </p:cNvSpPr>
          <p:nvPr>
            <p:ph type="body" idx="4294967295"/>
          </p:nvPr>
        </p:nvSpPr>
        <p:spPr/>
        <p:txBody>
          <a:bodyPr/>
          <a:lstStyle/>
          <a:p>
            <a:r>
              <a:rPr lang="en-US" altLang="en-US" dirty="0" smtClean="0">
                <a:cs typeface="Times New Roman" panose="02020603050405020304" pitchFamily="18" charset="0"/>
              </a:rPr>
              <a:t>If under 17 USC 205</a:t>
            </a:r>
          </a:p>
          <a:p>
            <a:pPr lvl="1"/>
            <a:r>
              <a:rPr lang="en-US" altLang="en-US" dirty="0" smtClean="0">
                <a:cs typeface="Times New Roman" panose="02020603050405020304" pitchFamily="18" charset="0"/>
              </a:rPr>
              <a:t>Bank beats </a:t>
            </a:r>
            <a:r>
              <a:rPr lang="en-US" altLang="en-US" dirty="0" err="1" smtClean="0">
                <a:cs typeface="Times New Roman" panose="02020603050405020304" pitchFamily="18" charset="0"/>
              </a:rPr>
              <a:t>Finco</a:t>
            </a:r>
            <a:r>
              <a:rPr lang="en-US" altLang="en-US" dirty="0" smtClean="0">
                <a:cs typeface="Times New Roman" panose="02020603050405020304" pitchFamily="18" charset="0"/>
              </a:rPr>
              <a:t> (knowledge)</a:t>
            </a:r>
          </a:p>
          <a:p>
            <a:pPr lvl="1"/>
            <a:r>
              <a:rPr lang="en-US" altLang="en-US" dirty="0" err="1" smtClean="0">
                <a:cs typeface="Times New Roman" panose="02020603050405020304" pitchFamily="18" charset="0"/>
              </a:rPr>
              <a:t>Finco</a:t>
            </a:r>
            <a:r>
              <a:rPr lang="en-US" altLang="en-US" dirty="0" smtClean="0">
                <a:cs typeface="Times New Roman" panose="02020603050405020304" pitchFamily="18" charset="0"/>
              </a:rPr>
              <a:t> beats </a:t>
            </a:r>
            <a:r>
              <a:rPr lang="en-US" altLang="en-US" dirty="0" err="1" smtClean="0">
                <a:cs typeface="Times New Roman" panose="02020603050405020304" pitchFamily="18" charset="0"/>
              </a:rPr>
              <a:t>Creditco</a:t>
            </a:r>
            <a:r>
              <a:rPr lang="en-US" altLang="en-US" dirty="0" smtClean="0">
                <a:cs typeface="Times New Roman" panose="02020603050405020304" pitchFamily="18" charset="0"/>
              </a:rPr>
              <a:t> (executed first and filed within window)</a:t>
            </a:r>
          </a:p>
          <a:p>
            <a:pPr lvl="1"/>
            <a:r>
              <a:rPr lang="en-US" altLang="en-US" dirty="0" err="1" smtClean="0">
                <a:cs typeface="Times New Roman" panose="02020603050405020304" pitchFamily="18" charset="0"/>
              </a:rPr>
              <a:t>Creditco</a:t>
            </a:r>
            <a:r>
              <a:rPr lang="en-US" altLang="en-US" dirty="0" smtClean="0">
                <a:cs typeface="Times New Roman" panose="02020603050405020304" pitchFamily="18" charset="0"/>
              </a:rPr>
              <a:t> beats Bank (executed later but Bank filed outside window)</a:t>
            </a:r>
          </a:p>
          <a:p>
            <a:pPr lvl="1"/>
            <a:r>
              <a:rPr lang="en-US" altLang="en-US" dirty="0" smtClean="0">
                <a:cs typeface="Times New Roman" panose="02020603050405020304" pitchFamily="18" charset="0"/>
              </a:rPr>
              <a:t>Circular priority</a:t>
            </a:r>
          </a:p>
        </p:txBody>
      </p:sp>
    </p:spTree>
    <p:extLst>
      <p:ext uri="{BB962C8B-B14F-4D97-AF65-F5344CB8AC3E}">
        <p14:creationId xmlns:p14="http://schemas.microsoft.com/office/powerpoint/2010/main" val="27771324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73294D2E-A2C5-4F1E-90A6-A326CE525F6A}" type="datetime4">
              <a:rPr lang="en-US"/>
              <a:pPr>
                <a:defRPr/>
              </a:pPr>
              <a:t>May 13,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7AD2DC5-EDB1-43BF-8C0A-0E253742DF29}" type="slidenum">
              <a:rPr lang="en-US" altLang="en-US" sz="1400">
                <a:solidFill>
                  <a:srgbClr val="000066"/>
                </a:solidFill>
                <a:latin typeface="Arial" panose="020B0604020202020204" pitchFamily="34" charset="0"/>
              </a:rPr>
              <a:pPr/>
              <a:t>3</a:t>
            </a:fld>
            <a:endParaRPr lang="en-US" altLang="en-US" sz="1400">
              <a:solidFill>
                <a:srgbClr val="000066"/>
              </a:solidFill>
              <a:latin typeface="Arial" panose="020B0604020202020204" pitchFamily="34" charset="0"/>
            </a:endParaRPr>
          </a:p>
        </p:txBody>
      </p:sp>
      <p:sp>
        <p:nvSpPr>
          <p:cNvPr id="5125" name="Rectangle 2"/>
          <p:cNvSpPr>
            <a:spLocks noGrp="1" noChangeArrowheads="1"/>
          </p:cNvSpPr>
          <p:nvPr>
            <p:ph type="title"/>
          </p:nvPr>
        </p:nvSpPr>
        <p:spPr/>
        <p:txBody>
          <a:bodyPr/>
          <a:lstStyle/>
          <a:p>
            <a:r>
              <a:rPr lang="en-US" altLang="en-US" smtClean="0">
                <a:cs typeface="Times New Roman" panose="02020603050405020304" pitchFamily="18" charset="0"/>
              </a:rPr>
              <a:t>9-311</a:t>
            </a:r>
          </a:p>
        </p:txBody>
      </p:sp>
      <p:sp>
        <p:nvSpPr>
          <p:cNvPr id="5126" name="Rectangle 3"/>
          <p:cNvSpPr>
            <a:spLocks noGrp="1" noChangeArrowheads="1"/>
          </p:cNvSpPr>
          <p:nvPr>
            <p:ph type="body" idx="1"/>
          </p:nvPr>
        </p:nvSpPr>
        <p:spPr/>
        <p:txBody>
          <a:bodyPr/>
          <a:lstStyle/>
          <a:p>
            <a:pPr>
              <a:lnSpc>
                <a:spcPct val="80000"/>
              </a:lnSpc>
            </a:pPr>
            <a:r>
              <a:rPr lang="en-US" altLang="en-US" dirty="0" smtClean="0">
                <a:cs typeface="Times New Roman" panose="02020603050405020304" pitchFamily="18" charset="0"/>
              </a:rPr>
              <a:t>(a) </a:t>
            </a:r>
            <a:r>
              <a:rPr lang="en-US" altLang="en-US" b="1" dirty="0" smtClean="0">
                <a:cs typeface="Times New Roman" panose="02020603050405020304" pitchFamily="18" charset="0"/>
              </a:rPr>
              <a:t>[Security interest subject to other law.]</a:t>
            </a:r>
            <a:endParaRPr lang="en-US" altLang="en-US" dirty="0" smtClean="0">
              <a:cs typeface="Times New Roman" panose="02020603050405020304" pitchFamily="18" charset="0"/>
            </a:endParaRPr>
          </a:p>
          <a:p>
            <a:pPr lvl="1">
              <a:lnSpc>
                <a:spcPct val="80000"/>
              </a:lnSpc>
            </a:pPr>
            <a:r>
              <a:rPr lang="en-US" altLang="en-US" dirty="0" smtClean="0">
                <a:cs typeface="Times New Roman" panose="02020603050405020304" pitchFamily="18" charset="0"/>
              </a:rPr>
              <a:t>Except as otherwise provided in subsection (d), the filing of a financing statement </a:t>
            </a:r>
            <a:r>
              <a:rPr lang="en-US" altLang="en-US" dirty="0" smtClean="0">
                <a:solidFill>
                  <a:srgbClr val="FF0000"/>
                </a:solidFill>
                <a:cs typeface="Times New Roman" panose="02020603050405020304" pitchFamily="18" charset="0"/>
              </a:rPr>
              <a:t>is not necessary or effective</a:t>
            </a:r>
            <a:r>
              <a:rPr lang="en-US" altLang="en-US" dirty="0" smtClean="0">
                <a:cs typeface="Times New Roman" panose="02020603050405020304" pitchFamily="18" charset="0"/>
              </a:rPr>
              <a:t> to perfect a security interest in property subject to:</a:t>
            </a:r>
          </a:p>
          <a:p>
            <a:pPr lvl="2">
              <a:lnSpc>
                <a:spcPct val="80000"/>
              </a:lnSpc>
            </a:pPr>
            <a:r>
              <a:rPr lang="en-US" altLang="en-US" sz="2600" dirty="0">
                <a:cs typeface="Times New Roman" panose="02020603050405020304" pitchFamily="18" charset="0"/>
              </a:rPr>
              <a:t>(1) </a:t>
            </a:r>
            <a:r>
              <a:rPr lang="en-US" altLang="en-US" dirty="0">
                <a:solidFill>
                  <a:srgbClr val="FF0000"/>
                </a:solidFill>
                <a:cs typeface="Times New Roman" panose="02020603050405020304" pitchFamily="18" charset="0"/>
              </a:rPr>
              <a:t>a statute, regulation, or treaty of the United States whose requirements for a security interest’s obtaining priority over the rights of a lien creditor with respect to the property preempt Section 9‑310(a);</a:t>
            </a:r>
          </a:p>
        </p:txBody>
      </p:sp>
    </p:spTree>
    <p:extLst>
      <p:ext uri="{BB962C8B-B14F-4D97-AF65-F5344CB8AC3E}">
        <p14:creationId xmlns:p14="http://schemas.microsoft.com/office/powerpoint/2010/main" val="21030763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Date Placeholder 2"/>
          <p:cNvSpPr>
            <a:spLocks noGrp="1"/>
          </p:cNvSpPr>
          <p:nvPr>
            <p:ph type="dt" sz="quarter" idx="10"/>
          </p:nvPr>
        </p:nvSpPr>
        <p:spPr/>
        <p:txBody>
          <a:bodyPr/>
          <a:lstStyle/>
          <a:p>
            <a:pPr>
              <a:defRPr/>
            </a:pPr>
            <a:fld id="{15F46C5A-64A8-42A1-A468-8AF80806C76C}" type="datetime4">
              <a:rPr lang="en-US"/>
              <a:pPr>
                <a:defRPr/>
              </a:pPr>
              <a:t>May 13, 2021</a:t>
            </a:fld>
            <a:endParaRPr lang="en-US" altLang="en-US">
              <a:solidFill>
                <a:schemeClr val="bg2"/>
              </a:solidFill>
            </a:endParaRPr>
          </a:p>
        </p:txBody>
      </p:sp>
      <p:sp>
        <p:nvSpPr>
          <p:cNvPr id="2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5CAA9DB-97CA-419D-9322-FE414357A062}" type="slidenum">
              <a:rPr lang="en-US" altLang="en-US" sz="1400">
                <a:solidFill>
                  <a:srgbClr val="000066"/>
                </a:solidFill>
                <a:latin typeface="Arial" panose="020B0604020202020204" pitchFamily="34" charset="0"/>
              </a:rPr>
              <a:pPr/>
              <a:t>30</a:t>
            </a:fld>
            <a:endParaRPr lang="en-US" altLang="en-US" sz="1400">
              <a:solidFill>
                <a:srgbClr val="000066"/>
              </a:solidFill>
              <a:latin typeface="Arial" panose="020B0604020202020204" pitchFamily="34" charset="0"/>
            </a:endParaRPr>
          </a:p>
        </p:txBody>
      </p:sp>
      <p:sp>
        <p:nvSpPr>
          <p:cNvPr id="30725" name="Rectangle 2"/>
          <p:cNvSpPr>
            <a:spLocks noGrp="1" noChangeArrowheads="1"/>
          </p:cNvSpPr>
          <p:nvPr>
            <p:ph type="title"/>
          </p:nvPr>
        </p:nvSpPr>
        <p:spPr/>
        <p:txBody>
          <a:bodyPr/>
          <a:lstStyle/>
          <a:p>
            <a:r>
              <a:rPr lang="en-US" altLang="en-US" smtClean="0">
                <a:cs typeface="Times New Roman" panose="02020603050405020304" pitchFamily="18" charset="0"/>
              </a:rPr>
              <a:t>8‑3: Answer</a:t>
            </a:r>
          </a:p>
        </p:txBody>
      </p:sp>
      <p:sp>
        <p:nvSpPr>
          <p:cNvPr id="30727" name="Rectangle 23"/>
          <p:cNvSpPr>
            <a:spLocks noGrp="1" noChangeArrowheads="1"/>
          </p:cNvSpPr>
          <p:nvPr>
            <p:ph type="body" idx="4294967295"/>
          </p:nvPr>
        </p:nvSpPr>
        <p:spPr/>
        <p:txBody>
          <a:bodyPr/>
          <a:lstStyle/>
          <a:p>
            <a:r>
              <a:rPr lang="en-US" altLang="en-US" dirty="0" smtClean="0">
                <a:cs typeface="Times New Roman" panose="02020603050405020304" pitchFamily="18" charset="0"/>
              </a:rPr>
              <a:t>Which system controls?</a:t>
            </a:r>
          </a:p>
          <a:p>
            <a:pPr lvl="1"/>
            <a:r>
              <a:rPr lang="en-US" altLang="en-US" i="1" dirty="0" smtClean="0">
                <a:cs typeface="Times New Roman" panose="02020603050405020304" pitchFamily="18" charset="0"/>
              </a:rPr>
              <a:t>Aerocon</a:t>
            </a:r>
            <a:r>
              <a:rPr lang="en-US" altLang="en-US" dirty="0" smtClean="0">
                <a:cs typeface="Times New Roman" panose="02020603050405020304" pitchFamily="18" charset="0"/>
              </a:rPr>
              <a:t> says for registered copyrights, the federal filing controls, while for unregistered copyrights, Article 9 controls</a:t>
            </a:r>
          </a:p>
        </p:txBody>
      </p:sp>
    </p:spTree>
    <p:extLst>
      <p:ext uri="{BB962C8B-B14F-4D97-AF65-F5344CB8AC3E}">
        <p14:creationId xmlns:p14="http://schemas.microsoft.com/office/powerpoint/2010/main" val="417454304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FABDC092-2B33-42A0-9E5F-D0C00562E543}" type="datetime4">
              <a:rPr lang="en-US"/>
              <a:pPr>
                <a:defRPr/>
              </a:pPr>
              <a:t>May 13,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BAE2670-E2CE-49CA-8FC7-0BCF61DDC5A0}" type="slidenum">
              <a:rPr lang="en-US" altLang="en-US" sz="1400">
                <a:solidFill>
                  <a:srgbClr val="000066"/>
                </a:solidFill>
                <a:latin typeface="Arial" panose="020B0604020202020204" pitchFamily="34" charset="0"/>
              </a:rPr>
              <a:pPr/>
              <a:t>31</a:t>
            </a:fld>
            <a:endParaRPr lang="en-US" altLang="en-US" sz="1400">
              <a:solidFill>
                <a:srgbClr val="000066"/>
              </a:solidFill>
              <a:latin typeface="Arial" panose="020B0604020202020204" pitchFamily="34" charset="0"/>
            </a:endParaRPr>
          </a:p>
        </p:txBody>
      </p:sp>
      <p:sp>
        <p:nvSpPr>
          <p:cNvPr id="31749" name="Rectangle 2"/>
          <p:cNvSpPr>
            <a:spLocks noGrp="1" noChangeArrowheads="1"/>
          </p:cNvSpPr>
          <p:nvPr>
            <p:ph type="title"/>
          </p:nvPr>
        </p:nvSpPr>
        <p:spPr/>
        <p:txBody>
          <a:bodyPr/>
          <a:lstStyle/>
          <a:p>
            <a:r>
              <a:rPr lang="en-US" altLang="en-US" smtClean="0"/>
              <a:t>Filing with the Copyright Office</a:t>
            </a:r>
          </a:p>
        </p:txBody>
      </p:sp>
      <p:sp>
        <p:nvSpPr>
          <p:cNvPr id="31750" name="Rectangle 3"/>
          <p:cNvSpPr>
            <a:spLocks noGrp="1" noChangeArrowheads="1"/>
          </p:cNvSpPr>
          <p:nvPr>
            <p:ph type="body" idx="1"/>
          </p:nvPr>
        </p:nvSpPr>
        <p:spPr/>
        <p:txBody>
          <a:bodyPr/>
          <a:lstStyle/>
          <a:p>
            <a:r>
              <a:rPr lang="en-US" altLang="en-US" smtClean="0"/>
              <a:t>The Filing</a:t>
            </a:r>
          </a:p>
          <a:p>
            <a:pPr lvl="1"/>
            <a:r>
              <a:rPr lang="en-US" altLang="en-US" smtClean="0"/>
              <a:t>Security agreement suffices</a:t>
            </a:r>
          </a:p>
          <a:p>
            <a:r>
              <a:rPr lang="en-US" altLang="en-US" smtClean="0"/>
              <a:t>Indexing</a:t>
            </a:r>
          </a:p>
          <a:p>
            <a:pPr lvl="1"/>
            <a:r>
              <a:rPr lang="en-US" altLang="en-US" smtClean="0"/>
              <a:t>Filings are indexed by title or copyright registration number (205(c)), not the debtor’s name</a:t>
            </a:r>
          </a:p>
          <a:p>
            <a:pPr lvl="1"/>
            <a:r>
              <a:rPr lang="en-US" altLang="en-US" smtClean="0"/>
              <a:t>Requires individual filings for each item claimed</a:t>
            </a:r>
          </a:p>
        </p:txBody>
      </p:sp>
    </p:spTree>
    <p:extLst>
      <p:ext uri="{BB962C8B-B14F-4D97-AF65-F5344CB8AC3E}">
        <p14:creationId xmlns:p14="http://schemas.microsoft.com/office/powerpoint/2010/main" val="383603095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EA991A67-8014-4519-8C74-EFD03DD10A02}" type="datetime4">
              <a:rPr lang="en-US"/>
              <a:pPr>
                <a:defRPr/>
              </a:pPr>
              <a:t>May 13,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A167F6B-F46F-415F-B590-74D259954718}" type="slidenum">
              <a:rPr lang="en-US" altLang="en-US" sz="1400">
                <a:solidFill>
                  <a:srgbClr val="000066"/>
                </a:solidFill>
                <a:latin typeface="Arial" panose="020B0604020202020204" pitchFamily="34" charset="0"/>
              </a:rPr>
              <a:pPr/>
              <a:t>32</a:t>
            </a:fld>
            <a:endParaRPr lang="en-US" altLang="en-US" sz="1400">
              <a:solidFill>
                <a:srgbClr val="000066"/>
              </a:solidFill>
              <a:latin typeface="Arial" panose="020B0604020202020204" pitchFamily="34" charset="0"/>
            </a:endParaRPr>
          </a:p>
        </p:txBody>
      </p:sp>
      <p:sp>
        <p:nvSpPr>
          <p:cNvPr id="32773" name="Rectangle 2"/>
          <p:cNvSpPr>
            <a:spLocks noGrp="1" noChangeArrowheads="1"/>
          </p:cNvSpPr>
          <p:nvPr>
            <p:ph type="title"/>
          </p:nvPr>
        </p:nvSpPr>
        <p:spPr/>
        <p:txBody>
          <a:bodyPr/>
          <a:lstStyle/>
          <a:p>
            <a:r>
              <a:rPr lang="en-US" altLang="en-US" smtClean="0"/>
              <a:t>Filing with the Copyright Office</a:t>
            </a:r>
          </a:p>
        </p:txBody>
      </p:sp>
      <p:sp>
        <p:nvSpPr>
          <p:cNvPr id="32774" name="Rectangle 3"/>
          <p:cNvSpPr>
            <a:spLocks noGrp="1" noChangeArrowheads="1"/>
          </p:cNvSpPr>
          <p:nvPr>
            <p:ph type="body" idx="1"/>
          </p:nvPr>
        </p:nvSpPr>
        <p:spPr/>
        <p:txBody>
          <a:bodyPr/>
          <a:lstStyle/>
          <a:p>
            <a:pPr lvl="1"/>
            <a:r>
              <a:rPr lang="en-US" altLang="en-US" dirty="0" smtClean="0"/>
              <a:t>Substantially multiplies the number of filing in an initial transaction and offers no good mechanism for after-acquired property</a:t>
            </a:r>
          </a:p>
        </p:txBody>
      </p:sp>
    </p:spTree>
    <p:extLst>
      <p:ext uri="{BB962C8B-B14F-4D97-AF65-F5344CB8AC3E}">
        <p14:creationId xmlns:p14="http://schemas.microsoft.com/office/powerpoint/2010/main" val="238520667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2"/>
          <p:cNvSpPr>
            <a:spLocks noGrp="1"/>
          </p:cNvSpPr>
          <p:nvPr>
            <p:ph type="dt" sz="quarter" idx="10"/>
          </p:nvPr>
        </p:nvSpPr>
        <p:spPr/>
        <p:txBody>
          <a:bodyPr/>
          <a:lstStyle/>
          <a:p>
            <a:pPr>
              <a:defRPr/>
            </a:pPr>
            <a:fld id="{36C1B6F0-D209-4A02-BC81-9E8ACC0753F0}" type="datetime4">
              <a:rPr lang="en-US"/>
              <a:pPr>
                <a:defRPr/>
              </a:pPr>
              <a:t>May 13, 2021</a:t>
            </a:fld>
            <a:endParaRPr lang="en-US" altLang="en-US">
              <a:solidFill>
                <a:schemeClr val="bg2"/>
              </a:solidFill>
            </a:endParaRPr>
          </a:p>
        </p:txBody>
      </p:sp>
      <p:sp>
        <p:nvSpPr>
          <p:cNvPr id="1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786E8FB-0DDD-49A9-B9C0-E28C1E1EC0FE}" type="slidenum">
              <a:rPr lang="en-US" altLang="en-US" sz="1400">
                <a:solidFill>
                  <a:srgbClr val="000066"/>
                </a:solidFill>
                <a:latin typeface="Arial" panose="020B0604020202020204" pitchFamily="34" charset="0"/>
              </a:rPr>
              <a:pPr/>
              <a:t>33</a:t>
            </a:fld>
            <a:endParaRPr lang="en-US" altLang="en-US" sz="1400">
              <a:solidFill>
                <a:srgbClr val="000066"/>
              </a:solidFill>
              <a:latin typeface="Arial" panose="020B0604020202020204" pitchFamily="34" charset="0"/>
            </a:endParaRPr>
          </a:p>
        </p:txBody>
      </p:sp>
      <p:sp>
        <p:nvSpPr>
          <p:cNvPr id="33797" name="Rectangle 2"/>
          <p:cNvSpPr>
            <a:spLocks noGrp="1" noChangeArrowheads="1"/>
          </p:cNvSpPr>
          <p:nvPr>
            <p:ph type="title"/>
          </p:nvPr>
        </p:nvSpPr>
        <p:spPr/>
        <p:txBody>
          <a:bodyPr/>
          <a:lstStyle/>
          <a:p>
            <a:r>
              <a:rPr lang="en-US" altLang="en-US" smtClean="0">
                <a:cs typeface="Times New Roman" panose="02020603050405020304" pitchFamily="18" charset="0"/>
              </a:rPr>
              <a:t>Aerocon</a:t>
            </a:r>
            <a:endParaRPr lang="en-US" altLang="en-US" sz="3200">
              <a:cs typeface="Times New Roman" panose="02020603050405020304" pitchFamily="18" charset="0"/>
            </a:endParaRPr>
          </a:p>
        </p:txBody>
      </p:sp>
      <p:sp>
        <p:nvSpPr>
          <p:cNvPr id="2156547" name="AutoShape 3"/>
          <p:cNvSpPr>
            <a:spLocks noChangeArrowheads="1"/>
          </p:cNvSpPr>
          <p:nvPr/>
        </p:nvSpPr>
        <p:spPr bwMode="auto">
          <a:xfrm>
            <a:off x="2057400" y="50292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SV Bank</a:t>
            </a:r>
          </a:p>
        </p:txBody>
      </p:sp>
      <p:sp>
        <p:nvSpPr>
          <p:cNvPr id="2156548" name="AutoShape 4"/>
          <p:cNvSpPr>
            <a:spLocks noChangeArrowheads="1"/>
          </p:cNvSpPr>
          <p:nvPr/>
        </p:nvSpPr>
        <p:spPr bwMode="auto">
          <a:xfrm>
            <a:off x="987426" y="1219200"/>
            <a:ext cx="2474912" cy="1219200"/>
          </a:xfrm>
          <a:prstGeom prst="flowChartProcess">
            <a:avLst/>
          </a:prstGeom>
          <a:solidFill>
            <a:srgbClr val="00FF00"/>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WAP/WA/ARS</a:t>
            </a:r>
          </a:p>
        </p:txBody>
      </p:sp>
      <p:sp>
        <p:nvSpPr>
          <p:cNvPr id="2156549" name="AutoShape 5"/>
          <p:cNvSpPr>
            <a:spLocks noChangeArrowheads="1"/>
          </p:cNvSpPr>
          <p:nvPr/>
        </p:nvSpPr>
        <p:spPr bwMode="auto">
          <a:xfrm>
            <a:off x="9114632" y="1082675"/>
            <a:ext cx="2438400"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Aerocon</a:t>
            </a:r>
          </a:p>
        </p:txBody>
      </p:sp>
      <p:sp>
        <p:nvSpPr>
          <p:cNvPr id="2156550" name="Line 6"/>
          <p:cNvSpPr>
            <a:spLocks noChangeShapeType="1"/>
          </p:cNvSpPr>
          <p:nvPr/>
        </p:nvSpPr>
        <p:spPr bwMode="auto">
          <a:xfrm flipV="1">
            <a:off x="3462338" y="1822450"/>
            <a:ext cx="5652293" cy="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56551" name="Line 7"/>
          <p:cNvSpPr>
            <a:spLocks noChangeShapeType="1"/>
          </p:cNvSpPr>
          <p:nvPr/>
        </p:nvSpPr>
        <p:spPr bwMode="auto">
          <a:xfrm>
            <a:off x="2819400" y="2438400"/>
            <a:ext cx="0" cy="25908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56552" name="AutoShape 8"/>
          <p:cNvSpPr>
            <a:spLocks noChangeArrowheads="1"/>
          </p:cNvSpPr>
          <p:nvPr/>
        </p:nvSpPr>
        <p:spPr bwMode="auto">
          <a:xfrm>
            <a:off x="406400" y="3020218"/>
            <a:ext cx="2148910" cy="1427163"/>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a:t>
            </a:r>
          </a:p>
          <a:p>
            <a:pPr algn="ctr"/>
            <a:r>
              <a:rPr lang="en-US" altLang="en-US" sz="3200" dirty="0"/>
              <a:t>SA: All Assets</a:t>
            </a:r>
          </a:p>
          <a:p>
            <a:pPr algn="ctr"/>
            <a:r>
              <a:rPr lang="en-US" altLang="en-US" sz="3200" dirty="0"/>
              <a:t>FS: Calif SS</a:t>
            </a:r>
          </a:p>
        </p:txBody>
      </p:sp>
      <p:sp>
        <p:nvSpPr>
          <p:cNvPr id="2156553" name="Text Box 9"/>
          <p:cNvSpPr txBox="1">
            <a:spLocks noChangeArrowheads="1"/>
          </p:cNvSpPr>
          <p:nvPr/>
        </p:nvSpPr>
        <p:spPr bwMode="auto">
          <a:xfrm>
            <a:off x="4316889" y="6059269"/>
            <a:ext cx="3659822"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a:solidFill>
                  <a:srgbClr val="FF0000"/>
                </a:solidFill>
              </a:rPr>
              <a:t>Is Bank perfected?</a:t>
            </a:r>
          </a:p>
        </p:txBody>
      </p:sp>
      <p:sp>
        <p:nvSpPr>
          <p:cNvPr id="2156554" name="AutoShape 10"/>
          <p:cNvSpPr>
            <a:spLocks noChangeArrowheads="1"/>
          </p:cNvSpPr>
          <p:nvPr/>
        </p:nvSpPr>
        <p:spPr bwMode="auto">
          <a:xfrm>
            <a:off x="4201796" y="2124869"/>
            <a:ext cx="5104129" cy="1485106"/>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Pays $90K</a:t>
            </a:r>
          </a:p>
          <a:p>
            <a:pPr algn="ctr"/>
            <a:r>
              <a:rPr lang="en-US" altLang="en-US" sz="3200" dirty="0"/>
              <a:t>Buys 1/3 interest in assets and avoidance rights</a:t>
            </a:r>
          </a:p>
        </p:txBody>
      </p:sp>
      <p:sp>
        <p:nvSpPr>
          <p:cNvPr id="2156555" name="AutoShape 11"/>
          <p:cNvSpPr>
            <a:spLocks noChangeArrowheads="1"/>
          </p:cNvSpPr>
          <p:nvPr/>
        </p:nvSpPr>
        <p:spPr bwMode="auto">
          <a:xfrm>
            <a:off x="7975601" y="4994275"/>
            <a:ext cx="2278063"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Airweld</a:t>
            </a:r>
          </a:p>
        </p:txBody>
      </p:sp>
      <p:sp>
        <p:nvSpPr>
          <p:cNvPr id="2156556" name="Line 12"/>
          <p:cNvSpPr>
            <a:spLocks noChangeShapeType="1"/>
          </p:cNvSpPr>
          <p:nvPr/>
        </p:nvSpPr>
        <p:spPr bwMode="auto">
          <a:xfrm>
            <a:off x="4289424" y="2554289"/>
            <a:ext cx="3915123" cy="2694116"/>
          </a:xfrm>
          <a:prstGeom prst="line">
            <a:avLst/>
          </a:prstGeom>
          <a:noFill/>
          <a:ln w="1905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56557" name="AutoShape 13"/>
          <p:cNvSpPr>
            <a:spLocks noChangeArrowheads="1"/>
          </p:cNvSpPr>
          <p:nvPr/>
        </p:nvSpPr>
        <p:spPr bwMode="auto">
          <a:xfrm>
            <a:off x="4918033" y="4015725"/>
            <a:ext cx="2200318" cy="931068"/>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Gets 2/3 interest</a:t>
            </a:r>
          </a:p>
        </p:txBody>
      </p:sp>
      <p:sp>
        <p:nvSpPr>
          <p:cNvPr id="17" name="Rectangle 5"/>
          <p:cNvSpPr>
            <a:spLocks noChangeArrowheads="1"/>
          </p:cNvSpPr>
          <p:nvPr/>
        </p:nvSpPr>
        <p:spPr bwMode="auto">
          <a:xfrm>
            <a:off x="11988800" y="6705600"/>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extLst>
      <p:ext uri="{BB962C8B-B14F-4D97-AF65-F5344CB8AC3E}">
        <p14:creationId xmlns:p14="http://schemas.microsoft.com/office/powerpoint/2010/main" val="18885486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156548"/>
                                        </p:tgtEl>
                                        <p:attrNameLst>
                                          <p:attrName>style.visibility</p:attrName>
                                        </p:attrNameLst>
                                      </p:cBhvr>
                                      <p:to>
                                        <p:strVal val="visible"/>
                                      </p:to>
                                    </p:set>
                                    <p:anim calcmode="lin" valueType="num">
                                      <p:cBhvr additive="base">
                                        <p:cTn id="7" dur="500" fill="hold"/>
                                        <p:tgtEl>
                                          <p:spTgt spid="2156548"/>
                                        </p:tgtEl>
                                        <p:attrNameLst>
                                          <p:attrName>ppt_x</p:attrName>
                                        </p:attrNameLst>
                                      </p:cBhvr>
                                      <p:tavLst>
                                        <p:tav tm="0">
                                          <p:val>
                                            <p:strVal val="0-#ppt_w/2"/>
                                          </p:val>
                                        </p:tav>
                                        <p:tav tm="100000">
                                          <p:val>
                                            <p:strVal val="#ppt_x"/>
                                          </p:val>
                                        </p:tav>
                                      </p:tavLst>
                                    </p:anim>
                                    <p:anim calcmode="lin" valueType="num">
                                      <p:cBhvr additive="base">
                                        <p:cTn id="8" dur="500" fill="hold"/>
                                        <p:tgtEl>
                                          <p:spTgt spid="215654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2156547"/>
                                        </p:tgtEl>
                                        <p:attrNameLst>
                                          <p:attrName>style.visibility</p:attrName>
                                        </p:attrNameLst>
                                      </p:cBhvr>
                                      <p:to>
                                        <p:strVal val="visible"/>
                                      </p:to>
                                    </p:set>
                                    <p:anim calcmode="lin" valueType="num">
                                      <p:cBhvr>
                                        <p:cTn id="12" dur="500" fill="hold"/>
                                        <p:tgtEl>
                                          <p:spTgt spid="2156547"/>
                                        </p:tgtEl>
                                        <p:attrNameLst>
                                          <p:attrName>ppt_w</p:attrName>
                                        </p:attrNameLst>
                                      </p:cBhvr>
                                      <p:tavLst>
                                        <p:tav tm="0">
                                          <p:val>
                                            <p:strVal val="2/3*#ppt_w"/>
                                          </p:val>
                                        </p:tav>
                                        <p:tav tm="100000">
                                          <p:val>
                                            <p:strVal val="#ppt_w"/>
                                          </p:val>
                                        </p:tav>
                                      </p:tavLst>
                                    </p:anim>
                                    <p:anim calcmode="lin" valueType="num">
                                      <p:cBhvr>
                                        <p:cTn id="13" dur="500" fill="hold"/>
                                        <p:tgtEl>
                                          <p:spTgt spid="2156547"/>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2156551"/>
                                        </p:tgtEl>
                                        <p:attrNameLst>
                                          <p:attrName>style.visibility</p:attrName>
                                        </p:attrNameLst>
                                      </p:cBhvr>
                                      <p:to>
                                        <p:strVal val="visible"/>
                                      </p:to>
                                    </p:set>
                                    <p:anim calcmode="lin" valueType="num">
                                      <p:cBhvr>
                                        <p:cTn id="17" dur="500" fill="hold"/>
                                        <p:tgtEl>
                                          <p:spTgt spid="2156551"/>
                                        </p:tgtEl>
                                        <p:attrNameLst>
                                          <p:attrName>ppt_w</p:attrName>
                                        </p:attrNameLst>
                                      </p:cBhvr>
                                      <p:tavLst>
                                        <p:tav tm="0">
                                          <p:val>
                                            <p:strVal val="2/3*#ppt_w"/>
                                          </p:val>
                                        </p:tav>
                                        <p:tav tm="100000">
                                          <p:val>
                                            <p:strVal val="#ppt_w"/>
                                          </p:val>
                                        </p:tav>
                                      </p:tavLst>
                                    </p:anim>
                                    <p:anim calcmode="lin" valueType="num">
                                      <p:cBhvr>
                                        <p:cTn id="18" dur="500" fill="hold"/>
                                        <p:tgtEl>
                                          <p:spTgt spid="2156551"/>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2156552"/>
                                        </p:tgtEl>
                                        <p:attrNameLst>
                                          <p:attrName>style.visibility</p:attrName>
                                        </p:attrNameLst>
                                      </p:cBhvr>
                                      <p:to>
                                        <p:strVal val="visible"/>
                                      </p:to>
                                    </p:set>
                                    <p:animEffect transition="in" filter="dissolve">
                                      <p:cBhvr>
                                        <p:cTn id="22" dur="500"/>
                                        <p:tgtEl>
                                          <p:spTgt spid="215655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hidden"/>
                                      </p:to>
                                    </p:set>
                                  </p:childTnLst>
                                </p:cTn>
                              </p:par>
                              <p:par>
                                <p:cTn id="27" presetID="23" presetClass="entr" presetSubtype="272" fill="hold" grpId="0" nodeType="withEffect">
                                  <p:stCondLst>
                                    <p:cond delay="0"/>
                                  </p:stCondLst>
                                  <p:childTnLst>
                                    <p:set>
                                      <p:cBhvr>
                                        <p:cTn id="28" dur="1" fill="hold">
                                          <p:stCondLst>
                                            <p:cond delay="0"/>
                                          </p:stCondLst>
                                        </p:cTn>
                                        <p:tgtEl>
                                          <p:spTgt spid="2156549"/>
                                        </p:tgtEl>
                                        <p:attrNameLst>
                                          <p:attrName>style.visibility</p:attrName>
                                        </p:attrNameLst>
                                      </p:cBhvr>
                                      <p:to>
                                        <p:strVal val="visible"/>
                                      </p:to>
                                    </p:set>
                                    <p:anim calcmode="lin" valueType="num">
                                      <p:cBhvr>
                                        <p:cTn id="29" dur="500" fill="hold"/>
                                        <p:tgtEl>
                                          <p:spTgt spid="2156549"/>
                                        </p:tgtEl>
                                        <p:attrNameLst>
                                          <p:attrName>ppt_w</p:attrName>
                                        </p:attrNameLst>
                                      </p:cBhvr>
                                      <p:tavLst>
                                        <p:tav tm="0">
                                          <p:val>
                                            <p:strVal val="2/3*#ppt_w"/>
                                          </p:val>
                                        </p:tav>
                                        <p:tav tm="100000">
                                          <p:val>
                                            <p:strVal val="#ppt_w"/>
                                          </p:val>
                                        </p:tav>
                                      </p:tavLst>
                                    </p:anim>
                                    <p:anim calcmode="lin" valueType="num">
                                      <p:cBhvr>
                                        <p:cTn id="30" dur="500" fill="hold"/>
                                        <p:tgtEl>
                                          <p:spTgt spid="2156549"/>
                                        </p:tgtEl>
                                        <p:attrNameLst>
                                          <p:attrName>ppt_h</p:attrName>
                                        </p:attrNameLst>
                                      </p:cBhvr>
                                      <p:tavLst>
                                        <p:tav tm="0">
                                          <p:val>
                                            <p:strVal val="2/3*#ppt_h"/>
                                          </p:val>
                                        </p:tav>
                                        <p:tav tm="100000">
                                          <p:val>
                                            <p:strVal val="#ppt_h"/>
                                          </p:val>
                                        </p:tav>
                                      </p:tavLst>
                                    </p:anim>
                                  </p:childTnLst>
                                </p:cTn>
                              </p:par>
                            </p:childTnLst>
                          </p:cTn>
                        </p:par>
                        <p:par>
                          <p:cTn id="31" fill="hold" nodeType="afterGroup">
                            <p:stCondLst>
                              <p:cond delay="500"/>
                            </p:stCondLst>
                            <p:childTnLst>
                              <p:par>
                                <p:cTn id="32" presetID="23" presetClass="entr" presetSubtype="272" fill="hold" grpId="0" nodeType="afterEffect">
                                  <p:stCondLst>
                                    <p:cond delay="0"/>
                                  </p:stCondLst>
                                  <p:childTnLst>
                                    <p:set>
                                      <p:cBhvr>
                                        <p:cTn id="33" dur="1" fill="hold">
                                          <p:stCondLst>
                                            <p:cond delay="0"/>
                                          </p:stCondLst>
                                        </p:cTn>
                                        <p:tgtEl>
                                          <p:spTgt spid="2156550"/>
                                        </p:tgtEl>
                                        <p:attrNameLst>
                                          <p:attrName>style.visibility</p:attrName>
                                        </p:attrNameLst>
                                      </p:cBhvr>
                                      <p:to>
                                        <p:strVal val="visible"/>
                                      </p:to>
                                    </p:set>
                                    <p:anim calcmode="lin" valueType="num">
                                      <p:cBhvr>
                                        <p:cTn id="34" dur="500" fill="hold"/>
                                        <p:tgtEl>
                                          <p:spTgt spid="2156550"/>
                                        </p:tgtEl>
                                        <p:attrNameLst>
                                          <p:attrName>ppt_w</p:attrName>
                                        </p:attrNameLst>
                                      </p:cBhvr>
                                      <p:tavLst>
                                        <p:tav tm="0">
                                          <p:val>
                                            <p:strVal val="2/3*#ppt_w"/>
                                          </p:val>
                                        </p:tav>
                                        <p:tav tm="100000">
                                          <p:val>
                                            <p:strVal val="#ppt_w"/>
                                          </p:val>
                                        </p:tav>
                                      </p:tavLst>
                                    </p:anim>
                                    <p:anim calcmode="lin" valueType="num">
                                      <p:cBhvr>
                                        <p:cTn id="35" dur="500" fill="hold"/>
                                        <p:tgtEl>
                                          <p:spTgt spid="2156550"/>
                                        </p:tgtEl>
                                        <p:attrNameLst>
                                          <p:attrName>ppt_h</p:attrName>
                                        </p:attrNameLst>
                                      </p:cBhvr>
                                      <p:tavLst>
                                        <p:tav tm="0">
                                          <p:val>
                                            <p:strVal val="2/3*#ppt_h"/>
                                          </p:val>
                                        </p:tav>
                                        <p:tav tm="100000">
                                          <p:val>
                                            <p:strVal val="#ppt_h"/>
                                          </p:val>
                                        </p:tav>
                                      </p:tavLst>
                                    </p:anim>
                                  </p:childTnLst>
                                </p:cTn>
                              </p:par>
                            </p:childTnLst>
                          </p:cTn>
                        </p:par>
                        <p:par>
                          <p:cTn id="36" fill="hold" nodeType="afterGroup">
                            <p:stCondLst>
                              <p:cond delay="1000"/>
                            </p:stCondLst>
                            <p:childTnLst>
                              <p:par>
                                <p:cTn id="37" presetID="9" presetClass="entr" presetSubtype="0" fill="hold" grpId="0" nodeType="afterEffect">
                                  <p:stCondLst>
                                    <p:cond delay="0"/>
                                  </p:stCondLst>
                                  <p:childTnLst>
                                    <p:set>
                                      <p:cBhvr>
                                        <p:cTn id="38" dur="1" fill="hold">
                                          <p:stCondLst>
                                            <p:cond delay="0"/>
                                          </p:stCondLst>
                                        </p:cTn>
                                        <p:tgtEl>
                                          <p:spTgt spid="2156554"/>
                                        </p:tgtEl>
                                        <p:attrNameLst>
                                          <p:attrName>style.visibility</p:attrName>
                                        </p:attrNameLst>
                                      </p:cBhvr>
                                      <p:to>
                                        <p:strVal val="visible"/>
                                      </p:to>
                                    </p:set>
                                    <p:animEffect transition="in" filter="dissolve">
                                      <p:cBhvr>
                                        <p:cTn id="39" dur="500"/>
                                        <p:tgtEl>
                                          <p:spTgt spid="2156554"/>
                                        </p:tgtEl>
                                      </p:cBhvr>
                                    </p:animEffect>
                                  </p:childTnLst>
                                </p:cTn>
                              </p:par>
                            </p:childTnLst>
                          </p:cTn>
                        </p:par>
                        <p:par>
                          <p:cTn id="40" fill="hold" nodeType="afterGroup">
                            <p:stCondLst>
                              <p:cond delay="1500"/>
                            </p:stCondLst>
                            <p:childTnLst>
                              <p:par>
                                <p:cTn id="41" presetID="23" presetClass="entr" presetSubtype="272" fill="hold" grpId="0" nodeType="afterEffect">
                                  <p:stCondLst>
                                    <p:cond delay="0"/>
                                  </p:stCondLst>
                                  <p:childTnLst>
                                    <p:set>
                                      <p:cBhvr>
                                        <p:cTn id="42" dur="1" fill="hold">
                                          <p:stCondLst>
                                            <p:cond delay="0"/>
                                          </p:stCondLst>
                                        </p:cTn>
                                        <p:tgtEl>
                                          <p:spTgt spid="2156555"/>
                                        </p:tgtEl>
                                        <p:attrNameLst>
                                          <p:attrName>style.visibility</p:attrName>
                                        </p:attrNameLst>
                                      </p:cBhvr>
                                      <p:to>
                                        <p:strVal val="visible"/>
                                      </p:to>
                                    </p:set>
                                    <p:anim calcmode="lin" valueType="num">
                                      <p:cBhvr>
                                        <p:cTn id="43" dur="500" fill="hold"/>
                                        <p:tgtEl>
                                          <p:spTgt spid="2156555"/>
                                        </p:tgtEl>
                                        <p:attrNameLst>
                                          <p:attrName>ppt_w</p:attrName>
                                        </p:attrNameLst>
                                      </p:cBhvr>
                                      <p:tavLst>
                                        <p:tav tm="0">
                                          <p:val>
                                            <p:strVal val="2/3*#ppt_w"/>
                                          </p:val>
                                        </p:tav>
                                        <p:tav tm="100000">
                                          <p:val>
                                            <p:strVal val="#ppt_w"/>
                                          </p:val>
                                        </p:tav>
                                      </p:tavLst>
                                    </p:anim>
                                    <p:anim calcmode="lin" valueType="num">
                                      <p:cBhvr>
                                        <p:cTn id="44" dur="500" fill="hold"/>
                                        <p:tgtEl>
                                          <p:spTgt spid="2156555"/>
                                        </p:tgtEl>
                                        <p:attrNameLst>
                                          <p:attrName>ppt_h</p:attrName>
                                        </p:attrNameLst>
                                      </p:cBhvr>
                                      <p:tavLst>
                                        <p:tav tm="0">
                                          <p:val>
                                            <p:strVal val="2/3*#ppt_h"/>
                                          </p:val>
                                        </p:tav>
                                        <p:tav tm="100000">
                                          <p:val>
                                            <p:strVal val="#ppt_h"/>
                                          </p:val>
                                        </p:tav>
                                      </p:tavLst>
                                    </p:anim>
                                  </p:childTnLst>
                                </p:cTn>
                              </p:par>
                            </p:childTnLst>
                          </p:cTn>
                        </p:par>
                        <p:par>
                          <p:cTn id="45" fill="hold" nodeType="afterGroup">
                            <p:stCondLst>
                              <p:cond delay="2000"/>
                            </p:stCondLst>
                            <p:childTnLst>
                              <p:par>
                                <p:cTn id="46" presetID="22" presetClass="entr" presetSubtype="1" fill="hold" grpId="0" nodeType="afterEffect">
                                  <p:stCondLst>
                                    <p:cond delay="0"/>
                                  </p:stCondLst>
                                  <p:childTnLst>
                                    <p:set>
                                      <p:cBhvr>
                                        <p:cTn id="47" dur="1" fill="hold">
                                          <p:stCondLst>
                                            <p:cond delay="0"/>
                                          </p:stCondLst>
                                        </p:cTn>
                                        <p:tgtEl>
                                          <p:spTgt spid="2156556"/>
                                        </p:tgtEl>
                                        <p:attrNameLst>
                                          <p:attrName>style.visibility</p:attrName>
                                        </p:attrNameLst>
                                      </p:cBhvr>
                                      <p:to>
                                        <p:strVal val="visible"/>
                                      </p:to>
                                    </p:set>
                                    <p:animEffect transition="in" filter="wipe(up)">
                                      <p:cBhvr>
                                        <p:cTn id="48" dur="500"/>
                                        <p:tgtEl>
                                          <p:spTgt spid="2156556"/>
                                        </p:tgtEl>
                                      </p:cBhvr>
                                    </p:animEffect>
                                  </p:childTnLst>
                                </p:cTn>
                              </p:par>
                            </p:childTnLst>
                          </p:cTn>
                        </p:par>
                        <p:par>
                          <p:cTn id="49" fill="hold" nodeType="afterGroup">
                            <p:stCondLst>
                              <p:cond delay="2500"/>
                            </p:stCondLst>
                            <p:childTnLst>
                              <p:par>
                                <p:cTn id="50" presetID="9" presetClass="entr" presetSubtype="0" fill="hold" grpId="0" nodeType="afterEffect">
                                  <p:stCondLst>
                                    <p:cond delay="0"/>
                                  </p:stCondLst>
                                  <p:childTnLst>
                                    <p:set>
                                      <p:cBhvr>
                                        <p:cTn id="51" dur="1" fill="hold">
                                          <p:stCondLst>
                                            <p:cond delay="0"/>
                                          </p:stCondLst>
                                        </p:cTn>
                                        <p:tgtEl>
                                          <p:spTgt spid="2156557"/>
                                        </p:tgtEl>
                                        <p:attrNameLst>
                                          <p:attrName>style.visibility</p:attrName>
                                        </p:attrNameLst>
                                      </p:cBhvr>
                                      <p:to>
                                        <p:strVal val="visible"/>
                                      </p:to>
                                    </p:set>
                                    <p:animEffect transition="in" filter="dissolve">
                                      <p:cBhvr>
                                        <p:cTn id="52" dur="500"/>
                                        <p:tgtEl>
                                          <p:spTgt spid="2156557"/>
                                        </p:tgtEl>
                                      </p:cBhvr>
                                    </p:animEffect>
                                  </p:childTnLst>
                                </p:cTn>
                              </p:par>
                            </p:childTnLst>
                          </p:cTn>
                        </p:par>
                        <p:par>
                          <p:cTn id="53" fill="hold" nodeType="afterGroup">
                            <p:stCondLst>
                              <p:cond delay="3000"/>
                            </p:stCondLst>
                            <p:childTnLst>
                              <p:par>
                                <p:cTn id="54" presetID="9" presetClass="entr" presetSubtype="0" fill="hold" grpId="0" nodeType="afterEffect">
                                  <p:stCondLst>
                                    <p:cond delay="0"/>
                                  </p:stCondLst>
                                  <p:childTnLst>
                                    <p:set>
                                      <p:cBhvr>
                                        <p:cTn id="55" dur="1" fill="hold">
                                          <p:stCondLst>
                                            <p:cond delay="0"/>
                                          </p:stCondLst>
                                        </p:cTn>
                                        <p:tgtEl>
                                          <p:spTgt spid="2156553"/>
                                        </p:tgtEl>
                                        <p:attrNameLst>
                                          <p:attrName>style.visibility</p:attrName>
                                        </p:attrNameLst>
                                      </p:cBhvr>
                                      <p:to>
                                        <p:strVal val="visible"/>
                                      </p:to>
                                    </p:set>
                                    <p:animEffect transition="in" filter="dissolve">
                                      <p:cBhvr>
                                        <p:cTn id="56" dur="500"/>
                                        <p:tgtEl>
                                          <p:spTgt spid="21565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6547" grpId="0" animBg="1" autoUpdateAnimBg="0"/>
      <p:bldP spid="2156548" grpId="0" animBg="1" autoUpdateAnimBg="0"/>
      <p:bldP spid="2156549" grpId="0" animBg="1" autoUpdateAnimBg="0"/>
      <p:bldP spid="2156550" grpId="0" animBg="1"/>
      <p:bldP spid="2156551" grpId="0" animBg="1"/>
      <p:bldP spid="2156552" grpId="0" animBg="1" autoUpdateAnimBg="0"/>
      <p:bldP spid="2156553" grpId="0" animBg="1" autoUpdateAnimBg="0"/>
      <p:bldP spid="2156554" grpId="0" animBg="1" autoUpdateAnimBg="0"/>
      <p:bldP spid="2156555" grpId="0" animBg="1" autoUpdateAnimBg="0"/>
      <p:bldP spid="2156556" grpId="0" animBg="1"/>
      <p:bldP spid="2156557" grpId="0" animBg="1" autoUpdateAnimBg="0"/>
      <p:bldP spid="17"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2E6FE5C-4706-4142-9F5C-182F80C618BC}" type="datetime4">
              <a:rPr lang="en-US"/>
              <a:pPr>
                <a:defRPr/>
              </a:pPr>
              <a:t>May 13,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6E8CE04-E6CE-43B6-8E22-F626F8DD43BD}" type="slidenum">
              <a:rPr lang="en-US" altLang="en-US" sz="1400">
                <a:solidFill>
                  <a:srgbClr val="000066"/>
                </a:solidFill>
                <a:latin typeface="Arial" panose="020B0604020202020204" pitchFamily="34" charset="0"/>
              </a:rPr>
              <a:pPr/>
              <a:t>34</a:t>
            </a:fld>
            <a:endParaRPr lang="en-US" altLang="en-US" sz="1400">
              <a:solidFill>
                <a:srgbClr val="000066"/>
              </a:solidFill>
              <a:latin typeface="Arial" panose="020B0604020202020204" pitchFamily="34" charset="0"/>
            </a:endParaRPr>
          </a:p>
        </p:txBody>
      </p:sp>
      <p:sp>
        <p:nvSpPr>
          <p:cNvPr id="34821" name="Rectangle 2"/>
          <p:cNvSpPr>
            <a:spLocks noGrp="1" noChangeArrowheads="1"/>
          </p:cNvSpPr>
          <p:nvPr>
            <p:ph type="title"/>
          </p:nvPr>
        </p:nvSpPr>
        <p:spPr/>
        <p:txBody>
          <a:bodyPr/>
          <a:lstStyle/>
          <a:p>
            <a:r>
              <a:rPr lang="en-US" altLang="en-US" smtClean="0"/>
              <a:t>How Should We Resolve This Case?</a:t>
            </a:r>
          </a:p>
        </p:txBody>
      </p:sp>
      <p:sp>
        <p:nvSpPr>
          <p:cNvPr id="34822" name="Rectangle 3"/>
          <p:cNvSpPr>
            <a:spLocks noGrp="1" noChangeArrowheads="1"/>
          </p:cNvSpPr>
          <p:nvPr>
            <p:ph type="body" idx="1"/>
          </p:nvPr>
        </p:nvSpPr>
        <p:spPr/>
        <p:txBody>
          <a:bodyPr/>
          <a:lstStyle/>
          <a:p>
            <a:r>
              <a:rPr lang="en-US" altLang="en-US" smtClean="0"/>
              <a:t>Under Current Article 9?</a:t>
            </a:r>
          </a:p>
          <a:p>
            <a:r>
              <a:rPr lang="en-US" altLang="en-US" smtClean="0"/>
              <a:t>Does It Matter Whether the Copyrighted Works are Registered or Unregistered? </a:t>
            </a:r>
          </a:p>
        </p:txBody>
      </p:sp>
    </p:spTree>
    <p:extLst>
      <p:ext uri="{BB962C8B-B14F-4D97-AF65-F5344CB8AC3E}">
        <p14:creationId xmlns:p14="http://schemas.microsoft.com/office/powerpoint/2010/main" val="11462671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9A44979C-BADC-44AF-9255-60AB9C63358E}" type="datetime4">
              <a:rPr lang="en-US"/>
              <a:pPr>
                <a:defRPr/>
              </a:pPr>
              <a:t>May 13,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91882E8-6E6E-4690-BF79-1C79AE13B9E3}" type="slidenum">
              <a:rPr lang="en-US" altLang="en-US" sz="1400">
                <a:solidFill>
                  <a:srgbClr val="000066"/>
                </a:solidFill>
                <a:latin typeface="Arial" panose="020B0604020202020204" pitchFamily="34" charset="0"/>
              </a:rPr>
              <a:pPr/>
              <a:t>35</a:t>
            </a:fld>
            <a:endParaRPr lang="en-US" altLang="en-US" sz="1400">
              <a:solidFill>
                <a:srgbClr val="000066"/>
              </a:solidFill>
              <a:latin typeface="Arial" panose="020B0604020202020204" pitchFamily="34" charset="0"/>
            </a:endParaRPr>
          </a:p>
        </p:txBody>
      </p:sp>
      <p:sp>
        <p:nvSpPr>
          <p:cNvPr id="35845" name="Rectangle 2"/>
          <p:cNvSpPr>
            <a:spLocks noGrp="1" noChangeArrowheads="1"/>
          </p:cNvSpPr>
          <p:nvPr>
            <p:ph type="title"/>
          </p:nvPr>
        </p:nvSpPr>
        <p:spPr/>
        <p:txBody>
          <a:bodyPr/>
          <a:lstStyle/>
          <a:p>
            <a:r>
              <a:rPr lang="en-US" altLang="en-US" smtClean="0"/>
              <a:t>Start with 17 USC 205</a:t>
            </a:r>
          </a:p>
        </p:txBody>
      </p:sp>
      <p:sp>
        <p:nvSpPr>
          <p:cNvPr id="35846" name="Rectangle 3"/>
          <p:cNvSpPr>
            <a:spLocks noGrp="1" noChangeArrowheads="1"/>
          </p:cNvSpPr>
          <p:nvPr>
            <p:ph type="body" idx="1"/>
          </p:nvPr>
        </p:nvSpPr>
        <p:spPr/>
        <p:txBody>
          <a:bodyPr/>
          <a:lstStyle/>
          <a:p>
            <a:r>
              <a:rPr lang="en-US" altLang="en-US" smtClean="0"/>
              <a:t>Key Questions</a:t>
            </a:r>
          </a:p>
          <a:p>
            <a:pPr lvl="1"/>
            <a:r>
              <a:rPr lang="en-US" altLang="en-US" smtClean="0"/>
              <a:t>Does the federal statute displace the Article 9 filing requirement?</a:t>
            </a:r>
          </a:p>
          <a:p>
            <a:pPr lvl="1"/>
            <a:r>
              <a:rPr lang="en-US" altLang="en-US" smtClean="0"/>
              <a:t>To what extent are other Article 9 rules displaced by the federal scheme?</a:t>
            </a:r>
          </a:p>
        </p:txBody>
      </p:sp>
    </p:spTree>
    <p:extLst>
      <p:ext uri="{BB962C8B-B14F-4D97-AF65-F5344CB8AC3E}">
        <p14:creationId xmlns:p14="http://schemas.microsoft.com/office/powerpoint/2010/main" val="410889677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B01DCFD5-87FE-47FC-A41F-EFCA0020B51A}" type="datetime4">
              <a:rPr lang="en-US"/>
              <a:pPr>
                <a:defRPr/>
              </a:pPr>
              <a:t>May 13,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3A4985B-DFE3-4143-AE70-AE8B62C1003C}" type="slidenum">
              <a:rPr lang="en-US" altLang="en-US" sz="1400">
                <a:solidFill>
                  <a:srgbClr val="000066"/>
                </a:solidFill>
                <a:latin typeface="Arial" panose="020B0604020202020204" pitchFamily="34" charset="0"/>
              </a:rPr>
              <a:pPr/>
              <a:t>36</a:t>
            </a:fld>
            <a:endParaRPr lang="en-US" altLang="en-US" sz="1400">
              <a:solidFill>
                <a:srgbClr val="000066"/>
              </a:solidFill>
              <a:latin typeface="Arial" panose="020B0604020202020204" pitchFamily="34" charset="0"/>
            </a:endParaRPr>
          </a:p>
        </p:txBody>
      </p:sp>
      <p:sp>
        <p:nvSpPr>
          <p:cNvPr id="36869" name="Rectangle 2"/>
          <p:cNvSpPr>
            <a:spLocks noGrp="1" noChangeArrowheads="1"/>
          </p:cNvSpPr>
          <p:nvPr>
            <p:ph type="title"/>
          </p:nvPr>
        </p:nvSpPr>
        <p:spPr/>
        <p:txBody>
          <a:bodyPr/>
          <a:lstStyle/>
          <a:p>
            <a:r>
              <a:rPr lang="en-US" altLang="en-US" smtClean="0"/>
              <a:t>Start with 17 USC 205</a:t>
            </a:r>
          </a:p>
        </p:txBody>
      </p:sp>
      <p:sp>
        <p:nvSpPr>
          <p:cNvPr id="36870" name="Rectangle 3"/>
          <p:cNvSpPr>
            <a:spLocks noGrp="1" noChangeArrowheads="1"/>
          </p:cNvSpPr>
          <p:nvPr>
            <p:ph type="body" idx="1"/>
          </p:nvPr>
        </p:nvSpPr>
        <p:spPr/>
        <p:txBody>
          <a:bodyPr/>
          <a:lstStyle/>
          <a:p>
            <a:r>
              <a:rPr lang="en-US" altLang="en-US" smtClean="0"/>
              <a:t>205(d)</a:t>
            </a:r>
          </a:p>
          <a:p>
            <a:pPr lvl="1"/>
            <a:r>
              <a:rPr lang="en-US" altLang="en-US" smtClean="0"/>
              <a:t>Fed priority rule should be understood to displace Article 9 priority rules, when 205(d) applies</a:t>
            </a:r>
          </a:p>
          <a:p>
            <a:pPr lvl="1"/>
            <a:r>
              <a:rPr lang="en-US" altLang="en-US" smtClean="0"/>
              <a:t>Limited to situations where constructive knowledge given under 205(c)</a:t>
            </a:r>
          </a:p>
          <a:p>
            <a:pPr lvl="1"/>
            <a:r>
              <a:rPr lang="en-US" altLang="en-US" smtClean="0"/>
              <a:t>205(c) in turn applies only to registered works</a:t>
            </a:r>
          </a:p>
        </p:txBody>
      </p:sp>
    </p:spTree>
    <p:extLst>
      <p:ext uri="{BB962C8B-B14F-4D97-AF65-F5344CB8AC3E}">
        <p14:creationId xmlns:p14="http://schemas.microsoft.com/office/powerpoint/2010/main" val="118613813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D1380FC5-E2E1-4D67-B5F4-0F52C9E46D2A}" type="datetime4">
              <a:rPr lang="en-US"/>
              <a:pPr>
                <a:defRPr/>
              </a:pPr>
              <a:t>May 13,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EF02BF1-9793-4FB5-9874-FB576EEB0E93}" type="slidenum">
              <a:rPr lang="en-US" altLang="en-US" sz="1400">
                <a:solidFill>
                  <a:srgbClr val="000066"/>
                </a:solidFill>
                <a:latin typeface="Arial" panose="020B0604020202020204" pitchFamily="34" charset="0"/>
              </a:rPr>
              <a:pPr/>
              <a:t>37</a:t>
            </a:fld>
            <a:endParaRPr lang="en-US" altLang="en-US" sz="1400">
              <a:solidFill>
                <a:srgbClr val="000066"/>
              </a:solidFill>
              <a:latin typeface="Arial" panose="020B0604020202020204" pitchFamily="34" charset="0"/>
            </a:endParaRPr>
          </a:p>
        </p:txBody>
      </p:sp>
      <p:sp>
        <p:nvSpPr>
          <p:cNvPr id="37893" name="Rectangle 2"/>
          <p:cNvSpPr>
            <a:spLocks noGrp="1" noChangeArrowheads="1"/>
          </p:cNvSpPr>
          <p:nvPr>
            <p:ph type="title"/>
          </p:nvPr>
        </p:nvSpPr>
        <p:spPr/>
        <p:txBody>
          <a:bodyPr/>
          <a:lstStyle/>
          <a:p>
            <a:r>
              <a:rPr lang="en-US" altLang="en-US" smtClean="0"/>
              <a:t>Start with 17 USC 205</a:t>
            </a:r>
          </a:p>
        </p:txBody>
      </p:sp>
      <p:sp>
        <p:nvSpPr>
          <p:cNvPr id="37894" name="Rectangle 3"/>
          <p:cNvSpPr>
            <a:spLocks noGrp="1" noChangeArrowheads="1"/>
          </p:cNvSpPr>
          <p:nvPr>
            <p:ph type="body" idx="1"/>
          </p:nvPr>
        </p:nvSpPr>
        <p:spPr/>
        <p:txBody>
          <a:bodyPr/>
          <a:lstStyle/>
          <a:p>
            <a:pPr>
              <a:lnSpc>
                <a:spcPct val="90000"/>
              </a:lnSpc>
            </a:pPr>
            <a:r>
              <a:rPr lang="en-US" altLang="en-US" dirty="0" smtClean="0"/>
              <a:t>Implication?</a:t>
            </a:r>
          </a:p>
          <a:p>
            <a:pPr lvl="1">
              <a:lnSpc>
                <a:spcPct val="90000"/>
              </a:lnSpc>
            </a:pPr>
            <a:r>
              <a:rPr lang="en-US" altLang="en-US" dirty="0" smtClean="0"/>
              <a:t>One set of rules for registered works, another for unregistered</a:t>
            </a:r>
          </a:p>
          <a:p>
            <a:pPr lvl="1">
              <a:lnSpc>
                <a:spcPct val="90000"/>
              </a:lnSpc>
            </a:pPr>
            <a:r>
              <a:rPr lang="en-US" altLang="en-US" dirty="0" smtClean="0"/>
              <a:t>File in fed system for registered works, state system for unregistered</a:t>
            </a:r>
          </a:p>
          <a:p>
            <a:pPr>
              <a:lnSpc>
                <a:spcPct val="90000"/>
              </a:lnSpc>
            </a:pPr>
            <a:r>
              <a:rPr lang="en-US" altLang="en-US" dirty="0" smtClean="0"/>
              <a:t>Problems?</a:t>
            </a:r>
          </a:p>
          <a:p>
            <a:pPr lvl="1">
              <a:lnSpc>
                <a:spcPct val="90000"/>
              </a:lnSpc>
            </a:pPr>
            <a:r>
              <a:rPr lang="en-US" altLang="en-US" dirty="0" smtClean="0"/>
              <a:t>What happens when unregistered work is registered?</a:t>
            </a:r>
          </a:p>
        </p:txBody>
      </p:sp>
    </p:spTree>
    <p:extLst>
      <p:ext uri="{BB962C8B-B14F-4D97-AF65-F5344CB8AC3E}">
        <p14:creationId xmlns:p14="http://schemas.microsoft.com/office/powerpoint/2010/main" val="267094136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Date Placeholder 2"/>
          <p:cNvSpPr>
            <a:spLocks noGrp="1"/>
          </p:cNvSpPr>
          <p:nvPr>
            <p:ph type="dt" sz="quarter" idx="10"/>
          </p:nvPr>
        </p:nvSpPr>
        <p:spPr/>
        <p:txBody>
          <a:bodyPr/>
          <a:lstStyle/>
          <a:p>
            <a:pPr>
              <a:defRPr/>
            </a:pPr>
            <a:fld id="{4B00FC53-81B7-4265-AB5D-174D53A62088}" type="datetime4">
              <a:rPr lang="en-US"/>
              <a:pPr>
                <a:defRPr/>
              </a:pPr>
              <a:t>May 13, 2021</a:t>
            </a:fld>
            <a:endParaRPr lang="en-US" altLang="en-US">
              <a:solidFill>
                <a:schemeClr val="bg2"/>
              </a:solidFill>
            </a:endParaRPr>
          </a:p>
        </p:txBody>
      </p:sp>
      <p:sp>
        <p:nvSpPr>
          <p:cNvPr id="18"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3EEEF1C-BD54-477D-B03D-DAAA9957F17F}" type="slidenum">
              <a:rPr lang="en-US" altLang="en-US" sz="1400">
                <a:solidFill>
                  <a:srgbClr val="000066"/>
                </a:solidFill>
                <a:latin typeface="Arial" panose="020B0604020202020204" pitchFamily="34" charset="0"/>
              </a:rPr>
              <a:pPr/>
              <a:t>38</a:t>
            </a:fld>
            <a:endParaRPr lang="en-US" altLang="en-US" sz="1400">
              <a:solidFill>
                <a:srgbClr val="000066"/>
              </a:solidFill>
              <a:latin typeface="Arial" panose="020B0604020202020204" pitchFamily="34" charset="0"/>
            </a:endParaRPr>
          </a:p>
        </p:txBody>
      </p:sp>
      <p:sp>
        <p:nvSpPr>
          <p:cNvPr id="38917" name="Rectangle 2"/>
          <p:cNvSpPr>
            <a:spLocks noGrp="1" noChangeArrowheads="1"/>
          </p:cNvSpPr>
          <p:nvPr>
            <p:ph type="title"/>
          </p:nvPr>
        </p:nvSpPr>
        <p:spPr/>
        <p:txBody>
          <a:bodyPr/>
          <a:lstStyle/>
          <a:p>
            <a:r>
              <a:rPr lang="en-US" altLang="en-US" smtClean="0">
                <a:cs typeface="Times New Roman" panose="02020603050405020304" pitchFamily="18" charset="0"/>
              </a:rPr>
              <a:t>Switching Status</a:t>
            </a:r>
            <a:endParaRPr lang="en-US" altLang="en-US" sz="3200">
              <a:cs typeface="Times New Roman" panose="02020603050405020304" pitchFamily="18" charset="0"/>
            </a:endParaRPr>
          </a:p>
        </p:txBody>
      </p:sp>
      <p:sp>
        <p:nvSpPr>
          <p:cNvPr id="2161667" name="AutoShape 3"/>
          <p:cNvSpPr>
            <a:spLocks noChangeArrowheads="1"/>
          </p:cNvSpPr>
          <p:nvPr/>
        </p:nvSpPr>
        <p:spPr bwMode="auto">
          <a:xfrm>
            <a:off x="2057400" y="50292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2161668" name="AutoShape 4"/>
          <p:cNvSpPr>
            <a:spLocks noChangeArrowheads="1"/>
          </p:cNvSpPr>
          <p:nvPr/>
        </p:nvSpPr>
        <p:spPr bwMode="auto">
          <a:xfrm>
            <a:off x="2057400" y="12192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2161669" name="AutoShape 5"/>
          <p:cNvSpPr>
            <a:spLocks noChangeArrowheads="1"/>
          </p:cNvSpPr>
          <p:nvPr/>
        </p:nvSpPr>
        <p:spPr bwMode="auto">
          <a:xfrm>
            <a:off x="7620000" y="1219200"/>
            <a:ext cx="2438400"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2161670" name="Line 6"/>
          <p:cNvSpPr>
            <a:spLocks noChangeShapeType="1"/>
          </p:cNvSpPr>
          <p:nvPr/>
        </p:nvSpPr>
        <p:spPr bwMode="auto">
          <a:xfrm>
            <a:off x="4343400" y="1828800"/>
            <a:ext cx="3276600" cy="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61671" name="Line 7"/>
          <p:cNvSpPr>
            <a:spLocks noChangeShapeType="1"/>
          </p:cNvSpPr>
          <p:nvPr/>
        </p:nvSpPr>
        <p:spPr bwMode="auto">
          <a:xfrm>
            <a:off x="3200400" y="2438400"/>
            <a:ext cx="0" cy="25908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61672" name="AutoShape 8"/>
          <p:cNvSpPr>
            <a:spLocks noChangeArrowheads="1"/>
          </p:cNvSpPr>
          <p:nvPr/>
        </p:nvSpPr>
        <p:spPr bwMode="auto">
          <a:xfrm>
            <a:off x="41193" y="2554288"/>
            <a:ext cx="2727408" cy="2281476"/>
          </a:xfrm>
          <a:prstGeom prst="flowChartAlternateProcess">
            <a:avLst/>
          </a:prstGeom>
          <a:solidFill>
            <a:srgbClr val="00FFFF"/>
          </a:solidFill>
          <a:ln w="9525">
            <a:solidFill>
              <a:schemeClr val="tx1"/>
            </a:solidFill>
            <a:miter lim="800000"/>
            <a:headEnd/>
            <a:tailEnd/>
          </a:ln>
        </p:spPr>
        <p:txBody>
          <a:bodyPr wrap="non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5/1: $</a:t>
            </a:r>
          </a:p>
          <a:p>
            <a:pPr algn="ctr"/>
            <a:r>
              <a:rPr lang="en-US" altLang="en-US" sz="3200"/>
              <a:t>SA: Song</a:t>
            </a:r>
          </a:p>
          <a:p>
            <a:pPr algn="ctr"/>
            <a:r>
              <a:rPr lang="en-US" altLang="en-US" sz="3200"/>
              <a:t>Unreg. Work</a:t>
            </a:r>
          </a:p>
          <a:p>
            <a:pPr algn="ctr"/>
            <a:r>
              <a:rPr lang="en-US" altLang="en-US" sz="3200"/>
              <a:t>Files FS w/SS</a:t>
            </a:r>
          </a:p>
        </p:txBody>
      </p:sp>
      <p:sp>
        <p:nvSpPr>
          <p:cNvPr id="2161673" name="Text Box 9"/>
          <p:cNvSpPr txBox="1">
            <a:spLocks noChangeArrowheads="1"/>
          </p:cNvSpPr>
          <p:nvPr/>
        </p:nvSpPr>
        <p:spPr bwMode="auto">
          <a:xfrm>
            <a:off x="4374356" y="5868510"/>
            <a:ext cx="3544887"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a:solidFill>
                  <a:srgbClr val="FF0000"/>
                </a:solidFill>
              </a:rPr>
              <a:t>Who has priority?</a:t>
            </a:r>
          </a:p>
        </p:txBody>
      </p:sp>
      <p:sp>
        <p:nvSpPr>
          <p:cNvPr id="2161674" name="AutoShape 10"/>
          <p:cNvSpPr>
            <a:spLocks noChangeArrowheads="1"/>
          </p:cNvSpPr>
          <p:nvPr/>
        </p:nvSpPr>
        <p:spPr bwMode="auto">
          <a:xfrm>
            <a:off x="8382000" y="4648200"/>
            <a:ext cx="1905000" cy="1676400"/>
          </a:xfrm>
          <a:prstGeom prst="flowChartConnector">
            <a:avLst/>
          </a:prstGeom>
          <a:solidFill>
            <a:srgbClr val="CC99FF"/>
          </a:solidFill>
          <a:ln w="9525">
            <a:solidFill>
              <a:schemeClr val="tx1"/>
            </a:solidFill>
            <a:round/>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Copyright</a:t>
            </a:r>
          </a:p>
          <a:p>
            <a:pPr algn="ctr"/>
            <a:r>
              <a:rPr lang="en-US" altLang="en-US" sz="3200"/>
              <a:t>Office</a:t>
            </a:r>
          </a:p>
        </p:txBody>
      </p:sp>
      <p:sp>
        <p:nvSpPr>
          <p:cNvPr id="2161675" name="AutoShape 11"/>
          <p:cNvSpPr>
            <a:spLocks noChangeArrowheads="1"/>
          </p:cNvSpPr>
          <p:nvPr/>
        </p:nvSpPr>
        <p:spPr bwMode="auto">
          <a:xfrm>
            <a:off x="5000627" y="2020889"/>
            <a:ext cx="1930401" cy="893763"/>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5/15: $</a:t>
            </a:r>
          </a:p>
          <a:p>
            <a:pPr algn="ctr"/>
            <a:r>
              <a:rPr lang="en-US" altLang="en-US" sz="3200" dirty="0"/>
              <a:t>SA: Song</a:t>
            </a:r>
          </a:p>
        </p:txBody>
      </p:sp>
      <p:sp>
        <p:nvSpPr>
          <p:cNvPr id="2161676" name="Line 12"/>
          <p:cNvSpPr>
            <a:spLocks noChangeShapeType="1"/>
          </p:cNvSpPr>
          <p:nvPr/>
        </p:nvSpPr>
        <p:spPr bwMode="auto">
          <a:xfrm>
            <a:off x="9220200" y="2438400"/>
            <a:ext cx="0" cy="220980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61677" name="AutoShape 13"/>
          <p:cNvSpPr>
            <a:spLocks noChangeArrowheads="1"/>
          </p:cNvSpPr>
          <p:nvPr/>
        </p:nvSpPr>
        <p:spPr bwMode="auto">
          <a:xfrm>
            <a:off x="9614536" y="2641284"/>
            <a:ext cx="1897381" cy="1514156"/>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5/15</a:t>
            </a:r>
          </a:p>
          <a:p>
            <a:pPr algn="ctr"/>
            <a:r>
              <a:rPr lang="en-US" altLang="en-US" sz="3200" dirty="0"/>
              <a:t>Records</a:t>
            </a:r>
          </a:p>
          <a:p>
            <a:pPr algn="ctr"/>
            <a:r>
              <a:rPr lang="en-US" altLang="en-US" sz="3200" dirty="0"/>
              <a:t>Transfer</a:t>
            </a:r>
          </a:p>
        </p:txBody>
      </p:sp>
      <p:sp>
        <p:nvSpPr>
          <p:cNvPr id="2161678" name="AutoShape 14"/>
          <p:cNvSpPr>
            <a:spLocks noChangeArrowheads="1"/>
          </p:cNvSpPr>
          <p:nvPr/>
        </p:nvSpPr>
        <p:spPr bwMode="auto">
          <a:xfrm>
            <a:off x="4277043" y="3398362"/>
            <a:ext cx="2087563" cy="1736646"/>
          </a:xfrm>
          <a:prstGeom prst="flowChartAlternateProcess">
            <a:avLst/>
          </a:prstGeom>
          <a:solidFill>
            <a:srgbClr val="00FFFF"/>
          </a:solidFill>
          <a:ln w="9525">
            <a:solidFill>
              <a:schemeClr val="tx1"/>
            </a:solidFill>
            <a:miter lim="800000"/>
            <a:headEnd/>
            <a:tailEnd/>
          </a:ln>
        </p:spPr>
        <p:txBody>
          <a:bodyPr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5/2: Registers work</a:t>
            </a:r>
          </a:p>
        </p:txBody>
      </p:sp>
      <p:sp>
        <p:nvSpPr>
          <p:cNvPr id="2161679" name="Line 15"/>
          <p:cNvSpPr>
            <a:spLocks noChangeShapeType="1"/>
          </p:cNvSpPr>
          <p:nvPr/>
        </p:nvSpPr>
        <p:spPr bwMode="auto">
          <a:xfrm>
            <a:off x="4289426" y="2554288"/>
            <a:ext cx="4041775" cy="2830512"/>
          </a:xfrm>
          <a:prstGeom prst="line">
            <a:avLst/>
          </a:prstGeom>
          <a:noFill/>
          <a:ln w="1905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extLst>
      <p:ext uri="{BB962C8B-B14F-4D97-AF65-F5344CB8AC3E}">
        <p14:creationId xmlns:p14="http://schemas.microsoft.com/office/powerpoint/2010/main" val="28539798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161668"/>
                                        </p:tgtEl>
                                        <p:attrNameLst>
                                          <p:attrName>style.visibility</p:attrName>
                                        </p:attrNameLst>
                                      </p:cBhvr>
                                      <p:to>
                                        <p:strVal val="visible"/>
                                      </p:to>
                                    </p:set>
                                    <p:anim calcmode="lin" valueType="num">
                                      <p:cBhvr additive="base">
                                        <p:cTn id="7" dur="500" fill="hold"/>
                                        <p:tgtEl>
                                          <p:spTgt spid="2161668"/>
                                        </p:tgtEl>
                                        <p:attrNameLst>
                                          <p:attrName>ppt_x</p:attrName>
                                        </p:attrNameLst>
                                      </p:cBhvr>
                                      <p:tavLst>
                                        <p:tav tm="0">
                                          <p:val>
                                            <p:strVal val="0-#ppt_w/2"/>
                                          </p:val>
                                        </p:tav>
                                        <p:tav tm="100000">
                                          <p:val>
                                            <p:strVal val="#ppt_x"/>
                                          </p:val>
                                        </p:tav>
                                      </p:tavLst>
                                    </p:anim>
                                    <p:anim calcmode="lin" valueType="num">
                                      <p:cBhvr additive="base">
                                        <p:cTn id="8" dur="500" fill="hold"/>
                                        <p:tgtEl>
                                          <p:spTgt spid="216166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2161667"/>
                                        </p:tgtEl>
                                        <p:attrNameLst>
                                          <p:attrName>style.visibility</p:attrName>
                                        </p:attrNameLst>
                                      </p:cBhvr>
                                      <p:to>
                                        <p:strVal val="visible"/>
                                      </p:to>
                                    </p:set>
                                    <p:anim calcmode="lin" valueType="num">
                                      <p:cBhvr>
                                        <p:cTn id="12" dur="500" fill="hold"/>
                                        <p:tgtEl>
                                          <p:spTgt spid="2161667"/>
                                        </p:tgtEl>
                                        <p:attrNameLst>
                                          <p:attrName>ppt_w</p:attrName>
                                        </p:attrNameLst>
                                      </p:cBhvr>
                                      <p:tavLst>
                                        <p:tav tm="0">
                                          <p:val>
                                            <p:strVal val="2/3*#ppt_w"/>
                                          </p:val>
                                        </p:tav>
                                        <p:tav tm="100000">
                                          <p:val>
                                            <p:strVal val="#ppt_w"/>
                                          </p:val>
                                        </p:tav>
                                      </p:tavLst>
                                    </p:anim>
                                    <p:anim calcmode="lin" valueType="num">
                                      <p:cBhvr>
                                        <p:cTn id="13" dur="500" fill="hold"/>
                                        <p:tgtEl>
                                          <p:spTgt spid="2161667"/>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2161671"/>
                                        </p:tgtEl>
                                        <p:attrNameLst>
                                          <p:attrName>style.visibility</p:attrName>
                                        </p:attrNameLst>
                                      </p:cBhvr>
                                      <p:to>
                                        <p:strVal val="visible"/>
                                      </p:to>
                                    </p:set>
                                    <p:anim calcmode="lin" valueType="num">
                                      <p:cBhvr>
                                        <p:cTn id="17" dur="500" fill="hold"/>
                                        <p:tgtEl>
                                          <p:spTgt spid="2161671"/>
                                        </p:tgtEl>
                                        <p:attrNameLst>
                                          <p:attrName>ppt_w</p:attrName>
                                        </p:attrNameLst>
                                      </p:cBhvr>
                                      <p:tavLst>
                                        <p:tav tm="0">
                                          <p:val>
                                            <p:strVal val="2/3*#ppt_w"/>
                                          </p:val>
                                        </p:tav>
                                        <p:tav tm="100000">
                                          <p:val>
                                            <p:strVal val="#ppt_w"/>
                                          </p:val>
                                        </p:tav>
                                      </p:tavLst>
                                    </p:anim>
                                    <p:anim calcmode="lin" valueType="num">
                                      <p:cBhvr>
                                        <p:cTn id="18" dur="500" fill="hold"/>
                                        <p:tgtEl>
                                          <p:spTgt spid="2161671"/>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2161672"/>
                                        </p:tgtEl>
                                        <p:attrNameLst>
                                          <p:attrName>style.visibility</p:attrName>
                                        </p:attrNameLst>
                                      </p:cBhvr>
                                      <p:to>
                                        <p:strVal val="visible"/>
                                      </p:to>
                                    </p:set>
                                    <p:animEffect transition="in" filter="dissolve">
                                      <p:cBhvr>
                                        <p:cTn id="22" dur="500"/>
                                        <p:tgtEl>
                                          <p:spTgt spid="216167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2161679"/>
                                        </p:tgtEl>
                                        <p:attrNameLst>
                                          <p:attrName>style.visibility</p:attrName>
                                        </p:attrNameLst>
                                      </p:cBhvr>
                                      <p:to>
                                        <p:strVal val="visible"/>
                                      </p:to>
                                    </p:set>
                                    <p:animEffect transition="in" filter="wipe(up)">
                                      <p:cBhvr>
                                        <p:cTn id="27" dur="500"/>
                                        <p:tgtEl>
                                          <p:spTgt spid="2161679"/>
                                        </p:tgtEl>
                                      </p:cBhvr>
                                    </p:animEffect>
                                  </p:childTnLst>
                                </p:cTn>
                              </p:par>
                            </p:childTnLst>
                          </p:cTn>
                        </p:par>
                        <p:par>
                          <p:cTn id="28" fill="hold" nodeType="afterGroup">
                            <p:stCondLst>
                              <p:cond delay="500"/>
                            </p:stCondLst>
                            <p:childTnLst>
                              <p:par>
                                <p:cTn id="29" presetID="23" presetClass="entr" presetSubtype="272" fill="hold" grpId="0" nodeType="afterEffect">
                                  <p:stCondLst>
                                    <p:cond delay="0"/>
                                  </p:stCondLst>
                                  <p:childTnLst>
                                    <p:set>
                                      <p:cBhvr>
                                        <p:cTn id="30" dur="1" fill="hold">
                                          <p:stCondLst>
                                            <p:cond delay="0"/>
                                          </p:stCondLst>
                                        </p:cTn>
                                        <p:tgtEl>
                                          <p:spTgt spid="2161674"/>
                                        </p:tgtEl>
                                        <p:attrNameLst>
                                          <p:attrName>style.visibility</p:attrName>
                                        </p:attrNameLst>
                                      </p:cBhvr>
                                      <p:to>
                                        <p:strVal val="visible"/>
                                      </p:to>
                                    </p:set>
                                    <p:anim calcmode="lin" valueType="num">
                                      <p:cBhvr>
                                        <p:cTn id="31" dur="500" fill="hold"/>
                                        <p:tgtEl>
                                          <p:spTgt spid="2161674"/>
                                        </p:tgtEl>
                                        <p:attrNameLst>
                                          <p:attrName>ppt_w</p:attrName>
                                        </p:attrNameLst>
                                      </p:cBhvr>
                                      <p:tavLst>
                                        <p:tav tm="0">
                                          <p:val>
                                            <p:strVal val="2/3*#ppt_w"/>
                                          </p:val>
                                        </p:tav>
                                        <p:tav tm="100000">
                                          <p:val>
                                            <p:strVal val="#ppt_w"/>
                                          </p:val>
                                        </p:tav>
                                      </p:tavLst>
                                    </p:anim>
                                    <p:anim calcmode="lin" valueType="num">
                                      <p:cBhvr>
                                        <p:cTn id="32" dur="500" fill="hold"/>
                                        <p:tgtEl>
                                          <p:spTgt spid="2161674"/>
                                        </p:tgtEl>
                                        <p:attrNameLst>
                                          <p:attrName>ppt_h</p:attrName>
                                        </p:attrNameLst>
                                      </p:cBhvr>
                                      <p:tavLst>
                                        <p:tav tm="0">
                                          <p:val>
                                            <p:strVal val="2/3*#ppt_h"/>
                                          </p:val>
                                        </p:tav>
                                        <p:tav tm="100000">
                                          <p:val>
                                            <p:strVal val="#ppt_h"/>
                                          </p:val>
                                        </p:tav>
                                      </p:tavLst>
                                    </p:anim>
                                  </p:childTnLst>
                                </p:cTn>
                              </p:par>
                            </p:childTnLst>
                          </p:cTn>
                        </p:par>
                        <p:par>
                          <p:cTn id="33" fill="hold" nodeType="afterGroup">
                            <p:stCondLst>
                              <p:cond delay="1000"/>
                            </p:stCondLst>
                            <p:childTnLst>
                              <p:par>
                                <p:cTn id="34" presetID="9" presetClass="entr" presetSubtype="0" fill="hold" grpId="0" nodeType="afterEffect">
                                  <p:stCondLst>
                                    <p:cond delay="0"/>
                                  </p:stCondLst>
                                  <p:childTnLst>
                                    <p:set>
                                      <p:cBhvr>
                                        <p:cTn id="35" dur="1" fill="hold">
                                          <p:stCondLst>
                                            <p:cond delay="0"/>
                                          </p:stCondLst>
                                        </p:cTn>
                                        <p:tgtEl>
                                          <p:spTgt spid="2161678"/>
                                        </p:tgtEl>
                                        <p:attrNameLst>
                                          <p:attrName>style.visibility</p:attrName>
                                        </p:attrNameLst>
                                      </p:cBhvr>
                                      <p:to>
                                        <p:strVal val="visible"/>
                                      </p:to>
                                    </p:set>
                                    <p:animEffect transition="in" filter="dissolve">
                                      <p:cBhvr>
                                        <p:cTn id="36" dur="500"/>
                                        <p:tgtEl>
                                          <p:spTgt spid="2161678"/>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xit" presetSubtype="0" fill="hold" grpId="0" nodeType="clickEffect">
                                  <p:stCondLst>
                                    <p:cond delay="0"/>
                                  </p:stCondLst>
                                  <p:childTnLst>
                                    <p:set>
                                      <p:cBhvr>
                                        <p:cTn id="40" dur="1" fill="hold">
                                          <p:stCondLst>
                                            <p:cond delay="0"/>
                                          </p:stCondLst>
                                        </p:cTn>
                                        <p:tgtEl>
                                          <p:spTgt spid="19"/>
                                        </p:tgtEl>
                                        <p:attrNameLst>
                                          <p:attrName>style.visibility</p:attrName>
                                        </p:attrNameLst>
                                      </p:cBhvr>
                                      <p:to>
                                        <p:strVal val="hidden"/>
                                      </p:to>
                                    </p:set>
                                  </p:childTnLst>
                                </p:cTn>
                              </p:par>
                              <p:par>
                                <p:cTn id="41" presetID="23" presetClass="entr" presetSubtype="272" fill="hold" grpId="0" nodeType="withEffect">
                                  <p:stCondLst>
                                    <p:cond delay="0"/>
                                  </p:stCondLst>
                                  <p:childTnLst>
                                    <p:set>
                                      <p:cBhvr>
                                        <p:cTn id="42" dur="1" fill="hold">
                                          <p:stCondLst>
                                            <p:cond delay="0"/>
                                          </p:stCondLst>
                                        </p:cTn>
                                        <p:tgtEl>
                                          <p:spTgt spid="2161669"/>
                                        </p:tgtEl>
                                        <p:attrNameLst>
                                          <p:attrName>style.visibility</p:attrName>
                                        </p:attrNameLst>
                                      </p:cBhvr>
                                      <p:to>
                                        <p:strVal val="visible"/>
                                      </p:to>
                                    </p:set>
                                    <p:anim calcmode="lin" valueType="num">
                                      <p:cBhvr>
                                        <p:cTn id="43" dur="500" fill="hold"/>
                                        <p:tgtEl>
                                          <p:spTgt spid="2161669"/>
                                        </p:tgtEl>
                                        <p:attrNameLst>
                                          <p:attrName>ppt_w</p:attrName>
                                        </p:attrNameLst>
                                      </p:cBhvr>
                                      <p:tavLst>
                                        <p:tav tm="0">
                                          <p:val>
                                            <p:strVal val="2/3*#ppt_w"/>
                                          </p:val>
                                        </p:tav>
                                        <p:tav tm="100000">
                                          <p:val>
                                            <p:strVal val="#ppt_w"/>
                                          </p:val>
                                        </p:tav>
                                      </p:tavLst>
                                    </p:anim>
                                    <p:anim calcmode="lin" valueType="num">
                                      <p:cBhvr>
                                        <p:cTn id="44" dur="500" fill="hold"/>
                                        <p:tgtEl>
                                          <p:spTgt spid="2161669"/>
                                        </p:tgtEl>
                                        <p:attrNameLst>
                                          <p:attrName>ppt_h</p:attrName>
                                        </p:attrNameLst>
                                      </p:cBhvr>
                                      <p:tavLst>
                                        <p:tav tm="0">
                                          <p:val>
                                            <p:strVal val="2/3*#ppt_h"/>
                                          </p:val>
                                        </p:tav>
                                        <p:tav tm="100000">
                                          <p:val>
                                            <p:strVal val="#ppt_h"/>
                                          </p:val>
                                        </p:tav>
                                      </p:tavLst>
                                    </p:anim>
                                  </p:childTnLst>
                                </p:cTn>
                              </p:par>
                            </p:childTnLst>
                          </p:cTn>
                        </p:par>
                        <p:par>
                          <p:cTn id="45" fill="hold" nodeType="afterGroup">
                            <p:stCondLst>
                              <p:cond delay="500"/>
                            </p:stCondLst>
                            <p:childTnLst>
                              <p:par>
                                <p:cTn id="46" presetID="23" presetClass="entr" presetSubtype="272" fill="hold" grpId="0" nodeType="afterEffect">
                                  <p:stCondLst>
                                    <p:cond delay="0"/>
                                  </p:stCondLst>
                                  <p:childTnLst>
                                    <p:set>
                                      <p:cBhvr>
                                        <p:cTn id="47" dur="1" fill="hold">
                                          <p:stCondLst>
                                            <p:cond delay="0"/>
                                          </p:stCondLst>
                                        </p:cTn>
                                        <p:tgtEl>
                                          <p:spTgt spid="2161670"/>
                                        </p:tgtEl>
                                        <p:attrNameLst>
                                          <p:attrName>style.visibility</p:attrName>
                                        </p:attrNameLst>
                                      </p:cBhvr>
                                      <p:to>
                                        <p:strVal val="visible"/>
                                      </p:to>
                                    </p:set>
                                    <p:anim calcmode="lin" valueType="num">
                                      <p:cBhvr>
                                        <p:cTn id="48" dur="500" fill="hold"/>
                                        <p:tgtEl>
                                          <p:spTgt spid="2161670"/>
                                        </p:tgtEl>
                                        <p:attrNameLst>
                                          <p:attrName>ppt_w</p:attrName>
                                        </p:attrNameLst>
                                      </p:cBhvr>
                                      <p:tavLst>
                                        <p:tav tm="0">
                                          <p:val>
                                            <p:strVal val="2/3*#ppt_w"/>
                                          </p:val>
                                        </p:tav>
                                        <p:tav tm="100000">
                                          <p:val>
                                            <p:strVal val="#ppt_w"/>
                                          </p:val>
                                        </p:tav>
                                      </p:tavLst>
                                    </p:anim>
                                    <p:anim calcmode="lin" valueType="num">
                                      <p:cBhvr>
                                        <p:cTn id="49" dur="500" fill="hold"/>
                                        <p:tgtEl>
                                          <p:spTgt spid="2161670"/>
                                        </p:tgtEl>
                                        <p:attrNameLst>
                                          <p:attrName>ppt_h</p:attrName>
                                        </p:attrNameLst>
                                      </p:cBhvr>
                                      <p:tavLst>
                                        <p:tav tm="0">
                                          <p:val>
                                            <p:strVal val="2/3*#ppt_h"/>
                                          </p:val>
                                        </p:tav>
                                        <p:tav tm="100000">
                                          <p:val>
                                            <p:strVal val="#ppt_h"/>
                                          </p:val>
                                        </p:tav>
                                      </p:tavLst>
                                    </p:anim>
                                  </p:childTnLst>
                                </p:cTn>
                              </p:par>
                            </p:childTnLst>
                          </p:cTn>
                        </p:par>
                        <p:par>
                          <p:cTn id="50" fill="hold" nodeType="afterGroup">
                            <p:stCondLst>
                              <p:cond delay="1000"/>
                            </p:stCondLst>
                            <p:childTnLst>
                              <p:par>
                                <p:cTn id="51" presetID="9" presetClass="entr" presetSubtype="0" fill="hold" grpId="0" nodeType="afterEffect">
                                  <p:stCondLst>
                                    <p:cond delay="0"/>
                                  </p:stCondLst>
                                  <p:childTnLst>
                                    <p:set>
                                      <p:cBhvr>
                                        <p:cTn id="52" dur="1" fill="hold">
                                          <p:stCondLst>
                                            <p:cond delay="0"/>
                                          </p:stCondLst>
                                        </p:cTn>
                                        <p:tgtEl>
                                          <p:spTgt spid="2161675"/>
                                        </p:tgtEl>
                                        <p:attrNameLst>
                                          <p:attrName>style.visibility</p:attrName>
                                        </p:attrNameLst>
                                      </p:cBhvr>
                                      <p:to>
                                        <p:strVal val="visible"/>
                                      </p:to>
                                    </p:set>
                                    <p:animEffect transition="in" filter="dissolve">
                                      <p:cBhvr>
                                        <p:cTn id="53" dur="500"/>
                                        <p:tgtEl>
                                          <p:spTgt spid="2161675"/>
                                        </p:tgtEl>
                                      </p:cBhvr>
                                    </p:animEffect>
                                  </p:childTnLst>
                                </p:cTn>
                              </p:par>
                            </p:childTnLst>
                          </p:cTn>
                        </p:par>
                        <p:par>
                          <p:cTn id="54" fill="hold" nodeType="afterGroup">
                            <p:stCondLst>
                              <p:cond delay="1500"/>
                            </p:stCondLst>
                            <p:childTnLst>
                              <p:par>
                                <p:cTn id="55" presetID="22" presetClass="entr" presetSubtype="1" fill="hold" grpId="0" nodeType="afterEffect">
                                  <p:stCondLst>
                                    <p:cond delay="0"/>
                                  </p:stCondLst>
                                  <p:childTnLst>
                                    <p:set>
                                      <p:cBhvr>
                                        <p:cTn id="56" dur="1" fill="hold">
                                          <p:stCondLst>
                                            <p:cond delay="0"/>
                                          </p:stCondLst>
                                        </p:cTn>
                                        <p:tgtEl>
                                          <p:spTgt spid="2161676"/>
                                        </p:tgtEl>
                                        <p:attrNameLst>
                                          <p:attrName>style.visibility</p:attrName>
                                        </p:attrNameLst>
                                      </p:cBhvr>
                                      <p:to>
                                        <p:strVal val="visible"/>
                                      </p:to>
                                    </p:set>
                                    <p:animEffect transition="in" filter="wipe(up)">
                                      <p:cBhvr>
                                        <p:cTn id="57" dur="500"/>
                                        <p:tgtEl>
                                          <p:spTgt spid="2161676"/>
                                        </p:tgtEl>
                                      </p:cBhvr>
                                    </p:animEffect>
                                  </p:childTnLst>
                                </p:cTn>
                              </p:par>
                            </p:childTnLst>
                          </p:cTn>
                        </p:par>
                        <p:par>
                          <p:cTn id="58" fill="hold" nodeType="afterGroup">
                            <p:stCondLst>
                              <p:cond delay="2000"/>
                            </p:stCondLst>
                            <p:childTnLst>
                              <p:par>
                                <p:cTn id="59" presetID="9" presetClass="entr" presetSubtype="0" fill="hold" grpId="0" nodeType="afterEffect">
                                  <p:stCondLst>
                                    <p:cond delay="0"/>
                                  </p:stCondLst>
                                  <p:childTnLst>
                                    <p:set>
                                      <p:cBhvr>
                                        <p:cTn id="60" dur="1" fill="hold">
                                          <p:stCondLst>
                                            <p:cond delay="0"/>
                                          </p:stCondLst>
                                        </p:cTn>
                                        <p:tgtEl>
                                          <p:spTgt spid="2161677"/>
                                        </p:tgtEl>
                                        <p:attrNameLst>
                                          <p:attrName>style.visibility</p:attrName>
                                        </p:attrNameLst>
                                      </p:cBhvr>
                                      <p:to>
                                        <p:strVal val="visible"/>
                                      </p:to>
                                    </p:set>
                                    <p:animEffect transition="in" filter="dissolve">
                                      <p:cBhvr>
                                        <p:cTn id="61" dur="500"/>
                                        <p:tgtEl>
                                          <p:spTgt spid="2161677"/>
                                        </p:tgtEl>
                                      </p:cBhvr>
                                    </p:animEffect>
                                  </p:childTnLst>
                                </p:cTn>
                              </p:par>
                            </p:childTnLst>
                          </p:cTn>
                        </p:par>
                        <p:par>
                          <p:cTn id="62" fill="hold" nodeType="afterGroup">
                            <p:stCondLst>
                              <p:cond delay="2500"/>
                            </p:stCondLst>
                            <p:childTnLst>
                              <p:par>
                                <p:cTn id="63" presetID="9" presetClass="entr" presetSubtype="0" fill="hold" grpId="0" nodeType="afterEffect">
                                  <p:stCondLst>
                                    <p:cond delay="0"/>
                                  </p:stCondLst>
                                  <p:childTnLst>
                                    <p:set>
                                      <p:cBhvr>
                                        <p:cTn id="64" dur="1" fill="hold">
                                          <p:stCondLst>
                                            <p:cond delay="0"/>
                                          </p:stCondLst>
                                        </p:cTn>
                                        <p:tgtEl>
                                          <p:spTgt spid="2161673"/>
                                        </p:tgtEl>
                                        <p:attrNameLst>
                                          <p:attrName>style.visibility</p:attrName>
                                        </p:attrNameLst>
                                      </p:cBhvr>
                                      <p:to>
                                        <p:strVal val="visible"/>
                                      </p:to>
                                    </p:set>
                                    <p:animEffect transition="in" filter="dissolve">
                                      <p:cBhvr>
                                        <p:cTn id="65" dur="500"/>
                                        <p:tgtEl>
                                          <p:spTgt spid="21616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1667" grpId="0" animBg="1" autoUpdateAnimBg="0"/>
      <p:bldP spid="2161668" grpId="0" animBg="1" autoUpdateAnimBg="0"/>
      <p:bldP spid="2161669" grpId="0" animBg="1" autoUpdateAnimBg="0"/>
      <p:bldP spid="2161670" grpId="0" animBg="1"/>
      <p:bldP spid="2161671" grpId="0" animBg="1"/>
      <p:bldP spid="2161672" grpId="0" animBg="1" autoUpdateAnimBg="0"/>
      <p:bldP spid="2161673" grpId="0" animBg="1" autoUpdateAnimBg="0"/>
      <p:bldP spid="2161674" grpId="0" animBg="1" autoUpdateAnimBg="0"/>
      <p:bldP spid="2161675" grpId="0" animBg="1" autoUpdateAnimBg="0"/>
      <p:bldP spid="2161676" grpId="0" animBg="1"/>
      <p:bldP spid="2161677" grpId="0" animBg="1" autoUpdateAnimBg="0"/>
      <p:bldP spid="2161678" grpId="0" animBg="1" autoUpdateAnimBg="0"/>
      <p:bldP spid="2161679" grpId="0" animBg="1"/>
      <p:bldP spid="19"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Date Placeholder 3"/>
          <p:cNvSpPr>
            <a:spLocks noGrp="1"/>
          </p:cNvSpPr>
          <p:nvPr>
            <p:ph type="dt" sz="quarter" idx="10"/>
          </p:nvPr>
        </p:nvSpPr>
        <p:spPr/>
        <p:txBody>
          <a:bodyPr/>
          <a:lstStyle/>
          <a:p>
            <a:pPr>
              <a:defRPr/>
            </a:pPr>
            <a:fld id="{3552D2C5-2FEF-42BB-A7CC-B161F8F29C03}" type="datetime4">
              <a:rPr lang="en-US"/>
              <a:pPr>
                <a:defRPr/>
              </a:pPr>
              <a:t>May 13, 2021</a:t>
            </a:fld>
            <a:endParaRPr lang="en-US" altLang="en-US">
              <a:solidFill>
                <a:schemeClr val="bg2"/>
              </a:solidFill>
            </a:endParaRPr>
          </a:p>
        </p:txBody>
      </p:sp>
      <p:sp>
        <p:nvSpPr>
          <p:cNvPr id="20"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9DFD3C9-0753-4E7C-98B1-2A25708439BF}" type="slidenum">
              <a:rPr lang="en-US" altLang="en-US" sz="1400">
                <a:solidFill>
                  <a:srgbClr val="000066"/>
                </a:solidFill>
                <a:latin typeface="Arial" panose="020B0604020202020204" pitchFamily="34" charset="0"/>
              </a:rPr>
              <a:pPr/>
              <a:t>39</a:t>
            </a:fld>
            <a:endParaRPr lang="en-US" altLang="en-US" sz="1400">
              <a:solidFill>
                <a:srgbClr val="000066"/>
              </a:solidFill>
              <a:latin typeface="Arial" panose="020B0604020202020204" pitchFamily="34" charset="0"/>
            </a:endParaRPr>
          </a:p>
        </p:txBody>
      </p:sp>
      <p:sp>
        <p:nvSpPr>
          <p:cNvPr id="39941" name="Rectangle 2"/>
          <p:cNvSpPr>
            <a:spLocks noGrp="1" noChangeArrowheads="1"/>
          </p:cNvSpPr>
          <p:nvPr>
            <p:ph type="title"/>
          </p:nvPr>
        </p:nvSpPr>
        <p:spPr/>
        <p:txBody>
          <a:bodyPr/>
          <a:lstStyle/>
          <a:p>
            <a:r>
              <a:rPr lang="en-US" altLang="en-US" smtClean="0"/>
              <a:t>Answer</a:t>
            </a:r>
          </a:p>
        </p:txBody>
      </p:sp>
      <p:sp>
        <p:nvSpPr>
          <p:cNvPr id="39942" name="Rectangle 3"/>
          <p:cNvSpPr>
            <a:spLocks noGrp="1" noChangeArrowheads="1"/>
          </p:cNvSpPr>
          <p:nvPr>
            <p:ph type="body" idx="1"/>
          </p:nvPr>
        </p:nvSpPr>
        <p:spPr/>
        <p:txBody>
          <a:bodyPr/>
          <a:lstStyle/>
          <a:p>
            <a:r>
              <a:rPr lang="en-US" altLang="en-US" smtClean="0"/>
              <a:t>Registration seems to switch applicable law</a:t>
            </a:r>
          </a:p>
          <a:p>
            <a:r>
              <a:rPr lang="en-US" altLang="en-US" smtClean="0"/>
              <a:t>But note limits in last sentence of 205(d)</a:t>
            </a:r>
          </a:p>
          <a:p>
            <a:pPr lvl="1"/>
            <a:r>
              <a:rPr lang="en-US" altLang="en-US" smtClean="0"/>
              <a:t>Good faith</a:t>
            </a:r>
          </a:p>
          <a:p>
            <a:pPr lvl="1"/>
            <a:r>
              <a:rPr lang="en-US" altLang="en-US" smtClean="0"/>
              <a:t>Without notice of earlier transfer</a:t>
            </a:r>
          </a:p>
        </p:txBody>
      </p:sp>
    </p:spTree>
    <p:extLst>
      <p:ext uri="{BB962C8B-B14F-4D97-AF65-F5344CB8AC3E}">
        <p14:creationId xmlns:p14="http://schemas.microsoft.com/office/powerpoint/2010/main" val="28143014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9F7307BA-406E-442A-9A3F-B7006A46459C}" type="datetime4">
              <a:rPr lang="en-US"/>
              <a:pPr>
                <a:defRPr/>
              </a:pPr>
              <a:t>May 13,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C1595D8-ECE5-4C21-824E-811AD612B8C0}" type="slidenum">
              <a:rPr lang="en-US" altLang="en-US" sz="1400">
                <a:solidFill>
                  <a:srgbClr val="000066"/>
                </a:solidFill>
                <a:latin typeface="Arial" panose="020B0604020202020204" pitchFamily="34" charset="0"/>
              </a:rPr>
              <a:pPr/>
              <a:t>4</a:t>
            </a:fld>
            <a:endParaRPr lang="en-US" altLang="en-US" sz="1400">
              <a:solidFill>
                <a:srgbClr val="000066"/>
              </a:solidFill>
              <a:latin typeface="Arial" panose="020B0604020202020204" pitchFamily="34" charset="0"/>
            </a:endParaRPr>
          </a:p>
        </p:txBody>
      </p:sp>
      <p:sp>
        <p:nvSpPr>
          <p:cNvPr id="6149" name="Rectangle 2"/>
          <p:cNvSpPr>
            <a:spLocks noGrp="1" noChangeArrowheads="1"/>
          </p:cNvSpPr>
          <p:nvPr>
            <p:ph type="title"/>
          </p:nvPr>
        </p:nvSpPr>
        <p:spPr/>
        <p:txBody>
          <a:bodyPr/>
          <a:lstStyle/>
          <a:p>
            <a:r>
              <a:rPr lang="en-US" altLang="en-US" smtClean="0">
                <a:cs typeface="Times New Roman" panose="02020603050405020304" pitchFamily="18" charset="0"/>
              </a:rPr>
              <a:t>9-311 Cont.</a:t>
            </a:r>
          </a:p>
        </p:txBody>
      </p:sp>
      <p:sp>
        <p:nvSpPr>
          <p:cNvPr id="6150" name="Rectangle 3"/>
          <p:cNvSpPr>
            <a:spLocks noGrp="1" noChangeArrowheads="1"/>
          </p:cNvSpPr>
          <p:nvPr>
            <p:ph type="body" idx="1"/>
          </p:nvPr>
        </p:nvSpPr>
        <p:spPr/>
        <p:txBody>
          <a:bodyPr/>
          <a:lstStyle/>
          <a:p>
            <a:r>
              <a:rPr lang="en-US" altLang="en-US" dirty="0" smtClean="0">
                <a:cs typeface="Times New Roman" panose="02020603050405020304" pitchFamily="18" charset="0"/>
              </a:rPr>
              <a:t>(b) </a:t>
            </a:r>
            <a:r>
              <a:rPr lang="en-US" altLang="en-US" b="1" dirty="0" smtClean="0">
                <a:cs typeface="Times New Roman" panose="02020603050405020304" pitchFamily="18" charset="0"/>
              </a:rPr>
              <a:t>[Compliance with other law.]</a:t>
            </a:r>
            <a:endParaRPr lang="en-US" altLang="en-US" dirty="0" smtClean="0">
              <a:cs typeface="Times New Roman" panose="02020603050405020304" pitchFamily="18" charset="0"/>
            </a:endParaRPr>
          </a:p>
          <a:p>
            <a:pPr lvl="1"/>
            <a:r>
              <a:rPr lang="en-US" altLang="en-US" dirty="0" smtClean="0">
                <a:cs typeface="Times New Roman" panose="02020603050405020304" pitchFamily="18" charset="0"/>
              </a:rPr>
              <a:t>Compliance with the requirements of a statute, regulation, or treaty described in subsection (a) for obtaining priority over the rights of a lien creditor is equivalent to the filing of a financing statement under this article. …</a:t>
            </a:r>
          </a:p>
        </p:txBody>
      </p:sp>
    </p:spTree>
    <p:extLst>
      <p:ext uri="{BB962C8B-B14F-4D97-AF65-F5344CB8AC3E}">
        <p14:creationId xmlns:p14="http://schemas.microsoft.com/office/powerpoint/2010/main" val="7137117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97DAC124-848D-4896-AB38-50B54CB1E01D}" type="datetime4">
              <a:rPr lang="en-US"/>
              <a:pPr>
                <a:defRPr/>
              </a:pPr>
              <a:t>May 13,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ED31AB9-18A1-4004-AED5-B1AFC17C32E3}" type="slidenum">
              <a:rPr lang="en-US" altLang="en-US" sz="1400">
                <a:solidFill>
                  <a:srgbClr val="000066"/>
                </a:solidFill>
                <a:latin typeface="Arial" panose="020B0604020202020204" pitchFamily="34" charset="0"/>
              </a:rPr>
              <a:pPr/>
              <a:t>40</a:t>
            </a:fld>
            <a:endParaRPr lang="en-US" altLang="en-US" sz="1400">
              <a:solidFill>
                <a:srgbClr val="000066"/>
              </a:solidFill>
              <a:latin typeface="Arial" panose="020B0604020202020204" pitchFamily="34" charset="0"/>
            </a:endParaRPr>
          </a:p>
        </p:txBody>
      </p:sp>
      <p:sp>
        <p:nvSpPr>
          <p:cNvPr id="40965" name="Rectangle 2"/>
          <p:cNvSpPr>
            <a:spLocks noGrp="1" noChangeArrowheads="1"/>
          </p:cNvSpPr>
          <p:nvPr>
            <p:ph type="title"/>
          </p:nvPr>
        </p:nvSpPr>
        <p:spPr/>
        <p:txBody>
          <a:bodyPr/>
          <a:lstStyle/>
          <a:p>
            <a:r>
              <a:rPr lang="en-US" altLang="en-US" smtClean="0"/>
              <a:t>How to Deal with this Possibility?</a:t>
            </a:r>
          </a:p>
        </p:txBody>
      </p:sp>
      <p:sp>
        <p:nvSpPr>
          <p:cNvPr id="40966" name="Rectangle 3"/>
          <p:cNvSpPr>
            <a:spLocks noGrp="1" noChangeArrowheads="1"/>
          </p:cNvSpPr>
          <p:nvPr>
            <p:ph type="body" idx="1"/>
          </p:nvPr>
        </p:nvSpPr>
        <p:spPr/>
        <p:txBody>
          <a:bodyPr/>
          <a:lstStyle/>
          <a:p>
            <a:r>
              <a:rPr lang="en-US" altLang="en-US" smtClean="0"/>
              <a:t>Transaction Design?</a:t>
            </a:r>
          </a:p>
          <a:p>
            <a:pPr lvl="1"/>
            <a:r>
              <a:rPr lang="en-US" altLang="en-US" smtClean="0"/>
              <a:t>Insist on registration?</a:t>
            </a:r>
          </a:p>
          <a:p>
            <a:pPr lvl="1"/>
            <a:r>
              <a:rPr lang="en-US" altLang="en-US" smtClean="0"/>
              <a:t>Update with registrations?</a:t>
            </a:r>
          </a:p>
          <a:p>
            <a:pPr lvl="1"/>
            <a:endParaRPr lang="en-US" altLang="en-US" smtClean="0"/>
          </a:p>
        </p:txBody>
      </p:sp>
    </p:spTree>
    <p:extLst>
      <p:ext uri="{BB962C8B-B14F-4D97-AF65-F5344CB8AC3E}">
        <p14:creationId xmlns:p14="http://schemas.microsoft.com/office/powerpoint/2010/main" val="19657394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0769BEFE-4513-43D7-9E44-28BC61D03720}" type="datetime4">
              <a:rPr lang="en-US"/>
              <a:pPr>
                <a:defRPr/>
              </a:pPr>
              <a:t>May 13,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AE5B971-B0F3-4CFF-91E1-4B51F4E6C835}" type="slidenum">
              <a:rPr lang="en-US" altLang="en-US" sz="1400">
                <a:solidFill>
                  <a:srgbClr val="000066"/>
                </a:solidFill>
                <a:latin typeface="Arial" panose="020B0604020202020204" pitchFamily="34" charset="0"/>
              </a:rPr>
              <a:pPr/>
              <a:t>5</a:t>
            </a:fld>
            <a:endParaRPr lang="en-US" altLang="en-US" sz="1400">
              <a:solidFill>
                <a:srgbClr val="000066"/>
              </a:solidFill>
              <a:latin typeface="Arial" panose="020B0604020202020204" pitchFamily="34" charset="0"/>
            </a:endParaRPr>
          </a:p>
        </p:txBody>
      </p:sp>
      <p:sp>
        <p:nvSpPr>
          <p:cNvPr id="8197" name="Rectangle 2"/>
          <p:cNvSpPr>
            <a:spLocks noGrp="1" noChangeArrowheads="1"/>
          </p:cNvSpPr>
          <p:nvPr>
            <p:ph type="title"/>
          </p:nvPr>
        </p:nvSpPr>
        <p:spPr/>
        <p:txBody>
          <a:bodyPr/>
          <a:lstStyle/>
          <a:p>
            <a:r>
              <a:rPr lang="en-US" altLang="en-US" smtClean="0"/>
              <a:t>Cybernetic Services</a:t>
            </a:r>
          </a:p>
        </p:txBody>
      </p:sp>
      <p:sp>
        <p:nvSpPr>
          <p:cNvPr id="8198" name="Rectangle 3"/>
          <p:cNvSpPr>
            <a:spLocks noGrp="1" noChangeArrowheads="1"/>
          </p:cNvSpPr>
          <p:nvPr>
            <p:ph type="body" idx="1"/>
          </p:nvPr>
        </p:nvSpPr>
        <p:spPr/>
        <p:txBody>
          <a:bodyPr/>
          <a:lstStyle/>
          <a:p>
            <a:pPr>
              <a:lnSpc>
                <a:spcPct val="90000"/>
              </a:lnSpc>
            </a:pPr>
            <a:r>
              <a:rPr lang="en-US" altLang="en-US" smtClean="0"/>
              <a:t>Stipulated Facts</a:t>
            </a:r>
          </a:p>
          <a:p>
            <a:pPr lvl="1">
              <a:lnSpc>
                <a:spcPct val="90000"/>
              </a:lnSpc>
            </a:pPr>
            <a:r>
              <a:rPr lang="en-US" altLang="en-US" smtClean="0">
                <a:cs typeface="Times New Roman" panose="02020603050405020304" pitchFamily="18" charset="0"/>
              </a:rPr>
              <a:t>Matsco, Inc., and Matsco Financial Corporation (Petitioners) have a security interest in a patent developed by Cybernetic Services, Inc. (Debtor)</a:t>
            </a:r>
          </a:p>
          <a:p>
            <a:pPr lvl="1">
              <a:lnSpc>
                <a:spcPct val="90000"/>
              </a:lnSpc>
            </a:pPr>
            <a:r>
              <a:rPr lang="en-US" altLang="en-US" smtClean="0">
                <a:cs typeface="Times New Roman" panose="02020603050405020304" pitchFamily="18" charset="0"/>
              </a:rPr>
              <a:t>Security interest was “properly prepared, executed by the Debtor and timely filed with the Secretary of State of the State of California”</a:t>
            </a:r>
          </a:p>
        </p:txBody>
      </p:sp>
    </p:spTree>
    <p:extLst>
      <p:ext uri="{BB962C8B-B14F-4D97-AF65-F5344CB8AC3E}">
        <p14:creationId xmlns:p14="http://schemas.microsoft.com/office/powerpoint/2010/main" val="40763684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E4C02BC6-DD14-4E2A-BC62-B8F048A38D92}" type="datetime4">
              <a:rPr lang="en-US"/>
              <a:pPr>
                <a:defRPr/>
              </a:pPr>
              <a:t>May 13,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0B8AD27-B7C7-4AB2-85C8-4A4EBE8EB8A2}" type="slidenum">
              <a:rPr lang="en-US" altLang="en-US" sz="1400">
                <a:solidFill>
                  <a:srgbClr val="000066"/>
                </a:solidFill>
                <a:latin typeface="Arial" panose="020B0604020202020204" pitchFamily="34" charset="0"/>
              </a:rPr>
              <a:pPr/>
              <a:t>6</a:t>
            </a:fld>
            <a:endParaRPr lang="en-US" altLang="en-US" sz="1400">
              <a:solidFill>
                <a:srgbClr val="000066"/>
              </a:solidFill>
              <a:latin typeface="Arial" panose="020B0604020202020204" pitchFamily="34" charset="0"/>
            </a:endParaRPr>
          </a:p>
        </p:txBody>
      </p:sp>
      <p:sp>
        <p:nvSpPr>
          <p:cNvPr id="9221" name="Rectangle 2"/>
          <p:cNvSpPr>
            <a:spLocks noGrp="1" noChangeArrowheads="1"/>
          </p:cNvSpPr>
          <p:nvPr>
            <p:ph type="title"/>
          </p:nvPr>
        </p:nvSpPr>
        <p:spPr/>
        <p:txBody>
          <a:bodyPr/>
          <a:lstStyle/>
          <a:p>
            <a:r>
              <a:rPr lang="en-US" altLang="en-US" smtClean="0"/>
              <a:t>Cybernetic Services</a:t>
            </a:r>
            <a:endParaRPr lang="en-US" altLang="en-US" smtClean="0">
              <a:cs typeface="Times New Roman" panose="02020603050405020304" pitchFamily="18" charset="0"/>
            </a:endParaRPr>
          </a:p>
        </p:txBody>
      </p:sp>
      <p:sp>
        <p:nvSpPr>
          <p:cNvPr id="9222" name="Rectangle 3"/>
          <p:cNvSpPr>
            <a:spLocks noGrp="1" noChangeArrowheads="1"/>
          </p:cNvSpPr>
          <p:nvPr>
            <p:ph type="body" idx="1"/>
          </p:nvPr>
        </p:nvSpPr>
        <p:spPr/>
        <p:txBody>
          <a:bodyPr/>
          <a:lstStyle/>
          <a:p>
            <a:pPr lvl="1"/>
            <a:r>
              <a:rPr lang="en-US" altLang="en-US" smtClean="0">
                <a:cs typeface="Times New Roman" panose="02020603050405020304" pitchFamily="18" charset="0"/>
              </a:rPr>
              <a:t>Petitioners did not record their interest with the PTO.</a:t>
            </a:r>
          </a:p>
          <a:p>
            <a:r>
              <a:rPr lang="en-US" altLang="en-US" smtClean="0">
                <a:cs typeface="Times New Roman" panose="02020603050405020304" pitchFamily="18" charset="0"/>
              </a:rPr>
              <a:t>Question</a:t>
            </a:r>
          </a:p>
          <a:p>
            <a:pPr lvl="1"/>
            <a:r>
              <a:rPr lang="en-US" altLang="en-US" smtClean="0">
                <a:cs typeface="Times New Roman" panose="02020603050405020304" pitchFamily="18" charset="0"/>
              </a:rPr>
              <a:t>Is the security interest perfected?</a:t>
            </a:r>
            <a:r>
              <a:rPr lang="en-US" altLang="en-US" smtClean="0">
                <a:latin typeface="ACaslon Regular" pitchFamily="18" charset="0"/>
                <a:cs typeface="Times New Roman" panose="02020603050405020304" pitchFamily="18" charset="0"/>
              </a:rPr>
              <a:t> </a:t>
            </a:r>
          </a:p>
        </p:txBody>
      </p:sp>
    </p:spTree>
    <p:extLst>
      <p:ext uri="{BB962C8B-B14F-4D97-AF65-F5344CB8AC3E}">
        <p14:creationId xmlns:p14="http://schemas.microsoft.com/office/powerpoint/2010/main" val="40352454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AE1B19E7-659C-4DC2-9DE5-DCFC93A8AFEC}" type="datetime4">
              <a:rPr lang="en-US"/>
              <a:pPr>
                <a:defRPr/>
              </a:pPr>
              <a:t>May 13,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5664AE4-48D1-430B-8908-462511F35957}" type="slidenum">
              <a:rPr lang="en-US" altLang="en-US" sz="1400">
                <a:solidFill>
                  <a:srgbClr val="000066"/>
                </a:solidFill>
                <a:latin typeface="Arial" panose="020B0604020202020204" pitchFamily="34" charset="0"/>
              </a:rPr>
              <a:pPr/>
              <a:t>7</a:t>
            </a:fld>
            <a:endParaRPr lang="en-US" altLang="en-US" sz="1400">
              <a:solidFill>
                <a:srgbClr val="000066"/>
              </a:solidFill>
              <a:latin typeface="Arial" panose="020B0604020202020204" pitchFamily="34" charset="0"/>
            </a:endParaRPr>
          </a:p>
        </p:txBody>
      </p:sp>
      <p:sp>
        <p:nvSpPr>
          <p:cNvPr id="10245" name="Rectangle 2"/>
          <p:cNvSpPr>
            <a:spLocks noGrp="1" noChangeArrowheads="1"/>
          </p:cNvSpPr>
          <p:nvPr>
            <p:ph type="title"/>
          </p:nvPr>
        </p:nvSpPr>
        <p:spPr/>
        <p:txBody>
          <a:bodyPr/>
          <a:lstStyle/>
          <a:p>
            <a:r>
              <a:rPr lang="en-US" altLang="en-US" smtClean="0">
                <a:cs typeface="Times New Roman" panose="02020603050405020304" pitchFamily="18" charset="0"/>
              </a:rPr>
              <a:t>35 USC 261</a:t>
            </a:r>
          </a:p>
        </p:txBody>
      </p:sp>
      <p:sp>
        <p:nvSpPr>
          <p:cNvPr id="10246" name="Rectangle 3"/>
          <p:cNvSpPr>
            <a:spLocks noGrp="1" noChangeArrowheads="1"/>
          </p:cNvSpPr>
          <p:nvPr>
            <p:ph type="body" idx="1"/>
          </p:nvPr>
        </p:nvSpPr>
        <p:spPr/>
        <p:txBody>
          <a:bodyPr/>
          <a:lstStyle/>
          <a:p>
            <a:r>
              <a:rPr lang="en-US" altLang="en-US" smtClean="0">
                <a:cs typeface="Times New Roman" panose="02020603050405020304" pitchFamily="18" charset="0"/>
              </a:rPr>
              <a:t>… An </a:t>
            </a:r>
            <a:r>
              <a:rPr lang="en-US" altLang="en-US" smtClean="0">
                <a:solidFill>
                  <a:srgbClr val="FF0000"/>
                </a:solidFill>
                <a:cs typeface="Times New Roman" panose="02020603050405020304" pitchFamily="18" charset="0"/>
              </a:rPr>
              <a:t>assignment, grant or conveyance</a:t>
            </a:r>
            <a:r>
              <a:rPr lang="en-US" altLang="en-US" smtClean="0">
                <a:cs typeface="Times New Roman" panose="02020603050405020304" pitchFamily="18" charset="0"/>
              </a:rPr>
              <a:t> shall be void as against </a:t>
            </a:r>
            <a:r>
              <a:rPr lang="en-US" altLang="en-US" smtClean="0">
                <a:solidFill>
                  <a:srgbClr val="FF0000"/>
                </a:solidFill>
                <a:cs typeface="Times New Roman" panose="02020603050405020304" pitchFamily="18" charset="0"/>
              </a:rPr>
              <a:t>any subsequent purchaser or mortgagee</a:t>
            </a:r>
            <a:r>
              <a:rPr lang="en-US" altLang="en-US" smtClean="0">
                <a:cs typeface="Times New Roman" panose="02020603050405020304" pitchFamily="18" charset="0"/>
              </a:rPr>
              <a:t> for a valuable consideration, without notice, unless it is recorded in the Patent and Trademark Office within three months from its date or prior to the date of such subsequent purchase or mortgage.</a:t>
            </a:r>
          </a:p>
        </p:txBody>
      </p:sp>
    </p:spTree>
    <p:extLst>
      <p:ext uri="{BB962C8B-B14F-4D97-AF65-F5344CB8AC3E}">
        <p14:creationId xmlns:p14="http://schemas.microsoft.com/office/powerpoint/2010/main" val="3757572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7BE22A1E-F61B-441E-B4E9-CF29EC445241}" type="datetime4">
              <a:rPr lang="en-US"/>
              <a:pPr>
                <a:defRPr/>
              </a:pPr>
              <a:t>May 13,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9056D5C-3055-4CC4-8E39-F395E6DD10F6}" type="slidenum">
              <a:rPr lang="en-US" altLang="en-US" sz="1400">
                <a:solidFill>
                  <a:srgbClr val="000066"/>
                </a:solidFill>
                <a:latin typeface="Arial" panose="020B0604020202020204" pitchFamily="34" charset="0"/>
              </a:rPr>
              <a:pPr/>
              <a:t>8</a:t>
            </a:fld>
            <a:endParaRPr lang="en-US" altLang="en-US" sz="1400">
              <a:solidFill>
                <a:srgbClr val="000066"/>
              </a:solidFill>
              <a:latin typeface="Arial" panose="020B0604020202020204" pitchFamily="34" charset="0"/>
            </a:endParaRPr>
          </a:p>
        </p:txBody>
      </p:sp>
      <p:sp>
        <p:nvSpPr>
          <p:cNvPr id="11269" name="Rectangle 2"/>
          <p:cNvSpPr>
            <a:spLocks noGrp="1" noChangeArrowheads="1"/>
          </p:cNvSpPr>
          <p:nvPr>
            <p:ph type="title"/>
          </p:nvPr>
        </p:nvSpPr>
        <p:spPr/>
        <p:txBody>
          <a:bodyPr/>
          <a:lstStyle/>
          <a:p>
            <a:r>
              <a:rPr lang="en-US" altLang="en-US" smtClean="0">
                <a:cs typeface="Times New Roman" panose="02020603050405020304" pitchFamily="18" charset="0"/>
              </a:rPr>
              <a:t>8‑1: Hypo Hypo</a:t>
            </a:r>
            <a:endParaRPr lang="en-US" altLang="en-US" sz="3200">
              <a:cs typeface="Times New Roman" panose="02020603050405020304" pitchFamily="18" charset="0"/>
            </a:endParaRPr>
          </a:p>
        </p:txBody>
      </p:sp>
      <p:sp>
        <p:nvSpPr>
          <p:cNvPr id="2068483" name="AutoShape 3"/>
          <p:cNvSpPr>
            <a:spLocks noChangeArrowheads="1"/>
          </p:cNvSpPr>
          <p:nvPr/>
        </p:nvSpPr>
        <p:spPr bwMode="auto">
          <a:xfrm>
            <a:off x="1670050" y="5195888"/>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2068484" name="AutoShape 4"/>
          <p:cNvSpPr>
            <a:spLocks noChangeArrowheads="1"/>
          </p:cNvSpPr>
          <p:nvPr/>
        </p:nvSpPr>
        <p:spPr bwMode="auto">
          <a:xfrm>
            <a:off x="2133600"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2068485" name="Line 5"/>
          <p:cNvSpPr>
            <a:spLocks noChangeShapeType="1"/>
          </p:cNvSpPr>
          <p:nvPr/>
        </p:nvSpPr>
        <p:spPr bwMode="auto">
          <a:xfrm>
            <a:off x="2895600" y="2590800"/>
            <a:ext cx="0" cy="25908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68486" name="AutoShape 6"/>
          <p:cNvSpPr>
            <a:spLocks noChangeArrowheads="1"/>
          </p:cNvSpPr>
          <p:nvPr/>
        </p:nvSpPr>
        <p:spPr bwMode="auto">
          <a:xfrm>
            <a:off x="322198" y="3200400"/>
            <a:ext cx="2098805" cy="13716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5/1: $</a:t>
            </a:r>
          </a:p>
          <a:p>
            <a:pPr algn="ctr"/>
            <a:r>
              <a:rPr lang="en-US" altLang="en-US" sz="3200" dirty="0"/>
              <a:t>SA: Patent</a:t>
            </a:r>
          </a:p>
          <a:p>
            <a:pPr algn="ctr"/>
            <a:r>
              <a:rPr lang="en-US" altLang="en-US" sz="3200" dirty="0"/>
              <a:t>FS: UCC</a:t>
            </a:r>
          </a:p>
        </p:txBody>
      </p:sp>
      <p:sp>
        <p:nvSpPr>
          <p:cNvPr id="2068487" name="Text Box 7"/>
          <p:cNvSpPr txBox="1">
            <a:spLocks noChangeArrowheads="1"/>
          </p:cNvSpPr>
          <p:nvPr/>
        </p:nvSpPr>
        <p:spPr bwMode="auto">
          <a:xfrm>
            <a:off x="4565041" y="6059269"/>
            <a:ext cx="3827397"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a:solidFill>
                  <a:srgbClr val="FF0000"/>
                </a:solidFill>
              </a:rPr>
              <a:t>Is Bank perfected?</a:t>
            </a:r>
          </a:p>
        </p:txBody>
      </p:sp>
      <p:sp>
        <p:nvSpPr>
          <p:cNvPr id="2068488" name="Text Box 8"/>
          <p:cNvSpPr txBox="1">
            <a:spLocks noChangeArrowheads="1"/>
          </p:cNvSpPr>
          <p:nvPr/>
        </p:nvSpPr>
        <p:spPr bwMode="auto">
          <a:xfrm>
            <a:off x="4558473" y="1371600"/>
            <a:ext cx="7643494" cy="4524315"/>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cs typeface="Times New Roman" panose="02020603050405020304" pitchFamily="18" charset="0"/>
              </a:rPr>
              <a:t>35 USC 261: </a:t>
            </a:r>
            <a:r>
              <a:rPr lang="en-US" altLang="en-US" sz="3600" dirty="0" smtClean="0">
                <a:cs typeface="Times New Roman" panose="02020603050405020304" pitchFamily="18" charset="0"/>
              </a:rPr>
              <a:t>An </a:t>
            </a:r>
            <a:r>
              <a:rPr lang="en-US" altLang="en-US" sz="3600" dirty="0">
                <a:solidFill>
                  <a:srgbClr val="FF0000"/>
                </a:solidFill>
                <a:cs typeface="Times New Roman" panose="02020603050405020304" pitchFamily="18" charset="0"/>
              </a:rPr>
              <a:t>assignment, grant or conveyance</a:t>
            </a:r>
            <a:r>
              <a:rPr lang="en-US" altLang="en-US" sz="3600" dirty="0">
                <a:cs typeface="Times New Roman" panose="02020603050405020304" pitchFamily="18" charset="0"/>
              </a:rPr>
              <a:t> shall be void as against any subsequent purchaser </a:t>
            </a:r>
            <a:r>
              <a:rPr lang="en-US" altLang="en-US" sz="3600" dirty="0">
                <a:solidFill>
                  <a:srgbClr val="FF0000"/>
                </a:solidFill>
                <a:cs typeface="Times New Roman" panose="02020603050405020304" pitchFamily="18" charset="0"/>
              </a:rPr>
              <a:t>or mortgagee </a:t>
            </a:r>
            <a:r>
              <a:rPr lang="en-US" altLang="en-US" sz="3600" dirty="0">
                <a:cs typeface="Times New Roman" panose="02020603050405020304" pitchFamily="18" charset="0"/>
              </a:rPr>
              <a:t>for a valuable consideration, without notice, unless it is recorded in the Patent and Trademark Office within three months from its date or prior to the date of such subsequent purchase or mortgage.</a:t>
            </a:r>
            <a:r>
              <a:rPr lang="en-US" altLang="en-US" sz="3600" dirty="0"/>
              <a:t> </a:t>
            </a:r>
          </a:p>
        </p:txBody>
      </p:sp>
      <p:sp>
        <p:nvSpPr>
          <p:cNvPr id="12" name="Text Box 5"/>
          <p:cNvSpPr txBox="1">
            <a:spLocks noChangeArrowheads="1"/>
          </p:cNvSpPr>
          <p:nvPr/>
        </p:nvSpPr>
        <p:spPr bwMode="auto">
          <a:xfrm>
            <a:off x="10091957" y="0"/>
            <a:ext cx="2100044"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23578048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068484"/>
                                        </p:tgtEl>
                                        <p:attrNameLst>
                                          <p:attrName>style.visibility</p:attrName>
                                        </p:attrNameLst>
                                      </p:cBhvr>
                                      <p:to>
                                        <p:strVal val="visible"/>
                                      </p:to>
                                    </p:set>
                                    <p:anim calcmode="lin" valueType="num">
                                      <p:cBhvr additive="base">
                                        <p:cTn id="7" dur="500" fill="hold"/>
                                        <p:tgtEl>
                                          <p:spTgt spid="2068484"/>
                                        </p:tgtEl>
                                        <p:attrNameLst>
                                          <p:attrName>ppt_x</p:attrName>
                                        </p:attrNameLst>
                                      </p:cBhvr>
                                      <p:tavLst>
                                        <p:tav tm="0">
                                          <p:val>
                                            <p:strVal val="0-#ppt_w/2"/>
                                          </p:val>
                                        </p:tav>
                                        <p:tav tm="100000">
                                          <p:val>
                                            <p:strVal val="#ppt_x"/>
                                          </p:val>
                                        </p:tav>
                                      </p:tavLst>
                                    </p:anim>
                                    <p:anim calcmode="lin" valueType="num">
                                      <p:cBhvr additive="base">
                                        <p:cTn id="8" dur="500" fill="hold"/>
                                        <p:tgtEl>
                                          <p:spTgt spid="206848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2068483"/>
                                        </p:tgtEl>
                                        <p:attrNameLst>
                                          <p:attrName>style.visibility</p:attrName>
                                        </p:attrNameLst>
                                      </p:cBhvr>
                                      <p:to>
                                        <p:strVal val="visible"/>
                                      </p:to>
                                    </p:set>
                                    <p:anim calcmode="lin" valueType="num">
                                      <p:cBhvr>
                                        <p:cTn id="12" dur="500" fill="hold"/>
                                        <p:tgtEl>
                                          <p:spTgt spid="2068483"/>
                                        </p:tgtEl>
                                        <p:attrNameLst>
                                          <p:attrName>ppt_w</p:attrName>
                                        </p:attrNameLst>
                                      </p:cBhvr>
                                      <p:tavLst>
                                        <p:tav tm="0">
                                          <p:val>
                                            <p:strVal val="2/3*#ppt_w"/>
                                          </p:val>
                                        </p:tav>
                                        <p:tav tm="100000">
                                          <p:val>
                                            <p:strVal val="#ppt_w"/>
                                          </p:val>
                                        </p:tav>
                                      </p:tavLst>
                                    </p:anim>
                                    <p:anim calcmode="lin" valueType="num">
                                      <p:cBhvr>
                                        <p:cTn id="13" dur="500" fill="hold"/>
                                        <p:tgtEl>
                                          <p:spTgt spid="2068483"/>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2068485"/>
                                        </p:tgtEl>
                                        <p:attrNameLst>
                                          <p:attrName>style.visibility</p:attrName>
                                        </p:attrNameLst>
                                      </p:cBhvr>
                                      <p:to>
                                        <p:strVal val="visible"/>
                                      </p:to>
                                    </p:set>
                                    <p:anim calcmode="lin" valueType="num">
                                      <p:cBhvr>
                                        <p:cTn id="17" dur="500" fill="hold"/>
                                        <p:tgtEl>
                                          <p:spTgt spid="2068485"/>
                                        </p:tgtEl>
                                        <p:attrNameLst>
                                          <p:attrName>ppt_w</p:attrName>
                                        </p:attrNameLst>
                                      </p:cBhvr>
                                      <p:tavLst>
                                        <p:tav tm="0">
                                          <p:val>
                                            <p:strVal val="2/3*#ppt_w"/>
                                          </p:val>
                                        </p:tav>
                                        <p:tav tm="100000">
                                          <p:val>
                                            <p:strVal val="#ppt_w"/>
                                          </p:val>
                                        </p:tav>
                                      </p:tavLst>
                                    </p:anim>
                                    <p:anim calcmode="lin" valueType="num">
                                      <p:cBhvr>
                                        <p:cTn id="18" dur="500" fill="hold"/>
                                        <p:tgtEl>
                                          <p:spTgt spid="2068485"/>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2068486"/>
                                        </p:tgtEl>
                                        <p:attrNameLst>
                                          <p:attrName>style.visibility</p:attrName>
                                        </p:attrNameLst>
                                      </p:cBhvr>
                                      <p:to>
                                        <p:strVal val="visible"/>
                                      </p:to>
                                    </p:set>
                                    <p:animEffect transition="in" filter="dissolve">
                                      <p:cBhvr>
                                        <p:cTn id="22" dur="500"/>
                                        <p:tgtEl>
                                          <p:spTgt spid="2068486"/>
                                        </p:tgtEl>
                                      </p:cBhvr>
                                    </p:animEffect>
                                  </p:childTnLst>
                                </p:cTn>
                              </p:par>
                            </p:childTnLst>
                          </p:cTn>
                        </p:par>
                        <p:par>
                          <p:cTn id="23" fill="hold" nodeType="afterGroup">
                            <p:stCondLst>
                              <p:cond delay="2000"/>
                            </p:stCondLst>
                            <p:childTnLst>
                              <p:par>
                                <p:cTn id="24" presetID="9" presetClass="entr" presetSubtype="0" fill="hold" grpId="0" nodeType="afterEffect">
                                  <p:stCondLst>
                                    <p:cond delay="0"/>
                                  </p:stCondLst>
                                  <p:childTnLst>
                                    <p:set>
                                      <p:cBhvr>
                                        <p:cTn id="25" dur="1" fill="hold">
                                          <p:stCondLst>
                                            <p:cond delay="0"/>
                                          </p:stCondLst>
                                        </p:cTn>
                                        <p:tgtEl>
                                          <p:spTgt spid="2068487"/>
                                        </p:tgtEl>
                                        <p:attrNameLst>
                                          <p:attrName>style.visibility</p:attrName>
                                        </p:attrNameLst>
                                      </p:cBhvr>
                                      <p:to>
                                        <p:strVal val="visible"/>
                                      </p:to>
                                    </p:set>
                                    <p:animEffect transition="in" filter="dissolve">
                                      <p:cBhvr>
                                        <p:cTn id="26" dur="500"/>
                                        <p:tgtEl>
                                          <p:spTgt spid="2068487"/>
                                        </p:tgtEl>
                                      </p:cBhvr>
                                    </p:animEffect>
                                  </p:childTnLst>
                                </p:cTn>
                              </p:par>
                            </p:childTnLst>
                          </p:cTn>
                        </p:par>
                        <p:par>
                          <p:cTn id="27" fill="hold" nodeType="afterGroup">
                            <p:stCondLst>
                              <p:cond delay="2500"/>
                            </p:stCondLst>
                            <p:childTnLst>
                              <p:par>
                                <p:cTn id="28" presetID="9" presetClass="entr" presetSubtype="0" fill="hold" grpId="0" nodeType="afterEffect">
                                  <p:stCondLst>
                                    <p:cond delay="0"/>
                                  </p:stCondLst>
                                  <p:childTnLst>
                                    <p:set>
                                      <p:cBhvr>
                                        <p:cTn id="29" dur="1" fill="hold">
                                          <p:stCondLst>
                                            <p:cond delay="0"/>
                                          </p:stCondLst>
                                        </p:cTn>
                                        <p:tgtEl>
                                          <p:spTgt spid="2068488"/>
                                        </p:tgtEl>
                                        <p:attrNameLst>
                                          <p:attrName>style.visibility</p:attrName>
                                        </p:attrNameLst>
                                      </p:cBhvr>
                                      <p:to>
                                        <p:strVal val="visible"/>
                                      </p:to>
                                    </p:set>
                                    <p:animEffect transition="in" filter="dissolve">
                                      <p:cBhvr>
                                        <p:cTn id="30" dur="500"/>
                                        <p:tgtEl>
                                          <p:spTgt spid="20684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8483" grpId="0" animBg="1" autoUpdateAnimBg="0"/>
      <p:bldP spid="2068484" grpId="0" animBg="1" autoUpdateAnimBg="0"/>
      <p:bldP spid="2068485" grpId="0" animBg="1"/>
      <p:bldP spid="2068486" grpId="0" animBg="1" autoUpdateAnimBg="0"/>
      <p:bldP spid="2068487" grpId="0" animBg="1" autoUpdateAnimBg="0"/>
      <p:bldP spid="2068488"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2"/>
          <p:cNvSpPr>
            <a:spLocks noGrp="1"/>
          </p:cNvSpPr>
          <p:nvPr>
            <p:ph type="dt" sz="quarter" idx="10"/>
          </p:nvPr>
        </p:nvSpPr>
        <p:spPr/>
        <p:txBody>
          <a:bodyPr/>
          <a:lstStyle/>
          <a:p>
            <a:pPr>
              <a:defRPr/>
            </a:pPr>
            <a:fld id="{EC8E4FC0-5413-4978-94D8-BA115CD4BF08}" type="datetime4">
              <a:rPr lang="en-US"/>
              <a:pPr>
                <a:defRPr/>
              </a:pPr>
              <a:t>May 13, 2021</a:t>
            </a:fld>
            <a:endParaRPr lang="en-US" altLang="en-US">
              <a:solidFill>
                <a:schemeClr val="bg2"/>
              </a:solidFill>
            </a:endParaRPr>
          </a:p>
        </p:txBody>
      </p:sp>
      <p:sp>
        <p:nvSpPr>
          <p:cNvPr id="1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91DCF86-F86C-416D-B8A5-65B155A64D89}" type="slidenum">
              <a:rPr lang="en-US" altLang="en-US" sz="1400">
                <a:solidFill>
                  <a:srgbClr val="000066"/>
                </a:solidFill>
                <a:latin typeface="Arial" panose="020B0604020202020204" pitchFamily="34" charset="0"/>
              </a:rPr>
              <a:pPr/>
              <a:t>9</a:t>
            </a:fld>
            <a:endParaRPr lang="en-US" altLang="en-US" sz="1400">
              <a:solidFill>
                <a:srgbClr val="000066"/>
              </a:solidFill>
              <a:latin typeface="Arial" panose="020B0604020202020204" pitchFamily="34" charset="0"/>
            </a:endParaRPr>
          </a:p>
        </p:txBody>
      </p:sp>
      <p:sp>
        <p:nvSpPr>
          <p:cNvPr id="13317" name="Rectangle 2"/>
          <p:cNvSpPr>
            <a:spLocks noGrp="1" noChangeArrowheads="1"/>
          </p:cNvSpPr>
          <p:nvPr>
            <p:ph type="title"/>
          </p:nvPr>
        </p:nvSpPr>
        <p:spPr/>
        <p:txBody>
          <a:bodyPr/>
          <a:lstStyle/>
          <a:p>
            <a:r>
              <a:rPr lang="en-US" altLang="en-US" dirty="0" smtClean="0">
                <a:cs typeface="Times New Roman" panose="02020603050405020304" pitchFamily="18" charset="0"/>
              </a:rPr>
              <a:t>8‑2.1: Patently Absurd?</a:t>
            </a:r>
            <a:endParaRPr lang="en-US" altLang="en-US" sz="3200" dirty="0">
              <a:cs typeface="Times New Roman" panose="02020603050405020304" pitchFamily="18" charset="0"/>
            </a:endParaRPr>
          </a:p>
        </p:txBody>
      </p:sp>
      <p:sp>
        <p:nvSpPr>
          <p:cNvPr id="2070531" name="AutoShape 3"/>
          <p:cNvSpPr>
            <a:spLocks noChangeArrowheads="1"/>
          </p:cNvSpPr>
          <p:nvPr/>
        </p:nvSpPr>
        <p:spPr bwMode="auto">
          <a:xfrm>
            <a:off x="2057400" y="50292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2070532" name="AutoShape 4"/>
          <p:cNvSpPr>
            <a:spLocks noChangeArrowheads="1"/>
          </p:cNvSpPr>
          <p:nvPr/>
        </p:nvSpPr>
        <p:spPr bwMode="auto">
          <a:xfrm>
            <a:off x="2057400" y="12192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2070533" name="AutoShape 5"/>
          <p:cNvSpPr>
            <a:spLocks noChangeArrowheads="1"/>
          </p:cNvSpPr>
          <p:nvPr/>
        </p:nvSpPr>
        <p:spPr bwMode="auto">
          <a:xfrm>
            <a:off x="7620000" y="1219200"/>
            <a:ext cx="2438400"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2070534" name="Line 6"/>
          <p:cNvSpPr>
            <a:spLocks noChangeShapeType="1"/>
          </p:cNvSpPr>
          <p:nvPr/>
        </p:nvSpPr>
        <p:spPr bwMode="auto">
          <a:xfrm>
            <a:off x="4343400" y="1828800"/>
            <a:ext cx="3276600" cy="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70535" name="Line 7"/>
          <p:cNvSpPr>
            <a:spLocks noChangeShapeType="1"/>
          </p:cNvSpPr>
          <p:nvPr/>
        </p:nvSpPr>
        <p:spPr bwMode="auto">
          <a:xfrm>
            <a:off x="2819400" y="2438400"/>
            <a:ext cx="0" cy="25908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70536" name="AutoShape 8"/>
          <p:cNvSpPr>
            <a:spLocks noChangeArrowheads="1"/>
          </p:cNvSpPr>
          <p:nvPr/>
        </p:nvSpPr>
        <p:spPr bwMode="auto">
          <a:xfrm>
            <a:off x="495300" y="2860728"/>
            <a:ext cx="1790700" cy="1787471"/>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5/1: $</a:t>
            </a:r>
          </a:p>
          <a:p>
            <a:pPr algn="ctr"/>
            <a:r>
              <a:rPr lang="en-US" altLang="en-US" sz="3200" dirty="0"/>
              <a:t>SA: Patent</a:t>
            </a:r>
          </a:p>
          <a:p>
            <a:pPr algn="ctr"/>
            <a:r>
              <a:rPr lang="en-US" altLang="en-US" sz="3200" dirty="0"/>
              <a:t>FS: UCC</a:t>
            </a:r>
          </a:p>
        </p:txBody>
      </p:sp>
      <p:sp>
        <p:nvSpPr>
          <p:cNvPr id="2070537" name="Text Box 9"/>
          <p:cNvSpPr txBox="1">
            <a:spLocks noChangeArrowheads="1"/>
          </p:cNvSpPr>
          <p:nvPr/>
        </p:nvSpPr>
        <p:spPr bwMode="auto">
          <a:xfrm>
            <a:off x="4800600" y="3886200"/>
            <a:ext cx="3581400"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a:solidFill>
                  <a:srgbClr val="FF0000"/>
                </a:solidFill>
              </a:rPr>
              <a:t>Who has priority?</a:t>
            </a:r>
          </a:p>
        </p:txBody>
      </p:sp>
      <p:sp>
        <p:nvSpPr>
          <p:cNvPr id="2070538" name="AutoShape 10"/>
          <p:cNvSpPr>
            <a:spLocks noChangeArrowheads="1"/>
          </p:cNvSpPr>
          <p:nvPr/>
        </p:nvSpPr>
        <p:spPr bwMode="auto">
          <a:xfrm>
            <a:off x="8382000" y="4648200"/>
            <a:ext cx="1905000" cy="1676400"/>
          </a:xfrm>
          <a:prstGeom prst="flowChartConnector">
            <a:avLst/>
          </a:prstGeom>
          <a:solidFill>
            <a:srgbClr val="CC99FF"/>
          </a:solidFill>
          <a:ln w="9525">
            <a:solidFill>
              <a:schemeClr val="tx1"/>
            </a:solidFill>
            <a:round/>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US PTO</a:t>
            </a:r>
          </a:p>
        </p:txBody>
      </p:sp>
      <p:sp>
        <p:nvSpPr>
          <p:cNvPr id="2070539" name="AutoShape 11"/>
          <p:cNvSpPr>
            <a:spLocks noChangeArrowheads="1"/>
          </p:cNvSpPr>
          <p:nvPr/>
        </p:nvSpPr>
        <p:spPr bwMode="auto">
          <a:xfrm>
            <a:off x="4953000" y="2095500"/>
            <a:ext cx="2057400" cy="9144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6/1: $</a:t>
            </a:r>
          </a:p>
          <a:p>
            <a:pPr algn="ctr"/>
            <a:r>
              <a:rPr lang="en-US" altLang="en-US" sz="3200" dirty="0"/>
              <a:t>SA: Patent</a:t>
            </a:r>
          </a:p>
        </p:txBody>
      </p:sp>
      <p:sp>
        <p:nvSpPr>
          <p:cNvPr id="2070540" name="Line 12"/>
          <p:cNvSpPr>
            <a:spLocks noChangeShapeType="1"/>
          </p:cNvSpPr>
          <p:nvPr/>
        </p:nvSpPr>
        <p:spPr bwMode="auto">
          <a:xfrm>
            <a:off x="9220200" y="2438400"/>
            <a:ext cx="0" cy="220980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70541" name="AutoShape 13"/>
          <p:cNvSpPr>
            <a:spLocks noChangeArrowheads="1"/>
          </p:cNvSpPr>
          <p:nvPr/>
        </p:nvSpPr>
        <p:spPr bwMode="auto">
          <a:xfrm>
            <a:off x="9612421" y="2566915"/>
            <a:ext cx="1958758" cy="1492163"/>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6/1</a:t>
            </a:r>
          </a:p>
          <a:p>
            <a:pPr algn="ctr"/>
            <a:r>
              <a:rPr lang="en-US" altLang="en-US" sz="3200" dirty="0"/>
              <a:t>Records</a:t>
            </a:r>
          </a:p>
          <a:p>
            <a:pPr algn="ctr"/>
            <a:r>
              <a:rPr lang="en-US" altLang="en-US" sz="3200" dirty="0"/>
              <a:t>Transfer</a:t>
            </a:r>
          </a:p>
        </p:txBody>
      </p:sp>
      <p:sp>
        <p:nvSpPr>
          <p:cNvPr id="17" name="Rectangle 5"/>
          <p:cNvSpPr>
            <a:spLocks noChangeArrowheads="1"/>
          </p:cNvSpPr>
          <p:nvPr/>
        </p:nvSpPr>
        <p:spPr bwMode="auto">
          <a:xfrm>
            <a:off x="11988800" y="667035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8" name="Text Box 5"/>
          <p:cNvSpPr txBox="1">
            <a:spLocks noChangeArrowheads="1"/>
          </p:cNvSpPr>
          <p:nvPr/>
        </p:nvSpPr>
        <p:spPr bwMode="auto">
          <a:xfrm>
            <a:off x="10108735" y="0"/>
            <a:ext cx="2083266"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1180090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070532"/>
                                        </p:tgtEl>
                                        <p:attrNameLst>
                                          <p:attrName>style.visibility</p:attrName>
                                        </p:attrNameLst>
                                      </p:cBhvr>
                                      <p:to>
                                        <p:strVal val="visible"/>
                                      </p:to>
                                    </p:set>
                                    <p:anim calcmode="lin" valueType="num">
                                      <p:cBhvr additive="base">
                                        <p:cTn id="7" dur="500" fill="hold"/>
                                        <p:tgtEl>
                                          <p:spTgt spid="2070532"/>
                                        </p:tgtEl>
                                        <p:attrNameLst>
                                          <p:attrName>ppt_x</p:attrName>
                                        </p:attrNameLst>
                                      </p:cBhvr>
                                      <p:tavLst>
                                        <p:tav tm="0">
                                          <p:val>
                                            <p:strVal val="0-#ppt_w/2"/>
                                          </p:val>
                                        </p:tav>
                                        <p:tav tm="100000">
                                          <p:val>
                                            <p:strVal val="#ppt_x"/>
                                          </p:val>
                                        </p:tav>
                                      </p:tavLst>
                                    </p:anim>
                                    <p:anim calcmode="lin" valueType="num">
                                      <p:cBhvr additive="base">
                                        <p:cTn id="8" dur="500" fill="hold"/>
                                        <p:tgtEl>
                                          <p:spTgt spid="2070532"/>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2070531"/>
                                        </p:tgtEl>
                                        <p:attrNameLst>
                                          <p:attrName>style.visibility</p:attrName>
                                        </p:attrNameLst>
                                      </p:cBhvr>
                                      <p:to>
                                        <p:strVal val="visible"/>
                                      </p:to>
                                    </p:set>
                                    <p:anim calcmode="lin" valueType="num">
                                      <p:cBhvr>
                                        <p:cTn id="12" dur="500" fill="hold"/>
                                        <p:tgtEl>
                                          <p:spTgt spid="2070531"/>
                                        </p:tgtEl>
                                        <p:attrNameLst>
                                          <p:attrName>ppt_w</p:attrName>
                                        </p:attrNameLst>
                                      </p:cBhvr>
                                      <p:tavLst>
                                        <p:tav tm="0">
                                          <p:val>
                                            <p:strVal val="2/3*#ppt_w"/>
                                          </p:val>
                                        </p:tav>
                                        <p:tav tm="100000">
                                          <p:val>
                                            <p:strVal val="#ppt_w"/>
                                          </p:val>
                                        </p:tav>
                                      </p:tavLst>
                                    </p:anim>
                                    <p:anim calcmode="lin" valueType="num">
                                      <p:cBhvr>
                                        <p:cTn id="13" dur="500" fill="hold"/>
                                        <p:tgtEl>
                                          <p:spTgt spid="2070531"/>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2070535"/>
                                        </p:tgtEl>
                                        <p:attrNameLst>
                                          <p:attrName>style.visibility</p:attrName>
                                        </p:attrNameLst>
                                      </p:cBhvr>
                                      <p:to>
                                        <p:strVal val="visible"/>
                                      </p:to>
                                    </p:set>
                                    <p:anim calcmode="lin" valueType="num">
                                      <p:cBhvr>
                                        <p:cTn id="17" dur="500" fill="hold"/>
                                        <p:tgtEl>
                                          <p:spTgt spid="2070535"/>
                                        </p:tgtEl>
                                        <p:attrNameLst>
                                          <p:attrName>ppt_w</p:attrName>
                                        </p:attrNameLst>
                                      </p:cBhvr>
                                      <p:tavLst>
                                        <p:tav tm="0">
                                          <p:val>
                                            <p:strVal val="2/3*#ppt_w"/>
                                          </p:val>
                                        </p:tav>
                                        <p:tav tm="100000">
                                          <p:val>
                                            <p:strVal val="#ppt_w"/>
                                          </p:val>
                                        </p:tav>
                                      </p:tavLst>
                                    </p:anim>
                                    <p:anim calcmode="lin" valueType="num">
                                      <p:cBhvr>
                                        <p:cTn id="18" dur="500" fill="hold"/>
                                        <p:tgtEl>
                                          <p:spTgt spid="2070535"/>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2070536"/>
                                        </p:tgtEl>
                                        <p:attrNameLst>
                                          <p:attrName>style.visibility</p:attrName>
                                        </p:attrNameLst>
                                      </p:cBhvr>
                                      <p:to>
                                        <p:strVal val="visible"/>
                                      </p:to>
                                    </p:set>
                                    <p:animEffect transition="in" filter="dissolve">
                                      <p:cBhvr>
                                        <p:cTn id="22" dur="500"/>
                                        <p:tgtEl>
                                          <p:spTgt spid="207053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hidden"/>
                                      </p:to>
                                    </p:set>
                                  </p:childTnLst>
                                </p:cTn>
                              </p:par>
                              <p:par>
                                <p:cTn id="27" presetID="23" presetClass="entr" presetSubtype="272" fill="hold" grpId="0" nodeType="withEffect">
                                  <p:stCondLst>
                                    <p:cond delay="0"/>
                                  </p:stCondLst>
                                  <p:childTnLst>
                                    <p:set>
                                      <p:cBhvr>
                                        <p:cTn id="28" dur="1" fill="hold">
                                          <p:stCondLst>
                                            <p:cond delay="0"/>
                                          </p:stCondLst>
                                        </p:cTn>
                                        <p:tgtEl>
                                          <p:spTgt spid="2070533"/>
                                        </p:tgtEl>
                                        <p:attrNameLst>
                                          <p:attrName>style.visibility</p:attrName>
                                        </p:attrNameLst>
                                      </p:cBhvr>
                                      <p:to>
                                        <p:strVal val="visible"/>
                                      </p:to>
                                    </p:set>
                                    <p:anim calcmode="lin" valueType="num">
                                      <p:cBhvr>
                                        <p:cTn id="29" dur="500" fill="hold"/>
                                        <p:tgtEl>
                                          <p:spTgt spid="2070533"/>
                                        </p:tgtEl>
                                        <p:attrNameLst>
                                          <p:attrName>ppt_w</p:attrName>
                                        </p:attrNameLst>
                                      </p:cBhvr>
                                      <p:tavLst>
                                        <p:tav tm="0">
                                          <p:val>
                                            <p:strVal val="2/3*#ppt_w"/>
                                          </p:val>
                                        </p:tav>
                                        <p:tav tm="100000">
                                          <p:val>
                                            <p:strVal val="#ppt_w"/>
                                          </p:val>
                                        </p:tav>
                                      </p:tavLst>
                                    </p:anim>
                                    <p:anim calcmode="lin" valueType="num">
                                      <p:cBhvr>
                                        <p:cTn id="30" dur="500" fill="hold"/>
                                        <p:tgtEl>
                                          <p:spTgt spid="2070533"/>
                                        </p:tgtEl>
                                        <p:attrNameLst>
                                          <p:attrName>ppt_h</p:attrName>
                                        </p:attrNameLst>
                                      </p:cBhvr>
                                      <p:tavLst>
                                        <p:tav tm="0">
                                          <p:val>
                                            <p:strVal val="2/3*#ppt_h"/>
                                          </p:val>
                                        </p:tav>
                                        <p:tav tm="100000">
                                          <p:val>
                                            <p:strVal val="#ppt_h"/>
                                          </p:val>
                                        </p:tav>
                                      </p:tavLst>
                                    </p:anim>
                                  </p:childTnLst>
                                </p:cTn>
                              </p:par>
                            </p:childTnLst>
                          </p:cTn>
                        </p:par>
                        <p:par>
                          <p:cTn id="31" fill="hold" nodeType="afterGroup">
                            <p:stCondLst>
                              <p:cond delay="500"/>
                            </p:stCondLst>
                            <p:childTnLst>
                              <p:par>
                                <p:cTn id="32" presetID="23" presetClass="entr" presetSubtype="272" fill="hold" grpId="0" nodeType="afterEffect">
                                  <p:stCondLst>
                                    <p:cond delay="0"/>
                                  </p:stCondLst>
                                  <p:childTnLst>
                                    <p:set>
                                      <p:cBhvr>
                                        <p:cTn id="33" dur="1" fill="hold">
                                          <p:stCondLst>
                                            <p:cond delay="0"/>
                                          </p:stCondLst>
                                        </p:cTn>
                                        <p:tgtEl>
                                          <p:spTgt spid="2070534"/>
                                        </p:tgtEl>
                                        <p:attrNameLst>
                                          <p:attrName>style.visibility</p:attrName>
                                        </p:attrNameLst>
                                      </p:cBhvr>
                                      <p:to>
                                        <p:strVal val="visible"/>
                                      </p:to>
                                    </p:set>
                                    <p:anim calcmode="lin" valueType="num">
                                      <p:cBhvr>
                                        <p:cTn id="34" dur="500" fill="hold"/>
                                        <p:tgtEl>
                                          <p:spTgt spid="2070534"/>
                                        </p:tgtEl>
                                        <p:attrNameLst>
                                          <p:attrName>ppt_w</p:attrName>
                                        </p:attrNameLst>
                                      </p:cBhvr>
                                      <p:tavLst>
                                        <p:tav tm="0">
                                          <p:val>
                                            <p:strVal val="2/3*#ppt_w"/>
                                          </p:val>
                                        </p:tav>
                                        <p:tav tm="100000">
                                          <p:val>
                                            <p:strVal val="#ppt_w"/>
                                          </p:val>
                                        </p:tav>
                                      </p:tavLst>
                                    </p:anim>
                                    <p:anim calcmode="lin" valueType="num">
                                      <p:cBhvr>
                                        <p:cTn id="35" dur="500" fill="hold"/>
                                        <p:tgtEl>
                                          <p:spTgt spid="2070534"/>
                                        </p:tgtEl>
                                        <p:attrNameLst>
                                          <p:attrName>ppt_h</p:attrName>
                                        </p:attrNameLst>
                                      </p:cBhvr>
                                      <p:tavLst>
                                        <p:tav tm="0">
                                          <p:val>
                                            <p:strVal val="2/3*#ppt_h"/>
                                          </p:val>
                                        </p:tav>
                                        <p:tav tm="100000">
                                          <p:val>
                                            <p:strVal val="#ppt_h"/>
                                          </p:val>
                                        </p:tav>
                                      </p:tavLst>
                                    </p:anim>
                                  </p:childTnLst>
                                </p:cTn>
                              </p:par>
                            </p:childTnLst>
                          </p:cTn>
                        </p:par>
                        <p:par>
                          <p:cTn id="36" fill="hold" nodeType="afterGroup">
                            <p:stCondLst>
                              <p:cond delay="1000"/>
                            </p:stCondLst>
                            <p:childTnLst>
                              <p:par>
                                <p:cTn id="37" presetID="9" presetClass="entr" presetSubtype="0" fill="hold" grpId="0" nodeType="afterEffect">
                                  <p:stCondLst>
                                    <p:cond delay="0"/>
                                  </p:stCondLst>
                                  <p:childTnLst>
                                    <p:set>
                                      <p:cBhvr>
                                        <p:cTn id="38" dur="1" fill="hold">
                                          <p:stCondLst>
                                            <p:cond delay="0"/>
                                          </p:stCondLst>
                                        </p:cTn>
                                        <p:tgtEl>
                                          <p:spTgt spid="2070539"/>
                                        </p:tgtEl>
                                        <p:attrNameLst>
                                          <p:attrName>style.visibility</p:attrName>
                                        </p:attrNameLst>
                                      </p:cBhvr>
                                      <p:to>
                                        <p:strVal val="visible"/>
                                      </p:to>
                                    </p:set>
                                    <p:animEffect transition="in" filter="dissolve">
                                      <p:cBhvr>
                                        <p:cTn id="39" dur="500"/>
                                        <p:tgtEl>
                                          <p:spTgt spid="2070539"/>
                                        </p:tgtEl>
                                      </p:cBhvr>
                                    </p:animEffect>
                                  </p:childTnLst>
                                </p:cTn>
                              </p:par>
                            </p:childTnLst>
                          </p:cTn>
                        </p:par>
                        <p:par>
                          <p:cTn id="40" fill="hold" nodeType="afterGroup">
                            <p:stCondLst>
                              <p:cond delay="1500"/>
                            </p:stCondLst>
                            <p:childTnLst>
                              <p:par>
                                <p:cTn id="41" presetID="22" presetClass="entr" presetSubtype="1" fill="hold" grpId="0" nodeType="afterEffect">
                                  <p:stCondLst>
                                    <p:cond delay="0"/>
                                  </p:stCondLst>
                                  <p:childTnLst>
                                    <p:set>
                                      <p:cBhvr>
                                        <p:cTn id="42" dur="1" fill="hold">
                                          <p:stCondLst>
                                            <p:cond delay="0"/>
                                          </p:stCondLst>
                                        </p:cTn>
                                        <p:tgtEl>
                                          <p:spTgt spid="2070540"/>
                                        </p:tgtEl>
                                        <p:attrNameLst>
                                          <p:attrName>style.visibility</p:attrName>
                                        </p:attrNameLst>
                                      </p:cBhvr>
                                      <p:to>
                                        <p:strVal val="visible"/>
                                      </p:to>
                                    </p:set>
                                    <p:animEffect transition="in" filter="wipe(up)">
                                      <p:cBhvr>
                                        <p:cTn id="43" dur="500"/>
                                        <p:tgtEl>
                                          <p:spTgt spid="2070540"/>
                                        </p:tgtEl>
                                      </p:cBhvr>
                                    </p:animEffect>
                                  </p:childTnLst>
                                </p:cTn>
                              </p:par>
                            </p:childTnLst>
                          </p:cTn>
                        </p:par>
                        <p:par>
                          <p:cTn id="44" fill="hold" nodeType="afterGroup">
                            <p:stCondLst>
                              <p:cond delay="2000"/>
                            </p:stCondLst>
                            <p:childTnLst>
                              <p:par>
                                <p:cTn id="45" presetID="23" presetClass="entr" presetSubtype="272" fill="hold" grpId="0" nodeType="afterEffect">
                                  <p:stCondLst>
                                    <p:cond delay="0"/>
                                  </p:stCondLst>
                                  <p:childTnLst>
                                    <p:set>
                                      <p:cBhvr>
                                        <p:cTn id="46" dur="1" fill="hold">
                                          <p:stCondLst>
                                            <p:cond delay="0"/>
                                          </p:stCondLst>
                                        </p:cTn>
                                        <p:tgtEl>
                                          <p:spTgt spid="2070538"/>
                                        </p:tgtEl>
                                        <p:attrNameLst>
                                          <p:attrName>style.visibility</p:attrName>
                                        </p:attrNameLst>
                                      </p:cBhvr>
                                      <p:to>
                                        <p:strVal val="visible"/>
                                      </p:to>
                                    </p:set>
                                    <p:anim calcmode="lin" valueType="num">
                                      <p:cBhvr>
                                        <p:cTn id="47" dur="500" fill="hold"/>
                                        <p:tgtEl>
                                          <p:spTgt spid="2070538"/>
                                        </p:tgtEl>
                                        <p:attrNameLst>
                                          <p:attrName>ppt_w</p:attrName>
                                        </p:attrNameLst>
                                      </p:cBhvr>
                                      <p:tavLst>
                                        <p:tav tm="0">
                                          <p:val>
                                            <p:strVal val="2/3*#ppt_w"/>
                                          </p:val>
                                        </p:tav>
                                        <p:tav tm="100000">
                                          <p:val>
                                            <p:strVal val="#ppt_w"/>
                                          </p:val>
                                        </p:tav>
                                      </p:tavLst>
                                    </p:anim>
                                    <p:anim calcmode="lin" valueType="num">
                                      <p:cBhvr>
                                        <p:cTn id="48" dur="500" fill="hold"/>
                                        <p:tgtEl>
                                          <p:spTgt spid="2070538"/>
                                        </p:tgtEl>
                                        <p:attrNameLst>
                                          <p:attrName>ppt_h</p:attrName>
                                        </p:attrNameLst>
                                      </p:cBhvr>
                                      <p:tavLst>
                                        <p:tav tm="0">
                                          <p:val>
                                            <p:strVal val="2/3*#ppt_h"/>
                                          </p:val>
                                        </p:tav>
                                        <p:tav tm="100000">
                                          <p:val>
                                            <p:strVal val="#ppt_h"/>
                                          </p:val>
                                        </p:tav>
                                      </p:tavLst>
                                    </p:anim>
                                  </p:childTnLst>
                                </p:cTn>
                              </p:par>
                            </p:childTnLst>
                          </p:cTn>
                        </p:par>
                        <p:par>
                          <p:cTn id="49" fill="hold" nodeType="afterGroup">
                            <p:stCondLst>
                              <p:cond delay="2500"/>
                            </p:stCondLst>
                            <p:childTnLst>
                              <p:par>
                                <p:cTn id="50" presetID="9" presetClass="entr" presetSubtype="0" fill="hold" grpId="0" nodeType="afterEffect">
                                  <p:stCondLst>
                                    <p:cond delay="0"/>
                                  </p:stCondLst>
                                  <p:childTnLst>
                                    <p:set>
                                      <p:cBhvr>
                                        <p:cTn id="51" dur="1" fill="hold">
                                          <p:stCondLst>
                                            <p:cond delay="0"/>
                                          </p:stCondLst>
                                        </p:cTn>
                                        <p:tgtEl>
                                          <p:spTgt spid="2070541"/>
                                        </p:tgtEl>
                                        <p:attrNameLst>
                                          <p:attrName>style.visibility</p:attrName>
                                        </p:attrNameLst>
                                      </p:cBhvr>
                                      <p:to>
                                        <p:strVal val="visible"/>
                                      </p:to>
                                    </p:set>
                                    <p:animEffect transition="in" filter="dissolve">
                                      <p:cBhvr>
                                        <p:cTn id="52" dur="500"/>
                                        <p:tgtEl>
                                          <p:spTgt spid="2070541"/>
                                        </p:tgtEl>
                                      </p:cBhvr>
                                    </p:animEffect>
                                  </p:childTnLst>
                                </p:cTn>
                              </p:par>
                            </p:childTnLst>
                          </p:cTn>
                        </p:par>
                        <p:par>
                          <p:cTn id="53" fill="hold" nodeType="afterGroup">
                            <p:stCondLst>
                              <p:cond delay="3000"/>
                            </p:stCondLst>
                            <p:childTnLst>
                              <p:par>
                                <p:cTn id="54" presetID="9" presetClass="entr" presetSubtype="0" fill="hold" grpId="0" nodeType="afterEffect">
                                  <p:stCondLst>
                                    <p:cond delay="0"/>
                                  </p:stCondLst>
                                  <p:childTnLst>
                                    <p:set>
                                      <p:cBhvr>
                                        <p:cTn id="55" dur="1" fill="hold">
                                          <p:stCondLst>
                                            <p:cond delay="0"/>
                                          </p:stCondLst>
                                        </p:cTn>
                                        <p:tgtEl>
                                          <p:spTgt spid="2070537"/>
                                        </p:tgtEl>
                                        <p:attrNameLst>
                                          <p:attrName>style.visibility</p:attrName>
                                        </p:attrNameLst>
                                      </p:cBhvr>
                                      <p:to>
                                        <p:strVal val="visible"/>
                                      </p:to>
                                    </p:set>
                                    <p:animEffect transition="in" filter="dissolve">
                                      <p:cBhvr>
                                        <p:cTn id="56" dur="500"/>
                                        <p:tgtEl>
                                          <p:spTgt spid="20705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0531" grpId="0" animBg="1" autoUpdateAnimBg="0"/>
      <p:bldP spid="2070532" grpId="0" animBg="1" autoUpdateAnimBg="0"/>
      <p:bldP spid="2070533" grpId="0" animBg="1" autoUpdateAnimBg="0"/>
      <p:bldP spid="2070534" grpId="0" animBg="1"/>
      <p:bldP spid="2070535" grpId="0" animBg="1"/>
      <p:bldP spid="2070536" grpId="0" animBg="1" autoUpdateAnimBg="0"/>
      <p:bldP spid="2070537" grpId="0" animBg="1" autoUpdateAnimBg="0"/>
      <p:bldP spid="2070538" grpId="0" animBg="1" autoUpdateAnimBg="0"/>
      <p:bldP spid="2070539" grpId="0" animBg="1" autoUpdateAnimBg="0"/>
      <p:bldP spid="2070540" grpId="0" animBg="1"/>
      <p:bldP spid="2070541" grpId="0" animBg="1" autoUpdateAnimBg="0"/>
      <p:bldP spid="17" grpId="0" animBg="1"/>
    </p:bldLst>
  </p:timing>
</p:sld>
</file>

<file path=ppt/theme/theme1.xml><?xml version="1.0" encoding="utf-8"?>
<a:theme xmlns:a="http://schemas.openxmlformats.org/drawingml/2006/main" name="Generic (Standard)">
  <a:themeElements>
    <a:clrScheme name="">
      <a:dk1>
        <a:srgbClr val="000066"/>
      </a:dk1>
      <a:lt1>
        <a:srgbClr val="FFFFFF"/>
      </a:lt1>
      <a:dk2>
        <a:srgbClr val="336699"/>
      </a:dk2>
      <a:lt2>
        <a:srgbClr val="010000"/>
      </a:lt2>
      <a:accent1>
        <a:srgbClr val="CCECFF"/>
      </a:accent1>
      <a:accent2>
        <a:srgbClr val="FFFFCC"/>
      </a:accent2>
      <a:accent3>
        <a:srgbClr val="FFFFFF"/>
      </a:accent3>
      <a:accent4>
        <a:srgbClr val="000056"/>
      </a:accent4>
      <a:accent5>
        <a:srgbClr val="E2F4FF"/>
      </a:accent5>
      <a:accent6>
        <a:srgbClr val="E7E7B9"/>
      </a:accent6>
      <a:hlink>
        <a:srgbClr val="0066FF"/>
      </a:hlink>
      <a:folHlink>
        <a:srgbClr val="FFFFCC"/>
      </a:folHlink>
    </a:clrScheme>
    <a:fontScheme name="Generic (Standard)">
      <a:majorFont>
        <a:latin typeface="Helvetic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Standard)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clrMap bg1="lt1" tx1="dk1" bg2="lt2" tx2="dk2" accent1="accent1" accent2="accent2" accent3="accent3" accent4="accent4" accent5="accent5" accent6="accent6" hlink="hlink" folHlink="folHlink"/>
    </a:extraClrScheme>
    <a:extraClrScheme>
      <a:clrScheme name="Generic (Standard)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000000"/>
        </a:folHlink>
      </a:clrScheme>
      <a:clrMap bg1="dk2" tx1="lt1" bg2="dk1" tx2="lt2" accent1="accent1" accent2="accent2" accent3="accent3" accent4="accent4" accent5="accent5" accent6="accent6" hlink="hlink" folHlink="folHlink"/>
    </a:extraClrScheme>
    <a:extraClrScheme>
      <a:clrScheme name="Generic (Standard)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Generic (Standard) 4">
        <a:dk1>
          <a:srgbClr val="336699"/>
        </a:dk1>
        <a:lt1>
          <a:srgbClr val="FFFFFF"/>
        </a:lt1>
        <a:dk2>
          <a:srgbClr val="000066"/>
        </a:dk2>
        <a:lt2>
          <a:srgbClr val="010000"/>
        </a:lt2>
        <a:accent1>
          <a:srgbClr val="CCECFF"/>
        </a:accent1>
        <a:accent2>
          <a:srgbClr val="FFFFCC"/>
        </a:accent2>
        <a:accent3>
          <a:srgbClr val="FFFFFF"/>
        </a:accent3>
        <a:accent4>
          <a:srgbClr val="2A5682"/>
        </a:accent4>
        <a:accent5>
          <a:srgbClr val="E2F4FF"/>
        </a:accent5>
        <a:accent6>
          <a:srgbClr val="E7E7B9"/>
        </a:accent6>
        <a:hlink>
          <a:srgbClr val="3399FF"/>
        </a:hlink>
        <a:folHlink>
          <a:srgbClr val="FFFFCC"/>
        </a:folHlink>
      </a:clrScheme>
      <a:clrMap bg1="lt1" tx1="dk1" bg2="lt2" tx2="dk2" accent1="accent1" accent2="accent2" accent3="accent3" accent4="accent4" accent5="accent5" accent6="accent6" hlink="hlink" folHlink="folHlink"/>
    </a:extraClrScheme>
    <a:extraClrScheme>
      <a:clrScheme name="Generic (Standard) 5">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0066FF"/>
        </a:hlink>
        <a:folHlink>
          <a:srgbClr val="FFFF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HD:Microsoft Office 98:Templates:Presentations:Generic (Standard)</Template>
  <TotalTime>4117</TotalTime>
  <Words>1964</Words>
  <Application>Microsoft Office PowerPoint</Application>
  <PresentationFormat>Widescreen</PresentationFormat>
  <Paragraphs>420</Paragraphs>
  <Slides>40</Slides>
  <Notes>40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40</vt:i4>
      </vt:variant>
    </vt:vector>
  </HeadingPairs>
  <TitlesOfParts>
    <vt:vector size="46" baseType="lpstr">
      <vt:lpstr>ACaslon Regular</vt:lpstr>
      <vt:lpstr>Arial</vt:lpstr>
      <vt:lpstr>Helvetica</vt:lpstr>
      <vt:lpstr>Monotype Sorts</vt:lpstr>
      <vt:lpstr>Times New Roman</vt:lpstr>
      <vt:lpstr>Generic (Standard)</vt:lpstr>
      <vt:lpstr>Class 21 Secured Transactions Spring 2021  Limits of Article 9: Intellectual Property</vt:lpstr>
      <vt:lpstr>9-109(c)</vt:lpstr>
      <vt:lpstr>9-311</vt:lpstr>
      <vt:lpstr>9-311 Cont.</vt:lpstr>
      <vt:lpstr>Cybernetic Services</vt:lpstr>
      <vt:lpstr>Cybernetic Services</vt:lpstr>
      <vt:lpstr>35 USC 261</vt:lpstr>
      <vt:lpstr>8‑1: Hypo Hypo</vt:lpstr>
      <vt:lpstr>8‑2.1: Patently Absurd?</vt:lpstr>
      <vt:lpstr>8‑2.2: Patently Absurd?</vt:lpstr>
      <vt:lpstr>8‑1: Answer</vt:lpstr>
      <vt:lpstr>8‑2.1: Patently Absurd?</vt:lpstr>
      <vt:lpstr>8‑2: Patently Absurd?</vt:lpstr>
      <vt:lpstr>102. Subject matter of copyright: In general</vt:lpstr>
      <vt:lpstr>17 USC 408: Copyright registration in general</vt:lpstr>
      <vt:lpstr>17 USC 408: Copyright registration in general</vt:lpstr>
      <vt:lpstr>17 USC 205: Recordation of transfers and other documents</vt:lpstr>
      <vt:lpstr>17 USC 205 Cont.</vt:lpstr>
      <vt:lpstr>17 USC 205(c) Cont.</vt:lpstr>
      <vt:lpstr>17 USC 205 Cont.</vt:lpstr>
      <vt:lpstr>17 USC 205(d) Cont.</vt:lpstr>
      <vt:lpstr>17 USC 101</vt:lpstr>
      <vt:lpstr>8‑3.1: First-to-file (or Not)? (1/3)</vt:lpstr>
      <vt:lpstr>8‑3.2: First-to-file (or Not)? (2/3)</vt:lpstr>
      <vt:lpstr>8‑3.3: First-to-file (or Not)? (3/3)</vt:lpstr>
      <vt:lpstr>8‑3.1: Answer</vt:lpstr>
      <vt:lpstr>8‑3.2: Answer</vt:lpstr>
      <vt:lpstr>8‑3.3: Answer</vt:lpstr>
      <vt:lpstr>8‑3: Answer</vt:lpstr>
      <vt:lpstr>8‑3: Answer</vt:lpstr>
      <vt:lpstr>Filing with the Copyright Office</vt:lpstr>
      <vt:lpstr>Filing with the Copyright Office</vt:lpstr>
      <vt:lpstr>Aerocon</vt:lpstr>
      <vt:lpstr>How Should We Resolve This Case?</vt:lpstr>
      <vt:lpstr>Start with 17 USC 205</vt:lpstr>
      <vt:lpstr>Start with 17 USC 205</vt:lpstr>
      <vt:lpstr>Start with 17 USC 205</vt:lpstr>
      <vt:lpstr>Switching Status</vt:lpstr>
      <vt:lpstr>Answer</vt:lpstr>
      <vt:lpstr>How to Deal with this Possibility?</vt:lpstr>
    </vt:vector>
  </TitlesOfParts>
  <Company>The University of Chicago Law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Setting in High-Tech Industries</dc:title>
  <dc:creator>Randal Picker</dc:creator>
  <cp:lastModifiedBy>Picker, Randall</cp:lastModifiedBy>
  <cp:revision>540</cp:revision>
  <cp:lastPrinted>2018-11-15T20:19:58Z</cp:lastPrinted>
  <dcterms:created xsi:type="dcterms:W3CDTF">1999-10-27T15:27:59Z</dcterms:created>
  <dcterms:modified xsi:type="dcterms:W3CDTF">2021-05-13T19:15:01Z</dcterms:modified>
</cp:coreProperties>
</file>