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255" r:id="rId2"/>
    <p:sldId id="1734" r:id="rId3"/>
    <p:sldId id="1678" r:id="rId4"/>
    <p:sldId id="1698" r:id="rId5"/>
    <p:sldId id="1699" r:id="rId6"/>
    <p:sldId id="1700" r:id="rId7"/>
    <p:sldId id="1723" r:id="rId8"/>
    <p:sldId id="1724" r:id="rId9"/>
    <p:sldId id="1725" r:id="rId10"/>
    <p:sldId id="1726" r:id="rId11"/>
    <p:sldId id="1727" r:id="rId12"/>
    <p:sldId id="1705" r:id="rId13"/>
    <p:sldId id="1658" r:id="rId14"/>
    <p:sldId id="1659" r:id="rId15"/>
    <p:sldId id="1660" r:id="rId16"/>
    <p:sldId id="1661" r:id="rId17"/>
    <p:sldId id="1657" r:id="rId18"/>
    <p:sldId id="1674" r:id="rId19"/>
    <p:sldId id="1672" r:id="rId20"/>
    <p:sldId id="1673" r:id="rId21"/>
    <p:sldId id="1662" r:id="rId22"/>
    <p:sldId id="1648" r:id="rId23"/>
    <p:sldId id="1650" r:id="rId24"/>
    <p:sldId id="1649" r:id="rId25"/>
    <p:sldId id="1651" r:id="rId26"/>
    <p:sldId id="1652" r:id="rId27"/>
    <p:sldId id="1653" r:id="rId28"/>
    <p:sldId id="1664" r:id="rId29"/>
    <p:sldId id="1656" r:id="rId30"/>
    <p:sldId id="1735" r:id="rId31"/>
    <p:sldId id="1679" r:id="rId32"/>
    <p:sldId id="1680" r:id="rId33"/>
    <p:sldId id="1681" r:id="rId34"/>
    <p:sldId id="1740" r:id="rId35"/>
    <p:sldId id="1683" r:id="rId36"/>
    <p:sldId id="1684" r:id="rId37"/>
    <p:sldId id="1685" r:id="rId38"/>
    <p:sldId id="1741" r:id="rId39"/>
    <p:sldId id="1655" r:id="rId40"/>
    <p:sldId id="1676" r:id="rId41"/>
    <p:sldId id="1686" r:id="rId42"/>
    <p:sldId id="1654" r:id="rId43"/>
    <p:sldId id="1691" r:id="rId44"/>
    <p:sldId id="1687" r:id="rId45"/>
    <p:sldId id="1693" r:id="rId46"/>
    <p:sldId id="1692" r:id="rId47"/>
    <p:sldId id="1688" r:id="rId48"/>
    <p:sldId id="1695" r:id="rId49"/>
    <p:sldId id="1733" r:id="rId50"/>
    <p:sldId id="1696" r:id="rId51"/>
    <p:sldId id="1694" r:id="rId52"/>
    <p:sldId id="1737" r:id="rId53"/>
    <p:sldId id="1738" r:id="rId5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66FF"/>
    <a:srgbClr val="CCCCFF"/>
    <a:srgbClr val="6699FF"/>
    <a:srgbClr val="003399"/>
    <a:srgbClr val="FFCC99"/>
    <a:srgbClr val="CC99FF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8" autoAdjust="0"/>
    <p:restoredTop sz="86378" autoAdjust="0"/>
  </p:normalViewPr>
  <p:slideViewPr>
    <p:cSldViewPr snapToGrid="0">
      <p:cViewPr varScale="1">
        <p:scale>
          <a:sx n="153" d="100"/>
          <a:sy n="153" d="100"/>
        </p:scale>
        <p:origin x="116" y="92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55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59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defTabSz="931632">
              <a:defRPr kumimoji="0" sz="1200"/>
            </a:lvl1pPr>
          </a:lstStyle>
          <a:p>
            <a:pPr>
              <a:defRPr/>
            </a:pPr>
            <a:r>
              <a:rPr lang="en-US" altLang="en-US"/>
              <a:t>Prof. Randal C. Picker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5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r" defTabSz="931632">
              <a:defRPr kumimoji="0" sz="1200"/>
            </a:lvl1pPr>
          </a:lstStyle>
          <a:p>
            <a:pPr>
              <a:defRPr/>
            </a:pPr>
            <a:fld id="{28AE51A5-6A16-4FD9-B6B9-F90BBA9BC1E4}" type="datetime1">
              <a:rPr lang="en-US" altLang="en-US" smtClean="0"/>
              <a:t>5/10/2021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defTabSz="931632">
              <a:defRPr kumimoji="0" sz="1200"/>
            </a:lvl1pPr>
          </a:lstStyle>
          <a:p>
            <a:pPr>
              <a:defRPr/>
            </a:pPr>
            <a:r>
              <a:rPr lang="en-US" altLang="en-US"/>
              <a:t>Secured Transactions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5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r" defTabSz="930139">
              <a:defRPr kumimoji="0" sz="1200"/>
            </a:lvl1pPr>
          </a:lstStyle>
          <a:p>
            <a:fld id="{EA4C0E1B-04D3-4F45-878A-2A4F4EC0C0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86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defTabSz="931632"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7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5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r" defTabSz="931632">
              <a:defRPr kumimoji="0" sz="1200"/>
            </a:lvl1pPr>
          </a:lstStyle>
          <a:p>
            <a:pPr>
              <a:defRPr/>
            </a:pPr>
            <a:fld id="{65F9DB37-C608-418B-992B-4AF7B5349825}" type="datetime1">
              <a:rPr lang="en-US" altLang="en-US" smtClean="0"/>
              <a:t>5/10/2021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defTabSz="931632"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5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r" defTabSz="930139">
              <a:defRPr kumimoji="0" sz="1200"/>
            </a:lvl1pPr>
          </a:lstStyle>
          <a:p>
            <a:fld id="{82A7C13A-DB8A-48A0-AC9A-B755B2D58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2079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3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1" indent="-285708" defTabSz="93013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34" indent="-228567" defTabSz="93013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66" indent="-228567" defTabSz="93013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00" indent="-228567" defTabSz="93013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34" indent="-228567" defTabSz="93013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66" indent="-228567" defTabSz="93013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00" indent="-228567" defTabSz="93013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33" indent="-228567" defTabSz="93013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05F234-6BE1-4275-8372-35AF2827E293}" type="datetime1">
              <a:rPr kumimoji="0" lang="en-US" altLang="en-US" sz="1200"/>
              <a:t>5/10/2021</a:t>
            </a:fld>
            <a:endParaRPr kumimoji="0" lang="en-US" altLang="en-US" sz="1200"/>
          </a:p>
        </p:txBody>
      </p:sp>
      <p:sp>
        <p:nvSpPr>
          <p:cNvPr id="532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3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41" indent="-285708" defTabSz="93013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34" indent="-228567" defTabSz="93013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966" indent="-228567" defTabSz="93013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00" indent="-228567" defTabSz="93013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234" indent="-228567" defTabSz="93013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366" indent="-228567" defTabSz="93013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500" indent="-228567" defTabSz="93013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633" indent="-228567" defTabSz="93013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5C6B13-3849-4A9B-A9ED-EA0DB2AF212F}" type="slidenum">
              <a:rPr kumimoji="0" lang="en-US" altLang="en-US" sz="1200"/>
              <a:pPr/>
              <a:t>1</a:t>
            </a:fld>
            <a:endParaRPr kumimoji="0" lang="en-US" altLang="en-US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652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-4233" y="3200400"/>
            <a:ext cx="1219623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533400"/>
            <a:ext cx="10058400" cy="25908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59200" y="3581400"/>
            <a:ext cx="8128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0049D5F-347C-4267-B296-A0369E81237A}" type="datetime4">
              <a:rPr lang="en-US" smtClean="0"/>
              <a:t>May 10, 2021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fld id="{7EDE89E6-B0EA-49F0-B092-744AA1156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12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A4815-DA80-4A31-9C05-93C359018AC5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8333-FAF2-4DB6-9A7B-A438F6995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04800"/>
            <a:ext cx="27940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8178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46F8B-0CD6-4D3F-8CD6-0D4A881D531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F1282-24D0-444D-81E4-4DF26BB8A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68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39EF7-E21F-4F6D-83BC-301D0DCAF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9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2DB91-6FCC-458C-9E60-9A2EB974FAE3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A509D-62CD-4FB4-914D-B15D0DF1E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67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48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48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0F940-C5ED-47A4-8EF1-695373CD9AC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6752C-A455-4A3A-B3B0-5C8A976DD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96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D6A8-4B96-44AF-AC24-3B7134F781C1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8FE47-53B5-40DF-86DC-2706D8D6C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71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EE966-D535-429F-8428-7FFD4B0DDF1C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A083-8423-48A3-8F23-605F4148D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82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D4D49-4F84-4573-88AF-6B4BB33B0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33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89608-EA2B-4541-8165-8C491AA4F716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EE3B3-2AAD-4FFC-94EA-6E2400FBA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68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18387-2AB9-48C7-8B64-28FE37402F6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BE8C8-5A55-4C86-91B0-9821CF459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4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117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117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fld id="{1253517F-5AE0-43E2-8819-2132EC7A2591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Copyright © 2001-11 Randal C. Picker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fld id="{4B17C97D-FF6D-4328-914E-849590FD74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5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40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36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w"/>
        <a:defRPr kumimoji="1" sz="36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3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Class </a:t>
            </a:r>
            <a:r>
              <a:rPr lang="en-US" altLang="en-US" sz="2800" dirty="0" smtClean="0"/>
              <a:t>19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Secured </a:t>
            </a:r>
            <a:r>
              <a:rPr lang="en-US" altLang="en-US" sz="2800" smtClean="0"/>
              <a:t>Transactions Spring 2021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 </a:t>
            </a:r>
            <a:r>
              <a:rPr lang="en-US" altLang="en-US" dirty="0" smtClean="0"/>
              <a:t>Changes: Financing Statements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Randal C. Picker</a:t>
            </a:r>
          </a:p>
          <a:p>
            <a:r>
              <a:rPr lang="en-US" altLang="en-US" sz="2000" dirty="0" smtClean="0"/>
              <a:t>James Parker Hall Distinguished Service Professor of Law</a:t>
            </a:r>
            <a:endParaRPr lang="en-US" altLang="en-US" sz="2000" dirty="0"/>
          </a:p>
          <a:p>
            <a:endParaRPr lang="en-US" altLang="en-US" sz="1600" dirty="0"/>
          </a:p>
          <a:p>
            <a:r>
              <a:rPr lang="en-US" altLang="en-US" dirty="0" smtClean="0"/>
              <a:t>The Law School</a:t>
            </a:r>
          </a:p>
          <a:p>
            <a:r>
              <a:rPr lang="en-US" altLang="en-US" dirty="0" smtClean="0"/>
              <a:t>The University of Chicago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Copyright </a:t>
            </a:r>
            <a:r>
              <a:rPr lang="en-US" altLang="en-US" sz="1800" dirty="0"/>
              <a:t>© </a:t>
            </a:r>
            <a:r>
              <a:rPr lang="en-US" altLang="en-US" sz="1800" dirty="0" smtClean="0"/>
              <a:t>2014-21 </a:t>
            </a:r>
            <a:r>
              <a:rPr lang="en-US" altLang="en-US" sz="1800" dirty="0"/>
              <a:t>Randal C. Picker.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9-509 Off. Comm. 3 on Unauthorized 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 Authorization</a:t>
            </a:r>
          </a:p>
          <a:p>
            <a:pPr lvl="1"/>
            <a:r>
              <a:rPr lang="en-US" dirty="0" smtClean="0"/>
              <a:t>“Law </a:t>
            </a:r>
            <a:r>
              <a:rPr lang="en-US" dirty="0"/>
              <a:t>other than this article, including the law with respect to ratification of past acts, generally determines whether a person has the requisite authority to file a record under this section. See sections 1-103 and 9-502, comment 3</a:t>
            </a:r>
            <a:r>
              <a:rPr lang="en-US" dirty="0" smtClean="0"/>
              <a:t>.”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3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9-509 Off. Comm. 4 on Ipso Facto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Authorization Given a Security Agreement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Under subsection (b), the authentication of a security agreement ipso facto constitutes the </a:t>
            </a:r>
            <a:r>
              <a:rPr lang="en-US" dirty="0" smtClean="0"/>
              <a:t>debtor’s </a:t>
            </a:r>
            <a:r>
              <a:rPr lang="en-US" dirty="0"/>
              <a:t>authorization of the filing of a financing statement covering the collateral described in the security agreement. The secured party need not obtain a separate </a:t>
            </a:r>
            <a:r>
              <a:rPr lang="en-US" dirty="0" smtClean="0"/>
              <a:t>authorization.”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Subsequent Searchers and Termination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</a:t>
            </a:r>
          </a:p>
          <a:p>
            <a:pPr lvl="1"/>
            <a:r>
              <a:rPr lang="en-US" dirty="0" smtClean="0"/>
              <a:t>You run a search and find a termination statement.</a:t>
            </a:r>
          </a:p>
          <a:p>
            <a:r>
              <a:rPr lang="en-US" dirty="0" smtClean="0"/>
              <a:t>How do you tell whether or not it was effective to terminate the referenced financing statement?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7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Fixtures and Article 9: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9-102(a)(41): </a:t>
            </a:r>
            <a:r>
              <a:rPr lang="en-US" dirty="0"/>
              <a:t>“Fixtures” </a:t>
            </a:r>
            <a:r>
              <a:rPr lang="en-US" dirty="0" smtClean="0"/>
              <a:t>means</a:t>
            </a:r>
          </a:p>
          <a:p>
            <a:pPr lvl="1"/>
            <a:r>
              <a:rPr lang="en-US" dirty="0" smtClean="0"/>
              <a:t>goods </a:t>
            </a:r>
            <a:r>
              <a:rPr lang="en-US" dirty="0"/>
              <a:t>that have become so related to particular real property that an interest in them arises under real property law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9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Fixtures and Article 9: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9-102(a)(40): </a:t>
            </a:r>
            <a:r>
              <a:rPr lang="en-US" dirty="0"/>
              <a:t>“Fixture filing” </a:t>
            </a:r>
            <a:r>
              <a:rPr lang="en-US" dirty="0" smtClean="0"/>
              <a:t>means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filing of a financing statement covering goods that are or are to become fixtures and satisfying Section 9-502(a) and (b). The term includes the filing of a financing statement covering goods of a transmitting utility which are or are to become fixtures.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Fixtures and Article 9: Special Filing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9-501(a) Filing offices.</a:t>
            </a:r>
          </a:p>
          <a:p>
            <a:pPr lvl="1"/>
            <a:r>
              <a:rPr lang="en-US" dirty="0"/>
              <a:t>Except as otherwise provided in subsection (b), if the local law of this State governs perfection of a security interest or agricultural lien, the office in which to file a financing statement to perfect the security interest or agricultural lien is: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Fixtures and Article 9: Special Filing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(1) the </a:t>
            </a:r>
            <a:r>
              <a:rPr lang="en-US" dirty="0">
                <a:solidFill>
                  <a:srgbClr val="FF0000"/>
                </a:solidFill>
              </a:rPr>
              <a:t>office designated for the filing or recording of a record of a mortgage on the related real property</a:t>
            </a:r>
            <a:r>
              <a:rPr lang="en-US" dirty="0"/>
              <a:t>, if</a:t>
            </a:r>
            <a:r>
              <a:rPr lang="en-US" dirty="0" smtClean="0"/>
              <a:t>:</a:t>
            </a:r>
          </a:p>
          <a:p>
            <a:pPr lvl="3"/>
            <a:r>
              <a:rPr lang="en-US" dirty="0"/>
              <a:t>(A) the collateral is as-extracted collateral or  timber to be cut; </a:t>
            </a:r>
            <a:r>
              <a:rPr lang="en-US" dirty="0" smtClean="0"/>
              <a:t>or</a:t>
            </a:r>
          </a:p>
          <a:p>
            <a:pPr lvl="3"/>
            <a:r>
              <a:rPr lang="en-US" dirty="0"/>
              <a:t>(B) the financing statement is filed as a </a:t>
            </a:r>
            <a:r>
              <a:rPr lang="en-US" dirty="0">
                <a:solidFill>
                  <a:srgbClr val="FF0000"/>
                </a:solidFill>
              </a:rPr>
              <a:t>fixture  filing </a:t>
            </a:r>
            <a:r>
              <a:rPr lang="en-US" dirty="0"/>
              <a:t>and the collateral is goods that are or are to become fixtures;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1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 2001: GM Synthetic Lease Deal</a:t>
            </a:r>
          </a:p>
          <a:p>
            <a:pPr lvl="1"/>
            <a:r>
              <a:rPr lang="en-US" dirty="0" smtClean="0"/>
              <a:t>$300 Million</a:t>
            </a:r>
          </a:p>
          <a:p>
            <a:pPr lvl="2"/>
            <a:r>
              <a:rPr lang="en-US" dirty="0" smtClean="0"/>
              <a:t>Mix of real estate and Article 9 collateral</a:t>
            </a:r>
          </a:p>
          <a:p>
            <a:pPr lvl="2"/>
            <a:r>
              <a:rPr lang="en-US" dirty="0" smtClean="0"/>
              <a:t>UCC-1 financing statements filed in real estate records and with Delaware Secretary of State</a:t>
            </a:r>
          </a:p>
          <a:p>
            <a:pPr lvl="2"/>
            <a:r>
              <a:rPr lang="en-US" dirty="0" smtClean="0"/>
              <a:t>JP Morgan (?) as administrative agent and secured party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3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86" y="36256"/>
            <a:ext cx="4780428" cy="6821744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77738" y="6488668"/>
            <a:ext cx="371426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GM Synthetic Lease (10-31-2001)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90" y="3424334"/>
            <a:ext cx="11788473" cy="21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77738" y="6488668"/>
            <a:ext cx="371426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GM FS (2092526 7) (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-12-2002)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7" y="0"/>
            <a:ext cx="4586771" cy="6825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08" y="725251"/>
            <a:ext cx="10807608" cy="2882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08" y="3897323"/>
            <a:ext cx="10806546" cy="19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(UCC) Terminator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</a:t>
            </a:r>
          </a:p>
          <a:p>
            <a:pPr lvl="1"/>
            <a:r>
              <a:rPr lang="en-US" dirty="0" smtClean="0"/>
              <a:t>You get up one day and decide that that day would be a good day to terminate some financing statements.</a:t>
            </a:r>
          </a:p>
          <a:p>
            <a:pPr lvl="1"/>
            <a:r>
              <a:rPr lang="en-US" dirty="0" smtClean="0"/>
              <a:t>You actually aren’t a secured creditor, but that isn’t a problem for you.</a:t>
            </a:r>
          </a:p>
          <a:p>
            <a:r>
              <a:rPr lang="en-US" dirty="0" smtClean="0"/>
              <a:t>What do you do? With what legal effect?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3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77738" y="6488668"/>
            <a:ext cx="371426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GM FS (2092526 7) (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-12-2002)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7" y="0"/>
            <a:ext cx="4586771" cy="6825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311236"/>
            <a:ext cx="11386793" cy="2355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218" y="824362"/>
            <a:ext cx="5235792" cy="21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 2006 Term Loan Facility</a:t>
            </a:r>
          </a:p>
          <a:p>
            <a:pPr lvl="1"/>
            <a:r>
              <a:rPr lang="en-US" dirty="0" smtClean="0"/>
              <a:t>$1.5 billion loan from lending syndicate</a:t>
            </a:r>
          </a:p>
          <a:p>
            <a:pPr lvl="1"/>
            <a:r>
              <a:rPr lang="en-US" dirty="0" smtClean="0"/>
              <a:t>Security interests in equipment and fixtures at forty-two facilities in U.S.</a:t>
            </a:r>
          </a:p>
          <a:p>
            <a:pPr lvl="1"/>
            <a:r>
              <a:rPr lang="en-US" dirty="0" smtClean="0"/>
              <a:t>JP Morgan as administrative agent and secured party</a:t>
            </a:r>
          </a:p>
          <a:p>
            <a:pPr lvl="1"/>
            <a:r>
              <a:rPr lang="en-US" dirty="0" smtClean="0"/>
              <a:t>28 UCC 1s, including key one in Del: 6416808 4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77738" y="6488668"/>
            <a:ext cx="371426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GM FS (6416808 4) (11-30-2006)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61" y="82338"/>
            <a:ext cx="5207977" cy="6697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48" y="1253140"/>
            <a:ext cx="11421002" cy="267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48" y="4258864"/>
            <a:ext cx="11616000" cy="19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1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77738" y="6488668"/>
            <a:ext cx="371426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GM FS (6416808 4) (11-30-2005)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61" y="82338"/>
            <a:ext cx="5207977" cy="6697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35" y="525845"/>
            <a:ext cx="7023436" cy="2652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29" y="3584266"/>
            <a:ext cx="11116442" cy="2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958" y="0"/>
            <a:ext cx="5764086" cy="68580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76735" y="6488668"/>
            <a:ext cx="3715265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GM FS (6416808 4) (11-30-2005)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30" y="803189"/>
            <a:ext cx="11268633" cy="52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96300" y="6488668"/>
            <a:ext cx="36957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GM FS (6416808 4) (11-30-2005)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52" y="0"/>
            <a:ext cx="5346448" cy="6916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31" y="2582561"/>
            <a:ext cx="11797986" cy="1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538" y="-45399"/>
            <a:ext cx="5451799" cy="6903399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64378" y="6488668"/>
            <a:ext cx="372762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GM FS (6416808 4) (11-30-2005)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0" y="1963711"/>
            <a:ext cx="11605881" cy="28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1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368" y="0"/>
            <a:ext cx="5457659" cy="6838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16097" y="6488668"/>
            <a:ext cx="3875903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GM FS (6416808 4) (11-30-2005)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2" y="1470455"/>
            <a:ext cx="11531943" cy="38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 2008: Repayment on Synthetic Lease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Closing Checklist</a:t>
            </a:r>
          </a:p>
          <a:p>
            <a:pPr lvl="1"/>
            <a:r>
              <a:rPr lang="en-US" dirty="0" smtClean="0"/>
              <a:t>Termination Agreement</a:t>
            </a:r>
          </a:p>
          <a:p>
            <a:pPr lvl="1"/>
            <a:r>
              <a:rPr lang="en-US" dirty="0" smtClean="0"/>
              <a:t>UCC 3 Termination Statements</a:t>
            </a:r>
          </a:p>
          <a:p>
            <a:pPr lvl="1"/>
            <a:r>
              <a:rPr lang="en-US" dirty="0" smtClean="0"/>
              <a:t>Escrow Agreement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0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451571" y="6211669"/>
            <a:ext cx="2740429" cy="646331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Draft Closing Checklist (10-15-2008)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3" y="157102"/>
            <a:ext cx="6684891" cy="4793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98" t="14815" r="63101" b="38468"/>
          <a:stretch/>
        </p:blipFill>
        <p:spPr>
          <a:xfrm>
            <a:off x="2979955" y="429056"/>
            <a:ext cx="6333689" cy="6428944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012392" y="6654914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(1 of 5)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9-513(d)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(d) Effect of filing termination </a:t>
            </a:r>
            <a:r>
              <a:rPr lang="en-US" dirty="0" smtClean="0"/>
              <a:t>statement.</a:t>
            </a:r>
          </a:p>
          <a:p>
            <a:pPr lvl="1"/>
            <a:r>
              <a:rPr lang="en-US" dirty="0" smtClean="0"/>
              <a:t>Except </a:t>
            </a:r>
            <a:r>
              <a:rPr lang="en-US" dirty="0"/>
              <a:t>as otherwise provided in Section 9-510, </a:t>
            </a:r>
            <a:r>
              <a:rPr lang="en-US" dirty="0">
                <a:solidFill>
                  <a:srgbClr val="FF0000"/>
                </a:solidFill>
              </a:rPr>
              <a:t>upon the filing of a termination statement with the filing office, the financing statement to which the termination statement relates ceases to be effective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71164" y="6470248"/>
            <a:ext cx="3920836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Draft Closing Checklist (10-15-2008)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0" y="227759"/>
            <a:ext cx="6400304" cy="4589077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012392" y="6654914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9628" r="59873" b="11342"/>
          <a:stretch/>
        </p:blipFill>
        <p:spPr>
          <a:xfrm>
            <a:off x="2062524" y="1679354"/>
            <a:ext cx="8664214" cy="449432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5)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4" y="171988"/>
            <a:ext cx="6352314" cy="4695225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1164" y="6470248"/>
            <a:ext cx="3920836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Draft Closing Checklist (10-15-2008)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120" r="40853" b="37900"/>
          <a:stretch/>
        </p:blipFill>
        <p:spPr>
          <a:xfrm>
            <a:off x="1892020" y="758253"/>
            <a:ext cx="9145340" cy="5711995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018597" y="668241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(3 of 5)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8579864" cy="6738653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1164" y="6470248"/>
            <a:ext cx="3920836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Draft Closing Checklist (10-15-2008)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(4 of 5)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685" y="111043"/>
            <a:ext cx="8164715" cy="6746957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1164" y="6470248"/>
            <a:ext cx="3920836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Draft Closing Checklist (10-15-2008)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75" y="1993691"/>
            <a:ext cx="11757888" cy="314793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(5 of 5)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 2008: Repayment on Synthetic Lease</a:t>
            </a:r>
          </a:p>
          <a:p>
            <a:pPr lvl="1"/>
            <a:r>
              <a:rPr lang="en-US" dirty="0" smtClean="0"/>
              <a:t>Closing Checklist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Termination Agreement</a:t>
            </a:r>
          </a:p>
          <a:p>
            <a:pPr lvl="1"/>
            <a:r>
              <a:rPr lang="en-US" dirty="0" smtClean="0"/>
              <a:t>UCC 3 Termination Statements</a:t>
            </a:r>
          </a:p>
          <a:p>
            <a:pPr lvl="1"/>
            <a:r>
              <a:rPr lang="en-US" dirty="0" smtClean="0"/>
              <a:t>Escrow Agreement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0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188036" y="6483926"/>
            <a:ext cx="4003964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Termination Agreement (10-30-2008)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-29551"/>
            <a:ext cx="4776707" cy="6869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81" y="574005"/>
            <a:ext cx="10685290" cy="567439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(1 of </a:t>
            </a: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160326" y="6497782"/>
            <a:ext cx="4031673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Termination Agreement (10-30-2008)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-29551"/>
            <a:ext cx="4776707" cy="6869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70" y="831273"/>
            <a:ext cx="10584143" cy="5283147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</a:t>
            </a: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160326" y="6497782"/>
            <a:ext cx="4031673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Termination Agreement (10-30-2008)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19" y="25419"/>
            <a:ext cx="4498544" cy="6841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712" y="1773382"/>
            <a:ext cx="8439499" cy="3366654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(3 of </a:t>
            </a: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 2008: Repayment on Synthetic Lease</a:t>
            </a:r>
          </a:p>
          <a:p>
            <a:pPr lvl="1"/>
            <a:r>
              <a:rPr lang="en-US" dirty="0" smtClean="0"/>
              <a:t>Closing Checklist</a:t>
            </a:r>
          </a:p>
          <a:p>
            <a:pPr lvl="1"/>
            <a:r>
              <a:rPr lang="en-US" dirty="0" smtClean="0"/>
              <a:t>Termination Agreement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UCC 3 Termination Statements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Escrow Agreement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6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26370" y="6470248"/>
            <a:ext cx="376563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Escrow Instructions (10-29-2008)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412" y="100460"/>
            <a:ext cx="4720958" cy="6600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55" y="1519320"/>
            <a:ext cx="10136271" cy="4063992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(1 of 4)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Sec. 9-510. Effectiveness of filed record.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(a) Filed record effective if </a:t>
            </a:r>
            <a:r>
              <a:rPr lang="en-US" dirty="0" smtClean="0"/>
              <a:t>authorized.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filed record is </a:t>
            </a:r>
            <a:r>
              <a:rPr lang="en-US" dirty="0">
                <a:solidFill>
                  <a:srgbClr val="FF0000"/>
                </a:solidFill>
              </a:rPr>
              <a:t>effective only to the extent that it was filed by a person that may file it under Section 9-509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5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26370" y="6470248"/>
            <a:ext cx="376563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Escrow Instructions (10-29-2008)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412" y="100460"/>
            <a:ext cx="4720958" cy="6600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821" y="937740"/>
            <a:ext cx="10170867" cy="529224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4)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426370" y="6470248"/>
            <a:ext cx="376563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Escrow Instructions (10-29-2008)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062" y="116824"/>
            <a:ext cx="4327545" cy="6584014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29" y="2419869"/>
            <a:ext cx="8735263" cy="2747877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(3 of 4)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178" y="0"/>
            <a:ext cx="5363441" cy="68580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52022" y="6488668"/>
            <a:ext cx="373997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GM TS (6416808 4) (10-30-2008)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9" y="2759676"/>
            <a:ext cx="11858462" cy="3336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549" y="358346"/>
            <a:ext cx="5534786" cy="2281196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115551" y="0"/>
            <a:ext cx="207645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(4 of 4)</a:t>
            </a:r>
            <a:endParaRPr lang="en-US" b="1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4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2009: Developments</a:t>
            </a:r>
          </a:p>
          <a:p>
            <a:pPr lvl="1"/>
            <a:r>
              <a:rPr lang="en-US" dirty="0" smtClean="0"/>
              <a:t>June 2009: GM files under Chapter 11</a:t>
            </a:r>
          </a:p>
          <a:p>
            <a:pPr lvl="1"/>
            <a:r>
              <a:rPr lang="en-US" dirty="0" smtClean="0"/>
              <a:t>June 19: JP Morgan emails unsecured creditors committee about mistaken filing of termination</a:t>
            </a:r>
          </a:p>
          <a:p>
            <a:pPr lvl="1"/>
            <a:r>
              <a:rPr lang="en-US" dirty="0" smtClean="0"/>
              <a:t>July 31: Unsecured creditors committee files action in bankruptcy re JP Morgan security interest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9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016" y="0"/>
            <a:ext cx="4803300" cy="671899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00932" y="6470248"/>
            <a:ext cx="329106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Gordon Affidavit (6-19-2009)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4" y="2288901"/>
            <a:ext cx="11944796" cy="1982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7861" r="13118" b="47832"/>
          <a:stretch/>
        </p:blipFill>
        <p:spPr>
          <a:xfrm>
            <a:off x="247204" y="4566799"/>
            <a:ext cx="11592233" cy="8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00932" y="6470248"/>
            <a:ext cx="329106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Gordon Affidavit (6-19-2009)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51" y="0"/>
            <a:ext cx="4745559" cy="6847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49" y="1481560"/>
            <a:ext cx="10556082" cy="42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46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00932" y="6470248"/>
            <a:ext cx="329106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Gordon Affidavit (6-19-2009)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86" y="0"/>
            <a:ext cx="4944117" cy="683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80" y="456101"/>
            <a:ext cx="9022129" cy="59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900932" y="6470248"/>
            <a:ext cx="329106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Gordon Affidavit (6-19-2009)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0" y="32399"/>
            <a:ext cx="4870802" cy="6886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33" y="2023672"/>
            <a:ext cx="11556858" cy="28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Certified Question from 2</a:t>
            </a:r>
            <a:r>
              <a:rPr lang="en-US" baseline="30000" dirty="0" smtClean="0"/>
              <a:t>nd</a:t>
            </a:r>
            <a:r>
              <a:rPr lang="en-US" dirty="0" smtClean="0"/>
              <a:t> Cir.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Under UCC Article 9, as adopted into Delaware law by Del. Code Ann. tit. 6, art. 9, for a UCC-3 termination statement to effectively extinguish the perfected nature of a UCC-1 financing statement, is it enough that the secured lender review and knowingly approve for filing a UCC-3 </a:t>
            </a:r>
            <a:r>
              <a:rPr lang="en-US" dirty="0" smtClean="0"/>
              <a:t>purporting”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2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Certified Question from 2</a:t>
            </a:r>
            <a:r>
              <a:rPr lang="en-US" baseline="30000" dirty="0" smtClean="0"/>
              <a:t>nd</a:t>
            </a:r>
            <a:r>
              <a:rPr lang="en-US" dirty="0" smtClean="0"/>
              <a:t> Cir.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</a:p>
          <a:p>
            <a:pPr lvl="1"/>
            <a:r>
              <a:rPr lang="en-US" dirty="0" smtClean="0"/>
              <a:t>“to </a:t>
            </a:r>
            <a:r>
              <a:rPr lang="en-US" dirty="0"/>
              <a:t>extinguish the perfected security interest, or must the secured lender intend to terminate the particular security interest that is listed on the UCC-3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Sec. 9-509. Persons entitled to file a record.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(d) Person entitled to file certain </a:t>
            </a:r>
            <a:r>
              <a:rPr lang="en-US" dirty="0" smtClean="0"/>
              <a:t>amendments.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person may file an amendment other than an amendment that adds collateral covered by a financing statement or an amendment that adds a debtor to a financing statement only if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(1) </a:t>
            </a:r>
            <a:r>
              <a:rPr lang="en-US" dirty="0">
                <a:solidFill>
                  <a:srgbClr val="FF0000"/>
                </a:solidFill>
              </a:rPr>
              <a:t>the secured party of record authorizes the filing</a:t>
            </a:r>
            <a:r>
              <a:rPr lang="en-US" dirty="0"/>
              <a:t>; 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 Sup Ct </a:t>
            </a:r>
            <a:r>
              <a:rPr lang="en-US" dirty="0" err="1" smtClean="0"/>
              <a:t>Reponse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</a:p>
          <a:p>
            <a:pPr lvl="1"/>
            <a:r>
              <a:rPr lang="en-US" dirty="0" smtClean="0"/>
              <a:t>“Based </a:t>
            </a:r>
            <a:r>
              <a:rPr lang="en-US" dirty="0"/>
              <a:t>on that understanding and for reasons we explain more fully, the unambiguous provisions of Delaware’s UCC dictate that the answer is that </a:t>
            </a:r>
            <a:r>
              <a:rPr lang="en-US" dirty="0" smtClean="0"/>
              <a:t>‘it </a:t>
            </a:r>
            <a:r>
              <a:rPr lang="en-US" dirty="0"/>
              <a:t>[is] enough that the secured lender review and knowingly approve for filing a UCC-3 purporting to extinguish the perfected security interest</a:t>
            </a:r>
            <a:r>
              <a:rPr lang="en-US" dirty="0" smtClean="0"/>
              <a:t>.’”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0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document should we examine?</a:t>
            </a:r>
          </a:p>
          <a:p>
            <a:pPr lvl="1"/>
            <a:r>
              <a:rPr lang="en-US" dirty="0" smtClean="0"/>
              <a:t>The Termination Agreement?</a:t>
            </a:r>
          </a:p>
          <a:p>
            <a:pPr lvl="1"/>
            <a:r>
              <a:rPr lang="en-US" dirty="0" smtClean="0"/>
              <a:t>The Escrow Instructions?</a:t>
            </a:r>
          </a:p>
          <a:p>
            <a:pPr lvl="1"/>
            <a:r>
              <a:rPr lang="en-US" dirty="0" smtClean="0"/>
              <a:t>Something else?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6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327" y="210842"/>
            <a:ext cx="4157145" cy="6266158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24472" y="6477000"/>
            <a:ext cx="376752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Oakland Police (CA7 6-28-2017)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13" y="1304144"/>
            <a:ext cx="9828013" cy="457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86A4-02F0-422A-8B87-4C374D4A4C60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4D49-4F84-4573-88AF-6B4BB33B08F3}" type="slidenum">
              <a:rPr lang="en-US" altLang="en-US" smtClean="0"/>
              <a:pPr/>
              <a:t>53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393" y="344254"/>
            <a:ext cx="3911071" cy="6121078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424472" y="6477000"/>
            <a:ext cx="376752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Oakland Police </a:t>
            </a:r>
            <a:r>
              <a:rPr lang="en-US" sz="1800" i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(CA7 </a:t>
            </a:r>
            <a:r>
              <a:rPr lang="en-US" sz="1800" i="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6-28-2017)</a:t>
            </a:r>
            <a:endParaRPr lang="en-US" sz="1800" i="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55717" y="810430"/>
            <a:ext cx="6776684" cy="5148338"/>
            <a:chOff x="2801073" y="1228028"/>
            <a:chExt cx="6776684" cy="51483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683"/>
            <a:stretch/>
          </p:blipFill>
          <p:spPr>
            <a:xfrm>
              <a:off x="2801073" y="1228028"/>
              <a:ext cx="6776684" cy="44019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7556" y="5577166"/>
              <a:ext cx="6760201" cy="79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5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Sec. 9-509. Persons entitled to file a record.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(2) </a:t>
            </a:r>
            <a:r>
              <a:rPr lang="en-US" dirty="0">
                <a:solidFill>
                  <a:srgbClr val="FF0000"/>
                </a:solidFill>
              </a:rPr>
              <a:t>the amendment is a termination statement </a:t>
            </a:r>
            <a:r>
              <a:rPr lang="en-US" dirty="0"/>
              <a:t>for a financing statement as to which the secured party of record has failed to file or send a termination statement as required by Section 9-513(a) or (c), the debtor authorizes the filing, </a:t>
            </a:r>
            <a:r>
              <a:rPr lang="en-US" dirty="0">
                <a:solidFill>
                  <a:srgbClr val="FF0000"/>
                </a:solidFill>
              </a:rPr>
              <a:t>and the termination statement indicates that the debtor authorized it to be filed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AC2FE-B598-47D9-A973-C1F7183B6652}" type="datetime4">
              <a:rPr lang="en-US" smtClean="0"/>
              <a:t>May 10, 2021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9-509 Off. Comm.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Signatures Means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Under these sections, the identity of the person who effects a filing is immaterial. </a:t>
            </a:r>
            <a:r>
              <a:rPr lang="en-US" dirty="0">
                <a:solidFill>
                  <a:srgbClr val="FF0000"/>
                </a:solidFill>
              </a:rPr>
              <a:t>The filing scheme contemplated by this part does not contemplate that the identity of a </a:t>
            </a:r>
            <a:r>
              <a:rPr lang="en-US" dirty="0" smtClean="0">
                <a:solidFill>
                  <a:srgbClr val="FF0000"/>
                </a:solidFill>
              </a:rPr>
              <a:t>‘filer’ </a:t>
            </a:r>
            <a:r>
              <a:rPr lang="en-US" dirty="0">
                <a:solidFill>
                  <a:srgbClr val="FF0000"/>
                </a:solidFill>
              </a:rPr>
              <a:t>will be a part of the searchable records.</a:t>
            </a:r>
            <a:r>
              <a:rPr lang="en-US" dirty="0"/>
              <a:t> This is consistent with, and a necessary aspect of, eliminating signatures or other evidence of authorization from the system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5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9-509 Off. Comm.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Authorization</a:t>
            </a:r>
          </a:p>
          <a:p>
            <a:pPr lvl="1"/>
            <a:r>
              <a:rPr lang="en-US" dirty="0" smtClean="0"/>
              <a:t>“As </a:t>
            </a:r>
            <a:r>
              <a:rPr lang="en-US" dirty="0"/>
              <a:t>long as the appropriate person authorizes the filing, or, in the case of a termination statement, the debtor is entitled to the termination, it is insignificant whether the secured party or another person files any given record. </a:t>
            </a:r>
            <a:r>
              <a:rPr lang="en-US" dirty="0">
                <a:solidFill>
                  <a:srgbClr val="FF0000"/>
                </a:solidFill>
              </a:rPr>
              <a:t>The question of authorization is one for the court, not the filing office</a:t>
            </a:r>
            <a:r>
              <a:rPr lang="en-US" dirty="0" smtClean="0"/>
              <a:t>.”</a:t>
            </a:r>
            <a:r>
              <a:rPr lang="en-US" dirty="0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9-509 Off. Comm. 3 on Unauthorized 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 Authorization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person who files an unauthorized record in violation of subsection (a)(1) is liable under section 9-625(b) and (e) for actual and statutory damages. Of course, a filed financing statement is ineffective to perfect a security interest if the filing is not authorized. See section 9-510(a</a:t>
            </a:r>
            <a:r>
              <a:rPr lang="en-US" dirty="0" smtClean="0"/>
              <a:t>).”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9EF7-E21F-4F6D-83BC-301D0DCAF66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8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 (Standard)">
  <a:themeElements>
    <a:clrScheme name="">
      <a:dk1>
        <a:srgbClr val="000066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56"/>
      </a:accent4>
      <a:accent5>
        <a:srgbClr val="E2F4FF"/>
      </a:accent5>
      <a:accent6>
        <a:srgbClr val="E7E7B9"/>
      </a:accent6>
      <a:hlink>
        <a:srgbClr val="0066FF"/>
      </a:hlink>
      <a:folHlink>
        <a:srgbClr val="FFFFCC"/>
      </a:folHlink>
    </a:clrScheme>
    <a:fontScheme name="Generic (Standard)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4">
        <a:dk1>
          <a:srgbClr val="336699"/>
        </a:dk1>
        <a:lt1>
          <a:srgbClr val="FFFFFF"/>
        </a:lt1>
        <a:dk2>
          <a:srgbClr val="000066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E7E7B9"/>
        </a:accent6>
        <a:hlink>
          <a:srgbClr val="3399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5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0066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98:Templates:Presentations:Generic (Standard)</Template>
  <TotalTime>5661</TotalTime>
  <Words>1632</Words>
  <Application>Microsoft Office PowerPoint</Application>
  <PresentationFormat>Widescreen</PresentationFormat>
  <Paragraphs>248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Helvetica</vt:lpstr>
      <vt:lpstr>Monotype Sorts</vt:lpstr>
      <vt:lpstr>Times New Roman</vt:lpstr>
      <vt:lpstr>Generic (Standard)</vt:lpstr>
      <vt:lpstr>Class 19 Secured Transactions Spring 2021   Changes: Financing Statements</vt:lpstr>
      <vt:lpstr>The (UCC) Terminator</vt:lpstr>
      <vt:lpstr>9-513(d)</vt:lpstr>
      <vt:lpstr>Sec. 9-510. Effectiveness of filed record.</vt:lpstr>
      <vt:lpstr>Sec. 9-509. Persons entitled to file a record.</vt:lpstr>
      <vt:lpstr>Sec. 9-509. Persons entitled to file a record.</vt:lpstr>
      <vt:lpstr>9-509 Off. Comm. 2</vt:lpstr>
      <vt:lpstr>9-509 Off. Comm. 2</vt:lpstr>
      <vt:lpstr>9-509 Off. Comm. 3 on Unauthorized Filings</vt:lpstr>
      <vt:lpstr>9-509 Off. Comm. 3 on Unauthorized Filings</vt:lpstr>
      <vt:lpstr>9-509 Off. Comm. 4 on Ipso Facto Authorization</vt:lpstr>
      <vt:lpstr>Subsequent Searchers and Termination Statements</vt:lpstr>
      <vt:lpstr>Fixtures and Article 9: Definitions</vt:lpstr>
      <vt:lpstr>Fixtures and Article 9: Definitions</vt:lpstr>
      <vt:lpstr>Fixtures and Article 9: Special Filing Rules</vt:lpstr>
      <vt:lpstr>Fixtures and Article 9: Special Filing Rules</vt:lpstr>
      <vt:lpstr>GM Timeline</vt:lpstr>
      <vt:lpstr>PowerPoint Presentation</vt:lpstr>
      <vt:lpstr>PowerPoint Presentation</vt:lpstr>
      <vt:lpstr>PowerPoint Presentation</vt:lpstr>
      <vt:lpstr>GM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GM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GM Timeline</vt:lpstr>
      <vt:lpstr>PowerPoint Presentation</vt:lpstr>
      <vt:lpstr>PowerPoint Presentation</vt:lpstr>
      <vt:lpstr>PowerPoint Presentation</vt:lpstr>
      <vt:lpstr>GM Timeline</vt:lpstr>
      <vt:lpstr>PowerPoint Presentation</vt:lpstr>
      <vt:lpstr>PowerPoint Presentation</vt:lpstr>
      <vt:lpstr>PowerPoint Presentation</vt:lpstr>
      <vt:lpstr>PowerPoint Presentation</vt:lpstr>
      <vt:lpstr>GM Timeline</vt:lpstr>
      <vt:lpstr>PowerPoint Presentation</vt:lpstr>
      <vt:lpstr>PowerPoint Presentation</vt:lpstr>
      <vt:lpstr>PowerPoint Presentation</vt:lpstr>
      <vt:lpstr>PowerPoint Presentation</vt:lpstr>
      <vt:lpstr>Certified Question from 2nd Cir.</vt:lpstr>
      <vt:lpstr>Certified Question from 2nd Cir.</vt:lpstr>
      <vt:lpstr>Del Sup Ct Reponse</vt:lpstr>
      <vt:lpstr>Authorization?</vt:lpstr>
      <vt:lpstr>PowerPoint Presentation</vt:lpstr>
      <vt:lpstr>PowerPoint Presentation</vt:lpstr>
    </vt:vector>
  </TitlesOfParts>
  <Company>The University of Chicago Law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Setting in High-Tech Industries</dc:title>
  <dc:creator>Randal Picker</dc:creator>
  <cp:lastModifiedBy>Picker, Randall</cp:lastModifiedBy>
  <cp:revision>611</cp:revision>
  <cp:lastPrinted>2021-05-10T17:44:20Z</cp:lastPrinted>
  <dcterms:created xsi:type="dcterms:W3CDTF">1999-10-27T15:27:59Z</dcterms:created>
  <dcterms:modified xsi:type="dcterms:W3CDTF">2021-05-10T19:25:41Z</dcterms:modified>
</cp:coreProperties>
</file>