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48" r:id="rId1"/>
  </p:sldMasterIdLst>
  <p:notesMasterIdLst>
    <p:notesMasterId r:id="rId50"/>
  </p:notesMasterIdLst>
  <p:handoutMasterIdLst>
    <p:handoutMasterId r:id="rId51"/>
  </p:handoutMasterIdLst>
  <p:sldIdLst>
    <p:sldId id="1255" r:id="rId2"/>
    <p:sldId id="1628" r:id="rId3"/>
    <p:sldId id="1692" r:id="rId4"/>
    <p:sldId id="1555" r:id="rId5"/>
    <p:sldId id="1818" r:id="rId6"/>
    <p:sldId id="1745" r:id="rId7"/>
    <p:sldId id="1621" r:id="rId8"/>
    <p:sldId id="1746" r:id="rId9"/>
    <p:sldId id="1747" r:id="rId10"/>
    <p:sldId id="1712" r:id="rId11"/>
    <p:sldId id="1625" r:id="rId12"/>
    <p:sldId id="1768" r:id="rId13"/>
    <p:sldId id="1748" r:id="rId14"/>
    <p:sldId id="1645" r:id="rId15"/>
    <p:sldId id="1749" r:id="rId16"/>
    <p:sldId id="1557" r:id="rId17"/>
    <p:sldId id="1622" r:id="rId18"/>
    <p:sldId id="1558" r:id="rId19"/>
    <p:sldId id="1623" r:id="rId20"/>
    <p:sldId id="1559" r:id="rId21"/>
    <p:sldId id="1693" r:id="rId22"/>
    <p:sldId id="1769" r:id="rId23"/>
    <p:sldId id="1770" r:id="rId24"/>
    <p:sldId id="1771" r:id="rId25"/>
    <p:sldId id="1787" r:id="rId26"/>
    <p:sldId id="1788" r:id="rId27"/>
    <p:sldId id="1789" r:id="rId28"/>
    <p:sldId id="1790" r:id="rId29"/>
    <p:sldId id="1791" r:id="rId30"/>
    <p:sldId id="1792" r:id="rId31"/>
    <p:sldId id="1793" r:id="rId32"/>
    <p:sldId id="1794" r:id="rId33"/>
    <p:sldId id="1795" r:id="rId34"/>
    <p:sldId id="1796" r:id="rId35"/>
    <p:sldId id="1797" r:id="rId36"/>
    <p:sldId id="1798" r:id="rId37"/>
    <p:sldId id="1799" r:id="rId38"/>
    <p:sldId id="1800" r:id="rId39"/>
    <p:sldId id="1801" r:id="rId40"/>
    <p:sldId id="1802" r:id="rId41"/>
    <p:sldId id="1803" r:id="rId42"/>
    <p:sldId id="1804" r:id="rId43"/>
    <p:sldId id="1810" r:id="rId44"/>
    <p:sldId id="1812" r:id="rId45"/>
    <p:sldId id="1813" r:id="rId46"/>
    <p:sldId id="1820" r:id="rId47"/>
    <p:sldId id="1821" r:id="rId48"/>
    <p:sldId id="1823" r:id="rId49"/>
  </p:sldIdLst>
  <p:sldSz cx="12192000" cy="6858000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 userDrawn="1">
          <p15:clr>
            <a:srgbClr val="A4A3A4"/>
          </p15:clr>
        </p15:guide>
        <p15:guide id="2" pos="2208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CC00"/>
    <a:srgbClr val="CC66FF"/>
    <a:srgbClr val="FF00FF"/>
    <a:srgbClr val="A50021"/>
    <a:srgbClr val="0000FF"/>
    <a:srgbClr val="000066"/>
    <a:srgbClr val="CCCCFF"/>
    <a:srgbClr val="6699FF"/>
    <a:srgbClr val="3333CC"/>
    <a:srgbClr val="33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34588" autoAdjust="0"/>
    <p:restoredTop sz="86368" autoAdjust="0"/>
  </p:normalViewPr>
  <p:slideViewPr>
    <p:cSldViewPr snapToGrid="0">
      <p:cViewPr varScale="1">
        <p:scale>
          <a:sx n="153" d="100"/>
          <a:sy n="153" d="100"/>
        </p:scale>
        <p:origin x="116" y="128"/>
      </p:cViewPr>
      <p:guideLst>
        <p:guide orient="horz" pos="2160"/>
        <p:guide pos="3840"/>
      </p:guideLst>
    </p:cSldViewPr>
  </p:slideViewPr>
  <p:outlineViewPr>
    <p:cViewPr>
      <p:scale>
        <a:sx n="50" d="100"/>
        <a:sy n="50" d="100"/>
      </p:scale>
      <p:origin x="0" y="89021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81" d="100"/>
          <a:sy n="81" d="100"/>
        </p:scale>
        <p:origin x="-2059" y="-86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notesMaster" Target="notesMasters/notesMaster1.xml"/><Relationship Id="rId55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4" y="0"/>
            <a:ext cx="3036888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130" tIns="46565" rIns="93130" bIns="46565" numCol="1" anchor="t" anchorCtr="0" compatLnSpc="1">
            <a:prstTxWarp prst="textNoShape">
              <a:avLst/>
            </a:prstTxWarp>
          </a:bodyPr>
          <a:lstStyle>
            <a:lvl1pPr defTabSz="931514">
              <a:defRPr kumimoji="0" sz="1100"/>
            </a:lvl1pPr>
          </a:lstStyle>
          <a:p>
            <a:pPr>
              <a:defRPr/>
            </a:pPr>
            <a:r>
              <a:rPr lang="en-US" altLang="en-US"/>
              <a:t>Prof. Randal C. Picker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3515" y="0"/>
            <a:ext cx="3036887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130" tIns="46565" rIns="93130" bIns="46565" numCol="1" anchor="t" anchorCtr="0" compatLnSpc="1">
            <a:prstTxWarp prst="textNoShape">
              <a:avLst/>
            </a:prstTxWarp>
          </a:bodyPr>
          <a:lstStyle>
            <a:lvl1pPr algn="r" defTabSz="931514">
              <a:defRPr kumimoji="0" sz="1100"/>
            </a:lvl1pPr>
          </a:lstStyle>
          <a:p>
            <a:pPr>
              <a:defRPr/>
            </a:pPr>
            <a:fld id="{8FCB5353-7C14-47FF-A338-ADE28AD4DE02}" type="datetime1">
              <a:rPr lang="en-US" altLang="en-US" smtClean="0"/>
              <a:t>5/3/2021</a:t>
            </a:fld>
            <a:endParaRPr lang="en-US" altLang="en-US"/>
          </a:p>
        </p:txBody>
      </p:sp>
      <p:sp>
        <p:nvSpPr>
          <p:cNvPr id="1434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4" y="8832850"/>
            <a:ext cx="3036888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130" tIns="46565" rIns="93130" bIns="46565" numCol="1" anchor="b" anchorCtr="0" compatLnSpc="1">
            <a:prstTxWarp prst="textNoShape">
              <a:avLst/>
            </a:prstTxWarp>
          </a:bodyPr>
          <a:lstStyle>
            <a:lvl1pPr defTabSz="931514">
              <a:defRPr kumimoji="0" sz="1100"/>
            </a:lvl1pPr>
          </a:lstStyle>
          <a:p>
            <a:pPr>
              <a:defRPr/>
            </a:pPr>
            <a:r>
              <a:rPr lang="en-US" altLang="en-US"/>
              <a:t>Secured Transactions</a:t>
            </a:r>
          </a:p>
        </p:txBody>
      </p:sp>
      <p:sp>
        <p:nvSpPr>
          <p:cNvPr id="1434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3515" y="8832850"/>
            <a:ext cx="3036887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130" tIns="46565" rIns="93130" bIns="46565" numCol="1" anchor="b" anchorCtr="0" compatLnSpc="1">
            <a:prstTxWarp prst="textNoShape">
              <a:avLst/>
            </a:prstTxWarp>
          </a:bodyPr>
          <a:lstStyle>
            <a:lvl1pPr algn="r" defTabSz="931514">
              <a:defRPr kumimoji="0" sz="1100"/>
            </a:lvl1pPr>
          </a:lstStyle>
          <a:p>
            <a:fld id="{893309DF-C38B-4C1A-BC87-3EC8BABBCA6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99863377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6" name="Rectangle 8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4" y="0"/>
            <a:ext cx="3036888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130" tIns="46565" rIns="93130" bIns="46565" numCol="1" anchor="t" anchorCtr="0" compatLnSpc="1">
            <a:prstTxWarp prst="textNoShape">
              <a:avLst/>
            </a:prstTxWarp>
          </a:bodyPr>
          <a:lstStyle>
            <a:lvl1pPr defTabSz="931514">
              <a:defRPr kumimoji="0" sz="11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0899" name="Rectangle 9"/>
          <p:cNvSpPr>
            <a:spLocks noGrp="1" noRot="1" noChangeAspect="1" noChangeArrowheads="1"/>
          </p:cNvSpPr>
          <p:nvPr>
            <p:ph type="sldImg" idx="2"/>
          </p:nvPr>
        </p:nvSpPr>
        <p:spPr bwMode="auto">
          <a:xfrm>
            <a:off x="407988" y="698500"/>
            <a:ext cx="6194425" cy="34845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58" name="Rectangle 10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5041" y="4416426"/>
            <a:ext cx="5140324" cy="41814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130" tIns="46565" rIns="93130" bIns="4656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noProof="0" smtClean="0"/>
              <a:t>Click to edit Master text styles</a:t>
            </a:r>
          </a:p>
          <a:p>
            <a:pPr lvl="1"/>
            <a:r>
              <a:rPr lang="en-US" altLang="en-US" noProof="0" smtClean="0"/>
              <a:t>Second level</a:t>
            </a:r>
          </a:p>
          <a:p>
            <a:pPr lvl="2"/>
            <a:r>
              <a:rPr lang="en-US" altLang="en-US" noProof="0" smtClean="0"/>
              <a:t>Third level</a:t>
            </a:r>
          </a:p>
          <a:p>
            <a:pPr lvl="3"/>
            <a:r>
              <a:rPr lang="en-US" altLang="en-US" noProof="0" smtClean="0"/>
              <a:t>Fourth level</a:t>
            </a:r>
          </a:p>
          <a:p>
            <a:pPr lvl="4"/>
            <a:r>
              <a:rPr lang="en-US" altLang="en-US" noProof="0" smtClean="0"/>
              <a:t>Fifth level</a:t>
            </a:r>
          </a:p>
        </p:txBody>
      </p:sp>
      <p:sp>
        <p:nvSpPr>
          <p:cNvPr id="2059" name="Rectangle 11"/>
          <p:cNvSpPr>
            <a:spLocks noGrp="1" noChangeArrowheads="1"/>
          </p:cNvSpPr>
          <p:nvPr>
            <p:ph type="dt" idx="1"/>
          </p:nvPr>
        </p:nvSpPr>
        <p:spPr bwMode="auto">
          <a:xfrm>
            <a:off x="3973515" y="0"/>
            <a:ext cx="3036887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130" tIns="46565" rIns="93130" bIns="46565" numCol="1" anchor="t" anchorCtr="0" compatLnSpc="1">
            <a:prstTxWarp prst="textNoShape">
              <a:avLst/>
            </a:prstTxWarp>
          </a:bodyPr>
          <a:lstStyle>
            <a:lvl1pPr algn="r" defTabSz="931514">
              <a:defRPr kumimoji="0" sz="1100"/>
            </a:lvl1pPr>
          </a:lstStyle>
          <a:p>
            <a:pPr>
              <a:defRPr/>
            </a:pPr>
            <a:fld id="{9A8D0880-4E29-4881-93F8-39AECADB2167}" type="datetime1">
              <a:rPr lang="en-US" altLang="en-US" smtClean="0"/>
              <a:t>5/3/2021</a:t>
            </a:fld>
            <a:endParaRPr lang="en-US" altLang="en-US"/>
          </a:p>
        </p:txBody>
      </p:sp>
      <p:sp>
        <p:nvSpPr>
          <p:cNvPr id="2060" name="Rectangle 12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4" y="8832850"/>
            <a:ext cx="3036888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130" tIns="46565" rIns="93130" bIns="46565" numCol="1" anchor="b" anchorCtr="0" compatLnSpc="1">
            <a:prstTxWarp prst="textNoShape">
              <a:avLst/>
            </a:prstTxWarp>
          </a:bodyPr>
          <a:lstStyle>
            <a:lvl1pPr defTabSz="931514">
              <a:defRPr kumimoji="0" sz="11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2061" name="Rectangle 13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3515" y="8832850"/>
            <a:ext cx="3036887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130" tIns="46565" rIns="93130" bIns="46565" numCol="1" anchor="b" anchorCtr="0" compatLnSpc="1">
            <a:prstTxWarp prst="textNoShape">
              <a:avLst/>
            </a:prstTxWarp>
          </a:bodyPr>
          <a:lstStyle>
            <a:lvl1pPr algn="r" defTabSz="931514">
              <a:defRPr kumimoji="0" sz="1100"/>
            </a:lvl1pPr>
          </a:lstStyle>
          <a:p>
            <a:fld id="{8C7B914C-BBB9-44DE-9057-FD75A8AF15F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56900356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11"/>
          <p:cNvSpPr>
            <a:spLocks noGrp="1" noChangeArrowheads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514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673" indent="-285643" defTabSz="931514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2572" indent="-228515" defTabSz="931514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599601" indent="-228515" defTabSz="931514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6629" indent="-228515" defTabSz="931514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3658" indent="-228515" defTabSz="931514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0687" indent="-228515" defTabSz="931514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7716" indent="-228515" defTabSz="931514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4745" indent="-228515" defTabSz="931514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A6AD79C8-CFB5-4744-A838-5F0FB1E8379E}" type="datetime1">
              <a:rPr kumimoji="0" lang="en-US" altLang="en-US" sz="1100"/>
              <a:t>5/3/2021</a:t>
            </a:fld>
            <a:endParaRPr kumimoji="0" lang="en-US" altLang="en-US" sz="1100"/>
          </a:p>
        </p:txBody>
      </p:sp>
      <p:sp>
        <p:nvSpPr>
          <p:cNvPr id="81923" name="Rectangle 13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514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673" indent="-285643" defTabSz="931514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2572" indent="-228515" defTabSz="931514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599601" indent="-228515" defTabSz="931514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6629" indent="-228515" defTabSz="931514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3658" indent="-228515" defTabSz="931514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0687" indent="-228515" defTabSz="931514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7716" indent="-228515" defTabSz="931514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4745" indent="-228515" defTabSz="931514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2120233C-D902-4022-8D24-FA0C93A1C98F}" type="slidenum">
              <a:rPr kumimoji="0" lang="en-US" altLang="en-US" sz="1100"/>
              <a:pPr/>
              <a:t>1</a:t>
            </a:fld>
            <a:endParaRPr kumimoji="0" lang="en-US" altLang="en-US" sz="1100"/>
          </a:p>
        </p:txBody>
      </p:sp>
      <p:sp>
        <p:nvSpPr>
          <p:cNvPr id="8192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407988" y="698500"/>
            <a:ext cx="6194425" cy="3484563"/>
          </a:xfrm>
          <a:ln/>
        </p:spPr>
      </p:sp>
      <p:sp>
        <p:nvSpPr>
          <p:cNvPr id="8192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408246444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11"/>
          <p:cNvSpPr>
            <a:spLocks noGrp="1" noChangeArrowheads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514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673" indent="-285643" defTabSz="931514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2572" indent="-228515" defTabSz="931514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599601" indent="-228515" defTabSz="931514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6629" indent="-228515" defTabSz="931514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3658" indent="-228515" defTabSz="931514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0687" indent="-228515" defTabSz="931514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7716" indent="-228515" defTabSz="931514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4745" indent="-228515" defTabSz="931514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FFD32412-0236-4C46-AD3A-753792215C7A}" type="datetime1">
              <a:rPr kumimoji="0" lang="en-US" altLang="en-US" sz="1100"/>
              <a:t>5/3/2021</a:t>
            </a:fld>
            <a:endParaRPr kumimoji="0" lang="en-US" altLang="en-US" sz="1100"/>
          </a:p>
        </p:txBody>
      </p:sp>
      <p:sp>
        <p:nvSpPr>
          <p:cNvPr id="89091" name="Rectangle 13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514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673" indent="-285643" defTabSz="931514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2572" indent="-228515" defTabSz="931514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599601" indent="-228515" defTabSz="931514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6629" indent="-228515" defTabSz="931514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3658" indent="-228515" defTabSz="931514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0687" indent="-228515" defTabSz="931514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7716" indent="-228515" defTabSz="931514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4745" indent="-228515" defTabSz="931514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6B0F350C-139F-4E5E-9F26-EB02D43920FC}" type="slidenum">
              <a:rPr kumimoji="0" lang="en-US" altLang="en-US" sz="1100"/>
              <a:pPr/>
              <a:t>11</a:t>
            </a:fld>
            <a:endParaRPr kumimoji="0" lang="en-US" altLang="en-US" sz="1100"/>
          </a:p>
        </p:txBody>
      </p:sp>
      <p:sp>
        <p:nvSpPr>
          <p:cNvPr id="8909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407988" y="698500"/>
            <a:ext cx="6194425" cy="3484563"/>
          </a:xfrm>
          <a:ln/>
        </p:spPr>
      </p:sp>
      <p:sp>
        <p:nvSpPr>
          <p:cNvPr id="8909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81338760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11"/>
          <p:cNvSpPr>
            <a:spLocks noGrp="1" noChangeArrowheads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514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673" indent="-285643" defTabSz="931514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2572" indent="-228515" defTabSz="931514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599601" indent="-228515" defTabSz="931514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6629" indent="-228515" defTabSz="931514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3658" indent="-228515" defTabSz="931514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0687" indent="-228515" defTabSz="931514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7716" indent="-228515" defTabSz="931514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4745" indent="-228515" defTabSz="931514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C9CB2CF5-EB3B-4F9F-847A-3ABFB414A018}" type="datetime1">
              <a:rPr kumimoji="0" lang="en-US" altLang="en-US" sz="1100"/>
              <a:t>5/3/2021</a:t>
            </a:fld>
            <a:endParaRPr kumimoji="0" lang="en-US" altLang="en-US" sz="1100"/>
          </a:p>
        </p:txBody>
      </p:sp>
      <p:sp>
        <p:nvSpPr>
          <p:cNvPr id="90115" name="Rectangle 13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514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673" indent="-285643" defTabSz="931514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2572" indent="-228515" defTabSz="931514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599601" indent="-228515" defTabSz="931514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6629" indent="-228515" defTabSz="931514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3658" indent="-228515" defTabSz="931514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0687" indent="-228515" defTabSz="931514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7716" indent="-228515" defTabSz="931514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4745" indent="-228515" defTabSz="931514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1AE6D744-19F7-4949-A891-4A491ADEA0A2}" type="slidenum">
              <a:rPr kumimoji="0" lang="en-US" altLang="en-US" sz="1100"/>
              <a:pPr/>
              <a:t>13</a:t>
            </a:fld>
            <a:endParaRPr kumimoji="0" lang="en-US" altLang="en-US" sz="1100"/>
          </a:p>
        </p:txBody>
      </p:sp>
      <p:sp>
        <p:nvSpPr>
          <p:cNvPr id="9011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407988" y="698500"/>
            <a:ext cx="6194425" cy="3484563"/>
          </a:xfrm>
          <a:ln/>
        </p:spPr>
      </p:sp>
      <p:sp>
        <p:nvSpPr>
          <p:cNvPr id="9011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258488056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11"/>
          <p:cNvSpPr>
            <a:spLocks noGrp="1" noChangeArrowheads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514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673" indent="-285643" defTabSz="931514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2572" indent="-228515" defTabSz="931514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599601" indent="-228515" defTabSz="931514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6629" indent="-228515" defTabSz="931514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3658" indent="-228515" defTabSz="931514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0687" indent="-228515" defTabSz="931514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7716" indent="-228515" defTabSz="931514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4745" indent="-228515" defTabSz="931514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C9CB2CF5-EB3B-4F9F-847A-3ABFB414A018}" type="datetime1">
              <a:rPr kumimoji="0" lang="en-US" altLang="en-US" sz="1100"/>
              <a:t>5/3/2021</a:t>
            </a:fld>
            <a:endParaRPr kumimoji="0" lang="en-US" altLang="en-US" sz="1100"/>
          </a:p>
        </p:txBody>
      </p:sp>
      <p:sp>
        <p:nvSpPr>
          <p:cNvPr id="90115" name="Rectangle 13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514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673" indent="-285643" defTabSz="931514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2572" indent="-228515" defTabSz="931514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599601" indent="-228515" defTabSz="931514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6629" indent="-228515" defTabSz="931514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3658" indent="-228515" defTabSz="931514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0687" indent="-228515" defTabSz="931514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7716" indent="-228515" defTabSz="931514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4745" indent="-228515" defTabSz="931514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1AE6D744-19F7-4949-A891-4A491ADEA0A2}" type="slidenum">
              <a:rPr kumimoji="0" lang="en-US" altLang="en-US" sz="1100"/>
              <a:pPr/>
              <a:t>14</a:t>
            </a:fld>
            <a:endParaRPr kumimoji="0" lang="en-US" altLang="en-US" sz="1100"/>
          </a:p>
        </p:txBody>
      </p:sp>
      <p:sp>
        <p:nvSpPr>
          <p:cNvPr id="9011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407988" y="698500"/>
            <a:ext cx="6194425" cy="3484563"/>
          </a:xfrm>
          <a:ln/>
        </p:spPr>
      </p:sp>
      <p:sp>
        <p:nvSpPr>
          <p:cNvPr id="9011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35002886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11"/>
          <p:cNvSpPr>
            <a:spLocks noGrp="1" noChangeArrowheads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514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673" indent="-285643" defTabSz="931514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2572" indent="-228515" defTabSz="931514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599601" indent="-228515" defTabSz="931514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6629" indent="-228515" defTabSz="931514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3658" indent="-228515" defTabSz="931514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0687" indent="-228515" defTabSz="931514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7716" indent="-228515" defTabSz="931514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4745" indent="-228515" defTabSz="931514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C9CB2CF5-EB3B-4F9F-847A-3ABFB414A018}" type="datetime1">
              <a:rPr kumimoji="0" lang="en-US" altLang="en-US" sz="1100"/>
              <a:t>5/3/2021</a:t>
            </a:fld>
            <a:endParaRPr kumimoji="0" lang="en-US" altLang="en-US" sz="1100"/>
          </a:p>
        </p:txBody>
      </p:sp>
      <p:sp>
        <p:nvSpPr>
          <p:cNvPr id="90115" name="Rectangle 13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514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673" indent="-285643" defTabSz="931514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2572" indent="-228515" defTabSz="931514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599601" indent="-228515" defTabSz="931514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6629" indent="-228515" defTabSz="931514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3658" indent="-228515" defTabSz="931514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0687" indent="-228515" defTabSz="931514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7716" indent="-228515" defTabSz="931514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4745" indent="-228515" defTabSz="931514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1AE6D744-19F7-4949-A891-4A491ADEA0A2}" type="slidenum">
              <a:rPr kumimoji="0" lang="en-US" altLang="en-US" sz="1100"/>
              <a:pPr/>
              <a:t>15</a:t>
            </a:fld>
            <a:endParaRPr kumimoji="0" lang="en-US" altLang="en-US" sz="1100"/>
          </a:p>
        </p:txBody>
      </p:sp>
      <p:sp>
        <p:nvSpPr>
          <p:cNvPr id="9011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407988" y="698500"/>
            <a:ext cx="6194425" cy="3484563"/>
          </a:xfrm>
          <a:ln/>
        </p:spPr>
      </p:sp>
      <p:sp>
        <p:nvSpPr>
          <p:cNvPr id="9011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229129896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11"/>
          <p:cNvSpPr>
            <a:spLocks noGrp="1" noChangeArrowheads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514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673" indent="-285643" defTabSz="931514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2572" indent="-228515" defTabSz="931514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599601" indent="-228515" defTabSz="931514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6629" indent="-228515" defTabSz="931514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3658" indent="-228515" defTabSz="931514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0687" indent="-228515" defTabSz="931514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7716" indent="-228515" defTabSz="931514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4745" indent="-228515" defTabSz="931514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2117148C-2120-43FD-B3C6-0203CB4094AF}" type="datetime1">
              <a:rPr kumimoji="0" lang="en-US" altLang="en-US" sz="1100"/>
              <a:t>5/3/2021</a:t>
            </a:fld>
            <a:endParaRPr kumimoji="0" lang="en-US" altLang="en-US" sz="1100"/>
          </a:p>
        </p:txBody>
      </p:sp>
      <p:sp>
        <p:nvSpPr>
          <p:cNvPr id="91139" name="Rectangle 13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514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673" indent="-285643" defTabSz="931514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2572" indent="-228515" defTabSz="931514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599601" indent="-228515" defTabSz="931514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6629" indent="-228515" defTabSz="931514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3658" indent="-228515" defTabSz="931514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0687" indent="-228515" defTabSz="931514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7716" indent="-228515" defTabSz="931514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4745" indent="-228515" defTabSz="931514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308DB9F8-FB22-4C71-9173-6067616151D6}" type="slidenum">
              <a:rPr kumimoji="0" lang="en-US" altLang="en-US" sz="1100"/>
              <a:pPr/>
              <a:t>16</a:t>
            </a:fld>
            <a:endParaRPr kumimoji="0" lang="en-US" altLang="en-US" sz="1100"/>
          </a:p>
        </p:txBody>
      </p:sp>
      <p:sp>
        <p:nvSpPr>
          <p:cNvPr id="9114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407988" y="698500"/>
            <a:ext cx="6194425" cy="3484563"/>
          </a:xfrm>
          <a:ln/>
        </p:spPr>
      </p:sp>
      <p:sp>
        <p:nvSpPr>
          <p:cNvPr id="9114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374432501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11"/>
          <p:cNvSpPr>
            <a:spLocks noGrp="1" noChangeArrowheads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514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673" indent="-285643" defTabSz="931514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2572" indent="-228515" defTabSz="931514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599601" indent="-228515" defTabSz="931514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6629" indent="-228515" defTabSz="931514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3658" indent="-228515" defTabSz="931514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0687" indent="-228515" defTabSz="931514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7716" indent="-228515" defTabSz="931514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4745" indent="-228515" defTabSz="931514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380B330E-76C3-48BF-B3CD-D64C76D58EE9}" type="datetime1">
              <a:rPr kumimoji="0" lang="en-US" altLang="en-US" sz="1100"/>
              <a:t>5/3/2021</a:t>
            </a:fld>
            <a:endParaRPr kumimoji="0" lang="en-US" altLang="en-US" sz="1100"/>
          </a:p>
        </p:txBody>
      </p:sp>
      <p:sp>
        <p:nvSpPr>
          <p:cNvPr id="92163" name="Rectangle 13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514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673" indent="-285643" defTabSz="931514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2572" indent="-228515" defTabSz="931514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599601" indent="-228515" defTabSz="931514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6629" indent="-228515" defTabSz="931514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3658" indent="-228515" defTabSz="931514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0687" indent="-228515" defTabSz="931514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7716" indent="-228515" defTabSz="931514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4745" indent="-228515" defTabSz="931514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E32197E8-C75F-4BF5-9E17-E0973CA3CAFE}" type="slidenum">
              <a:rPr kumimoji="0" lang="en-US" altLang="en-US" sz="1100"/>
              <a:pPr/>
              <a:t>17</a:t>
            </a:fld>
            <a:endParaRPr kumimoji="0" lang="en-US" altLang="en-US" sz="1100"/>
          </a:p>
        </p:txBody>
      </p:sp>
      <p:sp>
        <p:nvSpPr>
          <p:cNvPr id="9216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407988" y="698500"/>
            <a:ext cx="6194425" cy="3484563"/>
          </a:xfrm>
          <a:ln/>
        </p:spPr>
      </p:sp>
      <p:sp>
        <p:nvSpPr>
          <p:cNvPr id="9216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112035672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11"/>
          <p:cNvSpPr>
            <a:spLocks noGrp="1" noChangeArrowheads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514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673" indent="-285643" defTabSz="931514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2572" indent="-228515" defTabSz="931514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599601" indent="-228515" defTabSz="931514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6629" indent="-228515" defTabSz="931514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3658" indent="-228515" defTabSz="931514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0687" indent="-228515" defTabSz="931514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7716" indent="-228515" defTabSz="931514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4745" indent="-228515" defTabSz="931514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80B83C02-B4B9-4DEE-98A3-F5F9D8146EB3}" type="datetime1">
              <a:rPr kumimoji="0" lang="en-US" altLang="en-US" sz="1100"/>
              <a:t>5/3/2021</a:t>
            </a:fld>
            <a:endParaRPr kumimoji="0" lang="en-US" altLang="en-US" sz="1100"/>
          </a:p>
        </p:txBody>
      </p:sp>
      <p:sp>
        <p:nvSpPr>
          <p:cNvPr id="93187" name="Rectangle 13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514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673" indent="-285643" defTabSz="931514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2572" indent="-228515" defTabSz="931514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599601" indent="-228515" defTabSz="931514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6629" indent="-228515" defTabSz="931514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3658" indent="-228515" defTabSz="931514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0687" indent="-228515" defTabSz="931514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7716" indent="-228515" defTabSz="931514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4745" indent="-228515" defTabSz="931514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8D78A173-E45E-4895-ACB9-E6BD53AF6999}" type="slidenum">
              <a:rPr kumimoji="0" lang="en-US" altLang="en-US" sz="1100"/>
              <a:pPr/>
              <a:t>18</a:t>
            </a:fld>
            <a:endParaRPr kumimoji="0" lang="en-US" altLang="en-US" sz="1100"/>
          </a:p>
        </p:txBody>
      </p:sp>
      <p:sp>
        <p:nvSpPr>
          <p:cNvPr id="9318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407988" y="698500"/>
            <a:ext cx="6194425" cy="3484563"/>
          </a:xfrm>
          <a:ln/>
        </p:spPr>
      </p:sp>
      <p:sp>
        <p:nvSpPr>
          <p:cNvPr id="9318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615934138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Rectangle 11"/>
          <p:cNvSpPr>
            <a:spLocks noGrp="1" noChangeArrowheads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514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673" indent="-285643" defTabSz="931514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2572" indent="-228515" defTabSz="931514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599601" indent="-228515" defTabSz="931514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6629" indent="-228515" defTabSz="931514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3658" indent="-228515" defTabSz="931514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0687" indent="-228515" defTabSz="931514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7716" indent="-228515" defTabSz="931514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4745" indent="-228515" defTabSz="931514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A3E43FBA-6AE6-4D93-AFD6-79A9636FCE40}" type="datetime1">
              <a:rPr kumimoji="0" lang="en-US" altLang="en-US" sz="1100"/>
              <a:t>5/3/2021</a:t>
            </a:fld>
            <a:endParaRPr kumimoji="0" lang="en-US" altLang="en-US" sz="1100"/>
          </a:p>
        </p:txBody>
      </p:sp>
      <p:sp>
        <p:nvSpPr>
          <p:cNvPr id="94211" name="Rectangle 13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514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673" indent="-285643" defTabSz="931514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2572" indent="-228515" defTabSz="931514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599601" indent="-228515" defTabSz="931514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6629" indent="-228515" defTabSz="931514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3658" indent="-228515" defTabSz="931514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0687" indent="-228515" defTabSz="931514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7716" indent="-228515" defTabSz="931514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4745" indent="-228515" defTabSz="931514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76B4F3BD-8EAE-469F-9D29-493B9ECE5515}" type="slidenum">
              <a:rPr kumimoji="0" lang="en-US" altLang="en-US" sz="1100"/>
              <a:pPr/>
              <a:t>19</a:t>
            </a:fld>
            <a:endParaRPr kumimoji="0" lang="en-US" altLang="en-US" sz="1100"/>
          </a:p>
        </p:txBody>
      </p:sp>
      <p:sp>
        <p:nvSpPr>
          <p:cNvPr id="9421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407988" y="698500"/>
            <a:ext cx="6194425" cy="3484563"/>
          </a:xfrm>
          <a:ln/>
        </p:spPr>
      </p:sp>
      <p:sp>
        <p:nvSpPr>
          <p:cNvPr id="9421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3684116463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11"/>
          <p:cNvSpPr>
            <a:spLocks noGrp="1" noChangeArrowheads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514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673" indent="-285643" defTabSz="931514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2572" indent="-228515" defTabSz="931514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599601" indent="-228515" defTabSz="931514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6629" indent="-228515" defTabSz="931514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3658" indent="-228515" defTabSz="931514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0687" indent="-228515" defTabSz="931514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7716" indent="-228515" defTabSz="931514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4745" indent="-228515" defTabSz="931514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2E24C0D2-EE52-439C-A857-9FB4F25C5610}" type="datetime1">
              <a:rPr kumimoji="0" lang="en-US" altLang="en-US" sz="1100"/>
              <a:t>5/3/2021</a:t>
            </a:fld>
            <a:endParaRPr kumimoji="0" lang="en-US" altLang="en-US" sz="1100"/>
          </a:p>
        </p:txBody>
      </p:sp>
      <p:sp>
        <p:nvSpPr>
          <p:cNvPr id="95235" name="Rectangle 13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514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673" indent="-285643" defTabSz="931514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2572" indent="-228515" defTabSz="931514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599601" indent="-228515" defTabSz="931514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6629" indent="-228515" defTabSz="931514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3658" indent="-228515" defTabSz="931514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0687" indent="-228515" defTabSz="931514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7716" indent="-228515" defTabSz="931514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4745" indent="-228515" defTabSz="931514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C10CD808-D447-4910-B02E-5E79C9E6F686}" type="slidenum">
              <a:rPr kumimoji="0" lang="en-US" altLang="en-US" sz="1100"/>
              <a:pPr/>
              <a:t>20</a:t>
            </a:fld>
            <a:endParaRPr kumimoji="0" lang="en-US" altLang="en-US" sz="1100"/>
          </a:p>
        </p:txBody>
      </p:sp>
      <p:sp>
        <p:nvSpPr>
          <p:cNvPr id="9523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407988" y="698500"/>
            <a:ext cx="6194425" cy="3484563"/>
          </a:xfrm>
          <a:ln/>
        </p:spPr>
      </p:sp>
      <p:sp>
        <p:nvSpPr>
          <p:cNvPr id="9523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872858840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407988" y="698500"/>
            <a:ext cx="6194425" cy="3484563"/>
          </a:xfrm>
          <a:ln/>
        </p:spPr>
      </p:sp>
      <p:sp>
        <p:nvSpPr>
          <p:cNvPr id="9625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  <p:sp>
        <p:nvSpPr>
          <p:cNvPr id="96260" name="Date Placeholder 3"/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514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673" indent="-285643" defTabSz="931514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2572" indent="-228515" defTabSz="931514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599601" indent="-228515" defTabSz="931514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6629" indent="-228515" defTabSz="931514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3658" indent="-228515" defTabSz="931514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0687" indent="-228515" defTabSz="931514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7716" indent="-228515" defTabSz="931514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4745" indent="-228515" defTabSz="931514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58E22F7E-FC12-4DEB-98FF-A3517AEC1529}" type="datetime1">
              <a:rPr kumimoji="0" lang="en-US" altLang="en-US" sz="1100"/>
              <a:t>5/3/2021</a:t>
            </a:fld>
            <a:endParaRPr kumimoji="0" lang="en-US" altLang="en-US" sz="1100"/>
          </a:p>
        </p:txBody>
      </p:sp>
      <p:sp>
        <p:nvSpPr>
          <p:cNvPr id="96261" name="Slide Number Placeholder 4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514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673" indent="-285643" defTabSz="931514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2572" indent="-228515" defTabSz="931514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599601" indent="-228515" defTabSz="931514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6629" indent="-228515" defTabSz="931514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3658" indent="-228515" defTabSz="931514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0687" indent="-228515" defTabSz="931514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7716" indent="-228515" defTabSz="931514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4745" indent="-228515" defTabSz="931514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EC1FC05F-C3FA-42DF-B415-C7154E752055}" type="slidenum">
              <a:rPr kumimoji="0" lang="en-US" altLang="en-US" sz="1100"/>
              <a:pPr/>
              <a:t>21</a:t>
            </a:fld>
            <a:endParaRPr kumimoji="0" lang="en-US" altLang="en-US" sz="1100"/>
          </a:p>
        </p:txBody>
      </p:sp>
    </p:spTree>
    <p:extLst>
      <p:ext uri="{BB962C8B-B14F-4D97-AF65-F5344CB8AC3E}">
        <p14:creationId xmlns:p14="http://schemas.microsoft.com/office/powerpoint/2010/main" val="36506956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11"/>
          <p:cNvSpPr>
            <a:spLocks noGrp="1" noChangeArrowheads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514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673" indent="-285643" defTabSz="931514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2572" indent="-228515" defTabSz="931514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599601" indent="-228515" defTabSz="931514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6629" indent="-228515" defTabSz="931514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3658" indent="-228515" defTabSz="931514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0687" indent="-228515" defTabSz="931514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7716" indent="-228515" defTabSz="931514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4745" indent="-228515" defTabSz="931514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A5CBF4F8-3BA2-485B-B020-92010820604D}" type="datetime1">
              <a:rPr kumimoji="0" lang="en-US" altLang="en-US" sz="1100"/>
              <a:t>5/3/2021</a:t>
            </a:fld>
            <a:endParaRPr kumimoji="0" lang="en-US" altLang="en-US" sz="1100"/>
          </a:p>
        </p:txBody>
      </p:sp>
      <p:sp>
        <p:nvSpPr>
          <p:cNvPr id="82947" name="Rectangle 13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514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673" indent="-285643" defTabSz="931514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2572" indent="-228515" defTabSz="931514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599601" indent="-228515" defTabSz="931514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6629" indent="-228515" defTabSz="931514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3658" indent="-228515" defTabSz="931514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0687" indent="-228515" defTabSz="931514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7716" indent="-228515" defTabSz="931514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4745" indent="-228515" defTabSz="931514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B0F782B1-071C-426C-B35F-881112E9B675}" type="slidenum">
              <a:rPr kumimoji="0" lang="en-US" altLang="en-US" sz="1100"/>
              <a:pPr/>
              <a:t>2</a:t>
            </a:fld>
            <a:endParaRPr kumimoji="0" lang="en-US" altLang="en-US" sz="1100"/>
          </a:p>
        </p:txBody>
      </p:sp>
      <p:sp>
        <p:nvSpPr>
          <p:cNvPr id="8294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407988" y="698500"/>
            <a:ext cx="6194425" cy="3484563"/>
          </a:xfrm>
          <a:ln/>
        </p:spPr>
      </p:sp>
      <p:sp>
        <p:nvSpPr>
          <p:cNvPr id="8294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1505312566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Rectangle 11"/>
          <p:cNvSpPr>
            <a:spLocks noGrp="1" noChangeArrowheads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514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673" indent="-285643" defTabSz="931514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2572" indent="-228515" defTabSz="931514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599601" indent="-228515" defTabSz="931514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6629" indent="-228515" defTabSz="931514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3658" indent="-228515" defTabSz="931514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0687" indent="-228515" defTabSz="931514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7716" indent="-228515" defTabSz="931514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4745" indent="-228515" defTabSz="931514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96ED9F42-E1F7-4B3E-81B0-44C51F3B7AA4}" type="datetime1">
              <a:rPr kumimoji="0" lang="en-US" altLang="en-US" sz="1100"/>
              <a:t>5/3/2021</a:t>
            </a:fld>
            <a:endParaRPr kumimoji="0" lang="en-US" altLang="en-US" sz="1100"/>
          </a:p>
        </p:txBody>
      </p:sp>
      <p:sp>
        <p:nvSpPr>
          <p:cNvPr id="116739" name="Rectangle 13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514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673" indent="-285643" defTabSz="931514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2572" indent="-228515" defTabSz="931514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599601" indent="-228515" defTabSz="931514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6629" indent="-228515" defTabSz="931514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3658" indent="-228515" defTabSz="931514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0687" indent="-228515" defTabSz="931514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7716" indent="-228515" defTabSz="931514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4745" indent="-228515" defTabSz="931514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BF4224F5-B1F9-4DA0-9CCA-20678756156B}" type="slidenum">
              <a:rPr kumimoji="0" lang="en-US" altLang="en-US" sz="1100"/>
              <a:pPr/>
              <a:t>26</a:t>
            </a:fld>
            <a:endParaRPr kumimoji="0" lang="en-US" altLang="en-US" sz="1100"/>
          </a:p>
        </p:txBody>
      </p:sp>
      <p:sp>
        <p:nvSpPr>
          <p:cNvPr id="11674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407988" y="698500"/>
            <a:ext cx="6194425" cy="3484563"/>
          </a:xfrm>
          <a:ln/>
        </p:spPr>
      </p:sp>
      <p:sp>
        <p:nvSpPr>
          <p:cNvPr id="11674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1387076917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Rectangle 11"/>
          <p:cNvSpPr>
            <a:spLocks noGrp="1" noChangeArrowheads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514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673" indent="-285643" defTabSz="931514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2572" indent="-228515" defTabSz="931514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599601" indent="-228515" defTabSz="931514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6629" indent="-228515" defTabSz="931514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3658" indent="-228515" defTabSz="931514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0687" indent="-228515" defTabSz="931514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7716" indent="-228515" defTabSz="931514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4745" indent="-228515" defTabSz="931514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96ED9F42-E1F7-4B3E-81B0-44C51F3B7AA4}" type="datetime1">
              <a:rPr kumimoji="0" lang="en-US" altLang="en-US" sz="1100"/>
              <a:t>5/3/2021</a:t>
            </a:fld>
            <a:endParaRPr kumimoji="0" lang="en-US" altLang="en-US" sz="1100"/>
          </a:p>
        </p:txBody>
      </p:sp>
      <p:sp>
        <p:nvSpPr>
          <p:cNvPr id="116739" name="Rectangle 13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514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673" indent="-285643" defTabSz="931514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2572" indent="-228515" defTabSz="931514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599601" indent="-228515" defTabSz="931514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6629" indent="-228515" defTabSz="931514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3658" indent="-228515" defTabSz="931514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0687" indent="-228515" defTabSz="931514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7716" indent="-228515" defTabSz="931514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4745" indent="-228515" defTabSz="931514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BF4224F5-B1F9-4DA0-9CCA-20678756156B}" type="slidenum">
              <a:rPr kumimoji="0" lang="en-US" altLang="en-US" sz="1100"/>
              <a:pPr/>
              <a:t>36</a:t>
            </a:fld>
            <a:endParaRPr kumimoji="0" lang="en-US" altLang="en-US" sz="1100"/>
          </a:p>
        </p:txBody>
      </p:sp>
      <p:sp>
        <p:nvSpPr>
          <p:cNvPr id="11674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407988" y="698500"/>
            <a:ext cx="6194425" cy="3484563"/>
          </a:xfrm>
          <a:ln/>
        </p:spPr>
      </p:sp>
      <p:sp>
        <p:nvSpPr>
          <p:cNvPr id="11674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2061262301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Rectangle 11"/>
          <p:cNvSpPr>
            <a:spLocks noGrp="1" noChangeArrowheads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514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673" indent="-285643" defTabSz="931514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2572" indent="-228515" defTabSz="931514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599601" indent="-228515" defTabSz="931514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6629" indent="-228515" defTabSz="931514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3658" indent="-228515" defTabSz="931514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0687" indent="-228515" defTabSz="931514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7716" indent="-228515" defTabSz="931514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4745" indent="-228515" defTabSz="931514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96ED9F42-E1F7-4B3E-81B0-44C51F3B7AA4}" type="datetime1">
              <a:rPr kumimoji="0" lang="en-US" altLang="en-US" sz="1100"/>
              <a:t>5/3/2021</a:t>
            </a:fld>
            <a:endParaRPr kumimoji="0" lang="en-US" altLang="en-US" sz="1100"/>
          </a:p>
        </p:txBody>
      </p:sp>
      <p:sp>
        <p:nvSpPr>
          <p:cNvPr id="116739" name="Rectangle 13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514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673" indent="-285643" defTabSz="931514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2572" indent="-228515" defTabSz="931514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599601" indent="-228515" defTabSz="931514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6629" indent="-228515" defTabSz="931514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3658" indent="-228515" defTabSz="931514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0687" indent="-228515" defTabSz="931514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7716" indent="-228515" defTabSz="931514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4745" indent="-228515" defTabSz="931514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BF4224F5-B1F9-4DA0-9CCA-20678756156B}" type="slidenum">
              <a:rPr kumimoji="0" lang="en-US" altLang="en-US" sz="1100"/>
              <a:pPr/>
              <a:t>43</a:t>
            </a:fld>
            <a:endParaRPr kumimoji="0" lang="en-US" altLang="en-US" sz="1100"/>
          </a:p>
        </p:txBody>
      </p:sp>
      <p:sp>
        <p:nvSpPr>
          <p:cNvPr id="11674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407988" y="698500"/>
            <a:ext cx="6194425" cy="3484563"/>
          </a:xfrm>
          <a:ln/>
        </p:spPr>
      </p:sp>
      <p:sp>
        <p:nvSpPr>
          <p:cNvPr id="11674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340870004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407988" y="698500"/>
            <a:ext cx="6194425" cy="3484563"/>
          </a:xfrm>
          <a:ln/>
        </p:spPr>
      </p:sp>
      <p:sp>
        <p:nvSpPr>
          <p:cNvPr id="8499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  <p:sp>
        <p:nvSpPr>
          <p:cNvPr id="84996" name="Date Placeholder 3"/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514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673" indent="-285643" defTabSz="931514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2572" indent="-228515" defTabSz="931514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599601" indent="-228515" defTabSz="931514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6629" indent="-228515" defTabSz="931514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3658" indent="-228515" defTabSz="931514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0687" indent="-228515" defTabSz="931514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7716" indent="-228515" defTabSz="931514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4745" indent="-228515" defTabSz="931514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E4563CCE-0524-4FA9-9C6A-E4FB27276238}" type="datetime1">
              <a:rPr kumimoji="0" lang="en-US" altLang="en-US" sz="1100"/>
              <a:t>5/3/2021</a:t>
            </a:fld>
            <a:endParaRPr kumimoji="0" lang="en-US" altLang="en-US" sz="1100"/>
          </a:p>
        </p:txBody>
      </p:sp>
      <p:sp>
        <p:nvSpPr>
          <p:cNvPr id="84997" name="Slide Number Placeholder 4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514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673" indent="-285643" defTabSz="931514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2572" indent="-228515" defTabSz="931514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599601" indent="-228515" defTabSz="931514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6629" indent="-228515" defTabSz="931514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3658" indent="-228515" defTabSz="931514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0687" indent="-228515" defTabSz="931514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7716" indent="-228515" defTabSz="931514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4745" indent="-228515" defTabSz="931514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F69408DA-C376-417C-821E-87706D32EFDA}" type="slidenum">
              <a:rPr kumimoji="0" lang="en-US" altLang="en-US" sz="1100"/>
              <a:pPr/>
              <a:t>3</a:t>
            </a:fld>
            <a:endParaRPr kumimoji="0" lang="en-US" altLang="en-US" sz="1100"/>
          </a:p>
        </p:txBody>
      </p:sp>
    </p:spTree>
    <p:extLst>
      <p:ext uri="{BB962C8B-B14F-4D97-AF65-F5344CB8AC3E}">
        <p14:creationId xmlns:p14="http://schemas.microsoft.com/office/powerpoint/2010/main" val="399218042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11"/>
          <p:cNvSpPr>
            <a:spLocks noGrp="1" noChangeArrowheads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514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673" indent="-285643" defTabSz="931514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2572" indent="-228515" defTabSz="931514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599601" indent="-228515" defTabSz="931514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6629" indent="-228515" defTabSz="931514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3658" indent="-228515" defTabSz="931514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0687" indent="-228515" defTabSz="931514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7716" indent="-228515" defTabSz="931514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4745" indent="-228515" defTabSz="931514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80B5BFD6-9E76-4983-A958-5AAC4DB5DAF2}" type="datetime1">
              <a:rPr kumimoji="0" lang="en-US" altLang="en-US" sz="1100"/>
              <a:t>5/3/2021</a:t>
            </a:fld>
            <a:endParaRPr kumimoji="0" lang="en-US" altLang="en-US" sz="1100"/>
          </a:p>
        </p:txBody>
      </p:sp>
      <p:sp>
        <p:nvSpPr>
          <p:cNvPr id="86019" name="Rectangle 13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514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673" indent="-285643" defTabSz="931514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2572" indent="-228515" defTabSz="931514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599601" indent="-228515" defTabSz="931514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6629" indent="-228515" defTabSz="931514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3658" indent="-228515" defTabSz="931514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0687" indent="-228515" defTabSz="931514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7716" indent="-228515" defTabSz="931514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4745" indent="-228515" defTabSz="931514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391F234B-58EB-4A87-AF03-52FC0C61E286}" type="slidenum">
              <a:rPr kumimoji="0" lang="en-US" altLang="en-US" sz="1100"/>
              <a:pPr/>
              <a:t>4</a:t>
            </a:fld>
            <a:endParaRPr kumimoji="0" lang="en-US" altLang="en-US" sz="1100"/>
          </a:p>
        </p:txBody>
      </p:sp>
      <p:sp>
        <p:nvSpPr>
          <p:cNvPr id="8602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407988" y="698500"/>
            <a:ext cx="6194425" cy="3484563"/>
          </a:xfrm>
          <a:ln/>
        </p:spPr>
      </p:sp>
      <p:sp>
        <p:nvSpPr>
          <p:cNvPr id="8602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345323635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11"/>
          <p:cNvSpPr>
            <a:spLocks noGrp="1" noChangeArrowheads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514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673" indent="-285643" defTabSz="931514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2572" indent="-228515" defTabSz="931514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599601" indent="-228515" defTabSz="931514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6629" indent="-228515" defTabSz="931514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3658" indent="-228515" defTabSz="931514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0687" indent="-228515" defTabSz="931514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7716" indent="-228515" defTabSz="931514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4745" indent="-228515" defTabSz="931514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FFD32412-0236-4C46-AD3A-753792215C7A}" type="datetime1">
              <a:rPr kumimoji="0" lang="en-US" altLang="en-US" sz="1100"/>
              <a:t>5/3/2021</a:t>
            </a:fld>
            <a:endParaRPr kumimoji="0" lang="en-US" altLang="en-US" sz="1100"/>
          </a:p>
        </p:txBody>
      </p:sp>
      <p:sp>
        <p:nvSpPr>
          <p:cNvPr id="89091" name="Rectangle 13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514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673" indent="-285643" defTabSz="931514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2572" indent="-228515" defTabSz="931514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599601" indent="-228515" defTabSz="931514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6629" indent="-228515" defTabSz="931514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3658" indent="-228515" defTabSz="931514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0687" indent="-228515" defTabSz="931514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7716" indent="-228515" defTabSz="931514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4745" indent="-228515" defTabSz="931514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6B0F350C-139F-4E5E-9F26-EB02D43920FC}" type="slidenum">
              <a:rPr kumimoji="0" lang="en-US" altLang="en-US" sz="1100"/>
              <a:pPr/>
              <a:t>6</a:t>
            </a:fld>
            <a:endParaRPr kumimoji="0" lang="en-US" altLang="en-US" sz="1100"/>
          </a:p>
        </p:txBody>
      </p:sp>
      <p:sp>
        <p:nvSpPr>
          <p:cNvPr id="8909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407988" y="698500"/>
            <a:ext cx="6194425" cy="3484563"/>
          </a:xfrm>
          <a:ln/>
        </p:spPr>
      </p:sp>
      <p:sp>
        <p:nvSpPr>
          <p:cNvPr id="8909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141462570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11"/>
          <p:cNvSpPr>
            <a:spLocks noGrp="1" noChangeArrowheads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514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673" indent="-285643" defTabSz="931514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2572" indent="-228515" defTabSz="931514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599601" indent="-228515" defTabSz="931514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6629" indent="-228515" defTabSz="931514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3658" indent="-228515" defTabSz="931514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0687" indent="-228515" defTabSz="931514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7716" indent="-228515" defTabSz="931514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4745" indent="-228515" defTabSz="931514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827D5566-D3A2-4D32-A69F-DC1FE4D7F9F1}" type="datetime1">
              <a:rPr kumimoji="0" lang="en-US" altLang="en-US" sz="1100"/>
              <a:t>5/3/2021</a:t>
            </a:fld>
            <a:endParaRPr kumimoji="0" lang="en-US" altLang="en-US" sz="1100"/>
          </a:p>
        </p:txBody>
      </p:sp>
      <p:sp>
        <p:nvSpPr>
          <p:cNvPr id="87043" name="Rectangle 13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514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673" indent="-285643" defTabSz="931514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2572" indent="-228515" defTabSz="931514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599601" indent="-228515" defTabSz="931514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6629" indent="-228515" defTabSz="931514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3658" indent="-228515" defTabSz="931514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0687" indent="-228515" defTabSz="931514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7716" indent="-228515" defTabSz="931514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4745" indent="-228515" defTabSz="931514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B31F37EF-9CB6-4C94-9360-6F181130D417}" type="slidenum">
              <a:rPr kumimoji="0" lang="en-US" altLang="en-US" sz="1100"/>
              <a:pPr/>
              <a:t>7</a:t>
            </a:fld>
            <a:endParaRPr kumimoji="0" lang="en-US" altLang="en-US" sz="1100"/>
          </a:p>
        </p:txBody>
      </p:sp>
      <p:sp>
        <p:nvSpPr>
          <p:cNvPr id="8704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407988" y="698500"/>
            <a:ext cx="6194425" cy="3484563"/>
          </a:xfrm>
          <a:ln/>
        </p:spPr>
      </p:sp>
      <p:sp>
        <p:nvSpPr>
          <p:cNvPr id="8704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91144177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11"/>
          <p:cNvSpPr>
            <a:spLocks noGrp="1" noChangeArrowheads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514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673" indent="-285643" defTabSz="931514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2572" indent="-228515" defTabSz="931514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599601" indent="-228515" defTabSz="931514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6629" indent="-228515" defTabSz="931514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3658" indent="-228515" defTabSz="931514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0687" indent="-228515" defTabSz="931514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7716" indent="-228515" defTabSz="931514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4745" indent="-228515" defTabSz="931514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A93FC268-6B4D-449C-8218-FF576C82EF4E}" type="datetime1">
              <a:rPr kumimoji="0" lang="en-US" altLang="en-US" sz="1100"/>
              <a:t>5/3/2021</a:t>
            </a:fld>
            <a:endParaRPr kumimoji="0" lang="en-US" altLang="en-US" sz="1100"/>
          </a:p>
        </p:txBody>
      </p:sp>
      <p:sp>
        <p:nvSpPr>
          <p:cNvPr id="88067" name="Rectangle 13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514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673" indent="-285643" defTabSz="931514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2572" indent="-228515" defTabSz="931514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599601" indent="-228515" defTabSz="931514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6629" indent="-228515" defTabSz="931514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3658" indent="-228515" defTabSz="931514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0687" indent="-228515" defTabSz="931514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7716" indent="-228515" defTabSz="931514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4745" indent="-228515" defTabSz="931514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B0992D61-DC88-4C7A-A8A7-39BCD0F95A79}" type="slidenum">
              <a:rPr kumimoji="0" lang="en-US" altLang="en-US" sz="1100"/>
              <a:pPr/>
              <a:t>8</a:t>
            </a:fld>
            <a:endParaRPr kumimoji="0" lang="en-US" altLang="en-US" sz="1100"/>
          </a:p>
        </p:txBody>
      </p:sp>
      <p:sp>
        <p:nvSpPr>
          <p:cNvPr id="8806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407988" y="698500"/>
            <a:ext cx="6194425" cy="3484563"/>
          </a:xfrm>
          <a:ln/>
        </p:spPr>
      </p:sp>
      <p:sp>
        <p:nvSpPr>
          <p:cNvPr id="8806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362536548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11"/>
          <p:cNvSpPr>
            <a:spLocks noGrp="1" noChangeArrowheads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514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673" indent="-285643" defTabSz="931514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2572" indent="-228515" defTabSz="931514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599601" indent="-228515" defTabSz="931514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6629" indent="-228515" defTabSz="931514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3658" indent="-228515" defTabSz="931514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0687" indent="-228515" defTabSz="931514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7716" indent="-228515" defTabSz="931514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4745" indent="-228515" defTabSz="931514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80B5BFD6-9E76-4983-A958-5AAC4DB5DAF2}" type="datetime1">
              <a:rPr kumimoji="0" lang="en-US" altLang="en-US" sz="1100"/>
              <a:t>5/3/2021</a:t>
            </a:fld>
            <a:endParaRPr kumimoji="0" lang="en-US" altLang="en-US" sz="1100"/>
          </a:p>
        </p:txBody>
      </p:sp>
      <p:sp>
        <p:nvSpPr>
          <p:cNvPr id="86019" name="Rectangle 13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514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673" indent="-285643" defTabSz="931514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2572" indent="-228515" defTabSz="931514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599601" indent="-228515" defTabSz="931514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6629" indent="-228515" defTabSz="931514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3658" indent="-228515" defTabSz="931514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0687" indent="-228515" defTabSz="931514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7716" indent="-228515" defTabSz="931514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4745" indent="-228515" defTabSz="931514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391F234B-58EB-4A87-AF03-52FC0C61E286}" type="slidenum">
              <a:rPr kumimoji="0" lang="en-US" altLang="en-US" sz="1100"/>
              <a:pPr/>
              <a:t>9</a:t>
            </a:fld>
            <a:endParaRPr kumimoji="0" lang="en-US" altLang="en-US" sz="1100"/>
          </a:p>
        </p:txBody>
      </p:sp>
      <p:sp>
        <p:nvSpPr>
          <p:cNvPr id="8602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407988" y="698500"/>
            <a:ext cx="6194425" cy="3484563"/>
          </a:xfrm>
          <a:ln/>
        </p:spPr>
      </p:sp>
      <p:sp>
        <p:nvSpPr>
          <p:cNvPr id="8602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289910615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11"/>
          <p:cNvSpPr>
            <a:spLocks noGrp="1" noChangeArrowheads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514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673" indent="-285643" defTabSz="931514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2572" indent="-228515" defTabSz="931514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599601" indent="-228515" defTabSz="931514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6629" indent="-228515" defTabSz="931514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3658" indent="-228515" defTabSz="931514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0687" indent="-228515" defTabSz="931514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7716" indent="-228515" defTabSz="931514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4745" indent="-228515" defTabSz="931514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80B5BFD6-9E76-4983-A958-5AAC4DB5DAF2}" type="datetime1">
              <a:rPr kumimoji="0" lang="en-US" altLang="en-US" sz="1100"/>
              <a:t>5/3/2021</a:t>
            </a:fld>
            <a:endParaRPr kumimoji="0" lang="en-US" altLang="en-US" sz="1100"/>
          </a:p>
        </p:txBody>
      </p:sp>
      <p:sp>
        <p:nvSpPr>
          <p:cNvPr id="86019" name="Rectangle 13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514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673" indent="-285643" defTabSz="931514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2572" indent="-228515" defTabSz="931514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599601" indent="-228515" defTabSz="931514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6629" indent="-228515" defTabSz="931514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3658" indent="-228515" defTabSz="931514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0687" indent="-228515" defTabSz="931514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7716" indent="-228515" defTabSz="931514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4745" indent="-228515" defTabSz="931514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391F234B-58EB-4A87-AF03-52FC0C61E286}" type="slidenum">
              <a:rPr kumimoji="0" lang="en-US" altLang="en-US" sz="1100"/>
              <a:pPr/>
              <a:t>10</a:t>
            </a:fld>
            <a:endParaRPr kumimoji="0" lang="en-US" altLang="en-US" sz="1100"/>
          </a:p>
        </p:txBody>
      </p:sp>
      <p:sp>
        <p:nvSpPr>
          <p:cNvPr id="8602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407988" y="698500"/>
            <a:ext cx="6194425" cy="3484563"/>
          </a:xfrm>
          <a:ln/>
        </p:spPr>
      </p:sp>
      <p:sp>
        <p:nvSpPr>
          <p:cNvPr id="8602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17243248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2"/>
          <p:cNvSpPr>
            <a:spLocks noChangeShapeType="1"/>
          </p:cNvSpPr>
          <p:nvPr/>
        </p:nvSpPr>
        <p:spPr bwMode="auto">
          <a:xfrm>
            <a:off x="-4233" y="3200400"/>
            <a:ext cx="12196233" cy="0"/>
          </a:xfrm>
          <a:prstGeom prst="line">
            <a:avLst/>
          </a:prstGeom>
          <a:noFill/>
          <a:ln w="12700" cap="sq">
            <a:solidFill>
              <a:schemeClr val="bg2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2400"/>
          </a:p>
        </p:txBody>
      </p:sp>
      <p:sp>
        <p:nvSpPr>
          <p:cNvPr id="5" name="Arc 3"/>
          <p:cNvSpPr>
            <a:spLocks/>
          </p:cNvSpPr>
          <p:nvPr/>
        </p:nvSpPr>
        <p:spPr bwMode="auto">
          <a:xfrm>
            <a:off x="0" y="842963"/>
            <a:ext cx="2641600" cy="6018212"/>
          </a:xfrm>
          <a:custGeom>
            <a:avLst/>
            <a:gdLst>
              <a:gd name="T0" fmla="*/ 0 w 21600"/>
              <a:gd name="T1" fmla="*/ 0 h 21600"/>
              <a:gd name="T2" fmla="*/ 2147483647 w 21600"/>
              <a:gd name="T3" fmla="*/ 2147483647 h 21600"/>
              <a:gd name="T4" fmla="*/ 0 w 21600"/>
              <a:gd name="T5" fmla="*/ 2147483647 h 216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gradFill rotWithShape="0">
            <a:gsLst>
              <a:gs pos="0">
                <a:schemeClr val="accent1"/>
              </a:gs>
              <a:gs pos="100000">
                <a:schemeClr val="accent2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endParaRPr lang="en-US" sz="2400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ctrTitle" sz="quarter"/>
          </p:nvPr>
        </p:nvSpPr>
        <p:spPr>
          <a:xfrm>
            <a:off x="2133600" y="533400"/>
            <a:ext cx="10058400" cy="2590800"/>
          </a:xfrm>
        </p:spPr>
        <p:txBody>
          <a:bodyPr anchor="b"/>
          <a:lstStyle>
            <a:lvl1pPr algn="l">
              <a:lnSpc>
                <a:spcPct val="80000"/>
              </a:lnSpc>
              <a:defRPr sz="6600"/>
            </a:lvl1pPr>
          </a:lstStyle>
          <a:p>
            <a:r>
              <a:rPr lang="en-US" altLang="en-US"/>
              <a:t>Click to edit Master title style</a:t>
            </a:r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3759200" y="3581400"/>
            <a:ext cx="8128000" cy="1752600"/>
          </a:xfrm>
        </p:spPr>
        <p:txBody>
          <a:bodyPr/>
          <a:lstStyle>
            <a:lvl1pPr marL="0" indent="0">
              <a:buFont typeface="Monotype Sorts" pitchFamily="2" charset="2"/>
              <a:buNone/>
              <a:defRPr sz="2800"/>
            </a:lvl1pPr>
          </a:lstStyle>
          <a:p>
            <a:r>
              <a:rPr lang="en-US" altLang="en-US"/>
              <a:t>Click to edit Master subtitle style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>
                <a:solidFill>
                  <a:schemeClr val="hlink"/>
                </a:solidFill>
              </a:defRPr>
            </a:lvl1pPr>
          </a:lstStyle>
          <a:p>
            <a:pPr>
              <a:defRPr/>
            </a:pPr>
            <a:fld id="{F84F0190-10BD-424A-9F57-429CEF7C29EA}" type="datetime4">
              <a:rPr lang="en-US" smtClean="0"/>
              <a:t>May 3, 2021</a:t>
            </a:fld>
            <a:endParaRPr lang="en-US" alt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hlink"/>
                </a:solidFill>
              </a:defRPr>
            </a:lvl1pPr>
          </a:lstStyle>
          <a:p>
            <a:pPr>
              <a:defRPr/>
            </a:pPr>
            <a:r>
              <a:rPr lang="en-US" altLang="en-US"/>
              <a:t>Copyright © 2001-11 Randal C. Picker</a:t>
            </a:r>
          </a:p>
        </p:txBody>
      </p:sp>
      <p:sp>
        <p:nvSpPr>
          <p:cNvPr id="8" name="Rectangle 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hlink"/>
                </a:solidFill>
              </a:defRPr>
            </a:lvl1pPr>
          </a:lstStyle>
          <a:p>
            <a:fld id="{37B9D2BC-3A47-4808-80AE-62082E584D2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876835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3CCFB2-8FFD-45BD-A0E7-D726839B84CA}" type="datetime4">
              <a:rPr lang="en-US" smtClean="0"/>
              <a:t>May 3, 2021</a:t>
            </a:fld>
            <a:endParaRPr lang="en-US" altLang="en-US">
              <a:solidFill>
                <a:schemeClr val="bg2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Copyright © 2001-11 Randal C. Picker</a:t>
            </a:r>
            <a:endParaRPr lang="en-US" altLang="en-US">
              <a:solidFill>
                <a:schemeClr val="bg2"/>
              </a:solidFill>
            </a:endParaRPr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F25EAF5-966D-4F6D-AB51-DF0BA9466C1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292772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94800" y="304800"/>
            <a:ext cx="2794000" cy="5410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2800" y="304800"/>
            <a:ext cx="8178800" cy="5410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93609F-D01E-4666-AFF6-B1CA098FDE02}" type="datetime4">
              <a:rPr lang="en-US" smtClean="0"/>
              <a:t>May 3, 2021</a:t>
            </a:fld>
            <a:endParaRPr lang="en-US" altLang="en-US">
              <a:solidFill>
                <a:schemeClr val="bg2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Copyright © 2001-11 Randal C. Picker</a:t>
            </a:r>
            <a:endParaRPr lang="en-US" altLang="en-US">
              <a:solidFill>
                <a:schemeClr val="bg2"/>
              </a:solidFill>
            </a:endParaRPr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2556AA8-D8AA-4B96-919E-43848D67FDA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388218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54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4000">
                <a:solidFill>
                  <a:srgbClr val="0000FF"/>
                </a:solidFill>
              </a:defRPr>
            </a:lvl1pPr>
            <a:lvl2pPr>
              <a:defRPr sz="3600"/>
            </a:lvl2pPr>
            <a:lvl3pPr>
              <a:defRPr sz="3600"/>
            </a:lvl3pPr>
            <a:lvl4pPr>
              <a:defRPr sz="3600"/>
            </a:lvl4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D6B5B3-F728-43F8-8201-E071AC3E658E}" type="datetime4">
              <a:rPr lang="en-US" smtClean="0"/>
              <a:t>May 3, 2021</a:t>
            </a:fld>
            <a:endParaRPr lang="en-US" altLang="en-US">
              <a:solidFill>
                <a:schemeClr val="bg2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Copyright © 2001-11 Randal C. Picker</a:t>
            </a:r>
            <a:endParaRPr lang="en-US" altLang="en-US">
              <a:solidFill>
                <a:schemeClr val="bg2"/>
              </a:solidFill>
            </a:endParaRPr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0B4937A-4406-4063-8D42-D5DFC76F06C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450259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4FA2B5-6F24-43EE-9A9B-943891979363}" type="datetime4">
              <a:rPr lang="en-US" smtClean="0"/>
              <a:t>May 3, 2021</a:t>
            </a:fld>
            <a:endParaRPr lang="en-US" altLang="en-US">
              <a:solidFill>
                <a:schemeClr val="bg2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Copyright © 2001-11 Randal C. Picker</a:t>
            </a:r>
            <a:endParaRPr lang="en-US" altLang="en-US">
              <a:solidFill>
                <a:schemeClr val="bg2"/>
              </a:solidFill>
            </a:endParaRPr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0277597-6597-4E24-8D94-3A8F1A921DA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352145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2800" y="1600200"/>
            <a:ext cx="54864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2400" y="1600200"/>
            <a:ext cx="54864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F73CA0-468A-4EE4-BFAE-B868CEDAA154}" type="datetime4">
              <a:rPr lang="en-US" smtClean="0"/>
              <a:t>May 3, 2021</a:t>
            </a:fld>
            <a:endParaRPr lang="en-US" altLang="en-US">
              <a:solidFill>
                <a:schemeClr val="bg2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Copyright © 2001-11 Randal C. Picker</a:t>
            </a:r>
            <a:endParaRPr lang="en-US" altLang="en-US">
              <a:solidFill>
                <a:schemeClr val="bg2"/>
              </a:solidFill>
            </a:endParaRP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464670A-6CFF-409A-B782-0EDE4268462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66979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1663FF-8938-4BF7-8752-20750D0560F4}" type="datetime4">
              <a:rPr lang="en-US" smtClean="0"/>
              <a:t>May 3, 2021</a:t>
            </a:fld>
            <a:endParaRPr lang="en-US" altLang="en-US">
              <a:solidFill>
                <a:schemeClr val="bg2"/>
              </a:solidFill>
            </a:endParaRPr>
          </a:p>
        </p:txBody>
      </p:sp>
      <p:sp>
        <p:nvSpPr>
          <p:cNvPr id="8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Copyright © 2001-11 Randal C. Picker</a:t>
            </a:r>
            <a:endParaRPr lang="en-US" altLang="en-US">
              <a:solidFill>
                <a:schemeClr val="bg2"/>
              </a:solidFill>
            </a:endParaRPr>
          </a:p>
        </p:txBody>
      </p:sp>
      <p:sp>
        <p:nvSpPr>
          <p:cNvPr id="9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C2B5C4A-996E-40E4-AEE3-5A937D72121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747348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574C7B-6BE9-489E-B7D9-0565C5F36959}" type="datetime4">
              <a:rPr lang="en-US" smtClean="0"/>
              <a:t>May 3, 2021</a:t>
            </a:fld>
            <a:endParaRPr lang="en-US" altLang="en-US">
              <a:solidFill>
                <a:schemeClr val="bg2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Copyright © 2001-11 Randal C. Picker</a:t>
            </a:r>
            <a:endParaRPr lang="en-US" altLang="en-US">
              <a:solidFill>
                <a:schemeClr val="bg2"/>
              </a:solidFill>
            </a:endParaRPr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F3B5F6D-BD3B-49B9-8AB5-323CC02876A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134765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831F0A-27EF-458C-AFD9-9FDA43D950BA}" type="datetime4">
              <a:rPr lang="en-US" smtClean="0"/>
              <a:t>May 3, 2021</a:t>
            </a:fld>
            <a:endParaRPr lang="en-US" altLang="en-US">
              <a:solidFill>
                <a:schemeClr val="bg2"/>
              </a:solidFill>
            </a:endParaRPr>
          </a:p>
        </p:txBody>
      </p:sp>
      <p:sp>
        <p:nvSpPr>
          <p:cNvPr id="3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Copyright © 2001-11 Randal C. Picker</a:t>
            </a:r>
            <a:endParaRPr lang="en-US" altLang="en-US">
              <a:solidFill>
                <a:schemeClr val="bg2"/>
              </a:solidFill>
            </a:endParaRPr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83C03B7-4484-45DE-969B-CA8330A838E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939915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C39EBD-8F0F-49CC-B66D-A67433E85300}" type="datetime4">
              <a:rPr lang="en-US" smtClean="0"/>
              <a:t>May 3, 2021</a:t>
            </a:fld>
            <a:endParaRPr lang="en-US" altLang="en-US">
              <a:solidFill>
                <a:schemeClr val="bg2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Copyright © 2001-11 Randal C. Picker</a:t>
            </a:r>
            <a:endParaRPr lang="en-US" altLang="en-US">
              <a:solidFill>
                <a:schemeClr val="bg2"/>
              </a:solidFill>
            </a:endParaRP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3C26461-5C2D-44E1-8417-1DB1ECBBEFC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985315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4C8ED3-8E3D-4CB6-B2CE-222ACB61CBEE}" type="datetime4">
              <a:rPr lang="en-US" smtClean="0"/>
              <a:t>May 3, 2021</a:t>
            </a:fld>
            <a:endParaRPr lang="en-US" altLang="en-US">
              <a:solidFill>
                <a:schemeClr val="bg2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Copyright © 2001-11 Randal C. Picker</a:t>
            </a:r>
            <a:endParaRPr lang="en-US" altLang="en-US">
              <a:solidFill>
                <a:schemeClr val="bg2"/>
              </a:solidFill>
            </a:endParaRP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793BE3D-A5A7-4FCA-A202-127B1B642AE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978288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alpha val="1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rc 2"/>
          <p:cNvSpPr>
            <a:spLocks/>
          </p:cNvSpPr>
          <p:nvPr/>
        </p:nvSpPr>
        <p:spPr bwMode="auto">
          <a:xfrm>
            <a:off x="0" y="842963"/>
            <a:ext cx="711200" cy="6018212"/>
          </a:xfrm>
          <a:custGeom>
            <a:avLst/>
            <a:gdLst>
              <a:gd name="T0" fmla="*/ 0 w 21600"/>
              <a:gd name="T1" fmla="*/ 0 h 21600"/>
              <a:gd name="T2" fmla="*/ 325275642 w 21600"/>
              <a:gd name="T3" fmla="*/ 2147483647 h 21600"/>
              <a:gd name="T4" fmla="*/ 0 w 21600"/>
              <a:gd name="T5" fmla="*/ 2147483647 h 216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gradFill rotWithShape="0">
            <a:gsLst>
              <a:gs pos="0">
                <a:schemeClr val="accent1"/>
              </a:gs>
              <a:gs pos="100000">
                <a:schemeClr val="accent2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endParaRPr lang="en-US" sz="240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812800" y="304800"/>
            <a:ext cx="111760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812800" y="1600200"/>
            <a:ext cx="111760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06400" y="6248400"/>
            <a:ext cx="2540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rgbClr val="000066"/>
                </a:solidFill>
                <a:latin typeface="+mn-lt"/>
              </a:defRPr>
            </a:lvl1pPr>
          </a:lstStyle>
          <a:p>
            <a:pPr>
              <a:defRPr/>
            </a:pPr>
            <a:fld id="{F77A5212-3A18-45EB-8FAF-BACE6664C35E}" type="datetime4">
              <a:rPr lang="en-US" smtClean="0"/>
              <a:t>May 3, 2021</a:t>
            </a:fld>
            <a:endParaRPr lang="en-US" altLang="en-US">
              <a:solidFill>
                <a:schemeClr val="bg2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775200" y="6248400"/>
            <a:ext cx="3860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rgbClr val="000066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 altLang="en-US"/>
              <a:t>Copyright © 2001-11 Randal C. Picker</a:t>
            </a:r>
            <a:endParaRPr lang="en-US" altLang="en-US">
              <a:solidFill>
                <a:schemeClr val="bg2"/>
              </a:solidFill>
            </a:endParaRPr>
          </a:p>
        </p:txBody>
      </p:sp>
      <p:sp>
        <p:nvSpPr>
          <p:cNvPr id="1031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9347200" y="6248400"/>
            <a:ext cx="2540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rgbClr val="000066"/>
                </a:solidFill>
                <a:latin typeface="Arial" panose="020B0604020202020204" pitchFamily="34" charset="0"/>
              </a:defRPr>
            </a:lvl1pPr>
          </a:lstStyle>
          <a:p>
            <a:fld id="{54B4F841-DC9B-4DFF-A006-37B3A58FDE33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27" r:id="rId1"/>
    <p:sldLayoutId id="2147483817" r:id="rId2"/>
    <p:sldLayoutId id="2147483818" r:id="rId3"/>
    <p:sldLayoutId id="2147483819" r:id="rId4"/>
    <p:sldLayoutId id="2147483820" r:id="rId5"/>
    <p:sldLayoutId id="2147483821" r:id="rId6"/>
    <p:sldLayoutId id="2147483822" r:id="rId7"/>
    <p:sldLayoutId id="2147483823" r:id="rId8"/>
    <p:sldLayoutId id="2147483824" r:id="rId9"/>
    <p:sldLayoutId id="2147483825" r:id="rId10"/>
    <p:sldLayoutId id="2147483826" r:id="rId11"/>
  </p:sldLayoutIdLst>
  <p:timing>
    <p:tnLst>
      <p:par>
        <p:cTn id="1" dur="indefinite" restart="never" nodeType="tmRoot"/>
      </p:par>
    </p:tnLst>
  </p:timing>
  <p:hf hdr="0" ftr="0"/>
  <p:txStyles>
    <p:titleStyle>
      <a:lvl1pPr algn="ctr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kumimoji="1" sz="4800" b="1">
          <a:solidFill>
            <a:srgbClr val="000066"/>
          </a:solidFill>
          <a:latin typeface="+mj-lt"/>
          <a:ea typeface="+mj-ea"/>
          <a:cs typeface="+mj-cs"/>
        </a:defRPr>
      </a:lvl1pPr>
      <a:lvl2pPr algn="ctr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kumimoji="1" sz="4800" b="1">
          <a:solidFill>
            <a:srgbClr val="000066"/>
          </a:solidFill>
          <a:latin typeface="Helvetica" pitchFamily="34" charset="0"/>
        </a:defRPr>
      </a:lvl2pPr>
      <a:lvl3pPr algn="ctr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kumimoji="1" sz="4800" b="1">
          <a:solidFill>
            <a:srgbClr val="000066"/>
          </a:solidFill>
          <a:latin typeface="Helvetica" pitchFamily="34" charset="0"/>
        </a:defRPr>
      </a:lvl3pPr>
      <a:lvl4pPr algn="ctr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kumimoji="1" sz="4800" b="1">
          <a:solidFill>
            <a:srgbClr val="000066"/>
          </a:solidFill>
          <a:latin typeface="Helvetica" pitchFamily="34" charset="0"/>
        </a:defRPr>
      </a:lvl4pPr>
      <a:lvl5pPr algn="ctr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kumimoji="1" sz="4800" b="1">
          <a:solidFill>
            <a:srgbClr val="000066"/>
          </a:solidFill>
          <a:latin typeface="Helvetica" pitchFamily="34" charset="0"/>
        </a:defRPr>
      </a:lvl5pPr>
      <a:lvl6pPr marL="457200" algn="ctr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kumimoji="1" sz="4800" b="1">
          <a:solidFill>
            <a:srgbClr val="000066"/>
          </a:solidFill>
          <a:latin typeface="Helvetica" pitchFamily="34" charset="0"/>
        </a:defRPr>
      </a:lvl6pPr>
      <a:lvl7pPr marL="914400" algn="ctr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kumimoji="1" sz="4800" b="1">
          <a:solidFill>
            <a:srgbClr val="000066"/>
          </a:solidFill>
          <a:latin typeface="Helvetica" pitchFamily="34" charset="0"/>
        </a:defRPr>
      </a:lvl7pPr>
      <a:lvl8pPr marL="1371600" algn="ctr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kumimoji="1" sz="4800" b="1">
          <a:solidFill>
            <a:srgbClr val="000066"/>
          </a:solidFill>
          <a:latin typeface="Helvetica" pitchFamily="34" charset="0"/>
        </a:defRPr>
      </a:lvl8pPr>
      <a:lvl9pPr marL="1828800" algn="ctr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kumimoji="1" sz="4800" b="1">
          <a:solidFill>
            <a:srgbClr val="000066"/>
          </a:solidFill>
          <a:latin typeface="Helvetic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0000"/>
        <a:buFont typeface="Monotype Sorts" pitchFamily="2" charset="2"/>
        <a:buChar char="n"/>
        <a:defRPr kumimoji="1" sz="3200">
          <a:solidFill>
            <a:srgbClr val="CC0099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5000"/>
        <a:buFont typeface="Monotype Sorts" pitchFamily="2" charset="2"/>
        <a:buChar char="u"/>
        <a:defRPr kumimoji="1" sz="3000">
          <a:solidFill>
            <a:srgbClr val="000066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Monotype Sorts" pitchFamily="2" charset="2"/>
        <a:buChar char="w"/>
        <a:defRPr kumimoji="1" sz="2800">
          <a:solidFill>
            <a:srgbClr val="000066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00000"/>
        <a:buChar char="•"/>
        <a:defRPr kumimoji="1" sz="2400">
          <a:solidFill>
            <a:srgbClr val="000066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100000"/>
        <a:buChar char="–"/>
        <a:defRPr kumimoji="1" sz="2000">
          <a:solidFill>
            <a:srgbClr val="000066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100000"/>
        <a:buChar char="–"/>
        <a:defRPr kumimoji="1" sz="2000">
          <a:solidFill>
            <a:srgbClr val="000066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100000"/>
        <a:buChar char="–"/>
        <a:defRPr kumimoji="1" sz="2000">
          <a:solidFill>
            <a:srgbClr val="000066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100000"/>
        <a:buChar char="–"/>
        <a:defRPr kumimoji="1" sz="2000">
          <a:solidFill>
            <a:srgbClr val="000066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100000"/>
        <a:buChar char="–"/>
        <a:defRPr kumimoji="1" sz="2000">
          <a:solidFill>
            <a:srgbClr val="000066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6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6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en-US" sz="2800" dirty="0"/>
              <a:t>Class </a:t>
            </a:r>
            <a:r>
              <a:rPr lang="en-US" altLang="en-US" sz="2800" dirty="0" smtClean="0"/>
              <a:t>16</a:t>
            </a:r>
            <a:r>
              <a:rPr lang="en-US" altLang="en-US" sz="2800" dirty="0"/>
              <a:t/>
            </a:r>
            <a:br>
              <a:rPr lang="en-US" altLang="en-US" sz="2800" dirty="0"/>
            </a:br>
            <a:r>
              <a:rPr lang="en-US" altLang="en-US" sz="2800" dirty="0"/>
              <a:t>Secured </a:t>
            </a:r>
            <a:r>
              <a:rPr lang="en-US" altLang="en-US" sz="2800" dirty="0" smtClean="0"/>
              <a:t>Transactions Spring 2021</a:t>
            </a:r>
            <a:r>
              <a:rPr lang="en-US" altLang="en-US" sz="2800" dirty="0"/>
              <a:t/>
            </a:r>
            <a:br>
              <a:rPr lang="en-US" altLang="en-US" sz="2800" dirty="0"/>
            </a:br>
            <a:r>
              <a:rPr lang="en-US" altLang="en-US" sz="2800" dirty="0"/>
              <a:t/>
            </a:r>
            <a:br>
              <a:rPr lang="en-US" altLang="en-US" sz="2800" dirty="0"/>
            </a:br>
            <a:r>
              <a:rPr lang="en-US" altLang="en-US" dirty="0" smtClean="0"/>
              <a:t>Choice of Law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en-US" dirty="0" smtClean="0">
                <a:solidFill>
                  <a:srgbClr val="0000FF"/>
                </a:solidFill>
              </a:rPr>
              <a:t>Randal C. Picker</a:t>
            </a:r>
          </a:p>
          <a:p>
            <a:r>
              <a:rPr lang="en-US" altLang="en-US" sz="2000" dirty="0" smtClean="0">
                <a:solidFill>
                  <a:srgbClr val="0000FF"/>
                </a:solidFill>
              </a:rPr>
              <a:t>James Parker Hall Distinguished Service Professor of Law</a:t>
            </a:r>
            <a:endParaRPr lang="en-US" altLang="en-US" sz="2000" dirty="0">
              <a:solidFill>
                <a:srgbClr val="0000FF"/>
              </a:solidFill>
            </a:endParaRPr>
          </a:p>
          <a:p>
            <a:endParaRPr lang="en-US" altLang="en-US" sz="1600" dirty="0">
              <a:solidFill>
                <a:srgbClr val="0000FF"/>
              </a:solidFill>
            </a:endParaRPr>
          </a:p>
          <a:p>
            <a:r>
              <a:rPr lang="en-US" altLang="en-US" dirty="0" smtClean="0">
                <a:solidFill>
                  <a:srgbClr val="0000FF"/>
                </a:solidFill>
              </a:rPr>
              <a:t>The Law School</a:t>
            </a:r>
          </a:p>
          <a:p>
            <a:r>
              <a:rPr lang="en-US" altLang="en-US" dirty="0" smtClean="0">
                <a:solidFill>
                  <a:srgbClr val="0000FF"/>
                </a:solidFill>
              </a:rPr>
              <a:t>The University of Chicago</a:t>
            </a:r>
          </a:p>
          <a:p>
            <a:endParaRPr lang="en-US" altLang="en-US" sz="1800" dirty="0" smtClean="0">
              <a:solidFill>
                <a:srgbClr val="0000FF"/>
              </a:solidFill>
            </a:endParaRPr>
          </a:p>
          <a:p>
            <a:r>
              <a:rPr lang="en-US" altLang="en-US" sz="1800" smtClean="0">
                <a:solidFill>
                  <a:srgbClr val="0000FF"/>
                </a:solidFill>
              </a:rPr>
              <a:t>Copyright </a:t>
            </a:r>
            <a:r>
              <a:rPr lang="en-US" altLang="en-US" sz="1800">
                <a:solidFill>
                  <a:srgbClr val="0000FF"/>
                </a:solidFill>
              </a:rPr>
              <a:t>© </a:t>
            </a:r>
            <a:r>
              <a:rPr lang="en-US" altLang="en-US" sz="1800" smtClean="0">
                <a:solidFill>
                  <a:srgbClr val="0000FF"/>
                </a:solidFill>
              </a:rPr>
              <a:t>2001-21 </a:t>
            </a:r>
            <a:r>
              <a:rPr lang="en-US" altLang="en-US" sz="1800" dirty="0">
                <a:solidFill>
                  <a:srgbClr val="0000FF"/>
                </a:solidFill>
              </a:rPr>
              <a:t>Randal C. Picker. All Rights Reserved.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5E0024F1-6A74-4537-805D-D327D8FC9DE8}" type="datetime4">
              <a:rPr lang="en-US" smtClean="0"/>
              <a:t>May 3, 2021</a:t>
            </a:fld>
            <a:endParaRPr lang="en-US" altLang="en-US">
              <a:solidFill>
                <a:schemeClr val="bg2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B4218DFF-7992-4403-A949-E54BB9D603BE}" type="slidenum">
              <a:rPr lang="en-US" altLang="en-US" sz="1400">
                <a:solidFill>
                  <a:srgbClr val="000066"/>
                </a:solidFill>
                <a:latin typeface="Arial" panose="020B0604020202020204" pitchFamily="34" charset="0"/>
              </a:rPr>
              <a:pPr/>
              <a:t>10</a:t>
            </a:fld>
            <a:endParaRPr lang="en-US" altLang="en-US" sz="1400">
              <a:solidFill>
                <a:srgbClr val="000066"/>
              </a:solidFill>
              <a:latin typeface="Arial" panose="020B0604020202020204" pitchFamily="34" charset="0"/>
            </a:endParaRPr>
          </a:p>
        </p:txBody>
      </p:sp>
      <p:sp>
        <p:nvSpPr>
          <p:cNvPr id="717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9-301(1): Baseline Rule</a:t>
            </a:r>
          </a:p>
        </p:txBody>
      </p:sp>
      <p:sp>
        <p:nvSpPr>
          <p:cNvPr id="717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1">
              <a:lnSpc>
                <a:spcPct val="90000"/>
              </a:lnSpc>
            </a:pPr>
            <a:r>
              <a:rPr lang="en-US" altLang="en-US" dirty="0" smtClean="0">
                <a:cs typeface="Times New Roman" panose="02020603050405020304" pitchFamily="18" charset="0"/>
              </a:rPr>
              <a:t>(</a:t>
            </a:r>
            <a:r>
              <a:rPr lang="en-US" altLang="en-US" dirty="0">
                <a:cs typeface="Times New Roman" panose="02020603050405020304" pitchFamily="18" charset="0"/>
              </a:rPr>
              <a:t>1) Except as otherwise provided in this section, while a </a:t>
            </a:r>
            <a:r>
              <a:rPr lang="en-US" altLang="en-US" dirty="0">
                <a:solidFill>
                  <a:srgbClr val="FF00FF"/>
                </a:solidFill>
                <a:cs typeface="Times New Roman" panose="02020603050405020304" pitchFamily="18" charset="0"/>
              </a:rPr>
              <a:t>debtor is located in a jurisdiction</a:t>
            </a:r>
            <a:r>
              <a:rPr lang="en-US" altLang="en-US" dirty="0">
                <a:cs typeface="Times New Roman" panose="02020603050405020304" pitchFamily="18" charset="0"/>
              </a:rPr>
              <a:t>, </a:t>
            </a:r>
            <a:r>
              <a:rPr lang="en-US" altLang="en-US" dirty="0">
                <a:solidFill>
                  <a:srgbClr val="A50021"/>
                </a:solidFill>
                <a:cs typeface="Times New Roman" panose="02020603050405020304" pitchFamily="18" charset="0"/>
              </a:rPr>
              <a:t>the local law</a:t>
            </a:r>
            <a:r>
              <a:rPr lang="en-US" altLang="en-US" dirty="0">
                <a:cs typeface="Times New Roman" panose="02020603050405020304" pitchFamily="18" charset="0"/>
              </a:rPr>
              <a:t> of that jurisdiction </a:t>
            </a:r>
            <a:r>
              <a:rPr lang="en-US" altLang="en-US" dirty="0">
                <a:solidFill>
                  <a:srgbClr val="3333CC"/>
                </a:solidFill>
                <a:cs typeface="Times New Roman" panose="02020603050405020304" pitchFamily="18" charset="0"/>
              </a:rPr>
              <a:t>governs</a:t>
            </a:r>
            <a:r>
              <a:rPr lang="en-US" altLang="en-US" dirty="0">
                <a:solidFill>
                  <a:srgbClr val="00CC00"/>
                </a:solidFill>
                <a:cs typeface="Times New Roman" panose="02020603050405020304" pitchFamily="18" charset="0"/>
              </a:rPr>
              <a:t> perfection</a:t>
            </a:r>
            <a:r>
              <a:rPr lang="en-US" altLang="en-US" dirty="0">
                <a:cs typeface="Times New Roman" panose="02020603050405020304" pitchFamily="18" charset="0"/>
              </a:rPr>
              <a:t>, </a:t>
            </a:r>
            <a:r>
              <a:rPr lang="en-US" altLang="en-US" dirty="0">
                <a:solidFill>
                  <a:srgbClr val="CC66FF"/>
                </a:solidFill>
                <a:cs typeface="Times New Roman" panose="02020603050405020304" pitchFamily="18" charset="0"/>
              </a:rPr>
              <a:t>the effect of perfection or </a:t>
            </a:r>
            <a:r>
              <a:rPr lang="en-US" altLang="en-US" dirty="0" err="1">
                <a:solidFill>
                  <a:srgbClr val="CC66FF"/>
                </a:solidFill>
                <a:cs typeface="Times New Roman" panose="02020603050405020304" pitchFamily="18" charset="0"/>
              </a:rPr>
              <a:t>nonperfection</a:t>
            </a:r>
            <a:r>
              <a:rPr lang="en-US" altLang="en-US" dirty="0">
                <a:solidFill>
                  <a:srgbClr val="CC66FF"/>
                </a:solidFill>
                <a:cs typeface="Times New Roman" panose="02020603050405020304" pitchFamily="18" charset="0"/>
              </a:rPr>
              <a:t>, and the priority of a security interest in collateral</a:t>
            </a:r>
            <a:r>
              <a:rPr lang="en-US" altLang="en-US" dirty="0"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1601262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8C1A2632-DDC7-4E3B-B429-BBB16B89161B}" type="datetime4">
              <a:rPr lang="en-US" smtClean="0"/>
              <a:t>May 3, 2021</a:t>
            </a:fld>
            <a:endParaRPr lang="en-US" altLang="en-US">
              <a:solidFill>
                <a:schemeClr val="bg2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E4B02CAB-B786-4BE7-BD84-72AF367D81B8}" type="slidenum">
              <a:rPr lang="en-US" altLang="en-US" sz="1400">
                <a:solidFill>
                  <a:srgbClr val="000066"/>
                </a:solidFill>
                <a:latin typeface="Arial" panose="020B0604020202020204" pitchFamily="34" charset="0"/>
              </a:rPr>
              <a:pPr/>
              <a:t>11</a:t>
            </a:fld>
            <a:endParaRPr lang="en-US" altLang="en-US" sz="1400">
              <a:solidFill>
                <a:srgbClr val="000066"/>
              </a:solidFill>
              <a:latin typeface="Arial" panose="020B0604020202020204" pitchFamily="34" charset="0"/>
            </a:endParaRPr>
          </a:p>
        </p:txBody>
      </p:sp>
      <p:sp>
        <p:nvSpPr>
          <p:cNvPr id="1024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9-301(3)</a:t>
            </a:r>
          </a:p>
        </p:txBody>
      </p:sp>
      <p:sp>
        <p:nvSpPr>
          <p:cNvPr id="1024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1"/>
            <a:r>
              <a:rPr lang="en-US" altLang="en-US" dirty="0">
                <a:cs typeface="Times New Roman" panose="02020603050405020304" pitchFamily="18" charset="0"/>
              </a:rPr>
              <a:t>(3) Except as otherwise provided in paragraph (4), while negotiable documents, </a:t>
            </a:r>
            <a:r>
              <a:rPr lang="en-US" altLang="en-US" dirty="0">
                <a:solidFill>
                  <a:srgbClr val="FF00FF"/>
                </a:solidFill>
                <a:cs typeface="Times New Roman" panose="02020603050405020304" pitchFamily="18" charset="0"/>
              </a:rPr>
              <a:t>goods</a:t>
            </a:r>
            <a:r>
              <a:rPr lang="en-US" altLang="en-US" dirty="0">
                <a:cs typeface="Times New Roman" panose="02020603050405020304" pitchFamily="18" charset="0"/>
              </a:rPr>
              <a:t>, instruments, money, or tangible chattel paper is </a:t>
            </a:r>
            <a:r>
              <a:rPr lang="en-US" altLang="en-US" dirty="0">
                <a:solidFill>
                  <a:srgbClr val="FF00FF"/>
                </a:solidFill>
                <a:cs typeface="Times New Roman" panose="02020603050405020304" pitchFamily="18" charset="0"/>
              </a:rPr>
              <a:t>located in a jurisdiction</a:t>
            </a:r>
            <a:r>
              <a:rPr lang="en-US" altLang="en-US" dirty="0">
                <a:cs typeface="Times New Roman" panose="02020603050405020304" pitchFamily="18" charset="0"/>
              </a:rPr>
              <a:t>, </a:t>
            </a:r>
            <a:r>
              <a:rPr lang="en-US" altLang="en-US" dirty="0">
                <a:solidFill>
                  <a:srgbClr val="A50021"/>
                </a:solidFill>
                <a:cs typeface="Times New Roman" panose="02020603050405020304" pitchFamily="18" charset="0"/>
              </a:rPr>
              <a:t>the local law</a:t>
            </a:r>
            <a:r>
              <a:rPr lang="en-US" altLang="en-US" dirty="0">
                <a:cs typeface="Times New Roman" panose="02020603050405020304" pitchFamily="18" charset="0"/>
              </a:rPr>
              <a:t> of that jurisdiction </a:t>
            </a:r>
            <a:r>
              <a:rPr lang="en-US" altLang="en-US" dirty="0">
                <a:solidFill>
                  <a:srgbClr val="3333CC"/>
                </a:solidFill>
                <a:cs typeface="Times New Roman" panose="02020603050405020304" pitchFamily="18" charset="0"/>
              </a:rPr>
              <a:t>governs</a:t>
            </a:r>
            <a:r>
              <a:rPr lang="en-US" altLang="en-US" dirty="0">
                <a:cs typeface="Times New Roman" panose="02020603050405020304" pitchFamily="18" charset="0"/>
              </a:rPr>
              <a:t>:</a:t>
            </a:r>
          </a:p>
          <a:p>
            <a:pPr lvl="2"/>
            <a:r>
              <a:rPr lang="en-US" altLang="en-US" dirty="0" smtClean="0">
                <a:cs typeface="Times New Roman" panose="02020603050405020304" pitchFamily="18" charset="0"/>
              </a:rPr>
              <a:t>(</a:t>
            </a:r>
            <a:r>
              <a:rPr lang="en-US" altLang="en-US" dirty="0">
                <a:cs typeface="Times New Roman" panose="02020603050405020304" pitchFamily="18" charset="0"/>
              </a:rPr>
              <a:t>C) </a:t>
            </a:r>
            <a:r>
              <a:rPr lang="en-US" altLang="en-US" dirty="0">
                <a:solidFill>
                  <a:srgbClr val="CC66FF"/>
                </a:solidFill>
                <a:cs typeface="Times New Roman" panose="02020603050405020304" pitchFamily="18" charset="0"/>
              </a:rPr>
              <a:t>the effect of perfection or </a:t>
            </a:r>
            <a:r>
              <a:rPr lang="en-US" altLang="en-US" dirty="0" err="1">
                <a:solidFill>
                  <a:srgbClr val="CC66FF"/>
                </a:solidFill>
                <a:cs typeface="Times New Roman" panose="02020603050405020304" pitchFamily="18" charset="0"/>
              </a:rPr>
              <a:t>nonperfection</a:t>
            </a:r>
            <a:r>
              <a:rPr lang="en-US" altLang="en-US" dirty="0">
                <a:solidFill>
                  <a:srgbClr val="CC66FF"/>
                </a:solidFill>
                <a:cs typeface="Times New Roman" panose="02020603050405020304" pitchFamily="18" charset="0"/>
              </a:rPr>
              <a:t> and the priority of a </a:t>
            </a:r>
            <a:r>
              <a:rPr lang="en-US" altLang="en-US" dirty="0">
                <a:solidFill>
                  <a:srgbClr val="FF0000"/>
                </a:solidFill>
                <a:cs typeface="Times New Roman" panose="02020603050405020304" pitchFamily="18" charset="0"/>
              </a:rPr>
              <a:t>nonpossessory security interest in the collateral</a:t>
            </a:r>
            <a:r>
              <a:rPr lang="en-US" altLang="en-US" dirty="0" smtClean="0">
                <a:cs typeface="Times New Roman" panose="02020603050405020304" pitchFamily="18" charset="0"/>
              </a:rPr>
              <a:t>.</a:t>
            </a:r>
            <a:endParaRPr lang="en-US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Three Questions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FF"/>
                </a:solidFill>
              </a:rPr>
              <a:t>Magenta</a:t>
            </a:r>
            <a:r>
              <a:rPr lang="en-US" dirty="0" smtClean="0"/>
              <a:t> Issues</a:t>
            </a:r>
          </a:p>
          <a:p>
            <a:pPr lvl="1"/>
            <a:r>
              <a:rPr lang="en-US" dirty="0" smtClean="0"/>
              <a:t>Questions</a:t>
            </a:r>
          </a:p>
          <a:p>
            <a:pPr lvl="2"/>
            <a:r>
              <a:rPr lang="en-US" dirty="0" smtClean="0"/>
              <a:t>Are you “a debtor located in a jurisdiction”?</a:t>
            </a:r>
          </a:p>
          <a:p>
            <a:pPr lvl="2"/>
            <a:r>
              <a:rPr lang="en-US" dirty="0" smtClean="0"/>
              <a:t>Are these “goods … located in a jurisdiction”?</a:t>
            </a:r>
          </a:p>
          <a:p>
            <a:pPr lvl="1"/>
            <a:r>
              <a:rPr lang="en-US" dirty="0" smtClean="0"/>
              <a:t>Determined under choice of law rules of forum jurisdiction</a:t>
            </a:r>
          </a:p>
          <a:p>
            <a:pPr lvl="1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FD6B5B3-F728-43F8-8201-E071AC3E658E}" type="datetime4">
              <a:rPr lang="en-US" smtClean="0"/>
              <a:t>May 3, 2021</a:t>
            </a:fld>
            <a:endParaRPr lang="en-US" altLang="en-US">
              <a:solidFill>
                <a:schemeClr val="bg2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B4937A-4406-4063-8D42-D5DFC76F06CF}" type="slidenum">
              <a:rPr lang="en-US" altLang="en-US" smtClean="0"/>
              <a:pPr/>
              <a:t>12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209979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109105D9-2BE7-40F1-B887-48B9E0F7E9B9}" type="datetime4">
              <a:rPr lang="en-US" smtClean="0"/>
              <a:t>May 3, 2021</a:t>
            </a:fld>
            <a:endParaRPr lang="en-US" altLang="en-US">
              <a:solidFill>
                <a:schemeClr val="bg2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FEDABCFE-E9CE-415F-BF85-D7AA720A9BDD}" type="slidenum">
              <a:rPr lang="en-US" altLang="en-US" sz="1400">
                <a:solidFill>
                  <a:srgbClr val="000066"/>
                </a:solidFill>
                <a:latin typeface="Arial" panose="020B0604020202020204" pitchFamily="34" charset="0"/>
              </a:rPr>
              <a:pPr/>
              <a:t>13</a:t>
            </a:fld>
            <a:endParaRPr lang="en-US" altLang="en-US" sz="1400">
              <a:solidFill>
                <a:srgbClr val="000066"/>
              </a:solidFill>
              <a:latin typeface="Arial" panose="020B0604020202020204" pitchFamily="34" charset="0"/>
            </a:endParaRPr>
          </a:p>
        </p:txBody>
      </p:sp>
      <p:sp>
        <p:nvSpPr>
          <p:cNvPr id="1126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Three Questions</a:t>
            </a:r>
          </a:p>
        </p:txBody>
      </p:sp>
      <p:sp>
        <p:nvSpPr>
          <p:cNvPr id="1127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dirty="0" smtClean="0"/>
              <a:t>Are You </a:t>
            </a:r>
            <a:r>
              <a:rPr lang="en-US" altLang="en-US" dirty="0" smtClean="0">
                <a:solidFill>
                  <a:srgbClr val="00CC00"/>
                </a:solidFill>
              </a:rPr>
              <a:t>Perfected</a:t>
            </a:r>
            <a:r>
              <a:rPr lang="en-US" altLang="en-US" dirty="0" smtClean="0"/>
              <a:t>?</a:t>
            </a:r>
          </a:p>
          <a:p>
            <a:pPr lvl="1"/>
            <a:r>
              <a:rPr lang="en-US" altLang="en-US" dirty="0" smtClean="0">
                <a:solidFill>
                  <a:srgbClr val="00CC00"/>
                </a:solidFill>
              </a:rPr>
              <a:t>Green</a:t>
            </a:r>
            <a:r>
              <a:rPr lang="en-US" altLang="en-US" dirty="0" smtClean="0"/>
              <a:t>: “Governs perfection”</a:t>
            </a:r>
          </a:p>
          <a:p>
            <a:pPr lvl="1"/>
            <a:r>
              <a:rPr lang="en-US" altLang="en-US" dirty="0" smtClean="0"/>
              <a:t>The local law of the </a:t>
            </a:r>
            <a:r>
              <a:rPr lang="en-US" altLang="en-US" dirty="0" smtClean="0">
                <a:solidFill>
                  <a:srgbClr val="00CC00"/>
                </a:solidFill>
              </a:rPr>
              <a:t>location of the debtor </a:t>
            </a:r>
            <a:r>
              <a:rPr lang="en-US" altLang="en-US" dirty="0" smtClean="0"/>
              <a:t>determines this under 9-301(1)</a:t>
            </a:r>
          </a:p>
          <a:p>
            <a:pPr lvl="1"/>
            <a:r>
              <a:rPr lang="en-US" altLang="en-US" dirty="0" smtClean="0"/>
              <a:t>This matters for figuring out where to file a financing statement </a:t>
            </a:r>
          </a:p>
        </p:txBody>
      </p:sp>
    </p:spTree>
    <p:extLst>
      <p:ext uri="{BB962C8B-B14F-4D97-AF65-F5344CB8AC3E}">
        <p14:creationId xmlns:p14="http://schemas.microsoft.com/office/powerpoint/2010/main" val="17182472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109105D9-2BE7-40F1-B887-48B9E0F7E9B9}" type="datetime4">
              <a:rPr lang="en-US" smtClean="0"/>
              <a:t>May 3, 2021</a:t>
            </a:fld>
            <a:endParaRPr lang="en-US" altLang="en-US">
              <a:solidFill>
                <a:schemeClr val="bg2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FEDABCFE-E9CE-415F-BF85-D7AA720A9BDD}" type="slidenum">
              <a:rPr lang="en-US" altLang="en-US" sz="1400">
                <a:solidFill>
                  <a:srgbClr val="000066"/>
                </a:solidFill>
                <a:latin typeface="Arial" panose="020B0604020202020204" pitchFamily="34" charset="0"/>
              </a:rPr>
              <a:pPr/>
              <a:t>14</a:t>
            </a:fld>
            <a:endParaRPr lang="en-US" altLang="en-US" sz="1400">
              <a:solidFill>
                <a:srgbClr val="000066"/>
              </a:solidFill>
              <a:latin typeface="Arial" panose="020B0604020202020204" pitchFamily="34" charset="0"/>
            </a:endParaRPr>
          </a:p>
        </p:txBody>
      </p:sp>
      <p:sp>
        <p:nvSpPr>
          <p:cNvPr id="1126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Three Questions</a:t>
            </a:r>
          </a:p>
        </p:txBody>
      </p:sp>
      <p:sp>
        <p:nvSpPr>
          <p:cNvPr id="1127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dirty="0" smtClean="0"/>
              <a:t>If You Are Perfected, </a:t>
            </a:r>
            <a:r>
              <a:rPr lang="en-US" altLang="en-US" dirty="0" smtClean="0">
                <a:solidFill>
                  <a:srgbClr val="CC66FF"/>
                </a:solidFill>
              </a:rPr>
              <a:t>With What Consequences</a:t>
            </a:r>
            <a:r>
              <a:rPr lang="en-US" altLang="en-US" dirty="0" smtClean="0"/>
              <a:t>?</a:t>
            </a:r>
          </a:p>
          <a:p>
            <a:pPr lvl="1"/>
            <a:r>
              <a:rPr lang="en-US" altLang="en-US" dirty="0" smtClean="0">
                <a:solidFill>
                  <a:srgbClr val="CC66FF"/>
                </a:solidFill>
              </a:rPr>
              <a:t>Purple</a:t>
            </a:r>
            <a:r>
              <a:rPr lang="en-US" altLang="en-US" dirty="0" smtClean="0"/>
              <a:t>: “</a:t>
            </a:r>
            <a:r>
              <a:rPr lang="en-US" altLang="en-US" dirty="0" smtClean="0">
                <a:solidFill>
                  <a:schemeClr val="tx1"/>
                </a:solidFill>
              </a:rPr>
              <a:t>Governs </a:t>
            </a:r>
            <a:r>
              <a:rPr lang="en-US" altLang="en-US" dirty="0" smtClean="0">
                <a:solidFill>
                  <a:schemeClr val="tx1"/>
                </a:solidFill>
                <a:cs typeface="Times New Roman" panose="02020603050405020304" pitchFamily="18" charset="0"/>
              </a:rPr>
              <a:t>the effect of perfection or </a:t>
            </a:r>
            <a:r>
              <a:rPr lang="en-US" altLang="en-US" dirty="0" err="1" smtClean="0">
                <a:solidFill>
                  <a:schemeClr val="tx1"/>
                </a:solidFill>
                <a:cs typeface="Times New Roman" panose="02020603050405020304" pitchFamily="18" charset="0"/>
              </a:rPr>
              <a:t>nonperfection</a:t>
            </a:r>
            <a:r>
              <a:rPr lang="en-US" altLang="en-US" dirty="0" smtClean="0">
                <a:solidFill>
                  <a:schemeClr val="tx1"/>
                </a:solidFill>
                <a:cs typeface="Times New Roman" panose="02020603050405020304" pitchFamily="18" charset="0"/>
              </a:rPr>
              <a:t>, and the priority of a security interest in collateral”</a:t>
            </a:r>
          </a:p>
          <a:p>
            <a:pPr lvl="1"/>
            <a:r>
              <a:rPr lang="en-US" altLang="en-US" dirty="0" smtClean="0">
                <a:solidFill>
                  <a:schemeClr val="tx1"/>
                </a:solidFill>
                <a:cs typeface="Times New Roman" panose="02020603050405020304" pitchFamily="18" charset="0"/>
              </a:rPr>
              <a:t>Call this EPNP&amp;P</a:t>
            </a:r>
          </a:p>
          <a:p>
            <a:pPr marL="457200" lvl="1" indent="0">
              <a:buNone/>
            </a:pPr>
            <a:endParaRPr lang="en-US" altLang="en-US" dirty="0" smtClean="0">
              <a:solidFill>
                <a:srgbClr val="CC66FF"/>
              </a:solidFill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109105D9-2BE7-40F1-B887-48B9E0F7E9B9}" type="datetime4">
              <a:rPr lang="en-US" smtClean="0"/>
              <a:t>May 3, 2021</a:t>
            </a:fld>
            <a:endParaRPr lang="en-US" altLang="en-US">
              <a:solidFill>
                <a:schemeClr val="bg2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FEDABCFE-E9CE-415F-BF85-D7AA720A9BDD}" type="slidenum">
              <a:rPr lang="en-US" altLang="en-US" sz="1400">
                <a:solidFill>
                  <a:srgbClr val="000066"/>
                </a:solidFill>
                <a:latin typeface="Arial" panose="020B0604020202020204" pitchFamily="34" charset="0"/>
              </a:rPr>
              <a:pPr/>
              <a:t>15</a:t>
            </a:fld>
            <a:endParaRPr lang="en-US" altLang="en-US" sz="1400">
              <a:solidFill>
                <a:srgbClr val="000066"/>
              </a:solidFill>
              <a:latin typeface="Arial" panose="020B0604020202020204" pitchFamily="34" charset="0"/>
            </a:endParaRPr>
          </a:p>
        </p:txBody>
      </p:sp>
      <p:sp>
        <p:nvSpPr>
          <p:cNvPr id="1126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Three Questions</a:t>
            </a:r>
          </a:p>
        </p:txBody>
      </p:sp>
      <p:sp>
        <p:nvSpPr>
          <p:cNvPr id="1127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1"/>
            <a:r>
              <a:rPr lang="en-US" altLang="en-US" dirty="0" smtClean="0">
                <a:solidFill>
                  <a:schemeClr val="tx1"/>
                </a:solidFill>
                <a:cs typeface="Times New Roman" panose="02020603050405020304" pitchFamily="18" charset="0"/>
              </a:rPr>
              <a:t>Which local law governs EPNP&amp;P this depends on the type of collateral in issue</a:t>
            </a:r>
          </a:p>
          <a:p>
            <a:pPr lvl="2"/>
            <a:r>
              <a:rPr lang="en-US" altLang="en-US" dirty="0" smtClean="0">
                <a:solidFill>
                  <a:schemeClr val="tx1"/>
                </a:solidFill>
                <a:cs typeface="Times New Roman" panose="02020603050405020304" pitchFamily="18" charset="0"/>
              </a:rPr>
              <a:t>For nonpossessory SIs, the local law of the location of the collateral governs </a:t>
            </a:r>
            <a:r>
              <a:rPr lang="en-US" altLang="en-US" dirty="0">
                <a:solidFill>
                  <a:schemeClr val="tx1"/>
                </a:solidFill>
                <a:cs typeface="Times New Roman" panose="02020603050405020304" pitchFamily="18" charset="0"/>
              </a:rPr>
              <a:t>EPNP&amp;P </a:t>
            </a:r>
            <a:r>
              <a:rPr lang="en-US" altLang="en-US" dirty="0" smtClean="0">
                <a:solidFill>
                  <a:schemeClr val="tx1"/>
                </a:solidFill>
                <a:cs typeface="Times New Roman" panose="02020603050405020304" pitchFamily="18" charset="0"/>
              </a:rPr>
              <a:t>for goods and the other collateral types in 9-301(3)</a:t>
            </a:r>
          </a:p>
          <a:p>
            <a:pPr lvl="2"/>
            <a:r>
              <a:rPr lang="en-US" altLang="en-US" dirty="0" smtClean="0">
                <a:solidFill>
                  <a:schemeClr val="tx1"/>
                </a:solidFill>
                <a:cs typeface="Times New Roman" panose="02020603050405020304" pitchFamily="18" charset="0"/>
              </a:rPr>
              <a:t>For the rest—think SIs in accounts and general intangibles—the local law of the location of the debtor governs EPNP&amp;P</a:t>
            </a:r>
          </a:p>
          <a:p>
            <a:pPr lvl="2"/>
            <a:endParaRPr lang="en-US" altLang="en-US" dirty="0" smtClean="0">
              <a:solidFill>
                <a:schemeClr val="tx1"/>
              </a:solidFill>
              <a:cs typeface="Times New Roman" panose="02020603050405020304" pitchFamily="18" charset="0"/>
            </a:endParaRPr>
          </a:p>
          <a:p>
            <a:pPr lvl="2"/>
            <a:endParaRPr lang="en-US" altLang="en-US" dirty="0" smtClean="0">
              <a:solidFill>
                <a:schemeClr val="tx1"/>
              </a:solidFill>
              <a:cs typeface="Times New Roman" panose="02020603050405020304" pitchFamily="18" charset="0"/>
            </a:endParaRPr>
          </a:p>
          <a:p>
            <a:pPr marL="457200" lvl="1" indent="0">
              <a:buNone/>
            </a:pPr>
            <a:endParaRPr lang="en-US" altLang="en-US" dirty="0" smtClean="0">
              <a:solidFill>
                <a:srgbClr val="CC66FF"/>
              </a:solidFill>
              <a:cs typeface="Times New Roman" panose="02020603050405020304" pitchFamily="18" charset="0"/>
            </a:endParaRPr>
          </a:p>
          <a:p>
            <a:pPr marL="457200" lvl="1" indent="0">
              <a:buNone/>
            </a:pPr>
            <a:endParaRPr lang="en-US" altLang="en-US" dirty="0" smtClean="0">
              <a:solidFill>
                <a:srgbClr val="CC66FF"/>
              </a:solidFill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03300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2767BD5A-961B-41A5-9726-399A6AF553DF}" type="datetime4">
              <a:rPr lang="en-US" smtClean="0"/>
              <a:t>May 3, 2021</a:t>
            </a:fld>
            <a:endParaRPr lang="en-US" altLang="en-US">
              <a:solidFill>
                <a:schemeClr val="bg2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6B647882-116B-464B-B97F-E71E98B4C652}" type="slidenum">
              <a:rPr lang="en-US" altLang="en-US" sz="1400">
                <a:solidFill>
                  <a:srgbClr val="000066"/>
                </a:solidFill>
                <a:latin typeface="Arial" panose="020B0604020202020204" pitchFamily="34" charset="0"/>
              </a:rPr>
              <a:pPr/>
              <a:t>16</a:t>
            </a:fld>
            <a:endParaRPr lang="en-US" altLang="en-US" sz="1400">
              <a:solidFill>
                <a:srgbClr val="000066"/>
              </a:solidFill>
              <a:latin typeface="Arial" panose="020B0604020202020204" pitchFamily="34" charset="0"/>
            </a:endParaRPr>
          </a:p>
        </p:txBody>
      </p:sp>
      <p:sp>
        <p:nvSpPr>
          <p:cNvPr id="1229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9-501</a:t>
            </a:r>
          </a:p>
        </p:txBody>
      </p:sp>
      <p:sp>
        <p:nvSpPr>
          <p:cNvPr id="1229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dirty="0" smtClean="0">
                <a:cs typeface="Times New Roman" panose="02020603050405020304" pitchFamily="18" charset="0"/>
              </a:rPr>
              <a:t>(a) </a:t>
            </a:r>
            <a:r>
              <a:rPr lang="en-US" altLang="en-US" b="1" dirty="0" smtClean="0">
                <a:cs typeface="Times New Roman" panose="02020603050405020304" pitchFamily="18" charset="0"/>
              </a:rPr>
              <a:t>[Filing offices.]</a:t>
            </a:r>
            <a:endParaRPr lang="en-US" altLang="en-US" dirty="0" smtClean="0">
              <a:cs typeface="Times New Roman" panose="02020603050405020304" pitchFamily="18" charset="0"/>
            </a:endParaRPr>
          </a:p>
          <a:p>
            <a:pPr lvl="1"/>
            <a:r>
              <a:rPr lang="en-US" altLang="en-US" dirty="0" smtClean="0">
                <a:cs typeface="Times New Roman" panose="02020603050405020304" pitchFamily="18" charset="0"/>
              </a:rPr>
              <a:t>Except as otherwise provided in subsection (b), if the </a:t>
            </a:r>
            <a:r>
              <a:rPr lang="en-US" altLang="en-US" dirty="0" smtClean="0">
                <a:solidFill>
                  <a:srgbClr val="00CC00"/>
                </a:solidFill>
                <a:cs typeface="Times New Roman" panose="02020603050405020304" pitchFamily="18" charset="0"/>
              </a:rPr>
              <a:t>local law of this State governs perfection </a:t>
            </a:r>
            <a:r>
              <a:rPr lang="en-US" altLang="en-US" dirty="0" smtClean="0">
                <a:cs typeface="Times New Roman" panose="02020603050405020304" pitchFamily="18" charset="0"/>
              </a:rPr>
              <a:t>of a security interest or agricultural lien, the office in which to file a financing statement to perfect the security interest or agricultural lien is: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2A067F21-DFDC-4883-8AD5-8954DCE37EDE}" type="datetime4">
              <a:rPr lang="en-US" smtClean="0"/>
              <a:t>May 3, 2021</a:t>
            </a:fld>
            <a:endParaRPr lang="en-US" altLang="en-US">
              <a:solidFill>
                <a:schemeClr val="bg2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C4F0B6D0-F9A1-440E-B4A6-B2A3EFFDDF11}" type="slidenum">
              <a:rPr lang="en-US" altLang="en-US" sz="1400">
                <a:solidFill>
                  <a:srgbClr val="000066"/>
                </a:solidFill>
                <a:latin typeface="Arial" panose="020B0604020202020204" pitchFamily="34" charset="0"/>
              </a:rPr>
              <a:pPr/>
              <a:t>17</a:t>
            </a:fld>
            <a:endParaRPr lang="en-US" altLang="en-US" sz="1400">
              <a:solidFill>
                <a:srgbClr val="000066"/>
              </a:solidFill>
              <a:latin typeface="Arial" panose="020B0604020202020204" pitchFamily="34" charset="0"/>
            </a:endParaRPr>
          </a:p>
        </p:txBody>
      </p:sp>
      <p:sp>
        <p:nvSpPr>
          <p:cNvPr id="1331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9-501</a:t>
            </a:r>
          </a:p>
        </p:txBody>
      </p:sp>
      <p:sp>
        <p:nvSpPr>
          <p:cNvPr id="1331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2"/>
            <a:r>
              <a:rPr lang="en-US" altLang="en-US" smtClean="0">
                <a:cs typeface="Times New Roman" panose="02020603050405020304" pitchFamily="18" charset="0"/>
              </a:rPr>
              <a:t>(2) the office of [ ] [or any office duly authorized by [ ]], in all other cases, including a case in which the collateral is goods that are or are to become fixtures and the financing statement is not filed as a fixture filing.</a:t>
            </a:r>
            <a:r>
              <a:rPr lang="en-US" altLang="en-US" smtClean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908BEA42-08F8-4AFC-A143-7AD55451F961}" type="datetime4">
              <a:rPr lang="en-US" smtClean="0"/>
              <a:t>May 3, 2021</a:t>
            </a:fld>
            <a:endParaRPr lang="en-US" altLang="en-US">
              <a:solidFill>
                <a:schemeClr val="bg2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FA916A5C-8090-47C2-BD28-EF68938E3579}" type="slidenum">
              <a:rPr lang="en-US" altLang="en-US" sz="1400">
                <a:solidFill>
                  <a:srgbClr val="000066"/>
                </a:solidFill>
                <a:latin typeface="Arial" panose="020B0604020202020204" pitchFamily="34" charset="0"/>
              </a:rPr>
              <a:pPr/>
              <a:t>18</a:t>
            </a:fld>
            <a:endParaRPr lang="en-US" altLang="en-US" sz="1400">
              <a:solidFill>
                <a:srgbClr val="000066"/>
              </a:solidFill>
              <a:latin typeface="Arial" panose="020B0604020202020204" pitchFamily="34" charset="0"/>
            </a:endParaRPr>
          </a:p>
        </p:txBody>
      </p:sp>
      <p:sp>
        <p:nvSpPr>
          <p:cNvPr id="1434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9-307: Location of Debtor</a:t>
            </a:r>
          </a:p>
        </p:txBody>
      </p:sp>
      <p:sp>
        <p:nvSpPr>
          <p:cNvPr id="1434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smtClean="0">
                <a:cs typeface="Times New Roman" panose="02020603050405020304" pitchFamily="18" charset="0"/>
              </a:rPr>
              <a:t>(a) </a:t>
            </a:r>
            <a:r>
              <a:rPr lang="en-US" altLang="en-US" b="1" smtClean="0">
                <a:cs typeface="Times New Roman" panose="02020603050405020304" pitchFamily="18" charset="0"/>
              </a:rPr>
              <a:t>[“Place of business.”]</a:t>
            </a:r>
            <a:endParaRPr lang="en-US" altLang="en-US" smtClean="0">
              <a:cs typeface="Times New Roman" panose="02020603050405020304" pitchFamily="18" charset="0"/>
            </a:endParaRPr>
          </a:p>
          <a:p>
            <a:pPr lvl="1"/>
            <a:r>
              <a:rPr lang="en-US" altLang="en-US" smtClean="0">
                <a:cs typeface="Times New Roman" panose="02020603050405020304" pitchFamily="18" charset="0"/>
              </a:rPr>
              <a:t>In this section, “place of business” means a place where a debtor conducts its affairs.</a:t>
            </a:r>
            <a:endParaRPr lang="en-US" altLang="en-US" smtClean="0"/>
          </a:p>
          <a:p>
            <a:r>
              <a:rPr lang="en-US" altLang="en-US" smtClean="0">
                <a:cs typeface="Times New Roman" panose="02020603050405020304" pitchFamily="18" charset="0"/>
              </a:rPr>
              <a:t>(b) </a:t>
            </a:r>
            <a:r>
              <a:rPr lang="en-US" altLang="en-US" b="1" smtClean="0">
                <a:cs typeface="Times New Roman" panose="02020603050405020304" pitchFamily="18" charset="0"/>
              </a:rPr>
              <a:t>[Debtor’s location: general rules.]</a:t>
            </a:r>
            <a:endParaRPr lang="en-US" altLang="en-US" smtClean="0">
              <a:cs typeface="Times New Roman" panose="02020603050405020304" pitchFamily="18" charset="0"/>
            </a:endParaRPr>
          </a:p>
          <a:p>
            <a:pPr lvl="1"/>
            <a:r>
              <a:rPr lang="en-US" altLang="en-US" smtClean="0">
                <a:cs typeface="Times New Roman" panose="02020603050405020304" pitchFamily="18" charset="0"/>
              </a:rPr>
              <a:t>Except as otherwise provided in this section, the following rules determine a debtor’s location:</a:t>
            </a:r>
            <a:endParaRPr lang="en-US" alt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0F1AE4E2-06B4-4165-9D70-1DCD340DEDBB}" type="datetime4">
              <a:rPr lang="en-US" smtClean="0"/>
              <a:t>May 3, 2021</a:t>
            </a:fld>
            <a:endParaRPr lang="en-US" altLang="en-US">
              <a:solidFill>
                <a:schemeClr val="bg2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7FE8BD89-634B-4C75-A49B-7A60ACA5457B}" type="slidenum">
              <a:rPr lang="en-US" altLang="en-US" sz="1400">
                <a:solidFill>
                  <a:srgbClr val="000066"/>
                </a:solidFill>
                <a:latin typeface="Arial" panose="020B0604020202020204" pitchFamily="34" charset="0"/>
              </a:rPr>
              <a:pPr/>
              <a:t>19</a:t>
            </a:fld>
            <a:endParaRPr lang="en-US" altLang="en-US" sz="1400">
              <a:solidFill>
                <a:srgbClr val="000066"/>
              </a:solidFill>
              <a:latin typeface="Arial" panose="020B0604020202020204" pitchFamily="34" charset="0"/>
            </a:endParaRPr>
          </a:p>
        </p:txBody>
      </p:sp>
      <p:sp>
        <p:nvSpPr>
          <p:cNvPr id="1536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9-307: Location of Debtor</a:t>
            </a:r>
          </a:p>
        </p:txBody>
      </p:sp>
      <p:sp>
        <p:nvSpPr>
          <p:cNvPr id="1536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2"/>
            <a:r>
              <a:rPr lang="en-US" altLang="en-US" smtClean="0">
                <a:cs typeface="Times New Roman" panose="02020603050405020304" pitchFamily="18" charset="0"/>
              </a:rPr>
              <a:t>(1) An debtor who is an </a:t>
            </a:r>
            <a:r>
              <a:rPr lang="en-US" altLang="en-US" smtClean="0">
                <a:solidFill>
                  <a:srgbClr val="FF0000"/>
                </a:solidFill>
                <a:cs typeface="Times New Roman" panose="02020603050405020304" pitchFamily="18" charset="0"/>
              </a:rPr>
              <a:t>individual</a:t>
            </a:r>
            <a:r>
              <a:rPr lang="en-US" altLang="en-US" smtClean="0">
                <a:cs typeface="Times New Roman" panose="02020603050405020304" pitchFamily="18" charset="0"/>
              </a:rPr>
              <a:t> is located at the individual’s principal residence.</a:t>
            </a:r>
          </a:p>
          <a:p>
            <a:pPr lvl="2"/>
            <a:r>
              <a:rPr lang="en-US" altLang="en-US" smtClean="0">
                <a:cs typeface="Times New Roman" panose="02020603050405020304" pitchFamily="18" charset="0"/>
              </a:rPr>
              <a:t>(2) A debtor that is an </a:t>
            </a:r>
            <a:r>
              <a:rPr lang="en-US" altLang="en-US" smtClean="0">
                <a:solidFill>
                  <a:srgbClr val="FF0000"/>
                </a:solidFill>
                <a:cs typeface="Times New Roman" panose="02020603050405020304" pitchFamily="18" charset="0"/>
              </a:rPr>
              <a:t>organization and has only one place of business </a:t>
            </a:r>
            <a:r>
              <a:rPr lang="en-US" altLang="en-US" smtClean="0">
                <a:cs typeface="Times New Roman" panose="02020603050405020304" pitchFamily="18" charset="0"/>
              </a:rPr>
              <a:t>is located at its place of business.</a:t>
            </a:r>
          </a:p>
          <a:p>
            <a:pPr lvl="2"/>
            <a:r>
              <a:rPr lang="en-US" altLang="en-US" smtClean="0">
                <a:cs typeface="Times New Roman" panose="02020603050405020304" pitchFamily="18" charset="0"/>
              </a:rPr>
              <a:t>(3) A debtor that is an </a:t>
            </a:r>
            <a:r>
              <a:rPr lang="en-US" altLang="en-US" smtClean="0">
                <a:solidFill>
                  <a:srgbClr val="FF0000"/>
                </a:solidFill>
                <a:cs typeface="Times New Roman" panose="02020603050405020304" pitchFamily="18" charset="0"/>
              </a:rPr>
              <a:t>organization and has more than one place of business </a:t>
            </a:r>
            <a:r>
              <a:rPr lang="en-US" altLang="en-US" smtClean="0">
                <a:cs typeface="Times New Roman" panose="02020603050405020304" pitchFamily="18" charset="0"/>
              </a:rPr>
              <a:t>is located at its chief executive office.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23622DCD-F047-4046-9949-B46B4358CB09}" type="datetime4">
              <a:rPr lang="en-US" smtClean="0"/>
              <a:t>May 3, 2021</a:t>
            </a:fld>
            <a:endParaRPr lang="en-US" altLang="en-US">
              <a:solidFill>
                <a:schemeClr val="bg2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586A839D-D0FA-4D35-8EAD-3D54B6AB6083}" type="slidenum">
              <a:rPr lang="en-US" altLang="en-US" sz="1400">
                <a:solidFill>
                  <a:srgbClr val="000066"/>
                </a:solidFill>
                <a:latin typeface="Arial" panose="020B0604020202020204" pitchFamily="34" charset="0"/>
              </a:rPr>
              <a:pPr/>
              <a:t>2</a:t>
            </a:fld>
            <a:endParaRPr lang="en-US" altLang="en-US" sz="1400">
              <a:solidFill>
                <a:srgbClr val="000066"/>
              </a:solidFill>
              <a:latin typeface="Arial" panose="020B0604020202020204" pitchFamily="34" charset="0"/>
            </a:endParaRPr>
          </a:p>
        </p:txBody>
      </p:sp>
      <p:sp>
        <p:nvSpPr>
          <p:cNvPr id="410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Choice of Law by the Parties</a:t>
            </a:r>
          </a:p>
        </p:txBody>
      </p:sp>
      <p:sp>
        <p:nvSpPr>
          <p:cNvPr id="410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dirty="0" smtClean="0"/>
              <a:t>Generally Respected</a:t>
            </a:r>
          </a:p>
          <a:p>
            <a:pPr lvl="1"/>
            <a:r>
              <a:rPr lang="en-US" altLang="en-US" dirty="0" smtClean="0"/>
              <a:t>See UCC 1-301 and 1-302</a:t>
            </a:r>
          </a:p>
          <a:p>
            <a:r>
              <a:rPr lang="en-US" altLang="en-US" dirty="0" smtClean="0"/>
              <a:t>Called Off for Perfection in Article 9</a:t>
            </a:r>
          </a:p>
          <a:p>
            <a:pPr lvl="1"/>
            <a:r>
              <a:rPr lang="en-US" altLang="en-US" dirty="0" smtClean="0"/>
              <a:t>See UCC 1-301(c)[7 or 8]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DDE7C1AB-0357-4626-A63E-E329E80FAE7A}" type="datetime4">
              <a:rPr lang="en-US" smtClean="0"/>
              <a:t>May 3, 2021</a:t>
            </a:fld>
            <a:endParaRPr lang="en-US" altLang="en-US">
              <a:solidFill>
                <a:schemeClr val="bg2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01B35D6D-CD31-4935-AACF-B5FF6D1A35D4}" type="slidenum">
              <a:rPr lang="en-US" altLang="en-US" sz="1400">
                <a:solidFill>
                  <a:srgbClr val="000066"/>
                </a:solidFill>
                <a:latin typeface="Arial" panose="020B0604020202020204" pitchFamily="34" charset="0"/>
              </a:rPr>
              <a:pPr/>
              <a:t>20</a:t>
            </a:fld>
            <a:endParaRPr lang="en-US" altLang="en-US" sz="1400">
              <a:solidFill>
                <a:srgbClr val="000066"/>
              </a:solidFill>
              <a:latin typeface="Arial" panose="020B0604020202020204" pitchFamily="34" charset="0"/>
            </a:endParaRPr>
          </a:p>
        </p:txBody>
      </p:sp>
      <p:sp>
        <p:nvSpPr>
          <p:cNvPr id="1638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9-307: Location of Debtor</a:t>
            </a:r>
            <a:endParaRPr lang="en-US" altLang="en-US" smtClean="0">
              <a:cs typeface="Times New Roman" panose="02020603050405020304" pitchFamily="18" charset="0"/>
            </a:endParaRPr>
          </a:p>
        </p:txBody>
      </p:sp>
      <p:sp>
        <p:nvSpPr>
          <p:cNvPr id="1639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smtClean="0">
                <a:cs typeface="Times New Roman" panose="02020603050405020304" pitchFamily="18" charset="0"/>
              </a:rPr>
              <a:t>(e) </a:t>
            </a:r>
            <a:r>
              <a:rPr lang="en-US" altLang="en-US" b="1" smtClean="0">
                <a:cs typeface="Times New Roman" panose="02020603050405020304" pitchFamily="18" charset="0"/>
              </a:rPr>
              <a:t>[Location of registered organization organized under State law.]</a:t>
            </a:r>
            <a:endParaRPr lang="en-US" altLang="en-US" smtClean="0">
              <a:cs typeface="Times New Roman" panose="02020603050405020304" pitchFamily="18" charset="0"/>
            </a:endParaRPr>
          </a:p>
          <a:p>
            <a:pPr lvl="1"/>
            <a:r>
              <a:rPr lang="en-US" altLang="en-US" smtClean="0">
                <a:cs typeface="Times New Roman" panose="02020603050405020304" pitchFamily="18" charset="0"/>
              </a:rPr>
              <a:t>A </a:t>
            </a:r>
            <a:r>
              <a:rPr lang="en-US" altLang="en-US" smtClean="0">
                <a:solidFill>
                  <a:srgbClr val="FF0000"/>
                </a:solidFill>
                <a:cs typeface="Times New Roman" panose="02020603050405020304" pitchFamily="18" charset="0"/>
              </a:rPr>
              <a:t>registered organization </a:t>
            </a:r>
            <a:r>
              <a:rPr lang="en-US" altLang="en-US" smtClean="0">
                <a:cs typeface="Times New Roman" panose="02020603050405020304" pitchFamily="18" charset="0"/>
              </a:rPr>
              <a:t>that is organized under the law of a State is located in that State.</a:t>
            </a:r>
            <a:r>
              <a:rPr lang="en-US" altLang="en-US" smtClean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Which Location and When?</a:t>
            </a:r>
          </a:p>
        </p:txBody>
      </p:sp>
      <p:sp>
        <p:nvSpPr>
          <p:cNvPr id="1741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 smtClean="0"/>
              <a:t>Location of the Debtor</a:t>
            </a:r>
          </a:p>
          <a:p>
            <a:pPr lvl="1"/>
            <a:r>
              <a:rPr lang="en-US" altLang="en-US" dirty="0" smtClean="0"/>
              <a:t>Always matters for questions of perfection</a:t>
            </a:r>
          </a:p>
          <a:p>
            <a:pPr lvl="1"/>
            <a:r>
              <a:rPr lang="en-US" altLang="en-US" dirty="0" smtClean="0"/>
              <a:t>Matters for EPNP&amp;P for collateral that doesn’t have a natural location (AR and GI)</a:t>
            </a:r>
          </a:p>
          <a:p>
            <a:r>
              <a:rPr lang="en-US" altLang="en-US" dirty="0" smtClean="0"/>
              <a:t>Location of the Collateral</a:t>
            </a:r>
          </a:p>
          <a:p>
            <a:pPr lvl="1"/>
            <a:r>
              <a:rPr lang="en-US" altLang="en-US" dirty="0" smtClean="0"/>
              <a:t>Matters for EPNP&amp;P certain types of collateral (including goods)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86502771-A6E5-4E3C-801C-C26CD5BE90CE}" type="datetime4">
              <a:rPr lang="en-US" smtClean="0"/>
              <a:t>May 3, 2021</a:t>
            </a:fld>
            <a:endParaRPr lang="en-US" altLang="en-US">
              <a:solidFill>
                <a:schemeClr val="bg2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3892EB62-554A-4949-B14A-1AFDD0388FF0}" type="slidenum">
              <a:rPr lang="en-US" altLang="en-US" sz="1400">
                <a:solidFill>
                  <a:srgbClr val="000066"/>
                </a:solidFill>
                <a:latin typeface="Arial" panose="020B0604020202020204" pitchFamily="34" charset="0"/>
              </a:rPr>
              <a:pPr/>
              <a:t>21</a:t>
            </a:fld>
            <a:endParaRPr lang="en-US" altLang="en-US" sz="1400">
              <a:solidFill>
                <a:srgbClr val="000066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Oil, Gas and Minerals as Collateral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Two Key Situations</a:t>
            </a:r>
          </a:p>
          <a:p>
            <a:pPr lvl="1"/>
            <a:r>
              <a:rPr lang="en-US" dirty="0" smtClean="0"/>
              <a:t>Owner of OGM borrows money</a:t>
            </a:r>
          </a:p>
          <a:p>
            <a:pPr lvl="2"/>
            <a:r>
              <a:rPr lang="en-US" dirty="0"/>
              <a:t>W</a:t>
            </a:r>
            <a:r>
              <a:rPr lang="en-US" dirty="0" smtClean="0"/>
              <a:t>ants to use the OGM as collateral</a:t>
            </a:r>
          </a:p>
          <a:p>
            <a:pPr lvl="1"/>
            <a:r>
              <a:rPr lang="en-US" dirty="0" smtClean="0"/>
              <a:t>Owner of OGM lends money in a sale of OGM</a:t>
            </a:r>
          </a:p>
          <a:p>
            <a:pPr lvl="2"/>
            <a:r>
              <a:rPr lang="en-US" dirty="0"/>
              <a:t>Wants to </a:t>
            </a:r>
            <a:r>
              <a:rPr lang="en-US" dirty="0" smtClean="0"/>
              <a:t>sell OGM, finance the sale and take interest in it as collateral (PMSI) (</a:t>
            </a:r>
            <a:r>
              <a:rPr lang="en-US" i="1" dirty="0" err="1" smtClean="0"/>
              <a:t>SemCrude</a:t>
            </a:r>
            <a:r>
              <a:rPr lang="en-US" dirty="0" smtClean="0"/>
              <a:t>)</a:t>
            </a:r>
            <a:endParaRPr lang="en-US" dirty="0"/>
          </a:p>
          <a:p>
            <a:pPr lvl="2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FD6B5B3-F728-43F8-8201-E071AC3E658E}" type="datetime4">
              <a:rPr lang="en-US" smtClean="0"/>
              <a:t>May 3, 2021</a:t>
            </a:fld>
            <a:endParaRPr lang="en-US" altLang="en-US">
              <a:solidFill>
                <a:schemeClr val="bg2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B4937A-4406-4063-8D42-D5DFC76F06CF}" type="slidenum">
              <a:rPr lang="en-US" altLang="en-US" smtClean="0"/>
              <a:pPr/>
              <a:t>22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787771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Two Key Situations in Mind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Owner Borrows Money</a:t>
            </a:r>
          </a:p>
          <a:p>
            <a:pPr lvl="1"/>
            <a:r>
              <a:rPr lang="en-US" dirty="0" smtClean="0"/>
              <a:t>Wants to grant an SI in oil and gas</a:t>
            </a:r>
          </a:p>
          <a:p>
            <a:pPr lvl="1"/>
            <a:r>
              <a:rPr lang="en-US" dirty="0" smtClean="0"/>
              <a:t>Enters into that transaction before oil and gas are extracted</a:t>
            </a:r>
          </a:p>
          <a:p>
            <a:pPr lvl="1"/>
            <a:r>
              <a:rPr lang="en-US" dirty="0" smtClean="0"/>
              <a:t>Article 9 as-extracted </a:t>
            </a:r>
            <a:r>
              <a:rPr lang="en-US" dirty="0"/>
              <a:t>c</a:t>
            </a:r>
            <a:r>
              <a:rPr lang="en-US" dirty="0" smtClean="0"/>
              <a:t>ollateral rules (see 9-102(a)(6)) might apply to this situation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FD6B5B3-F728-43F8-8201-E071AC3E658E}" type="datetime4">
              <a:rPr lang="en-US" smtClean="0"/>
              <a:t>May 3, 2021</a:t>
            </a:fld>
            <a:endParaRPr lang="en-US" altLang="en-US">
              <a:solidFill>
                <a:schemeClr val="bg2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B4937A-4406-4063-8D42-D5DFC76F06CF}" type="slidenum">
              <a:rPr lang="en-US" altLang="en-US" smtClean="0"/>
              <a:pPr/>
              <a:t>23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97377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Two Key Situations in Mind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Owner Lends Money in Sale of OGM</a:t>
            </a:r>
          </a:p>
          <a:p>
            <a:pPr lvl="1"/>
            <a:r>
              <a:rPr lang="en-US" dirty="0" smtClean="0"/>
              <a:t>Owner is financing purchase of oil and gas by buyer and wants to take an SI in oil and gas as collateral for sales price</a:t>
            </a:r>
          </a:p>
          <a:p>
            <a:pPr lvl="1"/>
            <a:r>
              <a:rPr lang="en-US" dirty="0" smtClean="0"/>
              <a:t>This is, simplified, the situation in </a:t>
            </a:r>
            <a:r>
              <a:rPr lang="en-US" i="1" dirty="0" err="1" smtClean="0"/>
              <a:t>SemCrude</a:t>
            </a:r>
            <a:endParaRPr lang="en-US" i="1" dirty="0" smtClean="0"/>
          </a:p>
          <a:p>
            <a:pPr lvl="1"/>
            <a:r>
              <a:rPr lang="en-US" dirty="0" smtClean="0"/>
              <a:t>As-extracted </a:t>
            </a:r>
            <a:r>
              <a:rPr lang="en-US" dirty="0"/>
              <a:t>c</a:t>
            </a:r>
            <a:r>
              <a:rPr lang="en-US" dirty="0" smtClean="0"/>
              <a:t>ollateral rules should not apply to this situation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FD6B5B3-F728-43F8-8201-E071AC3E658E}" type="datetime4">
              <a:rPr lang="en-US" smtClean="0"/>
              <a:t>May 3, 2021</a:t>
            </a:fld>
            <a:endParaRPr lang="en-US" altLang="en-US">
              <a:solidFill>
                <a:schemeClr val="bg2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B4937A-4406-4063-8D42-D5DFC76F06CF}" type="slidenum">
              <a:rPr lang="en-US" altLang="en-US" smtClean="0"/>
              <a:pPr/>
              <a:t>24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56414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OGM as Collateral for Owner Lending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As-Extracted Collateral Generally Inapplicable</a:t>
            </a:r>
          </a:p>
          <a:p>
            <a:pPr lvl="1"/>
            <a:r>
              <a:rPr lang="en-US" dirty="0" smtClean="0"/>
              <a:t>Debtor is going to be the purchaser of the OGM with sale financed by Owner</a:t>
            </a:r>
          </a:p>
          <a:p>
            <a:pPr lvl="1"/>
            <a:r>
              <a:rPr lang="en-US" dirty="0" smtClean="0"/>
              <a:t>As-extracted collateral regime applies to situations where owner is debtor, not where owner is secured creditor</a:t>
            </a:r>
          </a:p>
          <a:p>
            <a:pPr lvl="1"/>
            <a:r>
              <a:rPr lang="en-US" dirty="0" smtClean="0"/>
              <a:t>Ordinary Article 9 rules apply where owner is lender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FD6B5B3-F728-43F8-8201-E071AC3E658E}" type="datetime4">
              <a:rPr lang="en-US" smtClean="0"/>
              <a:t>May 3, 2021</a:t>
            </a:fld>
            <a:endParaRPr lang="en-US" altLang="en-US">
              <a:solidFill>
                <a:schemeClr val="bg2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B4937A-4406-4063-8D42-D5DFC76F06CF}" type="slidenum">
              <a:rPr lang="en-US" altLang="en-US" smtClean="0"/>
              <a:pPr/>
              <a:t>25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277166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Date Placeholder 2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63AA6D9B-789C-4CF4-9953-4C5988D093C9}" type="datetime4">
              <a:rPr lang="en-US" smtClean="0"/>
              <a:t>May 3, 2021</a:t>
            </a:fld>
            <a:endParaRPr lang="en-US" altLang="en-US">
              <a:solidFill>
                <a:schemeClr val="bg2"/>
              </a:solidFill>
            </a:endParaRPr>
          </a:p>
        </p:txBody>
      </p:sp>
      <p:sp>
        <p:nvSpPr>
          <p:cNvPr id="1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9F32563A-9467-4DF2-A798-EE01748B434C}" type="slidenum">
              <a:rPr lang="en-US" altLang="en-US" sz="1400">
                <a:solidFill>
                  <a:srgbClr val="000066"/>
                </a:solidFill>
                <a:latin typeface="Arial" panose="020B0604020202020204" pitchFamily="34" charset="0"/>
              </a:rPr>
              <a:pPr/>
              <a:t>26</a:t>
            </a:fld>
            <a:endParaRPr lang="en-US" altLang="en-US" sz="1400">
              <a:solidFill>
                <a:srgbClr val="000066"/>
              </a:solidFill>
              <a:latin typeface="Arial" panose="020B0604020202020204" pitchFamily="34" charset="0"/>
            </a:endParaRPr>
          </a:p>
        </p:txBody>
      </p:sp>
      <p:sp>
        <p:nvSpPr>
          <p:cNvPr id="3789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>
                <a:cs typeface="Times New Roman" panose="02020603050405020304" pitchFamily="18" charset="0"/>
              </a:rPr>
              <a:t>Sale of OGM</a:t>
            </a:r>
          </a:p>
        </p:txBody>
      </p:sp>
      <p:sp>
        <p:nvSpPr>
          <p:cNvPr id="1814531" name="AutoShape 3"/>
          <p:cNvSpPr>
            <a:spLocks noChangeArrowheads="1"/>
          </p:cNvSpPr>
          <p:nvPr/>
        </p:nvSpPr>
        <p:spPr bwMode="auto">
          <a:xfrm>
            <a:off x="1676400" y="4953000"/>
            <a:ext cx="2590800" cy="1066800"/>
          </a:xfrm>
          <a:prstGeom prst="flowChartInputOutpu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4000"/>
              <a:t>Bank</a:t>
            </a:r>
          </a:p>
        </p:txBody>
      </p:sp>
      <p:sp>
        <p:nvSpPr>
          <p:cNvPr id="1814532" name="AutoShape 4"/>
          <p:cNvSpPr>
            <a:spLocks noChangeArrowheads="1"/>
          </p:cNvSpPr>
          <p:nvPr/>
        </p:nvSpPr>
        <p:spPr bwMode="auto">
          <a:xfrm>
            <a:off x="2057400" y="1447800"/>
            <a:ext cx="1550773" cy="1219200"/>
          </a:xfrm>
          <a:prstGeom prst="flowChartProcess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4000" dirty="0" smtClean="0"/>
              <a:t>Sem2 DELP</a:t>
            </a:r>
            <a:endParaRPr lang="en-US" altLang="en-US" sz="4000" dirty="0"/>
          </a:p>
        </p:txBody>
      </p:sp>
      <p:sp>
        <p:nvSpPr>
          <p:cNvPr id="1814533" name="AutoShape 5"/>
          <p:cNvSpPr>
            <a:spLocks noChangeArrowheads="1"/>
          </p:cNvSpPr>
          <p:nvPr/>
        </p:nvSpPr>
        <p:spPr bwMode="auto">
          <a:xfrm>
            <a:off x="7619999" y="1447800"/>
            <a:ext cx="3525795" cy="1295400"/>
          </a:xfrm>
          <a:prstGeom prst="flowChartPreparation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4000" dirty="0" smtClean="0"/>
              <a:t>KS Producers</a:t>
            </a:r>
            <a:endParaRPr lang="en-US" altLang="en-US" sz="4000" dirty="0"/>
          </a:p>
        </p:txBody>
      </p:sp>
      <p:sp>
        <p:nvSpPr>
          <p:cNvPr id="1814534" name="Line 6"/>
          <p:cNvSpPr>
            <a:spLocks noChangeShapeType="1"/>
          </p:cNvSpPr>
          <p:nvPr/>
        </p:nvSpPr>
        <p:spPr bwMode="auto">
          <a:xfrm flipH="1">
            <a:off x="5314177" y="1775285"/>
            <a:ext cx="2667000" cy="4088"/>
          </a:xfrm>
          <a:prstGeom prst="line">
            <a:avLst/>
          </a:prstGeom>
          <a:noFill/>
          <a:ln w="1905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14536" name="Line 8"/>
          <p:cNvSpPr>
            <a:spLocks noChangeShapeType="1"/>
          </p:cNvSpPr>
          <p:nvPr/>
        </p:nvSpPr>
        <p:spPr bwMode="auto">
          <a:xfrm>
            <a:off x="3200400" y="2667000"/>
            <a:ext cx="0" cy="2286000"/>
          </a:xfrm>
          <a:prstGeom prst="line">
            <a:avLst/>
          </a:prstGeom>
          <a:noFill/>
          <a:ln w="190500">
            <a:solidFill>
              <a:schemeClr val="hlink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14538" name="AutoShape 10"/>
          <p:cNvSpPr>
            <a:spLocks noChangeArrowheads="1"/>
          </p:cNvSpPr>
          <p:nvPr/>
        </p:nvSpPr>
        <p:spPr bwMode="auto">
          <a:xfrm>
            <a:off x="5756188" y="2075891"/>
            <a:ext cx="1863811" cy="1038011"/>
          </a:xfrm>
          <a:prstGeom prst="flowChartAlternateProcess">
            <a:avLst/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3200" dirty="0" smtClean="0"/>
              <a:t>Sell O&amp;G </a:t>
            </a:r>
            <a:endParaRPr lang="en-US" altLang="en-US" sz="3200" dirty="0"/>
          </a:p>
          <a:p>
            <a:pPr algn="ctr"/>
            <a:r>
              <a:rPr lang="en-US" altLang="en-US" sz="3200" dirty="0" smtClean="0"/>
              <a:t>No FS</a:t>
            </a:r>
            <a:endParaRPr lang="en-US" altLang="en-US" sz="3200" dirty="0"/>
          </a:p>
        </p:txBody>
      </p:sp>
      <p:sp>
        <p:nvSpPr>
          <p:cNvPr id="1814539" name="Text Box 11"/>
          <p:cNvSpPr txBox="1">
            <a:spLocks noChangeArrowheads="1"/>
          </p:cNvSpPr>
          <p:nvPr/>
        </p:nvSpPr>
        <p:spPr bwMode="auto">
          <a:xfrm>
            <a:off x="6410325" y="5140325"/>
            <a:ext cx="3962400" cy="646331"/>
          </a:xfrm>
          <a:prstGeom prst="rect">
            <a:avLst/>
          </a:prstGeom>
          <a:noFill/>
          <a:ln w="38100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3600" dirty="0" smtClean="0">
                <a:solidFill>
                  <a:srgbClr val="FF0000"/>
                </a:solidFill>
              </a:rPr>
              <a:t>Who </a:t>
            </a:r>
            <a:r>
              <a:rPr lang="en-US" altLang="en-US" sz="3600" dirty="0">
                <a:solidFill>
                  <a:srgbClr val="FF0000"/>
                </a:solidFill>
              </a:rPr>
              <a:t>has priority</a:t>
            </a:r>
            <a:r>
              <a:rPr lang="en-US" altLang="en-US" sz="3600" dirty="0" smtClean="0">
                <a:solidFill>
                  <a:srgbClr val="FF0000"/>
                </a:solidFill>
              </a:rPr>
              <a:t>?</a:t>
            </a:r>
            <a:endParaRPr lang="en-US" altLang="en-US" sz="3600" dirty="0">
              <a:solidFill>
                <a:srgbClr val="FF0000"/>
              </a:solidFill>
            </a:endParaRPr>
          </a:p>
        </p:txBody>
      </p:sp>
      <p:sp>
        <p:nvSpPr>
          <p:cNvPr id="17" name="Rectangle 5"/>
          <p:cNvSpPr>
            <a:spLocks noChangeArrowheads="1"/>
          </p:cNvSpPr>
          <p:nvPr/>
        </p:nvSpPr>
        <p:spPr bwMode="auto">
          <a:xfrm>
            <a:off x="11988800" y="6691957"/>
            <a:ext cx="173037" cy="157162"/>
          </a:xfrm>
          <a:prstGeom prst="rect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15" name="AutoShape 4"/>
          <p:cNvSpPr>
            <a:spLocks noChangeArrowheads="1"/>
          </p:cNvSpPr>
          <p:nvPr/>
        </p:nvSpPr>
        <p:spPr bwMode="auto">
          <a:xfrm>
            <a:off x="127686" y="1447800"/>
            <a:ext cx="1676400" cy="1219200"/>
          </a:xfrm>
          <a:prstGeom prst="flowChartProcess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4000" dirty="0" smtClean="0"/>
              <a:t>Sem1 OKLP</a:t>
            </a:r>
            <a:endParaRPr lang="en-US" altLang="en-US" sz="4000" dirty="0"/>
          </a:p>
        </p:txBody>
      </p:sp>
      <p:sp>
        <p:nvSpPr>
          <p:cNvPr id="18" name="AutoShape 4"/>
          <p:cNvSpPr>
            <a:spLocks noChangeArrowheads="1"/>
          </p:cNvSpPr>
          <p:nvPr/>
        </p:nvSpPr>
        <p:spPr bwMode="auto">
          <a:xfrm>
            <a:off x="3763404" y="1447800"/>
            <a:ext cx="1550773" cy="1219200"/>
          </a:xfrm>
          <a:prstGeom prst="flowChartProcess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4000" dirty="0" smtClean="0"/>
              <a:t>Sem3 OKLP</a:t>
            </a:r>
            <a:endParaRPr lang="en-US" altLang="en-US" sz="4000" dirty="0"/>
          </a:p>
        </p:txBody>
      </p:sp>
      <p:sp>
        <p:nvSpPr>
          <p:cNvPr id="19" name="Line 8"/>
          <p:cNvSpPr>
            <a:spLocks noChangeShapeType="1"/>
          </p:cNvSpPr>
          <p:nvPr/>
        </p:nvSpPr>
        <p:spPr bwMode="auto">
          <a:xfrm>
            <a:off x="1548069" y="2667000"/>
            <a:ext cx="1026255" cy="2286000"/>
          </a:xfrm>
          <a:prstGeom prst="line">
            <a:avLst/>
          </a:prstGeom>
          <a:noFill/>
          <a:ln w="190500">
            <a:solidFill>
              <a:schemeClr val="hlink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" name="Line 8"/>
          <p:cNvSpPr>
            <a:spLocks noChangeShapeType="1"/>
          </p:cNvSpPr>
          <p:nvPr/>
        </p:nvSpPr>
        <p:spPr bwMode="auto">
          <a:xfrm flipH="1">
            <a:off x="3736504" y="2667000"/>
            <a:ext cx="1197702" cy="2286000"/>
          </a:xfrm>
          <a:prstGeom prst="line">
            <a:avLst/>
          </a:prstGeom>
          <a:noFill/>
          <a:ln w="190500">
            <a:solidFill>
              <a:schemeClr val="hlink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14537" name="AutoShape 9"/>
          <p:cNvSpPr>
            <a:spLocks noChangeArrowheads="1"/>
          </p:cNvSpPr>
          <p:nvPr/>
        </p:nvSpPr>
        <p:spPr bwMode="auto">
          <a:xfrm>
            <a:off x="1914738" y="3218891"/>
            <a:ext cx="2706473" cy="1175609"/>
          </a:xfrm>
          <a:prstGeom prst="flowChartAlternateProcess">
            <a:avLst/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3200" dirty="0" smtClean="0"/>
              <a:t>SA: All Assets</a:t>
            </a:r>
            <a:endParaRPr lang="en-US" altLang="en-US" sz="3200" dirty="0"/>
          </a:p>
          <a:p>
            <a:pPr algn="ctr"/>
            <a:r>
              <a:rPr lang="en-US" altLang="en-US" sz="3200" dirty="0"/>
              <a:t>FS: </a:t>
            </a:r>
            <a:r>
              <a:rPr lang="en-US" altLang="en-US" sz="3200" dirty="0" smtClean="0"/>
              <a:t>OK/DE</a:t>
            </a:r>
            <a:endParaRPr lang="en-US" altLang="en-US" sz="3200" dirty="0"/>
          </a:p>
        </p:txBody>
      </p:sp>
    </p:spTree>
    <p:extLst>
      <p:ext uri="{BB962C8B-B14F-4D97-AF65-F5344CB8AC3E}">
        <p14:creationId xmlns:p14="http://schemas.microsoft.com/office/powerpoint/2010/main" val="9886488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4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8145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8145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3" presetClass="entr" presetSubtype="27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45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8145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8145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45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8145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8145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3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45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" dur="500"/>
                                        <p:tgtEl>
                                          <p:spTgt spid="18145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4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18145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18145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500"/>
                            </p:stCondLst>
                            <p:childTnLst>
                              <p:par>
                                <p:cTn id="48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45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0" dur="500"/>
                                        <p:tgtEl>
                                          <p:spTgt spid="18145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5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45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4" dur="500"/>
                                        <p:tgtEl>
                                          <p:spTgt spid="18145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45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1" dur="500"/>
                                        <p:tgtEl>
                                          <p:spTgt spid="18145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14531" grpId="0" animBg="1" autoUpdateAnimBg="0"/>
      <p:bldP spid="1814532" grpId="0" animBg="1" autoUpdateAnimBg="0"/>
      <p:bldP spid="1814533" grpId="0" animBg="1" autoUpdateAnimBg="0"/>
      <p:bldP spid="1814534" grpId="0" animBg="1"/>
      <p:bldP spid="1814536" grpId="0" animBg="1"/>
      <p:bldP spid="1814538" grpId="0" animBg="1" autoUpdateAnimBg="0"/>
      <p:bldP spid="1814539" grpId="0" animBg="1" autoUpdateAnimBg="0"/>
      <p:bldP spid="17" grpId="0" animBg="1"/>
      <p:bldP spid="15" grpId="0" animBg="1" autoUpdateAnimBg="0"/>
      <p:bldP spid="18" grpId="0" animBg="1" autoUpdateAnimBg="0"/>
      <p:bldP spid="19" grpId="0" animBg="1"/>
      <p:bldP spid="20" grpId="0" animBg="1"/>
      <p:bldP spid="1814537" grpId="0" animBg="1" autoUpdateAnimBg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Creating an Ordinary PMSI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Usual Process</a:t>
            </a:r>
          </a:p>
          <a:p>
            <a:pPr lvl="1"/>
            <a:r>
              <a:rPr lang="en-US" dirty="0" smtClean="0"/>
              <a:t>Execute SA</a:t>
            </a:r>
          </a:p>
          <a:p>
            <a:pPr lvl="1"/>
            <a:r>
              <a:rPr lang="en-US" dirty="0" smtClean="0"/>
              <a:t>File FS (in which state?)</a:t>
            </a:r>
          </a:p>
          <a:p>
            <a:pPr lvl="1"/>
            <a:r>
              <a:rPr lang="en-US" dirty="0" smtClean="0"/>
              <a:t>Give appropriate notices required under 9-324(b)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FD6B5B3-F728-43F8-8201-E071AC3E658E}" type="datetime4">
              <a:rPr lang="en-US" smtClean="0"/>
              <a:t>May 3, 2021</a:t>
            </a:fld>
            <a:endParaRPr lang="en-US" altLang="en-US">
              <a:solidFill>
                <a:schemeClr val="bg2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B4937A-4406-4063-8D42-D5DFC76F06CF}" type="slidenum">
              <a:rPr lang="en-US" altLang="en-US" smtClean="0"/>
              <a:pPr/>
              <a:t>27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852456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Where to File FS?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Assuming uniform version of 9-301</a:t>
            </a:r>
          </a:p>
          <a:p>
            <a:pPr lvl="1"/>
            <a:r>
              <a:rPr lang="en-US" dirty="0" smtClean="0"/>
              <a:t>9-301(4) covers as-extracted collateral, but that isn’t </a:t>
            </a:r>
            <a:r>
              <a:rPr lang="en-US" i="1" dirty="0" err="1" smtClean="0"/>
              <a:t>SemCrude</a:t>
            </a:r>
            <a:endParaRPr lang="en-US" i="1" dirty="0" smtClean="0"/>
          </a:p>
          <a:p>
            <a:pPr lvl="1"/>
            <a:r>
              <a:rPr lang="en-US" dirty="0" smtClean="0"/>
              <a:t>9-301(1) says governs perfection question governed by local law of the debtor’s location</a:t>
            </a:r>
          </a:p>
          <a:p>
            <a:pPr lvl="1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FD6B5B3-F728-43F8-8201-E071AC3E658E}" type="datetime4">
              <a:rPr lang="en-US" smtClean="0"/>
              <a:t>May 3, 2021</a:t>
            </a:fld>
            <a:endParaRPr lang="en-US" altLang="en-US">
              <a:solidFill>
                <a:schemeClr val="bg2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B4937A-4406-4063-8D42-D5DFC76F06CF}" type="slidenum">
              <a:rPr lang="en-US" altLang="en-US" smtClean="0"/>
              <a:pPr/>
              <a:t>28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817648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Where to File FS?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Assuming uniform version of 9-307(e)</a:t>
            </a:r>
          </a:p>
          <a:p>
            <a:pPr lvl="1"/>
            <a:r>
              <a:rPr lang="en-US" dirty="0"/>
              <a:t>A registered organization that is organized under the law of a State is located in that State</a:t>
            </a:r>
            <a:r>
              <a:rPr lang="en-US" dirty="0" smtClean="0"/>
              <a:t>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FD6B5B3-F728-43F8-8201-E071AC3E658E}" type="datetime4">
              <a:rPr lang="en-US" smtClean="0"/>
              <a:t>May 3, 2021</a:t>
            </a:fld>
            <a:endParaRPr lang="en-US" altLang="en-US">
              <a:solidFill>
                <a:schemeClr val="bg2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B4937A-4406-4063-8D42-D5DFC76F06CF}" type="slidenum">
              <a:rPr lang="en-US" altLang="en-US" smtClean="0"/>
              <a:pPr/>
              <a:t>29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444785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Why Do We Care about Choice of Law?</a:t>
            </a:r>
          </a:p>
        </p:txBody>
      </p:sp>
      <p:sp>
        <p:nvSpPr>
          <p:cNvPr id="614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mtClean="0"/>
              <a:t>Two Critical Issues for Article 9</a:t>
            </a:r>
          </a:p>
          <a:p>
            <a:pPr lvl="1"/>
            <a:r>
              <a:rPr lang="en-US" altLang="en-US" smtClean="0"/>
              <a:t>Where to file financing statements</a:t>
            </a:r>
          </a:p>
          <a:p>
            <a:pPr lvl="1"/>
            <a:r>
              <a:rPr lang="en-US" altLang="en-US" smtClean="0"/>
              <a:t>Non-uniformities</a:t>
            </a:r>
          </a:p>
          <a:p>
            <a:pPr lvl="2"/>
            <a:r>
              <a:rPr lang="en-US" altLang="en-US" smtClean="0"/>
              <a:t>One result in one state, a second result in another state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04829D38-5C66-4A77-9EFD-40EAF36C1EDA}" type="datetime4">
              <a:rPr lang="en-US" smtClean="0"/>
              <a:t>May 3, 2021</a:t>
            </a:fld>
            <a:endParaRPr lang="en-US" altLang="en-US">
              <a:solidFill>
                <a:schemeClr val="bg2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EABA185D-551C-4396-84A1-03AE6472AE47}" type="slidenum">
              <a:rPr lang="en-US" altLang="en-US" sz="1400">
                <a:solidFill>
                  <a:srgbClr val="000066"/>
                </a:solidFill>
                <a:latin typeface="Arial" panose="020B0604020202020204" pitchFamily="34" charset="0"/>
              </a:rPr>
              <a:pPr/>
              <a:t>3</a:t>
            </a:fld>
            <a:endParaRPr lang="en-US" altLang="en-US" sz="1400">
              <a:solidFill>
                <a:srgbClr val="000066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Where to File FS?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9-102(a)(71) </a:t>
            </a:r>
            <a:r>
              <a:rPr lang="en-US" dirty="0"/>
              <a:t>“Registered </a:t>
            </a:r>
            <a:r>
              <a:rPr lang="en-US" dirty="0" smtClean="0"/>
              <a:t>organization”</a:t>
            </a:r>
          </a:p>
          <a:p>
            <a:pPr lvl="1"/>
            <a:r>
              <a:rPr lang="en-US" dirty="0" smtClean="0"/>
              <a:t>means </a:t>
            </a:r>
            <a:r>
              <a:rPr lang="en-US" dirty="0"/>
              <a:t>an organization formed or organized solely under the law of a single State or the United States by the filing of a public organic record with, the issuance of a public organic record by, or the enactment of legislation by the State or the United States. </a:t>
            </a:r>
            <a:endParaRPr lang="en-US" dirty="0" smtClean="0"/>
          </a:p>
          <a:p>
            <a:pPr lvl="1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FD6B5B3-F728-43F8-8201-E071AC3E658E}" type="datetime4">
              <a:rPr lang="en-US" smtClean="0"/>
              <a:t>May 3, 2021</a:t>
            </a:fld>
            <a:endParaRPr lang="en-US" altLang="en-US">
              <a:solidFill>
                <a:schemeClr val="bg2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B4937A-4406-4063-8D42-D5DFC76F06CF}" type="slidenum">
              <a:rPr lang="en-US" altLang="en-US" smtClean="0"/>
              <a:pPr/>
              <a:t>30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722800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Where to File FS?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9-102 Official Comment 11</a:t>
            </a:r>
          </a:p>
          <a:p>
            <a:pPr lvl="1"/>
            <a:r>
              <a:rPr lang="en-US" dirty="0" smtClean="0"/>
              <a:t>“Not </a:t>
            </a:r>
            <a:r>
              <a:rPr lang="en-US" dirty="0"/>
              <a:t>every organization that may provide information about itself in the public records is a </a:t>
            </a:r>
            <a:r>
              <a:rPr lang="en-US" dirty="0" smtClean="0"/>
              <a:t>‘registered organization’. </a:t>
            </a:r>
            <a:r>
              <a:rPr lang="en-US" dirty="0"/>
              <a:t>For example, a general partnership is not </a:t>
            </a:r>
            <a:r>
              <a:rPr lang="en-US"/>
              <a:t>a </a:t>
            </a:r>
            <a:r>
              <a:rPr lang="en-US" smtClean="0"/>
              <a:t>‘registered organization’, </a:t>
            </a:r>
            <a:r>
              <a:rPr lang="en-US" dirty="0"/>
              <a:t>even if it files a statement of partnership authority under section 303 of the Uniform Partnership Act (1994) or an assumed name </a:t>
            </a:r>
            <a:r>
              <a:rPr lang="en-US" dirty="0" smtClean="0"/>
              <a:t>(‘dba’) </a:t>
            </a:r>
            <a:r>
              <a:rPr lang="en-US" dirty="0"/>
              <a:t>certificate</a:t>
            </a:r>
            <a:r>
              <a:rPr lang="en-US" dirty="0" smtClean="0"/>
              <a:t>.”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FD6B5B3-F728-43F8-8201-E071AC3E658E}" type="datetime4">
              <a:rPr lang="en-US" smtClean="0"/>
              <a:t>May 3, 2021</a:t>
            </a:fld>
            <a:endParaRPr lang="en-US" altLang="en-US">
              <a:solidFill>
                <a:schemeClr val="bg2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B4937A-4406-4063-8D42-D5DFC76F06CF}" type="slidenum">
              <a:rPr lang="en-US" altLang="en-US" smtClean="0"/>
              <a:pPr/>
              <a:t>31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682071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Where to File FS?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9-102 Official Comment 11</a:t>
            </a:r>
          </a:p>
          <a:p>
            <a:pPr lvl="1"/>
            <a:r>
              <a:rPr lang="en-US" dirty="0" smtClean="0"/>
              <a:t>“This </a:t>
            </a:r>
            <a:r>
              <a:rPr lang="en-US" dirty="0"/>
              <a:t>is because such a partnership is not formed or organized by the filing of a record with, or the issuance of a record by, a state or the United States. In contrast, corporations, limited liability companies, and </a:t>
            </a:r>
            <a:r>
              <a:rPr lang="en-US" dirty="0">
                <a:solidFill>
                  <a:srgbClr val="FF0000"/>
                </a:solidFill>
              </a:rPr>
              <a:t>limited partnerships </a:t>
            </a:r>
            <a:r>
              <a:rPr lang="en-US" dirty="0"/>
              <a:t>ordinarily are </a:t>
            </a:r>
            <a:r>
              <a:rPr lang="en-US" dirty="0" smtClean="0"/>
              <a:t>‘registered organizations’.”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FD6B5B3-F728-43F8-8201-E071AC3E658E}" type="datetime4">
              <a:rPr lang="en-US" smtClean="0"/>
              <a:t>May 3, 2021</a:t>
            </a:fld>
            <a:endParaRPr lang="en-US" altLang="en-US">
              <a:solidFill>
                <a:schemeClr val="bg2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B4937A-4406-4063-8D42-D5DFC76F06CF}" type="slidenum">
              <a:rPr lang="en-US" altLang="en-US" smtClean="0"/>
              <a:pPr/>
              <a:t>32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029373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Meaning Here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For Ordinary PMSI</a:t>
            </a:r>
          </a:p>
          <a:p>
            <a:pPr lvl="1"/>
            <a:r>
              <a:rPr lang="en-US" dirty="0" smtClean="0"/>
              <a:t>File in location of debtor</a:t>
            </a:r>
          </a:p>
          <a:p>
            <a:pPr lvl="1"/>
            <a:r>
              <a:rPr lang="en-US" dirty="0" smtClean="0"/>
              <a:t>Under 9-307(e), file where debtor is registered, meaning Oklahoma and Delaware</a:t>
            </a:r>
          </a:p>
          <a:p>
            <a:pPr lvl="1"/>
            <a:r>
              <a:rPr lang="en-US" dirty="0" smtClean="0"/>
              <a:t>Under 9-301(1), location of debtor will govern perfection</a:t>
            </a:r>
          </a:p>
          <a:p>
            <a:pPr lvl="1"/>
            <a:r>
              <a:rPr lang="en-US" dirty="0" smtClean="0"/>
              <a:t>Under 9-301(3), for goods, location of collateral will govern EPNP&amp;P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B4937A-4406-4063-8D42-D5DFC76F06CF}" type="slidenum">
              <a:rPr lang="en-US" altLang="en-US" smtClean="0"/>
              <a:pPr/>
              <a:t>33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130166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Kansas 9-339a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Non-Uniform SI in Favor of Certain Oil and Gas Producers</a:t>
            </a:r>
          </a:p>
          <a:p>
            <a:pPr lvl="1"/>
            <a:r>
              <a:rPr lang="en-US" dirty="0" smtClean="0"/>
              <a:t>Purchase agreement itself operates as security agreement (9-339a(a))</a:t>
            </a:r>
          </a:p>
          <a:p>
            <a:pPr lvl="1"/>
            <a:r>
              <a:rPr lang="en-US" dirty="0" smtClean="0"/>
              <a:t>SI perfected on recording of affidavit of production</a:t>
            </a:r>
            <a:r>
              <a:rPr lang="en-US" dirty="0"/>
              <a:t> </a:t>
            </a:r>
            <a:r>
              <a:rPr lang="en-US" dirty="0" smtClean="0"/>
              <a:t>(9-339a(b))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FD6B5B3-F728-43F8-8201-E071AC3E658E}" type="datetime4">
              <a:rPr lang="en-US" smtClean="0"/>
              <a:t>May 3, 2021</a:t>
            </a:fld>
            <a:endParaRPr lang="en-US" altLang="en-US">
              <a:solidFill>
                <a:schemeClr val="bg2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B4937A-4406-4063-8D42-D5DFC76F06CF}" type="slidenum">
              <a:rPr lang="en-US" altLang="en-US" smtClean="0"/>
              <a:pPr/>
              <a:t>34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450639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Kansas 9-339a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dirty="0" smtClean="0"/>
              <a:t>Given PMSI status without having to give standard notices (9-339a(f))</a:t>
            </a:r>
          </a:p>
          <a:p>
            <a:pPr lvl="1"/>
            <a:r>
              <a:rPr lang="en-US" dirty="0" smtClean="0"/>
              <a:t>SI covers oil and gas itself and certain proceeds (9-339a(c))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FD6B5B3-F728-43F8-8201-E071AC3E658E}" type="datetime4">
              <a:rPr lang="en-US" smtClean="0"/>
              <a:t>May 3, 2021</a:t>
            </a:fld>
            <a:endParaRPr lang="en-US" altLang="en-US">
              <a:solidFill>
                <a:schemeClr val="bg2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B4937A-4406-4063-8D42-D5DFC76F06CF}" type="slidenum">
              <a:rPr lang="en-US" altLang="en-US" smtClean="0"/>
              <a:pPr/>
              <a:t>35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00988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Date Placeholder 2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63AA6D9B-789C-4CF4-9953-4C5988D093C9}" type="datetime4">
              <a:rPr lang="en-US" smtClean="0"/>
              <a:t>May 3, 2021</a:t>
            </a:fld>
            <a:endParaRPr lang="en-US" altLang="en-US">
              <a:solidFill>
                <a:schemeClr val="bg2"/>
              </a:solidFill>
            </a:endParaRPr>
          </a:p>
        </p:txBody>
      </p:sp>
      <p:sp>
        <p:nvSpPr>
          <p:cNvPr id="1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9F32563A-9467-4DF2-A798-EE01748B434C}" type="slidenum">
              <a:rPr lang="en-US" altLang="en-US" sz="1400">
                <a:solidFill>
                  <a:srgbClr val="000066"/>
                </a:solidFill>
                <a:latin typeface="Arial" panose="020B0604020202020204" pitchFamily="34" charset="0"/>
              </a:rPr>
              <a:pPr/>
              <a:t>36</a:t>
            </a:fld>
            <a:endParaRPr lang="en-US" altLang="en-US" sz="1400">
              <a:solidFill>
                <a:srgbClr val="000066"/>
              </a:solidFill>
              <a:latin typeface="Arial" panose="020B0604020202020204" pitchFamily="34" charset="0"/>
            </a:endParaRPr>
          </a:p>
        </p:txBody>
      </p:sp>
      <p:sp>
        <p:nvSpPr>
          <p:cNvPr id="3789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>
                <a:cs typeface="Times New Roman" panose="02020603050405020304" pitchFamily="18" charset="0"/>
              </a:rPr>
              <a:t>Sale of OGM</a:t>
            </a:r>
          </a:p>
        </p:txBody>
      </p:sp>
      <p:sp>
        <p:nvSpPr>
          <p:cNvPr id="1814531" name="AutoShape 3"/>
          <p:cNvSpPr>
            <a:spLocks noChangeArrowheads="1"/>
          </p:cNvSpPr>
          <p:nvPr/>
        </p:nvSpPr>
        <p:spPr bwMode="auto">
          <a:xfrm>
            <a:off x="1676400" y="4953000"/>
            <a:ext cx="2590800" cy="1066800"/>
          </a:xfrm>
          <a:prstGeom prst="flowChartInputOutpu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4000"/>
              <a:t>Bank</a:t>
            </a:r>
          </a:p>
        </p:txBody>
      </p:sp>
      <p:sp>
        <p:nvSpPr>
          <p:cNvPr id="1814532" name="AutoShape 4"/>
          <p:cNvSpPr>
            <a:spLocks noChangeArrowheads="1"/>
          </p:cNvSpPr>
          <p:nvPr/>
        </p:nvSpPr>
        <p:spPr bwMode="auto">
          <a:xfrm>
            <a:off x="2057400" y="1447800"/>
            <a:ext cx="1550773" cy="1219200"/>
          </a:xfrm>
          <a:prstGeom prst="flowChartProcess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4000" dirty="0" smtClean="0"/>
              <a:t>Sem2 DELP</a:t>
            </a:r>
            <a:endParaRPr lang="en-US" altLang="en-US" sz="4000" dirty="0"/>
          </a:p>
        </p:txBody>
      </p:sp>
      <p:sp>
        <p:nvSpPr>
          <p:cNvPr id="1814533" name="AutoShape 5"/>
          <p:cNvSpPr>
            <a:spLocks noChangeArrowheads="1"/>
          </p:cNvSpPr>
          <p:nvPr/>
        </p:nvSpPr>
        <p:spPr bwMode="auto">
          <a:xfrm>
            <a:off x="7619999" y="1447800"/>
            <a:ext cx="3525795" cy="1295400"/>
          </a:xfrm>
          <a:prstGeom prst="flowChartPreparation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4000" dirty="0" smtClean="0"/>
              <a:t>KS Producers</a:t>
            </a:r>
            <a:endParaRPr lang="en-US" altLang="en-US" sz="4000" dirty="0"/>
          </a:p>
        </p:txBody>
      </p:sp>
      <p:sp>
        <p:nvSpPr>
          <p:cNvPr id="1814534" name="Line 6"/>
          <p:cNvSpPr>
            <a:spLocks noChangeShapeType="1"/>
          </p:cNvSpPr>
          <p:nvPr/>
        </p:nvSpPr>
        <p:spPr bwMode="auto">
          <a:xfrm flipH="1">
            <a:off x="5314177" y="1775285"/>
            <a:ext cx="2667000" cy="4088"/>
          </a:xfrm>
          <a:prstGeom prst="line">
            <a:avLst/>
          </a:prstGeom>
          <a:noFill/>
          <a:ln w="1905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14536" name="Line 8"/>
          <p:cNvSpPr>
            <a:spLocks noChangeShapeType="1"/>
          </p:cNvSpPr>
          <p:nvPr/>
        </p:nvSpPr>
        <p:spPr bwMode="auto">
          <a:xfrm>
            <a:off x="3200400" y="2667000"/>
            <a:ext cx="0" cy="2286000"/>
          </a:xfrm>
          <a:prstGeom prst="line">
            <a:avLst/>
          </a:prstGeom>
          <a:noFill/>
          <a:ln w="190500">
            <a:solidFill>
              <a:schemeClr val="hlink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14538" name="AutoShape 10"/>
          <p:cNvSpPr>
            <a:spLocks noChangeArrowheads="1"/>
          </p:cNvSpPr>
          <p:nvPr/>
        </p:nvSpPr>
        <p:spPr bwMode="auto">
          <a:xfrm>
            <a:off x="5756188" y="2075891"/>
            <a:ext cx="1863811" cy="1038011"/>
          </a:xfrm>
          <a:prstGeom prst="flowChartAlternateProcess">
            <a:avLst/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3200" dirty="0" smtClean="0"/>
              <a:t>Sell O&amp;G </a:t>
            </a:r>
            <a:endParaRPr lang="en-US" altLang="en-US" sz="3200" dirty="0"/>
          </a:p>
          <a:p>
            <a:pPr algn="ctr"/>
            <a:r>
              <a:rPr lang="en-US" altLang="en-US" sz="3200" dirty="0" smtClean="0"/>
              <a:t>No FS</a:t>
            </a:r>
            <a:endParaRPr lang="en-US" altLang="en-US" sz="3200" dirty="0"/>
          </a:p>
        </p:txBody>
      </p:sp>
      <p:sp>
        <p:nvSpPr>
          <p:cNvPr id="1814539" name="Text Box 11"/>
          <p:cNvSpPr txBox="1">
            <a:spLocks noChangeArrowheads="1"/>
          </p:cNvSpPr>
          <p:nvPr/>
        </p:nvSpPr>
        <p:spPr bwMode="auto">
          <a:xfrm>
            <a:off x="5470309" y="4075837"/>
            <a:ext cx="5566016" cy="1754326"/>
          </a:xfrm>
          <a:prstGeom prst="rect">
            <a:avLst/>
          </a:prstGeom>
          <a:noFill/>
          <a:ln w="38100">
            <a:solidFill>
              <a:srgbClr val="FF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3600" dirty="0" smtClean="0">
                <a:solidFill>
                  <a:srgbClr val="FF0000"/>
                </a:solidFill>
              </a:rPr>
              <a:t>Do the KS Producers have a SI? Who </a:t>
            </a:r>
            <a:r>
              <a:rPr lang="en-US" altLang="en-US" sz="3600" dirty="0">
                <a:solidFill>
                  <a:srgbClr val="FF0000"/>
                </a:solidFill>
              </a:rPr>
              <a:t>has </a:t>
            </a:r>
            <a:r>
              <a:rPr lang="en-US" altLang="en-US" sz="3600" dirty="0" smtClean="0">
                <a:solidFill>
                  <a:srgbClr val="FF0000"/>
                </a:solidFill>
              </a:rPr>
              <a:t>priority in a bankruptcy case filed in DE?</a:t>
            </a:r>
            <a:endParaRPr lang="en-US" altLang="en-US" sz="3600" dirty="0">
              <a:solidFill>
                <a:srgbClr val="FF0000"/>
              </a:solidFill>
            </a:endParaRPr>
          </a:p>
        </p:txBody>
      </p:sp>
      <p:sp>
        <p:nvSpPr>
          <p:cNvPr id="17" name="Rectangle 5"/>
          <p:cNvSpPr>
            <a:spLocks noChangeArrowheads="1"/>
          </p:cNvSpPr>
          <p:nvPr/>
        </p:nvSpPr>
        <p:spPr bwMode="auto">
          <a:xfrm>
            <a:off x="11988800" y="6691957"/>
            <a:ext cx="173037" cy="157162"/>
          </a:xfrm>
          <a:prstGeom prst="rect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15" name="AutoShape 4"/>
          <p:cNvSpPr>
            <a:spLocks noChangeArrowheads="1"/>
          </p:cNvSpPr>
          <p:nvPr/>
        </p:nvSpPr>
        <p:spPr bwMode="auto">
          <a:xfrm>
            <a:off x="127686" y="1447800"/>
            <a:ext cx="1676400" cy="1219200"/>
          </a:xfrm>
          <a:prstGeom prst="flowChartProcess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4000" dirty="0" smtClean="0"/>
              <a:t>Sem1 OKLP</a:t>
            </a:r>
            <a:endParaRPr lang="en-US" altLang="en-US" sz="4000" dirty="0"/>
          </a:p>
        </p:txBody>
      </p:sp>
      <p:sp>
        <p:nvSpPr>
          <p:cNvPr id="18" name="AutoShape 4"/>
          <p:cNvSpPr>
            <a:spLocks noChangeArrowheads="1"/>
          </p:cNvSpPr>
          <p:nvPr/>
        </p:nvSpPr>
        <p:spPr bwMode="auto">
          <a:xfrm>
            <a:off x="3763404" y="1447800"/>
            <a:ext cx="1550773" cy="1219200"/>
          </a:xfrm>
          <a:prstGeom prst="flowChartProcess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4000" dirty="0" smtClean="0"/>
              <a:t>Sem3 OKLP</a:t>
            </a:r>
            <a:endParaRPr lang="en-US" altLang="en-US" sz="4000" dirty="0"/>
          </a:p>
        </p:txBody>
      </p:sp>
      <p:sp>
        <p:nvSpPr>
          <p:cNvPr id="19" name="Line 8"/>
          <p:cNvSpPr>
            <a:spLocks noChangeShapeType="1"/>
          </p:cNvSpPr>
          <p:nvPr/>
        </p:nvSpPr>
        <p:spPr bwMode="auto">
          <a:xfrm>
            <a:off x="1548069" y="2667000"/>
            <a:ext cx="1026255" cy="2286000"/>
          </a:xfrm>
          <a:prstGeom prst="line">
            <a:avLst/>
          </a:prstGeom>
          <a:noFill/>
          <a:ln w="190500">
            <a:solidFill>
              <a:schemeClr val="hlink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" name="Line 8"/>
          <p:cNvSpPr>
            <a:spLocks noChangeShapeType="1"/>
          </p:cNvSpPr>
          <p:nvPr/>
        </p:nvSpPr>
        <p:spPr bwMode="auto">
          <a:xfrm flipH="1">
            <a:off x="3736504" y="2667000"/>
            <a:ext cx="1197702" cy="2286000"/>
          </a:xfrm>
          <a:prstGeom prst="line">
            <a:avLst/>
          </a:prstGeom>
          <a:noFill/>
          <a:ln w="190500">
            <a:solidFill>
              <a:schemeClr val="hlink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14537" name="AutoShape 9"/>
          <p:cNvSpPr>
            <a:spLocks noChangeArrowheads="1"/>
          </p:cNvSpPr>
          <p:nvPr/>
        </p:nvSpPr>
        <p:spPr bwMode="auto">
          <a:xfrm>
            <a:off x="1914738" y="3218891"/>
            <a:ext cx="2706473" cy="1175609"/>
          </a:xfrm>
          <a:prstGeom prst="flowChartAlternateProcess">
            <a:avLst/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3200" dirty="0" smtClean="0"/>
              <a:t>SA: All Assets</a:t>
            </a:r>
            <a:endParaRPr lang="en-US" altLang="en-US" sz="3200" dirty="0"/>
          </a:p>
          <a:p>
            <a:pPr algn="ctr"/>
            <a:r>
              <a:rPr lang="en-US" altLang="en-US" sz="3200" dirty="0"/>
              <a:t>FS: </a:t>
            </a:r>
            <a:r>
              <a:rPr lang="en-US" altLang="en-US" sz="3200" dirty="0" smtClean="0"/>
              <a:t>OK/DE</a:t>
            </a:r>
            <a:endParaRPr lang="en-US" altLang="en-US" sz="3200" dirty="0"/>
          </a:p>
        </p:txBody>
      </p:sp>
    </p:spTree>
    <p:extLst>
      <p:ext uri="{BB962C8B-B14F-4D97-AF65-F5344CB8AC3E}">
        <p14:creationId xmlns:p14="http://schemas.microsoft.com/office/powerpoint/2010/main" val="4372891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4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8145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8145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3" presetClass="entr" presetSubtype="27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45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8145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8145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45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8145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8145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3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45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" dur="500"/>
                                        <p:tgtEl>
                                          <p:spTgt spid="18145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4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18145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18145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500"/>
                            </p:stCondLst>
                            <p:childTnLst>
                              <p:par>
                                <p:cTn id="48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45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0" dur="500"/>
                                        <p:tgtEl>
                                          <p:spTgt spid="18145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5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45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4" dur="500"/>
                                        <p:tgtEl>
                                          <p:spTgt spid="18145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45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1" dur="500"/>
                                        <p:tgtEl>
                                          <p:spTgt spid="18145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14531" grpId="0" animBg="1" autoUpdateAnimBg="0"/>
      <p:bldP spid="1814532" grpId="0" animBg="1" autoUpdateAnimBg="0"/>
      <p:bldP spid="1814533" grpId="0" animBg="1" autoUpdateAnimBg="0"/>
      <p:bldP spid="1814534" grpId="0" animBg="1"/>
      <p:bldP spid="1814536" grpId="0" animBg="1"/>
      <p:bldP spid="1814538" grpId="0" animBg="1" autoUpdateAnimBg="0"/>
      <p:bldP spid="1814539" grpId="0" animBg="1" autoUpdateAnimBg="0"/>
      <p:bldP spid="17" grpId="0" animBg="1"/>
      <p:bldP spid="15" grpId="0" animBg="1" autoUpdateAnimBg="0"/>
      <p:bldP spid="18" grpId="0" animBg="1" autoUpdateAnimBg="0"/>
      <p:bldP spid="19" grpId="0" animBg="1"/>
      <p:bldP spid="20" grpId="0" animBg="1"/>
      <p:bldP spid="1814537" grpId="0" animBg="1" autoUpdateAnimBg="0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Choosing Applicable Law Outside of 9-301 to 9-307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Debtor and SP Can Choose Some Law (But Not all Law)</a:t>
            </a:r>
          </a:p>
          <a:p>
            <a:pPr lvl="1"/>
            <a:r>
              <a:rPr lang="en-US" dirty="0" smtClean="0"/>
              <a:t>1-301(c)[7 or 8] bars choice of law only as to issues covered by 9-301 to 9-307</a:t>
            </a:r>
          </a:p>
          <a:p>
            <a:pPr lvl="1"/>
            <a:r>
              <a:rPr lang="en-US" dirty="0" smtClean="0"/>
              <a:t>Debtor and SP should be able to choose Kansas law for, for example, attachment of the security interest</a:t>
            </a:r>
          </a:p>
          <a:p>
            <a:pPr lvl="1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FD6B5B3-F728-43F8-8201-E071AC3E658E}" type="datetime4">
              <a:rPr lang="en-US" smtClean="0"/>
              <a:t>May 3, 2021</a:t>
            </a:fld>
            <a:endParaRPr lang="en-US" altLang="en-US">
              <a:solidFill>
                <a:schemeClr val="bg2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B4937A-4406-4063-8D42-D5DFC76F06CF}" type="slidenum">
              <a:rPr lang="en-US" altLang="en-US" smtClean="0"/>
              <a:pPr/>
              <a:t>37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228449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Meaning Here?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Do through Sale Contract</a:t>
            </a:r>
          </a:p>
          <a:p>
            <a:pPr lvl="1"/>
            <a:r>
              <a:rPr lang="en-US" dirty="0" smtClean="0"/>
              <a:t>Kansas producers should provide in sales contract that they get the benefits of Kansas 9-339a</a:t>
            </a:r>
          </a:p>
          <a:p>
            <a:pPr lvl="1"/>
            <a:r>
              <a:rPr lang="en-US" dirty="0" smtClean="0"/>
              <a:t>That would give them a security interest without doing a security agreement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FD6B5B3-F728-43F8-8201-E071AC3E658E}" type="datetime4">
              <a:rPr lang="en-US" smtClean="0"/>
              <a:t>May 3, 2021</a:t>
            </a:fld>
            <a:endParaRPr lang="en-US" altLang="en-US">
              <a:solidFill>
                <a:schemeClr val="bg2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B4937A-4406-4063-8D42-D5DFC76F06CF}" type="slidenum">
              <a:rPr lang="en-US" altLang="en-US" smtClean="0"/>
              <a:pPr/>
              <a:t>38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227770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Perfection: Applying All of this Here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Uniform 9-301’s (and KS is uniform too)</a:t>
            </a:r>
          </a:p>
          <a:p>
            <a:pPr lvl="1"/>
            <a:r>
              <a:rPr lang="en-US" dirty="0" smtClean="0"/>
              <a:t>Bankruptcy filed in DE</a:t>
            </a:r>
          </a:p>
          <a:p>
            <a:pPr lvl="1"/>
            <a:r>
              <a:rPr lang="en-US" dirty="0" smtClean="0"/>
              <a:t>Federal court under </a:t>
            </a:r>
            <a:r>
              <a:rPr lang="en-US" i="1" dirty="0" smtClean="0"/>
              <a:t>Klaxon</a:t>
            </a:r>
            <a:r>
              <a:rPr lang="en-US" dirty="0" smtClean="0"/>
              <a:t> applies state choice of law regime</a:t>
            </a:r>
          </a:p>
          <a:p>
            <a:pPr lvl="1"/>
            <a:r>
              <a:rPr lang="en-US" dirty="0" smtClean="0"/>
              <a:t>Applies DE 9-301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FD6B5B3-F728-43F8-8201-E071AC3E658E}" type="datetime4">
              <a:rPr lang="en-US" smtClean="0"/>
              <a:t>May 3, 2021</a:t>
            </a:fld>
            <a:endParaRPr lang="en-US" altLang="en-US">
              <a:solidFill>
                <a:schemeClr val="bg2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B4937A-4406-4063-8D42-D5DFC76F06CF}" type="slidenum">
              <a:rPr lang="en-US" altLang="en-US" smtClean="0"/>
              <a:pPr/>
              <a:t>39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417969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5E0024F1-6A74-4537-805D-D327D8FC9DE8}" type="datetime4">
              <a:rPr lang="en-US" smtClean="0"/>
              <a:t>May 3, 2021</a:t>
            </a:fld>
            <a:endParaRPr lang="en-US" altLang="en-US">
              <a:solidFill>
                <a:schemeClr val="bg2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B4218DFF-7992-4403-A949-E54BB9D603BE}" type="slidenum">
              <a:rPr lang="en-US" altLang="en-US" sz="1400">
                <a:solidFill>
                  <a:srgbClr val="000066"/>
                </a:solidFill>
                <a:latin typeface="Arial" panose="020B0604020202020204" pitchFamily="34" charset="0"/>
              </a:rPr>
              <a:pPr/>
              <a:t>4</a:t>
            </a:fld>
            <a:endParaRPr lang="en-US" altLang="en-US" sz="1400">
              <a:solidFill>
                <a:srgbClr val="000066"/>
              </a:solidFill>
              <a:latin typeface="Arial" panose="020B0604020202020204" pitchFamily="34" charset="0"/>
            </a:endParaRPr>
          </a:p>
        </p:txBody>
      </p:sp>
      <p:sp>
        <p:nvSpPr>
          <p:cNvPr id="717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9-301</a:t>
            </a:r>
          </a:p>
        </p:txBody>
      </p:sp>
      <p:sp>
        <p:nvSpPr>
          <p:cNvPr id="717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dirty="0">
                <a:cs typeface="Times New Roman" panose="02020603050405020304" pitchFamily="18" charset="0"/>
              </a:rPr>
              <a:t>Except as otherwise provided in Sections 9‑303 through 9‑306, the following rules determine the law </a:t>
            </a:r>
            <a:r>
              <a:rPr lang="en-US" altLang="en-US" dirty="0">
                <a:solidFill>
                  <a:srgbClr val="3333CC"/>
                </a:solidFill>
                <a:cs typeface="Times New Roman" panose="02020603050405020304" pitchFamily="18" charset="0"/>
              </a:rPr>
              <a:t>governing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>
                <a:solidFill>
                  <a:srgbClr val="00CC00"/>
                </a:solidFill>
                <a:cs typeface="Times New Roman" panose="02020603050405020304" pitchFamily="18" charset="0"/>
              </a:rPr>
              <a:t>perfection</a:t>
            </a:r>
            <a:r>
              <a:rPr lang="en-US" altLang="en-US" dirty="0">
                <a:cs typeface="Times New Roman" panose="02020603050405020304" pitchFamily="18" charset="0"/>
              </a:rPr>
              <a:t>, </a:t>
            </a:r>
            <a:r>
              <a:rPr lang="en-US" altLang="en-US" dirty="0">
                <a:solidFill>
                  <a:srgbClr val="CC66FF"/>
                </a:solidFill>
                <a:cs typeface="Times New Roman" panose="02020603050405020304" pitchFamily="18" charset="0"/>
              </a:rPr>
              <a:t>the effect of perfection or </a:t>
            </a:r>
            <a:r>
              <a:rPr lang="en-US" altLang="en-US" dirty="0" err="1">
                <a:solidFill>
                  <a:srgbClr val="CC66FF"/>
                </a:solidFill>
                <a:cs typeface="Times New Roman" panose="02020603050405020304" pitchFamily="18" charset="0"/>
              </a:rPr>
              <a:t>nonperfection</a:t>
            </a:r>
            <a:r>
              <a:rPr lang="en-US" altLang="en-US" dirty="0">
                <a:solidFill>
                  <a:srgbClr val="CC66FF"/>
                </a:solidFill>
                <a:cs typeface="Times New Roman" panose="02020603050405020304" pitchFamily="18" charset="0"/>
              </a:rPr>
              <a:t>, and the priority</a:t>
            </a:r>
            <a:r>
              <a:rPr lang="en-US" altLang="en-US" dirty="0">
                <a:cs typeface="Times New Roman" panose="02020603050405020304" pitchFamily="18" charset="0"/>
              </a:rPr>
              <a:t> of a security interest in collateral</a:t>
            </a:r>
            <a:r>
              <a:rPr lang="en-US" altLang="en-US" dirty="0" smtClean="0">
                <a:cs typeface="Times New Roman" panose="02020603050405020304" pitchFamily="18" charset="0"/>
              </a:rPr>
              <a:t>:</a:t>
            </a:r>
            <a:endParaRPr lang="en-US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Applying All of this Here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Under DE 9-301</a:t>
            </a:r>
          </a:p>
          <a:p>
            <a:pPr lvl="1"/>
            <a:r>
              <a:rPr lang="en-US" dirty="0" smtClean="0"/>
              <a:t>Debtor’s location controls governs perfection question under 9-301(1)</a:t>
            </a:r>
          </a:p>
          <a:p>
            <a:pPr lvl="1"/>
            <a:r>
              <a:rPr lang="en-US" dirty="0" smtClean="0"/>
              <a:t>Under 9-307(e), that is where LP is registered, here OK and DE</a:t>
            </a:r>
          </a:p>
          <a:p>
            <a:pPr lvl="1"/>
            <a:r>
              <a:rPr lang="en-US" dirty="0" smtClean="0"/>
              <a:t>For goods, EPNP&amp;P question governed by KS law 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FD6B5B3-F728-43F8-8201-E071AC3E658E}" type="datetime4">
              <a:rPr lang="en-US" smtClean="0"/>
              <a:t>May 3, 2021</a:t>
            </a:fld>
            <a:endParaRPr lang="en-US" altLang="en-US">
              <a:solidFill>
                <a:schemeClr val="bg2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B4937A-4406-4063-8D42-D5DFC76F06CF}" type="slidenum">
              <a:rPr lang="en-US" altLang="en-US" smtClean="0"/>
              <a:pPr/>
              <a:t>40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740982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Applying All of this Here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Meaning?</a:t>
            </a:r>
          </a:p>
          <a:p>
            <a:pPr lvl="1"/>
            <a:r>
              <a:rPr lang="en-US" dirty="0" smtClean="0"/>
              <a:t>As to O&amp;G, KS producers needed to file FSs in OK/DE to perfect</a:t>
            </a:r>
          </a:p>
          <a:p>
            <a:pPr lvl="1"/>
            <a:r>
              <a:rPr lang="en-US" dirty="0" smtClean="0"/>
              <a:t>Didn’t do so, so unperfected (with SI created by sale contract and allowed choice of Kansas law)</a:t>
            </a:r>
          </a:p>
          <a:p>
            <a:pPr lvl="1"/>
            <a:r>
              <a:rPr lang="en-US" dirty="0" smtClean="0"/>
              <a:t>Under KS version of 9-201 and 9-317, unperfected creditor loses to perfected secured creditors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FD6B5B3-F728-43F8-8201-E071AC3E658E}" type="datetime4">
              <a:rPr lang="en-US" smtClean="0"/>
              <a:t>May 3, 2021</a:t>
            </a:fld>
            <a:endParaRPr lang="en-US" altLang="en-US">
              <a:solidFill>
                <a:schemeClr val="bg2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B4937A-4406-4063-8D42-D5DFC76F06CF}" type="slidenum">
              <a:rPr lang="en-US" altLang="en-US" smtClean="0"/>
              <a:pPr/>
              <a:t>41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655953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Is this Surprising?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Designing Non-Uniform Statutes</a:t>
            </a:r>
          </a:p>
          <a:p>
            <a:pPr lvl="1"/>
            <a:r>
              <a:rPr lang="en-US" dirty="0" smtClean="0"/>
              <a:t>What did Kansas hope to accomplish with KS 9-339a?</a:t>
            </a:r>
          </a:p>
          <a:p>
            <a:pPr lvl="1"/>
            <a:r>
              <a:rPr lang="en-US" dirty="0" smtClean="0"/>
              <a:t>Did it work?</a:t>
            </a:r>
          </a:p>
          <a:p>
            <a:pPr lvl="1"/>
            <a:r>
              <a:rPr lang="en-US" dirty="0" smtClean="0"/>
              <a:t>How should it re-design the statute to accomplish its desired end?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FD6B5B3-F728-43F8-8201-E071AC3E658E}" type="datetime4">
              <a:rPr lang="en-US" smtClean="0"/>
              <a:t>May 3, 2021</a:t>
            </a:fld>
            <a:endParaRPr lang="en-US" altLang="en-US">
              <a:solidFill>
                <a:schemeClr val="bg2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B4937A-4406-4063-8D42-D5DFC76F06CF}" type="slidenum">
              <a:rPr lang="en-US" altLang="en-US" smtClean="0"/>
              <a:pPr/>
              <a:t>42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203873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Date Placeholder 2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63AA6D9B-789C-4CF4-9953-4C5988D093C9}" type="datetime4">
              <a:rPr lang="en-US" smtClean="0"/>
              <a:t>May 3, 2021</a:t>
            </a:fld>
            <a:endParaRPr lang="en-US" altLang="en-US">
              <a:solidFill>
                <a:schemeClr val="bg2"/>
              </a:solidFill>
            </a:endParaRPr>
          </a:p>
        </p:txBody>
      </p:sp>
      <p:sp>
        <p:nvSpPr>
          <p:cNvPr id="1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9F32563A-9467-4DF2-A798-EE01748B434C}" type="slidenum">
              <a:rPr lang="en-US" altLang="en-US" sz="1400">
                <a:solidFill>
                  <a:srgbClr val="000066"/>
                </a:solidFill>
                <a:latin typeface="Arial" panose="020B0604020202020204" pitchFamily="34" charset="0"/>
              </a:rPr>
              <a:pPr/>
              <a:t>43</a:t>
            </a:fld>
            <a:endParaRPr lang="en-US" altLang="en-US" sz="1400">
              <a:solidFill>
                <a:srgbClr val="000066"/>
              </a:solidFill>
              <a:latin typeface="Arial" panose="020B0604020202020204" pitchFamily="34" charset="0"/>
            </a:endParaRPr>
          </a:p>
        </p:txBody>
      </p:sp>
      <p:sp>
        <p:nvSpPr>
          <p:cNvPr id="3789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>
                <a:cs typeface="Times New Roman" panose="02020603050405020304" pitchFamily="18" charset="0"/>
              </a:rPr>
              <a:t>Second Sale of OGM</a:t>
            </a:r>
          </a:p>
        </p:txBody>
      </p:sp>
      <p:sp>
        <p:nvSpPr>
          <p:cNvPr id="1814531" name="AutoShape 3"/>
          <p:cNvSpPr>
            <a:spLocks noChangeArrowheads="1"/>
          </p:cNvSpPr>
          <p:nvPr/>
        </p:nvSpPr>
        <p:spPr bwMode="auto">
          <a:xfrm>
            <a:off x="1676400" y="4953000"/>
            <a:ext cx="2590800" cy="1066800"/>
          </a:xfrm>
          <a:prstGeom prst="flowChartInputOutpu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4000"/>
              <a:t>Bank</a:t>
            </a:r>
          </a:p>
        </p:txBody>
      </p:sp>
      <p:sp>
        <p:nvSpPr>
          <p:cNvPr id="1814532" name="AutoShape 4"/>
          <p:cNvSpPr>
            <a:spLocks noChangeArrowheads="1"/>
          </p:cNvSpPr>
          <p:nvPr/>
        </p:nvSpPr>
        <p:spPr bwMode="auto">
          <a:xfrm>
            <a:off x="2057400" y="1447800"/>
            <a:ext cx="1550773" cy="1219200"/>
          </a:xfrm>
          <a:prstGeom prst="flowChartProcess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4000" dirty="0" smtClean="0"/>
              <a:t>Sem2 DELP</a:t>
            </a:r>
            <a:endParaRPr lang="en-US" altLang="en-US" sz="4000" dirty="0"/>
          </a:p>
        </p:txBody>
      </p:sp>
      <p:sp>
        <p:nvSpPr>
          <p:cNvPr id="1814533" name="AutoShape 5"/>
          <p:cNvSpPr>
            <a:spLocks noChangeArrowheads="1"/>
          </p:cNvSpPr>
          <p:nvPr/>
        </p:nvSpPr>
        <p:spPr bwMode="auto">
          <a:xfrm>
            <a:off x="7619999" y="1447800"/>
            <a:ext cx="3525795" cy="1295400"/>
          </a:xfrm>
          <a:prstGeom prst="flowChartPreparation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4000" dirty="0" smtClean="0"/>
              <a:t>KS Producers</a:t>
            </a:r>
            <a:endParaRPr lang="en-US" altLang="en-US" sz="4000" dirty="0"/>
          </a:p>
        </p:txBody>
      </p:sp>
      <p:sp>
        <p:nvSpPr>
          <p:cNvPr id="1814534" name="Line 6"/>
          <p:cNvSpPr>
            <a:spLocks noChangeShapeType="1"/>
          </p:cNvSpPr>
          <p:nvPr/>
        </p:nvSpPr>
        <p:spPr bwMode="auto">
          <a:xfrm flipH="1">
            <a:off x="5314177" y="1775285"/>
            <a:ext cx="2667000" cy="4088"/>
          </a:xfrm>
          <a:prstGeom prst="line">
            <a:avLst/>
          </a:prstGeom>
          <a:noFill/>
          <a:ln w="1905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14536" name="Line 8"/>
          <p:cNvSpPr>
            <a:spLocks noChangeShapeType="1"/>
          </p:cNvSpPr>
          <p:nvPr/>
        </p:nvSpPr>
        <p:spPr bwMode="auto">
          <a:xfrm>
            <a:off x="3200400" y="2667000"/>
            <a:ext cx="0" cy="2286000"/>
          </a:xfrm>
          <a:prstGeom prst="line">
            <a:avLst/>
          </a:prstGeom>
          <a:noFill/>
          <a:ln w="190500">
            <a:solidFill>
              <a:schemeClr val="hlink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14538" name="AutoShape 10"/>
          <p:cNvSpPr>
            <a:spLocks noChangeArrowheads="1"/>
          </p:cNvSpPr>
          <p:nvPr/>
        </p:nvSpPr>
        <p:spPr bwMode="auto">
          <a:xfrm>
            <a:off x="5756188" y="2075891"/>
            <a:ext cx="1863811" cy="1038011"/>
          </a:xfrm>
          <a:prstGeom prst="flowChartAlternateProcess">
            <a:avLst/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3200" dirty="0" smtClean="0"/>
              <a:t>Sell O&amp;G </a:t>
            </a:r>
            <a:endParaRPr lang="en-US" altLang="en-US" sz="3200" dirty="0"/>
          </a:p>
          <a:p>
            <a:pPr algn="ctr"/>
            <a:r>
              <a:rPr lang="en-US" altLang="en-US" sz="3200" dirty="0" smtClean="0"/>
              <a:t>No FS</a:t>
            </a:r>
            <a:endParaRPr lang="en-US" altLang="en-US" sz="3200" dirty="0"/>
          </a:p>
        </p:txBody>
      </p:sp>
      <p:sp>
        <p:nvSpPr>
          <p:cNvPr id="1814539" name="Text Box 11"/>
          <p:cNvSpPr txBox="1">
            <a:spLocks noChangeArrowheads="1"/>
          </p:cNvSpPr>
          <p:nvPr/>
        </p:nvSpPr>
        <p:spPr bwMode="auto">
          <a:xfrm>
            <a:off x="6464518" y="3424275"/>
            <a:ext cx="5664724" cy="1200329"/>
          </a:xfrm>
          <a:prstGeom prst="rect">
            <a:avLst/>
          </a:prstGeom>
          <a:noFill/>
          <a:ln w="38100">
            <a:solidFill>
              <a:srgbClr val="FF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3600" dirty="0" smtClean="0">
                <a:solidFill>
                  <a:srgbClr val="FF0000"/>
                </a:solidFill>
              </a:rPr>
              <a:t>Does the Purchaser take free and clear of KS Producer SI?</a:t>
            </a:r>
            <a:endParaRPr lang="en-US" altLang="en-US" sz="3600" dirty="0">
              <a:solidFill>
                <a:srgbClr val="FF0000"/>
              </a:solidFill>
            </a:endParaRPr>
          </a:p>
        </p:txBody>
      </p:sp>
      <p:sp>
        <p:nvSpPr>
          <p:cNvPr id="17" name="Rectangle 5"/>
          <p:cNvSpPr>
            <a:spLocks noChangeArrowheads="1"/>
          </p:cNvSpPr>
          <p:nvPr/>
        </p:nvSpPr>
        <p:spPr bwMode="auto">
          <a:xfrm>
            <a:off x="11988800" y="6691957"/>
            <a:ext cx="173037" cy="157162"/>
          </a:xfrm>
          <a:prstGeom prst="rect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15" name="AutoShape 4"/>
          <p:cNvSpPr>
            <a:spLocks noChangeArrowheads="1"/>
          </p:cNvSpPr>
          <p:nvPr/>
        </p:nvSpPr>
        <p:spPr bwMode="auto">
          <a:xfrm>
            <a:off x="127686" y="1447800"/>
            <a:ext cx="1676400" cy="1219200"/>
          </a:xfrm>
          <a:prstGeom prst="flowChartProcess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4000" dirty="0" smtClean="0"/>
              <a:t>Sem1 OKLP</a:t>
            </a:r>
            <a:endParaRPr lang="en-US" altLang="en-US" sz="4000" dirty="0"/>
          </a:p>
        </p:txBody>
      </p:sp>
      <p:sp>
        <p:nvSpPr>
          <p:cNvPr id="18" name="AutoShape 4"/>
          <p:cNvSpPr>
            <a:spLocks noChangeArrowheads="1"/>
          </p:cNvSpPr>
          <p:nvPr/>
        </p:nvSpPr>
        <p:spPr bwMode="auto">
          <a:xfrm>
            <a:off x="3763404" y="1447800"/>
            <a:ext cx="1550773" cy="1219200"/>
          </a:xfrm>
          <a:prstGeom prst="flowChartProcess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4000" dirty="0" smtClean="0"/>
              <a:t>Sem3 OKLP</a:t>
            </a:r>
            <a:endParaRPr lang="en-US" altLang="en-US" sz="4000" dirty="0"/>
          </a:p>
        </p:txBody>
      </p:sp>
      <p:sp>
        <p:nvSpPr>
          <p:cNvPr id="19" name="Line 8"/>
          <p:cNvSpPr>
            <a:spLocks noChangeShapeType="1"/>
          </p:cNvSpPr>
          <p:nvPr/>
        </p:nvSpPr>
        <p:spPr bwMode="auto">
          <a:xfrm>
            <a:off x="1548069" y="2667000"/>
            <a:ext cx="1026255" cy="2286000"/>
          </a:xfrm>
          <a:prstGeom prst="line">
            <a:avLst/>
          </a:prstGeom>
          <a:noFill/>
          <a:ln w="190500">
            <a:solidFill>
              <a:schemeClr val="hlink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" name="Line 8"/>
          <p:cNvSpPr>
            <a:spLocks noChangeShapeType="1"/>
          </p:cNvSpPr>
          <p:nvPr/>
        </p:nvSpPr>
        <p:spPr bwMode="auto">
          <a:xfrm flipH="1">
            <a:off x="3736504" y="2667000"/>
            <a:ext cx="1197702" cy="2286000"/>
          </a:xfrm>
          <a:prstGeom prst="line">
            <a:avLst/>
          </a:prstGeom>
          <a:noFill/>
          <a:ln w="190500">
            <a:solidFill>
              <a:schemeClr val="hlink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14537" name="AutoShape 9"/>
          <p:cNvSpPr>
            <a:spLocks noChangeArrowheads="1"/>
          </p:cNvSpPr>
          <p:nvPr/>
        </p:nvSpPr>
        <p:spPr bwMode="auto">
          <a:xfrm>
            <a:off x="1914738" y="3218891"/>
            <a:ext cx="2706473" cy="1175609"/>
          </a:xfrm>
          <a:prstGeom prst="flowChartAlternateProcess">
            <a:avLst/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3200" dirty="0" smtClean="0"/>
              <a:t>SA: All Assets</a:t>
            </a:r>
            <a:endParaRPr lang="en-US" altLang="en-US" sz="3200" dirty="0"/>
          </a:p>
          <a:p>
            <a:pPr algn="ctr"/>
            <a:r>
              <a:rPr lang="en-US" altLang="en-US" sz="3200" dirty="0"/>
              <a:t>FS: </a:t>
            </a:r>
            <a:r>
              <a:rPr lang="en-US" altLang="en-US" sz="3200" dirty="0" smtClean="0"/>
              <a:t>OK/DE</a:t>
            </a:r>
            <a:endParaRPr lang="en-US" altLang="en-US" sz="3200" dirty="0"/>
          </a:p>
        </p:txBody>
      </p:sp>
      <p:sp>
        <p:nvSpPr>
          <p:cNvPr id="21" name="AutoShape 3"/>
          <p:cNvSpPr>
            <a:spLocks noChangeArrowheads="1"/>
          </p:cNvSpPr>
          <p:nvPr/>
        </p:nvSpPr>
        <p:spPr bwMode="auto">
          <a:xfrm>
            <a:off x="7778367" y="5360773"/>
            <a:ext cx="2889633" cy="1066800"/>
          </a:xfrm>
          <a:prstGeom prst="flowChartInputOutpu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4000" dirty="0" smtClean="0"/>
              <a:t>Purchaser</a:t>
            </a:r>
            <a:endParaRPr lang="en-US" altLang="en-US" sz="4000" dirty="0"/>
          </a:p>
        </p:txBody>
      </p:sp>
      <p:sp>
        <p:nvSpPr>
          <p:cNvPr id="22" name="Line 6"/>
          <p:cNvSpPr>
            <a:spLocks noChangeShapeType="1"/>
          </p:cNvSpPr>
          <p:nvPr/>
        </p:nvSpPr>
        <p:spPr bwMode="auto">
          <a:xfrm>
            <a:off x="2893497" y="2743200"/>
            <a:ext cx="5087679" cy="3180142"/>
          </a:xfrm>
          <a:prstGeom prst="line">
            <a:avLst/>
          </a:prstGeom>
          <a:noFill/>
          <a:ln w="1905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" name="AutoShape 10"/>
          <p:cNvSpPr>
            <a:spLocks noChangeArrowheads="1"/>
          </p:cNvSpPr>
          <p:nvPr/>
        </p:nvSpPr>
        <p:spPr bwMode="auto">
          <a:xfrm>
            <a:off x="4678706" y="5021896"/>
            <a:ext cx="1863811" cy="567566"/>
          </a:xfrm>
          <a:prstGeom prst="flowChartAlternateProcess">
            <a:avLst/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3200" dirty="0" smtClean="0"/>
              <a:t>Sell O&amp;G</a:t>
            </a:r>
            <a:endParaRPr lang="en-US" altLang="en-US" sz="3200" dirty="0"/>
          </a:p>
        </p:txBody>
      </p:sp>
    </p:spTree>
    <p:extLst>
      <p:ext uri="{BB962C8B-B14F-4D97-AF65-F5344CB8AC3E}">
        <p14:creationId xmlns:p14="http://schemas.microsoft.com/office/powerpoint/2010/main" val="35132452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45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18145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14539" grpId="0" animBg="1" autoUpdateAnimBg="0"/>
      <p:bldP spid="17" grpId="0" animBg="1"/>
      <p:bldP spid="21" grpId="0" animBg="1" autoUpdateAnimBg="0"/>
      <p:bldP spid="22" grpId="0" animBg="1"/>
      <p:bldP spid="23" grpId="0" animBg="1" autoUpdateAnimBg="0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Two Relevant Sections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9-317(b): Buyer for Value</a:t>
            </a:r>
          </a:p>
          <a:p>
            <a:r>
              <a:rPr lang="en-US" dirty="0" smtClean="0"/>
              <a:t>9-320: Buyer in the Ordinary Course of Business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FD6B5B3-F728-43F8-8201-E071AC3E658E}" type="datetime4">
              <a:rPr lang="en-US" smtClean="0"/>
              <a:t>May 3, 2021</a:t>
            </a:fld>
            <a:endParaRPr lang="en-US" altLang="en-US">
              <a:solidFill>
                <a:schemeClr val="bg2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B4937A-4406-4063-8D42-D5DFC76F06CF}" type="slidenum">
              <a:rPr lang="en-US" altLang="en-US" smtClean="0"/>
              <a:pPr/>
              <a:t>44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47010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9-317(b): Buyer For Value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(</a:t>
            </a:r>
            <a:r>
              <a:rPr lang="en-US" dirty="0" smtClean="0"/>
              <a:t>b)</a:t>
            </a:r>
          </a:p>
          <a:p>
            <a:pPr lvl="1"/>
            <a:r>
              <a:rPr lang="en-US" dirty="0" smtClean="0"/>
              <a:t>Except </a:t>
            </a:r>
            <a:r>
              <a:rPr lang="en-US" dirty="0"/>
              <a:t>as otherwise provided in subsection (e), a </a:t>
            </a:r>
            <a:r>
              <a:rPr lang="en-US" dirty="0">
                <a:solidFill>
                  <a:srgbClr val="FF0000"/>
                </a:solidFill>
              </a:rPr>
              <a:t>buyer</a:t>
            </a:r>
            <a:r>
              <a:rPr lang="en-US" dirty="0"/>
              <a:t>, other than a secured party, of tangible chattel paper, tangible documents, </a:t>
            </a:r>
            <a:r>
              <a:rPr lang="en-US" dirty="0">
                <a:solidFill>
                  <a:srgbClr val="FF0000"/>
                </a:solidFill>
              </a:rPr>
              <a:t>goods</a:t>
            </a:r>
            <a:r>
              <a:rPr lang="en-US" dirty="0"/>
              <a:t>, instruments, or a certificated security </a:t>
            </a:r>
            <a:r>
              <a:rPr lang="en-US" dirty="0">
                <a:solidFill>
                  <a:srgbClr val="FF0000"/>
                </a:solidFill>
              </a:rPr>
              <a:t>takes free of a security interest</a:t>
            </a:r>
            <a:r>
              <a:rPr lang="en-US" dirty="0"/>
              <a:t> or agricultural lien </a:t>
            </a:r>
            <a:r>
              <a:rPr lang="en-US" dirty="0">
                <a:solidFill>
                  <a:srgbClr val="FF0000"/>
                </a:solidFill>
              </a:rPr>
              <a:t>if the buyer gives value and receives delivery of the collateral without knowledge of the security interest or agricultural lien and before it is perfected</a:t>
            </a:r>
            <a:r>
              <a:rPr lang="en-US" dirty="0"/>
              <a:t>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FD6B5B3-F728-43F8-8201-E071AC3E658E}" type="datetime4">
              <a:rPr lang="en-US" smtClean="0"/>
              <a:t>May 3, 2021</a:t>
            </a:fld>
            <a:endParaRPr lang="en-US" altLang="en-US">
              <a:solidFill>
                <a:schemeClr val="bg2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B4937A-4406-4063-8D42-D5DFC76F06CF}" type="slidenum">
              <a:rPr lang="en-US" altLang="en-US" smtClean="0"/>
              <a:pPr/>
              <a:t>45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323790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Two Key Issues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Value</a:t>
            </a:r>
          </a:p>
          <a:p>
            <a:pPr lvl="1"/>
            <a:r>
              <a:rPr lang="en-US" dirty="0" smtClean="0"/>
              <a:t>Bought oil on credit but 8</a:t>
            </a:r>
            <a:r>
              <a:rPr lang="en-US" baseline="30000" dirty="0" smtClean="0"/>
              <a:t>th</a:t>
            </a:r>
            <a:r>
              <a:rPr lang="en-US" dirty="0" smtClean="0"/>
              <a:t> Circuit says promise to pay suffices for value</a:t>
            </a:r>
          </a:p>
          <a:p>
            <a:pPr lvl="1"/>
            <a:r>
              <a:rPr lang="en-US" dirty="0" smtClean="0"/>
              <a:t>Other related transactions didn’t change that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FD6B5B3-F728-43F8-8201-E071AC3E658E}" type="datetime4">
              <a:rPr lang="en-US" smtClean="0"/>
              <a:t>May 3, 2021</a:t>
            </a:fld>
            <a:endParaRPr lang="en-US" altLang="en-US">
              <a:solidFill>
                <a:schemeClr val="bg2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B4937A-4406-4063-8D42-D5DFC76F06CF}" type="slidenum">
              <a:rPr lang="en-US" altLang="en-US" smtClean="0"/>
              <a:pPr/>
              <a:t>46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962298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Two Key Issues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Knowledge: 1-202</a:t>
            </a:r>
          </a:p>
          <a:p>
            <a:pPr lvl="1"/>
            <a:r>
              <a:rPr lang="en-US" dirty="0" smtClean="0"/>
              <a:t>(</a:t>
            </a:r>
            <a:r>
              <a:rPr lang="en-US" dirty="0"/>
              <a:t>a) Subject to subsection (f), a person has “notice” of a fact if the person</a:t>
            </a:r>
            <a:r>
              <a:rPr lang="en-US" dirty="0" smtClean="0"/>
              <a:t>:</a:t>
            </a:r>
            <a:endParaRPr lang="en-US" sz="4400" dirty="0"/>
          </a:p>
          <a:p>
            <a:pPr lvl="2"/>
            <a:r>
              <a:rPr lang="en-US" dirty="0" smtClean="0"/>
              <a:t>(</a:t>
            </a:r>
            <a:r>
              <a:rPr lang="en-US" dirty="0"/>
              <a:t>1) has actual knowledge of it</a:t>
            </a:r>
            <a:r>
              <a:rPr lang="en-US" dirty="0" smtClean="0"/>
              <a:t>;</a:t>
            </a:r>
            <a:endParaRPr lang="en-US" sz="4800" dirty="0"/>
          </a:p>
          <a:p>
            <a:pPr lvl="2"/>
            <a:r>
              <a:rPr lang="en-US" dirty="0" smtClean="0"/>
              <a:t>(</a:t>
            </a:r>
            <a:r>
              <a:rPr lang="en-US" dirty="0"/>
              <a:t>2) has received a notice or notification of it; </a:t>
            </a:r>
            <a:r>
              <a:rPr lang="en-US" dirty="0" smtClean="0"/>
              <a:t>or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FD6B5B3-F728-43F8-8201-E071AC3E658E}" type="datetime4">
              <a:rPr lang="en-US" smtClean="0"/>
              <a:t>May 3, 2021</a:t>
            </a:fld>
            <a:endParaRPr lang="en-US" altLang="en-US">
              <a:solidFill>
                <a:schemeClr val="bg2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B4937A-4406-4063-8D42-D5DFC76F06CF}" type="slidenum">
              <a:rPr lang="en-US" altLang="en-US" smtClean="0"/>
              <a:pPr/>
              <a:t>47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120077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Two Key Issues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Knowledge: 1-202</a:t>
            </a:r>
          </a:p>
          <a:p>
            <a:pPr lvl="2"/>
            <a:r>
              <a:rPr lang="en-US" dirty="0" smtClean="0"/>
              <a:t>(3</a:t>
            </a:r>
            <a:r>
              <a:rPr lang="en-US" dirty="0"/>
              <a:t>) from all the facts and circumstances known to the person at the time in question, has reason to know that it exists</a:t>
            </a:r>
            <a:r>
              <a:rPr lang="en-US" dirty="0" smtClean="0"/>
              <a:t>.</a:t>
            </a:r>
            <a:endParaRPr lang="en-US" sz="4800" dirty="0"/>
          </a:p>
          <a:p>
            <a:pPr lvl="1"/>
            <a:r>
              <a:rPr lang="en-US" dirty="0" smtClean="0"/>
              <a:t>(</a:t>
            </a:r>
            <a:r>
              <a:rPr lang="en-US" dirty="0"/>
              <a:t>b) “Knowledge” means actual knowledge. “Knows” has a corresponding meaning.</a:t>
            </a:r>
            <a:endParaRPr lang="en-US" dirty="0" smtClean="0"/>
          </a:p>
          <a:p>
            <a:pPr lvl="1"/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FD6B5B3-F728-43F8-8201-E071AC3E658E}" type="datetime4">
              <a:rPr lang="en-US" smtClean="0"/>
              <a:t>May 3, 2021</a:t>
            </a:fld>
            <a:endParaRPr lang="en-US" altLang="en-US">
              <a:solidFill>
                <a:schemeClr val="bg2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B4937A-4406-4063-8D42-D5DFC76F06CF}" type="slidenum">
              <a:rPr lang="en-US" altLang="en-US" smtClean="0"/>
              <a:pPr/>
              <a:t>48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800446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Specific Collateral Types, Specific Rules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9-303: Goods covered by Certificate of Title</a:t>
            </a:r>
          </a:p>
          <a:p>
            <a:r>
              <a:rPr lang="en-US" dirty="0" smtClean="0"/>
              <a:t>9-304: Deposit Accounts</a:t>
            </a:r>
          </a:p>
          <a:p>
            <a:r>
              <a:rPr lang="en-US" dirty="0" smtClean="0"/>
              <a:t>9-305: Investment Property</a:t>
            </a:r>
          </a:p>
          <a:p>
            <a:r>
              <a:rPr lang="en-US" dirty="0" smtClean="0"/>
              <a:t>9-306: Letter-of-Credit Rights 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FD6B5B3-F728-43F8-8201-E071AC3E658E}" type="datetime4">
              <a:rPr lang="en-US" smtClean="0"/>
              <a:t>May 3, 2021</a:t>
            </a:fld>
            <a:endParaRPr lang="en-US" altLang="en-US">
              <a:solidFill>
                <a:schemeClr val="bg2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B4937A-4406-4063-8D42-D5DFC76F06CF}" type="slidenum">
              <a:rPr lang="en-US" altLang="en-US" smtClean="0"/>
              <a:pPr/>
              <a:t>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040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8C1A2632-DDC7-4E3B-B429-BBB16B89161B}" type="datetime4">
              <a:rPr lang="en-US" smtClean="0"/>
              <a:t>May 3, 2021</a:t>
            </a:fld>
            <a:endParaRPr lang="en-US" altLang="en-US">
              <a:solidFill>
                <a:schemeClr val="bg2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E4B02CAB-B786-4BE7-BD84-72AF367D81B8}" type="slidenum">
              <a:rPr lang="en-US" altLang="en-US" sz="1400">
                <a:solidFill>
                  <a:srgbClr val="000066"/>
                </a:solidFill>
                <a:latin typeface="Arial" panose="020B0604020202020204" pitchFamily="34" charset="0"/>
              </a:rPr>
              <a:pPr/>
              <a:t>6</a:t>
            </a:fld>
            <a:endParaRPr lang="en-US" altLang="en-US" sz="1400">
              <a:solidFill>
                <a:srgbClr val="000066"/>
              </a:solidFill>
              <a:latin typeface="Arial" panose="020B0604020202020204" pitchFamily="34" charset="0"/>
            </a:endParaRPr>
          </a:p>
        </p:txBody>
      </p:sp>
      <p:sp>
        <p:nvSpPr>
          <p:cNvPr id="1024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9-301(4): As-Extracted Collateral</a:t>
            </a:r>
          </a:p>
        </p:txBody>
      </p:sp>
      <p:sp>
        <p:nvSpPr>
          <p:cNvPr id="1024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1"/>
            <a:r>
              <a:rPr lang="en-US" altLang="en-US" dirty="0" smtClean="0"/>
              <a:t>(4) </a:t>
            </a:r>
            <a:r>
              <a:rPr lang="en-US" altLang="en-US" dirty="0" smtClean="0">
                <a:solidFill>
                  <a:srgbClr val="A50021"/>
                </a:solidFill>
              </a:rPr>
              <a:t>The local law </a:t>
            </a:r>
            <a:r>
              <a:rPr lang="en-US" altLang="en-US" dirty="0" smtClean="0"/>
              <a:t>of the jurisdiction in which the </a:t>
            </a:r>
            <a:r>
              <a:rPr lang="en-US" altLang="en-US" dirty="0" smtClean="0">
                <a:solidFill>
                  <a:srgbClr val="FF0000"/>
                </a:solidFill>
              </a:rPr>
              <a:t>wellhead or </a:t>
            </a:r>
            <a:r>
              <a:rPr lang="en-US" altLang="en-US" dirty="0" err="1" smtClean="0">
                <a:solidFill>
                  <a:srgbClr val="FF0000"/>
                </a:solidFill>
              </a:rPr>
              <a:t>minehead</a:t>
            </a:r>
            <a:r>
              <a:rPr lang="en-US" altLang="en-US" dirty="0" smtClean="0"/>
              <a:t> is located governs </a:t>
            </a:r>
            <a:r>
              <a:rPr lang="en-US" altLang="en-US" dirty="0" smtClean="0">
                <a:solidFill>
                  <a:srgbClr val="00CC00"/>
                </a:solidFill>
              </a:rPr>
              <a:t>perfection</a:t>
            </a:r>
            <a:r>
              <a:rPr lang="en-US" altLang="en-US" dirty="0" smtClean="0"/>
              <a:t>, </a:t>
            </a:r>
            <a:r>
              <a:rPr lang="en-US" altLang="en-US" dirty="0" smtClean="0">
                <a:solidFill>
                  <a:srgbClr val="CC66FF"/>
                </a:solidFill>
              </a:rPr>
              <a:t>the effect of perfection or </a:t>
            </a:r>
            <a:r>
              <a:rPr lang="en-US" altLang="en-US" dirty="0" err="1" smtClean="0">
                <a:solidFill>
                  <a:srgbClr val="CC66FF"/>
                </a:solidFill>
              </a:rPr>
              <a:t>nonperfection</a:t>
            </a:r>
            <a:r>
              <a:rPr lang="en-US" altLang="en-US" dirty="0" smtClean="0">
                <a:solidFill>
                  <a:srgbClr val="CC66FF"/>
                </a:solidFill>
              </a:rPr>
              <a:t>, and the priority</a:t>
            </a:r>
            <a:r>
              <a:rPr lang="en-US" altLang="en-US" dirty="0" smtClean="0"/>
              <a:t> of a security interest in </a:t>
            </a:r>
            <a:r>
              <a:rPr lang="en-US" altLang="en-US" dirty="0" smtClean="0">
                <a:solidFill>
                  <a:srgbClr val="FF0000"/>
                </a:solidFill>
              </a:rPr>
              <a:t>as-extracted collateral</a:t>
            </a:r>
            <a:r>
              <a:rPr lang="en-US" altLang="en-US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155845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F26E7FE4-84CB-431B-910D-7B38C085392E}" type="datetime4">
              <a:rPr lang="en-US" smtClean="0"/>
              <a:t>May 3, 2021</a:t>
            </a:fld>
            <a:endParaRPr lang="en-US" altLang="en-US">
              <a:solidFill>
                <a:schemeClr val="bg2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434AA46E-9C90-4587-8F78-7B3E31773B5A}" type="slidenum">
              <a:rPr lang="en-US" altLang="en-US" sz="1400">
                <a:solidFill>
                  <a:srgbClr val="000066"/>
                </a:solidFill>
                <a:latin typeface="Arial" panose="020B0604020202020204" pitchFamily="34" charset="0"/>
              </a:rPr>
              <a:pPr/>
              <a:t>7</a:t>
            </a:fld>
            <a:endParaRPr lang="en-US" altLang="en-US" sz="1400">
              <a:solidFill>
                <a:srgbClr val="000066"/>
              </a:solidFill>
              <a:latin typeface="Arial" panose="020B0604020202020204" pitchFamily="34" charset="0"/>
            </a:endParaRPr>
          </a:p>
        </p:txBody>
      </p:sp>
      <p:sp>
        <p:nvSpPr>
          <p:cNvPr id="819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9-301(2): Possessory Security Interest</a:t>
            </a:r>
          </a:p>
        </p:txBody>
      </p:sp>
      <p:sp>
        <p:nvSpPr>
          <p:cNvPr id="819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1"/>
            <a:r>
              <a:rPr lang="en-US" altLang="en-US" dirty="0" smtClean="0">
                <a:cs typeface="Times New Roman" panose="02020603050405020304" pitchFamily="18" charset="0"/>
              </a:rPr>
              <a:t>(2) While </a:t>
            </a:r>
            <a:r>
              <a:rPr lang="en-US" altLang="en-US" dirty="0" smtClean="0">
                <a:solidFill>
                  <a:srgbClr val="FF00FF"/>
                </a:solidFill>
                <a:cs typeface="Times New Roman" panose="02020603050405020304" pitchFamily="18" charset="0"/>
              </a:rPr>
              <a:t>collateral is located in a jurisdiction</a:t>
            </a:r>
            <a:r>
              <a:rPr lang="en-US" altLang="en-US" dirty="0" smtClean="0">
                <a:cs typeface="Times New Roman" panose="02020603050405020304" pitchFamily="18" charset="0"/>
              </a:rPr>
              <a:t>, </a:t>
            </a:r>
            <a:r>
              <a:rPr lang="en-US" altLang="en-US" dirty="0" smtClean="0">
                <a:solidFill>
                  <a:srgbClr val="A50021"/>
                </a:solidFill>
                <a:cs typeface="Times New Roman" panose="02020603050405020304" pitchFamily="18" charset="0"/>
              </a:rPr>
              <a:t>the local law</a:t>
            </a:r>
            <a:r>
              <a:rPr lang="en-US" altLang="en-US" dirty="0" smtClean="0">
                <a:cs typeface="Times New Roman" panose="02020603050405020304" pitchFamily="18" charset="0"/>
              </a:rPr>
              <a:t> of that jurisdiction </a:t>
            </a:r>
            <a:r>
              <a:rPr lang="en-US" altLang="en-US" dirty="0" smtClean="0">
                <a:solidFill>
                  <a:srgbClr val="3333CC"/>
                </a:solidFill>
                <a:cs typeface="Times New Roman" panose="02020603050405020304" pitchFamily="18" charset="0"/>
              </a:rPr>
              <a:t>governs</a:t>
            </a:r>
            <a:r>
              <a:rPr lang="en-US" altLang="en-US" dirty="0" smtClean="0">
                <a:solidFill>
                  <a:srgbClr val="00CC00"/>
                </a:solidFill>
                <a:cs typeface="Times New Roman" panose="02020603050405020304" pitchFamily="18" charset="0"/>
              </a:rPr>
              <a:t> perfection</a:t>
            </a:r>
            <a:r>
              <a:rPr lang="en-US" altLang="en-US" dirty="0" smtClean="0">
                <a:cs typeface="Times New Roman" panose="02020603050405020304" pitchFamily="18" charset="0"/>
              </a:rPr>
              <a:t>, </a:t>
            </a:r>
            <a:r>
              <a:rPr lang="en-US" altLang="en-US" dirty="0" smtClean="0">
                <a:solidFill>
                  <a:srgbClr val="CC66FF"/>
                </a:solidFill>
                <a:cs typeface="Times New Roman" panose="02020603050405020304" pitchFamily="18" charset="0"/>
              </a:rPr>
              <a:t>the effect of perfection or </a:t>
            </a:r>
            <a:r>
              <a:rPr lang="en-US" altLang="en-US" dirty="0" err="1" smtClean="0">
                <a:solidFill>
                  <a:srgbClr val="CC66FF"/>
                </a:solidFill>
                <a:cs typeface="Times New Roman" panose="02020603050405020304" pitchFamily="18" charset="0"/>
              </a:rPr>
              <a:t>nonperfection</a:t>
            </a:r>
            <a:r>
              <a:rPr lang="en-US" altLang="en-US" dirty="0" smtClean="0">
                <a:solidFill>
                  <a:srgbClr val="CC66FF"/>
                </a:solidFill>
                <a:cs typeface="Times New Roman" panose="02020603050405020304" pitchFamily="18" charset="0"/>
              </a:rPr>
              <a:t>, and the priority</a:t>
            </a:r>
            <a:r>
              <a:rPr lang="en-US" altLang="en-US" dirty="0" smtClean="0">
                <a:cs typeface="Times New Roman" panose="02020603050405020304" pitchFamily="18" charset="0"/>
              </a:rPr>
              <a:t> of a </a:t>
            </a:r>
            <a:r>
              <a:rPr lang="en-US" altLang="en-US" dirty="0" smtClean="0">
                <a:solidFill>
                  <a:srgbClr val="FF0000"/>
                </a:solidFill>
                <a:cs typeface="Times New Roman" panose="02020603050405020304" pitchFamily="18" charset="0"/>
              </a:rPr>
              <a:t>possessory security interest</a:t>
            </a:r>
            <a:r>
              <a:rPr lang="en-US" altLang="en-US" dirty="0" smtClean="0">
                <a:cs typeface="Times New Roman" panose="02020603050405020304" pitchFamily="18" charset="0"/>
              </a:rPr>
              <a:t> in that collateral.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EA347EB2-9429-496F-806F-A0D289F210B5}" type="datetime4">
              <a:rPr lang="en-US" smtClean="0"/>
              <a:t>May 3, 2021</a:t>
            </a:fld>
            <a:endParaRPr lang="en-US" altLang="en-US">
              <a:solidFill>
                <a:schemeClr val="bg2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822C7599-6FE2-42E0-8F29-343FB879BF57}" type="slidenum">
              <a:rPr lang="en-US" altLang="en-US" sz="1400">
                <a:solidFill>
                  <a:srgbClr val="000066"/>
                </a:solidFill>
                <a:latin typeface="Arial" panose="020B0604020202020204" pitchFamily="34" charset="0"/>
              </a:rPr>
              <a:pPr/>
              <a:t>8</a:t>
            </a:fld>
            <a:endParaRPr lang="en-US" altLang="en-US" sz="1400">
              <a:solidFill>
                <a:srgbClr val="000066"/>
              </a:solidFill>
              <a:latin typeface="Arial" panose="020B0604020202020204" pitchFamily="34" charset="0"/>
            </a:endParaRPr>
          </a:p>
        </p:txBody>
      </p:sp>
      <p:sp>
        <p:nvSpPr>
          <p:cNvPr id="922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9-301(3)(A), (B): Fixture Filings, Timber to Be Cut</a:t>
            </a:r>
            <a:endParaRPr lang="en-US" altLang="en-US" dirty="0" smtClean="0">
              <a:cs typeface="Times New Roman" panose="02020603050405020304" pitchFamily="18" charset="0"/>
            </a:endParaRPr>
          </a:p>
        </p:txBody>
      </p:sp>
      <p:sp>
        <p:nvSpPr>
          <p:cNvPr id="922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1">
              <a:lnSpc>
                <a:spcPct val="90000"/>
              </a:lnSpc>
            </a:pPr>
            <a:r>
              <a:rPr lang="en-US" altLang="en-US" dirty="0" smtClean="0">
                <a:cs typeface="Times New Roman" panose="02020603050405020304" pitchFamily="18" charset="0"/>
              </a:rPr>
              <a:t>(3) Except as otherwise provided in paragraph (4), while negotiable documents, </a:t>
            </a:r>
            <a:r>
              <a:rPr lang="en-US" altLang="en-US" dirty="0" smtClean="0">
                <a:solidFill>
                  <a:srgbClr val="FF00FF"/>
                </a:solidFill>
                <a:cs typeface="Times New Roman" panose="02020603050405020304" pitchFamily="18" charset="0"/>
              </a:rPr>
              <a:t>goods</a:t>
            </a:r>
            <a:r>
              <a:rPr lang="en-US" altLang="en-US" dirty="0" smtClean="0">
                <a:cs typeface="Times New Roman" panose="02020603050405020304" pitchFamily="18" charset="0"/>
              </a:rPr>
              <a:t>, instruments, money, or tangible chattel paper is </a:t>
            </a:r>
            <a:r>
              <a:rPr lang="en-US" altLang="en-US" dirty="0" smtClean="0">
                <a:solidFill>
                  <a:srgbClr val="FF00FF"/>
                </a:solidFill>
                <a:cs typeface="Times New Roman" panose="02020603050405020304" pitchFamily="18" charset="0"/>
              </a:rPr>
              <a:t>located in a jurisdiction</a:t>
            </a:r>
            <a:r>
              <a:rPr lang="en-US" altLang="en-US" dirty="0" smtClean="0">
                <a:cs typeface="Times New Roman" panose="02020603050405020304" pitchFamily="18" charset="0"/>
              </a:rPr>
              <a:t>, </a:t>
            </a:r>
            <a:r>
              <a:rPr lang="en-US" altLang="en-US" dirty="0" smtClean="0">
                <a:solidFill>
                  <a:srgbClr val="A50021"/>
                </a:solidFill>
                <a:cs typeface="Times New Roman" panose="02020603050405020304" pitchFamily="18" charset="0"/>
              </a:rPr>
              <a:t>the local law</a:t>
            </a:r>
            <a:r>
              <a:rPr lang="en-US" altLang="en-US" dirty="0" smtClean="0">
                <a:cs typeface="Times New Roman" panose="02020603050405020304" pitchFamily="18" charset="0"/>
              </a:rPr>
              <a:t> of that jurisdiction </a:t>
            </a:r>
            <a:r>
              <a:rPr lang="en-US" altLang="en-US" dirty="0" smtClean="0">
                <a:solidFill>
                  <a:srgbClr val="3333CC"/>
                </a:solidFill>
                <a:cs typeface="Times New Roman" panose="02020603050405020304" pitchFamily="18" charset="0"/>
              </a:rPr>
              <a:t>governs</a:t>
            </a:r>
            <a:r>
              <a:rPr lang="en-US" altLang="en-US" dirty="0" smtClean="0">
                <a:cs typeface="Times New Roman" panose="02020603050405020304" pitchFamily="18" charset="0"/>
              </a:rPr>
              <a:t>:</a:t>
            </a:r>
          </a:p>
          <a:p>
            <a:pPr lvl="2">
              <a:lnSpc>
                <a:spcPct val="90000"/>
              </a:lnSpc>
            </a:pPr>
            <a:r>
              <a:rPr lang="en-US" altLang="en-US" dirty="0" smtClean="0">
                <a:cs typeface="Times New Roman" panose="02020603050405020304" pitchFamily="18" charset="0"/>
              </a:rPr>
              <a:t>(A) </a:t>
            </a:r>
            <a:r>
              <a:rPr lang="en-US" altLang="en-US" dirty="0" smtClean="0">
                <a:solidFill>
                  <a:srgbClr val="00CC00"/>
                </a:solidFill>
                <a:cs typeface="Times New Roman" panose="02020603050405020304" pitchFamily="18" charset="0"/>
              </a:rPr>
              <a:t>perfection</a:t>
            </a:r>
            <a:r>
              <a:rPr lang="en-US" altLang="en-US" dirty="0" smtClean="0">
                <a:cs typeface="Times New Roman" panose="02020603050405020304" pitchFamily="18" charset="0"/>
              </a:rPr>
              <a:t> of a security interest in the goods by filing a </a:t>
            </a:r>
            <a:r>
              <a:rPr lang="en-US" altLang="en-US" dirty="0" smtClean="0">
                <a:solidFill>
                  <a:srgbClr val="FF0000"/>
                </a:solidFill>
                <a:cs typeface="Times New Roman" panose="02020603050405020304" pitchFamily="18" charset="0"/>
              </a:rPr>
              <a:t>fixture filing</a:t>
            </a:r>
            <a:r>
              <a:rPr lang="en-US" altLang="en-US" dirty="0" smtClean="0">
                <a:cs typeface="Times New Roman" panose="02020603050405020304" pitchFamily="18" charset="0"/>
              </a:rPr>
              <a:t>;</a:t>
            </a:r>
            <a:endParaRPr lang="en-US" altLang="en-US" dirty="0" smtClean="0"/>
          </a:p>
          <a:p>
            <a:pPr lvl="2">
              <a:lnSpc>
                <a:spcPct val="90000"/>
              </a:lnSpc>
            </a:pPr>
            <a:r>
              <a:rPr lang="en-US" altLang="en-US" dirty="0" smtClean="0">
                <a:cs typeface="Times New Roman" panose="02020603050405020304" pitchFamily="18" charset="0"/>
              </a:rPr>
              <a:t>(B) </a:t>
            </a:r>
            <a:r>
              <a:rPr lang="en-US" altLang="en-US" dirty="0" smtClean="0">
                <a:solidFill>
                  <a:srgbClr val="00CC00"/>
                </a:solidFill>
                <a:cs typeface="Times New Roman" panose="02020603050405020304" pitchFamily="18" charset="0"/>
              </a:rPr>
              <a:t>perfection</a:t>
            </a:r>
            <a:r>
              <a:rPr lang="en-US" altLang="en-US" dirty="0" smtClean="0">
                <a:cs typeface="Times New Roman" panose="02020603050405020304" pitchFamily="18" charset="0"/>
              </a:rPr>
              <a:t> of a security interest in </a:t>
            </a:r>
            <a:r>
              <a:rPr lang="en-US" altLang="en-US" dirty="0" smtClean="0">
                <a:solidFill>
                  <a:srgbClr val="FF0000"/>
                </a:solidFill>
                <a:cs typeface="Times New Roman" panose="02020603050405020304" pitchFamily="18" charset="0"/>
              </a:rPr>
              <a:t>timber to be cut</a:t>
            </a:r>
            <a:r>
              <a:rPr lang="en-US" altLang="en-US" dirty="0" smtClean="0">
                <a:cs typeface="Times New Roman" panose="02020603050405020304" pitchFamily="18" charset="0"/>
              </a:rPr>
              <a:t>; and</a:t>
            </a:r>
            <a:endParaRPr lang="en-US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21007666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5E0024F1-6A74-4537-805D-D327D8FC9DE8}" type="datetime4">
              <a:rPr lang="en-US" smtClean="0"/>
              <a:t>May 3, 2021</a:t>
            </a:fld>
            <a:endParaRPr lang="en-US" altLang="en-US">
              <a:solidFill>
                <a:schemeClr val="bg2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B4218DFF-7992-4403-A949-E54BB9D603BE}" type="slidenum">
              <a:rPr lang="en-US" altLang="en-US" sz="1400">
                <a:solidFill>
                  <a:srgbClr val="000066"/>
                </a:solidFill>
                <a:latin typeface="Arial" panose="020B0604020202020204" pitchFamily="34" charset="0"/>
              </a:rPr>
              <a:pPr/>
              <a:t>9</a:t>
            </a:fld>
            <a:endParaRPr lang="en-US" altLang="en-US" sz="1400">
              <a:solidFill>
                <a:srgbClr val="000066"/>
              </a:solidFill>
              <a:latin typeface="Arial" panose="020B0604020202020204" pitchFamily="34" charset="0"/>
            </a:endParaRPr>
          </a:p>
        </p:txBody>
      </p:sp>
      <p:sp>
        <p:nvSpPr>
          <p:cNvPr id="717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9-301</a:t>
            </a:r>
          </a:p>
        </p:txBody>
      </p:sp>
      <p:sp>
        <p:nvSpPr>
          <p:cNvPr id="717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dirty="0">
                <a:cs typeface="Times New Roman" panose="02020603050405020304" pitchFamily="18" charset="0"/>
              </a:rPr>
              <a:t>Except as otherwise provided in Sections 9‑303 through 9‑306, the following rules determine the law </a:t>
            </a:r>
            <a:r>
              <a:rPr lang="en-US" altLang="en-US" dirty="0">
                <a:solidFill>
                  <a:srgbClr val="3333CC"/>
                </a:solidFill>
                <a:cs typeface="Times New Roman" panose="02020603050405020304" pitchFamily="18" charset="0"/>
              </a:rPr>
              <a:t>governing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>
                <a:solidFill>
                  <a:srgbClr val="00CC00"/>
                </a:solidFill>
                <a:cs typeface="Times New Roman" panose="02020603050405020304" pitchFamily="18" charset="0"/>
              </a:rPr>
              <a:t>perfection</a:t>
            </a:r>
            <a:r>
              <a:rPr lang="en-US" altLang="en-US" dirty="0">
                <a:cs typeface="Times New Roman" panose="02020603050405020304" pitchFamily="18" charset="0"/>
              </a:rPr>
              <a:t>, </a:t>
            </a:r>
            <a:r>
              <a:rPr lang="en-US" altLang="en-US" dirty="0">
                <a:solidFill>
                  <a:srgbClr val="CC66FF"/>
                </a:solidFill>
                <a:cs typeface="Times New Roman" panose="02020603050405020304" pitchFamily="18" charset="0"/>
              </a:rPr>
              <a:t>the effect of perfection or </a:t>
            </a:r>
            <a:r>
              <a:rPr lang="en-US" altLang="en-US" dirty="0" err="1">
                <a:solidFill>
                  <a:srgbClr val="CC66FF"/>
                </a:solidFill>
                <a:cs typeface="Times New Roman" panose="02020603050405020304" pitchFamily="18" charset="0"/>
              </a:rPr>
              <a:t>nonperfection</a:t>
            </a:r>
            <a:r>
              <a:rPr lang="en-US" altLang="en-US" dirty="0">
                <a:solidFill>
                  <a:srgbClr val="CC66FF"/>
                </a:solidFill>
                <a:cs typeface="Times New Roman" panose="02020603050405020304" pitchFamily="18" charset="0"/>
              </a:rPr>
              <a:t>, and the priority</a:t>
            </a:r>
            <a:r>
              <a:rPr lang="en-US" altLang="en-US" dirty="0">
                <a:cs typeface="Times New Roman" panose="02020603050405020304" pitchFamily="18" charset="0"/>
              </a:rPr>
              <a:t> of a security interest in collateral</a:t>
            </a:r>
            <a:r>
              <a:rPr lang="en-US" altLang="en-US" dirty="0" smtClean="0">
                <a:cs typeface="Times New Roman" panose="02020603050405020304" pitchFamily="18" charset="0"/>
              </a:rPr>
              <a:t>:</a:t>
            </a: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6732221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Generic (Standard)">
  <a:themeElements>
    <a:clrScheme name="">
      <a:dk1>
        <a:srgbClr val="000066"/>
      </a:dk1>
      <a:lt1>
        <a:srgbClr val="FFFFFF"/>
      </a:lt1>
      <a:dk2>
        <a:srgbClr val="336699"/>
      </a:dk2>
      <a:lt2>
        <a:srgbClr val="010000"/>
      </a:lt2>
      <a:accent1>
        <a:srgbClr val="CCECFF"/>
      </a:accent1>
      <a:accent2>
        <a:srgbClr val="FFFFCC"/>
      </a:accent2>
      <a:accent3>
        <a:srgbClr val="FFFFFF"/>
      </a:accent3>
      <a:accent4>
        <a:srgbClr val="000056"/>
      </a:accent4>
      <a:accent5>
        <a:srgbClr val="E2F4FF"/>
      </a:accent5>
      <a:accent6>
        <a:srgbClr val="E7E7B9"/>
      </a:accent6>
      <a:hlink>
        <a:srgbClr val="0066FF"/>
      </a:hlink>
      <a:folHlink>
        <a:srgbClr val="FFFFCC"/>
      </a:folHlink>
    </a:clrScheme>
    <a:fontScheme name="Generic (Standard)">
      <a:majorFont>
        <a:latin typeface="Helvetica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Generic (Standard) 1">
        <a:dk1>
          <a:srgbClr val="009999"/>
        </a:dk1>
        <a:lt1>
          <a:srgbClr val="FFFFFF"/>
        </a:lt1>
        <a:dk2>
          <a:srgbClr val="336699"/>
        </a:dk2>
        <a:lt2>
          <a:srgbClr val="010000"/>
        </a:lt2>
        <a:accent1>
          <a:srgbClr val="CCECFF"/>
        </a:accent1>
        <a:accent2>
          <a:srgbClr val="FFFFCC"/>
        </a:accent2>
        <a:accent3>
          <a:srgbClr val="FFFFFF"/>
        </a:accent3>
        <a:accent4>
          <a:srgbClr val="008282"/>
        </a:accent4>
        <a:accent5>
          <a:srgbClr val="E2F4FF"/>
        </a:accent5>
        <a:accent6>
          <a:srgbClr val="E7E7B9"/>
        </a:accent6>
        <a:hlink>
          <a:srgbClr val="FF9966"/>
        </a:hlink>
        <a:folHlink>
          <a:srgbClr val="FFFF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eneric (Standard) 2">
        <a:dk1>
          <a:srgbClr val="800000"/>
        </a:dk1>
        <a:lt1>
          <a:srgbClr val="FFFFFF"/>
        </a:lt1>
        <a:dk2>
          <a:srgbClr val="000000"/>
        </a:dk2>
        <a:lt2>
          <a:srgbClr val="FFFFCC"/>
        </a:lt2>
        <a:accent1>
          <a:srgbClr val="000000"/>
        </a:accent1>
        <a:accent2>
          <a:srgbClr val="000099"/>
        </a:accent2>
        <a:accent3>
          <a:srgbClr val="AAAAAA"/>
        </a:accent3>
        <a:accent4>
          <a:srgbClr val="DADADA"/>
        </a:accent4>
        <a:accent5>
          <a:srgbClr val="AAAAAA"/>
        </a:accent5>
        <a:accent6>
          <a:srgbClr val="00008A"/>
        </a:accent6>
        <a:hlink>
          <a:srgbClr val="800000"/>
        </a:hlink>
        <a:folHlink>
          <a:srgbClr val="00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eneric (Standard) 3">
        <a:dk1>
          <a:srgbClr val="000000"/>
        </a:dk1>
        <a:lt1>
          <a:srgbClr val="FFFFFF"/>
        </a:lt1>
        <a:dk2>
          <a:srgbClr val="000000"/>
        </a:dk2>
        <a:lt2>
          <a:srgbClr val="CBCBCB"/>
        </a:lt2>
        <a:accent1>
          <a:srgbClr val="C0C0C0"/>
        </a:accent1>
        <a:accent2>
          <a:srgbClr val="DDDDDD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C8C8C8"/>
        </a:accent6>
        <a:hlink>
          <a:srgbClr val="5F5F5F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eneric (Standard) 4">
        <a:dk1>
          <a:srgbClr val="336699"/>
        </a:dk1>
        <a:lt1>
          <a:srgbClr val="FFFFFF"/>
        </a:lt1>
        <a:dk2>
          <a:srgbClr val="000066"/>
        </a:dk2>
        <a:lt2>
          <a:srgbClr val="010000"/>
        </a:lt2>
        <a:accent1>
          <a:srgbClr val="CCECFF"/>
        </a:accent1>
        <a:accent2>
          <a:srgbClr val="FFFFCC"/>
        </a:accent2>
        <a:accent3>
          <a:srgbClr val="FFFFFF"/>
        </a:accent3>
        <a:accent4>
          <a:srgbClr val="2A5682"/>
        </a:accent4>
        <a:accent5>
          <a:srgbClr val="E2F4FF"/>
        </a:accent5>
        <a:accent6>
          <a:srgbClr val="E7E7B9"/>
        </a:accent6>
        <a:hlink>
          <a:srgbClr val="3399FF"/>
        </a:hlink>
        <a:folHlink>
          <a:srgbClr val="FFFF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eneric (Standard) 5">
        <a:dk1>
          <a:srgbClr val="009999"/>
        </a:dk1>
        <a:lt1>
          <a:srgbClr val="FFFFFF"/>
        </a:lt1>
        <a:dk2>
          <a:srgbClr val="336699"/>
        </a:dk2>
        <a:lt2>
          <a:srgbClr val="010000"/>
        </a:lt2>
        <a:accent1>
          <a:srgbClr val="CCECFF"/>
        </a:accent1>
        <a:accent2>
          <a:srgbClr val="FFFFCC"/>
        </a:accent2>
        <a:accent3>
          <a:srgbClr val="FFFFFF"/>
        </a:accent3>
        <a:accent4>
          <a:srgbClr val="008282"/>
        </a:accent4>
        <a:accent5>
          <a:srgbClr val="E2F4FF"/>
        </a:accent5>
        <a:accent6>
          <a:srgbClr val="E7E7B9"/>
        </a:accent6>
        <a:hlink>
          <a:srgbClr val="0066FF"/>
        </a:hlink>
        <a:folHlink>
          <a:srgbClr val="FFFF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Macintosh HD:Microsoft Office 98:Templates:Presentations:Generic (Standard)</Template>
  <TotalTime>5366</TotalTime>
  <Words>2276</Words>
  <Application>Microsoft Office PowerPoint</Application>
  <PresentationFormat>Widescreen</PresentationFormat>
  <Paragraphs>359</Paragraphs>
  <Slides>48</Slides>
  <Notes>22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48</vt:i4>
      </vt:variant>
    </vt:vector>
  </HeadingPairs>
  <TitlesOfParts>
    <vt:vector size="53" baseType="lpstr">
      <vt:lpstr>Arial</vt:lpstr>
      <vt:lpstr>Helvetica</vt:lpstr>
      <vt:lpstr>Monotype Sorts</vt:lpstr>
      <vt:lpstr>Times New Roman</vt:lpstr>
      <vt:lpstr>Generic (Standard)</vt:lpstr>
      <vt:lpstr>Class 16 Secured Transactions Spring 2021  Choice of Law</vt:lpstr>
      <vt:lpstr>Choice of Law by the Parties</vt:lpstr>
      <vt:lpstr>Why Do We Care about Choice of Law?</vt:lpstr>
      <vt:lpstr>9-301</vt:lpstr>
      <vt:lpstr>Specific Collateral Types, Specific Rules</vt:lpstr>
      <vt:lpstr>9-301(4): As-Extracted Collateral</vt:lpstr>
      <vt:lpstr>9-301(2): Possessory Security Interest</vt:lpstr>
      <vt:lpstr>9-301(3)(A), (B): Fixture Filings, Timber to Be Cut</vt:lpstr>
      <vt:lpstr>9-301</vt:lpstr>
      <vt:lpstr>9-301(1): Baseline Rule</vt:lpstr>
      <vt:lpstr>9-301(3)</vt:lpstr>
      <vt:lpstr>Three Questions</vt:lpstr>
      <vt:lpstr>Three Questions</vt:lpstr>
      <vt:lpstr>Three Questions</vt:lpstr>
      <vt:lpstr>Three Questions</vt:lpstr>
      <vt:lpstr>9-501</vt:lpstr>
      <vt:lpstr>9-501</vt:lpstr>
      <vt:lpstr>9-307: Location of Debtor</vt:lpstr>
      <vt:lpstr>9-307: Location of Debtor</vt:lpstr>
      <vt:lpstr>9-307: Location of Debtor</vt:lpstr>
      <vt:lpstr>Which Location and When?</vt:lpstr>
      <vt:lpstr>Oil, Gas and Minerals as Collateral</vt:lpstr>
      <vt:lpstr>Two Key Situations in Mind</vt:lpstr>
      <vt:lpstr>Two Key Situations in Mind</vt:lpstr>
      <vt:lpstr>OGM as Collateral for Owner Lending</vt:lpstr>
      <vt:lpstr>Sale of OGM</vt:lpstr>
      <vt:lpstr>Creating an Ordinary PMSI</vt:lpstr>
      <vt:lpstr>Where to File FS?</vt:lpstr>
      <vt:lpstr>Where to File FS?</vt:lpstr>
      <vt:lpstr>Where to File FS?</vt:lpstr>
      <vt:lpstr>Where to File FS?</vt:lpstr>
      <vt:lpstr>Where to File FS?</vt:lpstr>
      <vt:lpstr>Meaning Here</vt:lpstr>
      <vt:lpstr>Kansas 9-339a</vt:lpstr>
      <vt:lpstr>Kansas 9-339a</vt:lpstr>
      <vt:lpstr>Sale of OGM</vt:lpstr>
      <vt:lpstr>Choosing Applicable Law Outside of 9-301 to 9-307</vt:lpstr>
      <vt:lpstr>Meaning Here?</vt:lpstr>
      <vt:lpstr>Perfection: Applying All of this Here</vt:lpstr>
      <vt:lpstr>Applying All of this Here</vt:lpstr>
      <vt:lpstr>Applying All of this Here</vt:lpstr>
      <vt:lpstr>Is this Surprising?</vt:lpstr>
      <vt:lpstr>Second Sale of OGM</vt:lpstr>
      <vt:lpstr>Two Relevant Sections</vt:lpstr>
      <vt:lpstr>9-317(b): Buyer For Value</vt:lpstr>
      <vt:lpstr>Two Key Issues</vt:lpstr>
      <vt:lpstr>Two Key Issues</vt:lpstr>
      <vt:lpstr>Two Key Issues</vt:lpstr>
    </vt:vector>
  </TitlesOfParts>
  <Company>The University of Chicago Law School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Standard Setting in High-Tech Industries</dc:title>
  <dc:creator>Randal Picker</dc:creator>
  <cp:lastModifiedBy>Picker, Randall</cp:lastModifiedBy>
  <cp:revision>608</cp:revision>
  <cp:lastPrinted>2018-11-01T19:20:09Z</cp:lastPrinted>
  <dcterms:created xsi:type="dcterms:W3CDTF">1999-10-27T15:27:59Z</dcterms:created>
  <dcterms:modified xsi:type="dcterms:W3CDTF">2021-05-03T19:19:20Z</dcterms:modified>
</cp:coreProperties>
</file>