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53"/>
  </p:notesMasterIdLst>
  <p:handoutMasterIdLst>
    <p:handoutMasterId r:id="rId54"/>
  </p:handoutMasterIdLst>
  <p:sldIdLst>
    <p:sldId id="1255" r:id="rId2"/>
    <p:sldId id="1648" r:id="rId3"/>
    <p:sldId id="1649" r:id="rId4"/>
    <p:sldId id="1650" r:id="rId5"/>
    <p:sldId id="1651" r:id="rId6"/>
    <p:sldId id="1620" r:id="rId7"/>
    <p:sldId id="1621" r:id="rId8"/>
    <p:sldId id="1633" r:id="rId9"/>
    <p:sldId id="1622" r:id="rId10"/>
    <p:sldId id="1624" r:id="rId11"/>
    <p:sldId id="1623" r:id="rId12"/>
    <p:sldId id="1653" r:id="rId13"/>
    <p:sldId id="1655" r:id="rId14"/>
    <p:sldId id="1629" r:id="rId15"/>
    <p:sldId id="1654" r:id="rId16"/>
    <p:sldId id="1656" r:id="rId17"/>
    <p:sldId id="1630" r:id="rId18"/>
    <p:sldId id="1631" r:id="rId19"/>
    <p:sldId id="1662" r:id="rId20"/>
    <p:sldId id="1663" r:id="rId21"/>
    <p:sldId id="1632" r:id="rId22"/>
    <p:sldId id="1638" r:id="rId23"/>
    <p:sldId id="1637" r:id="rId24"/>
    <p:sldId id="1639" r:id="rId25"/>
    <p:sldId id="1640" r:id="rId26"/>
    <p:sldId id="1664" r:id="rId27"/>
    <p:sldId id="1657" r:id="rId28"/>
    <p:sldId id="1660" r:id="rId29"/>
    <p:sldId id="1658" r:id="rId30"/>
    <p:sldId id="1659" r:id="rId31"/>
    <p:sldId id="1661" r:id="rId32"/>
    <p:sldId id="1665" r:id="rId33"/>
    <p:sldId id="1666" r:id="rId34"/>
    <p:sldId id="1667" r:id="rId35"/>
    <p:sldId id="1668" r:id="rId36"/>
    <p:sldId id="1669" r:id="rId37"/>
    <p:sldId id="1670" r:id="rId38"/>
    <p:sldId id="1671" r:id="rId39"/>
    <p:sldId id="1672" r:id="rId40"/>
    <p:sldId id="1673" r:id="rId41"/>
    <p:sldId id="1675" r:id="rId42"/>
    <p:sldId id="1676" r:id="rId43"/>
    <p:sldId id="1565" r:id="rId44"/>
    <p:sldId id="1634" r:id="rId45"/>
    <p:sldId id="1566" r:id="rId46"/>
    <p:sldId id="1583" r:id="rId47"/>
    <p:sldId id="1635" r:id="rId48"/>
    <p:sldId id="1567" r:id="rId49"/>
    <p:sldId id="1568" r:id="rId50"/>
    <p:sldId id="1582" r:id="rId51"/>
    <p:sldId id="1652" r:id="rId52"/>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66FF"/>
    <a:srgbClr val="0000FF"/>
    <a:srgbClr val="003399"/>
    <a:srgbClr val="CCCCFF"/>
    <a:srgbClr val="6699FF"/>
    <a:srgbClr val="FFCC99"/>
    <a:srgbClr val="CC99FF"/>
    <a:srgbClr val="FF7C8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35" autoAdjust="0"/>
    <p:restoredTop sz="94660" autoAdjust="0"/>
  </p:normalViewPr>
  <p:slideViewPr>
    <p:cSldViewPr snapToGrid="0">
      <p:cViewPr varScale="1">
        <p:scale>
          <a:sx n="165" d="100"/>
          <a:sy n="165" d="100"/>
        </p:scale>
        <p:origin x="100" y="200"/>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3D9F06C7-E2E3-4797-BD04-ADE4BE6F3DC6}" type="datetime1">
              <a:rPr lang="en-US" altLang="en-US" smtClean="0"/>
              <a:t>4/29/2021</a:t>
            </a:fld>
            <a:endParaRPr lang="en-US" altLang="en-US"/>
          </a:p>
        </p:txBody>
      </p:sp>
      <p:sp>
        <p:nvSpPr>
          <p:cNvPr id="14340" name="Rectangle 4"/>
          <p:cNvSpPr>
            <a:spLocks noGrp="1" noChangeArrowheads="1"/>
          </p:cNvSpPr>
          <p:nvPr>
            <p:ph type="ftr" sz="quarter" idx="2"/>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6B501951-2BC0-4FD5-8DC7-9D6EAFE9A31E}" type="slidenum">
              <a:rPr lang="en-US" altLang="en-US"/>
              <a:pPr/>
              <a:t>‹#›</a:t>
            </a:fld>
            <a:endParaRPr lang="en-US" altLang="en-US"/>
          </a:p>
        </p:txBody>
      </p:sp>
    </p:spTree>
    <p:extLst>
      <p:ext uri="{BB962C8B-B14F-4D97-AF65-F5344CB8AC3E}">
        <p14:creationId xmlns:p14="http://schemas.microsoft.com/office/powerpoint/2010/main" val="14898709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endParaRPr lang="en-US" altLang="en-US"/>
          </a:p>
        </p:txBody>
      </p:sp>
      <p:sp>
        <p:nvSpPr>
          <p:cNvPr id="50179"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09"/>
            <a:ext cx="5140112" cy="41824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3FF46730-804E-4AAB-A4B3-EF92978A6765}" type="datetime1">
              <a:rPr lang="en-US" altLang="en-US" smtClean="0"/>
              <a:t>4/29/2021</a:t>
            </a:fld>
            <a:endParaRPr lang="en-US" altLang="en-US"/>
          </a:p>
        </p:txBody>
      </p:sp>
      <p:sp>
        <p:nvSpPr>
          <p:cNvPr id="2060" name="Rectangle 12"/>
          <p:cNvSpPr>
            <a:spLocks noGrp="1" noChangeArrowheads="1"/>
          </p:cNvSpPr>
          <p:nvPr>
            <p:ph type="ftr" sz="quarter" idx="4"/>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C5BF5127-9C81-4E43-BA5F-D97930149F85}" type="slidenum">
              <a:rPr lang="en-US" altLang="en-US"/>
              <a:pPr/>
              <a:t>‹#›</a:t>
            </a:fld>
            <a:endParaRPr lang="en-US" altLang="en-US"/>
          </a:p>
        </p:txBody>
      </p:sp>
    </p:spTree>
    <p:extLst>
      <p:ext uri="{BB962C8B-B14F-4D97-AF65-F5344CB8AC3E}">
        <p14:creationId xmlns:p14="http://schemas.microsoft.com/office/powerpoint/2010/main" val="1774525939"/>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E84715B-F7E0-4E20-B203-DF3739F1A6D4}" type="datetime1">
              <a:rPr kumimoji="0" lang="en-US" altLang="en-US" sz="1200"/>
              <a:t>4/29/2021</a:t>
            </a:fld>
            <a:endParaRPr kumimoji="0" lang="en-US" altLang="en-US" sz="1200"/>
          </a:p>
        </p:txBody>
      </p:sp>
      <p:sp>
        <p:nvSpPr>
          <p:cNvPr id="512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D988E09-48D2-42EE-AC10-6B6584A750F4}" type="slidenum">
              <a:rPr kumimoji="0" lang="en-US" altLang="en-US" sz="1200"/>
              <a:pPr/>
              <a:t>1</a:t>
            </a:fld>
            <a:endParaRPr kumimoji="0" lang="en-US" altLang="en-US" sz="1200"/>
          </a:p>
        </p:txBody>
      </p:sp>
      <p:sp>
        <p:nvSpPr>
          <p:cNvPr id="51204" name="Rectangle 2"/>
          <p:cNvSpPr>
            <a:spLocks noGrp="1" noRot="1" noChangeAspect="1" noChangeArrowheads="1" noTextEdit="1"/>
          </p:cNvSpPr>
          <p:nvPr>
            <p:ph type="sldImg"/>
          </p:nvPr>
        </p:nvSpPr>
        <p:spPr>
          <a:xfrm>
            <a:off x="407988" y="698500"/>
            <a:ext cx="6194425" cy="3484563"/>
          </a:xfrm>
          <a:ln/>
        </p:spPr>
      </p:sp>
      <p:sp>
        <p:nvSpPr>
          <p:cNvPr id="512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649902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140A40-3FAA-4BC4-862A-C1A9C88780DB}" type="datetime1">
              <a:rPr kumimoji="0" lang="en-US" altLang="en-US" sz="1200"/>
              <a:t>4/29/2021</a:t>
            </a:fld>
            <a:endParaRPr kumimoji="0" lang="en-US" altLang="en-US" sz="1200"/>
          </a:p>
        </p:txBody>
      </p:sp>
      <p:sp>
        <p:nvSpPr>
          <p:cNvPr id="716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10F0041-00DE-4456-8A39-8DBC5C6400A5}" type="slidenum">
              <a:rPr kumimoji="0" lang="en-US" altLang="en-US" sz="1200"/>
              <a:pPr/>
              <a:t>13</a:t>
            </a:fld>
            <a:endParaRPr kumimoji="0" lang="en-US" altLang="en-US" sz="1200"/>
          </a:p>
        </p:txBody>
      </p:sp>
      <p:sp>
        <p:nvSpPr>
          <p:cNvPr id="71684" name="Rectangle 2"/>
          <p:cNvSpPr>
            <a:spLocks noGrp="1" noRot="1" noChangeAspect="1" noChangeArrowheads="1" noTextEdit="1"/>
          </p:cNvSpPr>
          <p:nvPr>
            <p:ph type="sldImg"/>
          </p:nvPr>
        </p:nvSpPr>
        <p:spPr>
          <a:xfrm>
            <a:off x="407988" y="698500"/>
            <a:ext cx="6194425" cy="3484563"/>
          </a:xfrm>
          <a:ln/>
        </p:spPr>
      </p:sp>
      <p:sp>
        <p:nvSpPr>
          <p:cNvPr id="716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71986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B6E72EE-FBF8-48D7-83E4-F452649F3182}" type="datetime1">
              <a:rPr kumimoji="0" lang="en-US" altLang="en-US" sz="1200"/>
              <a:t>4/29/2021</a:t>
            </a:fld>
            <a:endParaRPr kumimoji="0" lang="en-US" altLang="en-US" sz="1200"/>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4B45E7-4FF6-4304-B4E4-069DE769DEDC}" type="slidenum">
              <a:rPr kumimoji="0" lang="en-US" altLang="en-US" sz="1200"/>
              <a:pPr/>
              <a:t>14</a:t>
            </a:fld>
            <a:endParaRPr kumimoji="0" lang="en-US" altLang="en-US" sz="1200"/>
          </a:p>
        </p:txBody>
      </p:sp>
      <p:sp>
        <p:nvSpPr>
          <p:cNvPr id="73732" name="Rectangle 2"/>
          <p:cNvSpPr>
            <a:spLocks noGrp="1" noRot="1" noChangeAspect="1" noChangeArrowheads="1" noTextEdit="1"/>
          </p:cNvSpPr>
          <p:nvPr>
            <p:ph type="sldImg"/>
          </p:nvPr>
        </p:nvSpPr>
        <p:spPr>
          <a:xfrm>
            <a:off x="407988" y="698500"/>
            <a:ext cx="6194425" cy="3484563"/>
          </a:xfrm>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782318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93F04B-1321-4C46-97E7-F276281B08DB}" type="datetime1">
              <a:rPr kumimoji="0" lang="en-US" altLang="en-US" sz="1200"/>
              <a:t>4/29/2021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6E392B7-0F90-4845-BDA1-86370C685ADA}" type="slidenum">
              <a:rPr kumimoji="0" lang="en-US" altLang="en-US" sz="1200"/>
              <a:pPr/>
              <a:t>15</a:t>
            </a:fld>
            <a:endParaRPr kumimoji="0" lang="en-US" altLang="en-US" sz="1200"/>
          </a:p>
        </p:txBody>
      </p:sp>
      <p:sp>
        <p:nvSpPr>
          <p:cNvPr id="70660" name="Rectangle 2"/>
          <p:cNvSpPr>
            <a:spLocks noGrp="1" noRot="1" noChangeAspect="1" noChangeArrowheads="1" noTextEdit="1"/>
          </p:cNvSpPr>
          <p:nvPr>
            <p:ph type="sldImg"/>
          </p:nvPr>
        </p:nvSpPr>
        <p:spPr>
          <a:xfrm>
            <a:off x="407988" y="698500"/>
            <a:ext cx="6194425" cy="3484563"/>
          </a:xfrm>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190363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D3344CA-02B0-46D7-A703-15A0C60CEC0F}" type="datetime1">
              <a:rPr kumimoji="0" lang="en-US" altLang="en-US" sz="1200"/>
              <a:t>4/29/2021</a:t>
            </a:fld>
            <a:endParaRPr kumimoji="0" lang="en-US" altLang="en-US" sz="1200"/>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DE0C5EE-4DFC-46A8-BC5D-77A1D2D01A4F}" type="slidenum">
              <a:rPr kumimoji="0" lang="en-US" altLang="en-US" sz="1200"/>
              <a:pPr/>
              <a:t>16</a:t>
            </a:fld>
            <a:endParaRPr kumimoji="0" lang="en-US" altLang="en-US" sz="1200"/>
          </a:p>
        </p:txBody>
      </p:sp>
      <p:sp>
        <p:nvSpPr>
          <p:cNvPr id="72708" name="Rectangle 2"/>
          <p:cNvSpPr>
            <a:spLocks noGrp="1" noRot="1" noChangeAspect="1" noChangeArrowheads="1" noTextEdit="1"/>
          </p:cNvSpPr>
          <p:nvPr>
            <p:ph type="sldImg"/>
          </p:nvPr>
        </p:nvSpPr>
        <p:spPr>
          <a:xfrm>
            <a:off x="407988" y="698500"/>
            <a:ext cx="6194425" cy="3484563"/>
          </a:xfrm>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9773091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7ED3217-23BF-46E1-83EC-090103009122}" type="datetime1">
              <a:rPr kumimoji="0" lang="en-US" altLang="en-US" sz="1200"/>
              <a:t>4/29/2021</a:t>
            </a:fld>
            <a:endParaRPr kumimoji="0" lang="en-US" altLang="en-US" sz="1200"/>
          </a:p>
        </p:txBody>
      </p:sp>
      <p:sp>
        <p:nvSpPr>
          <p:cNvPr id="747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27C37C2-A138-4806-AEE3-62E6AB89A2D7}" type="slidenum">
              <a:rPr kumimoji="0" lang="en-US" altLang="en-US" sz="1200"/>
              <a:pPr/>
              <a:t>17</a:t>
            </a:fld>
            <a:endParaRPr kumimoji="0" lang="en-US" altLang="en-US" sz="1200"/>
          </a:p>
        </p:txBody>
      </p:sp>
      <p:sp>
        <p:nvSpPr>
          <p:cNvPr id="74756" name="Rectangle 2"/>
          <p:cNvSpPr>
            <a:spLocks noGrp="1" noRot="1" noChangeAspect="1" noChangeArrowheads="1" noTextEdit="1"/>
          </p:cNvSpPr>
          <p:nvPr>
            <p:ph type="sldImg"/>
          </p:nvPr>
        </p:nvSpPr>
        <p:spPr>
          <a:xfrm>
            <a:off x="407988" y="698500"/>
            <a:ext cx="6194425" cy="3484563"/>
          </a:xfrm>
          <a:ln/>
        </p:spPr>
      </p:sp>
      <p:sp>
        <p:nvSpPr>
          <p:cNvPr id="747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804955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138CBF-DEDE-48A9-8383-C38C279AFA43}" type="datetime1">
              <a:rPr kumimoji="0" lang="en-US" altLang="en-US" sz="1200"/>
              <a:t>4/29/2021</a:t>
            </a:fld>
            <a:endParaRPr kumimoji="0" lang="en-US" altLang="en-US" sz="1200"/>
          </a:p>
        </p:txBody>
      </p:sp>
      <p:sp>
        <p:nvSpPr>
          <p:cNvPr id="757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F4223A-0A30-45F3-A052-4B724787D675}" type="slidenum">
              <a:rPr kumimoji="0" lang="en-US" altLang="en-US" sz="1200"/>
              <a:pPr/>
              <a:t>18</a:t>
            </a:fld>
            <a:endParaRPr kumimoji="0" lang="en-US" altLang="en-US" sz="1200"/>
          </a:p>
        </p:txBody>
      </p:sp>
      <p:sp>
        <p:nvSpPr>
          <p:cNvPr id="75780" name="Rectangle 2"/>
          <p:cNvSpPr>
            <a:spLocks noGrp="1" noRot="1" noChangeAspect="1" noChangeArrowheads="1" noTextEdit="1"/>
          </p:cNvSpPr>
          <p:nvPr>
            <p:ph type="sldImg"/>
          </p:nvPr>
        </p:nvSpPr>
        <p:spPr>
          <a:xfrm>
            <a:off x="407988" y="698500"/>
            <a:ext cx="6194425" cy="3484563"/>
          </a:xfrm>
          <a:ln/>
        </p:spPr>
      </p:sp>
      <p:sp>
        <p:nvSpPr>
          <p:cNvPr id="757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690829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2CF928-3FD4-472B-98CD-BE46003D9DA8}" type="datetime1">
              <a:rPr kumimoji="0" lang="en-US" altLang="en-US" sz="1200"/>
              <a:t>4/29/2021</a:t>
            </a:fld>
            <a:endParaRPr kumimoji="0" lang="en-US" altLang="en-US" sz="1200"/>
          </a:p>
        </p:txBody>
      </p:sp>
      <p:sp>
        <p:nvSpPr>
          <p:cNvPr id="768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D210C0-AF2F-4389-99D2-41E2B1DE26D0}" type="slidenum">
              <a:rPr kumimoji="0" lang="en-US" altLang="en-US" sz="1200"/>
              <a:pPr/>
              <a:t>19</a:t>
            </a:fld>
            <a:endParaRPr kumimoji="0" lang="en-US" altLang="en-US" sz="1200"/>
          </a:p>
        </p:txBody>
      </p:sp>
      <p:sp>
        <p:nvSpPr>
          <p:cNvPr id="76804" name="Rectangle 2"/>
          <p:cNvSpPr>
            <a:spLocks noGrp="1" noRot="1" noChangeAspect="1" noChangeArrowheads="1" noTextEdit="1"/>
          </p:cNvSpPr>
          <p:nvPr>
            <p:ph type="sldImg"/>
          </p:nvPr>
        </p:nvSpPr>
        <p:spPr>
          <a:xfrm>
            <a:off x="407988" y="698500"/>
            <a:ext cx="6194425" cy="3484563"/>
          </a:xfrm>
          <a:ln/>
        </p:spPr>
      </p:sp>
      <p:sp>
        <p:nvSpPr>
          <p:cNvPr id="768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343105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2CF928-3FD4-472B-98CD-BE46003D9DA8}" type="datetime1">
              <a:rPr kumimoji="0" lang="en-US" altLang="en-US" sz="1200"/>
              <a:t>4/29/2021</a:t>
            </a:fld>
            <a:endParaRPr kumimoji="0" lang="en-US" altLang="en-US" sz="1200"/>
          </a:p>
        </p:txBody>
      </p:sp>
      <p:sp>
        <p:nvSpPr>
          <p:cNvPr id="768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D210C0-AF2F-4389-99D2-41E2B1DE26D0}" type="slidenum">
              <a:rPr kumimoji="0" lang="en-US" altLang="en-US" sz="1200"/>
              <a:pPr/>
              <a:t>20</a:t>
            </a:fld>
            <a:endParaRPr kumimoji="0" lang="en-US" altLang="en-US" sz="1200"/>
          </a:p>
        </p:txBody>
      </p:sp>
      <p:sp>
        <p:nvSpPr>
          <p:cNvPr id="76804" name="Rectangle 2"/>
          <p:cNvSpPr>
            <a:spLocks noGrp="1" noRot="1" noChangeAspect="1" noChangeArrowheads="1" noTextEdit="1"/>
          </p:cNvSpPr>
          <p:nvPr>
            <p:ph type="sldImg"/>
          </p:nvPr>
        </p:nvSpPr>
        <p:spPr>
          <a:xfrm>
            <a:off x="407988" y="698500"/>
            <a:ext cx="6194425" cy="3484563"/>
          </a:xfrm>
          <a:ln/>
        </p:spPr>
      </p:sp>
      <p:sp>
        <p:nvSpPr>
          <p:cNvPr id="768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106646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2CF928-3FD4-472B-98CD-BE46003D9DA8}" type="datetime1">
              <a:rPr kumimoji="0" lang="en-US" altLang="en-US" sz="1200"/>
              <a:t>4/29/2021</a:t>
            </a:fld>
            <a:endParaRPr kumimoji="0" lang="en-US" altLang="en-US" sz="1200"/>
          </a:p>
        </p:txBody>
      </p:sp>
      <p:sp>
        <p:nvSpPr>
          <p:cNvPr id="768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D210C0-AF2F-4389-99D2-41E2B1DE26D0}" type="slidenum">
              <a:rPr kumimoji="0" lang="en-US" altLang="en-US" sz="1200"/>
              <a:pPr/>
              <a:t>21</a:t>
            </a:fld>
            <a:endParaRPr kumimoji="0" lang="en-US" altLang="en-US" sz="1200"/>
          </a:p>
        </p:txBody>
      </p:sp>
      <p:sp>
        <p:nvSpPr>
          <p:cNvPr id="76804" name="Rectangle 2"/>
          <p:cNvSpPr>
            <a:spLocks noGrp="1" noRot="1" noChangeAspect="1" noChangeArrowheads="1" noTextEdit="1"/>
          </p:cNvSpPr>
          <p:nvPr>
            <p:ph type="sldImg"/>
          </p:nvPr>
        </p:nvSpPr>
        <p:spPr>
          <a:xfrm>
            <a:off x="407988" y="698500"/>
            <a:ext cx="6194425" cy="3484563"/>
          </a:xfrm>
          <a:ln/>
        </p:spPr>
      </p:sp>
      <p:sp>
        <p:nvSpPr>
          <p:cNvPr id="768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8946600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B6E72EE-FBF8-48D7-83E4-F452649F3182}" type="datetime1">
              <a:rPr kumimoji="0" lang="en-US" altLang="en-US" sz="1200"/>
              <a:t>4/29/2021</a:t>
            </a:fld>
            <a:endParaRPr kumimoji="0" lang="en-US" altLang="en-US" sz="1200"/>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4B45E7-4FF6-4304-B4E4-069DE769DEDC}" type="slidenum">
              <a:rPr kumimoji="0" lang="en-US" altLang="en-US" sz="1200"/>
              <a:pPr/>
              <a:t>27</a:t>
            </a:fld>
            <a:endParaRPr kumimoji="0" lang="en-US" altLang="en-US" sz="1200"/>
          </a:p>
        </p:txBody>
      </p:sp>
      <p:sp>
        <p:nvSpPr>
          <p:cNvPr id="73732" name="Rectangle 2"/>
          <p:cNvSpPr>
            <a:spLocks noGrp="1" noRot="1" noChangeAspect="1" noChangeArrowheads="1" noTextEdit="1"/>
          </p:cNvSpPr>
          <p:nvPr>
            <p:ph type="sldImg"/>
          </p:nvPr>
        </p:nvSpPr>
        <p:spPr>
          <a:xfrm>
            <a:off x="407988" y="698500"/>
            <a:ext cx="6194425" cy="3484563"/>
          </a:xfrm>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192784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D6D5A8E-6C56-4845-A912-E847029819F1}" type="datetime1">
              <a:rPr kumimoji="0" lang="en-US" altLang="en-US" sz="1200"/>
              <a:t>4/29/2021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55A6854-A716-41B7-A93E-BC46327B8A06}" type="slidenum">
              <a:rPr kumimoji="0" lang="en-US" altLang="en-US" sz="1200"/>
              <a:pPr/>
              <a:t>2</a:t>
            </a:fld>
            <a:endParaRPr kumimoji="0" lang="en-US" altLang="en-US" sz="1200"/>
          </a:p>
        </p:txBody>
      </p:sp>
      <p:sp>
        <p:nvSpPr>
          <p:cNvPr id="60420" name="Rectangle 2"/>
          <p:cNvSpPr>
            <a:spLocks noGrp="1" noRot="1" noChangeAspect="1" noChangeArrowheads="1" noTextEdit="1"/>
          </p:cNvSpPr>
          <p:nvPr>
            <p:ph type="sldImg"/>
          </p:nvPr>
        </p:nvSpPr>
        <p:spPr>
          <a:xfrm>
            <a:off x="407988" y="698500"/>
            <a:ext cx="6194425" cy="3484563"/>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7345787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B6E72EE-FBF8-48D7-83E4-F452649F3182}" type="datetime1">
              <a:rPr kumimoji="0" lang="en-US" altLang="en-US" sz="1200"/>
              <a:t>4/29/2021</a:t>
            </a:fld>
            <a:endParaRPr kumimoji="0" lang="en-US" altLang="en-US" sz="1200"/>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4B45E7-4FF6-4304-B4E4-069DE769DEDC}" type="slidenum">
              <a:rPr kumimoji="0" lang="en-US" altLang="en-US" sz="1200"/>
              <a:pPr/>
              <a:t>28</a:t>
            </a:fld>
            <a:endParaRPr kumimoji="0" lang="en-US" altLang="en-US" sz="1200"/>
          </a:p>
        </p:txBody>
      </p:sp>
      <p:sp>
        <p:nvSpPr>
          <p:cNvPr id="73732" name="Rectangle 2"/>
          <p:cNvSpPr>
            <a:spLocks noGrp="1" noRot="1" noChangeAspect="1" noChangeArrowheads="1" noTextEdit="1"/>
          </p:cNvSpPr>
          <p:nvPr>
            <p:ph type="sldImg"/>
          </p:nvPr>
        </p:nvSpPr>
        <p:spPr>
          <a:xfrm>
            <a:off x="407988" y="698500"/>
            <a:ext cx="6194425" cy="3484563"/>
          </a:xfrm>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1967951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B6E72EE-FBF8-48D7-83E4-F452649F3182}" type="datetime1">
              <a:rPr kumimoji="0" lang="en-US" altLang="en-US" sz="1200"/>
              <a:t>4/29/2021</a:t>
            </a:fld>
            <a:endParaRPr kumimoji="0" lang="en-US" altLang="en-US" sz="1200"/>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4B45E7-4FF6-4304-B4E4-069DE769DEDC}" type="slidenum">
              <a:rPr kumimoji="0" lang="en-US" altLang="en-US" sz="1200"/>
              <a:pPr/>
              <a:t>32</a:t>
            </a:fld>
            <a:endParaRPr kumimoji="0" lang="en-US" altLang="en-US" sz="1200"/>
          </a:p>
        </p:txBody>
      </p:sp>
      <p:sp>
        <p:nvSpPr>
          <p:cNvPr id="73732" name="Rectangle 2"/>
          <p:cNvSpPr>
            <a:spLocks noGrp="1" noRot="1" noChangeAspect="1" noChangeArrowheads="1" noTextEdit="1"/>
          </p:cNvSpPr>
          <p:nvPr>
            <p:ph type="sldImg"/>
          </p:nvPr>
        </p:nvSpPr>
        <p:spPr>
          <a:xfrm>
            <a:off x="407988" y="698500"/>
            <a:ext cx="6194425" cy="3484563"/>
          </a:xfrm>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686546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C3C8940-4D71-4286-941F-5BD8A47E2223}" type="datetime1">
              <a:rPr kumimoji="0" lang="en-US" altLang="en-US" sz="1200"/>
              <a:t>4/29/2021</a:t>
            </a:fld>
            <a:endParaRPr kumimoji="0" lang="en-US" altLang="en-US" sz="1200"/>
          </a:p>
        </p:txBody>
      </p:sp>
      <p:sp>
        <p:nvSpPr>
          <p:cNvPr id="778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B976F0-2E1C-4BE0-AC0A-12E65EBE940B}" type="slidenum">
              <a:rPr kumimoji="0" lang="en-US" altLang="en-US" sz="1200"/>
              <a:pPr/>
              <a:t>43</a:t>
            </a:fld>
            <a:endParaRPr kumimoji="0" lang="en-US" altLang="en-US" sz="1200"/>
          </a:p>
        </p:txBody>
      </p:sp>
      <p:sp>
        <p:nvSpPr>
          <p:cNvPr id="77828" name="Rectangle 2"/>
          <p:cNvSpPr>
            <a:spLocks noGrp="1" noRot="1" noChangeAspect="1" noChangeArrowheads="1" noTextEdit="1"/>
          </p:cNvSpPr>
          <p:nvPr>
            <p:ph type="sldImg"/>
          </p:nvPr>
        </p:nvSpPr>
        <p:spPr>
          <a:xfrm>
            <a:off x="407988" y="698500"/>
            <a:ext cx="6194425" cy="3484563"/>
          </a:xfrm>
          <a:ln/>
        </p:spPr>
      </p:sp>
      <p:sp>
        <p:nvSpPr>
          <p:cNvPr id="778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961695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C3C8940-4D71-4286-941F-5BD8A47E2223}" type="datetime1">
              <a:rPr kumimoji="0" lang="en-US" altLang="en-US" sz="1200"/>
              <a:t>4/29/2021</a:t>
            </a:fld>
            <a:endParaRPr kumimoji="0" lang="en-US" altLang="en-US" sz="1200"/>
          </a:p>
        </p:txBody>
      </p:sp>
      <p:sp>
        <p:nvSpPr>
          <p:cNvPr id="778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B976F0-2E1C-4BE0-AC0A-12E65EBE940B}" type="slidenum">
              <a:rPr kumimoji="0" lang="en-US" altLang="en-US" sz="1200"/>
              <a:pPr/>
              <a:t>44</a:t>
            </a:fld>
            <a:endParaRPr kumimoji="0" lang="en-US" altLang="en-US" sz="1200"/>
          </a:p>
        </p:txBody>
      </p:sp>
      <p:sp>
        <p:nvSpPr>
          <p:cNvPr id="77828" name="Rectangle 2"/>
          <p:cNvSpPr>
            <a:spLocks noGrp="1" noRot="1" noChangeAspect="1" noChangeArrowheads="1" noTextEdit="1"/>
          </p:cNvSpPr>
          <p:nvPr>
            <p:ph type="sldImg"/>
          </p:nvPr>
        </p:nvSpPr>
        <p:spPr>
          <a:xfrm>
            <a:off x="407988" y="698500"/>
            <a:ext cx="6194425" cy="3484563"/>
          </a:xfrm>
          <a:ln/>
        </p:spPr>
      </p:sp>
      <p:sp>
        <p:nvSpPr>
          <p:cNvPr id="778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2470885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9B3D706-D25F-46DC-9A79-3CA10D1C7703}" type="datetime1">
              <a:rPr kumimoji="0" lang="en-US" altLang="en-US" sz="1200"/>
              <a:t>4/29/2021</a:t>
            </a:fld>
            <a:endParaRPr kumimoji="0" lang="en-US" altLang="en-US" sz="1200"/>
          </a:p>
        </p:txBody>
      </p:sp>
      <p:sp>
        <p:nvSpPr>
          <p:cNvPr id="788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56EB29-EC3B-469B-BD83-98367FAF5258}" type="slidenum">
              <a:rPr kumimoji="0" lang="en-US" altLang="en-US" sz="1200"/>
              <a:pPr/>
              <a:t>45</a:t>
            </a:fld>
            <a:endParaRPr kumimoji="0" lang="en-US" altLang="en-US" sz="1200"/>
          </a:p>
        </p:txBody>
      </p:sp>
      <p:sp>
        <p:nvSpPr>
          <p:cNvPr id="78852" name="Rectangle 2"/>
          <p:cNvSpPr>
            <a:spLocks noGrp="1" noRot="1" noChangeAspect="1" noChangeArrowheads="1" noTextEdit="1"/>
          </p:cNvSpPr>
          <p:nvPr>
            <p:ph type="sldImg"/>
          </p:nvPr>
        </p:nvSpPr>
        <p:spPr>
          <a:xfrm>
            <a:off x="407988" y="698500"/>
            <a:ext cx="6194425" cy="3484563"/>
          </a:xfrm>
          <a:ln/>
        </p:spPr>
      </p:sp>
      <p:sp>
        <p:nvSpPr>
          <p:cNvPr id="788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04661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407988" y="698500"/>
            <a:ext cx="6194425" cy="3484563"/>
          </a:xfrm>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7987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0954462-A0CD-4B4A-AE3E-465FC50E2E3D}" type="datetime1">
              <a:rPr kumimoji="0" lang="en-US" altLang="en-US" sz="1200"/>
              <a:t>4/29/2021</a:t>
            </a:fld>
            <a:endParaRPr kumimoji="0" lang="en-US" altLang="en-US" sz="1200"/>
          </a:p>
        </p:txBody>
      </p:sp>
      <p:sp>
        <p:nvSpPr>
          <p:cNvPr id="7987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AAD79AF-C1E7-4150-80E4-2D32DCD374ED}" type="slidenum">
              <a:rPr kumimoji="0" lang="en-US" altLang="en-US" sz="1200"/>
              <a:pPr/>
              <a:t>46</a:t>
            </a:fld>
            <a:endParaRPr kumimoji="0" lang="en-US" altLang="en-US" sz="1200"/>
          </a:p>
        </p:txBody>
      </p:sp>
    </p:spTree>
    <p:extLst>
      <p:ext uri="{BB962C8B-B14F-4D97-AF65-F5344CB8AC3E}">
        <p14:creationId xmlns:p14="http://schemas.microsoft.com/office/powerpoint/2010/main" val="33067701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407988" y="698500"/>
            <a:ext cx="6194425" cy="3484563"/>
          </a:xfrm>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7987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0954462-A0CD-4B4A-AE3E-465FC50E2E3D}" type="datetime1">
              <a:rPr kumimoji="0" lang="en-US" altLang="en-US" sz="1200"/>
              <a:t>4/29/2021</a:t>
            </a:fld>
            <a:endParaRPr kumimoji="0" lang="en-US" altLang="en-US" sz="1200"/>
          </a:p>
        </p:txBody>
      </p:sp>
      <p:sp>
        <p:nvSpPr>
          <p:cNvPr id="7987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AAD79AF-C1E7-4150-80E4-2D32DCD374ED}" type="slidenum">
              <a:rPr kumimoji="0" lang="en-US" altLang="en-US" sz="1200"/>
              <a:pPr/>
              <a:t>47</a:t>
            </a:fld>
            <a:endParaRPr kumimoji="0" lang="en-US" altLang="en-US" sz="1200"/>
          </a:p>
        </p:txBody>
      </p:sp>
    </p:spTree>
    <p:extLst>
      <p:ext uri="{BB962C8B-B14F-4D97-AF65-F5344CB8AC3E}">
        <p14:creationId xmlns:p14="http://schemas.microsoft.com/office/powerpoint/2010/main" val="27024065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0E15242-93D2-4A45-850C-F829FEF85287}" type="datetime1">
              <a:rPr kumimoji="0" lang="en-US" altLang="en-US" sz="1200"/>
              <a:t>4/29/2021</a:t>
            </a:fld>
            <a:endParaRPr kumimoji="0" lang="en-US" altLang="en-US" sz="1200"/>
          </a:p>
        </p:txBody>
      </p:sp>
      <p:sp>
        <p:nvSpPr>
          <p:cNvPr id="808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485357-0487-4798-A68A-93783C8DB9AD}" type="slidenum">
              <a:rPr kumimoji="0" lang="en-US" altLang="en-US" sz="1200"/>
              <a:pPr/>
              <a:t>48</a:t>
            </a:fld>
            <a:endParaRPr kumimoji="0" lang="en-US" altLang="en-US" sz="1200"/>
          </a:p>
        </p:txBody>
      </p:sp>
      <p:sp>
        <p:nvSpPr>
          <p:cNvPr id="80900" name="Rectangle 2"/>
          <p:cNvSpPr>
            <a:spLocks noGrp="1" noRot="1" noChangeAspect="1" noChangeArrowheads="1" noTextEdit="1"/>
          </p:cNvSpPr>
          <p:nvPr>
            <p:ph type="sldImg"/>
          </p:nvPr>
        </p:nvSpPr>
        <p:spPr>
          <a:xfrm>
            <a:off x="407988" y="698500"/>
            <a:ext cx="6194425" cy="3484563"/>
          </a:xfrm>
          <a:ln/>
        </p:spPr>
      </p:sp>
      <p:sp>
        <p:nvSpPr>
          <p:cNvPr id="809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160683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7EB4F14-87E5-4152-A1DD-EB517795ECFD}" type="datetime1">
              <a:rPr kumimoji="0" lang="en-US" altLang="en-US" sz="1200"/>
              <a:t>4/29/2021</a:t>
            </a:fld>
            <a:endParaRPr kumimoji="0" lang="en-US" altLang="en-US" sz="1200"/>
          </a:p>
        </p:txBody>
      </p:sp>
      <p:sp>
        <p:nvSpPr>
          <p:cNvPr id="819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59698E-B546-4C43-AC19-6960351E3109}" type="slidenum">
              <a:rPr kumimoji="0" lang="en-US" altLang="en-US" sz="1200"/>
              <a:pPr/>
              <a:t>49</a:t>
            </a:fld>
            <a:endParaRPr kumimoji="0" lang="en-US" altLang="en-US" sz="1200"/>
          </a:p>
        </p:txBody>
      </p:sp>
      <p:sp>
        <p:nvSpPr>
          <p:cNvPr id="81924" name="Rectangle 2"/>
          <p:cNvSpPr>
            <a:spLocks noGrp="1" noRot="1" noChangeAspect="1" noChangeArrowheads="1" noTextEdit="1"/>
          </p:cNvSpPr>
          <p:nvPr>
            <p:ph type="sldImg"/>
          </p:nvPr>
        </p:nvSpPr>
        <p:spPr>
          <a:xfrm>
            <a:off x="407988" y="698500"/>
            <a:ext cx="6194425" cy="3484563"/>
          </a:xfrm>
          <a:ln/>
        </p:spPr>
      </p:sp>
      <p:sp>
        <p:nvSpPr>
          <p:cNvPr id="819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1584789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442">
              <a:defRPr kumimoji="1" sz="2400">
                <a:solidFill>
                  <a:schemeClr val="tx1"/>
                </a:solidFill>
                <a:latin typeface="Times New Roman" panose="02020603050405020304" pitchFamily="18" charset="0"/>
              </a:defRPr>
            </a:lvl1pPr>
            <a:lvl2pPr marL="744025" indent="-286163" defTabSz="928442">
              <a:defRPr kumimoji="1" sz="2400">
                <a:solidFill>
                  <a:schemeClr val="tx1"/>
                </a:solidFill>
                <a:latin typeface="Times New Roman" panose="02020603050405020304" pitchFamily="18" charset="0"/>
              </a:defRPr>
            </a:lvl2pPr>
            <a:lvl3pPr marL="1144654" indent="-228931" defTabSz="928442">
              <a:defRPr kumimoji="1" sz="2400">
                <a:solidFill>
                  <a:schemeClr val="tx1"/>
                </a:solidFill>
                <a:latin typeface="Times New Roman" panose="02020603050405020304" pitchFamily="18" charset="0"/>
              </a:defRPr>
            </a:lvl3pPr>
            <a:lvl4pPr marL="1602516" indent="-228931" defTabSz="928442">
              <a:defRPr kumimoji="1" sz="2400">
                <a:solidFill>
                  <a:schemeClr val="tx1"/>
                </a:solidFill>
                <a:latin typeface="Times New Roman" panose="02020603050405020304" pitchFamily="18" charset="0"/>
              </a:defRPr>
            </a:lvl4pPr>
            <a:lvl5pPr marL="2060377" indent="-228931" defTabSz="928442">
              <a:defRPr kumimoji="1" sz="2400">
                <a:solidFill>
                  <a:schemeClr val="tx1"/>
                </a:solidFill>
                <a:latin typeface="Times New Roman" panose="02020603050405020304" pitchFamily="18" charset="0"/>
              </a:defRPr>
            </a:lvl5pPr>
            <a:lvl6pPr marL="2518239" indent="-228931" defTabSz="928442"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28442"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28442"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28442" eaLnBrk="0" fontAlgn="base" hangingPunct="0">
              <a:spcBef>
                <a:spcPct val="0"/>
              </a:spcBef>
              <a:spcAft>
                <a:spcPct val="0"/>
              </a:spcAft>
              <a:defRPr kumimoji="1" sz="2400">
                <a:solidFill>
                  <a:schemeClr val="tx1"/>
                </a:solidFill>
                <a:latin typeface="Times New Roman" panose="02020603050405020304" pitchFamily="18" charset="0"/>
              </a:defRPr>
            </a:lvl9pPr>
          </a:lstStyle>
          <a:p>
            <a:fld id="{1AFEC2AD-2DCE-4456-8F96-E307DA4EE42C}" type="datetime1">
              <a:rPr kumimoji="0" lang="en-US" altLang="en-US" sz="1200"/>
              <a:t>4/29/2021</a:t>
            </a:fld>
            <a:endParaRPr kumimoji="0" lang="en-US" altLang="en-US" sz="1200"/>
          </a:p>
        </p:txBody>
      </p:sp>
      <p:sp>
        <p:nvSpPr>
          <p:cNvPr id="829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442">
              <a:defRPr kumimoji="1" sz="2400">
                <a:solidFill>
                  <a:schemeClr val="tx1"/>
                </a:solidFill>
                <a:latin typeface="Times New Roman" panose="02020603050405020304" pitchFamily="18" charset="0"/>
              </a:defRPr>
            </a:lvl1pPr>
            <a:lvl2pPr marL="744025" indent="-286163" defTabSz="928442">
              <a:defRPr kumimoji="1" sz="2400">
                <a:solidFill>
                  <a:schemeClr val="tx1"/>
                </a:solidFill>
                <a:latin typeface="Times New Roman" panose="02020603050405020304" pitchFamily="18" charset="0"/>
              </a:defRPr>
            </a:lvl2pPr>
            <a:lvl3pPr marL="1144654" indent="-228931" defTabSz="928442">
              <a:defRPr kumimoji="1" sz="2400">
                <a:solidFill>
                  <a:schemeClr val="tx1"/>
                </a:solidFill>
                <a:latin typeface="Times New Roman" panose="02020603050405020304" pitchFamily="18" charset="0"/>
              </a:defRPr>
            </a:lvl3pPr>
            <a:lvl4pPr marL="1602516" indent="-228931" defTabSz="928442">
              <a:defRPr kumimoji="1" sz="2400">
                <a:solidFill>
                  <a:schemeClr val="tx1"/>
                </a:solidFill>
                <a:latin typeface="Times New Roman" panose="02020603050405020304" pitchFamily="18" charset="0"/>
              </a:defRPr>
            </a:lvl4pPr>
            <a:lvl5pPr marL="2060377" indent="-228931" defTabSz="928442">
              <a:defRPr kumimoji="1" sz="2400">
                <a:solidFill>
                  <a:schemeClr val="tx1"/>
                </a:solidFill>
                <a:latin typeface="Times New Roman" panose="02020603050405020304" pitchFamily="18" charset="0"/>
              </a:defRPr>
            </a:lvl5pPr>
            <a:lvl6pPr marL="2518239" indent="-228931" defTabSz="928442"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28442"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28442"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28442"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8836E9-FBE4-45C7-8787-7DCB9B8071B9}" type="slidenum">
              <a:rPr kumimoji="0" lang="en-US" altLang="en-US" sz="1200"/>
              <a:pPr/>
              <a:t>50</a:t>
            </a:fld>
            <a:endParaRPr kumimoji="0" lang="en-US" altLang="en-US" sz="1200"/>
          </a:p>
        </p:txBody>
      </p:sp>
      <p:sp>
        <p:nvSpPr>
          <p:cNvPr id="82948" name="Rectangle 2"/>
          <p:cNvSpPr>
            <a:spLocks noGrp="1" noRot="1" noChangeAspect="1" noChangeArrowheads="1" noTextEdit="1"/>
          </p:cNvSpPr>
          <p:nvPr>
            <p:ph type="sldImg"/>
          </p:nvPr>
        </p:nvSpPr>
        <p:spPr>
          <a:xfrm>
            <a:off x="407988" y="698500"/>
            <a:ext cx="6194425" cy="3484563"/>
          </a:xfrm>
          <a:ln/>
        </p:spPr>
      </p:sp>
      <p:sp>
        <p:nvSpPr>
          <p:cNvPr id="829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18681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C6B792-8F0B-49E3-81C2-86AB89EA166D}" type="datetime1">
              <a:rPr kumimoji="0" lang="en-US" altLang="en-US" sz="1200"/>
              <a:t>4/29/2021</a:t>
            </a:fld>
            <a:endParaRPr kumimoji="0" lang="en-US" altLang="en-US" sz="1200"/>
          </a:p>
        </p:txBody>
      </p:sp>
      <p:sp>
        <p:nvSpPr>
          <p:cNvPr id="645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6241B60-C02B-4EB5-807C-3ED40AD5A942}" type="slidenum">
              <a:rPr kumimoji="0" lang="en-US" altLang="en-US" sz="1200"/>
              <a:pPr/>
              <a:t>6</a:t>
            </a:fld>
            <a:endParaRPr kumimoji="0" lang="en-US" altLang="en-US" sz="1200"/>
          </a:p>
        </p:txBody>
      </p:sp>
      <p:sp>
        <p:nvSpPr>
          <p:cNvPr id="64516" name="Rectangle 2"/>
          <p:cNvSpPr>
            <a:spLocks noGrp="1" noRot="1" noChangeAspect="1" noChangeArrowheads="1" noTextEdit="1"/>
          </p:cNvSpPr>
          <p:nvPr>
            <p:ph type="sldImg"/>
          </p:nvPr>
        </p:nvSpPr>
        <p:spPr>
          <a:xfrm>
            <a:off x="407988" y="698500"/>
            <a:ext cx="6194425" cy="3484563"/>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502402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D4CA6A-5DC1-47CF-9D52-DB452229FF17}" type="datetime1">
              <a:rPr kumimoji="0" lang="en-US" altLang="en-US" sz="1200"/>
              <a:t>4/29/2021</a:t>
            </a:fld>
            <a:endParaRPr kumimoji="0" lang="en-US" altLang="en-US" sz="1200"/>
          </a:p>
        </p:txBody>
      </p:sp>
      <p:sp>
        <p:nvSpPr>
          <p:cNvPr id="655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03A2195-F49A-4EB0-A3E4-347D06EF84C7}" type="slidenum">
              <a:rPr kumimoji="0" lang="en-US" altLang="en-US" sz="1200"/>
              <a:pPr/>
              <a:t>7</a:t>
            </a:fld>
            <a:endParaRPr kumimoji="0" lang="en-US" altLang="en-US" sz="1200"/>
          </a:p>
        </p:txBody>
      </p:sp>
      <p:sp>
        <p:nvSpPr>
          <p:cNvPr id="65540" name="Rectangle 2"/>
          <p:cNvSpPr>
            <a:spLocks noGrp="1" noRot="1" noChangeAspect="1" noChangeArrowheads="1" noTextEdit="1"/>
          </p:cNvSpPr>
          <p:nvPr>
            <p:ph type="sldImg"/>
          </p:nvPr>
        </p:nvSpPr>
        <p:spPr>
          <a:xfrm>
            <a:off x="407988" y="698500"/>
            <a:ext cx="6194425" cy="3484563"/>
          </a:xfrm>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42902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D4CA6A-5DC1-47CF-9D52-DB452229FF17}" type="datetime1">
              <a:rPr kumimoji="0" lang="en-US" altLang="en-US" sz="1200"/>
              <a:t>4/29/2021</a:t>
            </a:fld>
            <a:endParaRPr kumimoji="0" lang="en-US" altLang="en-US" sz="1200"/>
          </a:p>
        </p:txBody>
      </p:sp>
      <p:sp>
        <p:nvSpPr>
          <p:cNvPr id="655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03A2195-F49A-4EB0-A3E4-347D06EF84C7}" type="slidenum">
              <a:rPr kumimoji="0" lang="en-US" altLang="en-US" sz="1200"/>
              <a:pPr/>
              <a:t>8</a:t>
            </a:fld>
            <a:endParaRPr kumimoji="0" lang="en-US" altLang="en-US" sz="1200"/>
          </a:p>
        </p:txBody>
      </p:sp>
      <p:sp>
        <p:nvSpPr>
          <p:cNvPr id="65540" name="Rectangle 2"/>
          <p:cNvSpPr>
            <a:spLocks noGrp="1" noRot="1" noChangeAspect="1" noChangeArrowheads="1" noTextEdit="1"/>
          </p:cNvSpPr>
          <p:nvPr>
            <p:ph type="sldImg"/>
          </p:nvPr>
        </p:nvSpPr>
        <p:spPr>
          <a:xfrm>
            <a:off x="407988" y="698500"/>
            <a:ext cx="6194425" cy="3484563"/>
          </a:xfrm>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6173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C0EE035-6AFF-4D8E-99AC-094C320DFF0B}" type="datetime1">
              <a:rPr kumimoji="0" lang="en-US" altLang="en-US" sz="1200"/>
              <a:t>4/29/2021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C3F5599-16CA-46A2-8F29-56BF00FEDFC8}" type="slidenum">
              <a:rPr kumimoji="0" lang="en-US" altLang="en-US" sz="1200"/>
              <a:pPr/>
              <a:t>9</a:t>
            </a:fld>
            <a:endParaRPr kumimoji="0" lang="en-US" altLang="en-US" sz="1200"/>
          </a:p>
        </p:txBody>
      </p:sp>
      <p:sp>
        <p:nvSpPr>
          <p:cNvPr id="66564" name="Rectangle 2"/>
          <p:cNvSpPr>
            <a:spLocks noGrp="1" noRot="1" noChangeAspect="1" noChangeArrowheads="1" noTextEdit="1"/>
          </p:cNvSpPr>
          <p:nvPr>
            <p:ph type="sldImg"/>
          </p:nvPr>
        </p:nvSpPr>
        <p:spPr>
          <a:xfrm>
            <a:off x="407988" y="698500"/>
            <a:ext cx="6194425" cy="3484563"/>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1413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1E88DED-7E01-43CB-8743-A6476A45BC4A}" type="datetime1">
              <a:rPr kumimoji="0" lang="en-US" altLang="en-US" sz="1200"/>
              <a:t>4/29/2021</a:t>
            </a:fld>
            <a:endParaRPr kumimoji="0" lang="en-US" altLang="en-US" sz="1200"/>
          </a:p>
        </p:txBody>
      </p:sp>
      <p:sp>
        <p:nvSpPr>
          <p:cNvPr id="686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5DBF4F4-7FC6-4A52-A7F3-3F9387BB4132}" type="slidenum">
              <a:rPr kumimoji="0" lang="en-US" altLang="en-US" sz="1200"/>
              <a:pPr/>
              <a:t>10</a:t>
            </a:fld>
            <a:endParaRPr kumimoji="0" lang="en-US" altLang="en-US" sz="1200"/>
          </a:p>
        </p:txBody>
      </p:sp>
      <p:sp>
        <p:nvSpPr>
          <p:cNvPr id="68612" name="Rectangle 2"/>
          <p:cNvSpPr>
            <a:spLocks noGrp="1" noRot="1" noChangeAspect="1" noChangeArrowheads="1" noTextEdit="1"/>
          </p:cNvSpPr>
          <p:nvPr>
            <p:ph type="sldImg"/>
          </p:nvPr>
        </p:nvSpPr>
        <p:spPr>
          <a:xfrm>
            <a:off x="407988" y="698500"/>
            <a:ext cx="6194425" cy="3484563"/>
          </a:xfrm>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3160875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3CE95D2-FA18-41A6-B292-4634EA7ECA82}" type="datetime1">
              <a:rPr kumimoji="0" lang="en-US" altLang="en-US" sz="1200"/>
              <a:t>4/29/2021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61599B-A367-4EDB-B487-9D3CF1D308E9}" type="slidenum">
              <a:rPr kumimoji="0" lang="en-US" altLang="en-US" sz="1200"/>
              <a:pPr/>
              <a:t>11</a:t>
            </a:fld>
            <a:endParaRPr kumimoji="0" lang="en-US" altLang="en-US" sz="1200"/>
          </a:p>
        </p:txBody>
      </p:sp>
      <p:sp>
        <p:nvSpPr>
          <p:cNvPr id="67588" name="Rectangle 2"/>
          <p:cNvSpPr>
            <a:spLocks noGrp="1" noRot="1" noChangeAspect="1" noChangeArrowheads="1" noTextEdit="1"/>
          </p:cNvSpPr>
          <p:nvPr>
            <p:ph type="sldImg"/>
          </p:nvPr>
        </p:nvSpPr>
        <p:spPr>
          <a:xfrm>
            <a:off x="407988" y="698500"/>
            <a:ext cx="6194425" cy="3484563"/>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73643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0E9C0D4-9DD1-4B11-B2BD-E0FFCEF3A872}" type="datetime1">
              <a:rPr kumimoji="0" lang="en-US" altLang="en-US" sz="1200"/>
              <a:t>4/29/2021</a:t>
            </a:fld>
            <a:endParaRPr kumimoji="0" lang="en-US" altLang="en-US" sz="1200"/>
          </a:p>
        </p:txBody>
      </p:sp>
      <p:sp>
        <p:nvSpPr>
          <p:cNvPr id="696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4529B2-FCCC-42A5-B167-E0468F4133C5}" type="slidenum">
              <a:rPr kumimoji="0" lang="en-US" altLang="en-US" sz="1200"/>
              <a:pPr/>
              <a:t>12</a:t>
            </a:fld>
            <a:endParaRPr kumimoji="0" lang="en-US" altLang="en-US" sz="1200"/>
          </a:p>
        </p:txBody>
      </p:sp>
      <p:sp>
        <p:nvSpPr>
          <p:cNvPr id="69636" name="Rectangle 2"/>
          <p:cNvSpPr>
            <a:spLocks noGrp="1" noRot="1" noChangeAspect="1" noChangeArrowheads="1" noTextEdit="1"/>
          </p:cNvSpPr>
          <p:nvPr>
            <p:ph type="sldImg"/>
          </p:nvPr>
        </p:nvSpPr>
        <p:spPr>
          <a:xfrm>
            <a:off x="407988" y="698500"/>
            <a:ext cx="6194425" cy="3484563"/>
          </a:xfrm>
          <a:ln/>
        </p:spPr>
      </p:sp>
      <p:sp>
        <p:nvSpPr>
          <p:cNvPr id="696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713183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18172006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F6A9BE3C-86B2-49CD-B7D1-D032FDB87752}" type="datetime4">
              <a:rPr lang="en-US" smtClean="0"/>
              <a:t>April 29,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9004E5A0-3E43-4A39-8BBC-C9ED87C3E22D}" type="slidenum">
              <a:rPr lang="en-US" altLang="en-US"/>
              <a:pPr/>
              <a:t>‹#›</a:t>
            </a:fld>
            <a:endParaRPr lang="en-US" altLang="en-US"/>
          </a:p>
        </p:txBody>
      </p:sp>
    </p:spTree>
    <p:extLst>
      <p:ext uri="{BB962C8B-B14F-4D97-AF65-F5344CB8AC3E}">
        <p14:creationId xmlns:p14="http://schemas.microsoft.com/office/powerpoint/2010/main" val="1897487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F137846B-392E-4B97-99BA-A1EEA7245634}" type="datetime4">
              <a:rPr lang="en-US" smtClean="0"/>
              <a:t>April 29,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516393CD-087E-43AA-AE52-5D4D95132A22}" type="slidenum">
              <a:rPr lang="en-US" altLang="en-US"/>
              <a:pPr/>
              <a:t>‹#›</a:t>
            </a:fld>
            <a:endParaRPr lang="en-US" altLang="en-US"/>
          </a:p>
        </p:txBody>
      </p:sp>
    </p:spTree>
    <p:extLst>
      <p:ext uri="{BB962C8B-B14F-4D97-AF65-F5344CB8AC3E}">
        <p14:creationId xmlns:p14="http://schemas.microsoft.com/office/powerpoint/2010/main" val="2888183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40287C35-705F-42DE-8896-E35A565575CC}" type="datetime4">
              <a:rPr lang="en-US" smtClean="0"/>
              <a:t>April 29,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12BCA96B-7DEA-4940-8022-C913A212C09E}" type="slidenum">
              <a:rPr lang="en-US" altLang="en-US"/>
              <a:pPr/>
              <a:t>‹#›</a:t>
            </a:fld>
            <a:endParaRPr lang="en-US" altLang="en-US"/>
          </a:p>
        </p:txBody>
      </p:sp>
    </p:spTree>
    <p:extLst>
      <p:ext uri="{BB962C8B-B14F-4D97-AF65-F5344CB8AC3E}">
        <p14:creationId xmlns:p14="http://schemas.microsoft.com/office/powerpoint/2010/main" val="734068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23DDC6C5-A000-439F-B572-ED62589E8213}" type="datetime4">
              <a:rPr lang="en-US" smtClean="0"/>
              <a:t>April 29,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7EB82584-EA73-4BED-B4D3-839D4F758068}" type="slidenum">
              <a:rPr lang="en-US" altLang="en-US"/>
              <a:pPr/>
              <a:t>‹#›</a:t>
            </a:fld>
            <a:endParaRPr lang="en-US" altLang="en-US"/>
          </a:p>
        </p:txBody>
      </p:sp>
    </p:spTree>
    <p:extLst>
      <p:ext uri="{BB962C8B-B14F-4D97-AF65-F5344CB8AC3E}">
        <p14:creationId xmlns:p14="http://schemas.microsoft.com/office/powerpoint/2010/main" val="985686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A3877942-B339-4E03-B17A-DD772091B0F2}" type="datetime4">
              <a:rPr lang="en-US" smtClean="0"/>
              <a:t>April 29,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99E9B3C9-6CAC-4175-96ED-FC4042F81358}" type="slidenum">
              <a:rPr lang="en-US" altLang="en-US"/>
              <a:pPr/>
              <a:t>‹#›</a:t>
            </a:fld>
            <a:endParaRPr lang="en-US" altLang="en-US"/>
          </a:p>
        </p:txBody>
      </p:sp>
    </p:spTree>
    <p:extLst>
      <p:ext uri="{BB962C8B-B14F-4D97-AF65-F5344CB8AC3E}">
        <p14:creationId xmlns:p14="http://schemas.microsoft.com/office/powerpoint/2010/main" val="1984886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87727ED9-F792-4F03-AEF2-5C34E439538C}" type="datetime4">
              <a:rPr lang="en-US" smtClean="0"/>
              <a:t>April 29,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AD24FA96-F5B9-4419-87C8-809A40460B37}" type="slidenum">
              <a:rPr lang="en-US" altLang="en-US"/>
              <a:pPr/>
              <a:t>‹#›</a:t>
            </a:fld>
            <a:endParaRPr lang="en-US" altLang="en-US"/>
          </a:p>
        </p:txBody>
      </p:sp>
    </p:spTree>
    <p:extLst>
      <p:ext uri="{BB962C8B-B14F-4D97-AF65-F5344CB8AC3E}">
        <p14:creationId xmlns:p14="http://schemas.microsoft.com/office/powerpoint/2010/main" val="3262255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A8882A8-53C2-4F7B-BC6B-EEECA058D84F}" type="datetime4">
              <a:rPr lang="en-US" smtClean="0"/>
              <a:t>April 29,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29C0755D-BC05-46EA-A773-C0FC50634F45}" type="slidenum">
              <a:rPr lang="en-US" altLang="en-US"/>
              <a:pPr/>
              <a:t>‹#›</a:t>
            </a:fld>
            <a:endParaRPr lang="en-US" altLang="en-US"/>
          </a:p>
        </p:txBody>
      </p:sp>
    </p:spTree>
    <p:extLst>
      <p:ext uri="{BB962C8B-B14F-4D97-AF65-F5344CB8AC3E}">
        <p14:creationId xmlns:p14="http://schemas.microsoft.com/office/powerpoint/2010/main" val="2648199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C47B2C92-914D-47CC-9EC0-70274EC845A2}" type="datetime4">
              <a:rPr lang="en-US" smtClean="0"/>
              <a:t>April 29,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79B8DDC0-7B10-4CEF-9827-B9C663785FE6}" type="slidenum">
              <a:rPr lang="en-US" altLang="en-US"/>
              <a:pPr/>
              <a:t>‹#›</a:t>
            </a:fld>
            <a:endParaRPr lang="en-US" altLang="en-US"/>
          </a:p>
        </p:txBody>
      </p:sp>
    </p:spTree>
    <p:extLst>
      <p:ext uri="{BB962C8B-B14F-4D97-AF65-F5344CB8AC3E}">
        <p14:creationId xmlns:p14="http://schemas.microsoft.com/office/powerpoint/2010/main" val="4084730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4F6EF382-27E6-4476-B4C7-6518C2C1FAC8}" type="datetime4">
              <a:rPr lang="en-US" smtClean="0"/>
              <a:t>April 29,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5906EB0E-170F-4137-AFD8-3B216F9C89F0}" type="slidenum">
              <a:rPr lang="en-US" altLang="en-US"/>
              <a:pPr/>
              <a:t>‹#›</a:t>
            </a:fld>
            <a:endParaRPr lang="en-US" altLang="en-US"/>
          </a:p>
        </p:txBody>
      </p:sp>
    </p:spTree>
    <p:extLst>
      <p:ext uri="{BB962C8B-B14F-4D97-AF65-F5344CB8AC3E}">
        <p14:creationId xmlns:p14="http://schemas.microsoft.com/office/powerpoint/2010/main" val="805792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DEA57C47-764C-4D46-AFA9-7D1BA953D975}" type="datetime4">
              <a:rPr lang="en-US" smtClean="0"/>
              <a:t>April 29,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FD60AE51-D712-4A31-B779-EF57D0C05E1D}" type="slidenum">
              <a:rPr lang="en-US" altLang="en-US"/>
              <a:pPr/>
              <a:t>‹#›</a:t>
            </a:fld>
            <a:endParaRPr lang="en-US" altLang="en-US"/>
          </a:p>
        </p:txBody>
      </p:sp>
    </p:spTree>
    <p:extLst>
      <p:ext uri="{BB962C8B-B14F-4D97-AF65-F5344CB8AC3E}">
        <p14:creationId xmlns:p14="http://schemas.microsoft.com/office/powerpoint/2010/main" val="2752317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D027EE74-4DCB-44C2-B78A-167467A7DBB7}" type="datetime4">
              <a:rPr lang="en-US" smtClean="0"/>
              <a:t>April 29,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E0A0FD29-9A01-4806-8057-E0CD780A842B}" type="slidenum">
              <a:rPr lang="en-US" altLang="en-US"/>
              <a:pPr/>
              <a:t>‹#›</a:t>
            </a:fld>
            <a:endParaRPr lang="en-US" altLang="en-US"/>
          </a:p>
        </p:txBody>
      </p:sp>
    </p:spTree>
    <p:extLst>
      <p:ext uri="{BB962C8B-B14F-4D97-AF65-F5344CB8AC3E}">
        <p14:creationId xmlns:p14="http://schemas.microsoft.com/office/powerpoint/2010/main" val="2914875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1317201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70A31D17-0685-46EA-87B5-60F49FD56BC3}" type="datetime4">
              <a:rPr lang="en-US" smtClean="0"/>
              <a:t>April 29,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CBD73AB9-135F-4029-B811-70BF6061BE4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15</a:t>
            </a:r>
            <a:r>
              <a:rPr lang="en-US" altLang="en-US" sz="2800" dirty="0"/>
              <a:t/>
            </a:r>
            <a:br>
              <a:rPr lang="en-US" altLang="en-US" sz="2800" dirty="0"/>
            </a:br>
            <a:r>
              <a:rPr lang="en-US" altLang="en-US" sz="2800" dirty="0"/>
              <a:t>Secured </a:t>
            </a:r>
            <a:r>
              <a:rPr lang="en-US" altLang="en-US" sz="2800" smtClean="0"/>
              <a:t>Transactions Spring 2021</a:t>
            </a:r>
            <a:r>
              <a:rPr lang="en-US" altLang="en-US" sz="2800" dirty="0" smtClean="0"/>
              <a:t/>
            </a:r>
            <a:br>
              <a:rPr lang="en-US" altLang="en-US" sz="2800" dirty="0" smtClean="0"/>
            </a:br>
            <a:r>
              <a:rPr lang="en-US" altLang="en-US" sz="2800" dirty="0"/>
              <a:t/>
            </a:r>
            <a:br>
              <a:rPr lang="en-US" altLang="en-US" sz="2800" dirty="0"/>
            </a:br>
            <a:r>
              <a:rPr lang="en-US" altLang="en-US" sz="2800" dirty="0"/>
              <a:t/>
            </a:r>
            <a:br>
              <a:rPr lang="en-US" altLang="en-US" sz="2800" dirty="0"/>
            </a:br>
            <a:r>
              <a:rPr lang="en-US" altLang="en-US" dirty="0" smtClean="0"/>
              <a:t>Transfers</a:t>
            </a:r>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endParaRPr lang="en-US" altLang="en-US" sz="2000" dirty="0">
              <a:solidFill>
                <a:srgbClr val="0000FF"/>
              </a:solidFill>
            </a:endParaRPr>
          </a:p>
          <a:p>
            <a:endParaRPr lang="en-US" altLang="en-US" sz="1600" dirty="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endParaRPr lang="en-US" altLang="en-US" sz="1800" dirty="0" smtClean="0">
              <a:solidFill>
                <a:srgbClr val="0000FF"/>
              </a:solidFill>
            </a:endParaRPr>
          </a:p>
          <a:p>
            <a:r>
              <a:rPr lang="en-US" altLang="en-US" sz="1800" dirty="0" smtClean="0">
                <a:solidFill>
                  <a:srgbClr val="0000FF"/>
                </a:solidFill>
              </a:rPr>
              <a:t>Copyright </a:t>
            </a:r>
            <a:r>
              <a:rPr lang="en-US" altLang="en-US" sz="1800" dirty="0">
                <a:solidFill>
                  <a:srgbClr val="0000FF"/>
                </a:solidFill>
              </a:rPr>
              <a:t>© </a:t>
            </a:r>
            <a:r>
              <a:rPr lang="en-US" altLang="en-US" sz="1800" dirty="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C3619CC-9617-4730-BDD9-66975B55728A}"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F93774-2204-4292-803F-C64C30C85390}"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smtClean="0"/>
              <a:t>Summing Up 9-327 on Deposit Account Priorities</a:t>
            </a:r>
          </a:p>
        </p:txBody>
      </p:sp>
      <p:sp>
        <p:nvSpPr>
          <p:cNvPr id="20486" name="Rectangle 3"/>
          <p:cNvSpPr>
            <a:spLocks noGrp="1" noChangeArrowheads="1"/>
          </p:cNvSpPr>
          <p:nvPr>
            <p:ph type="body" idx="1"/>
          </p:nvPr>
        </p:nvSpPr>
        <p:spPr/>
        <p:txBody>
          <a:bodyPr/>
          <a:lstStyle/>
          <a:p>
            <a:r>
              <a:rPr lang="en-US" altLang="en-US" dirty="0" smtClean="0"/>
              <a:t>Control v. Non-Control</a:t>
            </a:r>
          </a:p>
          <a:p>
            <a:pPr lvl="1"/>
            <a:r>
              <a:rPr lang="en-US" altLang="en-US" dirty="0" smtClean="0"/>
              <a:t>Control wins (9-327(1))</a:t>
            </a:r>
          </a:p>
          <a:p>
            <a:r>
              <a:rPr lang="en-US" altLang="en-US" dirty="0"/>
              <a:t>SP Control v. SP Control</a:t>
            </a:r>
          </a:p>
          <a:p>
            <a:pPr lvl="1"/>
            <a:r>
              <a:rPr lang="en-US" altLang="en-US" dirty="0"/>
              <a:t>First in time wins (9-327(2</a:t>
            </a:r>
            <a:r>
              <a:rPr lang="en-US" altLang="en-US" dirty="0" smtClean="0"/>
              <a:t>))</a:t>
            </a:r>
            <a:endParaRPr lang="en-US" altLang="en-US" dirty="0"/>
          </a:p>
        </p:txBody>
      </p:sp>
    </p:spTree>
    <p:extLst>
      <p:ext uri="{BB962C8B-B14F-4D97-AF65-F5344CB8AC3E}">
        <p14:creationId xmlns:p14="http://schemas.microsoft.com/office/powerpoint/2010/main" val="13568616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FB4CBF4-F3B8-4023-AED5-8D145582A2B9}"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A6032FF-16A4-4B30-B38E-8525FC37D018}"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altLang="en-US" smtClean="0"/>
              <a:t>Summing Up 9-327 on Deposit Account Priorities</a:t>
            </a:r>
          </a:p>
        </p:txBody>
      </p:sp>
      <p:sp>
        <p:nvSpPr>
          <p:cNvPr id="19462" name="Rectangle 3"/>
          <p:cNvSpPr>
            <a:spLocks noGrp="1" noChangeArrowheads="1"/>
          </p:cNvSpPr>
          <p:nvPr>
            <p:ph type="body" idx="1"/>
          </p:nvPr>
        </p:nvSpPr>
        <p:spPr/>
        <p:txBody>
          <a:bodyPr/>
          <a:lstStyle/>
          <a:p>
            <a:r>
              <a:rPr lang="en-US" altLang="en-US" dirty="0" smtClean="0"/>
              <a:t>SP Otherwise v. Bank in Control</a:t>
            </a:r>
          </a:p>
          <a:p>
            <a:pPr lvl="1"/>
            <a:r>
              <a:rPr lang="en-US" altLang="en-US" dirty="0" smtClean="0"/>
              <a:t>Bank wins (9-327(3))</a:t>
            </a:r>
          </a:p>
          <a:p>
            <a:r>
              <a:rPr lang="en-US" altLang="en-US" dirty="0" smtClean="0"/>
              <a:t>SP as Customer v. Bank in Control</a:t>
            </a:r>
          </a:p>
          <a:p>
            <a:pPr lvl="1"/>
            <a:r>
              <a:rPr lang="en-US" altLang="en-US" dirty="0" smtClean="0"/>
              <a:t>SP wins (9-327(4))</a:t>
            </a:r>
          </a:p>
        </p:txBody>
      </p:sp>
    </p:spTree>
    <p:extLst>
      <p:ext uri="{BB962C8B-B14F-4D97-AF65-F5344CB8AC3E}">
        <p14:creationId xmlns:p14="http://schemas.microsoft.com/office/powerpoint/2010/main" val="28933364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BB4B4A70-D600-4395-9471-5CB069DD724F}" type="datetime4">
              <a:rPr lang="en-US" smtClean="0"/>
              <a:t>April 29,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4F64618-2364-4321-ACF9-D9F3AF6B79F8}"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dirty="0" smtClean="0">
                <a:cs typeface="Times New Roman" panose="02020603050405020304" pitchFamily="18" charset="0"/>
              </a:rPr>
              <a:t>5‑4.1: Control v. Proceeds Interest</a:t>
            </a:r>
          </a:p>
        </p:txBody>
      </p:sp>
      <p:sp>
        <p:nvSpPr>
          <p:cNvPr id="1696771" name="AutoShape 3"/>
          <p:cNvSpPr>
            <a:spLocks noChangeArrowheads="1"/>
          </p:cNvSpPr>
          <p:nvPr/>
        </p:nvSpPr>
        <p:spPr bwMode="auto">
          <a:xfrm>
            <a:off x="1828800" y="52578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696772" name="AutoShape 4"/>
          <p:cNvSpPr>
            <a:spLocks noChangeArrowheads="1"/>
          </p:cNvSpPr>
          <p:nvPr/>
        </p:nvSpPr>
        <p:spPr bwMode="auto">
          <a:xfrm>
            <a:off x="20574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696773" name="AutoShape 5"/>
          <p:cNvSpPr>
            <a:spLocks noChangeArrowheads="1"/>
          </p:cNvSpPr>
          <p:nvPr/>
        </p:nvSpPr>
        <p:spPr bwMode="auto">
          <a:xfrm>
            <a:off x="8832914" y="1295400"/>
            <a:ext cx="2227201"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696774" name="Line 6"/>
          <p:cNvSpPr>
            <a:spLocks noChangeShapeType="1"/>
          </p:cNvSpPr>
          <p:nvPr/>
        </p:nvSpPr>
        <p:spPr bwMode="auto">
          <a:xfrm>
            <a:off x="4343400" y="1981200"/>
            <a:ext cx="4489514"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96775" name="AutoShape 7"/>
          <p:cNvSpPr>
            <a:spLocks noChangeArrowheads="1"/>
          </p:cNvSpPr>
          <p:nvPr/>
        </p:nvSpPr>
        <p:spPr bwMode="auto">
          <a:xfrm>
            <a:off x="4565930" y="2332212"/>
            <a:ext cx="4044454" cy="1356459"/>
          </a:xfrm>
          <a:prstGeom prst="flowChartAlternateProcess">
            <a:avLst/>
          </a:prstGeom>
          <a:solidFill>
            <a:srgbClr val="00FFFF"/>
          </a:solidFill>
          <a:ln w="9525">
            <a:solidFill>
              <a:schemeClr val="tx1"/>
            </a:solidFill>
            <a:miter lim="800000"/>
            <a:headEnd/>
            <a:tailEnd/>
          </a:ln>
        </p:spPr>
        <p:txBody>
          <a:bodyPr wrap="non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a:t>
            </a:r>
          </a:p>
          <a:p>
            <a:pPr algn="ctr"/>
            <a:r>
              <a:rPr lang="en-US" altLang="en-US" sz="3200" dirty="0"/>
              <a:t>SA,FS: INV, </a:t>
            </a:r>
            <a:r>
              <a:rPr lang="en-US" altLang="en-US" sz="3200" dirty="0" smtClean="0"/>
              <a:t>AR, </a:t>
            </a:r>
            <a:r>
              <a:rPr lang="en-US" altLang="en-US" sz="3200" dirty="0"/>
              <a:t>PR</a:t>
            </a:r>
          </a:p>
          <a:p>
            <a:pPr algn="ctr"/>
            <a:r>
              <a:rPr lang="en-US" altLang="en-US" sz="3200" dirty="0"/>
              <a:t>$</a:t>
            </a:r>
          </a:p>
        </p:txBody>
      </p:sp>
      <p:sp>
        <p:nvSpPr>
          <p:cNvPr id="1696776" name="Line 8"/>
          <p:cNvSpPr>
            <a:spLocks noChangeShapeType="1"/>
          </p:cNvSpPr>
          <p:nvPr/>
        </p:nvSpPr>
        <p:spPr bwMode="auto">
          <a:xfrm>
            <a:off x="2811294" y="2590800"/>
            <a:ext cx="0" cy="26670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96777" name="AutoShape 9"/>
          <p:cNvSpPr>
            <a:spLocks noChangeArrowheads="1"/>
          </p:cNvSpPr>
          <p:nvPr/>
        </p:nvSpPr>
        <p:spPr bwMode="auto">
          <a:xfrm>
            <a:off x="173197" y="2730600"/>
            <a:ext cx="2117407" cy="2281476"/>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Control of deposit account</a:t>
            </a:r>
          </a:p>
          <a:p>
            <a:pPr algn="ctr"/>
            <a:r>
              <a:rPr lang="en-US" altLang="en-US" sz="3200" dirty="0"/>
              <a:t>$</a:t>
            </a:r>
          </a:p>
        </p:txBody>
      </p:sp>
      <p:sp>
        <p:nvSpPr>
          <p:cNvPr id="1696778" name="AutoShape 10"/>
          <p:cNvSpPr>
            <a:spLocks noChangeArrowheads="1"/>
          </p:cNvSpPr>
          <p:nvPr/>
        </p:nvSpPr>
        <p:spPr bwMode="auto">
          <a:xfrm>
            <a:off x="7681609" y="3783788"/>
            <a:ext cx="3931986" cy="1701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4/1</a:t>
            </a:r>
          </a:p>
          <a:p>
            <a:pPr algn="ctr"/>
            <a:r>
              <a:rPr lang="en-US" altLang="en-US" sz="3200" dirty="0"/>
              <a:t>Debtor Sells Inventory</a:t>
            </a:r>
          </a:p>
          <a:p>
            <a:pPr algn="ctr"/>
            <a:r>
              <a:rPr lang="en-US" altLang="en-US" sz="3200" dirty="0"/>
              <a:t>$10K </a:t>
            </a:r>
            <a:r>
              <a:rPr lang="en-US" altLang="en-US" sz="3200" dirty="0" smtClean="0"/>
              <a:t>AR</a:t>
            </a:r>
            <a:endParaRPr lang="en-US" altLang="en-US" sz="3200" dirty="0"/>
          </a:p>
        </p:txBody>
      </p:sp>
      <p:sp>
        <p:nvSpPr>
          <p:cNvPr id="1696779" name="Rectangle 11"/>
          <p:cNvSpPr>
            <a:spLocks noChangeArrowheads="1"/>
          </p:cNvSpPr>
          <p:nvPr/>
        </p:nvSpPr>
        <p:spPr bwMode="auto">
          <a:xfrm>
            <a:off x="7358919" y="5791200"/>
            <a:ext cx="4215898"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4/1 Who has priority?</a:t>
            </a:r>
          </a:p>
        </p:txBody>
      </p:sp>
      <p:sp>
        <p:nvSpPr>
          <p:cNvPr id="15"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5"/>
          <p:cNvSpPr txBox="1">
            <a:spLocks noChangeArrowheads="1"/>
          </p:cNvSpPr>
          <p:nvPr/>
        </p:nvSpPr>
        <p:spPr bwMode="auto">
          <a:xfrm>
            <a:off x="10096981" y="0"/>
            <a:ext cx="2095019"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65809807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696772"/>
                                        </p:tgtEl>
                                        <p:attrNameLst>
                                          <p:attrName>style.visibility</p:attrName>
                                        </p:attrNameLst>
                                      </p:cBhvr>
                                      <p:to>
                                        <p:strVal val="visible"/>
                                      </p:to>
                                    </p:set>
                                    <p:anim calcmode="lin" valueType="num">
                                      <p:cBhvr additive="base">
                                        <p:cTn id="7" dur="500" fill="hold"/>
                                        <p:tgtEl>
                                          <p:spTgt spid="1696772"/>
                                        </p:tgtEl>
                                        <p:attrNameLst>
                                          <p:attrName>ppt_x</p:attrName>
                                        </p:attrNameLst>
                                      </p:cBhvr>
                                      <p:tavLst>
                                        <p:tav tm="0">
                                          <p:val>
                                            <p:strVal val="0-#ppt_w/2"/>
                                          </p:val>
                                        </p:tav>
                                        <p:tav tm="100000">
                                          <p:val>
                                            <p:strVal val="#ppt_x"/>
                                          </p:val>
                                        </p:tav>
                                      </p:tavLst>
                                    </p:anim>
                                    <p:anim calcmode="lin" valueType="num">
                                      <p:cBhvr additive="base">
                                        <p:cTn id="8" dur="500" fill="hold"/>
                                        <p:tgtEl>
                                          <p:spTgt spid="169677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696771"/>
                                        </p:tgtEl>
                                        <p:attrNameLst>
                                          <p:attrName>style.visibility</p:attrName>
                                        </p:attrNameLst>
                                      </p:cBhvr>
                                      <p:to>
                                        <p:strVal val="visible"/>
                                      </p:to>
                                    </p:set>
                                    <p:anim calcmode="lin" valueType="num">
                                      <p:cBhvr>
                                        <p:cTn id="12" dur="500" fill="hold"/>
                                        <p:tgtEl>
                                          <p:spTgt spid="1696771"/>
                                        </p:tgtEl>
                                        <p:attrNameLst>
                                          <p:attrName>ppt_w</p:attrName>
                                        </p:attrNameLst>
                                      </p:cBhvr>
                                      <p:tavLst>
                                        <p:tav tm="0">
                                          <p:val>
                                            <p:strVal val="2/3*#ppt_w"/>
                                          </p:val>
                                        </p:tav>
                                        <p:tav tm="100000">
                                          <p:val>
                                            <p:strVal val="#ppt_w"/>
                                          </p:val>
                                        </p:tav>
                                      </p:tavLst>
                                    </p:anim>
                                    <p:anim calcmode="lin" valueType="num">
                                      <p:cBhvr>
                                        <p:cTn id="13" dur="500" fill="hold"/>
                                        <p:tgtEl>
                                          <p:spTgt spid="169677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696776"/>
                                        </p:tgtEl>
                                        <p:attrNameLst>
                                          <p:attrName>style.visibility</p:attrName>
                                        </p:attrNameLst>
                                      </p:cBhvr>
                                      <p:to>
                                        <p:strVal val="visible"/>
                                      </p:to>
                                    </p:set>
                                    <p:anim calcmode="lin" valueType="num">
                                      <p:cBhvr>
                                        <p:cTn id="17" dur="500" fill="hold"/>
                                        <p:tgtEl>
                                          <p:spTgt spid="1696776"/>
                                        </p:tgtEl>
                                        <p:attrNameLst>
                                          <p:attrName>ppt_w</p:attrName>
                                        </p:attrNameLst>
                                      </p:cBhvr>
                                      <p:tavLst>
                                        <p:tav tm="0">
                                          <p:val>
                                            <p:fltVal val="0"/>
                                          </p:val>
                                        </p:tav>
                                        <p:tav tm="100000">
                                          <p:val>
                                            <p:strVal val="#ppt_w"/>
                                          </p:val>
                                        </p:tav>
                                      </p:tavLst>
                                    </p:anim>
                                    <p:anim calcmode="lin" valueType="num">
                                      <p:cBhvr>
                                        <p:cTn id="18" dur="500" fill="hold"/>
                                        <p:tgtEl>
                                          <p:spTgt spid="1696776"/>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696777"/>
                                        </p:tgtEl>
                                        <p:attrNameLst>
                                          <p:attrName>style.visibility</p:attrName>
                                        </p:attrNameLst>
                                      </p:cBhvr>
                                      <p:to>
                                        <p:strVal val="visible"/>
                                      </p:to>
                                    </p:set>
                                    <p:animEffect transition="in" filter="dissolve">
                                      <p:cBhvr>
                                        <p:cTn id="22" dur="500"/>
                                        <p:tgtEl>
                                          <p:spTgt spid="169677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696773"/>
                                        </p:tgtEl>
                                        <p:attrNameLst>
                                          <p:attrName>style.visibility</p:attrName>
                                        </p:attrNameLst>
                                      </p:cBhvr>
                                      <p:to>
                                        <p:strVal val="visible"/>
                                      </p:to>
                                    </p:set>
                                    <p:anim calcmode="lin" valueType="num">
                                      <p:cBhvr>
                                        <p:cTn id="27" dur="500" fill="hold"/>
                                        <p:tgtEl>
                                          <p:spTgt spid="1696773"/>
                                        </p:tgtEl>
                                        <p:attrNameLst>
                                          <p:attrName>ppt_w</p:attrName>
                                        </p:attrNameLst>
                                      </p:cBhvr>
                                      <p:tavLst>
                                        <p:tav tm="0">
                                          <p:val>
                                            <p:strVal val="2/3*#ppt_w"/>
                                          </p:val>
                                        </p:tav>
                                        <p:tav tm="100000">
                                          <p:val>
                                            <p:strVal val="#ppt_w"/>
                                          </p:val>
                                        </p:tav>
                                      </p:tavLst>
                                    </p:anim>
                                    <p:anim calcmode="lin" valueType="num">
                                      <p:cBhvr>
                                        <p:cTn id="28" dur="500" fill="hold"/>
                                        <p:tgtEl>
                                          <p:spTgt spid="1696773"/>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696774"/>
                                        </p:tgtEl>
                                        <p:attrNameLst>
                                          <p:attrName>style.visibility</p:attrName>
                                        </p:attrNameLst>
                                      </p:cBhvr>
                                      <p:to>
                                        <p:strVal val="visible"/>
                                      </p:to>
                                    </p:set>
                                    <p:anim calcmode="lin" valueType="num">
                                      <p:cBhvr>
                                        <p:cTn id="32" dur="500" fill="hold"/>
                                        <p:tgtEl>
                                          <p:spTgt spid="1696774"/>
                                        </p:tgtEl>
                                        <p:attrNameLst>
                                          <p:attrName>ppt_w</p:attrName>
                                        </p:attrNameLst>
                                      </p:cBhvr>
                                      <p:tavLst>
                                        <p:tav tm="0">
                                          <p:val>
                                            <p:fltVal val="0"/>
                                          </p:val>
                                        </p:tav>
                                        <p:tav tm="100000">
                                          <p:val>
                                            <p:strVal val="#ppt_w"/>
                                          </p:val>
                                        </p:tav>
                                      </p:tavLst>
                                    </p:anim>
                                    <p:anim calcmode="lin" valueType="num">
                                      <p:cBhvr>
                                        <p:cTn id="33" dur="500" fill="hold"/>
                                        <p:tgtEl>
                                          <p:spTgt spid="1696774"/>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696775"/>
                                        </p:tgtEl>
                                        <p:attrNameLst>
                                          <p:attrName>style.visibility</p:attrName>
                                        </p:attrNameLst>
                                      </p:cBhvr>
                                      <p:to>
                                        <p:strVal val="visible"/>
                                      </p:to>
                                    </p:set>
                                    <p:animEffect transition="in" filter="dissolve">
                                      <p:cBhvr>
                                        <p:cTn id="37" dur="500"/>
                                        <p:tgtEl>
                                          <p:spTgt spid="169677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696778"/>
                                        </p:tgtEl>
                                        <p:attrNameLst>
                                          <p:attrName>style.visibility</p:attrName>
                                        </p:attrNameLst>
                                      </p:cBhvr>
                                      <p:to>
                                        <p:strVal val="visible"/>
                                      </p:to>
                                    </p:set>
                                    <p:animEffect transition="in" filter="dissolve">
                                      <p:cBhvr>
                                        <p:cTn id="42" dur="500"/>
                                        <p:tgtEl>
                                          <p:spTgt spid="169677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hidden"/>
                                      </p:to>
                                    </p:set>
                                  </p:childTnLst>
                                </p:cTn>
                              </p:par>
                              <p:par>
                                <p:cTn id="47" presetID="9" presetClass="entr" presetSubtype="0" fill="hold" grpId="0" nodeType="withEffect">
                                  <p:stCondLst>
                                    <p:cond delay="0"/>
                                  </p:stCondLst>
                                  <p:childTnLst>
                                    <p:set>
                                      <p:cBhvr>
                                        <p:cTn id="48" dur="1" fill="hold">
                                          <p:stCondLst>
                                            <p:cond delay="0"/>
                                          </p:stCondLst>
                                        </p:cTn>
                                        <p:tgtEl>
                                          <p:spTgt spid="1696779"/>
                                        </p:tgtEl>
                                        <p:attrNameLst>
                                          <p:attrName>style.visibility</p:attrName>
                                        </p:attrNameLst>
                                      </p:cBhvr>
                                      <p:to>
                                        <p:strVal val="visible"/>
                                      </p:to>
                                    </p:set>
                                    <p:animEffect transition="in" filter="dissolve">
                                      <p:cBhvr>
                                        <p:cTn id="49" dur="500"/>
                                        <p:tgtEl>
                                          <p:spTgt spid="16967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6771" grpId="0" animBg="1" autoUpdateAnimBg="0"/>
      <p:bldP spid="1696772" grpId="0" animBg="1" autoUpdateAnimBg="0"/>
      <p:bldP spid="1696773" grpId="0" animBg="1" autoUpdateAnimBg="0"/>
      <p:bldP spid="1696774" grpId="0" animBg="1"/>
      <p:bldP spid="1696775" grpId="0" animBg="1" autoUpdateAnimBg="0"/>
      <p:bldP spid="1696776" grpId="0" animBg="1"/>
      <p:bldP spid="1696777" grpId="0" animBg="1" autoUpdateAnimBg="0"/>
      <p:bldP spid="1696778" grpId="0" animBg="1" autoUpdateAnimBg="0"/>
      <p:bldP spid="1696779" grpId="0" animBg="1" autoUpdateAnimBg="0"/>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75940C51-09F2-49FE-96A9-0B9164804842}" type="datetime4">
              <a:rPr lang="en-US" smtClean="0"/>
              <a:t>April 29,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DFAB4C6-ABD2-4D49-B2F4-D6142AE7138C}"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dirty="0" smtClean="0">
                <a:cs typeface="Times New Roman" panose="02020603050405020304" pitchFamily="18" charset="0"/>
              </a:rPr>
              <a:t>5‑4.2: Control v. Proceeds Interest</a:t>
            </a:r>
          </a:p>
        </p:txBody>
      </p:sp>
      <p:sp>
        <p:nvSpPr>
          <p:cNvPr id="1698819" name="AutoShape 3"/>
          <p:cNvSpPr>
            <a:spLocks noChangeArrowheads="1"/>
          </p:cNvSpPr>
          <p:nvPr/>
        </p:nvSpPr>
        <p:spPr bwMode="auto">
          <a:xfrm>
            <a:off x="1163638" y="52578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698820" name="AutoShape 4"/>
          <p:cNvSpPr>
            <a:spLocks noChangeArrowheads="1"/>
          </p:cNvSpPr>
          <p:nvPr/>
        </p:nvSpPr>
        <p:spPr bwMode="auto">
          <a:xfrm>
            <a:off x="1629383"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698821" name="AutoShape 5"/>
          <p:cNvSpPr>
            <a:spLocks noChangeArrowheads="1"/>
          </p:cNvSpPr>
          <p:nvPr/>
        </p:nvSpPr>
        <p:spPr bwMode="auto">
          <a:xfrm>
            <a:off x="7620000" y="12954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698822" name="Line 6"/>
          <p:cNvSpPr>
            <a:spLocks noChangeShapeType="1"/>
          </p:cNvSpPr>
          <p:nvPr/>
        </p:nvSpPr>
        <p:spPr bwMode="auto">
          <a:xfrm>
            <a:off x="3915383" y="1981200"/>
            <a:ext cx="3704617"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98823" name="AutoShape 7"/>
          <p:cNvSpPr>
            <a:spLocks noChangeArrowheads="1"/>
          </p:cNvSpPr>
          <p:nvPr/>
        </p:nvSpPr>
        <p:spPr bwMode="auto">
          <a:xfrm>
            <a:off x="4031270" y="2336800"/>
            <a:ext cx="3848133" cy="1397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a:t>
            </a:r>
          </a:p>
          <a:p>
            <a:pPr algn="ctr"/>
            <a:r>
              <a:rPr lang="en-US" altLang="en-US" sz="3200" dirty="0"/>
              <a:t>SA, FS: INV, </a:t>
            </a:r>
            <a:r>
              <a:rPr lang="en-US" altLang="en-US" sz="3200" dirty="0" smtClean="0"/>
              <a:t>AR, </a:t>
            </a:r>
            <a:r>
              <a:rPr lang="en-US" altLang="en-US" sz="3200" dirty="0"/>
              <a:t>PR</a:t>
            </a:r>
          </a:p>
          <a:p>
            <a:pPr algn="ctr"/>
            <a:r>
              <a:rPr lang="en-US" altLang="en-US" sz="3200" dirty="0"/>
              <a:t>$</a:t>
            </a:r>
          </a:p>
        </p:txBody>
      </p:sp>
      <p:sp>
        <p:nvSpPr>
          <p:cNvPr id="1698824" name="Line 8"/>
          <p:cNvSpPr>
            <a:spLocks noChangeShapeType="1"/>
          </p:cNvSpPr>
          <p:nvPr/>
        </p:nvSpPr>
        <p:spPr bwMode="auto">
          <a:xfrm>
            <a:off x="2917217" y="2590800"/>
            <a:ext cx="0" cy="26670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98825" name="AutoShape 9"/>
          <p:cNvSpPr>
            <a:spLocks noChangeArrowheads="1"/>
          </p:cNvSpPr>
          <p:nvPr/>
        </p:nvSpPr>
        <p:spPr bwMode="auto">
          <a:xfrm>
            <a:off x="308728" y="2670370"/>
            <a:ext cx="2125746" cy="2377212"/>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Control of deposit account</a:t>
            </a:r>
          </a:p>
          <a:p>
            <a:pPr algn="ctr"/>
            <a:r>
              <a:rPr lang="en-US" altLang="en-US" sz="3200" dirty="0"/>
              <a:t>$</a:t>
            </a:r>
          </a:p>
        </p:txBody>
      </p:sp>
      <p:sp>
        <p:nvSpPr>
          <p:cNvPr id="1698826" name="AutoShape 10"/>
          <p:cNvSpPr>
            <a:spLocks noChangeArrowheads="1"/>
          </p:cNvSpPr>
          <p:nvPr/>
        </p:nvSpPr>
        <p:spPr bwMode="auto">
          <a:xfrm>
            <a:off x="8706560" y="2871789"/>
            <a:ext cx="2819400" cy="1066800"/>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4/1</a:t>
            </a:r>
          </a:p>
          <a:p>
            <a:pPr algn="ctr"/>
            <a:r>
              <a:rPr lang="en-US" altLang="en-US" dirty="0"/>
              <a:t>Debtor Sells Inventory</a:t>
            </a:r>
          </a:p>
          <a:p>
            <a:pPr algn="ctr"/>
            <a:r>
              <a:rPr lang="en-US" altLang="en-US" dirty="0"/>
              <a:t>$10K </a:t>
            </a:r>
            <a:r>
              <a:rPr lang="en-US" altLang="en-US" dirty="0" smtClean="0"/>
              <a:t>AR</a:t>
            </a:r>
            <a:endParaRPr lang="en-US" altLang="en-US" dirty="0"/>
          </a:p>
        </p:txBody>
      </p:sp>
      <p:sp>
        <p:nvSpPr>
          <p:cNvPr id="1698827" name="AutoShape 11"/>
          <p:cNvSpPr>
            <a:spLocks noChangeArrowheads="1"/>
          </p:cNvSpPr>
          <p:nvPr/>
        </p:nvSpPr>
        <p:spPr bwMode="auto">
          <a:xfrm>
            <a:off x="7449671" y="4670424"/>
            <a:ext cx="4716489" cy="1901825"/>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a:t>
            </a:r>
          </a:p>
          <a:p>
            <a:pPr algn="ctr"/>
            <a:r>
              <a:rPr lang="en-US" altLang="en-US" sz="3200" dirty="0"/>
              <a:t>Customer pays Debtor</a:t>
            </a:r>
          </a:p>
          <a:p>
            <a:pPr algn="ctr"/>
            <a:r>
              <a:rPr lang="en-US" altLang="en-US" sz="3200" dirty="0"/>
              <a:t>via check and Debtor</a:t>
            </a:r>
          </a:p>
          <a:p>
            <a:pPr algn="ctr"/>
            <a:r>
              <a:rPr lang="en-US" altLang="en-US" sz="3200" dirty="0"/>
              <a:t>deposits in </a:t>
            </a:r>
            <a:r>
              <a:rPr lang="en-US" altLang="en-US" sz="3200" dirty="0" smtClean="0"/>
              <a:t>deposit account</a:t>
            </a:r>
            <a:endParaRPr lang="en-US" altLang="en-US" sz="3200" dirty="0"/>
          </a:p>
        </p:txBody>
      </p:sp>
      <p:sp>
        <p:nvSpPr>
          <p:cNvPr id="1698828" name="Rectangle 12"/>
          <p:cNvSpPr>
            <a:spLocks noChangeArrowheads="1"/>
          </p:cNvSpPr>
          <p:nvPr/>
        </p:nvSpPr>
        <p:spPr bwMode="auto">
          <a:xfrm>
            <a:off x="4670797" y="5005556"/>
            <a:ext cx="2524124"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5/1 Who has priority?</a:t>
            </a:r>
          </a:p>
        </p:txBody>
      </p:sp>
      <p:sp>
        <p:nvSpPr>
          <p:cNvPr id="16" name="Rectangle 5"/>
          <p:cNvSpPr>
            <a:spLocks noChangeArrowheads="1"/>
          </p:cNvSpPr>
          <p:nvPr/>
        </p:nvSpPr>
        <p:spPr bwMode="auto">
          <a:xfrm>
            <a:off x="1199312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7" name="Text Box 5"/>
          <p:cNvSpPr txBox="1">
            <a:spLocks noChangeArrowheads="1"/>
          </p:cNvSpPr>
          <p:nvPr/>
        </p:nvSpPr>
        <p:spPr bwMode="auto">
          <a:xfrm>
            <a:off x="10096983" y="0"/>
            <a:ext cx="209501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27209814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698820"/>
                                        </p:tgtEl>
                                        <p:attrNameLst>
                                          <p:attrName>style.visibility</p:attrName>
                                        </p:attrNameLst>
                                      </p:cBhvr>
                                      <p:to>
                                        <p:strVal val="visible"/>
                                      </p:to>
                                    </p:set>
                                    <p:anim calcmode="lin" valueType="num">
                                      <p:cBhvr additive="base">
                                        <p:cTn id="7" dur="500" fill="hold"/>
                                        <p:tgtEl>
                                          <p:spTgt spid="1698820"/>
                                        </p:tgtEl>
                                        <p:attrNameLst>
                                          <p:attrName>ppt_x</p:attrName>
                                        </p:attrNameLst>
                                      </p:cBhvr>
                                      <p:tavLst>
                                        <p:tav tm="0">
                                          <p:val>
                                            <p:strVal val="0-#ppt_w/2"/>
                                          </p:val>
                                        </p:tav>
                                        <p:tav tm="100000">
                                          <p:val>
                                            <p:strVal val="#ppt_x"/>
                                          </p:val>
                                        </p:tav>
                                      </p:tavLst>
                                    </p:anim>
                                    <p:anim calcmode="lin" valueType="num">
                                      <p:cBhvr additive="base">
                                        <p:cTn id="8" dur="500" fill="hold"/>
                                        <p:tgtEl>
                                          <p:spTgt spid="169882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698819"/>
                                        </p:tgtEl>
                                        <p:attrNameLst>
                                          <p:attrName>style.visibility</p:attrName>
                                        </p:attrNameLst>
                                      </p:cBhvr>
                                      <p:to>
                                        <p:strVal val="visible"/>
                                      </p:to>
                                    </p:set>
                                    <p:anim calcmode="lin" valueType="num">
                                      <p:cBhvr>
                                        <p:cTn id="12" dur="500" fill="hold"/>
                                        <p:tgtEl>
                                          <p:spTgt spid="1698819"/>
                                        </p:tgtEl>
                                        <p:attrNameLst>
                                          <p:attrName>ppt_w</p:attrName>
                                        </p:attrNameLst>
                                      </p:cBhvr>
                                      <p:tavLst>
                                        <p:tav tm="0">
                                          <p:val>
                                            <p:strVal val="2/3*#ppt_w"/>
                                          </p:val>
                                        </p:tav>
                                        <p:tav tm="100000">
                                          <p:val>
                                            <p:strVal val="#ppt_w"/>
                                          </p:val>
                                        </p:tav>
                                      </p:tavLst>
                                    </p:anim>
                                    <p:anim calcmode="lin" valueType="num">
                                      <p:cBhvr>
                                        <p:cTn id="13" dur="500" fill="hold"/>
                                        <p:tgtEl>
                                          <p:spTgt spid="1698819"/>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698824"/>
                                        </p:tgtEl>
                                        <p:attrNameLst>
                                          <p:attrName>style.visibility</p:attrName>
                                        </p:attrNameLst>
                                      </p:cBhvr>
                                      <p:to>
                                        <p:strVal val="visible"/>
                                      </p:to>
                                    </p:set>
                                    <p:anim calcmode="lin" valueType="num">
                                      <p:cBhvr>
                                        <p:cTn id="17" dur="500" fill="hold"/>
                                        <p:tgtEl>
                                          <p:spTgt spid="1698824"/>
                                        </p:tgtEl>
                                        <p:attrNameLst>
                                          <p:attrName>ppt_w</p:attrName>
                                        </p:attrNameLst>
                                      </p:cBhvr>
                                      <p:tavLst>
                                        <p:tav tm="0">
                                          <p:val>
                                            <p:fltVal val="0"/>
                                          </p:val>
                                        </p:tav>
                                        <p:tav tm="100000">
                                          <p:val>
                                            <p:strVal val="#ppt_w"/>
                                          </p:val>
                                        </p:tav>
                                      </p:tavLst>
                                    </p:anim>
                                    <p:anim calcmode="lin" valueType="num">
                                      <p:cBhvr>
                                        <p:cTn id="18" dur="500" fill="hold"/>
                                        <p:tgtEl>
                                          <p:spTgt spid="1698824"/>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698825"/>
                                        </p:tgtEl>
                                        <p:attrNameLst>
                                          <p:attrName>style.visibility</p:attrName>
                                        </p:attrNameLst>
                                      </p:cBhvr>
                                      <p:to>
                                        <p:strVal val="visible"/>
                                      </p:to>
                                    </p:set>
                                    <p:animEffect transition="in" filter="dissolve">
                                      <p:cBhvr>
                                        <p:cTn id="22" dur="500"/>
                                        <p:tgtEl>
                                          <p:spTgt spid="169882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698821"/>
                                        </p:tgtEl>
                                        <p:attrNameLst>
                                          <p:attrName>style.visibility</p:attrName>
                                        </p:attrNameLst>
                                      </p:cBhvr>
                                      <p:to>
                                        <p:strVal val="visible"/>
                                      </p:to>
                                    </p:set>
                                    <p:anim calcmode="lin" valueType="num">
                                      <p:cBhvr>
                                        <p:cTn id="27" dur="500" fill="hold"/>
                                        <p:tgtEl>
                                          <p:spTgt spid="1698821"/>
                                        </p:tgtEl>
                                        <p:attrNameLst>
                                          <p:attrName>ppt_w</p:attrName>
                                        </p:attrNameLst>
                                      </p:cBhvr>
                                      <p:tavLst>
                                        <p:tav tm="0">
                                          <p:val>
                                            <p:strVal val="2/3*#ppt_w"/>
                                          </p:val>
                                        </p:tav>
                                        <p:tav tm="100000">
                                          <p:val>
                                            <p:strVal val="#ppt_w"/>
                                          </p:val>
                                        </p:tav>
                                      </p:tavLst>
                                    </p:anim>
                                    <p:anim calcmode="lin" valueType="num">
                                      <p:cBhvr>
                                        <p:cTn id="28" dur="500" fill="hold"/>
                                        <p:tgtEl>
                                          <p:spTgt spid="1698821"/>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698822"/>
                                        </p:tgtEl>
                                        <p:attrNameLst>
                                          <p:attrName>style.visibility</p:attrName>
                                        </p:attrNameLst>
                                      </p:cBhvr>
                                      <p:to>
                                        <p:strVal val="visible"/>
                                      </p:to>
                                    </p:set>
                                    <p:anim calcmode="lin" valueType="num">
                                      <p:cBhvr>
                                        <p:cTn id="32" dur="500" fill="hold"/>
                                        <p:tgtEl>
                                          <p:spTgt spid="1698822"/>
                                        </p:tgtEl>
                                        <p:attrNameLst>
                                          <p:attrName>ppt_w</p:attrName>
                                        </p:attrNameLst>
                                      </p:cBhvr>
                                      <p:tavLst>
                                        <p:tav tm="0">
                                          <p:val>
                                            <p:fltVal val="0"/>
                                          </p:val>
                                        </p:tav>
                                        <p:tav tm="100000">
                                          <p:val>
                                            <p:strVal val="#ppt_w"/>
                                          </p:val>
                                        </p:tav>
                                      </p:tavLst>
                                    </p:anim>
                                    <p:anim calcmode="lin" valueType="num">
                                      <p:cBhvr>
                                        <p:cTn id="33" dur="500" fill="hold"/>
                                        <p:tgtEl>
                                          <p:spTgt spid="1698822"/>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698823"/>
                                        </p:tgtEl>
                                        <p:attrNameLst>
                                          <p:attrName>style.visibility</p:attrName>
                                        </p:attrNameLst>
                                      </p:cBhvr>
                                      <p:to>
                                        <p:strVal val="visible"/>
                                      </p:to>
                                    </p:set>
                                    <p:animEffect transition="in" filter="dissolve">
                                      <p:cBhvr>
                                        <p:cTn id="37" dur="500"/>
                                        <p:tgtEl>
                                          <p:spTgt spid="169882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698826"/>
                                        </p:tgtEl>
                                        <p:attrNameLst>
                                          <p:attrName>style.visibility</p:attrName>
                                        </p:attrNameLst>
                                      </p:cBhvr>
                                      <p:to>
                                        <p:strVal val="visible"/>
                                      </p:to>
                                    </p:set>
                                    <p:animEffect transition="in" filter="dissolve">
                                      <p:cBhvr>
                                        <p:cTn id="42" dur="500"/>
                                        <p:tgtEl>
                                          <p:spTgt spid="169882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698827"/>
                                        </p:tgtEl>
                                        <p:attrNameLst>
                                          <p:attrName>style.visibility</p:attrName>
                                        </p:attrNameLst>
                                      </p:cBhvr>
                                      <p:to>
                                        <p:strVal val="visible"/>
                                      </p:to>
                                    </p:set>
                                    <p:animEffect transition="in" filter="dissolve">
                                      <p:cBhvr>
                                        <p:cTn id="47" dur="500"/>
                                        <p:tgtEl>
                                          <p:spTgt spid="169882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hidden"/>
                                      </p:to>
                                    </p:set>
                                  </p:childTnLst>
                                </p:cTn>
                              </p:par>
                              <p:par>
                                <p:cTn id="52" presetID="9" presetClass="entr" presetSubtype="0" fill="hold" grpId="0" nodeType="withEffect">
                                  <p:stCondLst>
                                    <p:cond delay="0"/>
                                  </p:stCondLst>
                                  <p:childTnLst>
                                    <p:set>
                                      <p:cBhvr>
                                        <p:cTn id="53" dur="1" fill="hold">
                                          <p:stCondLst>
                                            <p:cond delay="0"/>
                                          </p:stCondLst>
                                        </p:cTn>
                                        <p:tgtEl>
                                          <p:spTgt spid="1698828"/>
                                        </p:tgtEl>
                                        <p:attrNameLst>
                                          <p:attrName>style.visibility</p:attrName>
                                        </p:attrNameLst>
                                      </p:cBhvr>
                                      <p:to>
                                        <p:strVal val="visible"/>
                                      </p:to>
                                    </p:set>
                                    <p:animEffect transition="in" filter="dissolve">
                                      <p:cBhvr>
                                        <p:cTn id="54" dur="500"/>
                                        <p:tgtEl>
                                          <p:spTgt spid="16988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8819" grpId="0" animBg="1" autoUpdateAnimBg="0"/>
      <p:bldP spid="1698820" grpId="0" animBg="1" autoUpdateAnimBg="0"/>
      <p:bldP spid="1698821" grpId="0" animBg="1" autoUpdateAnimBg="0"/>
      <p:bldP spid="1698822" grpId="0" animBg="1"/>
      <p:bldP spid="1698823" grpId="0" animBg="1" autoUpdateAnimBg="0"/>
      <p:bldP spid="1698824" grpId="0" animBg="1"/>
      <p:bldP spid="1698825" grpId="0" animBg="1" autoUpdateAnimBg="0"/>
      <p:bldP spid="1698826" grpId="0" animBg="1" autoUpdateAnimBg="0"/>
      <p:bldP spid="1698827" grpId="0" animBg="1" autoUpdateAnimBg="0"/>
      <p:bldP spid="1698828" grpId="0" animBg="1" autoUpdateAnimBg="0"/>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9C08A922-5A18-41A4-88AF-FCD5E69B8E6D}" type="datetime4">
              <a:rPr lang="en-US" smtClean="0"/>
              <a:t>April 29,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AE99A3-BB9A-485A-8416-AB21031BA95D}"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dirty="0" smtClean="0">
                <a:cs typeface="Times New Roman" panose="02020603050405020304" pitchFamily="18" charset="0"/>
              </a:rPr>
              <a:t>5‑4.3: Control v. Proceeds Interest</a:t>
            </a:r>
          </a:p>
        </p:txBody>
      </p:sp>
      <p:sp>
        <p:nvSpPr>
          <p:cNvPr id="1700867" name="AutoShape 3"/>
          <p:cNvSpPr>
            <a:spLocks noChangeArrowheads="1"/>
          </p:cNvSpPr>
          <p:nvPr/>
        </p:nvSpPr>
        <p:spPr bwMode="auto">
          <a:xfrm>
            <a:off x="1439218" y="5257800"/>
            <a:ext cx="268114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700868" name="AutoShape 4"/>
          <p:cNvSpPr>
            <a:spLocks noChangeArrowheads="1"/>
          </p:cNvSpPr>
          <p:nvPr/>
        </p:nvSpPr>
        <p:spPr bwMode="auto">
          <a:xfrm>
            <a:off x="1554957"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700869" name="AutoShape 5"/>
          <p:cNvSpPr>
            <a:spLocks noChangeArrowheads="1"/>
          </p:cNvSpPr>
          <p:nvPr/>
        </p:nvSpPr>
        <p:spPr bwMode="auto">
          <a:xfrm>
            <a:off x="8762997" y="1295400"/>
            <a:ext cx="2376291"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700870" name="Line 6"/>
          <p:cNvSpPr>
            <a:spLocks noChangeShapeType="1"/>
          </p:cNvSpPr>
          <p:nvPr/>
        </p:nvSpPr>
        <p:spPr bwMode="auto">
          <a:xfrm>
            <a:off x="3840957" y="1981200"/>
            <a:ext cx="4922040" cy="0"/>
          </a:xfrm>
          <a:prstGeom prst="line">
            <a:avLst/>
          </a:prstGeom>
          <a:noFill/>
          <a:ln w="190500">
            <a:solidFill>
              <a:srgbClr val="0000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00871" name="Line 7"/>
          <p:cNvSpPr>
            <a:spLocks noChangeShapeType="1"/>
          </p:cNvSpPr>
          <p:nvPr/>
        </p:nvSpPr>
        <p:spPr bwMode="auto">
          <a:xfrm>
            <a:off x="3200400" y="2590800"/>
            <a:ext cx="0" cy="26670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00872" name="AutoShape 8"/>
          <p:cNvSpPr>
            <a:spLocks noChangeArrowheads="1"/>
          </p:cNvSpPr>
          <p:nvPr/>
        </p:nvSpPr>
        <p:spPr bwMode="auto">
          <a:xfrm>
            <a:off x="8209225" y="3359150"/>
            <a:ext cx="3779575" cy="1295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4/1</a:t>
            </a:r>
          </a:p>
          <a:p>
            <a:pPr algn="ctr"/>
            <a:r>
              <a:rPr lang="en-US" altLang="en-US" sz="3200" dirty="0"/>
              <a:t>Debtor Sells Inventory</a:t>
            </a:r>
          </a:p>
          <a:p>
            <a:pPr algn="ctr"/>
            <a:r>
              <a:rPr lang="en-US" altLang="en-US" sz="3200" dirty="0"/>
              <a:t>$</a:t>
            </a:r>
          </a:p>
        </p:txBody>
      </p:sp>
      <p:sp>
        <p:nvSpPr>
          <p:cNvPr id="1700873" name="AutoShape 9"/>
          <p:cNvSpPr>
            <a:spLocks noChangeArrowheads="1"/>
          </p:cNvSpPr>
          <p:nvPr/>
        </p:nvSpPr>
        <p:spPr bwMode="auto">
          <a:xfrm>
            <a:off x="7526337" y="4727574"/>
            <a:ext cx="3955509" cy="1973263"/>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a:t>
            </a:r>
          </a:p>
          <a:p>
            <a:pPr algn="ctr"/>
            <a:r>
              <a:rPr lang="en-US" altLang="en-US" sz="3200" dirty="0"/>
              <a:t>Customer pays Debtor</a:t>
            </a:r>
          </a:p>
          <a:p>
            <a:pPr algn="ctr"/>
            <a:r>
              <a:rPr lang="en-US" altLang="en-US" sz="3200" dirty="0"/>
              <a:t>via check and Debtor</a:t>
            </a:r>
          </a:p>
          <a:p>
            <a:pPr algn="ctr"/>
            <a:r>
              <a:rPr lang="en-US" altLang="en-US" sz="3200" dirty="0"/>
              <a:t>Deposits in </a:t>
            </a:r>
            <a:r>
              <a:rPr lang="en-US" altLang="en-US" sz="3200" dirty="0" smtClean="0"/>
              <a:t>DA</a:t>
            </a:r>
            <a:endParaRPr lang="en-US" altLang="en-US" sz="3200" dirty="0"/>
          </a:p>
        </p:txBody>
      </p:sp>
      <p:sp>
        <p:nvSpPr>
          <p:cNvPr id="1700874" name="Text Box 10"/>
          <p:cNvSpPr txBox="1">
            <a:spLocks noChangeArrowheads="1"/>
          </p:cNvSpPr>
          <p:nvPr/>
        </p:nvSpPr>
        <p:spPr bwMode="auto">
          <a:xfrm>
            <a:off x="4549379" y="4801680"/>
            <a:ext cx="2432843"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Would that change the outcome?</a:t>
            </a:r>
          </a:p>
        </p:txBody>
      </p:sp>
      <p:sp>
        <p:nvSpPr>
          <p:cNvPr id="1700875" name="AutoShape 11"/>
          <p:cNvSpPr>
            <a:spLocks noChangeArrowheads="1"/>
          </p:cNvSpPr>
          <p:nvPr/>
        </p:nvSpPr>
        <p:spPr bwMode="auto">
          <a:xfrm>
            <a:off x="476782" y="2681261"/>
            <a:ext cx="2037818" cy="2486077"/>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a:t>
            </a:r>
          </a:p>
          <a:p>
            <a:pPr algn="ctr"/>
            <a:r>
              <a:rPr lang="en-US" altLang="en-US" sz="3200" dirty="0"/>
              <a:t>Control of deposit account</a:t>
            </a:r>
          </a:p>
          <a:p>
            <a:pPr algn="ctr"/>
            <a:r>
              <a:rPr lang="en-US" altLang="en-US" sz="3200" dirty="0"/>
              <a:t>$</a:t>
            </a:r>
          </a:p>
        </p:txBody>
      </p:sp>
      <p:sp>
        <p:nvSpPr>
          <p:cNvPr id="1700876" name="AutoShape 12"/>
          <p:cNvSpPr>
            <a:spLocks noChangeArrowheads="1"/>
          </p:cNvSpPr>
          <p:nvPr/>
        </p:nvSpPr>
        <p:spPr bwMode="auto">
          <a:xfrm>
            <a:off x="4460434" y="2163516"/>
            <a:ext cx="3779043" cy="132446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FS: INV, </a:t>
            </a:r>
            <a:r>
              <a:rPr lang="en-US" altLang="en-US" sz="3200" dirty="0" smtClean="0"/>
              <a:t>AR, </a:t>
            </a:r>
            <a:r>
              <a:rPr lang="en-US" altLang="en-US" sz="3200" dirty="0"/>
              <a:t>PR</a:t>
            </a:r>
          </a:p>
          <a:p>
            <a:pPr algn="ctr"/>
            <a:r>
              <a:rPr lang="en-US" altLang="en-US" sz="3200" dirty="0"/>
              <a:t>$</a:t>
            </a:r>
          </a:p>
        </p:txBody>
      </p:sp>
      <p:sp>
        <p:nvSpPr>
          <p:cNvPr id="1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7" name="Text Box 5"/>
          <p:cNvSpPr txBox="1">
            <a:spLocks noChangeArrowheads="1"/>
          </p:cNvSpPr>
          <p:nvPr/>
        </p:nvSpPr>
        <p:spPr bwMode="auto">
          <a:xfrm>
            <a:off x="10096983" y="0"/>
            <a:ext cx="209501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409940257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700868"/>
                                        </p:tgtEl>
                                        <p:attrNameLst>
                                          <p:attrName>style.visibility</p:attrName>
                                        </p:attrNameLst>
                                      </p:cBhvr>
                                      <p:to>
                                        <p:strVal val="visible"/>
                                      </p:to>
                                    </p:set>
                                    <p:anim calcmode="lin" valueType="num">
                                      <p:cBhvr additive="base">
                                        <p:cTn id="7" dur="500" fill="hold"/>
                                        <p:tgtEl>
                                          <p:spTgt spid="1700868"/>
                                        </p:tgtEl>
                                        <p:attrNameLst>
                                          <p:attrName>ppt_x</p:attrName>
                                        </p:attrNameLst>
                                      </p:cBhvr>
                                      <p:tavLst>
                                        <p:tav tm="0">
                                          <p:val>
                                            <p:strVal val="0-#ppt_w/2"/>
                                          </p:val>
                                        </p:tav>
                                        <p:tav tm="100000">
                                          <p:val>
                                            <p:strVal val="#ppt_x"/>
                                          </p:val>
                                        </p:tav>
                                      </p:tavLst>
                                    </p:anim>
                                    <p:anim calcmode="lin" valueType="num">
                                      <p:cBhvr additive="base">
                                        <p:cTn id="8" dur="500" fill="hold"/>
                                        <p:tgtEl>
                                          <p:spTgt spid="170086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700869"/>
                                        </p:tgtEl>
                                        <p:attrNameLst>
                                          <p:attrName>style.visibility</p:attrName>
                                        </p:attrNameLst>
                                      </p:cBhvr>
                                      <p:to>
                                        <p:strVal val="visible"/>
                                      </p:to>
                                    </p:set>
                                    <p:anim calcmode="lin" valueType="num">
                                      <p:cBhvr>
                                        <p:cTn id="12" dur="500" fill="hold"/>
                                        <p:tgtEl>
                                          <p:spTgt spid="1700869"/>
                                        </p:tgtEl>
                                        <p:attrNameLst>
                                          <p:attrName>ppt_w</p:attrName>
                                        </p:attrNameLst>
                                      </p:cBhvr>
                                      <p:tavLst>
                                        <p:tav tm="0">
                                          <p:val>
                                            <p:strVal val="2/3*#ppt_w"/>
                                          </p:val>
                                        </p:tav>
                                        <p:tav tm="100000">
                                          <p:val>
                                            <p:strVal val="#ppt_w"/>
                                          </p:val>
                                        </p:tav>
                                      </p:tavLst>
                                    </p:anim>
                                    <p:anim calcmode="lin" valueType="num">
                                      <p:cBhvr>
                                        <p:cTn id="13" dur="500" fill="hold"/>
                                        <p:tgtEl>
                                          <p:spTgt spid="1700869"/>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700870"/>
                                        </p:tgtEl>
                                        <p:attrNameLst>
                                          <p:attrName>style.visibility</p:attrName>
                                        </p:attrNameLst>
                                      </p:cBhvr>
                                      <p:to>
                                        <p:strVal val="visible"/>
                                      </p:to>
                                    </p:set>
                                    <p:anim calcmode="lin" valueType="num">
                                      <p:cBhvr>
                                        <p:cTn id="17" dur="500" fill="hold"/>
                                        <p:tgtEl>
                                          <p:spTgt spid="1700870"/>
                                        </p:tgtEl>
                                        <p:attrNameLst>
                                          <p:attrName>ppt_w</p:attrName>
                                        </p:attrNameLst>
                                      </p:cBhvr>
                                      <p:tavLst>
                                        <p:tav tm="0">
                                          <p:val>
                                            <p:fltVal val="0"/>
                                          </p:val>
                                        </p:tav>
                                        <p:tav tm="100000">
                                          <p:val>
                                            <p:strVal val="#ppt_w"/>
                                          </p:val>
                                        </p:tav>
                                      </p:tavLst>
                                    </p:anim>
                                    <p:anim calcmode="lin" valueType="num">
                                      <p:cBhvr>
                                        <p:cTn id="18" dur="500" fill="hold"/>
                                        <p:tgtEl>
                                          <p:spTgt spid="1700870"/>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700876"/>
                                        </p:tgtEl>
                                        <p:attrNameLst>
                                          <p:attrName>style.visibility</p:attrName>
                                        </p:attrNameLst>
                                      </p:cBhvr>
                                      <p:to>
                                        <p:strVal val="visible"/>
                                      </p:to>
                                    </p:set>
                                    <p:animEffect transition="in" filter="dissolve">
                                      <p:cBhvr>
                                        <p:cTn id="22" dur="500"/>
                                        <p:tgtEl>
                                          <p:spTgt spid="170087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1700867"/>
                                        </p:tgtEl>
                                        <p:attrNameLst>
                                          <p:attrName>style.visibility</p:attrName>
                                        </p:attrNameLst>
                                      </p:cBhvr>
                                      <p:to>
                                        <p:strVal val="visible"/>
                                      </p:to>
                                    </p:set>
                                    <p:anim calcmode="lin" valueType="num">
                                      <p:cBhvr>
                                        <p:cTn id="29" dur="500" fill="hold"/>
                                        <p:tgtEl>
                                          <p:spTgt spid="1700867"/>
                                        </p:tgtEl>
                                        <p:attrNameLst>
                                          <p:attrName>ppt_w</p:attrName>
                                        </p:attrNameLst>
                                      </p:cBhvr>
                                      <p:tavLst>
                                        <p:tav tm="0">
                                          <p:val>
                                            <p:strVal val="2/3*#ppt_w"/>
                                          </p:val>
                                        </p:tav>
                                        <p:tav tm="100000">
                                          <p:val>
                                            <p:strVal val="#ppt_w"/>
                                          </p:val>
                                        </p:tav>
                                      </p:tavLst>
                                    </p:anim>
                                    <p:anim calcmode="lin" valueType="num">
                                      <p:cBhvr>
                                        <p:cTn id="30" dur="500" fill="hold"/>
                                        <p:tgtEl>
                                          <p:spTgt spid="1700867"/>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3" presetClass="entr" presetSubtype="16" fill="hold" grpId="0" nodeType="afterEffect">
                                  <p:stCondLst>
                                    <p:cond delay="0"/>
                                  </p:stCondLst>
                                  <p:childTnLst>
                                    <p:set>
                                      <p:cBhvr>
                                        <p:cTn id="33" dur="1" fill="hold">
                                          <p:stCondLst>
                                            <p:cond delay="0"/>
                                          </p:stCondLst>
                                        </p:cTn>
                                        <p:tgtEl>
                                          <p:spTgt spid="1700871"/>
                                        </p:tgtEl>
                                        <p:attrNameLst>
                                          <p:attrName>style.visibility</p:attrName>
                                        </p:attrNameLst>
                                      </p:cBhvr>
                                      <p:to>
                                        <p:strVal val="visible"/>
                                      </p:to>
                                    </p:set>
                                    <p:anim calcmode="lin" valueType="num">
                                      <p:cBhvr>
                                        <p:cTn id="34" dur="500" fill="hold"/>
                                        <p:tgtEl>
                                          <p:spTgt spid="1700871"/>
                                        </p:tgtEl>
                                        <p:attrNameLst>
                                          <p:attrName>ppt_w</p:attrName>
                                        </p:attrNameLst>
                                      </p:cBhvr>
                                      <p:tavLst>
                                        <p:tav tm="0">
                                          <p:val>
                                            <p:fltVal val="0"/>
                                          </p:val>
                                        </p:tav>
                                        <p:tav tm="100000">
                                          <p:val>
                                            <p:strVal val="#ppt_w"/>
                                          </p:val>
                                        </p:tav>
                                      </p:tavLst>
                                    </p:anim>
                                    <p:anim calcmode="lin" valueType="num">
                                      <p:cBhvr>
                                        <p:cTn id="35" dur="500" fill="hold"/>
                                        <p:tgtEl>
                                          <p:spTgt spid="1700871"/>
                                        </p:tgtEl>
                                        <p:attrNameLst>
                                          <p:attrName>ppt_h</p:attrName>
                                        </p:attrNameLst>
                                      </p:cBhvr>
                                      <p:tavLst>
                                        <p:tav tm="0">
                                          <p:val>
                                            <p:fltVal val="0"/>
                                          </p:val>
                                        </p:tav>
                                        <p:tav tm="100000">
                                          <p:val>
                                            <p:strVal val="#ppt_h"/>
                                          </p:val>
                                        </p:tav>
                                      </p:tavLst>
                                    </p:anim>
                                  </p:childTnLst>
                                </p:cTn>
                              </p:par>
                            </p:childTnLst>
                          </p:cTn>
                        </p:par>
                        <p:par>
                          <p:cTn id="36" fill="hold" nodeType="afterGroup">
                            <p:stCondLst>
                              <p:cond delay="1000"/>
                            </p:stCondLst>
                            <p:childTnLst>
                              <p:par>
                                <p:cTn id="37" presetID="9" presetClass="entr" presetSubtype="0" fill="hold" grpId="0" nodeType="afterEffect">
                                  <p:stCondLst>
                                    <p:cond delay="0"/>
                                  </p:stCondLst>
                                  <p:childTnLst>
                                    <p:set>
                                      <p:cBhvr>
                                        <p:cTn id="38" dur="1" fill="hold">
                                          <p:stCondLst>
                                            <p:cond delay="0"/>
                                          </p:stCondLst>
                                        </p:cTn>
                                        <p:tgtEl>
                                          <p:spTgt spid="1700875"/>
                                        </p:tgtEl>
                                        <p:attrNameLst>
                                          <p:attrName>style.visibility</p:attrName>
                                        </p:attrNameLst>
                                      </p:cBhvr>
                                      <p:to>
                                        <p:strVal val="visible"/>
                                      </p:to>
                                    </p:set>
                                    <p:animEffect transition="in" filter="dissolve">
                                      <p:cBhvr>
                                        <p:cTn id="39" dur="500"/>
                                        <p:tgtEl>
                                          <p:spTgt spid="1700875"/>
                                        </p:tgtEl>
                                      </p:cBhvr>
                                    </p:animEffect>
                                  </p:childTnLst>
                                </p:cTn>
                              </p:par>
                            </p:childTnLst>
                          </p:cTn>
                        </p:par>
                        <p:par>
                          <p:cTn id="40" fill="hold" nodeType="afterGroup">
                            <p:stCondLst>
                              <p:cond delay="1500"/>
                            </p:stCondLst>
                            <p:childTnLst>
                              <p:par>
                                <p:cTn id="41" presetID="9" presetClass="entr" presetSubtype="0" fill="hold" grpId="0" nodeType="afterEffect">
                                  <p:stCondLst>
                                    <p:cond delay="0"/>
                                  </p:stCondLst>
                                  <p:childTnLst>
                                    <p:set>
                                      <p:cBhvr>
                                        <p:cTn id="42" dur="1" fill="hold">
                                          <p:stCondLst>
                                            <p:cond delay="0"/>
                                          </p:stCondLst>
                                        </p:cTn>
                                        <p:tgtEl>
                                          <p:spTgt spid="1700872"/>
                                        </p:tgtEl>
                                        <p:attrNameLst>
                                          <p:attrName>style.visibility</p:attrName>
                                        </p:attrNameLst>
                                      </p:cBhvr>
                                      <p:to>
                                        <p:strVal val="visible"/>
                                      </p:to>
                                    </p:set>
                                    <p:animEffect transition="in" filter="dissolve">
                                      <p:cBhvr>
                                        <p:cTn id="43" dur="500"/>
                                        <p:tgtEl>
                                          <p:spTgt spid="1700872"/>
                                        </p:tgtEl>
                                      </p:cBhvr>
                                    </p:animEffect>
                                  </p:childTnLst>
                                </p:cTn>
                              </p:par>
                            </p:childTnLst>
                          </p:cTn>
                        </p:par>
                        <p:par>
                          <p:cTn id="44" fill="hold" nodeType="afterGroup">
                            <p:stCondLst>
                              <p:cond delay="2000"/>
                            </p:stCondLst>
                            <p:childTnLst>
                              <p:par>
                                <p:cTn id="45" presetID="9" presetClass="entr" presetSubtype="0" fill="hold" grpId="0" nodeType="afterEffect">
                                  <p:stCondLst>
                                    <p:cond delay="0"/>
                                  </p:stCondLst>
                                  <p:childTnLst>
                                    <p:set>
                                      <p:cBhvr>
                                        <p:cTn id="46" dur="1" fill="hold">
                                          <p:stCondLst>
                                            <p:cond delay="0"/>
                                          </p:stCondLst>
                                        </p:cTn>
                                        <p:tgtEl>
                                          <p:spTgt spid="1700873"/>
                                        </p:tgtEl>
                                        <p:attrNameLst>
                                          <p:attrName>style.visibility</p:attrName>
                                        </p:attrNameLst>
                                      </p:cBhvr>
                                      <p:to>
                                        <p:strVal val="visible"/>
                                      </p:to>
                                    </p:set>
                                    <p:animEffect transition="in" filter="dissolve">
                                      <p:cBhvr>
                                        <p:cTn id="47" dur="500"/>
                                        <p:tgtEl>
                                          <p:spTgt spid="1700873"/>
                                        </p:tgtEl>
                                      </p:cBhvr>
                                    </p:animEffect>
                                  </p:childTnLst>
                                </p:cTn>
                              </p:par>
                            </p:childTnLst>
                          </p:cTn>
                        </p:par>
                        <p:par>
                          <p:cTn id="48" fill="hold" nodeType="afterGroup">
                            <p:stCondLst>
                              <p:cond delay="2500"/>
                            </p:stCondLst>
                            <p:childTnLst>
                              <p:par>
                                <p:cTn id="49" presetID="9" presetClass="entr" presetSubtype="0" fill="hold" grpId="0" nodeType="afterEffect">
                                  <p:stCondLst>
                                    <p:cond delay="0"/>
                                  </p:stCondLst>
                                  <p:childTnLst>
                                    <p:set>
                                      <p:cBhvr>
                                        <p:cTn id="50" dur="1" fill="hold">
                                          <p:stCondLst>
                                            <p:cond delay="0"/>
                                          </p:stCondLst>
                                        </p:cTn>
                                        <p:tgtEl>
                                          <p:spTgt spid="1700874"/>
                                        </p:tgtEl>
                                        <p:attrNameLst>
                                          <p:attrName>style.visibility</p:attrName>
                                        </p:attrNameLst>
                                      </p:cBhvr>
                                      <p:to>
                                        <p:strVal val="visible"/>
                                      </p:to>
                                    </p:set>
                                    <p:animEffect transition="in" filter="dissolve">
                                      <p:cBhvr>
                                        <p:cTn id="51" dur="500"/>
                                        <p:tgtEl>
                                          <p:spTgt spid="17008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0867" grpId="0" animBg="1" autoUpdateAnimBg="0"/>
      <p:bldP spid="1700868" grpId="0" animBg="1" autoUpdateAnimBg="0"/>
      <p:bldP spid="1700869" grpId="0" animBg="1" autoUpdateAnimBg="0"/>
      <p:bldP spid="1700870" grpId="0" animBg="1"/>
      <p:bldP spid="1700871" grpId="0" animBg="1"/>
      <p:bldP spid="1700872" grpId="0" animBg="1" autoUpdateAnimBg="0"/>
      <p:bldP spid="1700873" grpId="0" animBg="1" autoUpdateAnimBg="0"/>
      <p:bldP spid="1700874" grpId="0" animBg="1" autoUpdateAnimBg="0"/>
      <p:bldP spid="1700875" grpId="0" animBg="1" autoUpdateAnimBg="0"/>
      <p:bldP spid="1700876" grpId="0" animBg="1" autoUpdateAnimBg="0"/>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F61AA177-73B5-4057-BB29-6DEC01E09469}" type="datetime4">
              <a:rPr lang="en-US" smtClean="0"/>
              <a:t>April 29,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4B50DAE-1540-4033-A90A-24E110ECA850}"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dirty="0" smtClean="0">
                <a:cs typeface="Times New Roman" panose="02020603050405020304" pitchFamily="18" charset="0"/>
              </a:rPr>
              <a:t>5‑4.1: Answer</a:t>
            </a:r>
          </a:p>
        </p:txBody>
      </p:sp>
      <p:sp>
        <p:nvSpPr>
          <p:cNvPr id="22542" name="Rectangle 11"/>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Bank has no right to AR on 4/1</a:t>
            </a:r>
          </a:p>
          <a:p>
            <a:r>
              <a:rPr lang="en-US" altLang="en-US" sz="4000" dirty="0" smtClean="0">
                <a:solidFill>
                  <a:srgbClr val="0000FF"/>
                </a:solidFill>
                <a:cs typeface="Times New Roman" panose="02020603050405020304" pitchFamily="18" charset="0"/>
              </a:rPr>
              <a:t>Finco is fully perfected in the AR</a:t>
            </a:r>
          </a:p>
          <a:p>
            <a:r>
              <a:rPr lang="en-US" altLang="en-US" sz="4000" dirty="0" err="1" smtClean="0">
                <a:solidFill>
                  <a:srgbClr val="0000FF"/>
                </a:solidFill>
                <a:cs typeface="Times New Roman" panose="02020603050405020304" pitchFamily="18" charset="0"/>
              </a:rPr>
              <a:t>Finco</a:t>
            </a:r>
            <a:r>
              <a:rPr lang="en-US" altLang="en-US" sz="4000" dirty="0" smtClean="0">
                <a:solidFill>
                  <a:srgbClr val="0000FF"/>
                </a:solidFill>
                <a:cs typeface="Times New Roman" panose="02020603050405020304" pitchFamily="18" charset="0"/>
              </a:rPr>
              <a:t> has priority in AR</a:t>
            </a:r>
          </a:p>
        </p:txBody>
      </p:sp>
    </p:spTree>
    <p:extLst>
      <p:ext uri="{BB962C8B-B14F-4D97-AF65-F5344CB8AC3E}">
        <p14:creationId xmlns:p14="http://schemas.microsoft.com/office/powerpoint/2010/main" val="112532947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CF736A55-5F0E-40CF-AD18-75F3E776E915}" type="datetime4">
              <a:rPr lang="en-US" smtClean="0"/>
              <a:t>April 29,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C8807E5-D591-497D-B4E4-5077A60F2467}"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dirty="0" smtClean="0">
                <a:cs typeface="Times New Roman" panose="02020603050405020304" pitchFamily="18" charset="0"/>
              </a:rPr>
              <a:t>5‑4.2: Answer</a:t>
            </a:r>
          </a:p>
        </p:txBody>
      </p:sp>
      <p:sp>
        <p:nvSpPr>
          <p:cNvPr id="24583" name="Rectangle 13"/>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Answer</a:t>
            </a:r>
          </a:p>
          <a:p>
            <a:pPr lvl="1"/>
            <a:r>
              <a:rPr lang="en-US" altLang="en-US" sz="3600" dirty="0" smtClean="0">
                <a:cs typeface="Times New Roman" panose="02020603050405020304" pitchFamily="18" charset="0"/>
              </a:rPr>
              <a:t>Finco has perfected security interest in deposit account as proceeds under 9-315</a:t>
            </a:r>
          </a:p>
          <a:p>
            <a:pPr lvl="1"/>
            <a:r>
              <a:rPr lang="en-US" altLang="en-US" sz="3600" dirty="0" smtClean="0">
                <a:cs typeface="Times New Roman" panose="02020603050405020304" pitchFamily="18" charset="0"/>
              </a:rPr>
              <a:t>Depending on tracing rules, DA may be identifiable cash proceeds, and if so covered under 9-315(d)(2)</a:t>
            </a:r>
          </a:p>
          <a:p>
            <a:pPr lvl="1"/>
            <a:r>
              <a:rPr lang="en-US" altLang="en-US" sz="3600" dirty="0" smtClean="0">
                <a:cs typeface="Times New Roman" panose="02020603050405020304" pitchFamily="18" charset="0"/>
              </a:rPr>
              <a:t>Bank wins under 9-327(1) </a:t>
            </a:r>
          </a:p>
        </p:txBody>
      </p:sp>
    </p:spTree>
    <p:extLst>
      <p:ext uri="{BB962C8B-B14F-4D97-AF65-F5344CB8AC3E}">
        <p14:creationId xmlns:p14="http://schemas.microsoft.com/office/powerpoint/2010/main" val="48243962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082016D5-D29C-4CAF-9264-971D6BB20F68}" type="datetime4">
              <a:rPr lang="en-US" smtClean="0"/>
              <a:t>April 29,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7214C8-521E-43D8-889F-F66383918CF7}"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dirty="0" smtClean="0">
                <a:cs typeface="Times New Roman" panose="02020603050405020304" pitchFamily="18" charset="0"/>
              </a:rPr>
              <a:t>5‑4.3: Answer</a:t>
            </a:r>
          </a:p>
        </p:txBody>
      </p:sp>
      <p:sp>
        <p:nvSpPr>
          <p:cNvPr id="26639" name="Rectangle 12"/>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No. Priority under 9-327(1) is not temporal</a:t>
            </a:r>
          </a:p>
          <a:p>
            <a:r>
              <a:rPr lang="en-US" altLang="en-US" sz="4000" dirty="0" smtClean="0">
                <a:solidFill>
                  <a:srgbClr val="0000FF"/>
                </a:solidFill>
                <a:cs typeface="Times New Roman" panose="02020603050405020304" pitchFamily="18" charset="0"/>
              </a:rPr>
              <a:t>Method of perfection, not timing, controls</a:t>
            </a:r>
          </a:p>
        </p:txBody>
      </p:sp>
    </p:spTree>
    <p:extLst>
      <p:ext uri="{BB962C8B-B14F-4D97-AF65-F5344CB8AC3E}">
        <p14:creationId xmlns:p14="http://schemas.microsoft.com/office/powerpoint/2010/main" val="54447081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306108D2-6942-4EAE-A02D-E68C08D24CA1}" type="datetime4">
              <a:rPr lang="en-US" smtClean="0"/>
              <a:t>April 29,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19AAE0-8BCC-4DDA-833C-E5F92AD19657}" type="slidenum">
              <a:rPr lang="en-US" altLang="en-US" sz="1400">
                <a:solidFill>
                  <a:srgbClr val="000066"/>
                </a:solidFill>
                <a:latin typeface="Arial" panose="020B0604020202020204" pitchFamily="34" charset="0"/>
              </a:rPr>
              <a:pPr/>
              <a:t>18</a:t>
            </a:fld>
            <a:endParaRPr lang="en-US" altLang="en-US" sz="1400" dirty="0">
              <a:solidFill>
                <a:srgbClr val="000066"/>
              </a:solidFill>
              <a:latin typeface="Arial" panose="020B0604020202020204" pitchFamily="34" charset="0"/>
            </a:endParaRPr>
          </a:p>
        </p:txBody>
      </p:sp>
      <p:sp>
        <p:nvSpPr>
          <p:cNvPr id="27652" name="Rectangle 2"/>
          <p:cNvSpPr>
            <a:spLocks noGrp="1" noChangeArrowheads="1"/>
          </p:cNvSpPr>
          <p:nvPr>
            <p:ph type="title"/>
          </p:nvPr>
        </p:nvSpPr>
        <p:spPr/>
        <p:txBody>
          <a:bodyPr/>
          <a:lstStyle/>
          <a:p>
            <a:r>
              <a:rPr lang="en-US" altLang="en-US" smtClean="0">
                <a:cs typeface="Times New Roman" panose="02020603050405020304" pitchFamily="18" charset="0"/>
              </a:rPr>
              <a:t>5‑5: Proceeds v. Proceeds</a:t>
            </a:r>
          </a:p>
        </p:txBody>
      </p:sp>
      <p:sp>
        <p:nvSpPr>
          <p:cNvPr id="27653" name="AutoShape 3"/>
          <p:cNvSpPr>
            <a:spLocks noChangeArrowheads="1"/>
          </p:cNvSpPr>
          <p:nvPr/>
        </p:nvSpPr>
        <p:spPr bwMode="auto">
          <a:xfrm>
            <a:off x="1392508" y="5181600"/>
            <a:ext cx="218386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7654" name="AutoShape 4"/>
          <p:cNvSpPr>
            <a:spLocks noChangeArrowheads="1"/>
          </p:cNvSpPr>
          <p:nvPr/>
        </p:nvSpPr>
        <p:spPr bwMode="auto">
          <a:xfrm>
            <a:off x="1333500" y="1343164"/>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7655" name="AutoShape 5"/>
          <p:cNvSpPr>
            <a:spLocks noChangeArrowheads="1"/>
          </p:cNvSpPr>
          <p:nvPr/>
        </p:nvSpPr>
        <p:spPr bwMode="auto">
          <a:xfrm>
            <a:off x="7620000" y="1143000"/>
            <a:ext cx="2590800" cy="13716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7656" name="Line 6"/>
          <p:cNvSpPr>
            <a:spLocks noChangeShapeType="1"/>
          </p:cNvSpPr>
          <p:nvPr/>
        </p:nvSpPr>
        <p:spPr bwMode="auto">
          <a:xfrm>
            <a:off x="3619500" y="1828800"/>
            <a:ext cx="40005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57" name="AutoShape 7"/>
          <p:cNvSpPr>
            <a:spLocks noChangeArrowheads="1"/>
          </p:cNvSpPr>
          <p:nvPr/>
        </p:nvSpPr>
        <p:spPr bwMode="auto">
          <a:xfrm>
            <a:off x="3716540" y="2235200"/>
            <a:ext cx="3792335" cy="136403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a:t>
            </a:r>
          </a:p>
          <a:p>
            <a:pPr algn="ctr"/>
            <a:r>
              <a:rPr lang="en-US" altLang="en-US" sz="3200" dirty="0"/>
              <a:t>SA, FS: INV, </a:t>
            </a:r>
            <a:r>
              <a:rPr lang="en-US" altLang="en-US" sz="3200" dirty="0" smtClean="0"/>
              <a:t>AR, </a:t>
            </a:r>
            <a:r>
              <a:rPr lang="en-US" altLang="en-US" sz="3200" dirty="0"/>
              <a:t>PR</a:t>
            </a:r>
          </a:p>
          <a:p>
            <a:pPr algn="ctr"/>
            <a:r>
              <a:rPr lang="en-US" altLang="en-US" sz="3200" dirty="0"/>
              <a:t>$</a:t>
            </a:r>
          </a:p>
        </p:txBody>
      </p:sp>
      <p:sp>
        <p:nvSpPr>
          <p:cNvPr id="27658" name="Line 8"/>
          <p:cNvSpPr>
            <a:spLocks noChangeShapeType="1"/>
          </p:cNvSpPr>
          <p:nvPr/>
        </p:nvSpPr>
        <p:spPr bwMode="auto">
          <a:xfrm>
            <a:off x="2765898" y="2590800"/>
            <a:ext cx="0" cy="25908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59" name="AutoShape 9"/>
          <p:cNvSpPr>
            <a:spLocks noChangeArrowheads="1"/>
          </p:cNvSpPr>
          <p:nvPr/>
        </p:nvSpPr>
        <p:spPr bwMode="auto">
          <a:xfrm>
            <a:off x="249153" y="2713873"/>
            <a:ext cx="2093997" cy="2258455"/>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Control of deposit account</a:t>
            </a:r>
          </a:p>
          <a:p>
            <a:pPr algn="ctr"/>
            <a:r>
              <a:rPr lang="en-US" altLang="en-US" sz="3200" dirty="0"/>
              <a:t>$</a:t>
            </a:r>
          </a:p>
        </p:txBody>
      </p:sp>
      <p:sp>
        <p:nvSpPr>
          <p:cNvPr id="27660" name="AutoShape 10"/>
          <p:cNvSpPr>
            <a:spLocks noChangeArrowheads="1"/>
          </p:cNvSpPr>
          <p:nvPr/>
        </p:nvSpPr>
        <p:spPr bwMode="auto">
          <a:xfrm>
            <a:off x="7811919" y="2837166"/>
            <a:ext cx="2819400" cy="1066800"/>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4/1</a:t>
            </a:r>
          </a:p>
          <a:p>
            <a:pPr algn="ctr"/>
            <a:r>
              <a:rPr lang="en-US" altLang="en-US" dirty="0"/>
              <a:t>Debtor Sells Inventory</a:t>
            </a:r>
          </a:p>
          <a:p>
            <a:pPr algn="ctr"/>
            <a:r>
              <a:rPr lang="en-US" altLang="en-US" dirty="0"/>
              <a:t>$</a:t>
            </a:r>
          </a:p>
        </p:txBody>
      </p:sp>
      <p:sp>
        <p:nvSpPr>
          <p:cNvPr id="27661" name="AutoShape 11"/>
          <p:cNvSpPr>
            <a:spLocks noChangeArrowheads="1"/>
          </p:cNvSpPr>
          <p:nvPr/>
        </p:nvSpPr>
        <p:spPr bwMode="auto">
          <a:xfrm>
            <a:off x="7797800" y="4058965"/>
            <a:ext cx="2819400" cy="1447800"/>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2200" dirty="0"/>
              <a:t>5/1</a:t>
            </a:r>
          </a:p>
          <a:p>
            <a:pPr algn="ctr"/>
            <a:r>
              <a:rPr lang="en-US" altLang="en-US" sz="2200" dirty="0"/>
              <a:t>Customer pays Debtor</a:t>
            </a:r>
          </a:p>
          <a:p>
            <a:pPr algn="ctr"/>
            <a:r>
              <a:rPr lang="en-US" altLang="en-US" sz="2200" dirty="0"/>
              <a:t>via check and Debtor</a:t>
            </a:r>
          </a:p>
          <a:p>
            <a:pPr algn="ctr"/>
            <a:r>
              <a:rPr lang="en-US" altLang="en-US" sz="2200" dirty="0"/>
              <a:t>Deposits in </a:t>
            </a:r>
            <a:r>
              <a:rPr lang="en-US" altLang="en-US" sz="2200" dirty="0" smtClean="0"/>
              <a:t>DA</a:t>
            </a:r>
            <a:endParaRPr lang="en-US" altLang="en-US" sz="2200" dirty="0"/>
          </a:p>
        </p:txBody>
      </p:sp>
      <p:sp>
        <p:nvSpPr>
          <p:cNvPr id="1798156" name="AutoShape 12"/>
          <p:cNvSpPr>
            <a:spLocks noChangeArrowheads="1"/>
          </p:cNvSpPr>
          <p:nvPr/>
        </p:nvSpPr>
        <p:spPr bwMode="auto">
          <a:xfrm>
            <a:off x="3667833" y="4100513"/>
            <a:ext cx="3627843" cy="144145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5/2</a:t>
            </a:r>
          </a:p>
          <a:p>
            <a:pPr algn="ctr"/>
            <a:r>
              <a:rPr lang="en-US" altLang="en-US" sz="3200" dirty="0"/>
              <a:t>Debtor withdraws $</a:t>
            </a:r>
          </a:p>
          <a:p>
            <a:pPr algn="ctr"/>
            <a:r>
              <a:rPr lang="en-US" altLang="en-US" sz="3200" dirty="0"/>
              <a:t>Buys new inventory</a:t>
            </a:r>
          </a:p>
        </p:txBody>
      </p:sp>
      <p:sp>
        <p:nvSpPr>
          <p:cNvPr id="1798157" name="Rectangle 13"/>
          <p:cNvSpPr>
            <a:spLocks noChangeArrowheads="1"/>
          </p:cNvSpPr>
          <p:nvPr/>
        </p:nvSpPr>
        <p:spPr bwMode="auto">
          <a:xfrm>
            <a:off x="5481754" y="5636070"/>
            <a:ext cx="5573746"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600" dirty="0">
                <a:solidFill>
                  <a:srgbClr val="FF0000"/>
                </a:solidFill>
              </a:rPr>
              <a:t>5/2 What are the relative priorities of Bank and Finco?</a:t>
            </a:r>
          </a:p>
        </p:txBody>
      </p:sp>
      <p:sp>
        <p:nvSpPr>
          <p:cNvPr id="17" name="Rectangle 5"/>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9" name="Text Box 5"/>
          <p:cNvSpPr txBox="1">
            <a:spLocks noChangeArrowheads="1"/>
          </p:cNvSpPr>
          <p:nvPr/>
        </p:nvSpPr>
        <p:spPr bwMode="auto">
          <a:xfrm>
            <a:off x="11177287" y="0"/>
            <a:ext cx="101471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54540558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hidden"/>
                                      </p:to>
                                    </p:set>
                                  </p:childTnLst>
                                </p:cTn>
                              </p:par>
                              <p:par>
                                <p:cTn id="7" presetID="9" presetClass="entr" presetSubtype="0" fill="hold" grpId="0" nodeType="withEffect">
                                  <p:stCondLst>
                                    <p:cond delay="0"/>
                                  </p:stCondLst>
                                  <p:childTnLst>
                                    <p:set>
                                      <p:cBhvr>
                                        <p:cTn id="8" dur="1" fill="hold">
                                          <p:stCondLst>
                                            <p:cond delay="0"/>
                                          </p:stCondLst>
                                        </p:cTn>
                                        <p:tgtEl>
                                          <p:spTgt spid="1798156"/>
                                        </p:tgtEl>
                                        <p:attrNameLst>
                                          <p:attrName>style.visibility</p:attrName>
                                        </p:attrNameLst>
                                      </p:cBhvr>
                                      <p:to>
                                        <p:strVal val="visible"/>
                                      </p:to>
                                    </p:set>
                                    <p:animEffect transition="in" filter="dissolve">
                                      <p:cBhvr>
                                        <p:cTn id="9" dur="500"/>
                                        <p:tgtEl>
                                          <p:spTgt spid="1798156"/>
                                        </p:tgtEl>
                                      </p:cBhvr>
                                    </p:animEffect>
                                  </p:childTnLst>
                                </p:cTn>
                              </p:par>
                            </p:childTnLst>
                          </p:cTn>
                        </p:par>
                        <p:par>
                          <p:cTn id="10" fill="hold" nodeType="afterGroup">
                            <p:stCondLst>
                              <p:cond delay="500"/>
                            </p:stCondLst>
                            <p:childTnLst>
                              <p:par>
                                <p:cTn id="11" presetID="9" presetClass="entr" presetSubtype="0" fill="hold" grpId="0" nodeType="afterEffect">
                                  <p:stCondLst>
                                    <p:cond delay="0"/>
                                  </p:stCondLst>
                                  <p:childTnLst>
                                    <p:set>
                                      <p:cBhvr>
                                        <p:cTn id="12" dur="1" fill="hold">
                                          <p:stCondLst>
                                            <p:cond delay="0"/>
                                          </p:stCondLst>
                                        </p:cTn>
                                        <p:tgtEl>
                                          <p:spTgt spid="1798157"/>
                                        </p:tgtEl>
                                        <p:attrNameLst>
                                          <p:attrName>style.visibility</p:attrName>
                                        </p:attrNameLst>
                                      </p:cBhvr>
                                      <p:to>
                                        <p:strVal val="visible"/>
                                      </p:to>
                                    </p:set>
                                    <p:animEffect transition="in" filter="dissolve">
                                      <p:cBhvr>
                                        <p:cTn id="13" dur="500"/>
                                        <p:tgtEl>
                                          <p:spTgt spid="1798157"/>
                                        </p:tgtEl>
                                      </p:cBhvr>
                                    </p:animEffect>
                                  </p:childTnLst>
                                  <p:subTnLst>
                                    <p:set>
                                      <p:cBhvr override="childStyle">
                                        <p:cTn dur="1" fill="hold" display="0" masterRel="nextClick" afterEffect="1"/>
                                        <p:tgtEl>
                                          <p:spTgt spid="1798157"/>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8156" grpId="0" animBg="1" autoUpdateAnimBg="0"/>
      <p:bldP spid="1798157" grpId="0" animBg="1" autoUpdateAnimBg="0"/>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2EA6B258-F327-4D29-B639-90C61BAF70DD}" type="datetime4">
              <a:rPr lang="en-US" smtClean="0"/>
              <a:t>April 29,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0ED270B-CF70-4AA6-898A-944FF30ACEEC}"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cs typeface="Times New Roman" panose="02020603050405020304" pitchFamily="18" charset="0"/>
              </a:rPr>
              <a:t>5‑5: Answer</a:t>
            </a:r>
          </a:p>
        </p:txBody>
      </p:sp>
      <p:sp>
        <p:nvSpPr>
          <p:cNvPr id="28688" name="Rectangle 13"/>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Answer</a:t>
            </a:r>
          </a:p>
          <a:p>
            <a:pPr lvl="1"/>
            <a:r>
              <a:rPr lang="en-US" altLang="en-US" sz="3600" dirty="0" smtClean="0">
                <a:cs typeface="Times New Roman" panose="02020603050405020304" pitchFamily="18" charset="0"/>
              </a:rPr>
              <a:t>9-322(c), (d) and (e) address proceeds of controlled collateral</a:t>
            </a:r>
          </a:p>
          <a:p>
            <a:pPr lvl="1"/>
            <a:r>
              <a:rPr lang="en-US" altLang="en-US" sz="3600" dirty="0" smtClean="0">
                <a:cs typeface="Times New Roman" panose="02020603050405020304" pitchFamily="18" charset="0"/>
              </a:rPr>
              <a:t>9-322(c) covers mainly proceeds of controlled collateral where the proceeds is cash proceeds or a controlled collateral type </a:t>
            </a:r>
          </a:p>
          <a:p>
            <a:endParaRPr lang="en-US" altLang="en-US" dirty="0" smtClean="0">
              <a:cs typeface="Times New Roman" panose="02020603050405020304" pitchFamily="18" charset="0"/>
            </a:endParaRPr>
          </a:p>
        </p:txBody>
      </p:sp>
    </p:spTree>
    <p:extLst>
      <p:ext uri="{BB962C8B-B14F-4D97-AF65-F5344CB8AC3E}">
        <p14:creationId xmlns:p14="http://schemas.microsoft.com/office/powerpoint/2010/main" val="2132095144"/>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D3D73F7B-CCC0-4DA9-BD24-DC963D8E5480}" type="datetime4">
              <a:rPr lang="en-US" smtClean="0"/>
              <a:t>April 29,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D8822B-6E94-473F-B1E2-DCF81A48C5C7}"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smtClean="0"/>
              <a:t>Diamond Walnut</a:t>
            </a:r>
          </a:p>
        </p:txBody>
      </p:sp>
      <p:sp>
        <p:nvSpPr>
          <p:cNvPr id="1692675" name="AutoShape 3"/>
          <p:cNvSpPr>
            <a:spLocks noChangeArrowheads="1"/>
          </p:cNvSpPr>
          <p:nvPr/>
        </p:nvSpPr>
        <p:spPr bwMode="auto">
          <a:xfrm>
            <a:off x="1295400" y="1143000"/>
            <a:ext cx="24384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Bella Farms</a:t>
            </a:r>
          </a:p>
        </p:txBody>
      </p:sp>
      <p:sp>
        <p:nvSpPr>
          <p:cNvPr id="1692676" name="AutoShape 4"/>
          <p:cNvSpPr>
            <a:spLocks noChangeArrowheads="1"/>
          </p:cNvSpPr>
          <p:nvPr/>
        </p:nvSpPr>
        <p:spPr bwMode="auto">
          <a:xfrm>
            <a:off x="7620000" y="1143000"/>
            <a:ext cx="2590800" cy="12954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692677" name="AutoShape 5"/>
          <p:cNvSpPr>
            <a:spLocks noChangeArrowheads="1"/>
          </p:cNvSpPr>
          <p:nvPr/>
        </p:nvSpPr>
        <p:spPr bwMode="auto">
          <a:xfrm>
            <a:off x="1295400" y="5261729"/>
            <a:ext cx="2590800" cy="12192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Diamond</a:t>
            </a:r>
          </a:p>
        </p:txBody>
      </p:sp>
      <p:sp>
        <p:nvSpPr>
          <p:cNvPr id="1692678" name="AutoShape 6"/>
          <p:cNvSpPr>
            <a:spLocks noChangeArrowheads="1"/>
          </p:cNvSpPr>
          <p:nvPr/>
        </p:nvSpPr>
        <p:spPr bwMode="auto">
          <a:xfrm>
            <a:off x="7924800" y="5411748"/>
            <a:ext cx="2209800" cy="1371600"/>
          </a:xfrm>
          <a:prstGeom prst="octagon">
            <a:avLst>
              <a:gd name="adj" fmla="val 29287"/>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Customers</a:t>
            </a:r>
          </a:p>
        </p:txBody>
      </p:sp>
      <p:sp>
        <p:nvSpPr>
          <p:cNvPr id="1692679" name="Line 7"/>
          <p:cNvSpPr>
            <a:spLocks noChangeShapeType="1"/>
          </p:cNvSpPr>
          <p:nvPr/>
        </p:nvSpPr>
        <p:spPr bwMode="auto">
          <a:xfrm>
            <a:off x="3736155" y="1676400"/>
            <a:ext cx="3965543"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92680" name="AutoShape 8"/>
          <p:cNvSpPr>
            <a:spLocks noChangeArrowheads="1"/>
          </p:cNvSpPr>
          <p:nvPr/>
        </p:nvSpPr>
        <p:spPr bwMode="auto">
          <a:xfrm>
            <a:off x="4572000" y="1143000"/>
            <a:ext cx="2209800" cy="381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buFont typeface="Wingdings" panose="05000000000000000000" pitchFamily="2" charset="2"/>
              <a:buNone/>
            </a:pPr>
            <a:r>
              <a:rPr lang="en-US" altLang="en-US" sz="3200" dirty="0"/>
              <a:t>1981: $ USC</a:t>
            </a:r>
          </a:p>
        </p:txBody>
      </p:sp>
      <p:sp>
        <p:nvSpPr>
          <p:cNvPr id="1692681" name="Line 9"/>
          <p:cNvSpPr>
            <a:spLocks noChangeShapeType="1"/>
          </p:cNvSpPr>
          <p:nvPr/>
        </p:nvSpPr>
        <p:spPr bwMode="auto">
          <a:xfrm flipH="1">
            <a:off x="3124200" y="2362200"/>
            <a:ext cx="0" cy="2899528"/>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92682" name="AutoShape 10"/>
          <p:cNvSpPr>
            <a:spLocks noChangeArrowheads="1"/>
          </p:cNvSpPr>
          <p:nvPr/>
        </p:nvSpPr>
        <p:spPr bwMode="auto">
          <a:xfrm>
            <a:off x="3510696" y="3319808"/>
            <a:ext cx="4037030" cy="1828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buFont typeface="Wingdings" panose="05000000000000000000" pitchFamily="2" charset="2"/>
              <a:buNone/>
            </a:pPr>
            <a:r>
              <a:rPr lang="en-US" altLang="en-US" sz="3200" dirty="0"/>
              <a:t>SA: Member Proceeds</a:t>
            </a:r>
          </a:p>
          <a:p>
            <a:pPr algn="ctr">
              <a:buFont typeface="Wingdings" panose="05000000000000000000" pitchFamily="2" charset="2"/>
              <a:buNone/>
            </a:pPr>
            <a:r>
              <a:rPr lang="en-US" altLang="en-US" sz="3200" dirty="0"/>
              <a:t>1983 Walnut Crop</a:t>
            </a:r>
          </a:p>
          <a:p>
            <a:pPr algn="ctr">
              <a:buFont typeface="Wingdings" panose="05000000000000000000" pitchFamily="2" charset="2"/>
              <a:buNone/>
            </a:pPr>
            <a:r>
              <a:rPr lang="en-US" altLang="en-US" sz="3200" dirty="0"/>
              <a:t>FS: </a:t>
            </a:r>
            <a:r>
              <a:rPr lang="en-US" altLang="en-US" sz="3200" dirty="0" err="1"/>
              <a:t>Calif</a:t>
            </a:r>
            <a:r>
              <a:rPr lang="en-US" altLang="en-US" sz="3200" dirty="0"/>
              <a:t> SS</a:t>
            </a:r>
          </a:p>
          <a:p>
            <a:pPr algn="ctr">
              <a:buFont typeface="Wingdings" panose="05000000000000000000" pitchFamily="2" charset="2"/>
              <a:buNone/>
            </a:pPr>
            <a:r>
              <a:rPr lang="en-US" altLang="en-US" sz="3200" dirty="0"/>
              <a:t>$</a:t>
            </a:r>
          </a:p>
        </p:txBody>
      </p:sp>
      <p:sp>
        <p:nvSpPr>
          <p:cNvPr id="1692683" name="Line 11"/>
          <p:cNvSpPr>
            <a:spLocks noChangeShapeType="1"/>
          </p:cNvSpPr>
          <p:nvPr/>
        </p:nvSpPr>
        <p:spPr bwMode="auto">
          <a:xfrm>
            <a:off x="3733800" y="2096678"/>
            <a:ext cx="4191000" cy="0"/>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92684" name="AutoShape 12"/>
          <p:cNvSpPr>
            <a:spLocks noChangeArrowheads="1"/>
          </p:cNvSpPr>
          <p:nvPr/>
        </p:nvSpPr>
        <p:spPr bwMode="auto">
          <a:xfrm>
            <a:off x="3739301" y="2324885"/>
            <a:ext cx="3878344" cy="951322"/>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buFont typeface="Wingdings" panose="05000000000000000000" pitchFamily="2" charset="2"/>
              <a:buNone/>
            </a:pPr>
            <a:r>
              <a:rPr lang="en-US" altLang="en-US" sz="3200" dirty="0"/>
              <a:t>SA: 1983 Crop $ PR</a:t>
            </a:r>
          </a:p>
          <a:p>
            <a:pPr algn="ctr">
              <a:buFont typeface="Wingdings" panose="05000000000000000000" pitchFamily="2" charset="2"/>
              <a:buNone/>
            </a:pPr>
            <a:r>
              <a:rPr lang="en-US" altLang="en-US" sz="3200" dirty="0"/>
              <a:t>FS: Same</a:t>
            </a:r>
          </a:p>
        </p:txBody>
      </p:sp>
      <p:sp>
        <p:nvSpPr>
          <p:cNvPr id="1692685" name="Line 13"/>
          <p:cNvSpPr>
            <a:spLocks noChangeShapeType="1"/>
          </p:cNvSpPr>
          <p:nvPr/>
        </p:nvSpPr>
        <p:spPr bwMode="auto">
          <a:xfrm>
            <a:off x="3428999" y="6252329"/>
            <a:ext cx="4572001" cy="0"/>
          </a:xfrm>
          <a:prstGeom prst="line">
            <a:avLst/>
          </a:prstGeom>
          <a:noFill/>
          <a:ln w="190500">
            <a:solidFill>
              <a:srgbClr val="660066"/>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92686" name="AutoShape 14"/>
          <p:cNvSpPr>
            <a:spLocks noChangeArrowheads="1"/>
          </p:cNvSpPr>
          <p:nvPr/>
        </p:nvSpPr>
        <p:spPr bwMode="auto">
          <a:xfrm>
            <a:off x="4722044" y="5261729"/>
            <a:ext cx="2059756"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buFont typeface="Wingdings" panose="05000000000000000000" pitchFamily="2" charset="2"/>
              <a:buNone/>
            </a:pPr>
            <a:r>
              <a:rPr lang="en-US" altLang="en-US" sz="3200" dirty="0"/>
              <a:t>Pay $</a:t>
            </a:r>
          </a:p>
          <a:p>
            <a:pPr algn="ctr">
              <a:buFont typeface="Wingdings" panose="05000000000000000000" pitchFamily="2" charset="2"/>
              <a:buNone/>
            </a:pPr>
            <a:r>
              <a:rPr lang="en-US" altLang="en-US" sz="3200" dirty="0"/>
              <a:t>Sell Crop</a:t>
            </a:r>
          </a:p>
        </p:txBody>
      </p:sp>
      <p:sp>
        <p:nvSpPr>
          <p:cNvPr id="1692687" name="Line 15"/>
          <p:cNvSpPr>
            <a:spLocks noChangeShapeType="1"/>
          </p:cNvSpPr>
          <p:nvPr/>
        </p:nvSpPr>
        <p:spPr bwMode="auto">
          <a:xfrm>
            <a:off x="2514600" y="2362199"/>
            <a:ext cx="0" cy="2899529"/>
          </a:xfrm>
          <a:prstGeom prst="line">
            <a:avLst/>
          </a:prstGeom>
          <a:noFill/>
          <a:ln w="190500">
            <a:solidFill>
              <a:srgbClr val="660066"/>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92688" name="AutoShape 16"/>
          <p:cNvSpPr>
            <a:spLocks noChangeArrowheads="1"/>
          </p:cNvSpPr>
          <p:nvPr/>
        </p:nvSpPr>
        <p:spPr bwMode="auto">
          <a:xfrm>
            <a:off x="113123" y="3124200"/>
            <a:ext cx="2096678" cy="990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buFont typeface="Wingdings" panose="05000000000000000000" pitchFamily="2" charset="2"/>
              <a:buNone/>
            </a:pPr>
            <a:r>
              <a:rPr lang="en-US" altLang="en-US" sz="3200" dirty="0"/>
              <a:t>Delivers</a:t>
            </a:r>
          </a:p>
          <a:p>
            <a:pPr algn="ctr">
              <a:buFont typeface="Wingdings" panose="05000000000000000000" pitchFamily="2" charset="2"/>
              <a:buNone/>
            </a:pPr>
            <a:r>
              <a:rPr lang="en-US" altLang="en-US" sz="3200" dirty="0"/>
              <a:t>Crop</a:t>
            </a:r>
          </a:p>
        </p:txBody>
      </p:sp>
      <p:sp>
        <p:nvSpPr>
          <p:cNvPr id="1692689" name="Text Box 17"/>
          <p:cNvSpPr txBox="1">
            <a:spLocks noChangeArrowheads="1"/>
          </p:cNvSpPr>
          <p:nvPr/>
        </p:nvSpPr>
        <p:spPr bwMode="auto">
          <a:xfrm>
            <a:off x="8159684" y="2516148"/>
            <a:ext cx="3949831" cy="2585323"/>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Who has priority as to the crop?</a:t>
            </a:r>
          </a:p>
          <a:p>
            <a:pPr algn="ctr">
              <a:spcBef>
                <a:spcPct val="50000"/>
              </a:spcBef>
            </a:pPr>
            <a:r>
              <a:rPr lang="en-US" altLang="en-US" sz="3600" dirty="0">
                <a:solidFill>
                  <a:srgbClr val="FF0000"/>
                </a:solidFill>
              </a:rPr>
              <a:t>Who has priority as to the proceeds?</a:t>
            </a:r>
          </a:p>
        </p:txBody>
      </p:sp>
      <p:sp>
        <p:nvSpPr>
          <p:cNvPr id="21" name="Rectangle 5"/>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233464708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692675"/>
                                        </p:tgtEl>
                                        <p:attrNameLst>
                                          <p:attrName>style.visibility</p:attrName>
                                        </p:attrNameLst>
                                      </p:cBhvr>
                                      <p:to>
                                        <p:strVal val="visible"/>
                                      </p:to>
                                    </p:set>
                                    <p:anim calcmode="lin" valueType="num">
                                      <p:cBhvr additive="base">
                                        <p:cTn id="7" dur="500" fill="hold"/>
                                        <p:tgtEl>
                                          <p:spTgt spid="1692675"/>
                                        </p:tgtEl>
                                        <p:attrNameLst>
                                          <p:attrName>ppt_x</p:attrName>
                                        </p:attrNameLst>
                                      </p:cBhvr>
                                      <p:tavLst>
                                        <p:tav tm="0">
                                          <p:val>
                                            <p:strVal val="0-#ppt_w/2"/>
                                          </p:val>
                                        </p:tav>
                                        <p:tav tm="100000">
                                          <p:val>
                                            <p:strVal val="#ppt_x"/>
                                          </p:val>
                                        </p:tav>
                                      </p:tavLst>
                                    </p:anim>
                                    <p:anim calcmode="lin" valueType="num">
                                      <p:cBhvr additive="base">
                                        <p:cTn id="8" dur="500" fill="hold"/>
                                        <p:tgtEl>
                                          <p:spTgt spid="169267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692676"/>
                                        </p:tgtEl>
                                        <p:attrNameLst>
                                          <p:attrName>style.visibility</p:attrName>
                                        </p:attrNameLst>
                                      </p:cBhvr>
                                      <p:to>
                                        <p:strVal val="visible"/>
                                      </p:to>
                                    </p:set>
                                    <p:anim calcmode="lin" valueType="num">
                                      <p:cBhvr>
                                        <p:cTn id="12" dur="500" fill="hold"/>
                                        <p:tgtEl>
                                          <p:spTgt spid="1692676"/>
                                        </p:tgtEl>
                                        <p:attrNameLst>
                                          <p:attrName>ppt_w</p:attrName>
                                        </p:attrNameLst>
                                      </p:cBhvr>
                                      <p:tavLst>
                                        <p:tav tm="0">
                                          <p:val>
                                            <p:strVal val="2/3*#ppt_w"/>
                                          </p:val>
                                        </p:tav>
                                        <p:tav tm="100000">
                                          <p:val>
                                            <p:strVal val="#ppt_w"/>
                                          </p:val>
                                        </p:tav>
                                      </p:tavLst>
                                    </p:anim>
                                    <p:anim calcmode="lin" valueType="num">
                                      <p:cBhvr>
                                        <p:cTn id="13" dur="500" fill="hold"/>
                                        <p:tgtEl>
                                          <p:spTgt spid="1692676"/>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692679"/>
                                        </p:tgtEl>
                                        <p:attrNameLst>
                                          <p:attrName>style.visibility</p:attrName>
                                        </p:attrNameLst>
                                      </p:cBhvr>
                                      <p:to>
                                        <p:strVal val="visible"/>
                                      </p:to>
                                    </p:set>
                                    <p:anim calcmode="lin" valueType="num">
                                      <p:cBhvr>
                                        <p:cTn id="17" dur="500" fill="hold"/>
                                        <p:tgtEl>
                                          <p:spTgt spid="1692679"/>
                                        </p:tgtEl>
                                        <p:attrNameLst>
                                          <p:attrName>ppt_w</p:attrName>
                                        </p:attrNameLst>
                                      </p:cBhvr>
                                      <p:tavLst>
                                        <p:tav tm="0">
                                          <p:val>
                                            <p:fltVal val="0"/>
                                          </p:val>
                                        </p:tav>
                                        <p:tav tm="100000">
                                          <p:val>
                                            <p:strVal val="#ppt_w"/>
                                          </p:val>
                                        </p:tav>
                                      </p:tavLst>
                                    </p:anim>
                                    <p:anim calcmode="lin" valueType="num">
                                      <p:cBhvr>
                                        <p:cTn id="18" dur="500" fill="hold"/>
                                        <p:tgtEl>
                                          <p:spTgt spid="1692679"/>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692680"/>
                                        </p:tgtEl>
                                        <p:attrNameLst>
                                          <p:attrName>style.visibility</p:attrName>
                                        </p:attrNameLst>
                                      </p:cBhvr>
                                      <p:to>
                                        <p:strVal val="visible"/>
                                      </p:to>
                                    </p:set>
                                    <p:animEffect transition="in" filter="dissolve">
                                      <p:cBhvr>
                                        <p:cTn id="22" dur="500"/>
                                        <p:tgtEl>
                                          <p:spTgt spid="169268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692677"/>
                                        </p:tgtEl>
                                        <p:attrNameLst>
                                          <p:attrName>style.visibility</p:attrName>
                                        </p:attrNameLst>
                                      </p:cBhvr>
                                      <p:to>
                                        <p:strVal val="visible"/>
                                      </p:to>
                                    </p:set>
                                    <p:anim calcmode="lin" valueType="num">
                                      <p:cBhvr>
                                        <p:cTn id="27" dur="500" fill="hold"/>
                                        <p:tgtEl>
                                          <p:spTgt spid="1692677"/>
                                        </p:tgtEl>
                                        <p:attrNameLst>
                                          <p:attrName>ppt_w</p:attrName>
                                        </p:attrNameLst>
                                      </p:cBhvr>
                                      <p:tavLst>
                                        <p:tav tm="0">
                                          <p:val>
                                            <p:strVal val="2/3*#ppt_w"/>
                                          </p:val>
                                        </p:tav>
                                        <p:tav tm="100000">
                                          <p:val>
                                            <p:strVal val="#ppt_w"/>
                                          </p:val>
                                        </p:tav>
                                      </p:tavLst>
                                    </p:anim>
                                    <p:anim calcmode="lin" valueType="num">
                                      <p:cBhvr>
                                        <p:cTn id="28" dur="500" fill="hold"/>
                                        <p:tgtEl>
                                          <p:spTgt spid="169267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692681"/>
                                        </p:tgtEl>
                                        <p:attrNameLst>
                                          <p:attrName>style.visibility</p:attrName>
                                        </p:attrNameLst>
                                      </p:cBhvr>
                                      <p:to>
                                        <p:strVal val="visible"/>
                                      </p:to>
                                    </p:set>
                                    <p:anim calcmode="lin" valueType="num">
                                      <p:cBhvr>
                                        <p:cTn id="32" dur="500" fill="hold"/>
                                        <p:tgtEl>
                                          <p:spTgt spid="1692681"/>
                                        </p:tgtEl>
                                        <p:attrNameLst>
                                          <p:attrName>ppt_w</p:attrName>
                                        </p:attrNameLst>
                                      </p:cBhvr>
                                      <p:tavLst>
                                        <p:tav tm="0">
                                          <p:val>
                                            <p:fltVal val="0"/>
                                          </p:val>
                                        </p:tav>
                                        <p:tav tm="100000">
                                          <p:val>
                                            <p:strVal val="#ppt_w"/>
                                          </p:val>
                                        </p:tav>
                                      </p:tavLst>
                                    </p:anim>
                                    <p:anim calcmode="lin" valueType="num">
                                      <p:cBhvr>
                                        <p:cTn id="33" dur="500" fill="hold"/>
                                        <p:tgtEl>
                                          <p:spTgt spid="1692681"/>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692682"/>
                                        </p:tgtEl>
                                        <p:attrNameLst>
                                          <p:attrName>style.visibility</p:attrName>
                                        </p:attrNameLst>
                                      </p:cBhvr>
                                      <p:to>
                                        <p:strVal val="visible"/>
                                      </p:to>
                                    </p:set>
                                    <p:animEffect transition="in" filter="dissolve">
                                      <p:cBhvr>
                                        <p:cTn id="37" dur="500"/>
                                        <p:tgtEl>
                                          <p:spTgt spid="169268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692683"/>
                                        </p:tgtEl>
                                        <p:attrNameLst>
                                          <p:attrName>style.visibility</p:attrName>
                                        </p:attrNameLst>
                                      </p:cBhvr>
                                      <p:to>
                                        <p:strVal val="visible"/>
                                      </p:to>
                                    </p:set>
                                    <p:animEffect transition="in" filter="wipe(left)">
                                      <p:cBhvr>
                                        <p:cTn id="42" dur="500"/>
                                        <p:tgtEl>
                                          <p:spTgt spid="1692683"/>
                                        </p:tgtEl>
                                      </p:cBhvr>
                                    </p:animEffect>
                                  </p:childTnLst>
                                </p:cTn>
                              </p:par>
                            </p:childTnLst>
                          </p:cTn>
                        </p:par>
                        <p:par>
                          <p:cTn id="43" fill="hold" nodeType="afterGroup">
                            <p:stCondLst>
                              <p:cond delay="500"/>
                            </p:stCondLst>
                            <p:childTnLst>
                              <p:par>
                                <p:cTn id="44" presetID="9" presetClass="entr" presetSubtype="0" fill="hold" grpId="0" nodeType="afterEffect">
                                  <p:stCondLst>
                                    <p:cond delay="0"/>
                                  </p:stCondLst>
                                  <p:childTnLst>
                                    <p:set>
                                      <p:cBhvr>
                                        <p:cTn id="45" dur="1" fill="hold">
                                          <p:stCondLst>
                                            <p:cond delay="0"/>
                                          </p:stCondLst>
                                        </p:cTn>
                                        <p:tgtEl>
                                          <p:spTgt spid="1692684"/>
                                        </p:tgtEl>
                                        <p:attrNameLst>
                                          <p:attrName>style.visibility</p:attrName>
                                        </p:attrNameLst>
                                      </p:cBhvr>
                                      <p:to>
                                        <p:strVal val="visible"/>
                                      </p:to>
                                    </p:set>
                                    <p:animEffect transition="in" filter="dissolve">
                                      <p:cBhvr>
                                        <p:cTn id="46" dur="500"/>
                                        <p:tgtEl>
                                          <p:spTgt spid="1692684"/>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xit"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hidden"/>
                                      </p:to>
                                    </p:set>
                                  </p:childTnLst>
                                </p:cTn>
                              </p:par>
                              <p:par>
                                <p:cTn id="51" presetID="22" presetClass="entr" presetSubtype="1" fill="hold" grpId="0" nodeType="withEffect">
                                  <p:stCondLst>
                                    <p:cond delay="0"/>
                                  </p:stCondLst>
                                  <p:childTnLst>
                                    <p:set>
                                      <p:cBhvr>
                                        <p:cTn id="52" dur="1" fill="hold">
                                          <p:stCondLst>
                                            <p:cond delay="0"/>
                                          </p:stCondLst>
                                        </p:cTn>
                                        <p:tgtEl>
                                          <p:spTgt spid="1692687"/>
                                        </p:tgtEl>
                                        <p:attrNameLst>
                                          <p:attrName>style.visibility</p:attrName>
                                        </p:attrNameLst>
                                      </p:cBhvr>
                                      <p:to>
                                        <p:strVal val="visible"/>
                                      </p:to>
                                    </p:set>
                                    <p:animEffect transition="in" filter="wipe(up)">
                                      <p:cBhvr>
                                        <p:cTn id="53" dur="500"/>
                                        <p:tgtEl>
                                          <p:spTgt spid="1692687"/>
                                        </p:tgtEl>
                                      </p:cBhvr>
                                    </p:animEffect>
                                  </p:childTnLst>
                                </p:cTn>
                              </p:par>
                            </p:childTnLst>
                          </p:cTn>
                        </p:par>
                        <p:par>
                          <p:cTn id="54" fill="hold" nodeType="afterGroup">
                            <p:stCondLst>
                              <p:cond delay="500"/>
                            </p:stCondLst>
                            <p:childTnLst>
                              <p:par>
                                <p:cTn id="55" presetID="9" presetClass="entr" presetSubtype="0" fill="hold" grpId="0" nodeType="afterEffect">
                                  <p:stCondLst>
                                    <p:cond delay="0"/>
                                  </p:stCondLst>
                                  <p:childTnLst>
                                    <p:set>
                                      <p:cBhvr>
                                        <p:cTn id="56" dur="1" fill="hold">
                                          <p:stCondLst>
                                            <p:cond delay="0"/>
                                          </p:stCondLst>
                                        </p:cTn>
                                        <p:tgtEl>
                                          <p:spTgt spid="1692688"/>
                                        </p:tgtEl>
                                        <p:attrNameLst>
                                          <p:attrName>style.visibility</p:attrName>
                                        </p:attrNameLst>
                                      </p:cBhvr>
                                      <p:to>
                                        <p:strVal val="visible"/>
                                      </p:to>
                                    </p:set>
                                    <p:animEffect transition="in" filter="dissolve">
                                      <p:cBhvr>
                                        <p:cTn id="57" dur="500"/>
                                        <p:tgtEl>
                                          <p:spTgt spid="1692688"/>
                                        </p:tgtEl>
                                      </p:cBhvr>
                                    </p:animEffect>
                                  </p:childTnLst>
                                </p:cTn>
                              </p:par>
                            </p:childTnLst>
                          </p:cTn>
                        </p:par>
                        <p:par>
                          <p:cTn id="58" fill="hold" nodeType="afterGroup">
                            <p:stCondLst>
                              <p:cond delay="1000"/>
                            </p:stCondLst>
                            <p:childTnLst>
                              <p:par>
                                <p:cTn id="59" presetID="23" presetClass="entr" presetSubtype="272" fill="hold" grpId="0" nodeType="afterEffect">
                                  <p:stCondLst>
                                    <p:cond delay="0"/>
                                  </p:stCondLst>
                                  <p:childTnLst>
                                    <p:set>
                                      <p:cBhvr>
                                        <p:cTn id="60" dur="1" fill="hold">
                                          <p:stCondLst>
                                            <p:cond delay="0"/>
                                          </p:stCondLst>
                                        </p:cTn>
                                        <p:tgtEl>
                                          <p:spTgt spid="1692678"/>
                                        </p:tgtEl>
                                        <p:attrNameLst>
                                          <p:attrName>style.visibility</p:attrName>
                                        </p:attrNameLst>
                                      </p:cBhvr>
                                      <p:to>
                                        <p:strVal val="visible"/>
                                      </p:to>
                                    </p:set>
                                    <p:anim calcmode="lin" valueType="num">
                                      <p:cBhvr>
                                        <p:cTn id="61" dur="500" fill="hold"/>
                                        <p:tgtEl>
                                          <p:spTgt spid="1692678"/>
                                        </p:tgtEl>
                                        <p:attrNameLst>
                                          <p:attrName>ppt_w</p:attrName>
                                        </p:attrNameLst>
                                      </p:cBhvr>
                                      <p:tavLst>
                                        <p:tav tm="0">
                                          <p:val>
                                            <p:strVal val="2/3*#ppt_w"/>
                                          </p:val>
                                        </p:tav>
                                        <p:tav tm="100000">
                                          <p:val>
                                            <p:strVal val="#ppt_w"/>
                                          </p:val>
                                        </p:tav>
                                      </p:tavLst>
                                    </p:anim>
                                    <p:anim calcmode="lin" valueType="num">
                                      <p:cBhvr>
                                        <p:cTn id="62" dur="500" fill="hold"/>
                                        <p:tgtEl>
                                          <p:spTgt spid="1692678"/>
                                        </p:tgtEl>
                                        <p:attrNameLst>
                                          <p:attrName>ppt_h</p:attrName>
                                        </p:attrNameLst>
                                      </p:cBhvr>
                                      <p:tavLst>
                                        <p:tav tm="0">
                                          <p:val>
                                            <p:strVal val="2/3*#ppt_h"/>
                                          </p:val>
                                        </p:tav>
                                        <p:tav tm="100000">
                                          <p:val>
                                            <p:strVal val="#ppt_h"/>
                                          </p:val>
                                        </p:tav>
                                      </p:tavLst>
                                    </p:anim>
                                  </p:childTnLst>
                                </p:cTn>
                              </p:par>
                            </p:childTnLst>
                          </p:cTn>
                        </p:par>
                        <p:par>
                          <p:cTn id="63" fill="hold" nodeType="afterGroup">
                            <p:stCondLst>
                              <p:cond delay="1500"/>
                            </p:stCondLst>
                            <p:childTnLst>
                              <p:par>
                                <p:cTn id="64" presetID="23" presetClass="entr" presetSubtype="16" fill="hold" grpId="0" nodeType="afterEffect">
                                  <p:stCondLst>
                                    <p:cond delay="0"/>
                                  </p:stCondLst>
                                  <p:childTnLst>
                                    <p:set>
                                      <p:cBhvr>
                                        <p:cTn id="65" dur="1" fill="hold">
                                          <p:stCondLst>
                                            <p:cond delay="0"/>
                                          </p:stCondLst>
                                        </p:cTn>
                                        <p:tgtEl>
                                          <p:spTgt spid="1692685"/>
                                        </p:tgtEl>
                                        <p:attrNameLst>
                                          <p:attrName>style.visibility</p:attrName>
                                        </p:attrNameLst>
                                      </p:cBhvr>
                                      <p:to>
                                        <p:strVal val="visible"/>
                                      </p:to>
                                    </p:set>
                                    <p:anim calcmode="lin" valueType="num">
                                      <p:cBhvr>
                                        <p:cTn id="66" dur="500" fill="hold"/>
                                        <p:tgtEl>
                                          <p:spTgt spid="1692685"/>
                                        </p:tgtEl>
                                        <p:attrNameLst>
                                          <p:attrName>ppt_w</p:attrName>
                                        </p:attrNameLst>
                                      </p:cBhvr>
                                      <p:tavLst>
                                        <p:tav tm="0">
                                          <p:val>
                                            <p:fltVal val="0"/>
                                          </p:val>
                                        </p:tav>
                                        <p:tav tm="100000">
                                          <p:val>
                                            <p:strVal val="#ppt_w"/>
                                          </p:val>
                                        </p:tav>
                                      </p:tavLst>
                                    </p:anim>
                                    <p:anim calcmode="lin" valueType="num">
                                      <p:cBhvr>
                                        <p:cTn id="67" dur="500" fill="hold"/>
                                        <p:tgtEl>
                                          <p:spTgt spid="1692685"/>
                                        </p:tgtEl>
                                        <p:attrNameLst>
                                          <p:attrName>ppt_h</p:attrName>
                                        </p:attrNameLst>
                                      </p:cBhvr>
                                      <p:tavLst>
                                        <p:tav tm="0">
                                          <p:val>
                                            <p:fltVal val="0"/>
                                          </p:val>
                                        </p:tav>
                                        <p:tav tm="100000">
                                          <p:val>
                                            <p:strVal val="#ppt_h"/>
                                          </p:val>
                                        </p:tav>
                                      </p:tavLst>
                                    </p:anim>
                                  </p:childTnLst>
                                </p:cTn>
                              </p:par>
                            </p:childTnLst>
                          </p:cTn>
                        </p:par>
                        <p:par>
                          <p:cTn id="68" fill="hold" nodeType="afterGroup">
                            <p:stCondLst>
                              <p:cond delay="2000"/>
                            </p:stCondLst>
                            <p:childTnLst>
                              <p:par>
                                <p:cTn id="69" presetID="9" presetClass="entr" presetSubtype="0" fill="hold" grpId="0" nodeType="afterEffect">
                                  <p:stCondLst>
                                    <p:cond delay="0"/>
                                  </p:stCondLst>
                                  <p:childTnLst>
                                    <p:set>
                                      <p:cBhvr>
                                        <p:cTn id="70" dur="1" fill="hold">
                                          <p:stCondLst>
                                            <p:cond delay="0"/>
                                          </p:stCondLst>
                                        </p:cTn>
                                        <p:tgtEl>
                                          <p:spTgt spid="1692686"/>
                                        </p:tgtEl>
                                        <p:attrNameLst>
                                          <p:attrName>style.visibility</p:attrName>
                                        </p:attrNameLst>
                                      </p:cBhvr>
                                      <p:to>
                                        <p:strVal val="visible"/>
                                      </p:to>
                                    </p:set>
                                    <p:animEffect transition="in" filter="dissolve">
                                      <p:cBhvr>
                                        <p:cTn id="71" dur="500"/>
                                        <p:tgtEl>
                                          <p:spTgt spid="1692686"/>
                                        </p:tgtEl>
                                      </p:cBhvr>
                                    </p:animEffect>
                                  </p:childTnLst>
                                </p:cTn>
                              </p:par>
                            </p:childTnLst>
                          </p:cTn>
                        </p:par>
                        <p:par>
                          <p:cTn id="72" fill="hold" nodeType="afterGroup">
                            <p:stCondLst>
                              <p:cond delay="2500"/>
                            </p:stCondLst>
                            <p:childTnLst>
                              <p:par>
                                <p:cTn id="73" presetID="9" presetClass="entr" presetSubtype="0" fill="hold" grpId="0" nodeType="afterEffect">
                                  <p:stCondLst>
                                    <p:cond delay="0"/>
                                  </p:stCondLst>
                                  <p:childTnLst>
                                    <p:set>
                                      <p:cBhvr>
                                        <p:cTn id="74" dur="1" fill="hold">
                                          <p:stCondLst>
                                            <p:cond delay="0"/>
                                          </p:stCondLst>
                                        </p:cTn>
                                        <p:tgtEl>
                                          <p:spTgt spid="1692689"/>
                                        </p:tgtEl>
                                        <p:attrNameLst>
                                          <p:attrName>style.visibility</p:attrName>
                                        </p:attrNameLst>
                                      </p:cBhvr>
                                      <p:to>
                                        <p:strVal val="visible"/>
                                      </p:to>
                                    </p:set>
                                    <p:animEffect transition="in" filter="dissolve">
                                      <p:cBhvr>
                                        <p:cTn id="75" dur="500"/>
                                        <p:tgtEl>
                                          <p:spTgt spid="16926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2675" grpId="0" animBg="1" autoUpdateAnimBg="0"/>
      <p:bldP spid="1692676" grpId="0" animBg="1" autoUpdateAnimBg="0"/>
      <p:bldP spid="1692677" grpId="0" animBg="1" autoUpdateAnimBg="0"/>
      <p:bldP spid="1692678" grpId="0" animBg="1" autoUpdateAnimBg="0"/>
      <p:bldP spid="1692679" grpId="0" animBg="1"/>
      <p:bldP spid="1692680" grpId="0" animBg="1" autoUpdateAnimBg="0"/>
      <p:bldP spid="1692681" grpId="0" animBg="1"/>
      <p:bldP spid="1692682" grpId="0" animBg="1" autoUpdateAnimBg="0"/>
      <p:bldP spid="1692683" grpId="0" animBg="1"/>
      <p:bldP spid="1692684" grpId="0" animBg="1" autoUpdateAnimBg="0"/>
      <p:bldP spid="1692685" grpId="0" animBg="1"/>
      <p:bldP spid="1692686" grpId="0" animBg="1" autoUpdateAnimBg="0"/>
      <p:bldP spid="1692687" grpId="0" animBg="1"/>
      <p:bldP spid="1692688" grpId="0" animBg="1" autoUpdateAnimBg="0"/>
      <p:bldP spid="1692689" grpId="0" animBg="1" autoUpdateAnimBg="0"/>
      <p:bldP spid="2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2EA6B258-F327-4D29-B639-90C61BAF70DD}" type="datetime4">
              <a:rPr lang="en-US" smtClean="0"/>
              <a:t>April 29,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0ED270B-CF70-4AA6-898A-944FF30ACEEC}"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cs typeface="Times New Roman" panose="02020603050405020304" pitchFamily="18" charset="0"/>
              </a:rPr>
              <a:t>5‑5: Answer</a:t>
            </a:r>
          </a:p>
        </p:txBody>
      </p:sp>
      <p:sp>
        <p:nvSpPr>
          <p:cNvPr id="28688" name="Rectangle 13"/>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Answer</a:t>
            </a:r>
          </a:p>
          <a:p>
            <a:pPr lvl="1"/>
            <a:r>
              <a:rPr lang="en-US" altLang="en-US" sz="3600" dirty="0" smtClean="0">
                <a:cs typeface="Times New Roman" panose="02020603050405020304" pitchFamily="18" charset="0"/>
              </a:rPr>
              <a:t>9-322(d) and 9-322(e) address proceeds of controlled collateral where the proceeds are not one of those types</a:t>
            </a:r>
          </a:p>
          <a:p>
            <a:pPr lvl="1"/>
            <a:r>
              <a:rPr lang="en-US" altLang="en-US" sz="3600" dirty="0" smtClean="0">
                <a:cs typeface="Times New Roman" panose="02020603050405020304" pitchFamily="18" charset="0"/>
              </a:rPr>
              <a:t>Inventory is one of those types</a:t>
            </a:r>
          </a:p>
        </p:txBody>
      </p:sp>
    </p:spTree>
    <p:extLst>
      <p:ext uri="{BB962C8B-B14F-4D97-AF65-F5344CB8AC3E}">
        <p14:creationId xmlns:p14="http://schemas.microsoft.com/office/powerpoint/2010/main" val="2515060263"/>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2EA6B258-F327-4D29-B639-90C61BAF70DD}" type="datetime4">
              <a:rPr lang="en-US" smtClean="0"/>
              <a:t>April 29,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0ED270B-CF70-4AA6-898A-944FF30ACEEC}"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cs typeface="Times New Roman" panose="02020603050405020304" pitchFamily="18" charset="0"/>
              </a:rPr>
              <a:t>5‑5: Answer</a:t>
            </a:r>
          </a:p>
        </p:txBody>
      </p:sp>
      <p:sp>
        <p:nvSpPr>
          <p:cNvPr id="28688" name="Rectangle 13"/>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Answer</a:t>
            </a:r>
          </a:p>
          <a:p>
            <a:pPr lvl="1"/>
            <a:r>
              <a:rPr lang="en-US" altLang="en-US" sz="3600" dirty="0" smtClean="0">
                <a:cs typeface="Times New Roman" panose="02020603050405020304" pitchFamily="18" charset="0"/>
              </a:rPr>
              <a:t>This is example 12 in the comment 9 to 9-322, with inventory swapped for equipment</a:t>
            </a:r>
          </a:p>
          <a:p>
            <a:pPr lvl="1"/>
            <a:r>
              <a:rPr lang="en-US" altLang="en-US" sz="3600" dirty="0" smtClean="0">
                <a:cs typeface="Times New Roman" panose="02020603050405020304" pitchFamily="18" charset="0"/>
              </a:rPr>
              <a:t>Finco wins as to new inventory</a:t>
            </a:r>
          </a:p>
          <a:p>
            <a:endParaRPr lang="en-US" altLang="en-US" dirty="0" smtClean="0">
              <a:cs typeface="Times New Roman" panose="02020603050405020304" pitchFamily="18" charset="0"/>
            </a:endParaRPr>
          </a:p>
        </p:txBody>
      </p:sp>
    </p:spTree>
    <p:extLst>
      <p:ext uri="{BB962C8B-B14F-4D97-AF65-F5344CB8AC3E}">
        <p14:creationId xmlns:p14="http://schemas.microsoft.com/office/powerpoint/2010/main" val="4191939344"/>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smtClean="0"/>
              <a:t>Answer</a:t>
            </a:r>
          </a:p>
        </p:txBody>
      </p:sp>
      <p:sp>
        <p:nvSpPr>
          <p:cNvPr id="37891" name="Content Placeholder 2"/>
          <p:cNvSpPr>
            <a:spLocks noGrp="1"/>
          </p:cNvSpPr>
          <p:nvPr>
            <p:ph idx="1"/>
          </p:nvPr>
        </p:nvSpPr>
        <p:spPr/>
        <p:txBody>
          <a:bodyPr/>
          <a:lstStyle/>
          <a:p>
            <a:r>
              <a:rPr lang="en-US" altLang="en-US" smtClean="0"/>
              <a:t>9-322 </a:t>
            </a:r>
            <a:r>
              <a:rPr lang="en-US" altLang="en-US" b="1" smtClean="0"/>
              <a:t>(e) [Applicability of subsection (d).]</a:t>
            </a:r>
          </a:p>
          <a:p>
            <a:pPr lvl="1"/>
            <a:r>
              <a:rPr lang="en-US" altLang="en-US" smtClean="0"/>
              <a:t>Subsection (d) applies only if the proceeds of the collateral are not cash proceeds,chattel paper, negotiable documents, instruments, investment property, or letter-of-credit rights.</a:t>
            </a:r>
          </a:p>
          <a:p>
            <a:endParaRPr lang="en-US" altLang="en-US" smtClean="0"/>
          </a:p>
        </p:txBody>
      </p:sp>
      <p:sp>
        <p:nvSpPr>
          <p:cNvPr id="4" name="Date Placeholder 3"/>
          <p:cNvSpPr>
            <a:spLocks noGrp="1"/>
          </p:cNvSpPr>
          <p:nvPr>
            <p:ph type="dt" sz="quarter" idx="10"/>
          </p:nvPr>
        </p:nvSpPr>
        <p:spPr/>
        <p:txBody>
          <a:bodyPr/>
          <a:lstStyle/>
          <a:p>
            <a:pPr>
              <a:defRPr/>
            </a:pPr>
            <a:fld id="{1A899E26-AAAB-4A4B-967D-A4568FCD3850}"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2DCD5A2-250F-46D0-B6F4-A450937C767A}"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4406070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smtClean="0"/>
              <a:t>Answer</a:t>
            </a:r>
          </a:p>
        </p:txBody>
      </p:sp>
      <p:sp>
        <p:nvSpPr>
          <p:cNvPr id="36867" name="Content Placeholder 2"/>
          <p:cNvSpPr>
            <a:spLocks noGrp="1"/>
          </p:cNvSpPr>
          <p:nvPr>
            <p:ph idx="1"/>
          </p:nvPr>
        </p:nvSpPr>
        <p:spPr/>
        <p:txBody>
          <a:bodyPr/>
          <a:lstStyle/>
          <a:p>
            <a:r>
              <a:rPr lang="en-US" altLang="en-US" dirty="0" smtClean="0"/>
              <a:t>9-322</a:t>
            </a:r>
            <a:r>
              <a:rPr lang="en-US" altLang="en-US" b="1" dirty="0" smtClean="0"/>
              <a:t>(d) [First-to-file priority rule for certain collateral.]</a:t>
            </a:r>
          </a:p>
          <a:p>
            <a:pPr lvl="1"/>
            <a:r>
              <a:rPr lang="en-US" altLang="en-US" dirty="0" smtClean="0"/>
              <a:t>Subject to subsection (e) and except as otherwise provided in subsection (f), if a security interest in … deposit accounts … </a:t>
            </a:r>
            <a:r>
              <a:rPr lang="en-US" altLang="en-US" dirty="0" smtClean="0">
                <a:solidFill>
                  <a:srgbClr val="FF0000"/>
                </a:solidFill>
              </a:rPr>
              <a:t>is perfected by a method other than filing</a:t>
            </a:r>
            <a:r>
              <a:rPr lang="en-US" altLang="en-US" dirty="0" smtClean="0"/>
              <a:t>, conflicting perfected security interests in proceeds of the collateral rank according to priority in time of filing.</a:t>
            </a:r>
          </a:p>
          <a:p>
            <a:pPr lvl="1"/>
            <a:endParaRPr lang="en-US" altLang="en-US" dirty="0" smtClean="0"/>
          </a:p>
        </p:txBody>
      </p:sp>
      <p:sp>
        <p:nvSpPr>
          <p:cNvPr id="4" name="Date Placeholder 3"/>
          <p:cNvSpPr>
            <a:spLocks noGrp="1"/>
          </p:cNvSpPr>
          <p:nvPr>
            <p:ph type="dt" sz="quarter" idx="10"/>
          </p:nvPr>
        </p:nvSpPr>
        <p:spPr/>
        <p:txBody>
          <a:bodyPr/>
          <a:lstStyle/>
          <a:p>
            <a:pPr>
              <a:defRPr/>
            </a:pPr>
            <a:fld id="{4EF04A45-4993-46D5-9155-2769320D916C}"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20D3A9F-1C06-439A-9693-4E9A284631F8}"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40893396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smtClean="0"/>
              <a:t>Answer</a:t>
            </a:r>
          </a:p>
        </p:txBody>
      </p:sp>
      <p:sp>
        <p:nvSpPr>
          <p:cNvPr id="38915" name="Content Placeholder 2"/>
          <p:cNvSpPr>
            <a:spLocks noGrp="1"/>
          </p:cNvSpPr>
          <p:nvPr>
            <p:ph idx="1"/>
          </p:nvPr>
        </p:nvSpPr>
        <p:spPr/>
        <p:txBody>
          <a:bodyPr/>
          <a:lstStyle/>
          <a:p>
            <a:r>
              <a:rPr lang="en-US" altLang="en-US" dirty="0" smtClean="0"/>
              <a:t>Applying this Here</a:t>
            </a:r>
          </a:p>
          <a:p>
            <a:pPr lvl="1"/>
            <a:r>
              <a:rPr lang="en-US" altLang="en-US" dirty="0" smtClean="0"/>
              <a:t>The proceeds are inventory (goods), so 9-322(e) makes clear that 9-322(d) does apply</a:t>
            </a:r>
          </a:p>
          <a:p>
            <a:pPr lvl="1"/>
            <a:r>
              <a:rPr lang="en-US" altLang="en-US" dirty="0" smtClean="0"/>
              <a:t>Bank hasn’t filed at all, so </a:t>
            </a:r>
            <a:r>
              <a:rPr lang="en-US" altLang="en-US" dirty="0" err="1" smtClean="0"/>
              <a:t>Finco</a:t>
            </a:r>
            <a:r>
              <a:rPr lang="en-US" altLang="en-US" dirty="0" smtClean="0"/>
              <a:t> holds priority in inventory as rule ties priority in proceeds of DA to timing of filing</a:t>
            </a:r>
          </a:p>
        </p:txBody>
      </p:sp>
      <p:sp>
        <p:nvSpPr>
          <p:cNvPr id="4" name="Date Placeholder 3"/>
          <p:cNvSpPr>
            <a:spLocks noGrp="1"/>
          </p:cNvSpPr>
          <p:nvPr>
            <p:ph type="dt" sz="quarter" idx="10"/>
          </p:nvPr>
        </p:nvSpPr>
        <p:spPr/>
        <p:txBody>
          <a:bodyPr/>
          <a:lstStyle/>
          <a:p>
            <a:pPr>
              <a:defRPr/>
            </a:pPr>
            <a:fld id="{B87641FF-37E1-44F0-B45E-A69A3D68AD2D}"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93C1F36-CA83-4AFA-AC26-BCD71030F09E}"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7517093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smtClean="0"/>
              <a:t>Answer</a:t>
            </a:r>
          </a:p>
        </p:txBody>
      </p:sp>
      <p:sp>
        <p:nvSpPr>
          <p:cNvPr id="39939" name="Content Placeholder 2"/>
          <p:cNvSpPr>
            <a:spLocks noGrp="1"/>
          </p:cNvSpPr>
          <p:nvPr>
            <p:ph idx="1"/>
          </p:nvPr>
        </p:nvSpPr>
        <p:spPr/>
        <p:txBody>
          <a:bodyPr/>
          <a:lstStyle/>
          <a:p>
            <a:r>
              <a:rPr lang="en-US" altLang="en-US" smtClean="0"/>
              <a:t>Applying this Here</a:t>
            </a:r>
          </a:p>
          <a:p>
            <a:pPr lvl="1"/>
            <a:r>
              <a:rPr lang="en-US" altLang="en-US" smtClean="0"/>
              <a:t>Even if Bank did file in the 20-day perfection window of 9-315(d), that filing would be second to Finco’s filing and therefore Finco would have priority under 9-322(d)</a:t>
            </a:r>
          </a:p>
          <a:p>
            <a:pPr lvl="1"/>
            <a:r>
              <a:rPr lang="en-US" altLang="en-US" smtClean="0"/>
              <a:t>See 9-322 comment 9, example 12  </a:t>
            </a:r>
          </a:p>
        </p:txBody>
      </p:sp>
      <p:sp>
        <p:nvSpPr>
          <p:cNvPr id="4" name="Date Placeholder 3"/>
          <p:cNvSpPr>
            <a:spLocks noGrp="1"/>
          </p:cNvSpPr>
          <p:nvPr>
            <p:ph type="dt" sz="quarter" idx="10"/>
          </p:nvPr>
        </p:nvSpPr>
        <p:spPr/>
        <p:txBody>
          <a:bodyPr/>
          <a:lstStyle/>
          <a:p>
            <a:pPr>
              <a:defRPr/>
            </a:pPr>
            <a:fld id="{C1D8AA54-5590-42FE-AE84-CF844C45B391}"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1322BC-0E6A-4568-AEC8-9A44EC633277}"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4994959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dirty="0" smtClean="0"/>
              <a:t>Question</a:t>
            </a:r>
          </a:p>
        </p:txBody>
      </p:sp>
      <p:sp>
        <p:nvSpPr>
          <p:cNvPr id="39939" name="Content Placeholder 2"/>
          <p:cNvSpPr>
            <a:spLocks noGrp="1"/>
          </p:cNvSpPr>
          <p:nvPr>
            <p:ph idx="1"/>
          </p:nvPr>
        </p:nvSpPr>
        <p:spPr/>
        <p:txBody>
          <a:bodyPr/>
          <a:lstStyle/>
          <a:p>
            <a:r>
              <a:rPr lang="en-US" altLang="en-US" dirty="0" smtClean="0"/>
              <a:t>What about the $ that came out of the deposit account to the buy the inventory?</a:t>
            </a:r>
          </a:p>
          <a:p>
            <a:pPr lvl="1"/>
            <a:r>
              <a:rPr lang="en-US" altLang="en-US" dirty="0" smtClean="0"/>
              <a:t>This is </a:t>
            </a:r>
            <a:r>
              <a:rPr lang="en-US" altLang="en-US" i="1" dirty="0" err="1" smtClean="0"/>
              <a:t>Tusa</a:t>
            </a:r>
            <a:r>
              <a:rPr lang="en-US" altLang="en-US" dirty="0" smtClean="0"/>
              <a:t> and 9-332.</a:t>
            </a:r>
          </a:p>
        </p:txBody>
      </p:sp>
      <p:sp>
        <p:nvSpPr>
          <p:cNvPr id="4" name="Date Placeholder 3"/>
          <p:cNvSpPr>
            <a:spLocks noGrp="1"/>
          </p:cNvSpPr>
          <p:nvPr>
            <p:ph type="dt" sz="quarter" idx="10"/>
          </p:nvPr>
        </p:nvSpPr>
        <p:spPr/>
        <p:txBody>
          <a:bodyPr/>
          <a:lstStyle/>
          <a:p>
            <a:pPr>
              <a:defRPr/>
            </a:pPr>
            <a:fld id="{C1D8AA54-5590-42FE-AE84-CF844C45B391}"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1322BC-0E6A-4568-AEC8-9A44EC633277}"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0191945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Line 6"/>
          <p:cNvSpPr>
            <a:spLocks noChangeShapeType="1"/>
          </p:cNvSpPr>
          <p:nvPr/>
        </p:nvSpPr>
        <p:spPr bwMode="auto">
          <a:xfrm>
            <a:off x="6444319" y="3264376"/>
            <a:ext cx="3111365" cy="2320636"/>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 name="Date Placeholder 2"/>
          <p:cNvSpPr>
            <a:spLocks noGrp="1"/>
          </p:cNvSpPr>
          <p:nvPr>
            <p:ph type="dt" sz="quarter" idx="10"/>
          </p:nvPr>
        </p:nvSpPr>
        <p:spPr/>
        <p:txBody>
          <a:bodyPr/>
          <a:lstStyle/>
          <a:p>
            <a:pPr>
              <a:defRPr/>
            </a:pPr>
            <a:fld id="{9C08A922-5A18-41A4-88AF-FCD5E69B8E6D}" type="datetime4">
              <a:rPr lang="en-US" smtClean="0"/>
              <a:t>April 29,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AE99A3-BB9A-485A-8416-AB21031BA95D}"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dirty="0" smtClean="0">
                <a:cs typeface="Times New Roman" panose="02020603050405020304" pitchFamily="18" charset="0"/>
              </a:rPr>
              <a:t>Two Deposit Accounts?</a:t>
            </a:r>
          </a:p>
        </p:txBody>
      </p:sp>
      <p:sp>
        <p:nvSpPr>
          <p:cNvPr id="1700867" name="AutoShape 3"/>
          <p:cNvSpPr>
            <a:spLocks noChangeArrowheads="1"/>
          </p:cNvSpPr>
          <p:nvPr/>
        </p:nvSpPr>
        <p:spPr bwMode="auto">
          <a:xfrm>
            <a:off x="3837062" y="5307282"/>
            <a:ext cx="2309738"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Bank1</a:t>
            </a:r>
            <a:endParaRPr lang="en-US" altLang="en-US" sz="4000" dirty="0"/>
          </a:p>
        </p:txBody>
      </p:sp>
      <p:sp>
        <p:nvSpPr>
          <p:cNvPr id="1700868" name="AutoShape 4"/>
          <p:cNvSpPr>
            <a:spLocks noChangeArrowheads="1"/>
          </p:cNvSpPr>
          <p:nvPr/>
        </p:nvSpPr>
        <p:spPr bwMode="auto">
          <a:xfrm>
            <a:off x="4770501" y="1981200"/>
            <a:ext cx="1725286"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Debtor</a:t>
            </a:r>
          </a:p>
        </p:txBody>
      </p:sp>
      <p:sp>
        <p:nvSpPr>
          <p:cNvPr id="1700869" name="AutoShape 5"/>
          <p:cNvSpPr>
            <a:spLocks noChangeArrowheads="1"/>
          </p:cNvSpPr>
          <p:nvPr/>
        </p:nvSpPr>
        <p:spPr bwMode="auto">
          <a:xfrm>
            <a:off x="10448531" y="1966583"/>
            <a:ext cx="1708417"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700870" name="Line 6"/>
          <p:cNvSpPr>
            <a:spLocks noChangeShapeType="1"/>
          </p:cNvSpPr>
          <p:nvPr/>
        </p:nvSpPr>
        <p:spPr bwMode="auto">
          <a:xfrm flipV="1">
            <a:off x="6513840" y="2697096"/>
            <a:ext cx="3916638" cy="20426"/>
          </a:xfrm>
          <a:prstGeom prst="line">
            <a:avLst/>
          </a:prstGeom>
          <a:noFill/>
          <a:ln w="190500">
            <a:solidFill>
              <a:srgbClr val="0000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00871" name="Line 7"/>
          <p:cNvSpPr>
            <a:spLocks noChangeShapeType="1"/>
          </p:cNvSpPr>
          <p:nvPr/>
        </p:nvSpPr>
        <p:spPr bwMode="auto">
          <a:xfrm>
            <a:off x="5602939" y="3200401"/>
            <a:ext cx="11027" cy="2041436"/>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00872" name="AutoShape 8"/>
          <p:cNvSpPr>
            <a:spLocks noChangeArrowheads="1"/>
          </p:cNvSpPr>
          <p:nvPr/>
        </p:nvSpPr>
        <p:spPr bwMode="auto">
          <a:xfrm>
            <a:off x="8621453" y="3614142"/>
            <a:ext cx="3479007"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3/1: Takes control of DA with Bank1</a:t>
            </a:r>
            <a:endParaRPr lang="en-US" altLang="en-US" sz="3200" dirty="0"/>
          </a:p>
        </p:txBody>
      </p:sp>
      <p:sp>
        <p:nvSpPr>
          <p:cNvPr id="1700873" name="AutoShape 9"/>
          <p:cNvSpPr>
            <a:spLocks noChangeArrowheads="1"/>
          </p:cNvSpPr>
          <p:nvPr/>
        </p:nvSpPr>
        <p:spPr bwMode="auto">
          <a:xfrm>
            <a:off x="6052887" y="5622270"/>
            <a:ext cx="3269919"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3/5: </a:t>
            </a:r>
            <a:r>
              <a:rPr lang="en-US" altLang="en-US" sz="3200" dirty="0" err="1" smtClean="0"/>
              <a:t>Inv</a:t>
            </a:r>
            <a:r>
              <a:rPr lang="en-US" altLang="en-US" sz="3200" dirty="0" smtClean="0"/>
              <a:t> proceeds enter DA</a:t>
            </a:r>
            <a:endParaRPr lang="en-US" altLang="en-US" sz="3200" dirty="0"/>
          </a:p>
        </p:txBody>
      </p:sp>
      <p:sp>
        <p:nvSpPr>
          <p:cNvPr id="1700874" name="Text Box 10"/>
          <p:cNvSpPr txBox="1">
            <a:spLocks noChangeArrowheads="1"/>
          </p:cNvSpPr>
          <p:nvPr/>
        </p:nvSpPr>
        <p:spPr bwMode="auto">
          <a:xfrm>
            <a:off x="236755" y="4160198"/>
            <a:ext cx="2432843"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What priority on 3/5? 3/10?</a:t>
            </a:r>
            <a:endParaRPr lang="en-US" altLang="en-US" sz="3600" dirty="0">
              <a:solidFill>
                <a:srgbClr val="FF0000"/>
              </a:solidFill>
            </a:endParaRPr>
          </a:p>
        </p:txBody>
      </p:sp>
      <p:sp>
        <p:nvSpPr>
          <p:cNvPr id="1700875" name="AutoShape 11"/>
          <p:cNvSpPr>
            <a:spLocks noChangeArrowheads="1"/>
          </p:cNvSpPr>
          <p:nvPr/>
        </p:nvSpPr>
        <p:spPr bwMode="auto">
          <a:xfrm>
            <a:off x="2780824" y="3554682"/>
            <a:ext cx="2405896" cy="1395845"/>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1/10: D sets up deposit account</a:t>
            </a:r>
            <a:endParaRPr lang="en-US" altLang="en-US" sz="3200" dirty="0"/>
          </a:p>
        </p:txBody>
      </p:sp>
      <p:sp>
        <p:nvSpPr>
          <p:cNvPr id="1700876" name="AutoShape 12"/>
          <p:cNvSpPr>
            <a:spLocks noChangeArrowheads="1"/>
          </p:cNvSpPr>
          <p:nvPr/>
        </p:nvSpPr>
        <p:spPr bwMode="auto">
          <a:xfrm>
            <a:off x="6576938" y="1563605"/>
            <a:ext cx="3784019" cy="85289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a:t>
            </a:r>
            <a:endParaRPr lang="en-US" altLang="en-US" sz="3200" dirty="0"/>
          </a:p>
          <a:p>
            <a:pPr algn="ctr"/>
            <a:r>
              <a:rPr lang="en-US" altLang="en-US" sz="3200" dirty="0"/>
              <a:t>SA, FS: INV, </a:t>
            </a:r>
            <a:r>
              <a:rPr lang="en-US" altLang="en-US" sz="3200" dirty="0" smtClean="0"/>
              <a:t>AR, PR</a:t>
            </a:r>
            <a:endParaRPr lang="en-US" altLang="en-US" sz="3200" dirty="0"/>
          </a:p>
        </p:txBody>
      </p:sp>
      <p:sp>
        <p:nvSpPr>
          <p:cNvPr id="1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7" name="AutoShape 5"/>
          <p:cNvSpPr>
            <a:spLocks noChangeArrowheads="1"/>
          </p:cNvSpPr>
          <p:nvPr/>
        </p:nvSpPr>
        <p:spPr bwMode="auto">
          <a:xfrm>
            <a:off x="9388688" y="5241836"/>
            <a:ext cx="2133481"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Creditco</a:t>
            </a:r>
            <a:endParaRPr lang="en-US" altLang="en-US" sz="4000" dirty="0"/>
          </a:p>
        </p:txBody>
      </p:sp>
      <p:sp>
        <p:nvSpPr>
          <p:cNvPr id="19" name="AutoShape 3"/>
          <p:cNvSpPr>
            <a:spLocks noChangeArrowheads="1"/>
          </p:cNvSpPr>
          <p:nvPr/>
        </p:nvSpPr>
        <p:spPr bwMode="auto">
          <a:xfrm>
            <a:off x="1" y="1328901"/>
            <a:ext cx="1748118"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Bank2</a:t>
            </a:r>
            <a:endParaRPr lang="en-US" altLang="en-US" sz="4000" dirty="0"/>
          </a:p>
        </p:txBody>
      </p:sp>
      <p:sp>
        <p:nvSpPr>
          <p:cNvPr id="20" name="Line 7"/>
          <p:cNvSpPr>
            <a:spLocks noChangeShapeType="1"/>
          </p:cNvSpPr>
          <p:nvPr/>
        </p:nvSpPr>
        <p:spPr bwMode="auto">
          <a:xfrm>
            <a:off x="1506071" y="2314166"/>
            <a:ext cx="3176855" cy="379551"/>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 name="AutoShape 11"/>
          <p:cNvSpPr>
            <a:spLocks noChangeArrowheads="1"/>
          </p:cNvSpPr>
          <p:nvPr/>
        </p:nvSpPr>
        <p:spPr bwMode="auto">
          <a:xfrm>
            <a:off x="2208880" y="1325680"/>
            <a:ext cx="2391686" cy="932562"/>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a:t>
            </a:r>
            <a:r>
              <a:rPr lang="en-US" altLang="en-US" sz="3200" dirty="0" smtClean="0"/>
              <a:t>/10: D sets up new DA</a:t>
            </a:r>
            <a:endParaRPr lang="en-US" altLang="en-US" sz="3200" dirty="0"/>
          </a:p>
        </p:txBody>
      </p:sp>
      <p:sp>
        <p:nvSpPr>
          <p:cNvPr id="22" name="Text Box 5"/>
          <p:cNvSpPr txBox="1">
            <a:spLocks noChangeArrowheads="1"/>
          </p:cNvSpPr>
          <p:nvPr/>
        </p:nvSpPr>
        <p:spPr bwMode="auto">
          <a:xfrm>
            <a:off x="10154857" y="0"/>
            <a:ext cx="20371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r>
              <a:rPr lang="en-US" sz="1800" b="1" i="0" dirty="0" smtClean="0">
                <a:solidFill>
                  <a:schemeClr val="accent4">
                    <a:lumMod val="75000"/>
                    <a:lumOff val="25000"/>
                  </a:schemeClr>
                </a:solidFill>
                <a:latin typeface="+mn-lt"/>
                <a:cs typeface="Times New Roman" panose="02020603050405020304" pitchFamily="18" charset="0"/>
              </a:rPr>
              <a:t>)</a:t>
            </a:r>
            <a:endParaRPr lang="en-US" sz="1800"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98190401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700868"/>
                                        </p:tgtEl>
                                        <p:attrNameLst>
                                          <p:attrName>style.visibility</p:attrName>
                                        </p:attrNameLst>
                                      </p:cBhvr>
                                      <p:to>
                                        <p:strVal val="visible"/>
                                      </p:to>
                                    </p:set>
                                    <p:anim calcmode="lin" valueType="num">
                                      <p:cBhvr additive="base">
                                        <p:cTn id="7" dur="500" fill="hold"/>
                                        <p:tgtEl>
                                          <p:spTgt spid="1700868"/>
                                        </p:tgtEl>
                                        <p:attrNameLst>
                                          <p:attrName>ppt_x</p:attrName>
                                        </p:attrNameLst>
                                      </p:cBhvr>
                                      <p:tavLst>
                                        <p:tav tm="0">
                                          <p:val>
                                            <p:strVal val="0-#ppt_w/2"/>
                                          </p:val>
                                        </p:tav>
                                        <p:tav tm="100000">
                                          <p:val>
                                            <p:strVal val="#ppt_x"/>
                                          </p:val>
                                        </p:tav>
                                      </p:tavLst>
                                    </p:anim>
                                    <p:anim calcmode="lin" valueType="num">
                                      <p:cBhvr additive="base">
                                        <p:cTn id="8" dur="500" fill="hold"/>
                                        <p:tgtEl>
                                          <p:spTgt spid="170086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72" fill="hold" grpId="0" nodeType="clickEffect">
                                  <p:stCondLst>
                                    <p:cond delay="0"/>
                                  </p:stCondLst>
                                  <p:childTnLst>
                                    <p:set>
                                      <p:cBhvr>
                                        <p:cTn id="12" dur="1" fill="hold">
                                          <p:stCondLst>
                                            <p:cond delay="0"/>
                                          </p:stCondLst>
                                        </p:cTn>
                                        <p:tgtEl>
                                          <p:spTgt spid="1700867"/>
                                        </p:tgtEl>
                                        <p:attrNameLst>
                                          <p:attrName>style.visibility</p:attrName>
                                        </p:attrNameLst>
                                      </p:cBhvr>
                                      <p:to>
                                        <p:strVal val="visible"/>
                                      </p:to>
                                    </p:set>
                                    <p:anim calcmode="lin" valueType="num">
                                      <p:cBhvr>
                                        <p:cTn id="13" dur="500" fill="hold"/>
                                        <p:tgtEl>
                                          <p:spTgt spid="1700867"/>
                                        </p:tgtEl>
                                        <p:attrNameLst>
                                          <p:attrName>ppt_w</p:attrName>
                                        </p:attrNameLst>
                                      </p:cBhvr>
                                      <p:tavLst>
                                        <p:tav tm="0">
                                          <p:val>
                                            <p:strVal val="2/3*#ppt_w"/>
                                          </p:val>
                                        </p:tav>
                                        <p:tav tm="100000">
                                          <p:val>
                                            <p:strVal val="#ppt_w"/>
                                          </p:val>
                                        </p:tav>
                                      </p:tavLst>
                                    </p:anim>
                                    <p:anim calcmode="lin" valueType="num">
                                      <p:cBhvr>
                                        <p:cTn id="14" dur="500" fill="hold"/>
                                        <p:tgtEl>
                                          <p:spTgt spid="1700867"/>
                                        </p:tgtEl>
                                        <p:attrNameLst>
                                          <p:attrName>ppt_h</p:attrName>
                                        </p:attrNameLst>
                                      </p:cBhvr>
                                      <p:tavLst>
                                        <p:tav tm="0">
                                          <p:val>
                                            <p:strVal val="2/3*#ppt_h"/>
                                          </p:val>
                                        </p:tav>
                                        <p:tav tm="100000">
                                          <p:val>
                                            <p:strVal val="#ppt_h"/>
                                          </p:val>
                                        </p:tav>
                                      </p:tavLst>
                                    </p:anim>
                                  </p:childTnLst>
                                </p:cTn>
                              </p:par>
                            </p:childTnLst>
                          </p:cTn>
                        </p:par>
                        <p:par>
                          <p:cTn id="15" fill="hold">
                            <p:stCondLst>
                              <p:cond delay="500"/>
                            </p:stCondLst>
                            <p:childTnLst>
                              <p:par>
                                <p:cTn id="16" presetID="23" presetClass="entr" presetSubtype="16" fill="hold" grpId="0" nodeType="afterEffect">
                                  <p:stCondLst>
                                    <p:cond delay="0"/>
                                  </p:stCondLst>
                                  <p:childTnLst>
                                    <p:set>
                                      <p:cBhvr>
                                        <p:cTn id="17" dur="1" fill="hold">
                                          <p:stCondLst>
                                            <p:cond delay="0"/>
                                          </p:stCondLst>
                                        </p:cTn>
                                        <p:tgtEl>
                                          <p:spTgt spid="1700871"/>
                                        </p:tgtEl>
                                        <p:attrNameLst>
                                          <p:attrName>style.visibility</p:attrName>
                                        </p:attrNameLst>
                                      </p:cBhvr>
                                      <p:to>
                                        <p:strVal val="visible"/>
                                      </p:to>
                                    </p:set>
                                    <p:anim calcmode="lin" valueType="num">
                                      <p:cBhvr>
                                        <p:cTn id="18" dur="500" fill="hold"/>
                                        <p:tgtEl>
                                          <p:spTgt spid="1700871"/>
                                        </p:tgtEl>
                                        <p:attrNameLst>
                                          <p:attrName>ppt_w</p:attrName>
                                        </p:attrNameLst>
                                      </p:cBhvr>
                                      <p:tavLst>
                                        <p:tav tm="0">
                                          <p:val>
                                            <p:fltVal val="0"/>
                                          </p:val>
                                        </p:tav>
                                        <p:tav tm="100000">
                                          <p:val>
                                            <p:strVal val="#ppt_w"/>
                                          </p:val>
                                        </p:tav>
                                      </p:tavLst>
                                    </p:anim>
                                    <p:anim calcmode="lin" valueType="num">
                                      <p:cBhvr>
                                        <p:cTn id="19" dur="500" fill="hold"/>
                                        <p:tgtEl>
                                          <p:spTgt spid="1700871"/>
                                        </p:tgtEl>
                                        <p:attrNameLst>
                                          <p:attrName>ppt_h</p:attrName>
                                        </p:attrNameLst>
                                      </p:cBhvr>
                                      <p:tavLst>
                                        <p:tav tm="0">
                                          <p:val>
                                            <p:fltVal val="0"/>
                                          </p:val>
                                        </p:tav>
                                        <p:tav tm="100000">
                                          <p:val>
                                            <p:strVal val="#ppt_h"/>
                                          </p:val>
                                        </p:tav>
                                      </p:tavLst>
                                    </p:anim>
                                  </p:childTnLst>
                                </p:cTn>
                              </p:par>
                            </p:childTnLst>
                          </p:cTn>
                        </p:par>
                        <p:par>
                          <p:cTn id="20" fill="hold">
                            <p:stCondLst>
                              <p:cond delay="1000"/>
                            </p:stCondLst>
                            <p:childTnLst>
                              <p:par>
                                <p:cTn id="21" presetID="9" presetClass="entr" presetSubtype="0" fill="hold" grpId="0" nodeType="afterEffect">
                                  <p:stCondLst>
                                    <p:cond delay="0"/>
                                  </p:stCondLst>
                                  <p:childTnLst>
                                    <p:set>
                                      <p:cBhvr>
                                        <p:cTn id="22" dur="1" fill="hold">
                                          <p:stCondLst>
                                            <p:cond delay="0"/>
                                          </p:stCondLst>
                                        </p:cTn>
                                        <p:tgtEl>
                                          <p:spTgt spid="1700875"/>
                                        </p:tgtEl>
                                        <p:attrNameLst>
                                          <p:attrName>style.visibility</p:attrName>
                                        </p:attrNameLst>
                                      </p:cBhvr>
                                      <p:to>
                                        <p:strVal val="visible"/>
                                      </p:to>
                                    </p:set>
                                    <p:animEffect transition="in" filter="dissolve">
                                      <p:cBhvr>
                                        <p:cTn id="23" dur="500"/>
                                        <p:tgtEl>
                                          <p:spTgt spid="1700875"/>
                                        </p:tgtEl>
                                      </p:cBhvr>
                                    </p:animEffect>
                                  </p:childTnLst>
                                </p:cTn>
                              </p:par>
                            </p:childTnLst>
                          </p:cTn>
                        </p:par>
                      </p:childTnLst>
                    </p:cTn>
                  </p:par>
                  <p:par>
                    <p:cTn id="24" fill="hold">
                      <p:stCondLst>
                        <p:cond delay="indefinite"/>
                      </p:stCondLst>
                      <p:childTnLst>
                        <p:par>
                          <p:cTn id="25" fill="hold">
                            <p:stCondLst>
                              <p:cond delay="0"/>
                            </p:stCondLst>
                            <p:childTnLst>
                              <p:par>
                                <p:cTn id="26" presetID="23" presetClass="entr" presetSubtype="272" fill="hold" grpId="0" nodeType="clickEffect">
                                  <p:stCondLst>
                                    <p:cond delay="0"/>
                                  </p:stCondLst>
                                  <p:childTnLst>
                                    <p:set>
                                      <p:cBhvr>
                                        <p:cTn id="27" dur="1" fill="hold">
                                          <p:stCondLst>
                                            <p:cond delay="0"/>
                                          </p:stCondLst>
                                        </p:cTn>
                                        <p:tgtEl>
                                          <p:spTgt spid="1700869"/>
                                        </p:tgtEl>
                                        <p:attrNameLst>
                                          <p:attrName>style.visibility</p:attrName>
                                        </p:attrNameLst>
                                      </p:cBhvr>
                                      <p:to>
                                        <p:strVal val="visible"/>
                                      </p:to>
                                    </p:set>
                                    <p:anim calcmode="lin" valueType="num">
                                      <p:cBhvr>
                                        <p:cTn id="28" dur="500" fill="hold"/>
                                        <p:tgtEl>
                                          <p:spTgt spid="1700869"/>
                                        </p:tgtEl>
                                        <p:attrNameLst>
                                          <p:attrName>ppt_w</p:attrName>
                                        </p:attrNameLst>
                                      </p:cBhvr>
                                      <p:tavLst>
                                        <p:tav tm="0">
                                          <p:val>
                                            <p:strVal val="2/3*#ppt_w"/>
                                          </p:val>
                                        </p:tav>
                                        <p:tav tm="100000">
                                          <p:val>
                                            <p:strVal val="#ppt_w"/>
                                          </p:val>
                                        </p:tav>
                                      </p:tavLst>
                                    </p:anim>
                                    <p:anim calcmode="lin" valueType="num">
                                      <p:cBhvr>
                                        <p:cTn id="29" dur="500" fill="hold"/>
                                        <p:tgtEl>
                                          <p:spTgt spid="1700869"/>
                                        </p:tgtEl>
                                        <p:attrNameLst>
                                          <p:attrName>ppt_h</p:attrName>
                                        </p:attrNameLst>
                                      </p:cBhvr>
                                      <p:tavLst>
                                        <p:tav tm="0">
                                          <p:val>
                                            <p:strVal val="2/3*#ppt_h"/>
                                          </p:val>
                                        </p:tav>
                                        <p:tav tm="100000">
                                          <p:val>
                                            <p:strVal val="#ppt_h"/>
                                          </p:val>
                                        </p:tav>
                                      </p:tavLst>
                                    </p:anim>
                                  </p:childTnLst>
                                </p:cTn>
                              </p:par>
                            </p:childTnLst>
                          </p:cTn>
                        </p:par>
                        <p:par>
                          <p:cTn id="30" fill="hold" nodeType="afterGroup">
                            <p:stCondLst>
                              <p:cond delay="500"/>
                            </p:stCondLst>
                            <p:childTnLst>
                              <p:par>
                                <p:cTn id="31" presetID="23" presetClass="entr" presetSubtype="16" fill="hold" grpId="0" nodeType="afterEffect">
                                  <p:stCondLst>
                                    <p:cond delay="0"/>
                                  </p:stCondLst>
                                  <p:childTnLst>
                                    <p:set>
                                      <p:cBhvr>
                                        <p:cTn id="32" dur="1" fill="hold">
                                          <p:stCondLst>
                                            <p:cond delay="0"/>
                                          </p:stCondLst>
                                        </p:cTn>
                                        <p:tgtEl>
                                          <p:spTgt spid="1700870"/>
                                        </p:tgtEl>
                                        <p:attrNameLst>
                                          <p:attrName>style.visibility</p:attrName>
                                        </p:attrNameLst>
                                      </p:cBhvr>
                                      <p:to>
                                        <p:strVal val="visible"/>
                                      </p:to>
                                    </p:set>
                                    <p:anim calcmode="lin" valueType="num">
                                      <p:cBhvr>
                                        <p:cTn id="33" dur="500" fill="hold"/>
                                        <p:tgtEl>
                                          <p:spTgt spid="1700870"/>
                                        </p:tgtEl>
                                        <p:attrNameLst>
                                          <p:attrName>ppt_w</p:attrName>
                                        </p:attrNameLst>
                                      </p:cBhvr>
                                      <p:tavLst>
                                        <p:tav tm="0">
                                          <p:val>
                                            <p:fltVal val="0"/>
                                          </p:val>
                                        </p:tav>
                                        <p:tav tm="100000">
                                          <p:val>
                                            <p:strVal val="#ppt_w"/>
                                          </p:val>
                                        </p:tav>
                                      </p:tavLst>
                                    </p:anim>
                                    <p:anim calcmode="lin" valueType="num">
                                      <p:cBhvr>
                                        <p:cTn id="34" dur="500" fill="hold"/>
                                        <p:tgtEl>
                                          <p:spTgt spid="1700870"/>
                                        </p:tgtEl>
                                        <p:attrNameLst>
                                          <p:attrName>ppt_h</p:attrName>
                                        </p:attrNameLst>
                                      </p:cBhvr>
                                      <p:tavLst>
                                        <p:tav tm="0">
                                          <p:val>
                                            <p:fltVal val="0"/>
                                          </p:val>
                                        </p:tav>
                                        <p:tav tm="100000">
                                          <p:val>
                                            <p:strVal val="#ppt_h"/>
                                          </p:val>
                                        </p:tav>
                                      </p:tavLst>
                                    </p:anim>
                                  </p:childTnLst>
                                </p:cTn>
                              </p:par>
                            </p:childTnLst>
                          </p:cTn>
                        </p:par>
                        <p:par>
                          <p:cTn id="35" fill="hold" nodeType="afterGroup">
                            <p:stCondLst>
                              <p:cond delay="1000"/>
                            </p:stCondLst>
                            <p:childTnLst>
                              <p:par>
                                <p:cTn id="36" presetID="9" presetClass="entr" presetSubtype="0" fill="hold" grpId="0" nodeType="afterEffect">
                                  <p:stCondLst>
                                    <p:cond delay="0"/>
                                  </p:stCondLst>
                                  <p:childTnLst>
                                    <p:set>
                                      <p:cBhvr>
                                        <p:cTn id="37" dur="1" fill="hold">
                                          <p:stCondLst>
                                            <p:cond delay="0"/>
                                          </p:stCondLst>
                                        </p:cTn>
                                        <p:tgtEl>
                                          <p:spTgt spid="1700876"/>
                                        </p:tgtEl>
                                        <p:attrNameLst>
                                          <p:attrName>style.visibility</p:attrName>
                                        </p:attrNameLst>
                                      </p:cBhvr>
                                      <p:to>
                                        <p:strVal val="visible"/>
                                      </p:to>
                                    </p:set>
                                    <p:animEffect transition="in" filter="dissolve">
                                      <p:cBhvr>
                                        <p:cTn id="38" dur="500"/>
                                        <p:tgtEl>
                                          <p:spTgt spid="1700876"/>
                                        </p:tgtEl>
                                      </p:cBhvr>
                                    </p:animEffect>
                                  </p:childTnLst>
                                </p:cTn>
                              </p:par>
                            </p:childTnLst>
                          </p:cTn>
                        </p:par>
                      </p:childTnLst>
                    </p:cTn>
                  </p:par>
                  <p:par>
                    <p:cTn id="39" fill="hold">
                      <p:stCondLst>
                        <p:cond delay="indefinite"/>
                      </p:stCondLst>
                      <p:childTnLst>
                        <p:par>
                          <p:cTn id="40" fill="hold" nodeType="withGroup">
                            <p:stCondLst>
                              <p:cond delay="0"/>
                            </p:stCondLst>
                            <p:childTnLst>
                              <p:par>
                                <p:cTn id="41" presetID="23" presetClass="entr" presetSubtype="272"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p:cTn id="43" dur="500" fill="hold"/>
                                        <p:tgtEl>
                                          <p:spTgt spid="17"/>
                                        </p:tgtEl>
                                        <p:attrNameLst>
                                          <p:attrName>ppt_w</p:attrName>
                                        </p:attrNameLst>
                                      </p:cBhvr>
                                      <p:tavLst>
                                        <p:tav tm="0">
                                          <p:val>
                                            <p:strVal val="2/3*#ppt_w"/>
                                          </p:val>
                                        </p:tav>
                                        <p:tav tm="100000">
                                          <p:val>
                                            <p:strVal val="#ppt_w"/>
                                          </p:val>
                                        </p:tav>
                                      </p:tavLst>
                                    </p:anim>
                                    <p:anim calcmode="lin" valueType="num">
                                      <p:cBhvr>
                                        <p:cTn id="44" dur="500" fill="hold"/>
                                        <p:tgtEl>
                                          <p:spTgt spid="17"/>
                                        </p:tgtEl>
                                        <p:attrNameLst>
                                          <p:attrName>ppt_h</p:attrName>
                                        </p:attrNameLst>
                                      </p:cBhvr>
                                      <p:tavLst>
                                        <p:tav tm="0">
                                          <p:val>
                                            <p:strVal val="2/3*#ppt_h"/>
                                          </p:val>
                                        </p:tav>
                                        <p:tav tm="100000">
                                          <p:val>
                                            <p:strVal val="#ppt_h"/>
                                          </p:val>
                                        </p:tav>
                                      </p:tavLst>
                                    </p:anim>
                                  </p:childTnLst>
                                </p:cTn>
                              </p:par>
                            </p:childTnLst>
                          </p:cTn>
                        </p:par>
                        <p:par>
                          <p:cTn id="45" fill="hold">
                            <p:stCondLst>
                              <p:cond delay="500"/>
                            </p:stCondLst>
                            <p:childTnLst>
                              <p:par>
                                <p:cTn id="46" presetID="23" presetClass="entr" presetSubtype="16" fill="hold" grpId="0" nodeType="afterEffect">
                                  <p:stCondLst>
                                    <p:cond delay="0"/>
                                  </p:stCondLst>
                                  <p:childTnLst>
                                    <p:set>
                                      <p:cBhvr>
                                        <p:cTn id="47" dur="1" fill="hold">
                                          <p:stCondLst>
                                            <p:cond delay="0"/>
                                          </p:stCondLst>
                                        </p:cTn>
                                        <p:tgtEl>
                                          <p:spTgt spid="18"/>
                                        </p:tgtEl>
                                        <p:attrNameLst>
                                          <p:attrName>style.visibility</p:attrName>
                                        </p:attrNameLst>
                                      </p:cBhvr>
                                      <p:to>
                                        <p:strVal val="visible"/>
                                      </p:to>
                                    </p:set>
                                    <p:anim calcmode="lin" valueType="num">
                                      <p:cBhvr>
                                        <p:cTn id="48" dur="500" fill="hold"/>
                                        <p:tgtEl>
                                          <p:spTgt spid="18"/>
                                        </p:tgtEl>
                                        <p:attrNameLst>
                                          <p:attrName>ppt_w</p:attrName>
                                        </p:attrNameLst>
                                      </p:cBhvr>
                                      <p:tavLst>
                                        <p:tav tm="0">
                                          <p:val>
                                            <p:fltVal val="0"/>
                                          </p:val>
                                        </p:tav>
                                        <p:tav tm="100000">
                                          <p:val>
                                            <p:strVal val="#ppt_w"/>
                                          </p:val>
                                        </p:tav>
                                      </p:tavLst>
                                    </p:anim>
                                    <p:anim calcmode="lin" valueType="num">
                                      <p:cBhvr>
                                        <p:cTn id="49" dur="500" fill="hold"/>
                                        <p:tgtEl>
                                          <p:spTgt spid="18"/>
                                        </p:tgtEl>
                                        <p:attrNameLst>
                                          <p:attrName>ppt_h</p:attrName>
                                        </p:attrNameLst>
                                      </p:cBhvr>
                                      <p:tavLst>
                                        <p:tav tm="0">
                                          <p:val>
                                            <p:fltVal val="0"/>
                                          </p:val>
                                        </p:tav>
                                        <p:tav tm="100000">
                                          <p:val>
                                            <p:strVal val="#ppt_h"/>
                                          </p:val>
                                        </p:tav>
                                      </p:tavLst>
                                    </p:anim>
                                  </p:childTnLst>
                                </p:cTn>
                              </p:par>
                            </p:childTnLst>
                          </p:cTn>
                        </p:par>
                        <p:par>
                          <p:cTn id="50" fill="hold">
                            <p:stCondLst>
                              <p:cond delay="1000"/>
                            </p:stCondLst>
                            <p:childTnLst>
                              <p:par>
                                <p:cTn id="51" presetID="9" presetClass="entr" presetSubtype="0" fill="hold" grpId="0" nodeType="afterEffect">
                                  <p:stCondLst>
                                    <p:cond delay="0"/>
                                  </p:stCondLst>
                                  <p:childTnLst>
                                    <p:set>
                                      <p:cBhvr>
                                        <p:cTn id="52" dur="1" fill="hold">
                                          <p:stCondLst>
                                            <p:cond delay="0"/>
                                          </p:stCondLst>
                                        </p:cTn>
                                        <p:tgtEl>
                                          <p:spTgt spid="1700872"/>
                                        </p:tgtEl>
                                        <p:attrNameLst>
                                          <p:attrName>style.visibility</p:attrName>
                                        </p:attrNameLst>
                                      </p:cBhvr>
                                      <p:to>
                                        <p:strVal val="visible"/>
                                      </p:to>
                                    </p:set>
                                    <p:animEffect transition="in" filter="dissolve">
                                      <p:cBhvr>
                                        <p:cTn id="53" dur="500"/>
                                        <p:tgtEl>
                                          <p:spTgt spid="1700872"/>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1700873"/>
                                        </p:tgtEl>
                                        <p:attrNameLst>
                                          <p:attrName>style.visibility</p:attrName>
                                        </p:attrNameLst>
                                      </p:cBhvr>
                                      <p:to>
                                        <p:strVal val="visible"/>
                                      </p:to>
                                    </p:set>
                                    <p:animEffect transition="in" filter="dissolve">
                                      <p:cBhvr>
                                        <p:cTn id="58" dur="500"/>
                                        <p:tgtEl>
                                          <p:spTgt spid="1700873"/>
                                        </p:tgtEl>
                                      </p:cBhvr>
                                    </p:animEffect>
                                  </p:childTnLst>
                                </p:cTn>
                              </p:par>
                            </p:childTnLst>
                          </p:cTn>
                        </p:par>
                      </p:childTnLst>
                    </p:cTn>
                  </p:par>
                  <p:par>
                    <p:cTn id="59" fill="hold">
                      <p:stCondLst>
                        <p:cond delay="indefinite"/>
                      </p:stCondLst>
                      <p:childTnLst>
                        <p:par>
                          <p:cTn id="60" fill="hold">
                            <p:stCondLst>
                              <p:cond delay="0"/>
                            </p:stCondLst>
                            <p:childTnLst>
                              <p:par>
                                <p:cTn id="61" presetID="23" presetClass="entr" presetSubtype="272"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anim calcmode="lin" valueType="num">
                                      <p:cBhvr>
                                        <p:cTn id="63" dur="500" fill="hold"/>
                                        <p:tgtEl>
                                          <p:spTgt spid="19"/>
                                        </p:tgtEl>
                                        <p:attrNameLst>
                                          <p:attrName>ppt_w</p:attrName>
                                        </p:attrNameLst>
                                      </p:cBhvr>
                                      <p:tavLst>
                                        <p:tav tm="0">
                                          <p:val>
                                            <p:strVal val="2/3*#ppt_w"/>
                                          </p:val>
                                        </p:tav>
                                        <p:tav tm="100000">
                                          <p:val>
                                            <p:strVal val="#ppt_w"/>
                                          </p:val>
                                        </p:tav>
                                      </p:tavLst>
                                    </p:anim>
                                    <p:anim calcmode="lin" valueType="num">
                                      <p:cBhvr>
                                        <p:cTn id="64" dur="500" fill="hold"/>
                                        <p:tgtEl>
                                          <p:spTgt spid="19"/>
                                        </p:tgtEl>
                                        <p:attrNameLst>
                                          <p:attrName>ppt_h</p:attrName>
                                        </p:attrNameLst>
                                      </p:cBhvr>
                                      <p:tavLst>
                                        <p:tav tm="0">
                                          <p:val>
                                            <p:strVal val="2/3*#ppt_h"/>
                                          </p:val>
                                        </p:tav>
                                        <p:tav tm="100000">
                                          <p:val>
                                            <p:strVal val="#ppt_h"/>
                                          </p:val>
                                        </p:tav>
                                      </p:tavLst>
                                    </p:anim>
                                  </p:childTnLst>
                                </p:cTn>
                              </p:par>
                            </p:childTnLst>
                          </p:cTn>
                        </p:par>
                        <p:par>
                          <p:cTn id="65" fill="hold">
                            <p:stCondLst>
                              <p:cond delay="500"/>
                            </p:stCondLst>
                            <p:childTnLst>
                              <p:par>
                                <p:cTn id="66" presetID="23" presetClass="entr" presetSubtype="16" fill="hold" grpId="0" nodeType="afterEffect">
                                  <p:stCondLst>
                                    <p:cond delay="0"/>
                                  </p:stCondLst>
                                  <p:childTnLst>
                                    <p:set>
                                      <p:cBhvr>
                                        <p:cTn id="67" dur="1" fill="hold">
                                          <p:stCondLst>
                                            <p:cond delay="0"/>
                                          </p:stCondLst>
                                        </p:cTn>
                                        <p:tgtEl>
                                          <p:spTgt spid="20"/>
                                        </p:tgtEl>
                                        <p:attrNameLst>
                                          <p:attrName>style.visibility</p:attrName>
                                        </p:attrNameLst>
                                      </p:cBhvr>
                                      <p:to>
                                        <p:strVal val="visible"/>
                                      </p:to>
                                    </p:set>
                                    <p:anim calcmode="lin" valueType="num">
                                      <p:cBhvr>
                                        <p:cTn id="68" dur="500" fill="hold"/>
                                        <p:tgtEl>
                                          <p:spTgt spid="20"/>
                                        </p:tgtEl>
                                        <p:attrNameLst>
                                          <p:attrName>ppt_w</p:attrName>
                                        </p:attrNameLst>
                                      </p:cBhvr>
                                      <p:tavLst>
                                        <p:tav tm="0">
                                          <p:val>
                                            <p:fltVal val="0"/>
                                          </p:val>
                                        </p:tav>
                                        <p:tav tm="100000">
                                          <p:val>
                                            <p:strVal val="#ppt_w"/>
                                          </p:val>
                                        </p:tav>
                                      </p:tavLst>
                                    </p:anim>
                                    <p:anim calcmode="lin" valueType="num">
                                      <p:cBhvr>
                                        <p:cTn id="69" dur="500" fill="hold"/>
                                        <p:tgtEl>
                                          <p:spTgt spid="20"/>
                                        </p:tgtEl>
                                        <p:attrNameLst>
                                          <p:attrName>ppt_h</p:attrName>
                                        </p:attrNameLst>
                                      </p:cBhvr>
                                      <p:tavLst>
                                        <p:tav tm="0">
                                          <p:val>
                                            <p:fltVal val="0"/>
                                          </p:val>
                                        </p:tav>
                                        <p:tav tm="100000">
                                          <p:val>
                                            <p:strVal val="#ppt_h"/>
                                          </p:val>
                                        </p:tav>
                                      </p:tavLst>
                                    </p:anim>
                                  </p:childTnLst>
                                </p:cTn>
                              </p:par>
                            </p:childTnLst>
                          </p:cTn>
                        </p:par>
                        <p:par>
                          <p:cTn id="70" fill="hold">
                            <p:stCondLst>
                              <p:cond delay="1000"/>
                            </p:stCondLst>
                            <p:childTnLst>
                              <p:par>
                                <p:cTn id="71" presetID="9" presetClass="entr" presetSubtype="0" fill="hold" grpId="0" nodeType="afterEffect">
                                  <p:stCondLst>
                                    <p:cond delay="0"/>
                                  </p:stCondLst>
                                  <p:childTnLst>
                                    <p:set>
                                      <p:cBhvr>
                                        <p:cTn id="72" dur="1" fill="hold">
                                          <p:stCondLst>
                                            <p:cond delay="0"/>
                                          </p:stCondLst>
                                        </p:cTn>
                                        <p:tgtEl>
                                          <p:spTgt spid="21"/>
                                        </p:tgtEl>
                                        <p:attrNameLst>
                                          <p:attrName>style.visibility</p:attrName>
                                        </p:attrNameLst>
                                      </p:cBhvr>
                                      <p:to>
                                        <p:strVal val="visible"/>
                                      </p:to>
                                    </p:set>
                                    <p:animEffect transition="in" filter="dissolve">
                                      <p:cBhvr>
                                        <p:cTn id="73" dur="500"/>
                                        <p:tgtEl>
                                          <p:spTgt spid="21"/>
                                        </p:tgtEl>
                                      </p:cBhvr>
                                    </p:animEffect>
                                  </p:childTnLst>
                                </p:cTn>
                              </p:par>
                            </p:childTnLst>
                          </p:cTn>
                        </p:par>
                      </p:childTnLst>
                    </p:cTn>
                  </p:par>
                  <p:par>
                    <p:cTn id="74" fill="hold">
                      <p:stCondLst>
                        <p:cond delay="indefinite"/>
                      </p:stCondLst>
                      <p:childTnLst>
                        <p:par>
                          <p:cTn id="75" fill="hold">
                            <p:stCondLst>
                              <p:cond delay="0"/>
                            </p:stCondLst>
                            <p:childTnLst>
                              <p:par>
                                <p:cTn id="76" presetID="1" presetClass="exit" presetSubtype="0" fill="hold" grpId="0" nodeType="clickEffect">
                                  <p:stCondLst>
                                    <p:cond delay="0"/>
                                  </p:stCondLst>
                                  <p:childTnLst>
                                    <p:set>
                                      <p:cBhvr>
                                        <p:cTn id="77" dur="1" fill="hold">
                                          <p:stCondLst>
                                            <p:cond delay="0"/>
                                          </p:stCondLst>
                                        </p:cTn>
                                        <p:tgtEl>
                                          <p:spTgt spid="16"/>
                                        </p:tgtEl>
                                        <p:attrNameLst>
                                          <p:attrName>style.visibility</p:attrName>
                                        </p:attrNameLst>
                                      </p:cBhvr>
                                      <p:to>
                                        <p:strVal val="hidden"/>
                                      </p:to>
                                    </p:set>
                                  </p:childTnLst>
                                </p:cTn>
                              </p:par>
                            </p:childTnLst>
                          </p:cTn>
                        </p:par>
                        <p:par>
                          <p:cTn id="78" fill="hold">
                            <p:stCondLst>
                              <p:cond delay="0"/>
                            </p:stCondLst>
                            <p:childTnLst>
                              <p:par>
                                <p:cTn id="79" presetID="9" presetClass="entr" presetSubtype="0" fill="hold" grpId="0" nodeType="afterEffect">
                                  <p:stCondLst>
                                    <p:cond delay="0"/>
                                  </p:stCondLst>
                                  <p:childTnLst>
                                    <p:set>
                                      <p:cBhvr>
                                        <p:cTn id="80" dur="1" fill="hold">
                                          <p:stCondLst>
                                            <p:cond delay="0"/>
                                          </p:stCondLst>
                                        </p:cTn>
                                        <p:tgtEl>
                                          <p:spTgt spid="1700874"/>
                                        </p:tgtEl>
                                        <p:attrNameLst>
                                          <p:attrName>style.visibility</p:attrName>
                                        </p:attrNameLst>
                                      </p:cBhvr>
                                      <p:to>
                                        <p:strVal val="visible"/>
                                      </p:to>
                                    </p:set>
                                    <p:animEffect transition="in" filter="dissolve">
                                      <p:cBhvr>
                                        <p:cTn id="81" dur="500"/>
                                        <p:tgtEl>
                                          <p:spTgt spid="17008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700867" grpId="0" animBg="1" autoUpdateAnimBg="0"/>
      <p:bldP spid="1700868" grpId="0" animBg="1" autoUpdateAnimBg="0"/>
      <p:bldP spid="1700869" grpId="0" animBg="1" autoUpdateAnimBg="0"/>
      <p:bldP spid="1700870" grpId="0" animBg="1"/>
      <p:bldP spid="1700871" grpId="0" animBg="1"/>
      <p:bldP spid="1700872" grpId="0" animBg="1" autoUpdateAnimBg="0"/>
      <p:bldP spid="1700873" grpId="0" animBg="1" autoUpdateAnimBg="0"/>
      <p:bldP spid="1700874" grpId="0" animBg="1" autoUpdateAnimBg="0"/>
      <p:bldP spid="1700875" grpId="0" animBg="1" autoUpdateAnimBg="0"/>
      <p:bldP spid="1700876" grpId="0" animBg="1" autoUpdateAnimBg="0"/>
      <p:bldP spid="16" grpId="0" animBg="1"/>
      <p:bldP spid="17" grpId="0" animBg="1" autoUpdateAnimBg="0"/>
      <p:bldP spid="19" grpId="0" animBg="1" autoUpdateAnimBg="0"/>
      <p:bldP spid="20" grpId="0" animBg="1"/>
      <p:bldP spid="21"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Line 6"/>
          <p:cNvSpPr>
            <a:spLocks noChangeShapeType="1"/>
          </p:cNvSpPr>
          <p:nvPr/>
        </p:nvSpPr>
        <p:spPr bwMode="auto">
          <a:xfrm>
            <a:off x="6444319" y="3264376"/>
            <a:ext cx="3111365" cy="2320636"/>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 name="Date Placeholder 2"/>
          <p:cNvSpPr>
            <a:spLocks noGrp="1"/>
          </p:cNvSpPr>
          <p:nvPr>
            <p:ph type="dt" sz="quarter" idx="10"/>
          </p:nvPr>
        </p:nvSpPr>
        <p:spPr/>
        <p:txBody>
          <a:bodyPr/>
          <a:lstStyle/>
          <a:p>
            <a:pPr>
              <a:defRPr/>
            </a:pPr>
            <a:fld id="{9C08A922-5A18-41A4-88AF-FCD5E69B8E6D}" type="datetime4">
              <a:rPr lang="en-US" smtClean="0"/>
              <a:t>April 29,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AE99A3-BB9A-485A-8416-AB21031BA95D}"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dirty="0" smtClean="0">
                <a:cs typeface="Times New Roman" panose="02020603050405020304" pitchFamily="18" charset="0"/>
              </a:rPr>
              <a:t>Two Deposit Accounts, Three SPs</a:t>
            </a:r>
          </a:p>
        </p:txBody>
      </p:sp>
      <p:sp>
        <p:nvSpPr>
          <p:cNvPr id="1700867" name="AutoShape 3"/>
          <p:cNvSpPr>
            <a:spLocks noChangeArrowheads="1"/>
          </p:cNvSpPr>
          <p:nvPr/>
        </p:nvSpPr>
        <p:spPr bwMode="auto">
          <a:xfrm>
            <a:off x="3837062" y="5307282"/>
            <a:ext cx="2309738"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Bank1</a:t>
            </a:r>
            <a:endParaRPr lang="en-US" altLang="en-US" sz="4000" dirty="0"/>
          </a:p>
        </p:txBody>
      </p:sp>
      <p:sp>
        <p:nvSpPr>
          <p:cNvPr id="1700868" name="AutoShape 4"/>
          <p:cNvSpPr>
            <a:spLocks noChangeArrowheads="1"/>
          </p:cNvSpPr>
          <p:nvPr/>
        </p:nvSpPr>
        <p:spPr bwMode="auto">
          <a:xfrm>
            <a:off x="4770501" y="1981200"/>
            <a:ext cx="1725286"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Debtor</a:t>
            </a:r>
          </a:p>
        </p:txBody>
      </p:sp>
      <p:sp>
        <p:nvSpPr>
          <p:cNvPr id="1700869" name="AutoShape 5"/>
          <p:cNvSpPr>
            <a:spLocks noChangeArrowheads="1"/>
          </p:cNvSpPr>
          <p:nvPr/>
        </p:nvSpPr>
        <p:spPr bwMode="auto">
          <a:xfrm>
            <a:off x="10448531" y="1966583"/>
            <a:ext cx="1708417"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700870" name="Line 6"/>
          <p:cNvSpPr>
            <a:spLocks noChangeShapeType="1"/>
          </p:cNvSpPr>
          <p:nvPr/>
        </p:nvSpPr>
        <p:spPr bwMode="auto">
          <a:xfrm flipV="1">
            <a:off x="6513840" y="2697096"/>
            <a:ext cx="3916638" cy="20426"/>
          </a:xfrm>
          <a:prstGeom prst="line">
            <a:avLst/>
          </a:prstGeom>
          <a:noFill/>
          <a:ln w="190500">
            <a:solidFill>
              <a:srgbClr val="0000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00871" name="Line 7"/>
          <p:cNvSpPr>
            <a:spLocks noChangeShapeType="1"/>
          </p:cNvSpPr>
          <p:nvPr/>
        </p:nvSpPr>
        <p:spPr bwMode="auto">
          <a:xfrm>
            <a:off x="5602939" y="3200401"/>
            <a:ext cx="11027" cy="2041436"/>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00872" name="AutoShape 8"/>
          <p:cNvSpPr>
            <a:spLocks noChangeArrowheads="1"/>
          </p:cNvSpPr>
          <p:nvPr/>
        </p:nvSpPr>
        <p:spPr bwMode="auto">
          <a:xfrm>
            <a:off x="8621453" y="3614142"/>
            <a:ext cx="3479007"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3/1: Takes control of DA with Bank1</a:t>
            </a:r>
            <a:endParaRPr lang="en-US" altLang="en-US" sz="3200" dirty="0"/>
          </a:p>
        </p:txBody>
      </p:sp>
      <p:sp>
        <p:nvSpPr>
          <p:cNvPr id="1700873" name="AutoShape 9"/>
          <p:cNvSpPr>
            <a:spLocks noChangeArrowheads="1"/>
          </p:cNvSpPr>
          <p:nvPr/>
        </p:nvSpPr>
        <p:spPr bwMode="auto">
          <a:xfrm>
            <a:off x="6052887" y="5622270"/>
            <a:ext cx="3269919"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3/5: </a:t>
            </a:r>
            <a:r>
              <a:rPr lang="en-US" altLang="en-US" sz="3200" dirty="0" err="1" smtClean="0"/>
              <a:t>Inv</a:t>
            </a:r>
            <a:r>
              <a:rPr lang="en-US" altLang="en-US" sz="3200" dirty="0" smtClean="0"/>
              <a:t> proceeds enter DA</a:t>
            </a:r>
            <a:endParaRPr lang="en-US" altLang="en-US" sz="3200" dirty="0"/>
          </a:p>
        </p:txBody>
      </p:sp>
      <p:sp>
        <p:nvSpPr>
          <p:cNvPr id="1700874" name="Text Box 10"/>
          <p:cNvSpPr txBox="1">
            <a:spLocks noChangeArrowheads="1"/>
          </p:cNvSpPr>
          <p:nvPr/>
        </p:nvSpPr>
        <p:spPr bwMode="auto">
          <a:xfrm>
            <a:off x="1126552" y="5648235"/>
            <a:ext cx="2710510"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What priority on 3/20?</a:t>
            </a:r>
            <a:endParaRPr lang="en-US" altLang="en-US" sz="3600" dirty="0">
              <a:solidFill>
                <a:srgbClr val="FF0000"/>
              </a:solidFill>
            </a:endParaRPr>
          </a:p>
        </p:txBody>
      </p:sp>
      <p:sp>
        <p:nvSpPr>
          <p:cNvPr id="1700875" name="AutoShape 11"/>
          <p:cNvSpPr>
            <a:spLocks noChangeArrowheads="1"/>
          </p:cNvSpPr>
          <p:nvPr/>
        </p:nvSpPr>
        <p:spPr bwMode="auto">
          <a:xfrm>
            <a:off x="2844763" y="3572434"/>
            <a:ext cx="2405896" cy="1395845"/>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1/10: D sets up deposit account</a:t>
            </a:r>
            <a:endParaRPr lang="en-US" altLang="en-US" sz="3200" dirty="0"/>
          </a:p>
        </p:txBody>
      </p:sp>
      <p:sp>
        <p:nvSpPr>
          <p:cNvPr id="1700876" name="AutoShape 12"/>
          <p:cNvSpPr>
            <a:spLocks noChangeArrowheads="1"/>
          </p:cNvSpPr>
          <p:nvPr/>
        </p:nvSpPr>
        <p:spPr bwMode="auto">
          <a:xfrm>
            <a:off x="6576938" y="1563605"/>
            <a:ext cx="3784019" cy="85289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a:t>
            </a:r>
            <a:endParaRPr lang="en-US" altLang="en-US" sz="3200" dirty="0"/>
          </a:p>
          <a:p>
            <a:pPr algn="ctr"/>
            <a:r>
              <a:rPr lang="en-US" altLang="en-US" sz="3200" dirty="0"/>
              <a:t>SA, FS: INV, ACC, </a:t>
            </a:r>
            <a:r>
              <a:rPr lang="en-US" altLang="en-US" sz="3200" dirty="0" smtClean="0"/>
              <a:t>PR</a:t>
            </a:r>
            <a:endParaRPr lang="en-US" altLang="en-US" sz="3200" dirty="0"/>
          </a:p>
        </p:txBody>
      </p:sp>
      <p:sp>
        <p:nvSpPr>
          <p:cNvPr id="1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7" name="AutoShape 5"/>
          <p:cNvSpPr>
            <a:spLocks noChangeArrowheads="1"/>
          </p:cNvSpPr>
          <p:nvPr/>
        </p:nvSpPr>
        <p:spPr bwMode="auto">
          <a:xfrm>
            <a:off x="9388688" y="5241836"/>
            <a:ext cx="2133481"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Creditco</a:t>
            </a:r>
            <a:endParaRPr lang="en-US" altLang="en-US" sz="4000" dirty="0"/>
          </a:p>
        </p:txBody>
      </p:sp>
      <p:sp>
        <p:nvSpPr>
          <p:cNvPr id="19" name="AutoShape 3"/>
          <p:cNvSpPr>
            <a:spLocks noChangeArrowheads="1"/>
          </p:cNvSpPr>
          <p:nvPr/>
        </p:nvSpPr>
        <p:spPr bwMode="auto">
          <a:xfrm>
            <a:off x="1" y="1328901"/>
            <a:ext cx="1748118"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Bank2</a:t>
            </a:r>
            <a:endParaRPr lang="en-US" altLang="en-US" sz="4000" dirty="0"/>
          </a:p>
        </p:txBody>
      </p:sp>
      <p:sp>
        <p:nvSpPr>
          <p:cNvPr id="20" name="Line 7"/>
          <p:cNvSpPr>
            <a:spLocks noChangeShapeType="1"/>
          </p:cNvSpPr>
          <p:nvPr/>
        </p:nvSpPr>
        <p:spPr bwMode="auto">
          <a:xfrm>
            <a:off x="1506071" y="2314166"/>
            <a:ext cx="3176855" cy="379551"/>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 name="AutoShape 11"/>
          <p:cNvSpPr>
            <a:spLocks noChangeArrowheads="1"/>
          </p:cNvSpPr>
          <p:nvPr/>
        </p:nvSpPr>
        <p:spPr bwMode="auto">
          <a:xfrm>
            <a:off x="2208880" y="1325680"/>
            <a:ext cx="2391686" cy="932562"/>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a:t>
            </a:r>
            <a:r>
              <a:rPr lang="en-US" altLang="en-US" sz="3200" dirty="0" smtClean="0"/>
              <a:t>/10: D sets up new DA</a:t>
            </a:r>
            <a:endParaRPr lang="en-US" altLang="en-US" sz="3200" dirty="0"/>
          </a:p>
        </p:txBody>
      </p:sp>
      <p:sp>
        <p:nvSpPr>
          <p:cNvPr id="22" name="AutoShape 5"/>
          <p:cNvSpPr>
            <a:spLocks noChangeArrowheads="1"/>
          </p:cNvSpPr>
          <p:nvPr/>
        </p:nvSpPr>
        <p:spPr bwMode="auto">
          <a:xfrm>
            <a:off x="31106" y="4377891"/>
            <a:ext cx="1839471" cy="1235164"/>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Lendco</a:t>
            </a:r>
            <a:endParaRPr lang="en-US" altLang="en-US" sz="4000" dirty="0"/>
          </a:p>
        </p:txBody>
      </p:sp>
      <p:sp>
        <p:nvSpPr>
          <p:cNvPr id="23" name="Line 6"/>
          <p:cNvSpPr>
            <a:spLocks noChangeShapeType="1"/>
          </p:cNvSpPr>
          <p:nvPr/>
        </p:nvSpPr>
        <p:spPr bwMode="auto">
          <a:xfrm flipV="1">
            <a:off x="1748118" y="3197927"/>
            <a:ext cx="2934807" cy="1520304"/>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 name="AutoShape 8"/>
          <p:cNvSpPr>
            <a:spLocks noChangeArrowheads="1"/>
          </p:cNvSpPr>
          <p:nvPr/>
        </p:nvSpPr>
        <p:spPr bwMode="auto">
          <a:xfrm>
            <a:off x="1" y="2829320"/>
            <a:ext cx="3499543"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3/20: Takes control of DA with Bank2</a:t>
            </a:r>
            <a:endParaRPr lang="en-US" altLang="en-US" sz="3200" dirty="0"/>
          </a:p>
        </p:txBody>
      </p:sp>
      <p:sp>
        <p:nvSpPr>
          <p:cNvPr id="25" name="Text Box 5"/>
          <p:cNvSpPr txBox="1">
            <a:spLocks noChangeArrowheads="1"/>
          </p:cNvSpPr>
          <p:nvPr/>
        </p:nvSpPr>
        <p:spPr bwMode="auto">
          <a:xfrm>
            <a:off x="10104699" y="0"/>
            <a:ext cx="208730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691614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p:cTn id="13" dur="500" fill="hold"/>
                                        <p:tgtEl>
                                          <p:spTgt spid="23"/>
                                        </p:tgtEl>
                                        <p:attrNameLst>
                                          <p:attrName>ppt_w</p:attrName>
                                        </p:attrNameLst>
                                      </p:cBhvr>
                                      <p:tavLst>
                                        <p:tav tm="0">
                                          <p:val>
                                            <p:fltVal val="0"/>
                                          </p:val>
                                        </p:tav>
                                        <p:tav tm="100000">
                                          <p:val>
                                            <p:strVal val="#ppt_w"/>
                                          </p:val>
                                        </p:tav>
                                      </p:tavLst>
                                    </p:anim>
                                    <p:anim calcmode="lin" valueType="num">
                                      <p:cBhvr>
                                        <p:cTn id="14" dur="500" fill="hold"/>
                                        <p:tgtEl>
                                          <p:spTgt spid="23"/>
                                        </p:tgtEl>
                                        <p:attrNameLst>
                                          <p:attrName>ppt_h</p:attrName>
                                        </p:attrNameLst>
                                      </p:cBhvr>
                                      <p:tavLst>
                                        <p:tav tm="0">
                                          <p:val>
                                            <p:fltVal val="0"/>
                                          </p:val>
                                        </p:tav>
                                        <p:tav tm="100000">
                                          <p:val>
                                            <p:strVal val="#ppt_h"/>
                                          </p:val>
                                        </p:tav>
                                      </p:tavLst>
                                    </p:anim>
                                    <p:animEffect transition="in" filter="fade">
                                      <p:cBhvr>
                                        <p:cTn id="15" dur="500"/>
                                        <p:tgtEl>
                                          <p:spTgt spid="23"/>
                                        </p:tgtEl>
                                      </p:cBhvr>
                                    </p:animEffect>
                                  </p:childTnLst>
                                </p:cTn>
                              </p:par>
                            </p:childTnLst>
                          </p:cTn>
                        </p:par>
                        <p:par>
                          <p:cTn id="16" fill="hold">
                            <p:stCondLst>
                              <p:cond delay="1000"/>
                            </p:stCondLst>
                            <p:childTnLst>
                              <p:par>
                                <p:cTn id="17" presetID="9" presetClass="entr" presetSubtype="0" fill="hold" grpId="0" nodeType="after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dissolve">
                                      <p:cBhvr>
                                        <p:cTn id="19" dur="500"/>
                                        <p:tgtEl>
                                          <p:spTgt spid="24"/>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0" nodeType="clickEffect">
                                  <p:stCondLst>
                                    <p:cond delay="0"/>
                                  </p:stCondLst>
                                  <p:childTnLst>
                                    <p:set>
                                      <p:cBhvr>
                                        <p:cTn id="23" dur="1" fill="hold">
                                          <p:stCondLst>
                                            <p:cond delay="0"/>
                                          </p:stCondLst>
                                        </p:cTn>
                                        <p:tgtEl>
                                          <p:spTgt spid="16"/>
                                        </p:tgtEl>
                                        <p:attrNameLst>
                                          <p:attrName>style.visibility</p:attrName>
                                        </p:attrNameLst>
                                      </p:cBhvr>
                                      <p:to>
                                        <p:strVal val="hidden"/>
                                      </p:to>
                                    </p:set>
                                  </p:childTnLst>
                                </p:cTn>
                              </p:par>
                            </p:childTnLst>
                          </p:cTn>
                        </p:par>
                        <p:par>
                          <p:cTn id="24" fill="hold">
                            <p:stCondLst>
                              <p:cond delay="0"/>
                            </p:stCondLst>
                            <p:childTnLst>
                              <p:par>
                                <p:cTn id="25" presetID="9" presetClass="entr" presetSubtype="0" fill="hold" grpId="0" nodeType="afterEffect">
                                  <p:stCondLst>
                                    <p:cond delay="0"/>
                                  </p:stCondLst>
                                  <p:childTnLst>
                                    <p:set>
                                      <p:cBhvr>
                                        <p:cTn id="26" dur="1" fill="hold">
                                          <p:stCondLst>
                                            <p:cond delay="0"/>
                                          </p:stCondLst>
                                        </p:cTn>
                                        <p:tgtEl>
                                          <p:spTgt spid="1700874"/>
                                        </p:tgtEl>
                                        <p:attrNameLst>
                                          <p:attrName>style.visibility</p:attrName>
                                        </p:attrNameLst>
                                      </p:cBhvr>
                                      <p:to>
                                        <p:strVal val="visible"/>
                                      </p:to>
                                    </p:set>
                                    <p:animEffect transition="in" filter="dissolve">
                                      <p:cBhvr>
                                        <p:cTn id="27" dur="500"/>
                                        <p:tgtEl>
                                          <p:spTgt spid="17008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0874" grpId="0" animBg="1" autoUpdateAnimBg="0"/>
      <p:bldP spid="16" grpId="0" animBg="1"/>
      <p:bldP spid="22" grpId="0" animBg="1"/>
      <p:bldP spid="23" grpId="0" animBg="1"/>
      <p:bldP spid="2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DAs: Answer</a:t>
            </a:r>
            <a:endParaRPr lang="en-US" dirty="0"/>
          </a:p>
        </p:txBody>
      </p:sp>
      <p:sp>
        <p:nvSpPr>
          <p:cNvPr id="3" name="Content Placeholder 2"/>
          <p:cNvSpPr>
            <a:spLocks noGrp="1"/>
          </p:cNvSpPr>
          <p:nvPr>
            <p:ph idx="1"/>
          </p:nvPr>
        </p:nvSpPr>
        <p:spPr/>
        <p:txBody>
          <a:bodyPr/>
          <a:lstStyle/>
          <a:p>
            <a:r>
              <a:rPr lang="en-US" dirty="0" smtClean="0"/>
              <a:t>3/5</a:t>
            </a:r>
          </a:p>
          <a:p>
            <a:pPr lvl="1"/>
            <a:r>
              <a:rPr lang="en-US" dirty="0" smtClean="0"/>
              <a:t>This is the case from earlier. </a:t>
            </a:r>
            <a:r>
              <a:rPr lang="en-US" dirty="0" err="1" smtClean="0"/>
              <a:t>Creditco</a:t>
            </a:r>
            <a:r>
              <a:rPr lang="en-US" dirty="0" smtClean="0"/>
              <a:t> has priority over </a:t>
            </a:r>
            <a:r>
              <a:rPr lang="en-US" dirty="0" err="1" smtClean="0"/>
              <a:t>Finco</a:t>
            </a:r>
            <a:r>
              <a:rPr lang="en-US" dirty="0" smtClean="0"/>
              <a:t>, as under 9-327(1), control beats non-control</a:t>
            </a:r>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29</a:t>
            </a:fld>
            <a:endParaRPr lang="en-US" altLang="en-US"/>
          </a:p>
        </p:txBody>
      </p:sp>
    </p:spTree>
    <p:extLst>
      <p:ext uri="{BB962C8B-B14F-4D97-AF65-F5344CB8AC3E}">
        <p14:creationId xmlns:p14="http://schemas.microsoft.com/office/powerpoint/2010/main" val="1438631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Attachment of Original SI in Deposit Account</a:t>
            </a:r>
            <a:endParaRPr lang="en-US" dirty="0"/>
          </a:p>
        </p:txBody>
      </p:sp>
      <p:sp>
        <p:nvSpPr>
          <p:cNvPr id="3" name="Content Placeholder 2"/>
          <p:cNvSpPr>
            <a:spLocks noGrp="1"/>
          </p:cNvSpPr>
          <p:nvPr>
            <p:ph idx="1"/>
          </p:nvPr>
        </p:nvSpPr>
        <p:spPr/>
        <p:txBody>
          <a:bodyPr/>
          <a:lstStyle/>
          <a:p>
            <a:r>
              <a:rPr lang="en-US" dirty="0" smtClean="0"/>
              <a:t>9-203(b)(3)(D)</a:t>
            </a:r>
          </a:p>
          <a:p>
            <a:pPr lvl="1"/>
            <a:r>
              <a:rPr lang="en-US" dirty="0"/>
              <a:t>Except as otherwise provided in subsections (c) through (i), a security interest is enforceable against the debtor and third parties with respect to the collateral only if</a:t>
            </a:r>
            <a:r>
              <a:rPr lang="en-US" dirty="0" smtClean="0"/>
              <a:t>: …</a:t>
            </a:r>
          </a:p>
          <a:p>
            <a:pPr lvl="2"/>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a:t>
            </a:fld>
            <a:endParaRPr lang="en-US" altLang="en-US"/>
          </a:p>
        </p:txBody>
      </p:sp>
    </p:spTree>
    <p:extLst>
      <p:ext uri="{BB962C8B-B14F-4D97-AF65-F5344CB8AC3E}">
        <p14:creationId xmlns:p14="http://schemas.microsoft.com/office/powerpoint/2010/main" val="33414443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DAs: Answer</a:t>
            </a:r>
          </a:p>
        </p:txBody>
      </p:sp>
      <p:sp>
        <p:nvSpPr>
          <p:cNvPr id="3" name="Content Placeholder 2"/>
          <p:cNvSpPr>
            <a:spLocks noGrp="1"/>
          </p:cNvSpPr>
          <p:nvPr>
            <p:ph idx="1"/>
          </p:nvPr>
        </p:nvSpPr>
        <p:spPr/>
        <p:txBody>
          <a:bodyPr/>
          <a:lstStyle/>
          <a:p>
            <a:r>
              <a:rPr lang="en-US" dirty="0" smtClean="0"/>
              <a:t>3/10</a:t>
            </a:r>
          </a:p>
          <a:p>
            <a:pPr lvl="1"/>
            <a:r>
              <a:rPr lang="en-US" dirty="0" smtClean="0"/>
              <a:t>This is 9-322(c)(2)</a:t>
            </a:r>
          </a:p>
          <a:p>
            <a:pPr lvl="2"/>
            <a:r>
              <a:rPr lang="en-US" dirty="0" smtClean="0"/>
              <a:t>The new deposit account will qualify as cash proceeds under 9-102(a)(9); assuming identifiability, attach under 9-315(a)(2) and perfect under 9-315(d)(2)</a:t>
            </a:r>
          </a:p>
          <a:p>
            <a:pPr lvl="1"/>
            <a:r>
              <a:rPr lang="en-US" dirty="0" err="1" smtClean="0"/>
              <a:t>Creditco</a:t>
            </a:r>
            <a:r>
              <a:rPr lang="en-US" dirty="0" smtClean="0"/>
              <a:t> wins under 9-322(c)(2)</a:t>
            </a:r>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30</a:t>
            </a:fld>
            <a:endParaRPr lang="en-US" altLang="en-US"/>
          </a:p>
        </p:txBody>
      </p:sp>
    </p:spTree>
    <p:extLst>
      <p:ext uri="{BB962C8B-B14F-4D97-AF65-F5344CB8AC3E}">
        <p14:creationId xmlns:p14="http://schemas.microsoft.com/office/powerpoint/2010/main" val="16959102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DAs, Three SPs: Answer</a:t>
            </a:r>
            <a:endParaRPr lang="en-US" dirty="0"/>
          </a:p>
        </p:txBody>
      </p:sp>
      <p:sp>
        <p:nvSpPr>
          <p:cNvPr id="3" name="Content Placeholder 2"/>
          <p:cNvSpPr>
            <a:spLocks noGrp="1"/>
          </p:cNvSpPr>
          <p:nvPr>
            <p:ph idx="1"/>
          </p:nvPr>
        </p:nvSpPr>
        <p:spPr/>
        <p:txBody>
          <a:bodyPr/>
          <a:lstStyle/>
          <a:p>
            <a:r>
              <a:rPr lang="en-US" dirty="0" smtClean="0"/>
              <a:t>3/20</a:t>
            </a:r>
          </a:p>
          <a:p>
            <a:pPr lvl="1"/>
            <a:r>
              <a:rPr lang="en-US" dirty="0" err="1" smtClean="0"/>
              <a:t>Lendco</a:t>
            </a:r>
            <a:r>
              <a:rPr lang="en-US" dirty="0" smtClean="0"/>
              <a:t> beats </a:t>
            </a:r>
            <a:r>
              <a:rPr lang="en-US" dirty="0" err="1" smtClean="0"/>
              <a:t>Creditco</a:t>
            </a:r>
            <a:r>
              <a:rPr lang="en-US" dirty="0" smtClean="0"/>
              <a:t> who beats </a:t>
            </a:r>
            <a:r>
              <a:rPr lang="en-US" dirty="0" err="1" smtClean="0"/>
              <a:t>Finco</a:t>
            </a:r>
            <a:endParaRPr lang="en-US" dirty="0"/>
          </a:p>
          <a:p>
            <a:pPr lvl="2"/>
            <a:r>
              <a:rPr lang="en-US" dirty="0" err="1" smtClean="0"/>
              <a:t>Lendco</a:t>
            </a:r>
            <a:r>
              <a:rPr lang="en-US" dirty="0" smtClean="0"/>
              <a:t> wins under 9-327(1) given control of DA at Bank2</a:t>
            </a:r>
          </a:p>
          <a:p>
            <a:pPr lvl="2"/>
            <a:r>
              <a:rPr lang="en-US" dirty="0" smtClean="0"/>
              <a:t>9-322(c) isn’t applicable as </a:t>
            </a:r>
            <a:r>
              <a:rPr lang="en-US" dirty="0" err="1" smtClean="0"/>
              <a:t>Lendco</a:t>
            </a:r>
            <a:r>
              <a:rPr lang="en-US" dirty="0" smtClean="0"/>
              <a:t> never had rights as to DA at Bank1</a:t>
            </a:r>
          </a:p>
          <a:p>
            <a:pPr lvl="1"/>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31</a:t>
            </a:fld>
            <a:endParaRPr lang="en-US" altLang="en-US"/>
          </a:p>
        </p:txBody>
      </p:sp>
    </p:spTree>
    <p:extLst>
      <p:ext uri="{BB962C8B-B14F-4D97-AF65-F5344CB8AC3E}">
        <p14:creationId xmlns:p14="http://schemas.microsoft.com/office/powerpoint/2010/main" val="23356669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Line 6"/>
          <p:cNvSpPr>
            <a:spLocks noChangeShapeType="1"/>
          </p:cNvSpPr>
          <p:nvPr/>
        </p:nvSpPr>
        <p:spPr bwMode="auto">
          <a:xfrm flipV="1">
            <a:off x="3140373" y="2789399"/>
            <a:ext cx="5394027" cy="2553565"/>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 name="Date Placeholder 2"/>
          <p:cNvSpPr>
            <a:spLocks noGrp="1"/>
          </p:cNvSpPr>
          <p:nvPr>
            <p:ph type="dt" sz="quarter" idx="10"/>
          </p:nvPr>
        </p:nvSpPr>
        <p:spPr/>
        <p:txBody>
          <a:bodyPr/>
          <a:lstStyle/>
          <a:p>
            <a:pPr>
              <a:defRPr/>
            </a:pPr>
            <a:fld id="{9C08A922-5A18-41A4-88AF-FCD5E69B8E6D}" type="datetime4">
              <a:rPr lang="en-US" smtClean="0"/>
              <a:t>April 29,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AE99A3-BB9A-485A-8416-AB21031BA95D}" type="slidenum">
              <a:rPr lang="en-US" altLang="en-US" sz="1400">
                <a:solidFill>
                  <a:srgbClr val="000066"/>
                </a:solidFill>
                <a:latin typeface="Arial" panose="020B0604020202020204" pitchFamily="34" charset="0"/>
              </a:rPr>
              <a:pPr/>
              <a:t>32</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dirty="0" err="1" smtClean="0">
                <a:cs typeface="Times New Roman" panose="02020603050405020304" pitchFamily="18" charset="0"/>
              </a:rPr>
              <a:t>Tusa</a:t>
            </a:r>
            <a:r>
              <a:rPr lang="en-US" altLang="en-US" dirty="0" smtClean="0">
                <a:cs typeface="Times New Roman" panose="02020603050405020304" pitchFamily="18" charset="0"/>
              </a:rPr>
              <a:t>-Expo Holdings</a:t>
            </a:r>
          </a:p>
        </p:txBody>
      </p:sp>
      <p:sp>
        <p:nvSpPr>
          <p:cNvPr id="1700867" name="AutoShape 3"/>
          <p:cNvSpPr>
            <a:spLocks noChangeArrowheads="1"/>
          </p:cNvSpPr>
          <p:nvPr/>
        </p:nvSpPr>
        <p:spPr bwMode="auto">
          <a:xfrm>
            <a:off x="5483164" y="5070241"/>
            <a:ext cx="1954641"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a:t>
            </a:r>
            <a:endParaRPr lang="en-US" altLang="en-US" sz="4000" dirty="0"/>
          </a:p>
        </p:txBody>
      </p:sp>
      <p:sp>
        <p:nvSpPr>
          <p:cNvPr id="1700868" name="AutoShape 4"/>
          <p:cNvSpPr>
            <a:spLocks noChangeArrowheads="1"/>
          </p:cNvSpPr>
          <p:nvPr/>
        </p:nvSpPr>
        <p:spPr bwMode="auto">
          <a:xfrm>
            <a:off x="1921178" y="1694368"/>
            <a:ext cx="1544661" cy="1323439"/>
          </a:xfrm>
          <a:prstGeom prst="flowChartProcess">
            <a:avLst/>
          </a:prstGeom>
          <a:solidFill>
            <a:srgbClr val="00FF00"/>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Tusa</a:t>
            </a:r>
            <a:r>
              <a:rPr lang="en-US" altLang="en-US" sz="4000" dirty="0" smtClean="0"/>
              <a:t> Office</a:t>
            </a:r>
            <a:endParaRPr lang="en-US" altLang="en-US" sz="4000" dirty="0"/>
          </a:p>
        </p:txBody>
      </p:sp>
      <p:sp>
        <p:nvSpPr>
          <p:cNvPr id="1700869" name="AutoShape 5"/>
          <p:cNvSpPr>
            <a:spLocks noChangeArrowheads="1"/>
          </p:cNvSpPr>
          <p:nvPr/>
        </p:nvSpPr>
        <p:spPr bwMode="auto">
          <a:xfrm>
            <a:off x="8362886" y="1598963"/>
            <a:ext cx="1708417"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Kroll</a:t>
            </a:r>
            <a:endParaRPr lang="en-US" altLang="en-US" sz="4000" dirty="0"/>
          </a:p>
        </p:txBody>
      </p:sp>
      <p:sp>
        <p:nvSpPr>
          <p:cNvPr id="1700870" name="Line 6"/>
          <p:cNvSpPr>
            <a:spLocks noChangeShapeType="1"/>
          </p:cNvSpPr>
          <p:nvPr/>
        </p:nvSpPr>
        <p:spPr bwMode="auto">
          <a:xfrm flipV="1">
            <a:off x="3553400" y="2364413"/>
            <a:ext cx="4809486" cy="1887"/>
          </a:xfrm>
          <a:prstGeom prst="line">
            <a:avLst/>
          </a:prstGeom>
          <a:noFill/>
          <a:ln w="190500">
            <a:solidFill>
              <a:srgbClr val="0000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00871" name="Line 7"/>
          <p:cNvSpPr>
            <a:spLocks noChangeShapeType="1"/>
          </p:cNvSpPr>
          <p:nvPr/>
        </p:nvSpPr>
        <p:spPr bwMode="auto">
          <a:xfrm>
            <a:off x="3227171" y="5630535"/>
            <a:ext cx="2457091" cy="29444"/>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00872" name="AutoShape 8"/>
          <p:cNvSpPr>
            <a:spLocks noChangeArrowheads="1"/>
          </p:cNvSpPr>
          <p:nvPr/>
        </p:nvSpPr>
        <p:spPr bwMode="auto">
          <a:xfrm>
            <a:off x="7410192" y="3220775"/>
            <a:ext cx="4103942"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7/2009: Subordination agreement</a:t>
            </a:r>
            <a:endParaRPr lang="en-US" altLang="en-US" sz="3200" dirty="0"/>
          </a:p>
        </p:txBody>
      </p:sp>
      <p:sp>
        <p:nvSpPr>
          <p:cNvPr id="1700873" name="AutoShape 9"/>
          <p:cNvSpPr>
            <a:spLocks noChangeArrowheads="1"/>
          </p:cNvSpPr>
          <p:nvPr/>
        </p:nvSpPr>
        <p:spPr bwMode="auto">
          <a:xfrm>
            <a:off x="2608729" y="6190957"/>
            <a:ext cx="7485303" cy="64698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Make payment into lockbox and funds flow</a:t>
            </a:r>
            <a:endParaRPr lang="en-US" altLang="en-US" sz="3200" dirty="0"/>
          </a:p>
        </p:txBody>
      </p:sp>
      <p:sp>
        <p:nvSpPr>
          <p:cNvPr id="1700874" name="Text Box 10"/>
          <p:cNvSpPr txBox="1">
            <a:spLocks noChangeArrowheads="1"/>
          </p:cNvSpPr>
          <p:nvPr/>
        </p:nvSpPr>
        <p:spPr bwMode="auto">
          <a:xfrm>
            <a:off x="34459" y="316646"/>
            <a:ext cx="3384119"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Did Kroll receive proceeds?</a:t>
            </a:r>
            <a:endParaRPr lang="en-US" altLang="en-US" sz="3600" dirty="0">
              <a:solidFill>
                <a:srgbClr val="FF0000"/>
              </a:solidFill>
            </a:endParaRPr>
          </a:p>
        </p:txBody>
      </p:sp>
      <p:sp>
        <p:nvSpPr>
          <p:cNvPr id="1700875" name="AutoShape 11"/>
          <p:cNvSpPr>
            <a:spLocks noChangeArrowheads="1"/>
          </p:cNvSpPr>
          <p:nvPr/>
        </p:nvSpPr>
        <p:spPr bwMode="auto">
          <a:xfrm>
            <a:off x="3829768" y="2726624"/>
            <a:ext cx="3306792" cy="1112577"/>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7/2009: Lockbox deposit account</a:t>
            </a:r>
            <a:endParaRPr lang="en-US" altLang="en-US" sz="3200" dirty="0"/>
          </a:p>
        </p:txBody>
      </p:sp>
      <p:sp>
        <p:nvSpPr>
          <p:cNvPr id="1700876" name="AutoShape 12"/>
          <p:cNvSpPr>
            <a:spLocks noChangeArrowheads="1"/>
          </p:cNvSpPr>
          <p:nvPr/>
        </p:nvSpPr>
        <p:spPr bwMode="auto">
          <a:xfrm>
            <a:off x="4224216" y="1336339"/>
            <a:ext cx="3333032" cy="85289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4/30/2002: $</a:t>
            </a:r>
            <a:endParaRPr lang="en-US" altLang="en-US" sz="3200" dirty="0"/>
          </a:p>
          <a:p>
            <a:pPr algn="ctr"/>
            <a:r>
              <a:rPr lang="en-US" altLang="en-US" sz="3200" dirty="0"/>
              <a:t>SA, FS: </a:t>
            </a:r>
            <a:r>
              <a:rPr lang="en-US" altLang="en-US" sz="3200" dirty="0" smtClean="0"/>
              <a:t>All Assets</a:t>
            </a:r>
            <a:endParaRPr lang="en-US" altLang="en-US" sz="3200" dirty="0"/>
          </a:p>
        </p:txBody>
      </p:sp>
      <p:sp>
        <p:nvSpPr>
          <p:cNvPr id="1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7" name="AutoShape 5"/>
          <p:cNvSpPr>
            <a:spLocks noChangeArrowheads="1"/>
          </p:cNvSpPr>
          <p:nvPr/>
        </p:nvSpPr>
        <p:spPr bwMode="auto">
          <a:xfrm>
            <a:off x="9753595" y="4936079"/>
            <a:ext cx="2373006"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Customer</a:t>
            </a:r>
            <a:endParaRPr lang="en-US" altLang="en-US" sz="4000" dirty="0"/>
          </a:p>
        </p:txBody>
      </p:sp>
      <p:sp>
        <p:nvSpPr>
          <p:cNvPr id="20" name="Line 7"/>
          <p:cNvSpPr>
            <a:spLocks noChangeShapeType="1"/>
          </p:cNvSpPr>
          <p:nvPr/>
        </p:nvSpPr>
        <p:spPr bwMode="auto">
          <a:xfrm>
            <a:off x="3140373" y="3029217"/>
            <a:ext cx="2543889" cy="2424254"/>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 name="AutoShape 5"/>
          <p:cNvSpPr>
            <a:spLocks noChangeArrowheads="1"/>
          </p:cNvSpPr>
          <p:nvPr/>
        </p:nvSpPr>
        <p:spPr bwMode="auto">
          <a:xfrm>
            <a:off x="1414443" y="4886618"/>
            <a:ext cx="1839471" cy="1235164"/>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Textron</a:t>
            </a:r>
            <a:endParaRPr lang="en-US" altLang="en-US" sz="4000" dirty="0"/>
          </a:p>
        </p:txBody>
      </p:sp>
      <p:sp>
        <p:nvSpPr>
          <p:cNvPr id="23" name="Line 6"/>
          <p:cNvSpPr>
            <a:spLocks noChangeShapeType="1"/>
          </p:cNvSpPr>
          <p:nvPr/>
        </p:nvSpPr>
        <p:spPr bwMode="auto">
          <a:xfrm flipV="1">
            <a:off x="2918567" y="3046763"/>
            <a:ext cx="17929" cy="1804702"/>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 name="AutoShape 8"/>
          <p:cNvSpPr>
            <a:spLocks noChangeArrowheads="1"/>
          </p:cNvSpPr>
          <p:nvPr/>
        </p:nvSpPr>
        <p:spPr bwMode="auto">
          <a:xfrm>
            <a:off x="208728" y="3088467"/>
            <a:ext cx="2293079"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7/2009: $</a:t>
            </a:r>
          </a:p>
          <a:p>
            <a:pPr algn="ctr"/>
            <a:r>
              <a:rPr lang="en-US" altLang="en-US" sz="3200" dirty="0" smtClean="0"/>
              <a:t>SA, FS: All Assets</a:t>
            </a:r>
            <a:endParaRPr lang="en-US" altLang="en-US" sz="3200" dirty="0"/>
          </a:p>
        </p:txBody>
      </p:sp>
      <p:sp>
        <p:nvSpPr>
          <p:cNvPr id="25" name="Line 7"/>
          <p:cNvSpPr>
            <a:spLocks noChangeShapeType="1"/>
          </p:cNvSpPr>
          <p:nvPr/>
        </p:nvSpPr>
        <p:spPr bwMode="auto">
          <a:xfrm>
            <a:off x="7136560" y="5854579"/>
            <a:ext cx="2681805" cy="14722"/>
          </a:xfrm>
          <a:prstGeom prst="line">
            <a:avLst/>
          </a:prstGeom>
          <a:noFill/>
          <a:ln w="127000">
            <a:solidFill>
              <a:srgbClr val="CC66FF"/>
            </a:solidFill>
            <a:round/>
            <a:headEnd type="triangl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26" name="Line 7"/>
          <p:cNvSpPr>
            <a:spLocks noChangeShapeType="1"/>
          </p:cNvSpPr>
          <p:nvPr/>
        </p:nvSpPr>
        <p:spPr bwMode="auto">
          <a:xfrm>
            <a:off x="2946400" y="6058613"/>
            <a:ext cx="2536764" cy="7361"/>
          </a:xfrm>
          <a:prstGeom prst="line">
            <a:avLst/>
          </a:prstGeom>
          <a:noFill/>
          <a:ln w="127000">
            <a:solidFill>
              <a:srgbClr val="CC66FF"/>
            </a:solidFill>
            <a:round/>
            <a:headEnd type="triangl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27" name="Line 7"/>
          <p:cNvSpPr>
            <a:spLocks noChangeShapeType="1"/>
          </p:cNvSpPr>
          <p:nvPr/>
        </p:nvSpPr>
        <p:spPr bwMode="auto">
          <a:xfrm>
            <a:off x="3127649" y="3022802"/>
            <a:ext cx="12724" cy="2132128"/>
          </a:xfrm>
          <a:prstGeom prst="line">
            <a:avLst/>
          </a:prstGeom>
          <a:noFill/>
          <a:ln w="127000">
            <a:solidFill>
              <a:srgbClr val="CC66FF"/>
            </a:solidFill>
            <a:round/>
            <a:headEnd type="triangle" w="med" len="med"/>
            <a:tailEnd type="none" w="med" len="med"/>
          </a:ln>
          <a:extLst>
            <a:ext uri="{909E8E84-426E-40DD-AFC4-6F175D3DCCD1}">
              <a14:hiddenFill xmlns:a14="http://schemas.microsoft.com/office/drawing/2010/main">
                <a:noFill/>
              </a14:hiddenFill>
            </a:ext>
          </a:extLst>
        </p:spPr>
        <p:txBody>
          <a:bodyPr/>
          <a:lstStyle/>
          <a:p>
            <a:endParaRPr lang="en-US"/>
          </a:p>
        </p:txBody>
      </p:sp>
      <p:sp>
        <p:nvSpPr>
          <p:cNvPr id="28" name="Line 7"/>
          <p:cNvSpPr>
            <a:spLocks noChangeShapeType="1"/>
          </p:cNvSpPr>
          <p:nvPr/>
        </p:nvSpPr>
        <p:spPr bwMode="auto">
          <a:xfrm flipH="1" flipV="1">
            <a:off x="3463749" y="2612867"/>
            <a:ext cx="5070650" cy="42689"/>
          </a:xfrm>
          <a:prstGeom prst="line">
            <a:avLst/>
          </a:prstGeom>
          <a:noFill/>
          <a:ln w="127000">
            <a:solidFill>
              <a:srgbClr val="CC66FF"/>
            </a:solidFill>
            <a:round/>
            <a:headEnd type="triangle" w="med" len="med"/>
            <a:tailEnd type="non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523178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700868"/>
                                        </p:tgtEl>
                                        <p:attrNameLst>
                                          <p:attrName>style.visibility</p:attrName>
                                        </p:attrNameLst>
                                      </p:cBhvr>
                                      <p:to>
                                        <p:strVal val="visible"/>
                                      </p:to>
                                    </p:set>
                                    <p:animEffect transition="in" filter="dissolve">
                                      <p:cBhvr>
                                        <p:cTn id="7" dur="500"/>
                                        <p:tgtEl>
                                          <p:spTgt spid="170086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700869"/>
                                        </p:tgtEl>
                                        <p:attrNameLst>
                                          <p:attrName>style.visibility</p:attrName>
                                        </p:attrNameLst>
                                      </p:cBhvr>
                                      <p:to>
                                        <p:strVal val="visible"/>
                                      </p:to>
                                    </p:set>
                                    <p:animEffect transition="in" filter="dissolve">
                                      <p:cBhvr>
                                        <p:cTn id="11" dur="500"/>
                                        <p:tgtEl>
                                          <p:spTgt spid="1700869"/>
                                        </p:tgtEl>
                                      </p:cBhvr>
                                    </p:animEffect>
                                  </p:childTnLst>
                                </p:cTn>
                              </p:par>
                            </p:childTnLst>
                          </p:cTn>
                        </p:par>
                        <p:par>
                          <p:cTn id="12" fill="hold">
                            <p:stCondLst>
                              <p:cond delay="1000"/>
                            </p:stCondLst>
                            <p:childTnLst>
                              <p:par>
                                <p:cTn id="13" presetID="23" presetClass="entr" presetSubtype="16" fill="hold" grpId="0" nodeType="afterEffect">
                                  <p:stCondLst>
                                    <p:cond delay="0"/>
                                  </p:stCondLst>
                                  <p:childTnLst>
                                    <p:set>
                                      <p:cBhvr>
                                        <p:cTn id="14" dur="1" fill="hold">
                                          <p:stCondLst>
                                            <p:cond delay="0"/>
                                          </p:stCondLst>
                                        </p:cTn>
                                        <p:tgtEl>
                                          <p:spTgt spid="1700870"/>
                                        </p:tgtEl>
                                        <p:attrNameLst>
                                          <p:attrName>style.visibility</p:attrName>
                                        </p:attrNameLst>
                                      </p:cBhvr>
                                      <p:to>
                                        <p:strVal val="visible"/>
                                      </p:to>
                                    </p:set>
                                    <p:anim calcmode="lin" valueType="num">
                                      <p:cBhvr>
                                        <p:cTn id="15" dur="500" fill="hold"/>
                                        <p:tgtEl>
                                          <p:spTgt spid="1700870"/>
                                        </p:tgtEl>
                                        <p:attrNameLst>
                                          <p:attrName>ppt_w</p:attrName>
                                        </p:attrNameLst>
                                      </p:cBhvr>
                                      <p:tavLst>
                                        <p:tav tm="0">
                                          <p:val>
                                            <p:fltVal val="0"/>
                                          </p:val>
                                        </p:tav>
                                        <p:tav tm="100000">
                                          <p:val>
                                            <p:strVal val="#ppt_w"/>
                                          </p:val>
                                        </p:tav>
                                      </p:tavLst>
                                    </p:anim>
                                    <p:anim calcmode="lin" valueType="num">
                                      <p:cBhvr>
                                        <p:cTn id="16" dur="500" fill="hold"/>
                                        <p:tgtEl>
                                          <p:spTgt spid="1700870"/>
                                        </p:tgtEl>
                                        <p:attrNameLst>
                                          <p:attrName>ppt_h</p:attrName>
                                        </p:attrNameLst>
                                      </p:cBhvr>
                                      <p:tavLst>
                                        <p:tav tm="0">
                                          <p:val>
                                            <p:fltVal val="0"/>
                                          </p:val>
                                        </p:tav>
                                        <p:tav tm="100000">
                                          <p:val>
                                            <p:strVal val="#ppt_h"/>
                                          </p:val>
                                        </p:tav>
                                      </p:tavLst>
                                    </p:anim>
                                  </p:childTnLst>
                                </p:cTn>
                              </p:par>
                              <p:par>
                                <p:cTn id="17" presetID="9" presetClass="entr" presetSubtype="0" fill="hold" grpId="0" nodeType="withEffect">
                                  <p:stCondLst>
                                    <p:cond delay="0"/>
                                  </p:stCondLst>
                                  <p:childTnLst>
                                    <p:set>
                                      <p:cBhvr>
                                        <p:cTn id="18" dur="1" fill="hold">
                                          <p:stCondLst>
                                            <p:cond delay="0"/>
                                          </p:stCondLst>
                                        </p:cTn>
                                        <p:tgtEl>
                                          <p:spTgt spid="1700876"/>
                                        </p:tgtEl>
                                        <p:attrNameLst>
                                          <p:attrName>style.visibility</p:attrName>
                                        </p:attrNameLst>
                                      </p:cBhvr>
                                      <p:to>
                                        <p:strVal val="visible"/>
                                      </p:to>
                                    </p:set>
                                    <p:animEffect transition="in" filter="dissolve">
                                      <p:cBhvr>
                                        <p:cTn id="19" dur="500"/>
                                        <p:tgtEl>
                                          <p:spTgt spid="1700876"/>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p:cTn id="24" dur="500" fill="hold"/>
                                        <p:tgtEl>
                                          <p:spTgt spid="22"/>
                                        </p:tgtEl>
                                        <p:attrNameLst>
                                          <p:attrName>ppt_w</p:attrName>
                                        </p:attrNameLst>
                                      </p:cBhvr>
                                      <p:tavLst>
                                        <p:tav tm="0">
                                          <p:val>
                                            <p:fltVal val="0"/>
                                          </p:val>
                                        </p:tav>
                                        <p:tav tm="100000">
                                          <p:val>
                                            <p:strVal val="#ppt_w"/>
                                          </p:val>
                                        </p:tav>
                                      </p:tavLst>
                                    </p:anim>
                                    <p:anim calcmode="lin" valueType="num">
                                      <p:cBhvr>
                                        <p:cTn id="25" dur="500" fill="hold"/>
                                        <p:tgtEl>
                                          <p:spTgt spid="22"/>
                                        </p:tgtEl>
                                        <p:attrNameLst>
                                          <p:attrName>ppt_h</p:attrName>
                                        </p:attrNameLst>
                                      </p:cBhvr>
                                      <p:tavLst>
                                        <p:tav tm="0">
                                          <p:val>
                                            <p:fltVal val="0"/>
                                          </p:val>
                                        </p:tav>
                                        <p:tav tm="100000">
                                          <p:val>
                                            <p:strVal val="#ppt_h"/>
                                          </p:val>
                                        </p:tav>
                                      </p:tavLst>
                                    </p:anim>
                                    <p:animEffect transition="in" filter="fade">
                                      <p:cBhvr>
                                        <p:cTn id="26" dur="500"/>
                                        <p:tgtEl>
                                          <p:spTgt spid="22"/>
                                        </p:tgtEl>
                                      </p:cBhvr>
                                    </p:animEffect>
                                  </p:childTnLst>
                                </p:cTn>
                              </p:par>
                            </p:childTnLst>
                          </p:cTn>
                        </p:par>
                        <p:par>
                          <p:cTn id="27" fill="hold">
                            <p:stCondLst>
                              <p:cond delay="500"/>
                            </p:stCondLst>
                            <p:childTnLst>
                              <p:par>
                                <p:cTn id="28" presetID="53" presetClass="entr" presetSubtype="16" fill="hold" grpId="0" nodeType="afterEffect">
                                  <p:stCondLst>
                                    <p:cond delay="0"/>
                                  </p:stCondLst>
                                  <p:childTnLst>
                                    <p:set>
                                      <p:cBhvr>
                                        <p:cTn id="29" dur="1" fill="hold">
                                          <p:stCondLst>
                                            <p:cond delay="0"/>
                                          </p:stCondLst>
                                        </p:cTn>
                                        <p:tgtEl>
                                          <p:spTgt spid="23"/>
                                        </p:tgtEl>
                                        <p:attrNameLst>
                                          <p:attrName>style.visibility</p:attrName>
                                        </p:attrNameLst>
                                      </p:cBhvr>
                                      <p:to>
                                        <p:strVal val="visible"/>
                                      </p:to>
                                    </p:set>
                                    <p:anim calcmode="lin" valueType="num">
                                      <p:cBhvr>
                                        <p:cTn id="30" dur="500" fill="hold"/>
                                        <p:tgtEl>
                                          <p:spTgt spid="23"/>
                                        </p:tgtEl>
                                        <p:attrNameLst>
                                          <p:attrName>ppt_w</p:attrName>
                                        </p:attrNameLst>
                                      </p:cBhvr>
                                      <p:tavLst>
                                        <p:tav tm="0">
                                          <p:val>
                                            <p:fltVal val="0"/>
                                          </p:val>
                                        </p:tav>
                                        <p:tav tm="100000">
                                          <p:val>
                                            <p:strVal val="#ppt_w"/>
                                          </p:val>
                                        </p:tav>
                                      </p:tavLst>
                                    </p:anim>
                                    <p:anim calcmode="lin" valueType="num">
                                      <p:cBhvr>
                                        <p:cTn id="31" dur="500" fill="hold"/>
                                        <p:tgtEl>
                                          <p:spTgt spid="23"/>
                                        </p:tgtEl>
                                        <p:attrNameLst>
                                          <p:attrName>ppt_h</p:attrName>
                                        </p:attrNameLst>
                                      </p:cBhvr>
                                      <p:tavLst>
                                        <p:tav tm="0">
                                          <p:val>
                                            <p:fltVal val="0"/>
                                          </p:val>
                                        </p:tav>
                                        <p:tav tm="100000">
                                          <p:val>
                                            <p:strVal val="#ppt_h"/>
                                          </p:val>
                                        </p:tav>
                                      </p:tavLst>
                                    </p:anim>
                                    <p:animEffect transition="in" filter="fade">
                                      <p:cBhvr>
                                        <p:cTn id="32" dur="500"/>
                                        <p:tgtEl>
                                          <p:spTgt spid="23"/>
                                        </p:tgtEl>
                                      </p:cBhvr>
                                    </p:animEffect>
                                  </p:childTnLst>
                                </p:cTn>
                              </p:par>
                            </p:childTnLst>
                          </p:cTn>
                        </p:par>
                        <p:par>
                          <p:cTn id="33" fill="hold">
                            <p:stCondLst>
                              <p:cond delay="1000"/>
                            </p:stCondLst>
                            <p:childTnLst>
                              <p:par>
                                <p:cTn id="34" presetID="9" presetClass="entr" presetSubtype="0" fill="hold" grpId="0" nodeType="after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dissolve">
                                      <p:cBhvr>
                                        <p:cTn id="36" dur="500"/>
                                        <p:tgtEl>
                                          <p:spTgt spid="24"/>
                                        </p:tgtEl>
                                      </p:cBhvr>
                                    </p:animEffect>
                                  </p:childTnLst>
                                </p:cTn>
                              </p:par>
                            </p:childTnLst>
                          </p:cTn>
                        </p:par>
                      </p:childTnLst>
                    </p:cTn>
                  </p:par>
                  <p:par>
                    <p:cTn id="37" fill="hold">
                      <p:stCondLst>
                        <p:cond delay="indefinite"/>
                      </p:stCondLst>
                      <p:childTnLst>
                        <p:par>
                          <p:cTn id="38" fill="hold">
                            <p:stCondLst>
                              <p:cond delay="0"/>
                            </p:stCondLst>
                            <p:childTnLst>
                              <p:par>
                                <p:cTn id="39" presetID="23" presetClass="entr" presetSubtype="16"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p:cTn id="41" dur="500" fill="hold"/>
                                        <p:tgtEl>
                                          <p:spTgt spid="18"/>
                                        </p:tgtEl>
                                        <p:attrNameLst>
                                          <p:attrName>ppt_w</p:attrName>
                                        </p:attrNameLst>
                                      </p:cBhvr>
                                      <p:tavLst>
                                        <p:tav tm="0">
                                          <p:val>
                                            <p:fltVal val="0"/>
                                          </p:val>
                                        </p:tav>
                                        <p:tav tm="100000">
                                          <p:val>
                                            <p:strVal val="#ppt_w"/>
                                          </p:val>
                                        </p:tav>
                                      </p:tavLst>
                                    </p:anim>
                                    <p:anim calcmode="lin" valueType="num">
                                      <p:cBhvr>
                                        <p:cTn id="42" dur="500" fill="hold"/>
                                        <p:tgtEl>
                                          <p:spTgt spid="18"/>
                                        </p:tgtEl>
                                        <p:attrNameLst>
                                          <p:attrName>ppt_h</p:attrName>
                                        </p:attrNameLst>
                                      </p:cBhvr>
                                      <p:tavLst>
                                        <p:tav tm="0">
                                          <p:val>
                                            <p:fltVal val="0"/>
                                          </p:val>
                                        </p:tav>
                                        <p:tav tm="100000">
                                          <p:val>
                                            <p:strVal val="#ppt_h"/>
                                          </p:val>
                                        </p:tav>
                                      </p:tavLst>
                                    </p:anim>
                                  </p:childTnLst>
                                </p:cTn>
                              </p:par>
                              <p:par>
                                <p:cTn id="43" presetID="9" presetClass="entr" presetSubtype="0" fill="hold" grpId="0" nodeType="withEffect">
                                  <p:stCondLst>
                                    <p:cond delay="0"/>
                                  </p:stCondLst>
                                  <p:childTnLst>
                                    <p:set>
                                      <p:cBhvr>
                                        <p:cTn id="44" dur="1" fill="hold">
                                          <p:stCondLst>
                                            <p:cond delay="0"/>
                                          </p:stCondLst>
                                        </p:cTn>
                                        <p:tgtEl>
                                          <p:spTgt spid="1700872"/>
                                        </p:tgtEl>
                                        <p:attrNameLst>
                                          <p:attrName>style.visibility</p:attrName>
                                        </p:attrNameLst>
                                      </p:cBhvr>
                                      <p:to>
                                        <p:strVal val="visible"/>
                                      </p:to>
                                    </p:set>
                                    <p:animEffect transition="in" filter="dissolve">
                                      <p:cBhvr>
                                        <p:cTn id="45" dur="500"/>
                                        <p:tgtEl>
                                          <p:spTgt spid="1700872"/>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1700867"/>
                                        </p:tgtEl>
                                        <p:attrNameLst>
                                          <p:attrName>style.visibility</p:attrName>
                                        </p:attrNameLst>
                                      </p:cBhvr>
                                      <p:to>
                                        <p:strVal val="visible"/>
                                      </p:to>
                                    </p:set>
                                    <p:animEffect transition="in" filter="dissolve">
                                      <p:cBhvr>
                                        <p:cTn id="50" dur="500"/>
                                        <p:tgtEl>
                                          <p:spTgt spid="1700867"/>
                                        </p:tgtEl>
                                      </p:cBhvr>
                                    </p:animEffect>
                                  </p:childTnLst>
                                </p:cTn>
                              </p:par>
                              <p:par>
                                <p:cTn id="51" presetID="23" presetClass="entr" presetSubtype="16" fill="hold" grpId="0" nodeType="withEffect">
                                  <p:stCondLst>
                                    <p:cond delay="0"/>
                                  </p:stCondLst>
                                  <p:childTnLst>
                                    <p:set>
                                      <p:cBhvr>
                                        <p:cTn id="52" dur="1" fill="hold">
                                          <p:stCondLst>
                                            <p:cond delay="0"/>
                                          </p:stCondLst>
                                        </p:cTn>
                                        <p:tgtEl>
                                          <p:spTgt spid="1700871"/>
                                        </p:tgtEl>
                                        <p:attrNameLst>
                                          <p:attrName>style.visibility</p:attrName>
                                        </p:attrNameLst>
                                      </p:cBhvr>
                                      <p:to>
                                        <p:strVal val="visible"/>
                                      </p:to>
                                    </p:set>
                                    <p:anim calcmode="lin" valueType="num">
                                      <p:cBhvr>
                                        <p:cTn id="53" dur="500" fill="hold"/>
                                        <p:tgtEl>
                                          <p:spTgt spid="1700871"/>
                                        </p:tgtEl>
                                        <p:attrNameLst>
                                          <p:attrName>ppt_w</p:attrName>
                                        </p:attrNameLst>
                                      </p:cBhvr>
                                      <p:tavLst>
                                        <p:tav tm="0">
                                          <p:val>
                                            <p:fltVal val="0"/>
                                          </p:val>
                                        </p:tav>
                                        <p:tav tm="100000">
                                          <p:val>
                                            <p:strVal val="#ppt_w"/>
                                          </p:val>
                                        </p:tav>
                                      </p:tavLst>
                                    </p:anim>
                                    <p:anim calcmode="lin" valueType="num">
                                      <p:cBhvr>
                                        <p:cTn id="54" dur="500" fill="hold"/>
                                        <p:tgtEl>
                                          <p:spTgt spid="1700871"/>
                                        </p:tgtEl>
                                        <p:attrNameLst>
                                          <p:attrName>ppt_h</p:attrName>
                                        </p:attrNameLst>
                                      </p:cBhvr>
                                      <p:tavLst>
                                        <p:tav tm="0">
                                          <p:val>
                                            <p:fltVal val="0"/>
                                          </p:val>
                                        </p:tav>
                                        <p:tav tm="100000">
                                          <p:val>
                                            <p:strVal val="#ppt_h"/>
                                          </p:val>
                                        </p:tav>
                                      </p:tavLst>
                                    </p:anim>
                                  </p:childTnLst>
                                </p:cTn>
                              </p:par>
                              <p:par>
                                <p:cTn id="55" presetID="23" presetClass="entr" presetSubtype="16" fill="hold" grpId="0" nodeType="withEffect">
                                  <p:stCondLst>
                                    <p:cond delay="0"/>
                                  </p:stCondLst>
                                  <p:childTnLst>
                                    <p:set>
                                      <p:cBhvr>
                                        <p:cTn id="56" dur="1" fill="hold">
                                          <p:stCondLst>
                                            <p:cond delay="0"/>
                                          </p:stCondLst>
                                        </p:cTn>
                                        <p:tgtEl>
                                          <p:spTgt spid="20"/>
                                        </p:tgtEl>
                                        <p:attrNameLst>
                                          <p:attrName>style.visibility</p:attrName>
                                        </p:attrNameLst>
                                      </p:cBhvr>
                                      <p:to>
                                        <p:strVal val="visible"/>
                                      </p:to>
                                    </p:set>
                                    <p:anim calcmode="lin" valueType="num">
                                      <p:cBhvr>
                                        <p:cTn id="57" dur="500" fill="hold"/>
                                        <p:tgtEl>
                                          <p:spTgt spid="20"/>
                                        </p:tgtEl>
                                        <p:attrNameLst>
                                          <p:attrName>ppt_w</p:attrName>
                                        </p:attrNameLst>
                                      </p:cBhvr>
                                      <p:tavLst>
                                        <p:tav tm="0">
                                          <p:val>
                                            <p:fltVal val="0"/>
                                          </p:val>
                                        </p:tav>
                                        <p:tav tm="100000">
                                          <p:val>
                                            <p:strVal val="#ppt_w"/>
                                          </p:val>
                                        </p:tav>
                                      </p:tavLst>
                                    </p:anim>
                                    <p:anim calcmode="lin" valueType="num">
                                      <p:cBhvr>
                                        <p:cTn id="58" dur="500" fill="hold"/>
                                        <p:tgtEl>
                                          <p:spTgt spid="20"/>
                                        </p:tgtEl>
                                        <p:attrNameLst>
                                          <p:attrName>ppt_h</p:attrName>
                                        </p:attrNameLst>
                                      </p:cBhvr>
                                      <p:tavLst>
                                        <p:tav tm="0">
                                          <p:val>
                                            <p:fltVal val="0"/>
                                          </p:val>
                                        </p:tav>
                                        <p:tav tm="100000">
                                          <p:val>
                                            <p:strVal val="#ppt_h"/>
                                          </p:val>
                                        </p:tav>
                                      </p:tavLst>
                                    </p:anim>
                                  </p:childTnLst>
                                </p:cTn>
                              </p:par>
                            </p:childTnLst>
                          </p:cTn>
                        </p:par>
                        <p:par>
                          <p:cTn id="59" fill="hold">
                            <p:stCondLst>
                              <p:cond delay="500"/>
                            </p:stCondLst>
                            <p:childTnLst>
                              <p:par>
                                <p:cTn id="60" presetID="9" presetClass="entr" presetSubtype="0" fill="hold" grpId="0" nodeType="afterEffect">
                                  <p:stCondLst>
                                    <p:cond delay="0"/>
                                  </p:stCondLst>
                                  <p:childTnLst>
                                    <p:set>
                                      <p:cBhvr>
                                        <p:cTn id="61" dur="1" fill="hold">
                                          <p:stCondLst>
                                            <p:cond delay="0"/>
                                          </p:stCondLst>
                                        </p:cTn>
                                        <p:tgtEl>
                                          <p:spTgt spid="1700875"/>
                                        </p:tgtEl>
                                        <p:attrNameLst>
                                          <p:attrName>style.visibility</p:attrName>
                                        </p:attrNameLst>
                                      </p:cBhvr>
                                      <p:to>
                                        <p:strVal val="visible"/>
                                      </p:to>
                                    </p:set>
                                    <p:animEffect transition="in" filter="dissolve">
                                      <p:cBhvr>
                                        <p:cTn id="62" dur="500"/>
                                        <p:tgtEl>
                                          <p:spTgt spid="1700875"/>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dissolve">
                                      <p:cBhvr>
                                        <p:cTn id="67" dur="500"/>
                                        <p:tgtEl>
                                          <p:spTgt spid="17"/>
                                        </p:tgtEl>
                                      </p:cBhvr>
                                    </p:animEffect>
                                  </p:childTnLst>
                                </p:cTn>
                              </p:par>
                              <p:par>
                                <p:cTn id="68" presetID="22" presetClass="entr" presetSubtype="2" fill="hold" grpId="0" nodeType="withEffect">
                                  <p:stCondLst>
                                    <p:cond delay="0"/>
                                  </p:stCondLst>
                                  <p:childTnLst>
                                    <p:set>
                                      <p:cBhvr>
                                        <p:cTn id="69" dur="1" fill="hold">
                                          <p:stCondLst>
                                            <p:cond delay="0"/>
                                          </p:stCondLst>
                                        </p:cTn>
                                        <p:tgtEl>
                                          <p:spTgt spid="25"/>
                                        </p:tgtEl>
                                        <p:attrNameLst>
                                          <p:attrName>style.visibility</p:attrName>
                                        </p:attrNameLst>
                                      </p:cBhvr>
                                      <p:to>
                                        <p:strVal val="visible"/>
                                      </p:to>
                                    </p:set>
                                    <p:animEffect transition="in" filter="wipe(right)">
                                      <p:cBhvr>
                                        <p:cTn id="70" dur="500"/>
                                        <p:tgtEl>
                                          <p:spTgt spid="25"/>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1700873"/>
                                        </p:tgtEl>
                                        <p:attrNameLst>
                                          <p:attrName>style.visibility</p:attrName>
                                        </p:attrNameLst>
                                      </p:cBhvr>
                                      <p:to>
                                        <p:strVal val="visible"/>
                                      </p:to>
                                    </p:set>
                                    <p:animEffect transition="in" filter="dissolve">
                                      <p:cBhvr>
                                        <p:cTn id="73" dur="500"/>
                                        <p:tgtEl>
                                          <p:spTgt spid="1700873"/>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2" fill="hold" grpId="0" nodeType="clickEffect">
                                  <p:stCondLst>
                                    <p:cond delay="0"/>
                                  </p:stCondLst>
                                  <p:childTnLst>
                                    <p:set>
                                      <p:cBhvr>
                                        <p:cTn id="77" dur="1" fill="hold">
                                          <p:stCondLst>
                                            <p:cond delay="0"/>
                                          </p:stCondLst>
                                        </p:cTn>
                                        <p:tgtEl>
                                          <p:spTgt spid="26"/>
                                        </p:tgtEl>
                                        <p:attrNameLst>
                                          <p:attrName>style.visibility</p:attrName>
                                        </p:attrNameLst>
                                      </p:cBhvr>
                                      <p:to>
                                        <p:strVal val="visible"/>
                                      </p:to>
                                    </p:set>
                                    <p:animEffect transition="in" filter="wipe(right)">
                                      <p:cBhvr>
                                        <p:cTn id="78" dur="500"/>
                                        <p:tgtEl>
                                          <p:spTgt spid="26"/>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4" fill="hold" grpId="0" nodeType="clickEffect">
                                  <p:stCondLst>
                                    <p:cond delay="0"/>
                                  </p:stCondLst>
                                  <p:childTnLst>
                                    <p:set>
                                      <p:cBhvr>
                                        <p:cTn id="82" dur="1" fill="hold">
                                          <p:stCondLst>
                                            <p:cond delay="0"/>
                                          </p:stCondLst>
                                        </p:cTn>
                                        <p:tgtEl>
                                          <p:spTgt spid="27"/>
                                        </p:tgtEl>
                                        <p:attrNameLst>
                                          <p:attrName>style.visibility</p:attrName>
                                        </p:attrNameLst>
                                      </p:cBhvr>
                                      <p:to>
                                        <p:strVal val="visible"/>
                                      </p:to>
                                    </p:set>
                                    <p:animEffect transition="in" filter="wipe(down)">
                                      <p:cBhvr>
                                        <p:cTn id="83" dur="500"/>
                                        <p:tgtEl>
                                          <p:spTgt spid="27"/>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8" fill="hold" grpId="0" nodeType="clickEffect">
                                  <p:stCondLst>
                                    <p:cond delay="0"/>
                                  </p:stCondLst>
                                  <p:childTnLst>
                                    <p:set>
                                      <p:cBhvr>
                                        <p:cTn id="87" dur="1" fill="hold">
                                          <p:stCondLst>
                                            <p:cond delay="0"/>
                                          </p:stCondLst>
                                        </p:cTn>
                                        <p:tgtEl>
                                          <p:spTgt spid="28"/>
                                        </p:tgtEl>
                                        <p:attrNameLst>
                                          <p:attrName>style.visibility</p:attrName>
                                        </p:attrNameLst>
                                      </p:cBhvr>
                                      <p:to>
                                        <p:strVal val="visible"/>
                                      </p:to>
                                    </p:set>
                                    <p:animEffect transition="in" filter="wipe(left)">
                                      <p:cBhvr>
                                        <p:cTn id="88" dur="500"/>
                                        <p:tgtEl>
                                          <p:spTgt spid="28"/>
                                        </p:tgtEl>
                                      </p:cBhvr>
                                    </p:animEffect>
                                  </p:childTnLst>
                                </p:cTn>
                              </p:par>
                            </p:childTnLst>
                          </p:cTn>
                        </p:par>
                      </p:childTnLst>
                    </p:cTn>
                  </p:par>
                  <p:par>
                    <p:cTn id="89" fill="hold">
                      <p:stCondLst>
                        <p:cond delay="indefinite"/>
                      </p:stCondLst>
                      <p:childTnLst>
                        <p:par>
                          <p:cTn id="90" fill="hold">
                            <p:stCondLst>
                              <p:cond delay="0"/>
                            </p:stCondLst>
                            <p:childTnLst>
                              <p:par>
                                <p:cTn id="91" presetID="1" presetClass="exit" presetSubtype="0" fill="hold" grpId="0" nodeType="clickEffect">
                                  <p:stCondLst>
                                    <p:cond delay="0"/>
                                  </p:stCondLst>
                                  <p:childTnLst>
                                    <p:set>
                                      <p:cBhvr>
                                        <p:cTn id="92" dur="1" fill="hold">
                                          <p:stCondLst>
                                            <p:cond delay="0"/>
                                          </p:stCondLst>
                                        </p:cTn>
                                        <p:tgtEl>
                                          <p:spTgt spid="16"/>
                                        </p:tgtEl>
                                        <p:attrNameLst>
                                          <p:attrName>style.visibility</p:attrName>
                                        </p:attrNameLst>
                                      </p:cBhvr>
                                      <p:to>
                                        <p:strVal val="hidden"/>
                                      </p:to>
                                    </p:set>
                                  </p:childTnLst>
                                </p:cTn>
                              </p:par>
                            </p:childTnLst>
                          </p:cTn>
                        </p:par>
                        <p:par>
                          <p:cTn id="93" fill="hold">
                            <p:stCondLst>
                              <p:cond delay="0"/>
                            </p:stCondLst>
                            <p:childTnLst>
                              <p:par>
                                <p:cTn id="94" presetID="9" presetClass="entr" presetSubtype="0" fill="hold" grpId="0" nodeType="afterEffect">
                                  <p:stCondLst>
                                    <p:cond delay="0"/>
                                  </p:stCondLst>
                                  <p:childTnLst>
                                    <p:set>
                                      <p:cBhvr>
                                        <p:cTn id="95" dur="1" fill="hold">
                                          <p:stCondLst>
                                            <p:cond delay="0"/>
                                          </p:stCondLst>
                                        </p:cTn>
                                        <p:tgtEl>
                                          <p:spTgt spid="1700874"/>
                                        </p:tgtEl>
                                        <p:attrNameLst>
                                          <p:attrName>style.visibility</p:attrName>
                                        </p:attrNameLst>
                                      </p:cBhvr>
                                      <p:to>
                                        <p:strVal val="visible"/>
                                      </p:to>
                                    </p:set>
                                    <p:animEffect transition="in" filter="dissolve">
                                      <p:cBhvr>
                                        <p:cTn id="96" dur="500"/>
                                        <p:tgtEl>
                                          <p:spTgt spid="17008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700867" grpId="0" animBg="1"/>
      <p:bldP spid="1700868" grpId="0" animBg="1"/>
      <p:bldP spid="1700869" grpId="0" animBg="1"/>
      <p:bldP spid="1700870" grpId="0" animBg="1"/>
      <p:bldP spid="1700871" grpId="0" animBg="1"/>
      <p:bldP spid="1700872" grpId="0" animBg="1"/>
      <p:bldP spid="1700873" grpId="0" animBg="1"/>
      <p:bldP spid="1700874" grpId="0" animBg="1" autoUpdateAnimBg="0"/>
      <p:bldP spid="1700875" grpId="0" animBg="1"/>
      <p:bldP spid="1700876" grpId="0" animBg="1"/>
      <p:bldP spid="16" grpId="0" animBg="1"/>
      <p:bldP spid="17" grpId="0" animBg="1"/>
      <p:bldP spid="20" grpId="0" animBg="1"/>
      <p:bldP spid="22" grpId="0" animBg="1"/>
      <p:bldP spid="23" grpId="0" animBg="1"/>
      <p:bldP spid="24" grpId="0" animBg="1"/>
      <p:bldP spid="25" grpId="0" animBg="1"/>
      <p:bldP spid="26" grpId="0" animBg="1"/>
      <p:bldP spid="27" grpId="0" animBg="1"/>
      <p:bldP spid="2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Care about Proceeds Here?</a:t>
            </a:r>
            <a:endParaRPr lang="en-US" dirty="0"/>
          </a:p>
        </p:txBody>
      </p:sp>
      <p:sp>
        <p:nvSpPr>
          <p:cNvPr id="3" name="Content Placeholder 2"/>
          <p:cNvSpPr>
            <a:spLocks noGrp="1"/>
          </p:cNvSpPr>
          <p:nvPr>
            <p:ph idx="1"/>
          </p:nvPr>
        </p:nvSpPr>
        <p:spPr/>
        <p:txBody>
          <a:bodyPr/>
          <a:lstStyle/>
          <a:p>
            <a:r>
              <a:rPr lang="en-US" dirty="0" smtClean="0"/>
              <a:t>Bankruptcy Code Preferences</a:t>
            </a:r>
          </a:p>
          <a:p>
            <a:pPr lvl="1"/>
            <a:r>
              <a:rPr lang="en-US" dirty="0" smtClean="0"/>
              <a:t>Mechanics of Preferences under Section 547(b)(5) of the Bankruptcy Code </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33</a:t>
            </a:fld>
            <a:endParaRPr lang="en-US" altLang="en-US"/>
          </a:p>
        </p:txBody>
      </p:sp>
    </p:spTree>
    <p:extLst>
      <p:ext uri="{BB962C8B-B14F-4D97-AF65-F5344CB8AC3E}">
        <p14:creationId xmlns:p14="http://schemas.microsoft.com/office/powerpoint/2010/main" val="6834188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Money and </a:t>
            </a:r>
            <a:r>
              <a:rPr lang="en-US" i="1" dirty="0" err="1" smtClean="0"/>
              <a:t>Tusa</a:t>
            </a:r>
            <a:r>
              <a:rPr lang="en-US" i="1" dirty="0" smtClean="0"/>
              <a:t>-Expo</a:t>
            </a:r>
            <a:endParaRPr lang="en-US" i="1" dirty="0"/>
          </a:p>
        </p:txBody>
      </p:sp>
      <p:sp>
        <p:nvSpPr>
          <p:cNvPr id="3" name="Content Placeholder 2"/>
          <p:cNvSpPr>
            <a:spLocks noGrp="1"/>
          </p:cNvSpPr>
          <p:nvPr>
            <p:ph idx="1"/>
          </p:nvPr>
        </p:nvSpPr>
        <p:spPr/>
        <p:txBody>
          <a:bodyPr/>
          <a:lstStyle/>
          <a:p>
            <a:r>
              <a:rPr lang="en-US" dirty="0" smtClean="0"/>
              <a:t>1-201(a)(24)</a:t>
            </a:r>
          </a:p>
          <a:p>
            <a:pPr lvl="1"/>
            <a:r>
              <a:rPr lang="en-US" dirty="0"/>
              <a:t>(24) </a:t>
            </a:r>
            <a:r>
              <a:rPr lang="en-US" dirty="0" smtClean="0"/>
              <a:t>“Money” </a:t>
            </a:r>
            <a:r>
              <a:rPr lang="en-US" dirty="0"/>
              <a:t>means a medium of exchange currently authorized or adopted by a domestic or foreign government. The term includes a monetary unit of account established by an intergovernmental organization or by agreement between two or more countries.</a:t>
            </a:r>
          </a:p>
          <a:p>
            <a:pPr lvl="1"/>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34</a:t>
            </a:fld>
            <a:endParaRPr lang="en-US" altLang="en-US"/>
          </a:p>
        </p:txBody>
      </p:sp>
    </p:spTree>
    <p:extLst>
      <p:ext uri="{BB962C8B-B14F-4D97-AF65-F5344CB8AC3E}">
        <p14:creationId xmlns:p14="http://schemas.microsoft.com/office/powerpoint/2010/main" val="26878082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Money and </a:t>
            </a:r>
            <a:r>
              <a:rPr lang="en-US" i="1" dirty="0" err="1" smtClean="0"/>
              <a:t>Tusa</a:t>
            </a:r>
            <a:r>
              <a:rPr lang="en-US" i="1" dirty="0" smtClean="0"/>
              <a:t>-Expo</a:t>
            </a:r>
            <a:endParaRPr lang="en-US" i="1" dirty="0"/>
          </a:p>
        </p:txBody>
      </p:sp>
      <p:sp>
        <p:nvSpPr>
          <p:cNvPr id="3" name="Content Placeholder 2"/>
          <p:cNvSpPr>
            <a:spLocks noGrp="1"/>
          </p:cNvSpPr>
          <p:nvPr>
            <p:ph idx="1"/>
          </p:nvPr>
        </p:nvSpPr>
        <p:spPr/>
        <p:txBody>
          <a:bodyPr/>
          <a:lstStyle/>
          <a:p>
            <a:r>
              <a:rPr lang="en-US" dirty="0" smtClean="0"/>
              <a:t>No Money Here in Purple Value Flow</a:t>
            </a:r>
          </a:p>
          <a:p>
            <a:pPr lvl="1"/>
            <a:r>
              <a:rPr lang="en-US" dirty="0" smtClean="0"/>
              <a:t>Probably not</a:t>
            </a:r>
          </a:p>
          <a:p>
            <a:pPr lvl="2"/>
            <a:r>
              <a:rPr lang="en-US" dirty="0" smtClean="0"/>
              <a:t>Customer probably not paying cash</a:t>
            </a:r>
          </a:p>
          <a:p>
            <a:pPr lvl="2"/>
            <a:r>
              <a:rPr lang="en-US" dirty="0" smtClean="0"/>
              <a:t>Certainly no cash from Bank to Textron to </a:t>
            </a:r>
            <a:r>
              <a:rPr lang="en-US" dirty="0" err="1" smtClean="0"/>
              <a:t>Tusa</a:t>
            </a:r>
            <a:r>
              <a:rPr lang="en-US" dirty="0" smtClean="0"/>
              <a:t> to Kroll</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35</a:t>
            </a:fld>
            <a:endParaRPr lang="en-US" altLang="en-US"/>
          </a:p>
        </p:txBody>
      </p:sp>
    </p:spTree>
    <p:extLst>
      <p:ext uri="{BB962C8B-B14F-4D97-AF65-F5344CB8AC3E}">
        <p14:creationId xmlns:p14="http://schemas.microsoft.com/office/powerpoint/2010/main" val="25492449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Money and 9-332(a)</a:t>
            </a:r>
            <a:endParaRPr lang="en-US" dirty="0"/>
          </a:p>
        </p:txBody>
      </p:sp>
      <p:sp>
        <p:nvSpPr>
          <p:cNvPr id="3" name="Content Placeholder 2"/>
          <p:cNvSpPr>
            <a:spLocks noGrp="1"/>
          </p:cNvSpPr>
          <p:nvPr>
            <p:ph idx="1"/>
          </p:nvPr>
        </p:nvSpPr>
        <p:spPr/>
        <p:txBody>
          <a:bodyPr/>
          <a:lstStyle/>
          <a:p>
            <a:r>
              <a:rPr lang="en-US" dirty="0"/>
              <a:t>(a) Transferee of </a:t>
            </a:r>
            <a:r>
              <a:rPr lang="en-US" dirty="0" smtClean="0"/>
              <a:t>money.</a:t>
            </a:r>
          </a:p>
          <a:p>
            <a:pPr lvl="1"/>
            <a:r>
              <a:rPr lang="en-US" dirty="0" smtClean="0"/>
              <a:t>A </a:t>
            </a:r>
            <a:r>
              <a:rPr lang="en-US" dirty="0"/>
              <a:t>transferee of money takes the money free of a security interest unless the transferee acts in collusion with the debtor in violating the rights of the secured party.</a:t>
            </a:r>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36</a:t>
            </a:fld>
            <a:endParaRPr lang="en-US" altLang="en-US"/>
          </a:p>
        </p:txBody>
      </p:sp>
    </p:spTree>
    <p:extLst>
      <p:ext uri="{BB962C8B-B14F-4D97-AF65-F5344CB8AC3E}">
        <p14:creationId xmlns:p14="http://schemas.microsoft.com/office/powerpoint/2010/main" val="13002650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Funds and </a:t>
            </a:r>
            <a:r>
              <a:rPr lang="en-US" i="1" dirty="0" err="1" smtClean="0"/>
              <a:t>Tusa</a:t>
            </a:r>
            <a:r>
              <a:rPr lang="en-US" i="1" dirty="0" smtClean="0"/>
              <a:t>-Expo</a:t>
            </a:r>
            <a:endParaRPr lang="en-US" i="1" dirty="0"/>
          </a:p>
        </p:txBody>
      </p:sp>
      <p:sp>
        <p:nvSpPr>
          <p:cNvPr id="3" name="Content Placeholder 2"/>
          <p:cNvSpPr>
            <a:spLocks noGrp="1"/>
          </p:cNvSpPr>
          <p:nvPr>
            <p:ph idx="1"/>
          </p:nvPr>
        </p:nvSpPr>
        <p:spPr/>
        <p:txBody>
          <a:bodyPr/>
          <a:lstStyle/>
          <a:p>
            <a:r>
              <a:rPr lang="en-US" dirty="0" smtClean="0"/>
              <a:t>Purple Value Flow Should be Funds Flow</a:t>
            </a:r>
          </a:p>
          <a:p>
            <a:r>
              <a:rPr lang="en-US" dirty="0" smtClean="0"/>
              <a:t>9-332(b). Transferee </a:t>
            </a:r>
            <a:r>
              <a:rPr lang="en-US" dirty="0"/>
              <a:t>of funds from deposit </a:t>
            </a:r>
            <a:r>
              <a:rPr lang="en-US" dirty="0" smtClean="0"/>
              <a:t>account.</a:t>
            </a:r>
          </a:p>
          <a:p>
            <a:pPr lvl="1"/>
            <a:r>
              <a:rPr lang="en-US" dirty="0" smtClean="0"/>
              <a:t>A </a:t>
            </a:r>
            <a:r>
              <a:rPr lang="en-US" dirty="0"/>
              <a:t>transferee of funds from a deposit account takes the funds free of a security interest in the deposit account unless the transferee acts in collusion with the debtor in violating the rights of the secured party.</a:t>
            </a:r>
            <a:r>
              <a:rPr lang="en-US" dirty="0" smtClean="0"/>
              <a:t> </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37</a:t>
            </a:fld>
            <a:endParaRPr lang="en-US" altLang="en-US"/>
          </a:p>
        </p:txBody>
      </p:sp>
    </p:spTree>
    <p:extLst>
      <p:ext uri="{BB962C8B-B14F-4D97-AF65-F5344CB8AC3E}">
        <p14:creationId xmlns:p14="http://schemas.microsoft.com/office/powerpoint/2010/main" val="31860182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Tusa</a:t>
            </a:r>
            <a:r>
              <a:rPr lang="en-US" i="1" dirty="0" smtClean="0"/>
              <a:t>-Expo </a:t>
            </a:r>
            <a:r>
              <a:rPr lang="en-US" dirty="0" smtClean="0"/>
              <a:t>Answer (Not What the Court Says)</a:t>
            </a:r>
            <a:endParaRPr lang="en-US" dirty="0"/>
          </a:p>
        </p:txBody>
      </p:sp>
      <p:sp>
        <p:nvSpPr>
          <p:cNvPr id="3" name="Content Placeholder 2"/>
          <p:cNvSpPr>
            <a:spLocks noGrp="1"/>
          </p:cNvSpPr>
          <p:nvPr>
            <p:ph idx="1"/>
          </p:nvPr>
        </p:nvSpPr>
        <p:spPr/>
        <p:txBody>
          <a:bodyPr/>
          <a:lstStyle/>
          <a:p>
            <a:r>
              <a:rPr lang="en-US" dirty="0" smtClean="0"/>
              <a:t>Piece by piece</a:t>
            </a:r>
          </a:p>
          <a:p>
            <a:pPr lvl="1"/>
            <a:r>
              <a:rPr lang="en-US" dirty="0" smtClean="0"/>
              <a:t>Customer makes payment via check into lockbox</a:t>
            </a:r>
          </a:p>
          <a:p>
            <a:pPr lvl="1"/>
            <a:r>
              <a:rPr lang="en-US" dirty="0" smtClean="0"/>
              <a:t>That lockbox (deposit account) will be proceed of Kroll SI in AR</a:t>
            </a:r>
          </a:p>
          <a:p>
            <a:pPr lvl="1"/>
            <a:r>
              <a:rPr lang="en-US" dirty="0" smtClean="0"/>
              <a:t>At that point, Kroll will have a SI in deposit account (and nothing more vis-à-vis Customer payment)</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38</a:t>
            </a:fld>
            <a:endParaRPr lang="en-US" altLang="en-US"/>
          </a:p>
        </p:txBody>
      </p:sp>
    </p:spTree>
    <p:extLst>
      <p:ext uri="{BB962C8B-B14F-4D97-AF65-F5344CB8AC3E}">
        <p14:creationId xmlns:p14="http://schemas.microsoft.com/office/powerpoint/2010/main" val="18130805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Tusa</a:t>
            </a:r>
            <a:r>
              <a:rPr lang="en-US" i="1" dirty="0" smtClean="0"/>
              <a:t>-Expo </a:t>
            </a:r>
            <a:r>
              <a:rPr lang="en-US" dirty="0" smtClean="0"/>
              <a:t>Answer (Not What the Court Says)</a:t>
            </a:r>
            <a:endParaRPr lang="en-US" dirty="0"/>
          </a:p>
        </p:txBody>
      </p:sp>
      <p:sp>
        <p:nvSpPr>
          <p:cNvPr id="3" name="Content Placeholder 2"/>
          <p:cNvSpPr>
            <a:spLocks noGrp="1"/>
          </p:cNvSpPr>
          <p:nvPr>
            <p:ph idx="1"/>
          </p:nvPr>
        </p:nvSpPr>
        <p:spPr/>
        <p:txBody>
          <a:bodyPr/>
          <a:lstStyle/>
          <a:p>
            <a:r>
              <a:rPr lang="en-US" dirty="0" smtClean="0"/>
              <a:t>Piece by piece</a:t>
            </a:r>
          </a:p>
          <a:p>
            <a:pPr lvl="1"/>
            <a:r>
              <a:rPr lang="en-US" dirty="0" smtClean="0"/>
              <a:t>When value flows from Bank to Textron, Textron should take free of all SIs in deposit account per 9-332(b)</a:t>
            </a:r>
          </a:p>
          <a:p>
            <a:pPr lvl="1"/>
            <a:r>
              <a:rPr lang="en-US" dirty="0" smtClean="0"/>
              <a:t>When value eventually flows to Kroll, it isn’t getting proceeds</a:t>
            </a:r>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39</a:t>
            </a:fld>
            <a:endParaRPr lang="en-US" altLang="en-US"/>
          </a:p>
        </p:txBody>
      </p:sp>
    </p:spTree>
    <p:extLst>
      <p:ext uri="{BB962C8B-B14F-4D97-AF65-F5344CB8AC3E}">
        <p14:creationId xmlns:p14="http://schemas.microsoft.com/office/powerpoint/2010/main" val="1079107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Attachment of Original SI in Deposit Account</a:t>
            </a:r>
          </a:p>
        </p:txBody>
      </p:sp>
      <p:sp>
        <p:nvSpPr>
          <p:cNvPr id="3" name="Content Placeholder 2"/>
          <p:cNvSpPr>
            <a:spLocks noGrp="1"/>
          </p:cNvSpPr>
          <p:nvPr>
            <p:ph idx="1"/>
          </p:nvPr>
        </p:nvSpPr>
        <p:spPr/>
        <p:txBody>
          <a:bodyPr/>
          <a:lstStyle/>
          <a:p>
            <a:pPr lvl="2"/>
            <a:r>
              <a:rPr lang="en-US" dirty="0" smtClean="0"/>
              <a:t>(D) </a:t>
            </a:r>
            <a:r>
              <a:rPr lang="en-US" dirty="0"/>
              <a:t>the collateral is deposit accounts,  electronic chattel paper, investment property, letter-of-credit rights, or electronic documents, and the secured party has control under Section 7-106, 9-104, 9-105, 9-106, or 9-107 pursuant to the debtor’s security agreement.</a:t>
            </a:r>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4</a:t>
            </a:fld>
            <a:endParaRPr lang="en-US" altLang="en-US"/>
          </a:p>
        </p:txBody>
      </p:sp>
    </p:spTree>
    <p:extLst>
      <p:ext uri="{BB962C8B-B14F-4D97-AF65-F5344CB8AC3E}">
        <p14:creationId xmlns:p14="http://schemas.microsoft.com/office/powerpoint/2010/main" val="184654677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Funds Flows</a:t>
            </a:r>
            <a:endParaRPr lang="en-US" dirty="0"/>
          </a:p>
        </p:txBody>
      </p:sp>
      <p:sp>
        <p:nvSpPr>
          <p:cNvPr id="3" name="Content Placeholder 2"/>
          <p:cNvSpPr>
            <a:spLocks noGrp="1"/>
          </p:cNvSpPr>
          <p:nvPr>
            <p:ph idx="1"/>
          </p:nvPr>
        </p:nvSpPr>
        <p:spPr/>
        <p:txBody>
          <a:bodyPr/>
          <a:lstStyle/>
          <a:p>
            <a:r>
              <a:rPr lang="en-US" dirty="0" smtClean="0"/>
              <a:t>See Comments to 9-332</a:t>
            </a:r>
          </a:p>
          <a:p>
            <a:pPr lvl="1"/>
            <a:r>
              <a:rPr lang="en-US" dirty="0" smtClean="0"/>
              <a:t>Comment 2</a:t>
            </a:r>
          </a:p>
          <a:p>
            <a:pPr lvl="2"/>
            <a:r>
              <a:rPr lang="en-US" dirty="0" smtClean="0"/>
              <a:t>“</a:t>
            </a:r>
            <a:r>
              <a:rPr lang="en-US" dirty="0"/>
              <a:t>This section affords broad protection to transferees who take funds from a deposit account and to those who take money</a:t>
            </a:r>
            <a:r>
              <a:rPr lang="en-US" dirty="0" smtClean="0"/>
              <a:t>.”</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40</a:t>
            </a:fld>
            <a:endParaRPr lang="en-US" altLang="en-US"/>
          </a:p>
        </p:txBody>
      </p:sp>
    </p:spTree>
    <p:extLst>
      <p:ext uri="{BB962C8B-B14F-4D97-AF65-F5344CB8AC3E}">
        <p14:creationId xmlns:p14="http://schemas.microsoft.com/office/powerpoint/2010/main" val="155034470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Funds Flows</a:t>
            </a:r>
            <a:endParaRPr lang="en-US" dirty="0"/>
          </a:p>
        </p:txBody>
      </p:sp>
      <p:sp>
        <p:nvSpPr>
          <p:cNvPr id="3" name="Content Placeholder 2"/>
          <p:cNvSpPr>
            <a:spLocks noGrp="1"/>
          </p:cNvSpPr>
          <p:nvPr>
            <p:ph idx="1"/>
          </p:nvPr>
        </p:nvSpPr>
        <p:spPr/>
        <p:txBody>
          <a:bodyPr/>
          <a:lstStyle/>
          <a:p>
            <a:r>
              <a:rPr lang="en-US" dirty="0" smtClean="0"/>
              <a:t>See Comments to 9-332</a:t>
            </a:r>
          </a:p>
          <a:p>
            <a:pPr lvl="1"/>
            <a:r>
              <a:rPr lang="en-US" dirty="0" smtClean="0"/>
              <a:t>Comment 3</a:t>
            </a:r>
          </a:p>
          <a:p>
            <a:pPr lvl="2"/>
            <a:r>
              <a:rPr lang="en-US" dirty="0" smtClean="0"/>
              <a:t>“</a:t>
            </a:r>
            <a:r>
              <a:rPr lang="en-US" dirty="0"/>
              <a:t>Broad protection for transferees helps to ensure that security interests in deposit accounts do not impair the free flow of funds. It also minimizes the likelihood that a secured party will enjoy a claim to whatever the transferee purchases with the funds</a:t>
            </a:r>
            <a:r>
              <a:rPr lang="en-US" dirty="0" smtClean="0"/>
              <a:t>.”</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41</a:t>
            </a:fld>
            <a:endParaRPr lang="en-US" altLang="en-US"/>
          </a:p>
        </p:txBody>
      </p:sp>
    </p:spTree>
    <p:extLst>
      <p:ext uri="{BB962C8B-B14F-4D97-AF65-F5344CB8AC3E}">
        <p14:creationId xmlns:p14="http://schemas.microsoft.com/office/powerpoint/2010/main" val="40138393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Funds Flows</a:t>
            </a:r>
            <a:endParaRPr lang="en-US" dirty="0"/>
          </a:p>
        </p:txBody>
      </p:sp>
      <p:sp>
        <p:nvSpPr>
          <p:cNvPr id="3" name="Content Placeholder 2"/>
          <p:cNvSpPr>
            <a:spLocks noGrp="1"/>
          </p:cNvSpPr>
          <p:nvPr>
            <p:ph idx="1"/>
          </p:nvPr>
        </p:nvSpPr>
        <p:spPr/>
        <p:txBody>
          <a:bodyPr/>
          <a:lstStyle/>
          <a:p>
            <a:r>
              <a:rPr lang="en-US" dirty="0" smtClean="0"/>
              <a:t>See Comments to 9-332</a:t>
            </a:r>
          </a:p>
          <a:p>
            <a:pPr lvl="1"/>
            <a:r>
              <a:rPr lang="en-US" dirty="0" smtClean="0"/>
              <a:t>Comment 3</a:t>
            </a:r>
          </a:p>
          <a:p>
            <a:pPr lvl="2"/>
            <a:r>
              <a:rPr lang="en-US" dirty="0" smtClean="0"/>
              <a:t>“Rules </a:t>
            </a:r>
            <a:r>
              <a:rPr lang="en-US" dirty="0"/>
              <a:t>concerning recovery of payments traditionally have placed a high value on finality. The opportunity to upset a completed transaction, or even to place a completed transaction in jeopardy by bringing suit against the transferee of funds, should be severely limited</a:t>
            </a:r>
            <a:r>
              <a:rPr lang="en-US" dirty="0" smtClean="0"/>
              <a:t>.”</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42</a:t>
            </a:fld>
            <a:endParaRPr lang="en-US" altLang="en-US"/>
          </a:p>
        </p:txBody>
      </p:sp>
    </p:spTree>
    <p:extLst>
      <p:ext uri="{BB962C8B-B14F-4D97-AF65-F5344CB8AC3E}">
        <p14:creationId xmlns:p14="http://schemas.microsoft.com/office/powerpoint/2010/main" val="30229601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5285ADD-ACDF-435E-81E2-2494A48ED8F7}"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35F1F41-5883-4BE5-A30B-729A385944C4}" type="slidenum">
              <a:rPr lang="en-US" altLang="en-US" sz="1400">
                <a:solidFill>
                  <a:srgbClr val="000066"/>
                </a:solidFill>
                <a:latin typeface="Arial" panose="020B0604020202020204" pitchFamily="34" charset="0"/>
              </a:rPr>
              <a:pPr/>
              <a:t>43</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mtClean="0"/>
              <a:t>9-315: Continuation of the SI After Transfer</a:t>
            </a:r>
          </a:p>
        </p:txBody>
      </p:sp>
      <p:sp>
        <p:nvSpPr>
          <p:cNvPr id="29702" name="Rectangle 3"/>
          <p:cNvSpPr>
            <a:spLocks noGrp="1" noChangeArrowheads="1"/>
          </p:cNvSpPr>
          <p:nvPr>
            <p:ph type="body" idx="1"/>
          </p:nvPr>
        </p:nvSpPr>
        <p:spPr/>
        <p:txBody>
          <a:bodyPr/>
          <a:lstStyle/>
          <a:p>
            <a:r>
              <a:rPr lang="en-US" altLang="en-US" dirty="0" smtClean="0">
                <a:cs typeface="Times New Roman" panose="02020603050405020304" pitchFamily="18" charset="0"/>
              </a:rPr>
              <a:t>(a) </a:t>
            </a:r>
            <a:r>
              <a:rPr lang="en-US" altLang="en-US" b="1" dirty="0" smtClean="0">
                <a:cs typeface="Times New Roman" panose="02020603050405020304" pitchFamily="18" charset="0"/>
              </a:rPr>
              <a:t>[Disposition of collateral: continuation of security interest or agricultural lien; proceeds.]</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Except as otherwise provided in this article and in Section 2‑403(2):</a:t>
            </a:r>
            <a:endParaRPr lang="en-US" altLang="en-US"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5285ADD-ACDF-435E-81E2-2494A48ED8F7}"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35F1F41-5883-4BE5-A30B-729A385944C4}" type="slidenum">
              <a:rPr lang="en-US" altLang="en-US" sz="1400">
                <a:solidFill>
                  <a:srgbClr val="000066"/>
                </a:solidFill>
                <a:latin typeface="Arial" panose="020B0604020202020204" pitchFamily="34" charset="0"/>
              </a:rPr>
              <a:pPr/>
              <a:t>44</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mtClean="0"/>
              <a:t>9-315: Continuation of the SI After Transfer</a:t>
            </a:r>
          </a:p>
        </p:txBody>
      </p:sp>
      <p:sp>
        <p:nvSpPr>
          <p:cNvPr id="29702" name="Rectangle 3"/>
          <p:cNvSpPr>
            <a:spLocks noGrp="1" noChangeArrowheads="1"/>
          </p:cNvSpPr>
          <p:nvPr>
            <p:ph type="body" idx="1"/>
          </p:nvPr>
        </p:nvSpPr>
        <p:spPr/>
        <p:txBody>
          <a:bodyPr/>
          <a:lstStyle/>
          <a:p>
            <a:pPr lvl="3"/>
            <a:r>
              <a:rPr lang="en-US" altLang="en-US" dirty="0" smtClean="0">
                <a:cs typeface="Times New Roman" panose="02020603050405020304" pitchFamily="18" charset="0"/>
              </a:rPr>
              <a:t>(1) a security interest or agricultural lien </a:t>
            </a:r>
            <a:r>
              <a:rPr lang="en-US" altLang="en-US" dirty="0" smtClean="0">
                <a:solidFill>
                  <a:srgbClr val="FF0000"/>
                </a:solidFill>
                <a:cs typeface="Times New Roman" panose="02020603050405020304" pitchFamily="18" charset="0"/>
              </a:rPr>
              <a:t>continues in collateral notwithstanding sale</a:t>
            </a:r>
            <a:r>
              <a:rPr lang="en-US" altLang="en-US" dirty="0" smtClean="0">
                <a:cs typeface="Times New Roman" panose="02020603050405020304" pitchFamily="18" charset="0"/>
              </a:rPr>
              <a:t>, lease, license, exchange, or other disposition thereof unless the secured party authorized the disposition free of the security interest or agricultural lien;</a:t>
            </a:r>
          </a:p>
        </p:txBody>
      </p:sp>
    </p:spTree>
    <p:extLst>
      <p:ext uri="{BB962C8B-B14F-4D97-AF65-F5344CB8AC3E}">
        <p14:creationId xmlns:p14="http://schemas.microsoft.com/office/powerpoint/2010/main" val="404572878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6DAABF0-C8B5-4282-8495-4D198B32B869}"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E078F7-24EC-4559-B8C9-720F9CF3BF42}" type="slidenum">
              <a:rPr lang="en-US" altLang="en-US" sz="1400">
                <a:solidFill>
                  <a:srgbClr val="000066"/>
                </a:solidFill>
                <a:latin typeface="Arial" panose="020B0604020202020204" pitchFamily="34" charset="0"/>
              </a:rPr>
              <a:pPr/>
              <a:t>45</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smtClean="0">
                <a:cs typeface="Times New Roman" panose="02020603050405020304" pitchFamily="18" charset="0"/>
              </a:rPr>
              <a:t> 9-320: Buyer of Goods</a:t>
            </a:r>
          </a:p>
        </p:txBody>
      </p:sp>
      <p:sp>
        <p:nvSpPr>
          <p:cNvPr id="30726"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[Buyer in ordinary course of business.]</a:t>
            </a:r>
            <a:endParaRPr lang="en-US" altLang="en-US" smtClean="0">
              <a:cs typeface="Times New Roman" panose="02020603050405020304" pitchFamily="18" charset="0"/>
            </a:endParaRPr>
          </a:p>
          <a:p>
            <a:pPr lvl="1"/>
            <a:r>
              <a:rPr lang="en-US" altLang="en-US" smtClean="0">
                <a:cs typeface="Times New Roman" panose="02020603050405020304" pitchFamily="18" charset="0"/>
              </a:rPr>
              <a:t>Except as otherwise provided in subsection (e), a buyer in ordinary course of business, other than a person buying farm products from a person engaged in farming operations, takes free of a security interest created by the buyer’s seller, even if the security interest is perfected and the buyer knows of its existence.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mtClean="0"/>
              <a:t>1-201(b)(9): Buyer in ordinary course of business</a:t>
            </a:r>
          </a:p>
        </p:txBody>
      </p:sp>
      <p:sp>
        <p:nvSpPr>
          <p:cNvPr id="31747" name="Content Placeholder 2"/>
          <p:cNvSpPr>
            <a:spLocks noGrp="1"/>
          </p:cNvSpPr>
          <p:nvPr>
            <p:ph idx="1"/>
          </p:nvPr>
        </p:nvSpPr>
        <p:spPr/>
        <p:txBody>
          <a:bodyPr/>
          <a:lstStyle/>
          <a:p>
            <a:r>
              <a:rPr lang="en-US" altLang="en-US" dirty="0" smtClean="0"/>
              <a:t>Means</a:t>
            </a:r>
          </a:p>
          <a:p>
            <a:pPr lvl="1"/>
            <a:r>
              <a:rPr lang="en-US" altLang="en-US" dirty="0"/>
              <a:t>a person that buys goods in good faith, without knowledge that the sale violates the rights of another person in the goods, and in the ordinary course from a person, other than a pawnbroker, in the business of selling goods of that kind. </a:t>
            </a:r>
          </a:p>
        </p:txBody>
      </p:sp>
      <p:sp>
        <p:nvSpPr>
          <p:cNvPr id="4" name="Date Placeholder 3"/>
          <p:cNvSpPr>
            <a:spLocks noGrp="1"/>
          </p:cNvSpPr>
          <p:nvPr>
            <p:ph type="dt" sz="quarter" idx="10"/>
          </p:nvPr>
        </p:nvSpPr>
        <p:spPr/>
        <p:txBody>
          <a:bodyPr/>
          <a:lstStyle/>
          <a:p>
            <a:pPr>
              <a:defRPr/>
            </a:pPr>
            <a:fld id="{5593A68E-E048-4D21-BCFE-099B098474BC}"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B08C8D7-DBD7-4EE6-A36D-2E84C6B30B08}" type="slidenum">
              <a:rPr lang="en-US" altLang="en-US" sz="1400">
                <a:solidFill>
                  <a:srgbClr val="000066"/>
                </a:solidFill>
                <a:latin typeface="Arial" panose="020B0604020202020204" pitchFamily="34" charset="0"/>
              </a:rPr>
              <a:pPr/>
              <a:t>46</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mtClean="0"/>
              <a:t>1-201(b)(9): Buyer in ordinary course of business</a:t>
            </a:r>
          </a:p>
        </p:txBody>
      </p:sp>
      <p:sp>
        <p:nvSpPr>
          <p:cNvPr id="31747" name="Content Placeholder 2"/>
          <p:cNvSpPr>
            <a:spLocks noGrp="1"/>
          </p:cNvSpPr>
          <p:nvPr>
            <p:ph idx="1"/>
          </p:nvPr>
        </p:nvSpPr>
        <p:spPr/>
        <p:txBody>
          <a:bodyPr/>
          <a:lstStyle/>
          <a:p>
            <a:r>
              <a:rPr lang="en-US" altLang="en-US" dirty="0" smtClean="0"/>
              <a:t>Means</a:t>
            </a:r>
          </a:p>
          <a:p>
            <a:pPr lvl="1"/>
            <a:r>
              <a:rPr lang="en-US" altLang="en-US" dirty="0" smtClean="0"/>
              <a:t>A </a:t>
            </a:r>
            <a:r>
              <a:rPr lang="en-US" altLang="en-US" dirty="0"/>
              <a:t>person buys goods in the ordinary course if the sale to the person comports with the usual or customary practices in the kind of business in which the seller is engaged or with the seller’s own usual or customary practices.</a:t>
            </a:r>
          </a:p>
        </p:txBody>
      </p:sp>
      <p:sp>
        <p:nvSpPr>
          <p:cNvPr id="4" name="Date Placeholder 3"/>
          <p:cNvSpPr>
            <a:spLocks noGrp="1"/>
          </p:cNvSpPr>
          <p:nvPr>
            <p:ph type="dt" sz="quarter" idx="10"/>
          </p:nvPr>
        </p:nvSpPr>
        <p:spPr/>
        <p:txBody>
          <a:bodyPr/>
          <a:lstStyle/>
          <a:p>
            <a:pPr>
              <a:defRPr/>
            </a:pPr>
            <a:fld id="{5593A68E-E048-4D21-BCFE-099B098474BC}"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B08C8D7-DBD7-4EE6-A36D-2E84C6B30B08}" type="slidenum">
              <a:rPr lang="en-US" altLang="en-US" sz="1400">
                <a:solidFill>
                  <a:srgbClr val="000066"/>
                </a:solidFill>
                <a:latin typeface="Arial" panose="020B0604020202020204" pitchFamily="34" charset="0"/>
              </a:rPr>
              <a:pPr/>
              <a:t>47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18587364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AF47434E-0603-4EB6-BC9F-21CD37F4E898}" type="datetime4">
              <a:rPr lang="en-US" smtClean="0"/>
              <a:t>April 29,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3906720-70BB-4F26-AA6F-EA067D1EFD2F}" type="slidenum">
              <a:rPr lang="en-US" altLang="en-US" sz="1400">
                <a:solidFill>
                  <a:srgbClr val="000066"/>
                </a:solidFill>
                <a:latin typeface="Arial" panose="020B0604020202020204" pitchFamily="34" charset="0"/>
              </a:rPr>
              <a:pPr/>
              <a:t>48</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smtClean="0">
                <a:cs typeface="Times New Roman" panose="02020603050405020304" pitchFamily="18" charset="0"/>
              </a:rPr>
              <a:t>5‑7: Sales from Inventory</a:t>
            </a:r>
          </a:p>
        </p:txBody>
      </p:sp>
      <p:sp>
        <p:nvSpPr>
          <p:cNvPr id="1841155" name="AutoShape 3"/>
          <p:cNvSpPr>
            <a:spLocks noChangeArrowheads="1"/>
          </p:cNvSpPr>
          <p:nvPr/>
        </p:nvSpPr>
        <p:spPr bwMode="auto">
          <a:xfrm>
            <a:off x="16510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41156" name="AutoShape 4"/>
          <p:cNvSpPr>
            <a:spLocks noChangeArrowheads="1"/>
          </p:cNvSpPr>
          <p:nvPr/>
        </p:nvSpPr>
        <p:spPr bwMode="auto">
          <a:xfrm>
            <a:off x="8797989" y="12954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841157" name="Text Box 5"/>
          <p:cNvSpPr txBox="1">
            <a:spLocks noChangeArrowheads="1"/>
          </p:cNvSpPr>
          <p:nvPr/>
        </p:nvSpPr>
        <p:spPr bwMode="auto">
          <a:xfrm>
            <a:off x="7034129" y="3618637"/>
            <a:ext cx="5071352"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a:solidFill>
                  <a:srgbClr val="FF0000"/>
                </a:solidFill>
              </a:rPr>
              <a:t>Does Bank’s security interest in the washing machine survive the sale?</a:t>
            </a:r>
          </a:p>
        </p:txBody>
      </p:sp>
      <p:sp>
        <p:nvSpPr>
          <p:cNvPr id="1841158" name="Line 6"/>
          <p:cNvSpPr>
            <a:spLocks noChangeShapeType="1"/>
          </p:cNvSpPr>
          <p:nvPr/>
        </p:nvSpPr>
        <p:spPr bwMode="auto">
          <a:xfrm>
            <a:off x="3937000" y="1981200"/>
            <a:ext cx="4860989"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1159" name="AutoShape 7"/>
          <p:cNvSpPr>
            <a:spLocks noChangeArrowheads="1"/>
          </p:cNvSpPr>
          <p:nvPr/>
        </p:nvSpPr>
        <p:spPr bwMode="auto">
          <a:xfrm>
            <a:off x="4444798" y="2157868"/>
            <a:ext cx="3604905" cy="139754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SA: PP, TO &amp; TA</a:t>
            </a:r>
          </a:p>
          <a:p>
            <a:pPr algn="ctr"/>
            <a:r>
              <a:rPr lang="en-US" altLang="en-US" sz="3200" dirty="0"/>
              <a:t>FS: PP, TO &amp; TA</a:t>
            </a:r>
          </a:p>
        </p:txBody>
      </p:sp>
      <p:sp>
        <p:nvSpPr>
          <p:cNvPr id="1841160" name="Line 8"/>
          <p:cNvSpPr>
            <a:spLocks noChangeShapeType="1"/>
          </p:cNvSpPr>
          <p:nvPr/>
        </p:nvSpPr>
        <p:spPr bwMode="auto">
          <a:xfrm>
            <a:off x="3696511" y="2590800"/>
            <a:ext cx="0" cy="24384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1161" name="AutoShape 9"/>
          <p:cNvSpPr>
            <a:spLocks noChangeArrowheads="1"/>
          </p:cNvSpPr>
          <p:nvPr/>
        </p:nvSpPr>
        <p:spPr bwMode="auto">
          <a:xfrm>
            <a:off x="51070" y="3124200"/>
            <a:ext cx="3326860" cy="1371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Sale of </a:t>
            </a:r>
          </a:p>
          <a:p>
            <a:pPr algn="ctr"/>
            <a:r>
              <a:rPr lang="en-US" altLang="en-US" sz="3200" dirty="0"/>
              <a:t>Washing Machine</a:t>
            </a:r>
          </a:p>
          <a:p>
            <a:pPr algn="ctr"/>
            <a:r>
              <a:rPr lang="en-US" altLang="en-US" sz="3200" dirty="0"/>
              <a:t>$</a:t>
            </a:r>
          </a:p>
        </p:txBody>
      </p:sp>
      <p:sp>
        <p:nvSpPr>
          <p:cNvPr id="1841162" name="Rectangle 10"/>
          <p:cNvSpPr>
            <a:spLocks noChangeArrowheads="1"/>
          </p:cNvSpPr>
          <p:nvPr/>
        </p:nvSpPr>
        <p:spPr bwMode="auto">
          <a:xfrm>
            <a:off x="7034129" y="5562117"/>
            <a:ext cx="4165972"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a:solidFill>
                  <a:srgbClr val="FF0000"/>
                </a:solidFill>
              </a:rPr>
              <a:t>Is it perfected, and, if so, for how long?</a:t>
            </a:r>
          </a:p>
        </p:txBody>
      </p:sp>
      <p:sp>
        <p:nvSpPr>
          <p:cNvPr id="1841163" name="AutoShape 11"/>
          <p:cNvSpPr>
            <a:spLocks noChangeArrowheads="1"/>
          </p:cNvSpPr>
          <p:nvPr/>
        </p:nvSpPr>
        <p:spPr bwMode="auto">
          <a:xfrm>
            <a:off x="2209800" y="5029200"/>
            <a:ext cx="2057400" cy="1295400"/>
          </a:xfrm>
          <a:prstGeom prst="flowChartOffpageConnector">
            <a:avLst/>
          </a:prstGeom>
          <a:solidFill>
            <a:srgbClr val="FF00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Customer</a:t>
            </a:r>
          </a:p>
        </p:txBody>
      </p:sp>
      <p:sp>
        <p:nvSpPr>
          <p:cNvPr id="15"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1155"/>
                                        </p:tgtEl>
                                        <p:attrNameLst>
                                          <p:attrName>style.visibility</p:attrName>
                                        </p:attrNameLst>
                                      </p:cBhvr>
                                      <p:to>
                                        <p:strVal val="visible"/>
                                      </p:to>
                                    </p:set>
                                    <p:anim calcmode="lin" valueType="num">
                                      <p:cBhvr additive="base">
                                        <p:cTn id="7" dur="500" fill="hold"/>
                                        <p:tgtEl>
                                          <p:spTgt spid="1841155"/>
                                        </p:tgtEl>
                                        <p:attrNameLst>
                                          <p:attrName>ppt_x</p:attrName>
                                        </p:attrNameLst>
                                      </p:cBhvr>
                                      <p:tavLst>
                                        <p:tav tm="0">
                                          <p:val>
                                            <p:strVal val="0-#ppt_w/2"/>
                                          </p:val>
                                        </p:tav>
                                        <p:tav tm="100000">
                                          <p:val>
                                            <p:strVal val="#ppt_x"/>
                                          </p:val>
                                        </p:tav>
                                      </p:tavLst>
                                    </p:anim>
                                    <p:anim calcmode="lin" valueType="num">
                                      <p:cBhvr additive="base">
                                        <p:cTn id="8" dur="500" fill="hold"/>
                                        <p:tgtEl>
                                          <p:spTgt spid="184115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841158"/>
                                        </p:tgtEl>
                                        <p:attrNameLst>
                                          <p:attrName>style.visibility</p:attrName>
                                        </p:attrNameLst>
                                      </p:cBhvr>
                                      <p:to>
                                        <p:strVal val="visible"/>
                                      </p:to>
                                    </p:set>
                                    <p:animEffect transition="in" filter="wipe(left)">
                                      <p:cBhvr>
                                        <p:cTn id="12" dur="500"/>
                                        <p:tgtEl>
                                          <p:spTgt spid="1841158"/>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841156"/>
                                        </p:tgtEl>
                                        <p:attrNameLst>
                                          <p:attrName>style.visibility</p:attrName>
                                        </p:attrNameLst>
                                      </p:cBhvr>
                                      <p:to>
                                        <p:strVal val="visible"/>
                                      </p:to>
                                    </p:set>
                                    <p:anim calcmode="lin" valueType="num">
                                      <p:cBhvr>
                                        <p:cTn id="16" dur="500" fill="hold"/>
                                        <p:tgtEl>
                                          <p:spTgt spid="1841156"/>
                                        </p:tgtEl>
                                        <p:attrNameLst>
                                          <p:attrName>ppt_w</p:attrName>
                                        </p:attrNameLst>
                                      </p:cBhvr>
                                      <p:tavLst>
                                        <p:tav tm="0">
                                          <p:val>
                                            <p:strVal val="2/3*#ppt_w"/>
                                          </p:val>
                                        </p:tav>
                                        <p:tav tm="100000">
                                          <p:val>
                                            <p:strVal val="#ppt_w"/>
                                          </p:val>
                                        </p:tav>
                                      </p:tavLst>
                                    </p:anim>
                                    <p:anim calcmode="lin" valueType="num">
                                      <p:cBhvr>
                                        <p:cTn id="17" dur="500" fill="hold"/>
                                        <p:tgtEl>
                                          <p:spTgt spid="1841156"/>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841159"/>
                                        </p:tgtEl>
                                        <p:attrNameLst>
                                          <p:attrName>style.visibility</p:attrName>
                                        </p:attrNameLst>
                                      </p:cBhvr>
                                      <p:to>
                                        <p:strVal val="visible"/>
                                      </p:to>
                                    </p:set>
                                    <p:animEffect transition="in" filter="dissolve">
                                      <p:cBhvr>
                                        <p:cTn id="21" dur="500"/>
                                        <p:tgtEl>
                                          <p:spTgt spid="184115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hidden"/>
                                      </p:to>
                                    </p:set>
                                  </p:childTnLst>
                                </p:cTn>
                              </p:par>
                              <p:par>
                                <p:cTn id="26" presetID="23" presetClass="entr" presetSubtype="272" fill="hold" grpId="0" nodeType="withEffect">
                                  <p:stCondLst>
                                    <p:cond delay="0"/>
                                  </p:stCondLst>
                                  <p:childTnLst>
                                    <p:set>
                                      <p:cBhvr>
                                        <p:cTn id="27" dur="1" fill="hold">
                                          <p:stCondLst>
                                            <p:cond delay="0"/>
                                          </p:stCondLst>
                                        </p:cTn>
                                        <p:tgtEl>
                                          <p:spTgt spid="1841163"/>
                                        </p:tgtEl>
                                        <p:attrNameLst>
                                          <p:attrName>style.visibility</p:attrName>
                                        </p:attrNameLst>
                                      </p:cBhvr>
                                      <p:to>
                                        <p:strVal val="visible"/>
                                      </p:to>
                                    </p:set>
                                    <p:anim calcmode="lin" valueType="num">
                                      <p:cBhvr>
                                        <p:cTn id="28" dur="500" fill="hold"/>
                                        <p:tgtEl>
                                          <p:spTgt spid="1841163"/>
                                        </p:tgtEl>
                                        <p:attrNameLst>
                                          <p:attrName>ppt_w</p:attrName>
                                        </p:attrNameLst>
                                      </p:cBhvr>
                                      <p:tavLst>
                                        <p:tav tm="0">
                                          <p:val>
                                            <p:strVal val="2/3*#ppt_w"/>
                                          </p:val>
                                        </p:tav>
                                        <p:tav tm="100000">
                                          <p:val>
                                            <p:strVal val="#ppt_w"/>
                                          </p:val>
                                        </p:tav>
                                      </p:tavLst>
                                    </p:anim>
                                    <p:anim calcmode="lin" valueType="num">
                                      <p:cBhvr>
                                        <p:cTn id="29" dur="500" fill="hold"/>
                                        <p:tgtEl>
                                          <p:spTgt spid="1841163"/>
                                        </p:tgtEl>
                                        <p:attrNameLst>
                                          <p:attrName>ppt_h</p:attrName>
                                        </p:attrNameLst>
                                      </p:cBhvr>
                                      <p:tavLst>
                                        <p:tav tm="0">
                                          <p:val>
                                            <p:strVal val="2/3*#ppt_h"/>
                                          </p:val>
                                        </p:tav>
                                        <p:tav tm="100000">
                                          <p:val>
                                            <p:strVal val="#ppt_h"/>
                                          </p:val>
                                        </p:tav>
                                      </p:tavLst>
                                    </p:anim>
                                  </p:childTnLst>
                                </p:cTn>
                              </p:par>
                            </p:childTnLst>
                          </p:cTn>
                        </p:par>
                        <p:par>
                          <p:cTn id="30" fill="hold" nodeType="afterGroup">
                            <p:stCondLst>
                              <p:cond delay="500"/>
                            </p:stCondLst>
                            <p:childTnLst>
                              <p:par>
                                <p:cTn id="31" presetID="23" presetClass="entr" presetSubtype="272" fill="hold" grpId="0" nodeType="afterEffect">
                                  <p:stCondLst>
                                    <p:cond delay="0"/>
                                  </p:stCondLst>
                                  <p:childTnLst>
                                    <p:set>
                                      <p:cBhvr>
                                        <p:cTn id="32" dur="1" fill="hold">
                                          <p:stCondLst>
                                            <p:cond delay="0"/>
                                          </p:stCondLst>
                                        </p:cTn>
                                        <p:tgtEl>
                                          <p:spTgt spid="1841160"/>
                                        </p:tgtEl>
                                        <p:attrNameLst>
                                          <p:attrName>style.visibility</p:attrName>
                                        </p:attrNameLst>
                                      </p:cBhvr>
                                      <p:to>
                                        <p:strVal val="visible"/>
                                      </p:to>
                                    </p:set>
                                    <p:anim calcmode="lin" valueType="num">
                                      <p:cBhvr>
                                        <p:cTn id="33" dur="500" fill="hold"/>
                                        <p:tgtEl>
                                          <p:spTgt spid="1841160"/>
                                        </p:tgtEl>
                                        <p:attrNameLst>
                                          <p:attrName>ppt_w</p:attrName>
                                        </p:attrNameLst>
                                      </p:cBhvr>
                                      <p:tavLst>
                                        <p:tav tm="0">
                                          <p:val>
                                            <p:strVal val="2/3*#ppt_w"/>
                                          </p:val>
                                        </p:tav>
                                        <p:tav tm="100000">
                                          <p:val>
                                            <p:strVal val="#ppt_w"/>
                                          </p:val>
                                        </p:tav>
                                      </p:tavLst>
                                    </p:anim>
                                    <p:anim calcmode="lin" valueType="num">
                                      <p:cBhvr>
                                        <p:cTn id="34" dur="500" fill="hold"/>
                                        <p:tgtEl>
                                          <p:spTgt spid="1841160"/>
                                        </p:tgtEl>
                                        <p:attrNameLst>
                                          <p:attrName>ppt_h</p:attrName>
                                        </p:attrNameLst>
                                      </p:cBhvr>
                                      <p:tavLst>
                                        <p:tav tm="0">
                                          <p:val>
                                            <p:strVal val="2/3*#ppt_h"/>
                                          </p:val>
                                        </p:tav>
                                        <p:tav tm="100000">
                                          <p:val>
                                            <p:strVal val="#ppt_h"/>
                                          </p:val>
                                        </p:tav>
                                      </p:tavLst>
                                    </p:anim>
                                  </p:childTnLst>
                                </p:cTn>
                              </p:par>
                            </p:childTnLst>
                          </p:cTn>
                        </p:par>
                        <p:par>
                          <p:cTn id="35" fill="hold" nodeType="afterGroup">
                            <p:stCondLst>
                              <p:cond delay="1000"/>
                            </p:stCondLst>
                            <p:childTnLst>
                              <p:par>
                                <p:cTn id="36" presetID="9" presetClass="entr" presetSubtype="0" fill="hold" grpId="0" nodeType="afterEffect">
                                  <p:stCondLst>
                                    <p:cond delay="0"/>
                                  </p:stCondLst>
                                  <p:childTnLst>
                                    <p:set>
                                      <p:cBhvr>
                                        <p:cTn id="37" dur="1" fill="hold">
                                          <p:stCondLst>
                                            <p:cond delay="0"/>
                                          </p:stCondLst>
                                        </p:cTn>
                                        <p:tgtEl>
                                          <p:spTgt spid="1841161"/>
                                        </p:tgtEl>
                                        <p:attrNameLst>
                                          <p:attrName>style.visibility</p:attrName>
                                        </p:attrNameLst>
                                      </p:cBhvr>
                                      <p:to>
                                        <p:strVal val="visible"/>
                                      </p:to>
                                    </p:set>
                                    <p:animEffect transition="in" filter="dissolve">
                                      <p:cBhvr>
                                        <p:cTn id="38" dur="500"/>
                                        <p:tgtEl>
                                          <p:spTgt spid="1841161"/>
                                        </p:tgtEl>
                                      </p:cBhvr>
                                    </p:animEffect>
                                  </p:childTnLst>
                                </p:cTn>
                              </p:par>
                            </p:childTnLst>
                          </p:cTn>
                        </p:par>
                        <p:par>
                          <p:cTn id="39" fill="hold" nodeType="afterGroup">
                            <p:stCondLst>
                              <p:cond delay="1500"/>
                            </p:stCondLst>
                            <p:childTnLst>
                              <p:par>
                                <p:cTn id="40" presetID="9" presetClass="entr" presetSubtype="0" fill="hold" grpId="0" nodeType="afterEffect">
                                  <p:stCondLst>
                                    <p:cond delay="0"/>
                                  </p:stCondLst>
                                  <p:childTnLst>
                                    <p:set>
                                      <p:cBhvr>
                                        <p:cTn id="41" dur="1" fill="hold">
                                          <p:stCondLst>
                                            <p:cond delay="0"/>
                                          </p:stCondLst>
                                        </p:cTn>
                                        <p:tgtEl>
                                          <p:spTgt spid="1841157"/>
                                        </p:tgtEl>
                                        <p:attrNameLst>
                                          <p:attrName>style.visibility</p:attrName>
                                        </p:attrNameLst>
                                      </p:cBhvr>
                                      <p:to>
                                        <p:strVal val="visible"/>
                                      </p:to>
                                    </p:set>
                                    <p:animEffect transition="in" filter="dissolve">
                                      <p:cBhvr>
                                        <p:cTn id="42" dur="500"/>
                                        <p:tgtEl>
                                          <p:spTgt spid="1841157"/>
                                        </p:tgtEl>
                                      </p:cBhvr>
                                    </p:animEffect>
                                  </p:childTnLst>
                                </p:cTn>
                              </p:par>
                            </p:childTnLst>
                          </p:cTn>
                        </p:par>
                        <p:par>
                          <p:cTn id="43" fill="hold" nodeType="afterGroup">
                            <p:stCondLst>
                              <p:cond delay="2000"/>
                            </p:stCondLst>
                            <p:childTnLst>
                              <p:par>
                                <p:cTn id="44" presetID="9" presetClass="entr" presetSubtype="0" fill="hold" grpId="0" nodeType="afterEffect">
                                  <p:stCondLst>
                                    <p:cond delay="0"/>
                                  </p:stCondLst>
                                  <p:childTnLst>
                                    <p:set>
                                      <p:cBhvr>
                                        <p:cTn id="45" dur="1" fill="hold">
                                          <p:stCondLst>
                                            <p:cond delay="0"/>
                                          </p:stCondLst>
                                        </p:cTn>
                                        <p:tgtEl>
                                          <p:spTgt spid="1841162"/>
                                        </p:tgtEl>
                                        <p:attrNameLst>
                                          <p:attrName>style.visibility</p:attrName>
                                        </p:attrNameLst>
                                      </p:cBhvr>
                                      <p:to>
                                        <p:strVal val="visible"/>
                                      </p:to>
                                    </p:set>
                                    <p:animEffect transition="in" filter="dissolve">
                                      <p:cBhvr>
                                        <p:cTn id="46" dur="500"/>
                                        <p:tgtEl>
                                          <p:spTgt spid="1841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1155" grpId="0" animBg="1" autoUpdateAnimBg="0"/>
      <p:bldP spid="1841156" grpId="0" animBg="1" autoUpdateAnimBg="0"/>
      <p:bldP spid="1841157" grpId="0" animBg="1" autoUpdateAnimBg="0"/>
      <p:bldP spid="1841158" grpId="0" animBg="1"/>
      <p:bldP spid="1841159" grpId="0" animBg="1" autoUpdateAnimBg="0"/>
      <p:bldP spid="1841160" grpId="0" animBg="1"/>
      <p:bldP spid="1841161" grpId="0" animBg="1" autoUpdateAnimBg="0"/>
      <p:bldP spid="1841162" grpId="0" animBg="1" autoUpdateAnimBg="0"/>
      <p:bldP spid="1841163" grpId="0" animBg="1" autoUpdateAnimBg="0"/>
      <p:bldP spid="15" grpId="0" animBg="1"/>
    </p:bld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2D198337-F216-4EDD-9D62-701BA9C9D2F6}" type="datetime4">
              <a:rPr lang="en-US" smtClean="0"/>
              <a:t>April 29,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F2D3F36-8BC5-444B-9643-F5510B7D0221}" type="slidenum">
              <a:rPr lang="en-US" altLang="en-US" sz="1400">
                <a:solidFill>
                  <a:srgbClr val="000066"/>
                </a:solidFill>
                <a:latin typeface="Arial" panose="020B0604020202020204" pitchFamily="34" charset="0"/>
              </a:rPr>
              <a:pPr/>
              <a:t>49</a:t>
            </a:fld>
            <a:endParaRPr lang="en-US" altLang="en-US" sz="140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altLang="en-US" smtClean="0">
                <a:cs typeface="Times New Roman" panose="02020603050405020304" pitchFamily="18" charset="0"/>
              </a:rPr>
              <a:t>5‑7: Answer</a:t>
            </a:r>
          </a:p>
        </p:txBody>
      </p:sp>
      <p:sp>
        <p:nvSpPr>
          <p:cNvPr id="33799" name="Rectangle 13"/>
          <p:cNvSpPr>
            <a:spLocks noGrp="1" noChangeArrowheads="1"/>
          </p:cNvSpPr>
          <p:nvPr>
            <p:ph type="body" idx="4294967295"/>
          </p:nvPr>
        </p:nvSpPr>
        <p:spPr/>
        <p:txBody>
          <a:bodyPr/>
          <a:lstStyle/>
          <a:p>
            <a:r>
              <a:rPr lang="en-US" altLang="en-US" sz="4000" dirty="0" smtClean="0">
                <a:solidFill>
                  <a:srgbClr val="0000FF"/>
                </a:solidFill>
                <a:cs typeface="Times New Roman" panose="02020603050405020304" pitchFamily="18" charset="0"/>
              </a:rPr>
              <a:t>Under 9-320(a), Customer takes free and clear of Bank</a:t>
            </a:r>
            <a:r>
              <a:rPr lang="en-US" altLang="en-US" sz="4000" dirty="0" smtClean="0">
                <a:solidFill>
                  <a:srgbClr val="0000FF"/>
                </a:solidFill>
                <a:latin typeface="Helvetica" panose="020B0604020202020204" pitchFamily="34" charset="0"/>
                <a:cs typeface="Times New Roman" panose="02020603050405020304" pitchFamily="18" charset="0"/>
              </a:rPr>
              <a:t>’</a:t>
            </a:r>
            <a:r>
              <a:rPr lang="en-US" altLang="en-US" sz="4000" dirty="0" smtClean="0">
                <a:solidFill>
                  <a:srgbClr val="0000FF"/>
                </a:solidFill>
                <a:cs typeface="Times New Roman" panose="02020603050405020304" pitchFamily="18" charset="0"/>
              </a:rPr>
              <a:t>s SI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Perfection of SI in Deposit Account</a:t>
            </a:r>
            <a:endParaRPr lang="en-US" dirty="0"/>
          </a:p>
        </p:txBody>
      </p:sp>
      <p:sp>
        <p:nvSpPr>
          <p:cNvPr id="3" name="Content Placeholder 2"/>
          <p:cNvSpPr>
            <a:spLocks noGrp="1"/>
          </p:cNvSpPr>
          <p:nvPr>
            <p:ph idx="1"/>
          </p:nvPr>
        </p:nvSpPr>
        <p:spPr/>
        <p:txBody>
          <a:bodyPr/>
          <a:lstStyle/>
          <a:p>
            <a:r>
              <a:rPr lang="en-US" dirty="0" smtClean="0"/>
              <a:t>9-312(b)(1)</a:t>
            </a:r>
          </a:p>
          <a:p>
            <a:pPr lvl="1"/>
            <a:r>
              <a:rPr lang="en-US" dirty="0"/>
              <a:t>Except as otherwise provided in Section 9-315(c) and (d) for proceeds</a:t>
            </a:r>
            <a:r>
              <a:rPr lang="en-US" dirty="0" smtClean="0"/>
              <a:t>:</a:t>
            </a:r>
          </a:p>
          <a:p>
            <a:pPr lvl="2"/>
            <a:r>
              <a:rPr lang="en-US" dirty="0"/>
              <a:t>(1) a security interest in a deposit account may be perfected only by control under Section </a:t>
            </a:r>
            <a:r>
              <a:rPr lang="en-US" dirty="0" smtClean="0"/>
              <a:t>9-314;</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5</a:t>
            </a:fld>
            <a:endParaRPr lang="en-US" altLang="en-US"/>
          </a:p>
        </p:txBody>
      </p:sp>
    </p:spTree>
    <p:extLst>
      <p:ext uri="{BB962C8B-B14F-4D97-AF65-F5344CB8AC3E}">
        <p14:creationId xmlns:p14="http://schemas.microsoft.com/office/powerpoint/2010/main" val="279318552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AEDBA79D-383D-4803-993B-559D807B9B52}" type="datetime4">
              <a:rPr lang="en-US" smtClean="0"/>
              <a:t>April 29,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94BD4AF-4535-4E7D-86F6-0938FE3EA865}" type="slidenum">
              <a:rPr lang="en-US" altLang="en-US" sz="1400">
                <a:solidFill>
                  <a:srgbClr val="000066"/>
                </a:solidFill>
                <a:latin typeface="Arial" panose="020B0604020202020204" pitchFamily="34" charset="0"/>
              </a:rPr>
              <a:pPr/>
              <a:t>50</a:t>
            </a:fld>
            <a:endParaRPr lang="en-US" altLang="en-US" sz="1400">
              <a:solidFill>
                <a:srgbClr val="000066"/>
              </a:solidFill>
              <a:latin typeface="Arial" panose="020B0604020202020204" pitchFamily="34" charset="0"/>
            </a:endParaRPr>
          </a:p>
        </p:txBody>
      </p:sp>
      <p:sp>
        <p:nvSpPr>
          <p:cNvPr id="34821" name="Rectangle 2"/>
          <p:cNvSpPr>
            <a:spLocks noGrp="1" noChangeArrowheads="1"/>
          </p:cNvSpPr>
          <p:nvPr>
            <p:ph type="title"/>
          </p:nvPr>
        </p:nvSpPr>
        <p:spPr/>
        <p:txBody>
          <a:bodyPr/>
          <a:lstStyle/>
          <a:p>
            <a:r>
              <a:rPr lang="en-US" altLang="en-US" smtClean="0"/>
              <a:t>Bean Timberland</a:t>
            </a:r>
          </a:p>
        </p:txBody>
      </p:sp>
      <p:sp>
        <p:nvSpPr>
          <p:cNvPr id="1401859" name="AutoShape 3"/>
          <p:cNvSpPr>
            <a:spLocks noChangeArrowheads="1"/>
          </p:cNvSpPr>
          <p:nvPr/>
        </p:nvSpPr>
        <p:spPr bwMode="auto">
          <a:xfrm>
            <a:off x="7772400" y="1524000"/>
            <a:ext cx="26670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01860"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Bean</a:t>
            </a:r>
          </a:p>
        </p:txBody>
      </p:sp>
      <p:sp>
        <p:nvSpPr>
          <p:cNvPr id="1401861" name="AutoShape 5"/>
          <p:cNvSpPr>
            <a:spLocks noChangeArrowheads="1"/>
          </p:cNvSpPr>
          <p:nvPr/>
        </p:nvSpPr>
        <p:spPr bwMode="auto">
          <a:xfrm>
            <a:off x="2133600"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Potlach</a:t>
            </a:r>
          </a:p>
        </p:txBody>
      </p:sp>
      <p:sp>
        <p:nvSpPr>
          <p:cNvPr id="1401862" name="Line 6"/>
          <p:cNvSpPr>
            <a:spLocks noChangeShapeType="1"/>
          </p:cNvSpPr>
          <p:nvPr/>
        </p:nvSpPr>
        <p:spPr bwMode="auto">
          <a:xfrm>
            <a:off x="4343400" y="1828800"/>
            <a:ext cx="38100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3" name="AutoShape 7"/>
          <p:cNvSpPr>
            <a:spLocks noChangeArrowheads="1"/>
          </p:cNvSpPr>
          <p:nvPr/>
        </p:nvSpPr>
        <p:spPr bwMode="auto">
          <a:xfrm>
            <a:off x="4572000" y="2133600"/>
            <a:ext cx="3048000" cy="1066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SA: Timber</a:t>
            </a:r>
          </a:p>
          <a:p>
            <a:pPr algn="ctr"/>
            <a:r>
              <a:rPr lang="en-US" altLang="en-US" sz="3200"/>
              <a:t>FS: Timber</a:t>
            </a:r>
          </a:p>
        </p:txBody>
      </p:sp>
      <p:sp>
        <p:nvSpPr>
          <p:cNvPr id="1401864" name="Line 8"/>
          <p:cNvSpPr>
            <a:spLocks noChangeShapeType="1"/>
          </p:cNvSpPr>
          <p:nvPr/>
        </p:nvSpPr>
        <p:spPr bwMode="auto">
          <a:xfrm>
            <a:off x="3276600" y="2667000"/>
            <a:ext cx="0" cy="23622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5" name="AutoShape 9"/>
          <p:cNvSpPr>
            <a:spLocks noChangeArrowheads="1"/>
          </p:cNvSpPr>
          <p:nvPr/>
        </p:nvSpPr>
        <p:spPr bwMode="auto">
          <a:xfrm>
            <a:off x="990600" y="3276600"/>
            <a:ext cx="2133600" cy="914400"/>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Sale of cut timber</a:t>
            </a:r>
          </a:p>
        </p:txBody>
      </p:sp>
      <p:sp>
        <p:nvSpPr>
          <p:cNvPr id="1401866" name="AutoShape 10"/>
          <p:cNvSpPr>
            <a:spLocks noChangeArrowheads="1"/>
          </p:cNvSpPr>
          <p:nvPr/>
        </p:nvSpPr>
        <p:spPr bwMode="auto">
          <a:xfrm>
            <a:off x="5334000" y="5029200"/>
            <a:ext cx="22860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Idaho</a:t>
            </a:r>
          </a:p>
        </p:txBody>
      </p:sp>
      <p:sp>
        <p:nvSpPr>
          <p:cNvPr id="1401867" name="Line 11"/>
          <p:cNvSpPr>
            <a:spLocks noChangeShapeType="1"/>
          </p:cNvSpPr>
          <p:nvPr/>
        </p:nvSpPr>
        <p:spPr bwMode="auto">
          <a:xfrm>
            <a:off x="3733800" y="2667000"/>
            <a:ext cx="1600200" cy="2362200"/>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8" name="AutoShape 12"/>
          <p:cNvSpPr>
            <a:spLocks noChangeArrowheads="1"/>
          </p:cNvSpPr>
          <p:nvPr/>
        </p:nvSpPr>
        <p:spPr bwMode="auto">
          <a:xfrm>
            <a:off x="5349875" y="3592514"/>
            <a:ext cx="2133600" cy="930275"/>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Sale of cut timber</a:t>
            </a:r>
          </a:p>
        </p:txBody>
      </p:sp>
      <p:sp>
        <p:nvSpPr>
          <p:cNvPr id="1401870" name="Rectangle 14"/>
          <p:cNvSpPr>
            <a:spLocks noChangeArrowheads="1"/>
          </p:cNvSpPr>
          <p:nvPr/>
        </p:nvSpPr>
        <p:spPr bwMode="auto">
          <a:xfrm>
            <a:off x="8135937" y="3225801"/>
            <a:ext cx="4025899" cy="2308324"/>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Is the timber inventory such that P and I are BIOCOB for 9-320?</a:t>
            </a:r>
          </a:p>
        </p:txBody>
      </p:sp>
      <p:sp>
        <p:nvSpPr>
          <p:cNvPr id="18" name="Rectangle 7"/>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01860"/>
                                        </p:tgtEl>
                                        <p:attrNameLst>
                                          <p:attrName>style.visibility</p:attrName>
                                        </p:attrNameLst>
                                      </p:cBhvr>
                                      <p:to>
                                        <p:strVal val="visible"/>
                                      </p:to>
                                    </p:set>
                                    <p:anim calcmode="lin" valueType="num">
                                      <p:cBhvr additive="base">
                                        <p:cTn id="7" dur="500" fill="hold"/>
                                        <p:tgtEl>
                                          <p:spTgt spid="1401860"/>
                                        </p:tgtEl>
                                        <p:attrNameLst>
                                          <p:attrName>ppt_x</p:attrName>
                                        </p:attrNameLst>
                                      </p:cBhvr>
                                      <p:tavLst>
                                        <p:tav tm="0">
                                          <p:val>
                                            <p:strVal val="0-#ppt_w/2"/>
                                          </p:val>
                                        </p:tav>
                                        <p:tav tm="100000">
                                          <p:val>
                                            <p:strVal val="#ppt_x"/>
                                          </p:val>
                                        </p:tav>
                                      </p:tavLst>
                                    </p:anim>
                                    <p:anim calcmode="lin" valueType="num">
                                      <p:cBhvr additive="base">
                                        <p:cTn id="8" dur="500" fill="hold"/>
                                        <p:tgtEl>
                                          <p:spTgt spid="140186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401861"/>
                                        </p:tgtEl>
                                        <p:attrNameLst>
                                          <p:attrName>style.visibility</p:attrName>
                                        </p:attrNameLst>
                                      </p:cBhvr>
                                      <p:to>
                                        <p:strVal val="visible"/>
                                      </p:to>
                                    </p:set>
                                    <p:anim calcmode="lin" valueType="num">
                                      <p:cBhvr>
                                        <p:cTn id="12" dur="500" fill="hold"/>
                                        <p:tgtEl>
                                          <p:spTgt spid="1401861"/>
                                        </p:tgtEl>
                                        <p:attrNameLst>
                                          <p:attrName>ppt_w</p:attrName>
                                        </p:attrNameLst>
                                      </p:cBhvr>
                                      <p:tavLst>
                                        <p:tav tm="0">
                                          <p:val>
                                            <p:strVal val="2/3*#ppt_w"/>
                                          </p:val>
                                        </p:tav>
                                        <p:tav tm="100000">
                                          <p:val>
                                            <p:strVal val="#ppt_w"/>
                                          </p:val>
                                        </p:tav>
                                      </p:tavLst>
                                    </p:anim>
                                    <p:anim calcmode="lin" valueType="num">
                                      <p:cBhvr>
                                        <p:cTn id="13" dur="500" fill="hold"/>
                                        <p:tgtEl>
                                          <p:spTgt spid="140186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401864"/>
                                        </p:tgtEl>
                                        <p:attrNameLst>
                                          <p:attrName>style.visibility</p:attrName>
                                        </p:attrNameLst>
                                      </p:cBhvr>
                                      <p:to>
                                        <p:strVal val="visible"/>
                                      </p:to>
                                    </p:set>
                                    <p:anim calcmode="lin" valueType="num">
                                      <p:cBhvr>
                                        <p:cTn id="17" dur="500" fill="hold"/>
                                        <p:tgtEl>
                                          <p:spTgt spid="1401864"/>
                                        </p:tgtEl>
                                        <p:attrNameLst>
                                          <p:attrName>ppt_w</p:attrName>
                                        </p:attrNameLst>
                                      </p:cBhvr>
                                      <p:tavLst>
                                        <p:tav tm="0">
                                          <p:val>
                                            <p:fltVal val="0"/>
                                          </p:val>
                                        </p:tav>
                                        <p:tav tm="100000">
                                          <p:val>
                                            <p:strVal val="#ppt_w"/>
                                          </p:val>
                                        </p:tav>
                                      </p:tavLst>
                                    </p:anim>
                                    <p:anim calcmode="lin" valueType="num">
                                      <p:cBhvr>
                                        <p:cTn id="18" dur="500" fill="hold"/>
                                        <p:tgtEl>
                                          <p:spTgt spid="1401864"/>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401865"/>
                                        </p:tgtEl>
                                        <p:attrNameLst>
                                          <p:attrName>style.visibility</p:attrName>
                                        </p:attrNameLst>
                                      </p:cBhvr>
                                      <p:to>
                                        <p:strVal val="visible"/>
                                      </p:to>
                                    </p:set>
                                    <p:animEffect transition="in" filter="dissolve">
                                      <p:cBhvr>
                                        <p:cTn id="22" dur="500"/>
                                        <p:tgtEl>
                                          <p:spTgt spid="140186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401859"/>
                                        </p:tgtEl>
                                        <p:attrNameLst>
                                          <p:attrName>style.visibility</p:attrName>
                                        </p:attrNameLst>
                                      </p:cBhvr>
                                      <p:to>
                                        <p:strVal val="visible"/>
                                      </p:to>
                                    </p:set>
                                    <p:anim calcmode="lin" valueType="num">
                                      <p:cBhvr>
                                        <p:cTn id="27" dur="500" fill="hold"/>
                                        <p:tgtEl>
                                          <p:spTgt spid="1401859"/>
                                        </p:tgtEl>
                                        <p:attrNameLst>
                                          <p:attrName>ppt_w</p:attrName>
                                        </p:attrNameLst>
                                      </p:cBhvr>
                                      <p:tavLst>
                                        <p:tav tm="0">
                                          <p:val>
                                            <p:strVal val="2/3*#ppt_w"/>
                                          </p:val>
                                        </p:tav>
                                        <p:tav tm="100000">
                                          <p:val>
                                            <p:strVal val="#ppt_w"/>
                                          </p:val>
                                        </p:tav>
                                      </p:tavLst>
                                    </p:anim>
                                    <p:anim calcmode="lin" valueType="num">
                                      <p:cBhvr>
                                        <p:cTn id="28" dur="500" fill="hold"/>
                                        <p:tgtEl>
                                          <p:spTgt spid="1401859"/>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401862"/>
                                        </p:tgtEl>
                                        <p:attrNameLst>
                                          <p:attrName>style.visibility</p:attrName>
                                        </p:attrNameLst>
                                      </p:cBhvr>
                                      <p:to>
                                        <p:strVal val="visible"/>
                                      </p:to>
                                    </p:set>
                                    <p:anim calcmode="lin" valueType="num">
                                      <p:cBhvr>
                                        <p:cTn id="32" dur="500" fill="hold"/>
                                        <p:tgtEl>
                                          <p:spTgt spid="1401862"/>
                                        </p:tgtEl>
                                        <p:attrNameLst>
                                          <p:attrName>ppt_w</p:attrName>
                                        </p:attrNameLst>
                                      </p:cBhvr>
                                      <p:tavLst>
                                        <p:tav tm="0">
                                          <p:val>
                                            <p:fltVal val="0"/>
                                          </p:val>
                                        </p:tav>
                                        <p:tav tm="100000">
                                          <p:val>
                                            <p:strVal val="#ppt_w"/>
                                          </p:val>
                                        </p:tav>
                                      </p:tavLst>
                                    </p:anim>
                                    <p:anim calcmode="lin" valueType="num">
                                      <p:cBhvr>
                                        <p:cTn id="33" dur="500" fill="hold"/>
                                        <p:tgtEl>
                                          <p:spTgt spid="1401862"/>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401863"/>
                                        </p:tgtEl>
                                        <p:attrNameLst>
                                          <p:attrName>style.visibility</p:attrName>
                                        </p:attrNameLst>
                                      </p:cBhvr>
                                      <p:to>
                                        <p:strVal val="visible"/>
                                      </p:to>
                                    </p:set>
                                    <p:animEffect transition="in" filter="dissolve">
                                      <p:cBhvr>
                                        <p:cTn id="37" dur="500"/>
                                        <p:tgtEl>
                                          <p:spTgt spid="140186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hidden"/>
                                      </p:to>
                                    </p:set>
                                  </p:childTnLst>
                                </p:cTn>
                              </p:par>
                              <p:par>
                                <p:cTn id="42" presetID="23" presetClass="entr" presetSubtype="272" fill="hold" grpId="0" nodeType="withEffect">
                                  <p:stCondLst>
                                    <p:cond delay="0"/>
                                  </p:stCondLst>
                                  <p:childTnLst>
                                    <p:set>
                                      <p:cBhvr>
                                        <p:cTn id="43" dur="1" fill="hold">
                                          <p:stCondLst>
                                            <p:cond delay="0"/>
                                          </p:stCondLst>
                                        </p:cTn>
                                        <p:tgtEl>
                                          <p:spTgt spid="1401866"/>
                                        </p:tgtEl>
                                        <p:attrNameLst>
                                          <p:attrName>style.visibility</p:attrName>
                                        </p:attrNameLst>
                                      </p:cBhvr>
                                      <p:to>
                                        <p:strVal val="visible"/>
                                      </p:to>
                                    </p:set>
                                    <p:anim calcmode="lin" valueType="num">
                                      <p:cBhvr>
                                        <p:cTn id="44" dur="500" fill="hold"/>
                                        <p:tgtEl>
                                          <p:spTgt spid="1401866"/>
                                        </p:tgtEl>
                                        <p:attrNameLst>
                                          <p:attrName>ppt_w</p:attrName>
                                        </p:attrNameLst>
                                      </p:cBhvr>
                                      <p:tavLst>
                                        <p:tav tm="0">
                                          <p:val>
                                            <p:strVal val="2/3*#ppt_w"/>
                                          </p:val>
                                        </p:tav>
                                        <p:tav tm="100000">
                                          <p:val>
                                            <p:strVal val="#ppt_w"/>
                                          </p:val>
                                        </p:tav>
                                      </p:tavLst>
                                    </p:anim>
                                    <p:anim calcmode="lin" valueType="num">
                                      <p:cBhvr>
                                        <p:cTn id="45" dur="500" fill="hold"/>
                                        <p:tgtEl>
                                          <p:spTgt spid="1401866"/>
                                        </p:tgtEl>
                                        <p:attrNameLst>
                                          <p:attrName>ppt_h</p:attrName>
                                        </p:attrNameLst>
                                      </p:cBhvr>
                                      <p:tavLst>
                                        <p:tav tm="0">
                                          <p:val>
                                            <p:strVal val="2/3*#ppt_h"/>
                                          </p:val>
                                        </p:tav>
                                        <p:tav tm="100000">
                                          <p:val>
                                            <p:strVal val="#ppt_h"/>
                                          </p:val>
                                        </p:tav>
                                      </p:tavLst>
                                    </p:anim>
                                  </p:childTnLst>
                                </p:cTn>
                              </p:par>
                            </p:childTnLst>
                          </p:cTn>
                        </p:par>
                        <p:par>
                          <p:cTn id="46" fill="hold" nodeType="afterGroup">
                            <p:stCondLst>
                              <p:cond delay="500"/>
                            </p:stCondLst>
                            <p:childTnLst>
                              <p:par>
                                <p:cTn id="47" presetID="23" presetClass="entr" presetSubtype="16" fill="hold" grpId="0" nodeType="afterEffect">
                                  <p:stCondLst>
                                    <p:cond delay="0"/>
                                  </p:stCondLst>
                                  <p:childTnLst>
                                    <p:set>
                                      <p:cBhvr>
                                        <p:cTn id="48" dur="1" fill="hold">
                                          <p:stCondLst>
                                            <p:cond delay="0"/>
                                          </p:stCondLst>
                                        </p:cTn>
                                        <p:tgtEl>
                                          <p:spTgt spid="1401867"/>
                                        </p:tgtEl>
                                        <p:attrNameLst>
                                          <p:attrName>style.visibility</p:attrName>
                                        </p:attrNameLst>
                                      </p:cBhvr>
                                      <p:to>
                                        <p:strVal val="visible"/>
                                      </p:to>
                                    </p:set>
                                    <p:anim calcmode="lin" valueType="num">
                                      <p:cBhvr>
                                        <p:cTn id="49" dur="500" fill="hold"/>
                                        <p:tgtEl>
                                          <p:spTgt spid="1401867"/>
                                        </p:tgtEl>
                                        <p:attrNameLst>
                                          <p:attrName>ppt_w</p:attrName>
                                        </p:attrNameLst>
                                      </p:cBhvr>
                                      <p:tavLst>
                                        <p:tav tm="0">
                                          <p:val>
                                            <p:fltVal val="0"/>
                                          </p:val>
                                        </p:tav>
                                        <p:tav tm="100000">
                                          <p:val>
                                            <p:strVal val="#ppt_w"/>
                                          </p:val>
                                        </p:tav>
                                      </p:tavLst>
                                    </p:anim>
                                    <p:anim calcmode="lin" valueType="num">
                                      <p:cBhvr>
                                        <p:cTn id="50" dur="500" fill="hold"/>
                                        <p:tgtEl>
                                          <p:spTgt spid="1401867"/>
                                        </p:tgtEl>
                                        <p:attrNameLst>
                                          <p:attrName>ppt_h</p:attrName>
                                        </p:attrNameLst>
                                      </p:cBhvr>
                                      <p:tavLst>
                                        <p:tav tm="0">
                                          <p:val>
                                            <p:fltVal val="0"/>
                                          </p:val>
                                        </p:tav>
                                        <p:tav tm="100000">
                                          <p:val>
                                            <p:strVal val="#ppt_h"/>
                                          </p:val>
                                        </p:tav>
                                      </p:tavLst>
                                    </p:anim>
                                  </p:childTnLst>
                                </p:cTn>
                              </p:par>
                            </p:childTnLst>
                          </p:cTn>
                        </p:par>
                        <p:par>
                          <p:cTn id="51" fill="hold" nodeType="afterGroup">
                            <p:stCondLst>
                              <p:cond delay="1000"/>
                            </p:stCondLst>
                            <p:childTnLst>
                              <p:par>
                                <p:cTn id="52" presetID="9" presetClass="entr" presetSubtype="0" fill="hold" grpId="0" nodeType="afterEffect">
                                  <p:stCondLst>
                                    <p:cond delay="0"/>
                                  </p:stCondLst>
                                  <p:childTnLst>
                                    <p:set>
                                      <p:cBhvr>
                                        <p:cTn id="53" dur="1" fill="hold">
                                          <p:stCondLst>
                                            <p:cond delay="0"/>
                                          </p:stCondLst>
                                        </p:cTn>
                                        <p:tgtEl>
                                          <p:spTgt spid="1401868"/>
                                        </p:tgtEl>
                                        <p:attrNameLst>
                                          <p:attrName>style.visibility</p:attrName>
                                        </p:attrNameLst>
                                      </p:cBhvr>
                                      <p:to>
                                        <p:strVal val="visible"/>
                                      </p:to>
                                    </p:set>
                                    <p:animEffect transition="in" filter="dissolve">
                                      <p:cBhvr>
                                        <p:cTn id="54" dur="500"/>
                                        <p:tgtEl>
                                          <p:spTgt spid="1401868"/>
                                        </p:tgtEl>
                                      </p:cBhvr>
                                    </p:animEffect>
                                  </p:childTnLst>
                                </p:cTn>
                              </p:par>
                            </p:childTnLst>
                          </p:cTn>
                        </p:par>
                        <p:par>
                          <p:cTn id="55" fill="hold" nodeType="afterGroup">
                            <p:stCondLst>
                              <p:cond delay="1500"/>
                            </p:stCondLst>
                            <p:childTnLst>
                              <p:par>
                                <p:cTn id="56" presetID="9" presetClass="entr" presetSubtype="0" fill="hold" grpId="0" nodeType="afterEffect">
                                  <p:stCondLst>
                                    <p:cond delay="0"/>
                                  </p:stCondLst>
                                  <p:childTnLst>
                                    <p:set>
                                      <p:cBhvr>
                                        <p:cTn id="57" dur="1" fill="hold">
                                          <p:stCondLst>
                                            <p:cond delay="0"/>
                                          </p:stCondLst>
                                        </p:cTn>
                                        <p:tgtEl>
                                          <p:spTgt spid="1401870"/>
                                        </p:tgtEl>
                                        <p:attrNameLst>
                                          <p:attrName>style.visibility</p:attrName>
                                        </p:attrNameLst>
                                      </p:cBhvr>
                                      <p:to>
                                        <p:strVal val="visible"/>
                                      </p:to>
                                    </p:set>
                                    <p:animEffect transition="in" filter="dissolve">
                                      <p:cBhvr>
                                        <p:cTn id="58" dur="500"/>
                                        <p:tgtEl>
                                          <p:spTgt spid="1401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1859" grpId="0" animBg="1" autoUpdateAnimBg="0"/>
      <p:bldP spid="1401860" grpId="0" animBg="1" autoUpdateAnimBg="0"/>
      <p:bldP spid="1401861" grpId="0" animBg="1" autoUpdateAnimBg="0"/>
      <p:bldP spid="1401862" grpId="0" animBg="1"/>
      <p:bldP spid="1401863" grpId="0" animBg="1" autoUpdateAnimBg="0"/>
      <p:bldP spid="1401864" grpId="0" animBg="1"/>
      <p:bldP spid="1401865" grpId="0" animBg="1" autoUpdateAnimBg="0"/>
      <p:bldP spid="1401866" grpId="0" animBg="1" autoUpdateAnimBg="0"/>
      <p:bldP spid="1401867" grpId="0" animBg="1"/>
      <p:bldP spid="1401868" grpId="0" animBg="1" autoUpdateAnimBg="0"/>
      <p:bldP spid="1401870" grpId="0" animBg="1" autoUpdateAnimBg="0"/>
      <p:bldP spid="1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Key issue is whether sale is in ordinary course of business</a:t>
            </a:r>
          </a:p>
          <a:p>
            <a:pPr lvl="1"/>
            <a:r>
              <a:rPr lang="en-US" dirty="0" smtClean="0"/>
              <a:t>Court finds not standard practice to run UCC search before buying, so buyers didn’t have to do so here</a:t>
            </a:r>
          </a:p>
          <a:p>
            <a:pPr lvl="1"/>
            <a:r>
              <a:rPr lang="en-US" dirty="0" smtClean="0"/>
              <a:t>Note BIOCOB definition seems to focus really on seller’s practices, not those </a:t>
            </a:r>
            <a:r>
              <a:rPr lang="en-US" smtClean="0"/>
              <a:t>of buyer </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51</a:t>
            </a:fld>
            <a:endParaRPr lang="en-US" altLang="en-US"/>
          </a:p>
        </p:txBody>
      </p:sp>
    </p:spTree>
    <p:extLst>
      <p:ext uri="{BB962C8B-B14F-4D97-AF65-F5344CB8AC3E}">
        <p14:creationId xmlns:p14="http://schemas.microsoft.com/office/powerpoint/2010/main" val="32451098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783666E-9BBE-4CB4-B9DD-46DA20597E81}"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1436D2-3639-4B23-8E38-F9DDCA34ECE9}"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altLang="en-US" smtClean="0"/>
              <a:t>9-327: Deposit Account Priority</a:t>
            </a:r>
          </a:p>
        </p:txBody>
      </p:sp>
      <p:sp>
        <p:nvSpPr>
          <p:cNvPr id="16390" name="Rectangle 3"/>
          <p:cNvSpPr>
            <a:spLocks noGrp="1" noChangeArrowheads="1"/>
          </p:cNvSpPr>
          <p:nvPr>
            <p:ph type="body" idx="1"/>
          </p:nvPr>
        </p:nvSpPr>
        <p:spPr/>
        <p:txBody>
          <a:bodyPr/>
          <a:lstStyle/>
          <a:p>
            <a:r>
              <a:rPr lang="en-US" altLang="en-US" dirty="0" smtClean="0">
                <a:cs typeface="Times New Roman" panose="02020603050405020304" pitchFamily="18" charset="0"/>
              </a:rPr>
              <a:t>The following rules govern priority among conflicting security interests in the same deposit account:</a:t>
            </a:r>
            <a:endParaRPr lang="en-US" altLang="en-US" dirty="0" smtClean="0"/>
          </a:p>
          <a:p>
            <a:pPr lvl="1"/>
            <a:r>
              <a:rPr lang="en-US" altLang="en-US" dirty="0" smtClean="0">
                <a:cs typeface="Times New Roman" panose="02020603050405020304" pitchFamily="18" charset="0"/>
              </a:rPr>
              <a:t>(1) A security interest held by a secured party having </a:t>
            </a:r>
            <a:r>
              <a:rPr lang="en-US" altLang="en-US" dirty="0" smtClean="0">
                <a:solidFill>
                  <a:srgbClr val="FF0000"/>
                </a:solidFill>
                <a:cs typeface="Times New Roman" panose="02020603050405020304" pitchFamily="18" charset="0"/>
              </a:rPr>
              <a:t>control</a:t>
            </a:r>
            <a:r>
              <a:rPr lang="en-US" altLang="en-US" dirty="0" smtClean="0">
                <a:cs typeface="Times New Roman" panose="02020603050405020304" pitchFamily="18" charset="0"/>
              </a:rPr>
              <a:t> of the deposit account under Section 9‑104 </a:t>
            </a:r>
            <a:r>
              <a:rPr lang="en-US" altLang="en-US" dirty="0" smtClean="0">
                <a:solidFill>
                  <a:srgbClr val="FF0000"/>
                </a:solidFill>
                <a:cs typeface="Times New Roman" panose="02020603050405020304" pitchFamily="18" charset="0"/>
              </a:rPr>
              <a:t>has priority over </a:t>
            </a:r>
            <a:r>
              <a:rPr lang="en-US" altLang="en-US" dirty="0" smtClean="0">
                <a:cs typeface="Times New Roman" panose="02020603050405020304" pitchFamily="18" charset="0"/>
              </a:rPr>
              <a:t>a conflicting security interest held by a secured party that </a:t>
            </a:r>
            <a:r>
              <a:rPr lang="en-US" altLang="en-US" dirty="0" smtClean="0">
                <a:solidFill>
                  <a:srgbClr val="FF0000"/>
                </a:solidFill>
                <a:cs typeface="Times New Roman" panose="02020603050405020304" pitchFamily="18" charset="0"/>
              </a:rPr>
              <a:t>does not have control</a:t>
            </a:r>
            <a:r>
              <a:rPr lang="en-US" altLang="en-US" dirty="0" smtClean="0">
                <a:cs typeface="Times New Roman" panose="02020603050405020304" pitchFamily="18" charset="0"/>
              </a:rPr>
              <a:t>.</a:t>
            </a:r>
          </a:p>
        </p:txBody>
      </p:sp>
    </p:spTree>
    <p:extLst>
      <p:ext uri="{BB962C8B-B14F-4D97-AF65-F5344CB8AC3E}">
        <p14:creationId xmlns:p14="http://schemas.microsoft.com/office/powerpoint/2010/main" val="552594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5889FAF-121D-4B74-86F1-D37DA35BA5A5}"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45363B-A853-4D1C-BB1C-22F6EBBEF101}"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altLang="en-US" smtClean="0"/>
              <a:t>9-327: Deposit Account Priority</a:t>
            </a:r>
          </a:p>
        </p:txBody>
      </p:sp>
      <p:sp>
        <p:nvSpPr>
          <p:cNvPr id="17414" name="Rectangle 3"/>
          <p:cNvSpPr>
            <a:spLocks noGrp="1" noChangeArrowheads="1"/>
          </p:cNvSpPr>
          <p:nvPr>
            <p:ph type="body" idx="1"/>
          </p:nvPr>
        </p:nvSpPr>
        <p:spPr/>
        <p:txBody>
          <a:bodyPr/>
          <a:lstStyle/>
          <a:p>
            <a:pPr lvl="1"/>
            <a:r>
              <a:rPr lang="en-US" altLang="en-US" dirty="0">
                <a:cs typeface="Times New Roman" panose="02020603050405020304" pitchFamily="18" charset="0"/>
              </a:rPr>
              <a:t>(2) </a:t>
            </a:r>
            <a:r>
              <a:rPr lang="en-US" altLang="en-US" dirty="0">
                <a:solidFill>
                  <a:srgbClr val="FF0000"/>
                </a:solidFill>
                <a:cs typeface="Times New Roman" panose="02020603050405020304" pitchFamily="18" charset="0"/>
              </a:rPr>
              <a:t>Except </a:t>
            </a:r>
            <a:r>
              <a:rPr lang="en-US" altLang="en-US" dirty="0">
                <a:cs typeface="Times New Roman" panose="02020603050405020304" pitchFamily="18" charset="0"/>
              </a:rPr>
              <a:t>as otherwise provided in paragraphs (3) and (4), </a:t>
            </a:r>
            <a:r>
              <a:rPr lang="en-US" altLang="en-US" dirty="0">
                <a:solidFill>
                  <a:srgbClr val="FF0000"/>
                </a:solidFill>
                <a:cs typeface="Times New Roman" panose="02020603050405020304" pitchFamily="18" charset="0"/>
              </a:rPr>
              <a:t>security interests perfected by control</a:t>
            </a:r>
            <a:r>
              <a:rPr lang="en-US" altLang="en-US" dirty="0">
                <a:cs typeface="Times New Roman" panose="02020603050405020304" pitchFamily="18" charset="0"/>
              </a:rPr>
              <a:t> under Section 9‑314 </a:t>
            </a:r>
            <a:r>
              <a:rPr lang="en-US" altLang="en-US" dirty="0">
                <a:solidFill>
                  <a:srgbClr val="FF0000"/>
                </a:solidFill>
                <a:cs typeface="Times New Roman" panose="02020603050405020304" pitchFamily="18" charset="0"/>
              </a:rPr>
              <a:t>rank according to priority in time of obtaining control</a:t>
            </a:r>
            <a:r>
              <a:rPr lang="en-US" altLang="en-US" dirty="0" smtClean="0">
                <a:cs typeface="Times New Roman" panose="02020603050405020304" pitchFamily="18" charset="0"/>
              </a:rPr>
              <a:t>.</a:t>
            </a:r>
            <a:endParaRPr lang="en-US" altLang="en-US" dirty="0">
              <a:cs typeface="Times New Roman" panose="02020603050405020304" pitchFamily="18" charset="0"/>
            </a:endParaRPr>
          </a:p>
        </p:txBody>
      </p:sp>
    </p:spTree>
    <p:extLst>
      <p:ext uri="{BB962C8B-B14F-4D97-AF65-F5344CB8AC3E}">
        <p14:creationId xmlns:p14="http://schemas.microsoft.com/office/powerpoint/2010/main" val="28775814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5889FAF-121D-4B74-86F1-D37DA35BA5A5}"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45363B-A853-4D1C-BB1C-22F6EBBEF101}"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altLang="en-US" smtClean="0"/>
              <a:t>9-327: Deposit Account Priority</a:t>
            </a:r>
          </a:p>
        </p:txBody>
      </p:sp>
      <p:sp>
        <p:nvSpPr>
          <p:cNvPr id="17414"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a:t>
            </a:r>
            <a:r>
              <a:rPr lang="en-US" altLang="en-US" dirty="0">
                <a:cs typeface="Times New Roman" panose="02020603050405020304" pitchFamily="18" charset="0"/>
              </a:rPr>
              <a:t>3) Except as otherwise provided in paragraph (4), </a:t>
            </a:r>
            <a:r>
              <a:rPr lang="en-US" altLang="en-US" dirty="0">
                <a:solidFill>
                  <a:srgbClr val="FF0000"/>
                </a:solidFill>
                <a:cs typeface="Times New Roman" panose="02020603050405020304" pitchFamily="18" charset="0"/>
              </a:rPr>
              <a:t>a security interest held by the bank with which the deposit account is maintained </a:t>
            </a:r>
            <a:r>
              <a:rPr lang="en-US" altLang="en-US" dirty="0">
                <a:cs typeface="Times New Roman" panose="02020603050405020304" pitchFamily="18" charset="0"/>
              </a:rPr>
              <a:t>has priority over a conflicting security interest held by another secured party.</a:t>
            </a:r>
          </a:p>
        </p:txBody>
      </p:sp>
    </p:spTree>
    <p:extLst>
      <p:ext uri="{BB962C8B-B14F-4D97-AF65-F5344CB8AC3E}">
        <p14:creationId xmlns:p14="http://schemas.microsoft.com/office/powerpoint/2010/main" val="22927782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1184F66-D9E9-4554-BBDF-CCD7D5670293}" type="datetime4">
              <a:rPr lang="en-US" smtClean="0"/>
              <a:t>April 29,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2178235-B96F-4F99-B627-2F1AAD90987B}"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smtClean="0"/>
              <a:t>9-327: Deposit Account Priority</a:t>
            </a:r>
            <a:endParaRPr lang="en-US" altLang="en-US" smtClean="0">
              <a:cs typeface="Times New Roman" panose="02020603050405020304" pitchFamily="18" charset="0"/>
            </a:endParaRPr>
          </a:p>
        </p:txBody>
      </p:sp>
      <p:sp>
        <p:nvSpPr>
          <p:cNvPr id="18438"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(4) A </a:t>
            </a:r>
            <a:r>
              <a:rPr lang="en-US" altLang="en-US" dirty="0" smtClean="0">
                <a:solidFill>
                  <a:srgbClr val="FF0000"/>
                </a:solidFill>
                <a:cs typeface="Times New Roman" panose="02020603050405020304" pitchFamily="18" charset="0"/>
              </a:rPr>
              <a:t>security interest perfected by control under Section 9‑104(a)(3) has priority over a security interest held by the bank </a:t>
            </a:r>
            <a:r>
              <a:rPr lang="en-US" altLang="en-US" dirty="0" smtClean="0">
                <a:cs typeface="Times New Roman" panose="02020603050405020304" pitchFamily="18" charset="0"/>
              </a:rPr>
              <a:t>with which the deposit account is maintained.</a:t>
            </a:r>
          </a:p>
        </p:txBody>
      </p:sp>
    </p:spTree>
    <p:extLst>
      <p:ext uri="{BB962C8B-B14F-4D97-AF65-F5344CB8AC3E}">
        <p14:creationId xmlns:p14="http://schemas.microsoft.com/office/powerpoint/2010/main" val="3691556604"/>
      </p:ext>
    </p:extLst>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4159</TotalTime>
  <Words>2409</Words>
  <Application>Microsoft Office PowerPoint</Application>
  <PresentationFormat>Widescreen</PresentationFormat>
  <Paragraphs>466</Paragraphs>
  <Slides>51</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51</vt:i4>
      </vt:variant>
    </vt:vector>
  </HeadingPairs>
  <TitlesOfParts>
    <vt:vector size="57" baseType="lpstr">
      <vt:lpstr>Arial</vt:lpstr>
      <vt:lpstr>Helvetica</vt:lpstr>
      <vt:lpstr>Monotype Sorts</vt:lpstr>
      <vt:lpstr>Times New Roman</vt:lpstr>
      <vt:lpstr>Wingdings</vt:lpstr>
      <vt:lpstr>Generic (Standard)</vt:lpstr>
      <vt:lpstr>Class 15 Secured Transactions Spring 2021   Transfers</vt:lpstr>
      <vt:lpstr>Diamond Walnut</vt:lpstr>
      <vt:lpstr>Attachment of Original SI in Deposit Account</vt:lpstr>
      <vt:lpstr>Attachment of Original SI in Deposit Account</vt:lpstr>
      <vt:lpstr>Perfection of SI in Deposit Account</vt:lpstr>
      <vt:lpstr>9-327: Deposit Account Priority</vt:lpstr>
      <vt:lpstr>9-327: Deposit Account Priority</vt:lpstr>
      <vt:lpstr>9-327: Deposit Account Priority</vt:lpstr>
      <vt:lpstr>9-327: Deposit Account Priority</vt:lpstr>
      <vt:lpstr>Summing Up 9-327 on Deposit Account Priorities</vt:lpstr>
      <vt:lpstr>Summing Up 9-327 on Deposit Account Priorities</vt:lpstr>
      <vt:lpstr>5‑4.1: Control v. Proceeds Interest</vt:lpstr>
      <vt:lpstr>5‑4.2: Control v. Proceeds Interest</vt:lpstr>
      <vt:lpstr>5‑4.3: Control v. Proceeds Interest</vt:lpstr>
      <vt:lpstr>5‑4.1: Answer</vt:lpstr>
      <vt:lpstr>5‑4.2: Answer</vt:lpstr>
      <vt:lpstr>5‑4.3: Answer</vt:lpstr>
      <vt:lpstr>5‑5: Proceeds v. Proceeds</vt:lpstr>
      <vt:lpstr>5‑5: Answer</vt:lpstr>
      <vt:lpstr>5‑5: Answer</vt:lpstr>
      <vt:lpstr>5‑5: Answer</vt:lpstr>
      <vt:lpstr>Answer</vt:lpstr>
      <vt:lpstr>Answer</vt:lpstr>
      <vt:lpstr>Answer</vt:lpstr>
      <vt:lpstr>Answer</vt:lpstr>
      <vt:lpstr>Question</vt:lpstr>
      <vt:lpstr>Two Deposit Accounts?</vt:lpstr>
      <vt:lpstr>Two Deposit Accounts, Three SPs</vt:lpstr>
      <vt:lpstr>Two DAs: Answer</vt:lpstr>
      <vt:lpstr>Two DAs: Answer</vt:lpstr>
      <vt:lpstr>Two DAs, Three SPs: Answer</vt:lpstr>
      <vt:lpstr>Tusa-Expo Holdings</vt:lpstr>
      <vt:lpstr>Why Do We Care about Proceeds Here?</vt:lpstr>
      <vt:lpstr>Money and Tusa-Expo</vt:lpstr>
      <vt:lpstr>Money and Tusa-Expo</vt:lpstr>
      <vt:lpstr>Money and 9-332(a)</vt:lpstr>
      <vt:lpstr>Funds and Tusa-Expo</vt:lpstr>
      <vt:lpstr>Tusa-Expo Answer (Not What the Court Says)</vt:lpstr>
      <vt:lpstr>Tusa-Expo Answer (Not What the Court Says)</vt:lpstr>
      <vt:lpstr>Protecting Funds Flows</vt:lpstr>
      <vt:lpstr>Protecting Funds Flows</vt:lpstr>
      <vt:lpstr>Protecting Funds Flows</vt:lpstr>
      <vt:lpstr>9-315: Continuation of the SI After Transfer</vt:lpstr>
      <vt:lpstr>9-315: Continuation of the SI After Transfer</vt:lpstr>
      <vt:lpstr> 9-320: Buyer of Goods</vt:lpstr>
      <vt:lpstr>1-201(b)(9): Buyer in ordinary course of business</vt:lpstr>
      <vt:lpstr>1-201(b)(9): Buyer in ordinary course of business</vt:lpstr>
      <vt:lpstr>5‑7: Sales from Inventory</vt:lpstr>
      <vt:lpstr>5‑7: Answer</vt:lpstr>
      <vt:lpstr>Bean Timberland</vt:lpstr>
      <vt:lpstr>Answer</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493</cp:revision>
  <cp:lastPrinted>2018-10-31T18:46:55Z</cp:lastPrinted>
  <dcterms:created xsi:type="dcterms:W3CDTF">1999-10-27T15:27:59Z</dcterms:created>
  <dcterms:modified xsi:type="dcterms:W3CDTF">2021-04-29T19:24:16Z</dcterms:modified>
</cp:coreProperties>
</file>