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3"/>
  </p:notesMasterIdLst>
  <p:handoutMasterIdLst>
    <p:handoutMasterId r:id="rId34"/>
  </p:handoutMasterIdLst>
  <p:sldIdLst>
    <p:sldId id="1255" r:id="rId2"/>
    <p:sldId id="1628" r:id="rId3"/>
    <p:sldId id="1704" r:id="rId4"/>
    <p:sldId id="1705" r:id="rId5"/>
    <p:sldId id="1706" r:id="rId6"/>
    <p:sldId id="1629" r:id="rId7"/>
    <p:sldId id="1669" r:id="rId8"/>
    <p:sldId id="1740" r:id="rId9"/>
    <p:sldId id="1671" r:id="rId10"/>
    <p:sldId id="1672" r:id="rId11"/>
    <p:sldId id="1673" r:id="rId12"/>
    <p:sldId id="1670" r:id="rId13"/>
    <p:sldId id="1741" r:id="rId14"/>
    <p:sldId id="1707" r:id="rId15"/>
    <p:sldId id="1674" r:id="rId16"/>
    <p:sldId id="1708" r:id="rId17"/>
    <p:sldId id="1709" r:id="rId18"/>
    <p:sldId id="1711" r:id="rId19"/>
    <p:sldId id="1712" r:id="rId20"/>
    <p:sldId id="1713" r:id="rId21"/>
    <p:sldId id="1743" r:id="rId22"/>
    <p:sldId id="1744" r:id="rId23"/>
    <p:sldId id="1732" r:id="rId24"/>
    <p:sldId id="1734" r:id="rId25"/>
    <p:sldId id="1735" r:id="rId26"/>
    <p:sldId id="1736" r:id="rId27"/>
    <p:sldId id="1737" r:id="rId28"/>
    <p:sldId id="1742" r:id="rId29"/>
    <p:sldId id="1738" r:id="rId30"/>
    <p:sldId id="1745" r:id="rId31"/>
    <p:sldId id="1739" r:id="rId32"/>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0000FF"/>
    <a:srgbClr val="003399"/>
    <a:srgbClr val="CC66FF"/>
    <a:srgbClr val="CCCCFF"/>
    <a:srgbClr val="6699FF"/>
    <a:srgbClr val="FFCC99"/>
    <a:srgbClr val="CC99FF"/>
    <a:srgbClr val="FF7C8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8" autoAdjust="0"/>
    <p:restoredTop sz="86378" autoAdjust="0"/>
  </p:normalViewPr>
  <p:slideViewPr>
    <p:cSldViewPr snapToGrid="0">
      <p:cViewPr varScale="1">
        <p:scale>
          <a:sx n="153" d="100"/>
          <a:sy n="153" d="100"/>
        </p:scale>
        <p:origin x="72" y="180"/>
      </p:cViewPr>
      <p:guideLst>
        <p:guide orient="horz" pos="2160"/>
        <p:guide pos="3840"/>
      </p:guideLst>
    </p:cSldViewPr>
  </p:slideViewPr>
  <p:outlineViewPr>
    <p:cViewPr>
      <p:scale>
        <a:sx n="50" d="100"/>
        <a:sy n="50" d="100"/>
      </p:scale>
      <p:origin x="0" y="5035"/>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defTabSz="931621">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algn="r" defTabSz="931621">
              <a:defRPr kumimoji="0" sz="1200"/>
            </a:lvl1pPr>
          </a:lstStyle>
          <a:p>
            <a:pPr>
              <a:defRPr/>
            </a:pPr>
            <a:fld id="{7D4FCE8C-21AF-4243-8BA7-DAAD412EA9A4}" type="datetime1">
              <a:rPr lang="en-US" altLang="en-US" smtClean="0"/>
              <a:t>4/28/2021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defTabSz="931621">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algn="r" defTabSz="931621">
              <a:defRPr kumimoji="0" sz="1200"/>
            </a:lvl1pPr>
          </a:lstStyle>
          <a:p>
            <a:fld id="{4FFE3036-17CF-4EE7-8755-5D5EC73396F7}" type="slidenum">
              <a:rPr lang="en-US" altLang="en-US"/>
              <a:pPr/>
              <a:t>‹#›</a:t>
            </a:fld>
            <a:endParaRPr lang="en-US" altLang="en-US"/>
          </a:p>
        </p:txBody>
      </p:sp>
    </p:spTree>
    <p:extLst>
      <p:ext uri="{BB962C8B-B14F-4D97-AF65-F5344CB8AC3E}">
        <p14:creationId xmlns:p14="http://schemas.microsoft.com/office/powerpoint/2010/main" val="96414861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defTabSz="931621">
              <a:defRPr kumimoji="0" sz="1200"/>
            </a:lvl1pPr>
          </a:lstStyle>
          <a:p>
            <a:pPr>
              <a:defRPr/>
            </a:pPr>
            <a:endParaRPr lang="en-US" altLang="en-US"/>
          </a:p>
        </p:txBody>
      </p:sp>
      <p:sp>
        <p:nvSpPr>
          <p:cNvPr id="40963"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9" tIns="46579" rIns="93159" bIns="46579" numCol="1" anchor="t" anchorCtr="0" compatLnSpc="1">
            <a:prstTxWarp prst="textNoShape">
              <a:avLst/>
            </a:prstTxWarp>
          </a:bodyPr>
          <a:lstStyle>
            <a:lvl1pPr algn="r" defTabSz="931621">
              <a:defRPr kumimoji="0" sz="1200"/>
            </a:lvl1pPr>
          </a:lstStyle>
          <a:p>
            <a:pPr>
              <a:defRPr/>
            </a:pPr>
            <a:fld id="{723471C6-2227-4BD5-B38F-1CDBB94DBEB4}" type="datetime1">
              <a:rPr lang="en-US" altLang="en-US" smtClean="0"/>
              <a:t>4/28/2021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defTabSz="931621">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9" tIns="46579" rIns="93159" bIns="46579" numCol="1" anchor="b" anchorCtr="0" compatLnSpc="1">
            <a:prstTxWarp prst="textNoShape">
              <a:avLst/>
            </a:prstTxWarp>
          </a:bodyPr>
          <a:lstStyle>
            <a:lvl1pPr algn="r" defTabSz="931621">
              <a:defRPr kumimoji="0" sz="1200"/>
            </a:lvl1pPr>
          </a:lstStyle>
          <a:p>
            <a:fld id="{4AF1084B-A48B-4177-9CDB-9C19722E46E1}" type="slidenum">
              <a:rPr lang="en-US" altLang="en-US"/>
              <a:pPr/>
              <a:t>‹#›</a:t>
            </a:fld>
            <a:endParaRPr lang="en-US" altLang="en-US"/>
          </a:p>
        </p:txBody>
      </p:sp>
    </p:spTree>
    <p:extLst>
      <p:ext uri="{BB962C8B-B14F-4D97-AF65-F5344CB8AC3E}">
        <p14:creationId xmlns:p14="http://schemas.microsoft.com/office/powerpoint/2010/main" val="395746855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53D097-1BFD-4564-A14F-17B77CE67AE6}" type="datetime1">
              <a:rPr kumimoji="0" lang="en-US" altLang="en-US" sz="1200"/>
              <a:t>4/28/2021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235996-1ACF-41F4-8CA1-C22407B58A53}" type="slidenum">
              <a:rPr kumimoji="0" lang="en-US" altLang="en-US" sz="1200"/>
              <a:pPr/>
              <a:t>1</a:t>
            </a:fld>
            <a:endParaRPr kumimoji="0" lang="en-US" altLang="en-US" sz="1200"/>
          </a:p>
        </p:txBody>
      </p:sp>
      <p:sp>
        <p:nvSpPr>
          <p:cNvPr id="41988" name="Rectangle 2"/>
          <p:cNvSpPr>
            <a:spLocks noGrp="1" noRot="1" noChangeAspect="1" noChangeArrowheads="1" noTextEdit="1"/>
          </p:cNvSpPr>
          <p:nvPr>
            <p:ph type="sldImg"/>
          </p:nvPr>
        </p:nvSpPr>
        <p:spPr>
          <a:xfrm>
            <a:off x="407988" y="698500"/>
            <a:ext cx="6194425" cy="3484563"/>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300374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7BDBE0-9794-4F6E-A22C-7C61BAEE3039}" type="datetime1">
              <a:rPr kumimoji="0" lang="en-US" altLang="en-US" sz="1200"/>
              <a:t>4/28/2021</a:t>
            </a:fld>
            <a:endParaRPr kumimoji="0" lang="en-US" altLang="en-US" sz="1200"/>
          </a:p>
        </p:txBody>
      </p:sp>
      <p:sp>
        <p:nvSpPr>
          <p:cNvPr id="788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6E7E15-E20D-42CB-8C12-97CEE9B6D88B}" type="slidenum">
              <a:rPr kumimoji="0" lang="en-US" altLang="en-US" sz="1200"/>
              <a:pPr/>
              <a:t>27</a:t>
            </a:fld>
            <a:endParaRPr kumimoji="0" lang="en-US" altLang="en-US" sz="1200"/>
          </a:p>
        </p:txBody>
      </p:sp>
      <p:sp>
        <p:nvSpPr>
          <p:cNvPr id="78852" name="Rectangle 2"/>
          <p:cNvSpPr>
            <a:spLocks noGrp="1" noRot="1" noChangeAspect="1" noChangeArrowheads="1" noTextEdit="1"/>
          </p:cNvSpPr>
          <p:nvPr>
            <p:ph type="sldImg"/>
          </p:nvPr>
        </p:nvSpPr>
        <p:spPr>
          <a:xfrm>
            <a:off x="407988" y="698500"/>
            <a:ext cx="6194425" cy="3484563"/>
          </a:xfrm>
          <a:ln/>
        </p:spPr>
      </p:sp>
      <p:sp>
        <p:nvSpPr>
          <p:cNvPr id="788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05667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38A133-7E76-443A-9A6C-1353480285B1}" type="datetime1">
              <a:rPr kumimoji="0" lang="en-US" altLang="en-US" sz="1200"/>
              <a:t>4/28/2021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792463-8821-497F-B246-8C6711202F8B}" type="slidenum">
              <a:rPr kumimoji="0" lang="en-US" altLang="en-US" sz="1200"/>
              <a:pPr/>
              <a:t>28</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22397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363068F3-1B85-46CF-8944-79623B746657}" type="datetime1">
              <a:rPr kumimoji="0" lang="en-US" altLang="en-US" sz="1200"/>
              <a:t>4/28/2021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57C855-EC8C-4159-97A4-366C3473B698}" type="slidenum">
              <a:rPr kumimoji="0" lang="en-US" altLang="en-US" sz="1200"/>
              <a:pPr/>
              <a:t>29</a:t>
            </a:fld>
            <a:endParaRPr kumimoji="0" lang="en-US" altLang="en-US" sz="1200"/>
          </a:p>
        </p:txBody>
      </p:sp>
      <p:sp>
        <p:nvSpPr>
          <p:cNvPr id="74756" name="Rectangle 2"/>
          <p:cNvSpPr>
            <a:spLocks noGrp="1" noRot="1" noChangeAspect="1" noChangeArrowheads="1" noTextEdit="1"/>
          </p:cNvSpPr>
          <p:nvPr>
            <p:ph type="sldImg"/>
          </p:nvPr>
        </p:nvSpPr>
        <p:spPr>
          <a:xfrm>
            <a:off x="407988" y="698500"/>
            <a:ext cx="6194425" cy="3484563"/>
          </a:xfrm>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60997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38A133-7E76-443A-9A6C-1353480285B1}" type="datetime1">
              <a:rPr kumimoji="0" lang="en-US" altLang="en-US" sz="1200"/>
              <a:t>4/28/2021</a:t>
            </a:fld>
            <a:endParaRPr kumimoji="0" lang="en-US" altLang="en-US" sz="1200"/>
          </a:p>
        </p:txBody>
      </p:sp>
      <p:sp>
        <p:nvSpPr>
          <p:cNvPr id="7577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792463-8821-497F-B246-8C6711202F8B}" type="slidenum">
              <a:rPr kumimoji="0" lang="en-US" altLang="en-US" sz="1200"/>
              <a:pPr/>
              <a:t>31</a:t>
            </a:fld>
            <a:endParaRPr kumimoji="0" lang="en-US" altLang="en-US" sz="1200"/>
          </a:p>
        </p:txBody>
      </p:sp>
      <p:sp>
        <p:nvSpPr>
          <p:cNvPr id="75780" name="Rectangle 2"/>
          <p:cNvSpPr>
            <a:spLocks noGrp="1" noRot="1" noChangeAspect="1" noChangeArrowheads="1" noTextEdit="1"/>
          </p:cNvSpPr>
          <p:nvPr>
            <p:ph type="sldImg"/>
          </p:nvPr>
        </p:nvSpPr>
        <p:spPr>
          <a:xfrm>
            <a:off x="407988" y="698500"/>
            <a:ext cx="6194425" cy="3484563"/>
          </a:xfrm>
          <a:ln/>
        </p:spPr>
      </p:sp>
      <p:sp>
        <p:nvSpPr>
          <p:cNvPr id="7578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68404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D399D3-1142-495C-9920-5827CF0538D2}" type="datetime1">
              <a:rPr kumimoji="0" lang="en-US" altLang="en-US" sz="1200"/>
              <a:t>4/28/2021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C651F7B-5C5E-4048-99AB-E0E68EBA2ED6}" type="slidenum">
              <a:rPr kumimoji="0" lang="en-US" altLang="en-US" sz="1200"/>
              <a:pPr/>
              <a:t>2</a:t>
            </a:fld>
            <a:endParaRPr kumimoji="0" lang="en-US" altLang="en-US" sz="1200"/>
          </a:p>
        </p:txBody>
      </p:sp>
      <p:sp>
        <p:nvSpPr>
          <p:cNvPr id="72708" name="Rectangle 2"/>
          <p:cNvSpPr>
            <a:spLocks noGrp="1" noRot="1" noChangeAspect="1" noChangeArrowheads="1" noTextEdit="1"/>
          </p:cNvSpPr>
          <p:nvPr>
            <p:ph type="sldImg"/>
          </p:nvPr>
        </p:nvSpPr>
        <p:spPr>
          <a:xfrm>
            <a:off x="407988" y="698500"/>
            <a:ext cx="6194425" cy="3484563"/>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32090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xfrm>
            <a:off x="407988" y="698500"/>
            <a:ext cx="6194425" cy="3484563"/>
          </a:xfrm>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37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4E75FF-13E3-4EE2-98E0-0A48AEE0C56B}" type="datetime1">
              <a:rPr kumimoji="0" lang="en-US" altLang="en-US" sz="1200"/>
              <a:t>4/28/2021</a:t>
            </a:fld>
            <a:endParaRPr kumimoji="0" lang="en-US" altLang="en-US" sz="1200"/>
          </a:p>
        </p:txBody>
      </p:sp>
      <p:sp>
        <p:nvSpPr>
          <p:cNvPr id="737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E199C7-F638-4147-90B5-A9597A5D6D60}" type="slidenum">
              <a:rPr kumimoji="0" lang="en-US" altLang="en-US" sz="1200"/>
              <a:pPr/>
              <a:t>6</a:t>
            </a:fld>
            <a:endParaRPr kumimoji="0" lang="en-US" altLang="en-US" sz="1200"/>
          </a:p>
        </p:txBody>
      </p:sp>
    </p:spTree>
    <p:extLst>
      <p:ext uri="{BB962C8B-B14F-4D97-AF65-F5344CB8AC3E}">
        <p14:creationId xmlns:p14="http://schemas.microsoft.com/office/powerpoint/2010/main" val="396523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xfrm>
            <a:off x="407988" y="698500"/>
            <a:ext cx="6194425" cy="3484563"/>
          </a:xfrm>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737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4E75FF-13E3-4EE2-98E0-0A48AEE0C56B}" type="datetime1">
              <a:rPr kumimoji="0" lang="en-US" altLang="en-US" sz="1200"/>
              <a:t>4/28/2021</a:t>
            </a:fld>
            <a:endParaRPr kumimoji="0" lang="en-US" altLang="en-US" sz="1200"/>
          </a:p>
        </p:txBody>
      </p:sp>
      <p:sp>
        <p:nvSpPr>
          <p:cNvPr id="737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E199C7-F638-4147-90B5-A9597A5D6D60}" type="slidenum">
              <a:rPr kumimoji="0" lang="en-US" altLang="en-US" sz="1200"/>
              <a:pPr/>
              <a:t>7</a:t>
            </a:fld>
            <a:endParaRPr kumimoji="0" lang="en-US" altLang="en-US" sz="1200"/>
          </a:p>
        </p:txBody>
      </p:sp>
    </p:spTree>
    <p:extLst>
      <p:ext uri="{BB962C8B-B14F-4D97-AF65-F5344CB8AC3E}">
        <p14:creationId xmlns:p14="http://schemas.microsoft.com/office/powerpoint/2010/main" val="3431025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4E028E-AA96-4567-BA3B-270605FF3DD7}" type="datetime1">
              <a:rPr kumimoji="0" lang="en-US" altLang="en-US" sz="1200"/>
              <a:t>4/28/2021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C40AED-24CE-4A61-9C9B-86CA399C90FD}" type="slidenum">
              <a:rPr kumimoji="0" lang="en-US" altLang="en-US" sz="1200"/>
              <a:pPr/>
              <a:t>8</a:t>
            </a:fld>
            <a:endParaRPr kumimoji="0" lang="en-US" altLang="en-US" sz="1200"/>
          </a:p>
        </p:txBody>
      </p:sp>
      <p:sp>
        <p:nvSpPr>
          <p:cNvPr id="63492" name="Rectangle 2"/>
          <p:cNvSpPr>
            <a:spLocks noGrp="1" noRot="1" noChangeAspect="1" noChangeArrowheads="1" noTextEdit="1"/>
          </p:cNvSpPr>
          <p:nvPr>
            <p:ph type="sldImg"/>
          </p:nvPr>
        </p:nvSpPr>
        <p:spPr>
          <a:xfrm>
            <a:off x="407988" y="698500"/>
            <a:ext cx="6194425" cy="3484563"/>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631194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D399D3-1142-495C-9920-5827CF0538D2}" type="datetime1">
              <a:rPr kumimoji="0" lang="en-US" altLang="en-US" sz="1200"/>
              <a:t>4/28/2021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C651F7B-5C5E-4048-99AB-E0E68EBA2ED6}" type="slidenum">
              <a:rPr kumimoji="0" lang="en-US" altLang="en-US" sz="1200"/>
              <a:pPr/>
              <a:t>15</a:t>
            </a:fld>
            <a:endParaRPr kumimoji="0" lang="en-US" altLang="en-US" sz="1200"/>
          </a:p>
        </p:txBody>
      </p:sp>
      <p:sp>
        <p:nvSpPr>
          <p:cNvPr id="72708" name="Rectangle 2"/>
          <p:cNvSpPr>
            <a:spLocks noGrp="1" noRot="1" noChangeAspect="1" noChangeArrowheads="1" noTextEdit="1"/>
          </p:cNvSpPr>
          <p:nvPr>
            <p:ph type="sldImg"/>
          </p:nvPr>
        </p:nvSpPr>
        <p:spPr>
          <a:xfrm>
            <a:off x="407988" y="698500"/>
            <a:ext cx="6194425" cy="3484563"/>
          </a:xfrm>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84603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2DBCEF-CCEA-420D-8EB2-2DB23E6854FA}" type="datetime1">
              <a:rPr kumimoji="0" lang="en-US" altLang="en-US" sz="1200"/>
              <a:t>4/28/2021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D3177C-FB84-466E-9F2E-97DB612A7E17}" type="slidenum">
              <a:rPr kumimoji="0" lang="en-US" altLang="en-US" sz="1200"/>
              <a:pPr/>
              <a:t>24</a:t>
            </a:fld>
            <a:endParaRPr kumimoji="0" lang="en-US" altLang="en-US" sz="1200"/>
          </a:p>
        </p:txBody>
      </p:sp>
      <p:sp>
        <p:nvSpPr>
          <p:cNvPr id="76804" name="Rectangle 2"/>
          <p:cNvSpPr>
            <a:spLocks noGrp="1" noRot="1" noChangeAspect="1" noChangeArrowheads="1" noTextEdit="1"/>
          </p:cNvSpPr>
          <p:nvPr>
            <p:ph type="sldImg"/>
          </p:nvPr>
        </p:nvSpPr>
        <p:spPr>
          <a:xfrm>
            <a:off x="407988" y="698500"/>
            <a:ext cx="6194425" cy="3484563"/>
          </a:xfrm>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7486443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D33585-B4E4-4C0A-9324-868328A213BC}" type="datetime1">
              <a:rPr kumimoji="0" lang="en-US" altLang="en-US" sz="1200"/>
              <a:t>4/28/2021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BC1E04-9FCF-40C3-BE42-C28FD884F82F}" type="slidenum">
              <a:rPr kumimoji="0" lang="en-US" altLang="en-US" sz="1200"/>
              <a:pPr/>
              <a:t>25</a:t>
            </a:fld>
            <a:endParaRPr kumimoji="0" lang="en-US" altLang="en-US" sz="1200"/>
          </a:p>
        </p:txBody>
      </p:sp>
      <p:sp>
        <p:nvSpPr>
          <p:cNvPr id="77828" name="Rectangle 2"/>
          <p:cNvSpPr>
            <a:spLocks noGrp="1" noRot="1" noChangeAspect="1" noChangeArrowheads="1" noTextEdit="1"/>
          </p:cNvSpPr>
          <p:nvPr>
            <p:ph type="sldImg"/>
          </p:nvPr>
        </p:nvSpPr>
        <p:spPr>
          <a:xfrm>
            <a:off x="407988" y="698500"/>
            <a:ext cx="6194425" cy="3484563"/>
          </a:xfrm>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7432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D33585-B4E4-4C0A-9324-868328A213BC}" type="datetime1">
              <a:rPr kumimoji="0" lang="en-US" altLang="en-US" sz="1200"/>
              <a:t>4/28/2021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BC1E04-9FCF-40C3-BE42-C28FD884F82F}" type="slidenum">
              <a:rPr kumimoji="0" lang="en-US" altLang="en-US" sz="1200"/>
              <a:pPr/>
              <a:t>26</a:t>
            </a:fld>
            <a:endParaRPr kumimoji="0" lang="en-US" altLang="en-US" sz="1200"/>
          </a:p>
        </p:txBody>
      </p:sp>
      <p:sp>
        <p:nvSpPr>
          <p:cNvPr id="77828" name="Rectangle 2"/>
          <p:cNvSpPr>
            <a:spLocks noGrp="1" noRot="1" noChangeAspect="1" noChangeArrowheads="1" noTextEdit="1"/>
          </p:cNvSpPr>
          <p:nvPr>
            <p:ph type="sldImg"/>
          </p:nvPr>
        </p:nvSpPr>
        <p:spPr>
          <a:xfrm>
            <a:off x="407988" y="698500"/>
            <a:ext cx="6194425" cy="3484563"/>
          </a:xfrm>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46560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1746A4-FADD-4EED-BB25-58C410435FEE}" type="datetime4">
              <a:rPr lang="en-US" smtClean="0"/>
              <a:t>April 28,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671A108B-3E34-4CB0-9109-D22C71B48899}" type="slidenum">
              <a:rPr lang="en-US" altLang="en-US"/>
              <a:pPr/>
              <a:t>‹#›</a:t>
            </a:fld>
            <a:endParaRPr lang="en-US" altLang="en-US"/>
          </a:p>
        </p:txBody>
      </p:sp>
    </p:spTree>
    <p:extLst>
      <p:ext uri="{BB962C8B-B14F-4D97-AF65-F5344CB8AC3E}">
        <p14:creationId xmlns:p14="http://schemas.microsoft.com/office/powerpoint/2010/main" val="275179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C30BAF03-36AF-4A2C-83AB-B2A3403D5F2A}" type="datetime4">
              <a:rPr lang="en-US" smtClean="0"/>
              <a:t>April 28,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8C68EFF8-2973-4D2A-961A-22E21F79BE4C}" type="slidenum">
              <a:rPr lang="en-US" altLang="en-US"/>
              <a:pPr/>
              <a:t>‹#›</a:t>
            </a:fld>
            <a:endParaRPr lang="en-US" altLang="en-US"/>
          </a:p>
        </p:txBody>
      </p:sp>
    </p:spTree>
    <p:extLst>
      <p:ext uri="{BB962C8B-B14F-4D97-AF65-F5344CB8AC3E}">
        <p14:creationId xmlns:p14="http://schemas.microsoft.com/office/powerpoint/2010/main" val="260116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A5187F77-2165-410E-81F9-8251559F4427}" type="datetime4">
              <a:rPr lang="en-US" smtClean="0"/>
              <a:t>April 28,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8AA71BC-C288-4D4C-8DAA-9E38FA203074}" type="slidenum">
              <a:rPr lang="en-US" altLang="en-US"/>
              <a:pPr/>
              <a:t>‹#›</a:t>
            </a:fld>
            <a:endParaRPr lang="en-US" altLang="en-US"/>
          </a:p>
        </p:txBody>
      </p:sp>
    </p:spTree>
    <p:extLst>
      <p:ext uri="{BB962C8B-B14F-4D97-AF65-F5344CB8AC3E}">
        <p14:creationId xmlns:p14="http://schemas.microsoft.com/office/powerpoint/2010/main" val="268439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4DB77F5D-CD89-4C14-9FFA-90905D4C5822}" type="datetime4">
              <a:rPr lang="en-US" smtClean="0"/>
              <a:t>April 28,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B315B22E-9972-44F5-A014-A3B7A7E23AE8}" type="slidenum">
              <a:rPr lang="en-US" altLang="en-US"/>
              <a:pPr/>
              <a:t>‹#›</a:t>
            </a:fld>
            <a:endParaRPr lang="en-US" altLang="en-US"/>
          </a:p>
        </p:txBody>
      </p:sp>
    </p:spTree>
    <p:extLst>
      <p:ext uri="{BB962C8B-B14F-4D97-AF65-F5344CB8AC3E}">
        <p14:creationId xmlns:p14="http://schemas.microsoft.com/office/powerpoint/2010/main" val="229804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12953FA2-4DC3-445C-9D03-4DD79948E0E8}" type="datetime4">
              <a:rPr lang="en-US" smtClean="0"/>
              <a:t>April 28,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38E45673-2DBB-45DA-BFA2-D13B6B2A5F8D}" type="slidenum">
              <a:rPr lang="en-US" altLang="en-US"/>
              <a:pPr/>
              <a:t>‹#›</a:t>
            </a:fld>
            <a:endParaRPr lang="en-US" altLang="en-US"/>
          </a:p>
        </p:txBody>
      </p:sp>
    </p:spTree>
    <p:extLst>
      <p:ext uri="{BB962C8B-B14F-4D97-AF65-F5344CB8AC3E}">
        <p14:creationId xmlns:p14="http://schemas.microsoft.com/office/powerpoint/2010/main" val="332478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F21D1293-E4CF-46F3-A580-A985BAA1F7C0}" type="datetime4">
              <a:rPr lang="en-US" smtClean="0"/>
              <a:t>April 28,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DF41B9D1-8AA7-43A7-A9D4-B5FFA14D6F9E}" type="slidenum">
              <a:rPr lang="en-US" altLang="en-US"/>
              <a:pPr/>
              <a:t>‹#›</a:t>
            </a:fld>
            <a:endParaRPr lang="en-US" altLang="en-US"/>
          </a:p>
        </p:txBody>
      </p:sp>
    </p:spTree>
    <p:extLst>
      <p:ext uri="{BB962C8B-B14F-4D97-AF65-F5344CB8AC3E}">
        <p14:creationId xmlns:p14="http://schemas.microsoft.com/office/powerpoint/2010/main" val="35808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E376D839-8D03-4262-9D7A-8D44DC6C7B53}" type="datetime4">
              <a:rPr lang="en-US" smtClean="0"/>
              <a:t>April 28,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419FBE2-3F5E-4F4D-A744-CD0AA524B798}" type="slidenum">
              <a:rPr lang="en-US" altLang="en-US"/>
              <a:pPr/>
              <a:t>‹#›</a:t>
            </a:fld>
            <a:endParaRPr lang="en-US" altLang="en-US"/>
          </a:p>
        </p:txBody>
      </p:sp>
    </p:spTree>
    <p:extLst>
      <p:ext uri="{BB962C8B-B14F-4D97-AF65-F5344CB8AC3E}">
        <p14:creationId xmlns:p14="http://schemas.microsoft.com/office/powerpoint/2010/main" val="1445477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C4FF8AB3-CC27-4AA6-8AB7-05763B638AAC}" type="datetime4">
              <a:rPr lang="en-US" smtClean="0"/>
              <a:t>April 28,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2C9C6154-6844-49C4-8884-CE040F19EE56}" type="slidenum">
              <a:rPr lang="en-US" altLang="en-US"/>
              <a:pPr/>
              <a:t>‹#›</a:t>
            </a:fld>
            <a:endParaRPr lang="en-US" altLang="en-US"/>
          </a:p>
        </p:txBody>
      </p:sp>
    </p:spTree>
    <p:extLst>
      <p:ext uri="{BB962C8B-B14F-4D97-AF65-F5344CB8AC3E}">
        <p14:creationId xmlns:p14="http://schemas.microsoft.com/office/powerpoint/2010/main" val="2314732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02F0ACCA-99DF-404F-9350-11BD11DE85D7}" type="datetime4">
              <a:rPr lang="en-US" smtClean="0"/>
              <a:t>April 28,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7E2387F7-9D39-4D36-8BD8-1211FDD3B979}" type="slidenum">
              <a:rPr lang="en-US" altLang="en-US"/>
              <a:pPr/>
              <a:t>‹#›</a:t>
            </a:fld>
            <a:endParaRPr lang="en-US" altLang="en-US"/>
          </a:p>
        </p:txBody>
      </p:sp>
    </p:spTree>
    <p:extLst>
      <p:ext uri="{BB962C8B-B14F-4D97-AF65-F5344CB8AC3E}">
        <p14:creationId xmlns:p14="http://schemas.microsoft.com/office/powerpoint/2010/main" val="336113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3B1A742-9FF3-4129-83D3-83AF51707725}" type="datetime4">
              <a:rPr lang="en-US" smtClean="0"/>
              <a:t>April 28,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503F5C9-30E7-470E-BA0A-043CB929311E}" type="slidenum">
              <a:rPr lang="en-US" altLang="en-US"/>
              <a:pPr/>
              <a:t>‹#›</a:t>
            </a:fld>
            <a:endParaRPr lang="en-US" altLang="en-US"/>
          </a:p>
        </p:txBody>
      </p:sp>
    </p:spTree>
    <p:extLst>
      <p:ext uri="{BB962C8B-B14F-4D97-AF65-F5344CB8AC3E}">
        <p14:creationId xmlns:p14="http://schemas.microsoft.com/office/powerpoint/2010/main" val="244730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08EC786-8B22-4BF4-8868-6DCCABB55135}" type="datetime4">
              <a:rPr lang="en-US" smtClean="0"/>
              <a:t>April 28,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6899D52-76E3-4761-9011-1F4FEBEF3142}" type="slidenum">
              <a:rPr lang="en-US" altLang="en-US"/>
              <a:pPr/>
              <a:t>‹#›</a:t>
            </a:fld>
            <a:endParaRPr lang="en-US" altLang="en-US"/>
          </a:p>
        </p:txBody>
      </p:sp>
    </p:spTree>
    <p:extLst>
      <p:ext uri="{BB962C8B-B14F-4D97-AF65-F5344CB8AC3E}">
        <p14:creationId xmlns:p14="http://schemas.microsoft.com/office/powerpoint/2010/main" val="779692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EE93F208-DE4F-4051-BF80-C51C79C7C122}" type="datetime4">
              <a:rPr lang="en-US" smtClean="0"/>
              <a:t>April 28,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74CF290B-247D-4163-A181-16B81C93D3A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ntia.doc.gov/files/ntia/publications/january_2016_spectrum_wall_chart.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docs.google.com/document/d/1A1XVL8u02jNiyZvVHTxUuOVv1RVcQi9jBayvuwB01Oc/edit?usp=shari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14</a:t>
            </a:r>
            <a:r>
              <a:rPr lang="en-US" altLang="en-US" sz="2800" dirty="0"/>
              <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dirty="0" smtClean="0"/>
              <a:t>Proceeds</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p>
          <a:p>
            <a:endParaRPr lang="en-US" altLang="en-US" sz="1600" dirty="0" smtClean="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dirty="0" smtClean="0">
                <a:solidFill>
                  <a:srgbClr val="0000FF"/>
                </a:solidFill>
              </a:rPr>
              <a:t>Copyright </a:t>
            </a:r>
            <a:r>
              <a:rPr lang="en-US" altLang="en-US" sz="1800" dirty="0">
                <a:solidFill>
                  <a:srgbClr val="0000FF"/>
                </a:solidFill>
              </a:rPr>
              <a:t>© </a:t>
            </a:r>
            <a:r>
              <a:rPr lang="en-US" altLang="en-US" sz="1800" dirty="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F0ACCA-99DF-404F-9350-11BD11DE85D7}" type="datetime4">
              <a:rPr lang="en-US" smtClean="0"/>
              <a:t>April 28,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7E2387F7-9D39-4D36-8BD8-1211FDD3B979}" type="slidenum">
              <a:rPr lang="en-US" altLang="en-US" smtClean="0"/>
              <a:pPr/>
              <a:t>10</a:t>
            </a:fld>
            <a:endParaRPr lang="en-US" altLang="en-US"/>
          </a:p>
        </p:txBody>
      </p:sp>
      <p:pic>
        <p:nvPicPr>
          <p:cNvPr id="4" name="Picture 3"/>
          <p:cNvPicPr>
            <a:picLocks noChangeAspect="1"/>
          </p:cNvPicPr>
          <p:nvPr/>
        </p:nvPicPr>
        <p:blipFill>
          <a:blip r:embed="rId2"/>
          <a:stretch>
            <a:fillRect/>
          </a:stretch>
        </p:blipFill>
        <p:spPr>
          <a:xfrm>
            <a:off x="814970" y="120535"/>
            <a:ext cx="3720639" cy="5269021"/>
          </a:xfrm>
          <a:prstGeom prst="rect">
            <a:avLst/>
          </a:prstGeom>
        </p:spPr>
      </p:pic>
      <p:pic>
        <p:nvPicPr>
          <p:cNvPr id="5" name="Picture 4"/>
          <p:cNvPicPr>
            <a:picLocks noChangeAspect="1"/>
          </p:cNvPicPr>
          <p:nvPr/>
        </p:nvPicPr>
        <p:blipFill>
          <a:blip r:embed="rId3"/>
          <a:stretch>
            <a:fillRect/>
          </a:stretch>
        </p:blipFill>
        <p:spPr>
          <a:xfrm>
            <a:off x="3747862" y="720853"/>
            <a:ext cx="5685121" cy="5647681"/>
          </a:xfrm>
          <a:prstGeom prst="rect">
            <a:avLst/>
          </a:prstGeom>
        </p:spPr>
      </p:pic>
      <p:sp>
        <p:nvSpPr>
          <p:cNvPr id="6" name="Text Box 5"/>
          <p:cNvSpPr txBox="1">
            <a:spLocks noChangeArrowheads="1"/>
          </p:cNvSpPr>
          <p:nvPr/>
        </p:nvSpPr>
        <p:spPr bwMode="auto">
          <a:xfrm>
            <a:off x="8801100" y="6488668"/>
            <a:ext cx="3390900"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1</a:t>
            </a:r>
            <a:r>
              <a:rPr lang="en-US" sz="1800" i="0" baseline="30000" dirty="0" smtClean="0">
                <a:solidFill>
                  <a:schemeClr val="accent4">
                    <a:lumMod val="75000"/>
                    <a:lumOff val="25000"/>
                  </a:schemeClr>
                </a:solidFill>
                <a:latin typeface="+mn-lt"/>
                <a:cs typeface="Times New Roman" panose="02020603050405020304" pitchFamily="18" charset="0"/>
              </a:rPr>
              <a:t>st</a:t>
            </a:r>
            <a:r>
              <a:rPr lang="en-US" sz="1800" i="0" dirty="0" smtClean="0">
                <a:solidFill>
                  <a:schemeClr val="accent4">
                    <a:lumMod val="75000"/>
                    <a:lumOff val="25000"/>
                  </a:schemeClr>
                </a:solidFill>
                <a:latin typeface="+mn-lt"/>
                <a:cs typeface="Times New Roman" panose="02020603050405020304" pitchFamily="18" charset="0"/>
              </a:rPr>
              <a:t> Source Security Agreement</a:t>
            </a:r>
            <a:endParaRPr lang="en-US" sz="1800" i="0" dirty="0">
              <a:solidFill>
                <a:schemeClr val="accent4">
                  <a:lumMod val="75000"/>
                  <a:lumOff val="25000"/>
                </a:schemeClr>
              </a:solidFill>
              <a:latin typeface="+mn-lt"/>
              <a:cs typeface="Times New Roman" panose="02020603050405020304" pitchFamily="18" charset="0"/>
            </a:endParaRPr>
          </a:p>
        </p:txBody>
      </p:sp>
      <p:sp>
        <p:nvSpPr>
          <p:cNvPr id="7"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8" name="Text Box 5"/>
          <p:cNvSpPr txBox="1">
            <a:spLocks noChangeArrowheads="1"/>
          </p:cNvSpPr>
          <p:nvPr/>
        </p:nvSpPr>
        <p:spPr bwMode="auto">
          <a:xfrm>
            <a:off x="10066713" y="0"/>
            <a:ext cx="21252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5)</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123982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4"/>
                                        </p:tgtEl>
                                        <p:attrNameLst>
                                          <p:attrName>style.opacity</p:attrName>
                                        </p:attrNameLst>
                                      </p:cBhvr>
                                      <p:to>
                                        <p:strVal val="0.5"/>
                                      </p:to>
                                    </p:set>
                                    <p:animEffect filter="image" prLst="opacity: 0.5">
                                      <p:cBhvr rctx="IE">
                                        <p:cTn id="9" dur="indefinite"/>
                                        <p:tgtEl>
                                          <p:spTgt spid="4"/>
                                        </p:tgtEl>
                                      </p:cBhvr>
                                    </p:animEffect>
                                  </p:childTnLst>
                                </p:cTn>
                              </p:par>
                              <p:par>
                                <p:cTn id="10" presetID="23" presetClass="entr" presetSubtype="528"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 calcmode="lin" valueType="num">
                                      <p:cBhvr>
                                        <p:cTn id="14" dur="500" fill="hold"/>
                                        <p:tgtEl>
                                          <p:spTgt spid="5"/>
                                        </p:tgtEl>
                                        <p:attrNameLst>
                                          <p:attrName>ppt_x</p:attrName>
                                        </p:attrNameLst>
                                      </p:cBhvr>
                                      <p:tavLst>
                                        <p:tav tm="0">
                                          <p:val>
                                            <p:fltVal val="0.5"/>
                                          </p:val>
                                        </p:tav>
                                        <p:tav tm="100000">
                                          <p:val>
                                            <p:strVal val="#ppt_x"/>
                                          </p:val>
                                        </p:tav>
                                      </p:tavLst>
                                    </p:anim>
                                    <p:anim calcmode="lin" valueType="num">
                                      <p:cBhvr>
                                        <p:cTn id="15" dur="500" fill="hold"/>
                                        <p:tgtEl>
                                          <p:spTgt spid="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F0ACCA-99DF-404F-9350-11BD11DE85D7}" type="datetime4">
              <a:rPr lang="en-US" smtClean="0"/>
              <a:t>April 28,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7E2387F7-9D39-4D36-8BD8-1211FDD3B979}" type="slidenum">
              <a:rPr lang="en-US" altLang="en-US" smtClean="0"/>
              <a:pPr/>
              <a:t>11</a:t>
            </a:fld>
            <a:endParaRPr lang="en-US" altLang="en-US"/>
          </a:p>
        </p:txBody>
      </p:sp>
      <p:pic>
        <p:nvPicPr>
          <p:cNvPr id="4" name="Picture 3"/>
          <p:cNvPicPr>
            <a:picLocks noChangeAspect="1"/>
          </p:cNvPicPr>
          <p:nvPr/>
        </p:nvPicPr>
        <p:blipFill>
          <a:blip r:embed="rId2"/>
          <a:stretch>
            <a:fillRect/>
          </a:stretch>
        </p:blipFill>
        <p:spPr>
          <a:xfrm>
            <a:off x="3251200" y="0"/>
            <a:ext cx="5395495" cy="6887302"/>
          </a:xfrm>
          <a:prstGeom prst="rect">
            <a:avLst/>
          </a:prstGeom>
        </p:spPr>
      </p:pic>
      <p:pic>
        <p:nvPicPr>
          <p:cNvPr id="5" name="Picture 4"/>
          <p:cNvPicPr>
            <a:picLocks noChangeAspect="1"/>
          </p:cNvPicPr>
          <p:nvPr/>
        </p:nvPicPr>
        <p:blipFill>
          <a:blip r:embed="rId3"/>
          <a:stretch>
            <a:fillRect/>
          </a:stretch>
        </p:blipFill>
        <p:spPr>
          <a:xfrm>
            <a:off x="170597" y="3250159"/>
            <a:ext cx="11934884" cy="2501717"/>
          </a:xfrm>
          <a:prstGeom prst="rect">
            <a:avLst/>
          </a:prstGeom>
        </p:spPr>
      </p:pic>
      <p:pic>
        <p:nvPicPr>
          <p:cNvPr id="6" name="Picture 5"/>
          <p:cNvPicPr>
            <a:picLocks noChangeAspect="1"/>
          </p:cNvPicPr>
          <p:nvPr/>
        </p:nvPicPr>
        <p:blipFill>
          <a:blip r:embed="rId4"/>
          <a:stretch>
            <a:fillRect/>
          </a:stretch>
        </p:blipFill>
        <p:spPr>
          <a:xfrm rot="5400000">
            <a:off x="8050550" y="-401842"/>
            <a:ext cx="2242732" cy="4548758"/>
          </a:xfrm>
          <a:prstGeom prst="rect">
            <a:avLst/>
          </a:prstGeom>
        </p:spPr>
      </p:pic>
      <p:sp>
        <p:nvSpPr>
          <p:cNvPr id="7" name="Text Box 5"/>
          <p:cNvSpPr txBox="1">
            <a:spLocks noChangeArrowheads="1"/>
          </p:cNvSpPr>
          <p:nvPr/>
        </p:nvSpPr>
        <p:spPr bwMode="auto">
          <a:xfrm>
            <a:off x="8801100" y="6488668"/>
            <a:ext cx="3390900"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1</a:t>
            </a:r>
            <a:r>
              <a:rPr lang="en-US" sz="1800" i="0" baseline="30000" dirty="0" smtClean="0">
                <a:solidFill>
                  <a:schemeClr val="accent4">
                    <a:lumMod val="75000"/>
                    <a:lumOff val="25000"/>
                  </a:schemeClr>
                </a:solidFill>
                <a:latin typeface="+mn-lt"/>
                <a:cs typeface="Times New Roman" panose="02020603050405020304" pitchFamily="18" charset="0"/>
              </a:rPr>
              <a:t>st</a:t>
            </a:r>
            <a:r>
              <a:rPr lang="en-US" sz="1800" i="0" dirty="0" smtClean="0">
                <a:solidFill>
                  <a:schemeClr val="accent4">
                    <a:lumMod val="75000"/>
                    <a:lumOff val="25000"/>
                  </a:schemeClr>
                </a:solidFill>
                <a:latin typeface="+mn-lt"/>
                <a:cs typeface="Times New Roman" panose="02020603050405020304" pitchFamily="18" charset="0"/>
              </a:rPr>
              <a:t> Source Financing Statement</a:t>
            </a:r>
            <a:endParaRPr lang="en-US" sz="1800" i="0" dirty="0">
              <a:solidFill>
                <a:schemeClr val="accent4">
                  <a:lumMod val="75000"/>
                  <a:lumOff val="25000"/>
                </a:schemeClr>
              </a:solidFill>
              <a:latin typeface="+mn-lt"/>
              <a:cs typeface="Times New Roman" panose="02020603050405020304" pitchFamily="18" charset="0"/>
            </a:endParaRPr>
          </a:p>
        </p:txBody>
      </p:sp>
      <p:sp>
        <p:nvSpPr>
          <p:cNvPr id="8"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9" name="Text Box 5"/>
          <p:cNvSpPr txBox="1">
            <a:spLocks noChangeArrowheads="1"/>
          </p:cNvSpPr>
          <p:nvPr/>
        </p:nvSpPr>
        <p:spPr bwMode="auto">
          <a:xfrm>
            <a:off x="10066713" y="0"/>
            <a:ext cx="21252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(4 of 5)</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77290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528"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p:cTn id="10" dur="500" fill="hold"/>
                                        <p:tgtEl>
                                          <p:spTgt spid="6"/>
                                        </p:tgtEl>
                                        <p:attrNameLst>
                                          <p:attrName>ppt_w</p:attrName>
                                        </p:attrNameLst>
                                      </p:cBhvr>
                                      <p:tavLst>
                                        <p:tav tm="0">
                                          <p:val>
                                            <p:fltVal val="0"/>
                                          </p:val>
                                        </p:tav>
                                        <p:tav tm="100000">
                                          <p:val>
                                            <p:strVal val="#ppt_w"/>
                                          </p:val>
                                        </p:tav>
                                      </p:tavLst>
                                    </p:anim>
                                    <p:anim calcmode="lin" valueType="num">
                                      <p:cBhvr>
                                        <p:cTn id="11" dur="500" fill="hold"/>
                                        <p:tgtEl>
                                          <p:spTgt spid="6"/>
                                        </p:tgtEl>
                                        <p:attrNameLst>
                                          <p:attrName>ppt_h</p:attrName>
                                        </p:attrNameLst>
                                      </p:cBhvr>
                                      <p:tavLst>
                                        <p:tav tm="0">
                                          <p:val>
                                            <p:fltVal val="0"/>
                                          </p:val>
                                        </p:tav>
                                        <p:tav tm="100000">
                                          <p:val>
                                            <p:strVal val="#ppt_h"/>
                                          </p:val>
                                        </p:tav>
                                      </p:tavLst>
                                    </p:anim>
                                    <p:anim calcmode="lin" valueType="num">
                                      <p:cBhvr>
                                        <p:cTn id="12" dur="500" fill="hold"/>
                                        <p:tgtEl>
                                          <p:spTgt spid="6"/>
                                        </p:tgtEl>
                                        <p:attrNameLst>
                                          <p:attrName>ppt_x</p:attrName>
                                        </p:attrNameLst>
                                      </p:cBhvr>
                                      <p:tavLst>
                                        <p:tav tm="0">
                                          <p:val>
                                            <p:fltVal val="0.5"/>
                                          </p:val>
                                        </p:tav>
                                        <p:tav tm="100000">
                                          <p:val>
                                            <p:strVal val="#ppt_x"/>
                                          </p:val>
                                        </p:tav>
                                      </p:tavLst>
                                    </p:anim>
                                    <p:anim calcmode="lin" valueType="num">
                                      <p:cBhvr>
                                        <p:cTn id="13" dur="500" fill="hold"/>
                                        <p:tgtEl>
                                          <p:spTgt spid="6"/>
                                        </p:tgtEl>
                                        <p:attrNameLst>
                                          <p:attrName>ppt_y</p:attrName>
                                        </p:attrNameLst>
                                      </p:cBhvr>
                                      <p:tavLst>
                                        <p:tav tm="0">
                                          <p:val>
                                            <p:fltVal val="0.5"/>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hidden"/>
                                      </p:to>
                                    </p:set>
                                  </p:childTnLst>
                                </p:cTn>
                              </p:par>
                              <p:par>
                                <p:cTn id="18" presetID="23" presetClass="entr" presetSubtype="528"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 calcmode="lin" valueType="num">
                                      <p:cBhvr>
                                        <p:cTn id="22" dur="500" fill="hold"/>
                                        <p:tgtEl>
                                          <p:spTgt spid="5"/>
                                        </p:tgtEl>
                                        <p:attrNameLst>
                                          <p:attrName>ppt_x</p:attrName>
                                        </p:attrNameLst>
                                      </p:cBhvr>
                                      <p:tavLst>
                                        <p:tav tm="0">
                                          <p:val>
                                            <p:fltVal val="0.5"/>
                                          </p:val>
                                        </p:tav>
                                        <p:tav tm="100000">
                                          <p:val>
                                            <p:strVal val="#ppt_x"/>
                                          </p:val>
                                        </p:tav>
                                      </p:tavLst>
                                    </p:anim>
                                    <p:anim calcmode="lin" valueType="num">
                                      <p:cBhvr>
                                        <p:cTn id="23" dur="500" fill="hold"/>
                                        <p:tgtEl>
                                          <p:spTgt spid="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F0ACCA-99DF-404F-9350-11BD11DE85D7}" type="datetime4">
              <a:rPr lang="en-US" smtClean="0"/>
              <a:t>April 28,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7E2387F7-9D39-4D36-8BD8-1211FDD3B979}" type="slidenum">
              <a:rPr lang="en-US" altLang="en-US" smtClean="0"/>
              <a:pPr/>
              <a:t>12</a:t>
            </a:fld>
            <a:endParaRPr lang="en-US" altLang="en-US"/>
          </a:p>
        </p:txBody>
      </p:sp>
      <p:pic>
        <p:nvPicPr>
          <p:cNvPr id="4" name="Picture 3"/>
          <p:cNvPicPr>
            <a:picLocks noChangeAspect="1"/>
          </p:cNvPicPr>
          <p:nvPr/>
        </p:nvPicPr>
        <p:blipFill>
          <a:blip r:embed="rId2"/>
          <a:stretch>
            <a:fillRect/>
          </a:stretch>
        </p:blipFill>
        <p:spPr>
          <a:xfrm>
            <a:off x="3211540" y="0"/>
            <a:ext cx="5046453" cy="6858000"/>
          </a:xfrm>
          <a:prstGeom prst="rect">
            <a:avLst/>
          </a:prstGeom>
        </p:spPr>
      </p:pic>
      <p:pic>
        <p:nvPicPr>
          <p:cNvPr id="5" name="Picture 4"/>
          <p:cNvPicPr>
            <a:picLocks noChangeAspect="1"/>
          </p:cNvPicPr>
          <p:nvPr/>
        </p:nvPicPr>
        <p:blipFill>
          <a:blip r:embed="rId3"/>
          <a:stretch>
            <a:fillRect/>
          </a:stretch>
        </p:blipFill>
        <p:spPr>
          <a:xfrm>
            <a:off x="6807504" y="658693"/>
            <a:ext cx="4688217" cy="1951048"/>
          </a:xfrm>
          <a:prstGeom prst="rect">
            <a:avLst/>
          </a:prstGeom>
        </p:spPr>
      </p:pic>
      <p:pic>
        <p:nvPicPr>
          <p:cNvPr id="6" name="Picture 5"/>
          <p:cNvPicPr>
            <a:picLocks noChangeAspect="1"/>
          </p:cNvPicPr>
          <p:nvPr/>
        </p:nvPicPr>
        <p:blipFill>
          <a:blip r:embed="rId4"/>
          <a:stretch>
            <a:fillRect/>
          </a:stretch>
        </p:blipFill>
        <p:spPr>
          <a:xfrm>
            <a:off x="278774" y="2921596"/>
            <a:ext cx="11608426" cy="3555404"/>
          </a:xfrm>
          <a:prstGeom prst="rect">
            <a:avLst/>
          </a:prstGeom>
        </p:spPr>
      </p:pic>
      <p:sp>
        <p:nvSpPr>
          <p:cNvPr id="7" name="Text Box 5"/>
          <p:cNvSpPr txBox="1">
            <a:spLocks noChangeArrowheads="1"/>
          </p:cNvSpPr>
          <p:nvPr/>
        </p:nvSpPr>
        <p:spPr bwMode="auto">
          <a:xfrm>
            <a:off x="8523133" y="6488668"/>
            <a:ext cx="366886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Wilson Bank Financing Statement</a:t>
            </a:r>
            <a:endParaRPr lang="en-US" sz="1800" i="0" dirty="0">
              <a:solidFill>
                <a:schemeClr val="accent4">
                  <a:lumMod val="75000"/>
                  <a:lumOff val="25000"/>
                </a:schemeClr>
              </a:solidFill>
              <a:latin typeface="+mn-lt"/>
              <a:cs typeface="Times New Roman" panose="02020603050405020304" pitchFamily="18" charset="0"/>
            </a:endParaRPr>
          </a:p>
        </p:txBody>
      </p:sp>
      <p:sp>
        <p:nvSpPr>
          <p:cNvPr id="8"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9" name="Text Box 5"/>
          <p:cNvSpPr txBox="1">
            <a:spLocks noChangeArrowheads="1"/>
          </p:cNvSpPr>
          <p:nvPr/>
        </p:nvSpPr>
        <p:spPr bwMode="auto">
          <a:xfrm>
            <a:off x="10066713" y="0"/>
            <a:ext cx="21252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(5 of 5)</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68860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23"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500" fill="hold"/>
                                        <p:tgtEl>
                                          <p:spTgt spid="5"/>
                                        </p:tgtEl>
                                        <p:attrNameLst>
                                          <p:attrName>ppt_w</p:attrName>
                                        </p:attrNameLst>
                                      </p:cBhvr>
                                      <p:tavLst>
                                        <p:tav tm="0">
                                          <p:val>
                                            <p:fltVal val="0"/>
                                          </p:val>
                                        </p:tav>
                                        <p:tav tm="100000">
                                          <p:val>
                                            <p:strVal val="#ppt_w"/>
                                          </p:val>
                                        </p:tav>
                                      </p:tavLst>
                                    </p:anim>
                                    <p:anim calcmode="lin" valueType="num">
                                      <p:cBhvr>
                                        <p:cTn id="11"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hidden"/>
                                      </p:to>
                                    </p:set>
                                  </p:childTnLst>
                                </p:cTn>
                              </p:par>
                              <p:par>
                                <p:cTn id="16" presetID="23" presetClass="entr" presetSubtype="16"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500" fill="hold"/>
                                        <p:tgtEl>
                                          <p:spTgt spid="6"/>
                                        </p:tgtEl>
                                        <p:attrNameLst>
                                          <p:attrName>ppt_w</p:attrName>
                                        </p:attrNameLst>
                                      </p:cBhvr>
                                      <p:tavLst>
                                        <p:tav tm="0">
                                          <p:val>
                                            <p:fltVal val="0"/>
                                          </p:val>
                                        </p:tav>
                                        <p:tav tm="100000">
                                          <p:val>
                                            <p:strVal val="#ppt_w"/>
                                          </p:val>
                                        </p:tav>
                                      </p:tavLst>
                                    </p:anim>
                                    <p:anim calcmode="lin" valueType="num">
                                      <p:cBhvr>
                                        <p:cTn id="19"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Priority Disputes: Answer</a:t>
            </a:r>
            <a:endParaRPr lang="en-US" dirty="0"/>
          </a:p>
        </p:txBody>
      </p:sp>
      <p:sp>
        <p:nvSpPr>
          <p:cNvPr id="3" name="Content Placeholder 2"/>
          <p:cNvSpPr>
            <a:spLocks noGrp="1"/>
          </p:cNvSpPr>
          <p:nvPr>
            <p:ph idx="1"/>
          </p:nvPr>
        </p:nvSpPr>
        <p:spPr/>
        <p:txBody>
          <a:bodyPr/>
          <a:lstStyle/>
          <a:p>
            <a:r>
              <a:rPr lang="en-US" dirty="0" smtClean="0"/>
              <a:t>Hypo: Priority Contest over AR</a:t>
            </a:r>
          </a:p>
          <a:p>
            <a:pPr lvl="1"/>
            <a:r>
              <a:rPr lang="en-US" dirty="0" err="1" smtClean="0"/>
              <a:t>Finco</a:t>
            </a:r>
            <a:r>
              <a:rPr lang="en-US" dirty="0" smtClean="0"/>
              <a:t> is unperfected as to AR as original collateral</a:t>
            </a:r>
          </a:p>
          <a:p>
            <a:pPr lvl="1"/>
            <a:r>
              <a:rPr lang="en-US" dirty="0" smtClean="0"/>
              <a:t>But AR should qualify as proceed of inventory and </a:t>
            </a:r>
            <a:r>
              <a:rPr lang="en-US" dirty="0" err="1" smtClean="0"/>
              <a:t>Finco</a:t>
            </a:r>
            <a:r>
              <a:rPr lang="en-US" dirty="0" smtClean="0"/>
              <a:t> will be perfected as to AR as proceed under 9-315(d)(1) and priority dates from 2/1 under 9-322(b)(1)</a:t>
            </a:r>
          </a:p>
          <a:p>
            <a:r>
              <a:rPr lang="en-US" dirty="0" err="1" smtClean="0"/>
              <a:t>Finco</a:t>
            </a:r>
            <a:r>
              <a:rPr lang="en-US" dirty="0" smtClean="0"/>
              <a:t> wins</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13</a:t>
            </a:fld>
            <a:endParaRPr lang="en-US" altLang="en-US"/>
          </a:p>
        </p:txBody>
      </p:sp>
    </p:spTree>
    <p:extLst>
      <p:ext uri="{BB962C8B-B14F-4D97-AF65-F5344CB8AC3E}">
        <p14:creationId xmlns:p14="http://schemas.microsoft.com/office/powerpoint/2010/main" val="3137405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Sorting the Language of Proceeds</a:t>
            </a:r>
            <a:endParaRPr lang="en-US" dirty="0"/>
          </a:p>
        </p:txBody>
      </p:sp>
      <p:sp>
        <p:nvSpPr>
          <p:cNvPr id="3" name="Content Placeholder 2"/>
          <p:cNvSpPr>
            <a:spLocks noGrp="1"/>
          </p:cNvSpPr>
          <p:nvPr>
            <p:ph idx="1"/>
          </p:nvPr>
        </p:nvSpPr>
        <p:spPr/>
        <p:txBody>
          <a:bodyPr/>
          <a:lstStyle/>
          <a:p>
            <a:r>
              <a:rPr lang="en-US" dirty="0" smtClean="0"/>
              <a:t>Standard Practice</a:t>
            </a:r>
          </a:p>
          <a:p>
            <a:pPr lvl="1"/>
            <a:r>
              <a:rPr lang="en-US" dirty="0" smtClean="0"/>
              <a:t>Reference proceeds in SA and proceeds in FS</a:t>
            </a:r>
          </a:p>
          <a:p>
            <a:r>
              <a:rPr lang="en-US" dirty="0" smtClean="0"/>
              <a:t>But</a:t>
            </a:r>
          </a:p>
          <a:p>
            <a:pPr lvl="1"/>
            <a:r>
              <a:rPr lang="en-US" dirty="0" smtClean="0"/>
              <a:t>Need not do so explicitly in SA to have SI in proceeds (9-203(f))</a:t>
            </a:r>
          </a:p>
          <a:p>
            <a:pPr lvl="1"/>
            <a:r>
              <a:rPr lang="en-US" dirty="0" smtClean="0"/>
              <a:t>And extent of perfection is statutory in 9-315 independent of proceeds language in FS</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14</a:t>
            </a:fld>
            <a:endParaRPr lang="en-US" altLang="en-US"/>
          </a:p>
        </p:txBody>
      </p:sp>
    </p:spTree>
    <p:extLst>
      <p:ext uri="{BB962C8B-B14F-4D97-AF65-F5344CB8AC3E}">
        <p14:creationId xmlns:p14="http://schemas.microsoft.com/office/powerpoint/2010/main" val="27951989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2F18F1C7-3BDF-4FF4-88B6-137CAA17EF19}" type="datetime4">
              <a:rPr lang="en-US" smtClean="0"/>
              <a:t>April 28,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606805-BEA3-4AE2-A0B5-679CC9EEF9B2}"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dirty="0" smtClean="0">
                <a:cs typeface="Times New Roman" panose="02020603050405020304" pitchFamily="18" charset="0"/>
              </a:rPr>
              <a:t>1</a:t>
            </a:r>
            <a:r>
              <a:rPr lang="en-US" altLang="en-US" baseline="30000" dirty="0" smtClean="0">
                <a:cs typeface="Times New Roman" panose="02020603050405020304" pitchFamily="18" charset="0"/>
              </a:rPr>
              <a:t>st</a:t>
            </a:r>
            <a:r>
              <a:rPr lang="en-US" altLang="en-US" dirty="0" smtClean="0">
                <a:cs typeface="Times New Roman" panose="02020603050405020304" pitchFamily="18" charset="0"/>
              </a:rPr>
              <a:t> Source Bank v.  Wilson Bank</a:t>
            </a:r>
            <a:endParaRPr lang="en-US" altLang="en-US" sz="3200" dirty="0"/>
          </a:p>
        </p:txBody>
      </p:sp>
      <p:sp>
        <p:nvSpPr>
          <p:cNvPr id="1787907" name="AutoShape 3"/>
          <p:cNvSpPr>
            <a:spLocks noChangeArrowheads="1"/>
          </p:cNvSpPr>
          <p:nvPr/>
        </p:nvSpPr>
        <p:spPr bwMode="auto">
          <a:xfrm>
            <a:off x="7315200" y="1524000"/>
            <a:ext cx="3048000"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1</a:t>
            </a:r>
            <a:r>
              <a:rPr lang="en-US" altLang="en-US" sz="4000" baseline="30000" dirty="0" smtClean="0"/>
              <a:t>st</a:t>
            </a:r>
            <a:r>
              <a:rPr lang="en-US" altLang="en-US" sz="4000" dirty="0" smtClean="0"/>
              <a:t> Source</a:t>
            </a:r>
            <a:endParaRPr lang="en-US" altLang="en-US" sz="4000" dirty="0"/>
          </a:p>
        </p:txBody>
      </p:sp>
      <p:sp>
        <p:nvSpPr>
          <p:cNvPr id="1787908" name="AutoShape 4"/>
          <p:cNvSpPr>
            <a:spLocks noChangeArrowheads="1"/>
          </p:cNvSpPr>
          <p:nvPr/>
        </p:nvSpPr>
        <p:spPr bwMode="auto">
          <a:xfrm>
            <a:off x="1981200"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Debtors</a:t>
            </a:r>
            <a:endParaRPr lang="en-US" altLang="en-US" sz="4000" dirty="0"/>
          </a:p>
        </p:txBody>
      </p:sp>
      <p:sp>
        <p:nvSpPr>
          <p:cNvPr id="1787909" name="AutoShape 5"/>
          <p:cNvSpPr>
            <a:spLocks noChangeArrowheads="1"/>
          </p:cNvSpPr>
          <p:nvPr/>
        </p:nvSpPr>
        <p:spPr bwMode="auto">
          <a:xfrm>
            <a:off x="1443039"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Wilson</a:t>
            </a:r>
            <a:endParaRPr lang="en-US" altLang="en-US" sz="4000" dirty="0"/>
          </a:p>
        </p:txBody>
      </p:sp>
      <p:sp>
        <p:nvSpPr>
          <p:cNvPr id="1787910" name="Line 6"/>
          <p:cNvSpPr>
            <a:spLocks noChangeShapeType="1"/>
          </p:cNvSpPr>
          <p:nvPr/>
        </p:nvSpPr>
        <p:spPr bwMode="auto">
          <a:xfrm>
            <a:off x="4191000" y="19812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87911" name="AutoShape 7"/>
          <p:cNvSpPr>
            <a:spLocks noChangeArrowheads="1"/>
          </p:cNvSpPr>
          <p:nvPr/>
        </p:nvSpPr>
        <p:spPr bwMode="auto">
          <a:xfrm>
            <a:off x="4033839" y="2648307"/>
            <a:ext cx="3372787"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2004: $/SA/FS</a:t>
            </a:r>
            <a:endParaRPr lang="en-US" altLang="en-US" sz="3200" dirty="0"/>
          </a:p>
        </p:txBody>
      </p:sp>
      <p:sp>
        <p:nvSpPr>
          <p:cNvPr id="1787912" name="Line 8"/>
          <p:cNvSpPr>
            <a:spLocks noChangeShapeType="1"/>
          </p:cNvSpPr>
          <p:nvPr/>
        </p:nvSpPr>
        <p:spPr bwMode="auto">
          <a:xfrm>
            <a:off x="2946400" y="2582863"/>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87913" name="AutoShape 9"/>
          <p:cNvSpPr>
            <a:spLocks noChangeArrowheads="1"/>
          </p:cNvSpPr>
          <p:nvPr/>
        </p:nvSpPr>
        <p:spPr bwMode="auto">
          <a:xfrm>
            <a:off x="306389" y="3050383"/>
            <a:ext cx="227330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&gt; 2004: $/SA?/FS: AR</a:t>
            </a:r>
            <a:endParaRPr lang="en-US" altLang="en-US" sz="3200" dirty="0"/>
          </a:p>
        </p:txBody>
      </p:sp>
      <p:sp>
        <p:nvSpPr>
          <p:cNvPr id="14"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12"/>
          <p:cNvSpPr txBox="1">
            <a:spLocks noChangeArrowheads="1"/>
          </p:cNvSpPr>
          <p:nvPr/>
        </p:nvSpPr>
        <p:spPr bwMode="auto">
          <a:xfrm>
            <a:off x="5782962" y="3721525"/>
            <a:ext cx="6232742"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2009: Who holds priority as to </a:t>
            </a:r>
            <a:r>
              <a:rPr lang="en-US" altLang="en-US" sz="3600" dirty="0" err="1" smtClean="0">
                <a:solidFill>
                  <a:srgbClr val="FF0000"/>
                </a:solidFill>
              </a:rPr>
              <a:t>Debtors’s</a:t>
            </a:r>
            <a:r>
              <a:rPr lang="en-US" altLang="en-US" sz="3600" dirty="0" smtClean="0">
                <a:solidFill>
                  <a:srgbClr val="FF0000"/>
                </a:solidFill>
              </a:rPr>
              <a:t> AR?</a:t>
            </a:r>
            <a:endParaRPr lang="en-US" altLang="en-US" sz="3600" dirty="0">
              <a:solidFill>
                <a:srgbClr val="FF0000"/>
              </a:solidFill>
            </a:endParaRPr>
          </a:p>
        </p:txBody>
      </p:sp>
    </p:spTree>
    <p:extLst>
      <p:ext uri="{BB962C8B-B14F-4D97-AF65-F5344CB8AC3E}">
        <p14:creationId xmlns:p14="http://schemas.microsoft.com/office/powerpoint/2010/main" val="23031025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87908"/>
                                        </p:tgtEl>
                                        <p:attrNameLst>
                                          <p:attrName>style.visibility</p:attrName>
                                        </p:attrNameLst>
                                      </p:cBhvr>
                                      <p:to>
                                        <p:strVal val="visible"/>
                                      </p:to>
                                    </p:set>
                                    <p:anim calcmode="lin" valueType="num">
                                      <p:cBhvr additive="base">
                                        <p:cTn id="7" dur="500" fill="hold"/>
                                        <p:tgtEl>
                                          <p:spTgt spid="1787908"/>
                                        </p:tgtEl>
                                        <p:attrNameLst>
                                          <p:attrName>ppt_x</p:attrName>
                                        </p:attrNameLst>
                                      </p:cBhvr>
                                      <p:tavLst>
                                        <p:tav tm="0">
                                          <p:val>
                                            <p:strVal val="0-#ppt_w/2"/>
                                          </p:val>
                                        </p:tav>
                                        <p:tav tm="100000">
                                          <p:val>
                                            <p:strVal val="#ppt_x"/>
                                          </p:val>
                                        </p:tav>
                                      </p:tavLst>
                                    </p:anim>
                                    <p:anim calcmode="lin" valueType="num">
                                      <p:cBhvr additive="base">
                                        <p:cTn id="8" dur="500" fill="hold"/>
                                        <p:tgtEl>
                                          <p:spTgt spid="178790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787907"/>
                                        </p:tgtEl>
                                        <p:attrNameLst>
                                          <p:attrName>style.visibility</p:attrName>
                                        </p:attrNameLst>
                                      </p:cBhvr>
                                      <p:to>
                                        <p:strVal val="visible"/>
                                      </p:to>
                                    </p:set>
                                    <p:anim calcmode="lin" valueType="num">
                                      <p:cBhvr>
                                        <p:cTn id="12" dur="500" fill="hold"/>
                                        <p:tgtEl>
                                          <p:spTgt spid="1787907"/>
                                        </p:tgtEl>
                                        <p:attrNameLst>
                                          <p:attrName>ppt_w</p:attrName>
                                        </p:attrNameLst>
                                      </p:cBhvr>
                                      <p:tavLst>
                                        <p:tav tm="0">
                                          <p:val>
                                            <p:strVal val="2/3*#ppt_w"/>
                                          </p:val>
                                        </p:tav>
                                        <p:tav tm="100000">
                                          <p:val>
                                            <p:strVal val="#ppt_w"/>
                                          </p:val>
                                        </p:tav>
                                      </p:tavLst>
                                    </p:anim>
                                    <p:anim calcmode="lin" valueType="num">
                                      <p:cBhvr>
                                        <p:cTn id="13" dur="500" fill="hold"/>
                                        <p:tgtEl>
                                          <p:spTgt spid="178790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787910"/>
                                        </p:tgtEl>
                                        <p:attrNameLst>
                                          <p:attrName>style.visibility</p:attrName>
                                        </p:attrNameLst>
                                      </p:cBhvr>
                                      <p:to>
                                        <p:strVal val="visible"/>
                                      </p:to>
                                    </p:set>
                                    <p:anim calcmode="lin" valueType="num">
                                      <p:cBhvr>
                                        <p:cTn id="17" dur="500" fill="hold"/>
                                        <p:tgtEl>
                                          <p:spTgt spid="1787910"/>
                                        </p:tgtEl>
                                        <p:attrNameLst>
                                          <p:attrName>ppt_w</p:attrName>
                                        </p:attrNameLst>
                                      </p:cBhvr>
                                      <p:tavLst>
                                        <p:tav tm="0">
                                          <p:val>
                                            <p:fltVal val="0"/>
                                          </p:val>
                                        </p:tav>
                                        <p:tav tm="100000">
                                          <p:val>
                                            <p:strVal val="#ppt_w"/>
                                          </p:val>
                                        </p:tav>
                                      </p:tavLst>
                                    </p:anim>
                                    <p:anim calcmode="lin" valueType="num">
                                      <p:cBhvr>
                                        <p:cTn id="18" dur="500" fill="hold"/>
                                        <p:tgtEl>
                                          <p:spTgt spid="1787910"/>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787911"/>
                                        </p:tgtEl>
                                        <p:attrNameLst>
                                          <p:attrName>style.visibility</p:attrName>
                                        </p:attrNameLst>
                                      </p:cBhvr>
                                      <p:to>
                                        <p:strVal val="visible"/>
                                      </p:to>
                                    </p:set>
                                    <p:animEffect transition="in" filter="dissolve">
                                      <p:cBhvr>
                                        <p:cTn id="22" dur="500"/>
                                        <p:tgtEl>
                                          <p:spTgt spid="1787911"/>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787909"/>
                                        </p:tgtEl>
                                        <p:attrNameLst>
                                          <p:attrName>style.visibility</p:attrName>
                                        </p:attrNameLst>
                                      </p:cBhvr>
                                      <p:to>
                                        <p:strVal val="visible"/>
                                      </p:to>
                                    </p:set>
                                    <p:anim calcmode="lin" valueType="num">
                                      <p:cBhvr>
                                        <p:cTn id="27" dur="500" fill="hold"/>
                                        <p:tgtEl>
                                          <p:spTgt spid="1787909"/>
                                        </p:tgtEl>
                                        <p:attrNameLst>
                                          <p:attrName>ppt_w</p:attrName>
                                        </p:attrNameLst>
                                      </p:cBhvr>
                                      <p:tavLst>
                                        <p:tav tm="0">
                                          <p:val>
                                            <p:strVal val="2/3*#ppt_w"/>
                                          </p:val>
                                        </p:tav>
                                        <p:tav tm="100000">
                                          <p:val>
                                            <p:strVal val="#ppt_w"/>
                                          </p:val>
                                        </p:tav>
                                      </p:tavLst>
                                    </p:anim>
                                    <p:anim calcmode="lin" valueType="num">
                                      <p:cBhvr>
                                        <p:cTn id="28" dur="500" fill="hold"/>
                                        <p:tgtEl>
                                          <p:spTgt spid="178790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787912"/>
                                        </p:tgtEl>
                                        <p:attrNameLst>
                                          <p:attrName>style.visibility</p:attrName>
                                        </p:attrNameLst>
                                      </p:cBhvr>
                                      <p:to>
                                        <p:strVal val="visible"/>
                                      </p:to>
                                    </p:set>
                                    <p:anim calcmode="lin" valueType="num">
                                      <p:cBhvr>
                                        <p:cTn id="32" dur="500" fill="hold"/>
                                        <p:tgtEl>
                                          <p:spTgt spid="1787912"/>
                                        </p:tgtEl>
                                        <p:attrNameLst>
                                          <p:attrName>ppt_w</p:attrName>
                                        </p:attrNameLst>
                                      </p:cBhvr>
                                      <p:tavLst>
                                        <p:tav tm="0">
                                          <p:val>
                                            <p:fltVal val="0"/>
                                          </p:val>
                                        </p:tav>
                                        <p:tav tm="100000">
                                          <p:val>
                                            <p:strVal val="#ppt_w"/>
                                          </p:val>
                                        </p:tav>
                                      </p:tavLst>
                                    </p:anim>
                                    <p:anim calcmode="lin" valueType="num">
                                      <p:cBhvr>
                                        <p:cTn id="33" dur="500" fill="hold"/>
                                        <p:tgtEl>
                                          <p:spTgt spid="178791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787913"/>
                                        </p:tgtEl>
                                        <p:attrNameLst>
                                          <p:attrName>style.visibility</p:attrName>
                                        </p:attrNameLst>
                                      </p:cBhvr>
                                      <p:to>
                                        <p:strVal val="visible"/>
                                      </p:to>
                                    </p:set>
                                    <p:animEffect transition="in" filter="dissolve">
                                      <p:cBhvr>
                                        <p:cTn id="37" dur="500"/>
                                        <p:tgtEl>
                                          <p:spTgt spid="1787913"/>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hidden"/>
                                      </p:to>
                                    </p:set>
                                  </p:childTnLst>
                                </p:cTn>
                              </p:par>
                            </p:childTnLst>
                          </p:cTn>
                        </p:par>
                        <p:par>
                          <p:cTn id="42" fill="hold">
                            <p:stCondLst>
                              <p:cond delay="0"/>
                            </p:stCondLst>
                            <p:childTnLst>
                              <p:par>
                                <p:cTn id="43" presetID="9" presetClass="entr" presetSubtype="0"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dissolve">
                                      <p:cBhvr>
                                        <p:cTn id="4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7907" grpId="0" animBg="1" autoUpdateAnimBg="0"/>
      <p:bldP spid="1787908" grpId="0" animBg="1" autoUpdateAnimBg="0"/>
      <p:bldP spid="1787909" grpId="0" animBg="1" autoUpdateAnimBg="0"/>
      <p:bldP spid="1787910" grpId="0" animBg="1"/>
      <p:bldP spid="1787911" grpId="0" animBg="1" autoUpdateAnimBg="0"/>
      <p:bldP spid="1787912" grpId="0" animBg="1"/>
      <p:bldP spid="1787913" grpId="0" animBg="1" autoUpdateAnimBg="0"/>
      <p:bldP spid="14" grpId="0" animBg="1"/>
      <p:bldP spid="16"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idx="1"/>
          </p:nvPr>
        </p:nvSpPr>
        <p:spPr/>
        <p:txBody>
          <a:bodyPr/>
          <a:lstStyle/>
          <a:p>
            <a:r>
              <a:rPr lang="en-US" dirty="0" smtClean="0"/>
              <a:t>Here</a:t>
            </a:r>
          </a:p>
          <a:p>
            <a:pPr lvl="1"/>
            <a:r>
              <a:rPr lang="en-US" dirty="0" smtClean="0"/>
              <a:t>The fact that “accounts” isn’t covered directly in the FS matters for whether the original SI in accounts is perfected, but doesn’t matter for whether the SI in accounts, if any, as proceeds is perfected</a:t>
            </a:r>
          </a:p>
          <a:p>
            <a:pPr lvl="1"/>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16</a:t>
            </a:fld>
            <a:endParaRPr lang="en-US" altLang="en-US"/>
          </a:p>
        </p:txBody>
      </p:sp>
    </p:spTree>
    <p:extLst>
      <p:ext uri="{BB962C8B-B14F-4D97-AF65-F5344CB8AC3E}">
        <p14:creationId xmlns:p14="http://schemas.microsoft.com/office/powerpoint/2010/main" val="3394546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idx="1"/>
          </p:nvPr>
        </p:nvSpPr>
        <p:spPr/>
        <p:txBody>
          <a:bodyPr/>
          <a:lstStyle/>
          <a:p>
            <a:r>
              <a:rPr lang="en-US" dirty="0" smtClean="0"/>
              <a:t>Here</a:t>
            </a:r>
          </a:p>
          <a:p>
            <a:pPr lvl="1"/>
            <a:r>
              <a:rPr lang="en-US" dirty="0" smtClean="0"/>
              <a:t>The more basic question is whether the accounts qualify as proceeds under 9-102(a)(64)</a:t>
            </a:r>
          </a:p>
          <a:p>
            <a:pPr lvl="1"/>
            <a:r>
              <a:rPr lang="en-US" dirty="0" smtClean="0"/>
              <a:t>The Third Circuit’s result is hard to square with the explicit reference to “leases</a:t>
            </a:r>
            <a:r>
              <a:rPr lang="en-US" smtClean="0"/>
              <a:t>” in 9-102(a)(64)(A) </a:t>
            </a:r>
            <a:endParaRPr lang="en-US" dirty="0" smtClean="0"/>
          </a:p>
          <a:p>
            <a:pPr lvl="1"/>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17</a:t>
            </a:fld>
            <a:endParaRPr lang="en-US" altLang="en-US"/>
          </a:p>
        </p:txBody>
      </p:sp>
    </p:spTree>
    <p:extLst>
      <p:ext uri="{BB962C8B-B14F-4D97-AF65-F5344CB8AC3E}">
        <p14:creationId xmlns:p14="http://schemas.microsoft.com/office/powerpoint/2010/main" val="5055268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9-109(c)(1): UCC and Federal Law</a:t>
            </a:r>
            <a:endParaRPr lang="en-US" dirty="0"/>
          </a:p>
        </p:txBody>
      </p:sp>
      <p:sp>
        <p:nvSpPr>
          <p:cNvPr id="3" name="Content Placeholder 2"/>
          <p:cNvSpPr>
            <a:spLocks noGrp="1"/>
          </p:cNvSpPr>
          <p:nvPr>
            <p:ph idx="1"/>
          </p:nvPr>
        </p:nvSpPr>
        <p:spPr/>
        <p:txBody>
          <a:bodyPr/>
          <a:lstStyle/>
          <a:p>
            <a:r>
              <a:rPr lang="en-US" dirty="0"/>
              <a:t>(c) Extent to which Article does not apply</a:t>
            </a:r>
            <a:r>
              <a:rPr lang="en-US" dirty="0" smtClean="0"/>
              <a:t>.</a:t>
            </a:r>
          </a:p>
          <a:p>
            <a:pPr lvl="1"/>
            <a:r>
              <a:rPr lang="en-US" dirty="0"/>
              <a:t>This Article does not apply to the extent that</a:t>
            </a:r>
            <a:r>
              <a:rPr lang="en-US" dirty="0" smtClean="0"/>
              <a:t>:</a:t>
            </a:r>
          </a:p>
          <a:p>
            <a:pPr lvl="2"/>
            <a:r>
              <a:rPr lang="en-US" dirty="0" smtClean="0"/>
              <a:t>(1) </a:t>
            </a:r>
            <a:r>
              <a:rPr lang="en-US" dirty="0"/>
              <a:t>a statute, regulation, or treaty of the United States preempts this Article;</a:t>
            </a:r>
            <a:r>
              <a:rPr lang="en-US" dirty="0" smtClean="0"/>
              <a:t> </a:t>
            </a:r>
            <a:endParaRPr lang="en-US" dirty="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18</a:t>
            </a:fld>
            <a:endParaRPr lang="en-US" altLang="en-US"/>
          </a:p>
        </p:txBody>
      </p:sp>
    </p:spTree>
    <p:extLst>
      <p:ext uri="{BB962C8B-B14F-4D97-AF65-F5344CB8AC3E}">
        <p14:creationId xmlns:p14="http://schemas.microsoft.com/office/powerpoint/2010/main" val="5322798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9-311: </a:t>
            </a:r>
            <a:r>
              <a:rPr lang="en-US" dirty="0"/>
              <a:t>UCC and Federal Law</a:t>
            </a:r>
          </a:p>
        </p:txBody>
      </p:sp>
      <p:sp>
        <p:nvSpPr>
          <p:cNvPr id="3" name="Content Placeholder 2"/>
          <p:cNvSpPr>
            <a:spLocks noGrp="1"/>
          </p:cNvSpPr>
          <p:nvPr>
            <p:ph idx="1"/>
          </p:nvPr>
        </p:nvSpPr>
        <p:spPr/>
        <p:txBody>
          <a:bodyPr/>
          <a:lstStyle/>
          <a:p>
            <a:r>
              <a:rPr lang="en-US" dirty="0"/>
              <a:t>9-311. Perfection of security interests in property subject to certain statutes, regulations, and treaties</a:t>
            </a:r>
            <a:r>
              <a:rPr lang="en-US" dirty="0" smtClean="0"/>
              <a:t>.</a:t>
            </a:r>
          </a:p>
          <a:p>
            <a:pPr lvl="1"/>
            <a:r>
              <a:rPr lang="en-US" dirty="0"/>
              <a:t>(a) Security interest subject to other </a:t>
            </a:r>
            <a:r>
              <a:rPr lang="en-US" dirty="0" smtClean="0"/>
              <a:t>law.</a:t>
            </a:r>
          </a:p>
          <a:p>
            <a:pPr lvl="2"/>
            <a:r>
              <a:rPr lang="en-US" dirty="0" smtClean="0"/>
              <a:t>Except </a:t>
            </a:r>
            <a:r>
              <a:rPr lang="en-US" dirty="0"/>
              <a:t>as otherwise provided in subsection (d), the </a:t>
            </a:r>
            <a:r>
              <a:rPr lang="en-US" dirty="0">
                <a:solidFill>
                  <a:srgbClr val="FF0000"/>
                </a:solidFill>
              </a:rPr>
              <a:t>filing of a financing statement is not necessary or effective </a:t>
            </a:r>
            <a:r>
              <a:rPr lang="en-US" dirty="0"/>
              <a:t>to perfect a security interest in property subject to:</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19</a:t>
            </a:fld>
            <a:endParaRPr lang="en-US" altLang="en-US"/>
          </a:p>
        </p:txBody>
      </p:sp>
    </p:spTree>
    <p:extLst>
      <p:ext uri="{BB962C8B-B14F-4D97-AF65-F5344CB8AC3E}">
        <p14:creationId xmlns:p14="http://schemas.microsoft.com/office/powerpoint/2010/main" val="899147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2F18F1C7-3BDF-4FF4-88B6-137CAA17EF19}" type="datetime4">
              <a:rPr lang="en-US" smtClean="0"/>
              <a:t>April 28,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B606805-BEA3-4AE2-A0B5-679CC9EEF9B2}" type="slidenum">
              <a:rPr lang="en-US" altLang="en-US" sz="1400">
                <a:solidFill>
                  <a:srgbClr val="000066"/>
                </a:solidFill>
                <a:latin typeface="Arial" panose="020B0604020202020204" pitchFamily="34" charset="0"/>
              </a:rPr>
              <a:pPr/>
              <a:t>2</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cs typeface="Times New Roman" panose="02020603050405020304" pitchFamily="18" charset="0"/>
              </a:rPr>
              <a:t>Karle v. Visser</a:t>
            </a:r>
            <a:endParaRPr lang="en-US" altLang="en-US" sz="3200"/>
          </a:p>
        </p:txBody>
      </p:sp>
      <p:sp>
        <p:nvSpPr>
          <p:cNvPr id="1787907" name="AutoShape 3"/>
          <p:cNvSpPr>
            <a:spLocks noChangeArrowheads="1"/>
          </p:cNvSpPr>
          <p:nvPr/>
        </p:nvSpPr>
        <p:spPr bwMode="auto">
          <a:xfrm>
            <a:off x="7315200" y="1524000"/>
            <a:ext cx="3048000"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Karles</a:t>
            </a:r>
          </a:p>
        </p:txBody>
      </p:sp>
      <p:sp>
        <p:nvSpPr>
          <p:cNvPr id="1787908" name="AutoShape 4"/>
          <p:cNvSpPr>
            <a:spLocks noChangeArrowheads="1"/>
          </p:cNvSpPr>
          <p:nvPr/>
        </p:nvSpPr>
        <p:spPr bwMode="auto">
          <a:xfrm>
            <a:off x="1981200"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Vissers</a:t>
            </a:r>
          </a:p>
        </p:txBody>
      </p:sp>
      <p:sp>
        <p:nvSpPr>
          <p:cNvPr id="1787909" name="AutoShape 5"/>
          <p:cNvSpPr>
            <a:spLocks noChangeArrowheads="1"/>
          </p:cNvSpPr>
          <p:nvPr/>
        </p:nvSpPr>
        <p:spPr bwMode="auto">
          <a:xfrm>
            <a:off x="1443039"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Bistline</a:t>
            </a:r>
          </a:p>
        </p:txBody>
      </p:sp>
      <p:sp>
        <p:nvSpPr>
          <p:cNvPr id="1787910" name="Line 6"/>
          <p:cNvSpPr>
            <a:spLocks noChangeShapeType="1"/>
          </p:cNvSpPr>
          <p:nvPr/>
        </p:nvSpPr>
        <p:spPr bwMode="auto">
          <a:xfrm>
            <a:off x="4191000" y="19812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87911" name="AutoShape 7"/>
          <p:cNvSpPr>
            <a:spLocks noChangeArrowheads="1"/>
          </p:cNvSpPr>
          <p:nvPr/>
        </p:nvSpPr>
        <p:spPr bwMode="auto">
          <a:xfrm>
            <a:off x="3746887" y="2756952"/>
            <a:ext cx="5600314"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Simplified: promissory </a:t>
            </a:r>
            <a:r>
              <a:rPr lang="en-US" altLang="en-US" sz="3200" dirty="0"/>
              <a:t>note by K in favor of V</a:t>
            </a:r>
          </a:p>
        </p:txBody>
      </p:sp>
      <p:sp>
        <p:nvSpPr>
          <p:cNvPr id="1787912" name="Line 8"/>
          <p:cNvSpPr>
            <a:spLocks noChangeShapeType="1"/>
          </p:cNvSpPr>
          <p:nvPr/>
        </p:nvSpPr>
        <p:spPr bwMode="auto">
          <a:xfrm>
            <a:off x="2946400" y="2582863"/>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87913" name="AutoShape 9"/>
          <p:cNvSpPr>
            <a:spLocks noChangeArrowheads="1"/>
          </p:cNvSpPr>
          <p:nvPr/>
        </p:nvSpPr>
        <p:spPr bwMode="auto">
          <a:xfrm>
            <a:off x="306389" y="3050383"/>
            <a:ext cx="227330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and FS relating to PN</a:t>
            </a:r>
          </a:p>
        </p:txBody>
      </p:sp>
      <p:sp>
        <p:nvSpPr>
          <p:cNvPr id="14"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12"/>
          <p:cNvSpPr txBox="1">
            <a:spLocks noChangeArrowheads="1"/>
          </p:cNvSpPr>
          <p:nvPr/>
        </p:nvSpPr>
        <p:spPr bwMode="auto">
          <a:xfrm>
            <a:off x="6053560" y="4814232"/>
            <a:ext cx="4749478"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Can </a:t>
            </a:r>
            <a:r>
              <a:rPr lang="en-US" altLang="en-US" sz="3600" dirty="0" err="1" smtClean="0">
                <a:solidFill>
                  <a:srgbClr val="FF0000"/>
                </a:solidFill>
              </a:rPr>
              <a:t>Bistline</a:t>
            </a:r>
            <a:r>
              <a:rPr lang="en-US" altLang="en-US" sz="3600" dirty="0" smtClean="0">
                <a:solidFill>
                  <a:srgbClr val="FF0000"/>
                </a:solidFill>
              </a:rPr>
              <a:t> claim a SI in an action on the note?</a:t>
            </a:r>
            <a:endParaRPr lang="en-US" altLang="en-US" sz="36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87908"/>
                                        </p:tgtEl>
                                        <p:attrNameLst>
                                          <p:attrName>style.visibility</p:attrName>
                                        </p:attrNameLst>
                                      </p:cBhvr>
                                      <p:to>
                                        <p:strVal val="visible"/>
                                      </p:to>
                                    </p:set>
                                    <p:anim calcmode="lin" valueType="num">
                                      <p:cBhvr additive="base">
                                        <p:cTn id="7" dur="500" fill="hold"/>
                                        <p:tgtEl>
                                          <p:spTgt spid="1787908"/>
                                        </p:tgtEl>
                                        <p:attrNameLst>
                                          <p:attrName>ppt_x</p:attrName>
                                        </p:attrNameLst>
                                      </p:cBhvr>
                                      <p:tavLst>
                                        <p:tav tm="0">
                                          <p:val>
                                            <p:strVal val="0-#ppt_w/2"/>
                                          </p:val>
                                        </p:tav>
                                        <p:tav tm="100000">
                                          <p:val>
                                            <p:strVal val="#ppt_x"/>
                                          </p:val>
                                        </p:tav>
                                      </p:tavLst>
                                    </p:anim>
                                    <p:anim calcmode="lin" valueType="num">
                                      <p:cBhvr additive="base">
                                        <p:cTn id="8" dur="500" fill="hold"/>
                                        <p:tgtEl>
                                          <p:spTgt spid="178790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787907"/>
                                        </p:tgtEl>
                                        <p:attrNameLst>
                                          <p:attrName>style.visibility</p:attrName>
                                        </p:attrNameLst>
                                      </p:cBhvr>
                                      <p:to>
                                        <p:strVal val="visible"/>
                                      </p:to>
                                    </p:set>
                                    <p:anim calcmode="lin" valueType="num">
                                      <p:cBhvr>
                                        <p:cTn id="12" dur="500" fill="hold"/>
                                        <p:tgtEl>
                                          <p:spTgt spid="1787907"/>
                                        </p:tgtEl>
                                        <p:attrNameLst>
                                          <p:attrName>ppt_w</p:attrName>
                                        </p:attrNameLst>
                                      </p:cBhvr>
                                      <p:tavLst>
                                        <p:tav tm="0">
                                          <p:val>
                                            <p:strVal val="2/3*#ppt_w"/>
                                          </p:val>
                                        </p:tav>
                                        <p:tav tm="100000">
                                          <p:val>
                                            <p:strVal val="#ppt_w"/>
                                          </p:val>
                                        </p:tav>
                                      </p:tavLst>
                                    </p:anim>
                                    <p:anim calcmode="lin" valueType="num">
                                      <p:cBhvr>
                                        <p:cTn id="13" dur="500" fill="hold"/>
                                        <p:tgtEl>
                                          <p:spTgt spid="178790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787910"/>
                                        </p:tgtEl>
                                        <p:attrNameLst>
                                          <p:attrName>style.visibility</p:attrName>
                                        </p:attrNameLst>
                                      </p:cBhvr>
                                      <p:to>
                                        <p:strVal val="visible"/>
                                      </p:to>
                                    </p:set>
                                    <p:anim calcmode="lin" valueType="num">
                                      <p:cBhvr>
                                        <p:cTn id="17" dur="500" fill="hold"/>
                                        <p:tgtEl>
                                          <p:spTgt spid="1787910"/>
                                        </p:tgtEl>
                                        <p:attrNameLst>
                                          <p:attrName>ppt_w</p:attrName>
                                        </p:attrNameLst>
                                      </p:cBhvr>
                                      <p:tavLst>
                                        <p:tav tm="0">
                                          <p:val>
                                            <p:fltVal val="0"/>
                                          </p:val>
                                        </p:tav>
                                        <p:tav tm="100000">
                                          <p:val>
                                            <p:strVal val="#ppt_w"/>
                                          </p:val>
                                        </p:tav>
                                      </p:tavLst>
                                    </p:anim>
                                    <p:anim calcmode="lin" valueType="num">
                                      <p:cBhvr>
                                        <p:cTn id="18" dur="500" fill="hold"/>
                                        <p:tgtEl>
                                          <p:spTgt spid="1787910"/>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787911"/>
                                        </p:tgtEl>
                                        <p:attrNameLst>
                                          <p:attrName>style.visibility</p:attrName>
                                        </p:attrNameLst>
                                      </p:cBhvr>
                                      <p:to>
                                        <p:strVal val="visible"/>
                                      </p:to>
                                    </p:set>
                                    <p:animEffect transition="in" filter="dissolve">
                                      <p:cBhvr>
                                        <p:cTn id="22" dur="500"/>
                                        <p:tgtEl>
                                          <p:spTgt spid="1787911"/>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787909"/>
                                        </p:tgtEl>
                                        <p:attrNameLst>
                                          <p:attrName>style.visibility</p:attrName>
                                        </p:attrNameLst>
                                      </p:cBhvr>
                                      <p:to>
                                        <p:strVal val="visible"/>
                                      </p:to>
                                    </p:set>
                                    <p:anim calcmode="lin" valueType="num">
                                      <p:cBhvr>
                                        <p:cTn id="27" dur="500" fill="hold"/>
                                        <p:tgtEl>
                                          <p:spTgt spid="1787909"/>
                                        </p:tgtEl>
                                        <p:attrNameLst>
                                          <p:attrName>ppt_w</p:attrName>
                                        </p:attrNameLst>
                                      </p:cBhvr>
                                      <p:tavLst>
                                        <p:tav tm="0">
                                          <p:val>
                                            <p:strVal val="2/3*#ppt_w"/>
                                          </p:val>
                                        </p:tav>
                                        <p:tav tm="100000">
                                          <p:val>
                                            <p:strVal val="#ppt_w"/>
                                          </p:val>
                                        </p:tav>
                                      </p:tavLst>
                                    </p:anim>
                                    <p:anim calcmode="lin" valueType="num">
                                      <p:cBhvr>
                                        <p:cTn id="28" dur="500" fill="hold"/>
                                        <p:tgtEl>
                                          <p:spTgt spid="1787909"/>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787912"/>
                                        </p:tgtEl>
                                        <p:attrNameLst>
                                          <p:attrName>style.visibility</p:attrName>
                                        </p:attrNameLst>
                                      </p:cBhvr>
                                      <p:to>
                                        <p:strVal val="visible"/>
                                      </p:to>
                                    </p:set>
                                    <p:anim calcmode="lin" valueType="num">
                                      <p:cBhvr>
                                        <p:cTn id="32" dur="500" fill="hold"/>
                                        <p:tgtEl>
                                          <p:spTgt spid="1787912"/>
                                        </p:tgtEl>
                                        <p:attrNameLst>
                                          <p:attrName>ppt_w</p:attrName>
                                        </p:attrNameLst>
                                      </p:cBhvr>
                                      <p:tavLst>
                                        <p:tav tm="0">
                                          <p:val>
                                            <p:fltVal val="0"/>
                                          </p:val>
                                        </p:tav>
                                        <p:tav tm="100000">
                                          <p:val>
                                            <p:strVal val="#ppt_w"/>
                                          </p:val>
                                        </p:tav>
                                      </p:tavLst>
                                    </p:anim>
                                    <p:anim calcmode="lin" valueType="num">
                                      <p:cBhvr>
                                        <p:cTn id="33" dur="500" fill="hold"/>
                                        <p:tgtEl>
                                          <p:spTgt spid="1787912"/>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787913"/>
                                        </p:tgtEl>
                                        <p:attrNameLst>
                                          <p:attrName>style.visibility</p:attrName>
                                        </p:attrNameLst>
                                      </p:cBhvr>
                                      <p:to>
                                        <p:strVal val="visible"/>
                                      </p:to>
                                    </p:set>
                                    <p:animEffect transition="in" filter="dissolve">
                                      <p:cBhvr>
                                        <p:cTn id="37" dur="500"/>
                                        <p:tgtEl>
                                          <p:spTgt spid="1787913"/>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hidden"/>
                                      </p:to>
                                    </p:set>
                                  </p:childTnLst>
                                </p:cTn>
                              </p:par>
                            </p:childTnLst>
                          </p:cTn>
                        </p:par>
                        <p:par>
                          <p:cTn id="42" fill="hold">
                            <p:stCondLst>
                              <p:cond delay="0"/>
                            </p:stCondLst>
                            <p:childTnLst>
                              <p:par>
                                <p:cTn id="43" presetID="9" presetClass="entr" presetSubtype="0"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dissolve">
                                      <p:cBhvr>
                                        <p:cTn id="4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7907" grpId="0" animBg="1" autoUpdateAnimBg="0"/>
      <p:bldP spid="1787908" grpId="0" animBg="1" autoUpdateAnimBg="0"/>
      <p:bldP spid="1787909" grpId="0" animBg="1" autoUpdateAnimBg="0"/>
      <p:bldP spid="1787910" grpId="0" animBg="1"/>
      <p:bldP spid="1787911" grpId="0" animBg="1" autoUpdateAnimBg="0"/>
      <p:bldP spid="1787912" grpId="0" animBg="1"/>
      <p:bldP spid="1787913" grpId="0" animBg="1" autoUpdateAnimBg="0"/>
      <p:bldP spid="14" grpId="0" animBg="1"/>
      <p:bldP spid="16"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9-311: UCC and Federal Law</a:t>
            </a:r>
          </a:p>
        </p:txBody>
      </p:sp>
      <p:sp>
        <p:nvSpPr>
          <p:cNvPr id="3" name="Content Placeholder 2"/>
          <p:cNvSpPr>
            <a:spLocks noGrp="1"/>
          </p:cNvSpPr>
          <p:nvPr>
            <p:ph idx="1"/>
          </p:nvPr>
        </p:nvSpPr>
        <p:spPr/>
        <p:txBody>
          <a:bodyPr/>
          <a:lstStyle/>
          <a:p>
            <a:pPr lvl="3"/>
            <a:r>
              <a:rPr lang="en-US" dirty="0"/>
              <a:t>(1) a statute, regulation, or treaty of the United States whose requirements for a security interest’s obtaining priority over the rights of a lien creditor with respect to the property preempt Section 9-310(a);</a:t>
            </a:r>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20</a:t>
            </a:fld>
            <a:endParaRPr lang="en-US" altLang="en-US"/>
          </a:p>
        </p:txBody>
      </p:sp>
    </p:spTree>
    <p:extLst>
      <p:ext uri="{BB962C8B-B14F-4D97-AF65-F5344CB8AC3E}">
        <p14:creationId xmlns:p14="http://schemas.microsoft.com/office/powerpoint/2010/main" val="7983483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9-408</a:t>
            </a:r>
            <a:endParaRPr lang="en-US" dirty="0"/>
          </a:p>
        </p:txBody>
      </p:sp>
      <p:sp>
        <p:nvSpPr>
          <p:cNvPr id="3" name="Content Placeholder 2"/>
          <p:cNvSpPr>
            <a:spLocks noGrp="1"/>
          </p:cNvSpPr>
          <p:nvPr>
            <p:ph idx="1"/>
          </p:nvPr>
        </p:nvSpPr>
        <p:spPr/>
        <p:txBody>
          <a:bodyPr/>
          <a:lstStyle/>
          <a:p>
            <a:r>
              <a:rPr lang="en-US" dirty="0" smtClean="0"/>
              <a:t>Key Idea</a:t>
            </a:r>
          </a:p>
          <a:p>
            <a:pPr lvl="1"/>
            <a:r>
              <a:rPr lang="en-US" dirty="0" smtClean="0"/>
              <a:t>Overrides a variety of transfer restrictions that would prevent the attachment of a security interest</a:t>
            </a:r>
          </a:p>
          <a:p>
            <a:r>
              <a:rPr lang="en-US" dirty="0" smtClean="0"/>
              <a:t>But: Doesn’t Turn Non-Property into Property</a:t>
            </a:r>
          </a:p>
          <a:p>
            <a:pPr lvl="1"/>
            <a:r>
              <a:rPr lang="en-US" dirty="0" smtClean="0"/>
              <a:t>9-408, Comment 3: “</a:t>
            </a:r>
            <a:r>
              <a:rPr lang="en-US" dirty="0"/>
              <a:t>Neither this section nor any other provision of this article determines whether a debtor has a property interest</a:t>
            </a:r>
            <a:r>
              <a:rPr lang="en-US" dirty="0" smtClean="0"/>
              <a:t>.”</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21</a:t>
            </a:fld>
            <a:endParaRPr lang="en-US" altLang="en-US"/>
          </a:p>
        </p:txBody>
      </p:sp>
    </p:spTree>
    <p:extLst>
      <p:ext uri="{BB962C8B-B14F-4D97-AF65-F5344CB8AC3E}">
        <p14:creationId xmlns:p14="http://schemas.microsoft.com/office/powerpoint/2010/main" val="1902953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9-408</a:t>
            </a:r>
            <a:endParaRPr lang="en-US" dirty="0"/>
          </a:p>
        </p:txBody>
      </p:sp>
      <p:sp>
        <p:nvSpPr>
          <p:cNvPr id="3" name="Content Placeholder 2"/>
          <p:cNvSpPr>
            <a:spLocks noGrp="1"/>
          </p:cNvSpPr>
          <p:nvPr>
            <p:ph idx="1"/>
          </p:nvPr>
        </p:nvSpPr>
        <p:spPr/>
        <p:txBody>
          <a:bodyPr/>
          <a:lstStyle/>
          <a:p>
            <a:r>
              <a:rPr lang="en-US" dirty="0" smtClean="0"/>
              <a:t>And, Of Course, No Override of Federal Law</a:t>
            </a:r>
          </a:p>
          <a:p>
            <a:pPr lvl="1"/>
            <a:r>
              <a:rPr lang="en-US" dirty="0" smtClean="0"/>
              <a:t>Comment 9</a:t>
            </a:r>
          </a:p>
          <a:p>
            <a:pPr lvl="2"/>
            <a:r>
              <a:rPr lang="en-US" dirty="0" smtClean="0"/>
              <a:t>“</a:t>
            </a:r>
            <a:r>
              <a:rPr lang="en-US" dirty="0"/>
              <a:t>This section does not override federal law to the contrary. However, it does reflect an important policy judgment that should provide a template for future federal law reforms</a:t>
            </a:r>
            <a:r>
              <a:rPr lang="en-US" dirty="0" smtClean="0"/>
              <a:t>.”</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22</a:t>
            </a:fld>
            <a:endParaRPr lang="en-US" altLang="en-US"/>
          </a:p>
        </p:txBody>
      </p:sp>
    </p:spTree>
    <p:extLst>
      <p:ext uri="{BB962C8B-B14F-4D97-AF65-F5344CB8AC3E}">
        <p14:creationId xmlns:p14="http://schemas.microsoft.com/office/powerpoint/2010/main" val="601990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FCC Spectrum Allocation Table</a:t>
            </a:r>
            <a:endParaRPr lang="en-US" dirty="0"/>
          </a:p>
        </p:txBody>
      </p:sp>
      <p:sp>
        <p:nvSpPr>
          <p:cNvPr id="3" name="Content Placeholder 2"/>
          <p:cNvSpPr>
            <a:spLocks noGrp="1"/>
          </p:cNvSpPr>
          <p:nvPr>
            <p:ph idx="1"/>
          </p:nvPr>
        </p:nvSpPr>
        <p:spPr/>
        <p:txBody>
          <a:bodyPr/>
          <a:lstStyle/>
          <a:p>
            <a:r>
              <a:rPr lang="en-US" dirty="0" smtClean="0"/>
              <a:t>The Chart</a:t>
            </a:r>
          </a:p>
          <a:p>
            <a:pPr lvl="1"/>
            <a:r>
              <a:rPr lang="en-US" dirty="0" smtClean="0"/>
              <a:t>2016 version:</a:t>
            </a:r>
          </a:p>
          <a:p>
            <a:pPr lvl="2"/>
            <a:r>
              <a:rPr lang="en-US" dirty="0" smtClean="0">
                <a:hlinkClick r:id="rId2"/>
              </a:rPr>
              <a:t>https</a:t>
            </a:r>
            <a:r>
              <a:rPr lang="en-US">
                <a:hlinkClick r:id="rId2"/>
              </a:rPr>
              <a:t>://</a:t>
            </a:r>
            <a:r>
              <a:rPr lang="en-US" smtClean="0">
                <a:hlinkClick r:id="rId2"/>
              </a:rPr>
              <a:t>www.ntia.doc.gov/files/ntia/publications/january_2016_spectrum_wall_chart.pdf</a:t>
            </a:r>
            <a:endParaRPr lang="en-US" dirty="0" smtClean="0"/>
          </a:p>
        </p:txBody>
      </p:sp>
      <p:sp>
        <p:nvSpPr>
          <p:cNvPr id="4" name="Date Placeholder 3"/>
          <p:cNvSpPr>
            <a:spLocks noGrp="1"/>
          </p:cNvSpPr>
          <p:nvPr>
            <p:ph type="dt" sz="half" idx="10"/>
          </p:nvPr>
        </p:nvSpPr>
        <p:spPr/>
        <p:txBody>
          <a:bodyPr/>
          <a:lstStyle/>
          <a:p>
            <a:pPr>
              <a:defRPr/>
            </a:pPr>
            <a:fld id="{23DDC6C5-A000-439F-B572-ED62589E8213}"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7EB82584-EA73-4BED-B4D3-839D4F758068}" type="slidenum">
              <a:rPr lang="en-US" altLang="en-US" smtClean="0"/>
              <a:pPr/>
              <a:t>23</a:t>
            </a:fld>
            <a:endParaRPr lang="en-US" altLang="en-US"/>
          </a:p>
        </p:txBody>
      </p:sp>
    </p:spTree>
    <p:extLst>
      <p:ext uri="{BB962C8B-B14F-4D97-AF65-F5344CB8AC3E}">
        <p14:creationId xmlns:p14="http://schemas.microsoft.com/office/powerpoint/2010/main" val="8659462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0058A8C-2426-4B14-B2D5-4CA25C2604F7}" type="datetime4">
              <a:rPr lang="en-US" smtClean="0"/>
              <a:t>April 28,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FC1126-8935-4184-88EA-D91F8B7915EF}"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dirty="0" smtClean="0"/>
              <a:t>BC 552(a): Calls off After-Acquired Property </a:t>
            </a:r>
            <a:r>
              <a:rPr lang="en-US" altLang="en-US" dirty="0" err="1" smtClean="0"/>
              <a:t>Postpetition</a:t>
            </a:r>
            <a:endParaRPr lang="en-US" altLang="en-US" dirty="0" smtClean="0"/>
          </a:p>
        </p:txBody>
      </p:sp>
      <p:sp>
        <p:nvSpPr>
          <p:cNvPr id="37894" name="Rectangle 3"/>
          <p:cNvSpPr>
            <a:spLocks noGrp="1" noChangeArrowheads="1"/>
          </p:cNvSpPr>
          <p:nvPr>
            <p:ph type="body" idx="1"/>
          </p:nvPr>
        </p:nvSpPr>
        <p:spPr/>
        <p:txBody>
          <a:bodyPr/>
          <a:lstStyle/>
          <a:p>
            <a:r>
              <a:rPr lang="en-US" altLang="en-US" dirty="0" smtClean="0">
                <a:cs typeface="Times New Roman" panose="02020603050405020304" pitchFamily="18" charset="0"/>
              </a:rPr>
              <a:t>(a)</a:t>
            </a:r>
          </a:p>
          <a:p>
            <a:pPr lvl="1"/>
            <a:r>
              <a:rPr lang="en-US" altLang="en-US" dirty="0" smtClean="0">
                <a:cs typeface="Times New Roman" panose="02020603050405020304" pitchFamily="18" charset="0"/>
              </a:rPr>
              <a:t>Except as provided in subsection (b) of this section, </a:t>
            </a:r>
            <a:r>
              <a:rPr lang="en-US" altLang="en-US" dirty="0" smtClean="0">
                <a:solidFill>
                  <a:srgbClr val="FF0000"/>
                </a:solidFill>
                <a:cs typeface="Times New Roman" panose="02020603050405020304" pitchFamily="18" charset="0"/>
              </a:rPr>
              <a:t>property acquired by the estate </a:t>
            </a:r>
            <a:r>
              <a:rPr lang="en-US" altLang="en-US" dirty="0" smtClean="0">
                <a:cs typeface="Times New Roman" panose="02020603050405020304" pitchFamily="18" charset="0"/>
              </a:rPr>
              <a:t>or by the debtor </a:t>
            </a:r>
            <a:r>
              <a:rPr lang="en-US" altLang="en-US" dirty="0" smtClean="0">
                <a:solidFill>
                  <a:srgbClr val="FF0000"/>
                </a:solidFill>
                <a:cs typeface="Times New Roman" panose="02020603050405020304" pitchFamily="18" charset="0"/>
              </a:rPr>
              <a:t>after the commencement of the case is not subject to any lien resulting from any security agreement entered into by the debtor before the commencement of the case</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28209494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D6268D0-65BE-4B21-A1A2-A449724B0C34}" type="datetime4">
              <a:rPr lang="en-US" smtClean="0"/>
              <a:t>April 28,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28656B-C7BF-4A59-BA66-650F11B0C94D}"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dirty="0" smtClean="0"/>
              <a:t>BC 552(b)(1): But Different Rule for Proceeds</a:t>
            </a:r>
          </a:p>
        </p:txBody>
      </p:sp>
      <p:sp>
        <p:nvSpPr>
          <p:cNvPr id="38918" name="Rectangle 3"/>
          <p:cNvSpPr>
            <a:spLocks noGrp="1" noChangeArrowheads="1"/>
          </p:cNvSpPr>
          <p:nvPr>
            <p:ph type="body" idx="1"/>
          </p:nvPr>
        </p:nvSpPr>
        <p:spPr/>
        <p:txBody>
          <a:bodyPr/>
          <a:lstStyle/>
          <a:p>
            <a:r>
              <a:rPr lang="en-US" altLang="en-US" dirty="0">
                <a:cs typeface="Times New Roman" panose="02020603050405020304" pitchFamily="18" charset="0"/>
              </a:rPr>
              <a:t>(b)(</a:t>
            </a:r>
            <a:r>
              <a:rPr lang="en-US" altLang="en-US" dirty="0" smtClean="0">
                <a:cs typeface="Times New Roman" panose="02020603050405020304" pitchFamily="18" charset="0"/>
              </a:rPr>
              <a:t>1)</a:t>
            </a:r>
          </a:p>
          <a:p>
            <a:pPr lvl="1"/>
            <a:r>
              <a:rPr lang="en-US" altLang="en-US" dirty="0" smtClean="0">
                <a:cs typeface="Times New Roman" panose="02020603050405020304" pitchFamily="18" charset="0"/>
              </a:rPr>
              <a:t>Except </a:t>
            </a:r>
            <a:r>
              <a:rPr lang="en-US" altLang="en-US" dirty="0">
                <a:cs typeface="Times New Roman" panose="02020603050405020304" pitchFamily="18" charset="0"/>
              </a:rPr>
              <a:t>as provided in sections 363, 506(c), 522, 544, 545, 547, and 548 of this title, if the debtor and an entity entered into a security agreement before the commencement of the case and if the security interest created by such security agreement extends to property of </a:t>
            </a:r>
            <a:r>
              <a:rPr lang="en-US" altLang="en-US" dirty="0" smtClean="0">
                <a:cs typeface="Times New Roman" panose="02020603050405020304" pitchFamily="18" charset="0"/>
              </a:rPr>
              <a:t>the debtor</a:t>
            </a:r>
            <a:endParaRPr lang="en-US" altLang="en-US" dirty="0">
              <a:cs typeface="Times New Roman" panose="02020603050405020304" pitchFamily="18" charset="0"/>
            </a:endParaRPr>
          </a:p>
        </p:txBody>
      </p:sp>
    </p:spTree>
    <p:extLst>
      <p:ext uri="{BB962C8B-B14F-4D97-AF65-F5344CB8AC3E}">
        <p14:creationId xmlns:p14="http://schemas.microsoft.com/office/powerpoint/2010/main" val="7525437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D6268D0-65BE-4B21-A1A2-A449724B0C34}" type="datetime4">
              <a:rPr lang="en-US" smtClean="0"/>
              <a:t>April 28,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28656B-C7BF-4A59-BA66-650F11B0C94D}"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smtClean="0"/>
              <a:t>BC 552: Postpetition Effect of Security Interest</a:t>
            </a:r>
          </a:p>
        </p:txBody>
      </p:sp>
      <p:sp>
        <p:nvSpPr>
          <p:cNvPr id="38918"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acquired </a:t>
            </a:r>
            <a:r>
              <a:rPr lang="en-US" altLang="en-US" dirty="0">
                <a:cs typeface="Times New Roman" panose="02020603050405020304" pitchFamily="18" charset="0"/>
              </a:rPr>
              <a:t>before the commencement of the case </a:t>
            </a:r>
            <a:r>
              <a:rPr lang="en-US" altLang="en-US" dirty="0">
                <a:solidFill>
                  <a:srgbClr val="FF0000"/>
                </a:solidFill>
                <a:cs typeface="Times New Roman" panose="02020603050405020304" pitchFamily="18" charset="0"/>
              </a:rPr>
              <a:t>and to proceeds, product, offspring, or profits of such property</a:t>
            </a:r>
            <a:r>
              <a:rPr lang="en-US" altLang="en-US" dirty="0">
                <a:cs typeface="Times New Roman" panose="02020603050405020304" pitchFamily="18" charset="0"/>
              </a:rPr>
              <a:t>,</a:t>
            </a:r>
          </a:p>
        </p:txBody>
      </p:sp>
    </p:spTree>
    <p:extLst>
      <p:ext uri="{BB962C8B-B14F-4D97-AF65-F5344CB8AC3E}">
        <p14:creationId xmlns:p14="http://schemas.microsoft.com/office/powerpoint/2010/main" val="35555563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BC82179-4A8C-4D31-BD36-2B914C7D9DEA}" type="datetime4">
              <a:rPr lang="en-US" smtClean="0"/>
              <a:t>April 28,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33879C-BB2A-43B3-8197-82F0F6775BC1}"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smtClean="0"/>
              <a:t>BC 552: Postpetition Effect of Security Interest</a:t>
            </a:r>
            <a:endParaRPr lang="en-US" altLang="en-US" smtClean="0">
              <a:cs typeface="Times New Roman" panose="02020603050405020304" pitchFamily="18" charset="0"/>
            </a:endParaRPr>
          </a:p>
        </p:txBody>
      </p:sp>
      <p:sp>
        <p:nvSpPr>
          <p:cNvPr id="39942" name="Rectangle 3"/>
          <p:cNvSpPr>
            <a:spLocks noGrp="1" noChangeArrowheads="1"/>
          </p:cNvSpPr>
          <p:nvPr>
            <p:ph type="body" idx="1"/>
          </p:nvPr>
        </p:nvSpPr>
        <p:spPr/>
        <p:txBody>
          <a:bodyPr/>
          <a:lstStyle/>
          <a:p>
            <a:pPr lvl="1">
              <a:lnSpc>
                <a:spcPct val="90000"/>
              </a:lnSpc>
            </a:pPr>
            <a:r>
              <a:rPr lang="en-US" altLang="en-US" dirty="0" smtClean="0">
                <a:cs typeface="Times New Roman" panose="02020603050405020304" pitchFamily="18" charset="0"/>
              </a:rPr>
              <a:t>then </a:t>
            </a:r>
            <a:r>
              <a:rPr lang="en-US" altLang="en-US" dirty="0" smtClean="0">
                <a:solidFill>
                  <a:srgbClr val="FF0000"/>
                </a:solidFill>
                <a:cs typeface="Times New Roman" panose="02020603050405020304" pitchFamily="18" charset="0"/>
              </a:rPr>
              <a:t>such security interest extends to such proceeds</a:t>
            </a:r>
            <a:r>
              <a:rPr lang="en-US" altLang="en-US" dirty="0" smtClean="0">
                <a:cs typeface="Times New Roman" panose="02020603050405020304" pitchFamily="18" charset="0"/>
              </a:rPr>
              <a:t>, product, offspring, or profits </a:t>
            </a:r>
            <a:r>
              <a:rPr lang="en-US" altLang="en-US" dirty="0" smtClean="0">
                <a:solidFill>
                  <a:srgbClr val="FF0000"/>
                </a:solidFill>
                <a:cs typeface="Times New Roman" panose="02020603050405020304" pitchFamily="18" charset="0"/>
              </a:rPr>
              <a:t>acquired by the estate after the commencement of the case to the extent provided by such security agreement </a:t>
            </a:r>
            <a:r>
              <a:rPr lang="en-US" altLang="en-US" dirty="0" smtClean="0">
                <a:cs typeface="Times New Roman" panose="02020603050405020304" pitchFamily="18" charset="0"/>
              </a:rPr>
              <a:t>and by applicable </a:t>
            </a:r>
            <a:r>
              <a:rPr lang="en-US" altLang="en-US" dirty="0" err="1" smtClean="0">
                <a:cs typeface="Times New Roman" panose="02020603050405020304" pitchFamily="18" charset="0"/>
              </a:rPr>
              <a:t>nonbankruptcy</a:t>
            </a:r>
            <a:r>
              <a:rPr lang="en-US" altLang="en-US" dirty="0" smtClean="0">
                <a:cs typeface="Times New Roman" panose="02020603050405020304" pitchFamily="18" charset="0"/>
              </a:rPr>
              <a:t> law, except to any extent that the court, after notice and a hearing and based on the equities of the case, orders otherwise.</a:t>
            </a:r>
            <a:r>
              <a:rPr lang="en-US" altLang="en-US" dirty="0" smtClean="0"/>
              <a:t>  </a:t>
            </a:r>
          </a:p>
        </p:txBody>
      </p:sp>
    </p:spTree>
    <p:extLst>
      <p:ext uri="{BB962C8B-B14F-4D97-AF65-F5344CB8AC3E}">
        <p14:creationId xmlns:p14="http://schemas.microsoft.com/office/powerpoint/2010/main" val="16067314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41297992-6209-40B5-86B9-291D218033D9}" type="datetime4">
              <a:rPr lang="en-US" smtClean="0"/>
              <a:t>April 28,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34092A-CF2A-4C42-8079-34C8139EE023}"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dirty="0" smtClean="0"/>
              <a:t>Watching the Watch</a:t>
            </a:r>
          </a:p>
        </p:txBody>
      </p:sp>
      <p:sp>
        <p:nvSpPr>
          <p:cNvPr id="1810435"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err="1" smtClean="0"/>
              <a:t>Finco</a:t>
            </a:r>
            <a:endParaRPr lang="en-US" altLang="en-US" sz="4000" dirty="0"/>
          </a:p>
        </p:txBody>
      </p:sp>
      <p:sp>
        <p:nvSpPr>
          <p:cNvPr id="1810436"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Debtor</a:t>
            </a:r>
            <a:endParaRPr lang="en-US" altLang="en-US" sz="4000" dirty="0"/>
          </a:p>
        </p:txBody>
      </p:sp>
      <p:sp>
        <p:nvSpPr>
          <p:cNvPr id="1810437" name="AutoShape 5"/>
          <p:cNvSpPr>
            <a:spLocks noChangeArrowheads="1"/>
          </p:cNvSpPr>
          <p:nvPr/>
        </p:nvSpPr>
        <p:spPr bwMode="auto">
          <a:xfrm>
            <a:off x="9057482" y="1295400"/>
            <a:ext cx="2874964"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1810438" name="Line 6"/>
          <p:cNvSpPr>
            <a:spLocks noChangeShapeType="1"/>
          </p:cNvSpPr>
          <p:nvPr/>
        </p:nvSpPr>
        <p:spPr bwMode="auto">
          <a:xfrm>
            <a:off x="4343400" y="1981200"/>
            <a:ext cx="460383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10439" name="AutoShape 7"/>
          <p:cNvSpPr>
            <a:spLocks noChangeArrowheads="1"/>
          </p:cNvSpPr>
          <p:nvPr/>
        </p:nvSpPr>
        <p:spPr bwMode="auto">
          <a:xfrm>
            <a:off x="4496853" y="2309915"/>
            <a:ext cx="3911183"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 lent; SA/FS: GI and proceeds</a:t>
            </a:r>
            <a:endParaRPr lang="en-US" altLang="en-US" sz="3200" dirty="0"/>
          </a:p>
        </p:txBody>
      </p:sp>
      <p:sp>
        <p:nvSpPr>
          <p:cNvPr id="1810440" name="Line 8"/>
          <p:cNvSpPr>
            <a:spLocks noChangeShapeType="1"/>
          </p:cNvSpPr>
          <p:nvPr/>
        </p:nvSpPr>
        <p:spPr bwMode="auto">
          <a:xfrm>
            <a:off x="3200400" y="25908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10441" name="AutoShape 9"/>
          <p:cNvSpPr>
            <a:spLocks noChangeArrowheads="1"/>
          </p:cNvSpPr>
          <p:nvPr/>
        </p:nvSpPr>
        <p:spPr bwMode="auto">
          <a:xfrm>
            <a:off x="247300" y="3017877"/>
            <a:ext cx="253400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3/1: $ lent, SA/FS: Fancy Watch</a:t>
            </a:r>
            <a:endParaRPr lang="en-US" altLang="en-US" sz="3200" dirty="0"/>
          </a:p>
        </p:txBody>
      </p:sp>
      <p:sp>
        <p:nvSpPr>
          <p:cNvPr id="1810443" name="Rectangle 11"/>
          <p:cNvSpPr>
            <a:spLocks noChangeArrowheads="1"/>
          </p:cNvSpPr>
          <p:nvPr/>
        </p:nvSpPr>
        <p:spPr bwMode="auto">
          <a:xfrm>
            <a:off x="7061201" y="5114835"/>
            <a:ext cx="4346164"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Who has priority to proceeds of watch?</a:t>
            </a:r>
            <a:endParaRPr lang="en-US" altLang="en-US" sz="3600" dirty="0">
              <a:solidFill>
                <a:srgbClr val="FF0000"/>
              </a:solidFill>
            </a:endParaRPr>
          </a:p>
        </p:txBody>
      </p:sp>
      <p:sp>
        <p:nvSpPr>
          <p:cNvPr id="15"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AutoShape 7"/>
          <p:cNvSpPr>
            <a:spLocks noChangeArrowheads="1"/>
          </p:cNvSpPr>
          <p:nvPr/>
        </p:nvSpPr>
        <p:spPr bwMode="auto">
          <a:xfrm>
            <a:off x="4674870" y="4006215"/>
            <a:ext cx="2964421"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4/1 watch sold</a:t>
            </a:r>
            <a:endParaRPr lang="en-US" altLang="en-US" sz="3200" dirty="0"/>
          </a:p>
        </p:txBody>
      </p:sp>
      <p:sp>
        <p:nvSpPr>
          <p:cNvPr id="17"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169254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10436"/>
                                        </p:tgtEl>
                                        <p:attrNameLst>
                                          <p:attrName>style.visibility</p:attrName>
                                        </p:attrNameLst>
                                      </p:cBhvr>
                                      <p:to>
                                        <p:strVal val="visible"/>
                                      </p:to>
                                    </p:set>
                                    <p:anim calcmode="lin" valueType="num">
                                      <p:cBhvr additive="base">
                                        <p:cTn id="7" dur="500" fill="hold"/>
                                        <p:tgtEl>
                                          <p:spTgt spid="1810436"/>
                                        </p:tgtEl>
                                        <p:attrNameLst>
                                          <p:attrName>ppt_x</p:attrName>
                                        </p:attrNameLst>
                                      </p:cBhvr>
                                      <p:tavLst>
                                        <p:tav tm="0">
                                          <p:val>
                                            <p:strVal val="0-#ppt_w/2"/>
                                          </p:val>
                                        </p:tav>
                                        <p:tav tm="100000">
                                          <p:val>
                                            <p:strVal val="#ppt_x"/>
                                          </p:val>
                                        </p:tav>
                                      </p:tavLst>
                                    </p:anim>
                                    <p:anim calcmode="lin" valueType="num">
                                      <p:cBhvr additive="base">
                                        <p:cTn id="8" dur="500" fill="hold"/>
                                        <p:tgtEl>
                                          <p:spTgt spid="181043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10437"/>
                                        </p:tgtEl>
                                        <p:attrNameLst>
                                          <p:attrName>style.visibility</p:attrName>
                                        </p:attrNameLst>
                                      </p:cBhvr>
                                      <p:to>
                                        <p:strVal val="visible"/>
                                      </p:to>
                                    </p:set>
                                    <p:anim calcmode="lin" valueType="num">
                                      <p:cBhvr>
                                        <p:cTn id="12" dur="500" fill="hold"/>
                                        <p:tgtEl>
                                          <p:spTgt spid="1810437"/>
                                        </p:tgtEl>
                                        <p:attrNameLst>
                                          <p:attrName>ppt_w</p:attrName>
                                        </p:attrNameLst>
                                      </p:cBhvr>
                                      <p:tavLst>
                                        <p:tav tm="0">
                                          <p:val>
                                            <p:strVal val="2/3*#ppt_w"/>
                                          </p:val>
                                        </p:tav>
                                        <p:tav tm="100000">
                                          <p:val>
                                            <p:strVal val="#ppt_w"/>
                                          </p:val>
                                        </p:tav>
                                      </p:tavLst>
                                    </p:anim>
                                    <p:anim calcmode="lin" valueType="num">
                                      <p:cBhvr>
                                        <p:cTn id="13" dur="500" fill="hold"/>
                                        <p:tgtEl>
                                          <p:spTgt spid="181043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810438"/>
                                        </p:tgtEl>
                                        <p:attrNameLst>
                                          <p:attrName>style.visibility</p:attrName>
                                        </p:attrNameLst>
                                      </p:cBhvr>
                                      <p:to>
                                        <p:strVal val="visible"/>
                                      </p:to>
                                    </p:set>
                                    <p:anim calcmode="lin" valueType="num">
                                      <p:cBhvr>
                                        <p:cTn id="17" dur="500" fill="hold"/>
                                        <p:tgtEl>
                                          <p:spTgt spid="1810438"/>
                                        </p:tgtEl>
                                        <p:attrNameLst>
                                          <p:attrName>ppt_w</p:attrName>
                                        </p:attrNameLst>
                                      </p:cBhvr>
                                      <p:tavLst>
                                        <p:tav tm="0">
                                          <p:val>
                                            <p:fltVal val="0"/>
                                          </p:val>
                                        </p:tav>
                                        <p:tav tm="100000">
                                          <p:val>
                                            <p:strVal val="#ppt_w"/>
                                          </p:val>
                                        </p:tav>
                                      </p:tavLst>
                                    </p:anim>
                                    <p:anim calcmode="lin" valueType="num">
                                      <p:cBhvr>
                                        <p:cTn id="18" dur="500" fill="hold"/>
                                        <p:tgtEl>
                                          <p:spTgt spid="1810438"/>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10439"/>
                                        </p:tgtEl>
                                        <p:attrNameLst>
                                          <p:attrName>style.visibility</p:attrName>
                                        </p:attrNameLst>
                                      </p:cBhvr>
                                      <p:to>
                                        <p:strVal val="visible"/>
                                      </p:to>
                                    </p:set>
                                    <p:animEffect transition="in" filter="dissolve">
                                      <p:cBhvr>
                                        <p:cTn id="22" dur="500"/>
                                        <p:tgtEl>
                                          <p:spTgt spid="181043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10435"/>
                                        </p:tgtEl>
                                        <p:attrNameLst>
                                          <p:attrName>style.visibility</p:attrName>
                                        </p:attrNameLst>
                                      </p:cBhvr>
                                      <p:to>
                                        <p:strVal val="visible"/>
                                      </p:to>
                                    </p:set>
                                    <p:anim calcmode="lin" valueType="num">
                                      <p:cBhvr>
                                        <p:cTn id="27" dur="500" fill="hold"/>
                                        <p:tgtEl>
                                          <p:spTgt spid="1810435"/>
                                        </p:tgtEl>
                                        <p:attrNameLst>
                                          <p:attrName>ppt_w</p:attrName>
                                        </p:attrNameLst>
                                      </p:cBhvr>
                                      <p:tavLst>
                                        <p:tav tm="0">
                                          <p:val>
                                            <p:strVal val="2/3*#ppt_w"/>
                                          </p:val>
                                        </p:tav>
                                        <p:tav tm="100000">
                                          <p:val>
                                            <p:strVal val="#ppt_w"/>
                                          </p:val>
                                        </p:tav>
                                      </p:tavLst>
                                    </p:anim>
                                    <p:anim calcmode="lin" valueType="num">
                                      <p:cBhvr>
                                        <p:cTn id="28" dur="500" fill="hold"/>
                                        <p:tgtEl>
                                          <p:spTgt spid="181043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10440"/>
                                        </p:tgtEl>
                                        <p:attrNameLst>
                                          <p:attrName>style.visibility</p:attrName>
                                        </p:attrNameLst>
                                      </p:cBhvr>
                                      <p:to>
                                        <p:strVal val="visible"/>
                                      </p:to>
                                    </p:set>
                                    <p:anim calcmode="lin" valueType="num">
                                      <p:cBhvr>
                                        <p:cTn id="32" dur="500" fill="hold"/>
                                        <p:tgtEl>
                                          <p:spTgt spid="1810440"/>
                                        </p:tgtEl>
                                        <p:attrNameLst>
                                          <p:attrName>ppt_w</p:attrName>
                                        </p:attrNameLst>
                                      </p:cBhvr>
                                      <p:tavLst>
                                        <p:tav tm="0">
                                          <p:val>
                                            <p:fltVal val="0"/>
                                          </p:val>
                                        </p:tav>
                                        <p:tav tm="100000">
                                          <p:val>
                                            <p:strVal val="#ppt_w"/>
                                          </p:val>
                                        </p:tav>
                                      </p:tavLst>
                                    </p:anim>
                                    <p:anim calcmode="lin" valueType="num">
                                      <p:cBhvr>
                                        <p:cTn id="33" dur="500" fill="hold"/>
                                        <p:tgtEl>
                                          <p:spTgt spid="1810440"/>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10441"/>
                                        </p:tgtEl>
                                        <p:attrNameLst>
                                          <p:attrName>style.visibility</p:attrName>
                                        </p:attrNameLst>
                                      </p:cBhvr>
                                      <p:to>
                                        <p:strVal val="visible"/>
                                      </p:to>
                                    </p:set>
                                    <p:animEffect transition="in" filter="dissolve">
                                      <p:cBhvr>
                                        <p:cTn id="37" dur="500"/>
                                        <p:tgtEl>
                                          <p:spTgt spid="181044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hidden"/>
                                      </p:to>
                                    </p:set>
                                  </p:childTnLst>
                                </p:cTn>
                              </p:par>
                            </p:childTnLst>
                          </p:cTn>
                        </p:par>
                        <p:par>
                          <p:cTn id="42" fill="hold" nodeType="afterGroup">
                            <p:stCondLst>
                              <p:cond delay="0"/>
                            </p:stCondLst>
                            <p:childTnLst>
                              <p:par>
                                <p:cTn id="43" presetID="9" presetClass="entr" presetSubtype="0"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dissolve">
                                      <p:cBhvr>
                                        <p:cTn id="45" dur="500"/>
                                        <p:tgtEl>
                                          <p:spTgt spid="16"/>
                                        </p:tgtEl>
                                      </p:cBhvr>
                                    </p:animEffect>
                                  </p:childTnLst>
                                </p:cTn>
                              </p:par>
                            </p:childTnLst>
                          </p:cTn>
                        </p:par>
                        <p:par>
                          <p:cTn id="46" fill="hold">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1810443"/>
                                        </p:tgtEl>
                                        <p:attrNameLst>
                                          <p:attrName>style.visibility</p:attrName>
                                        </p:attrNameLst>
                                      </p:cBhvr>
                                      <p:to>
                                        <p:strVal val="visible"/>
                                      </p:to>
                                    </p:set>
                                    <p:animEffect transition="in" filter="dissolve">
                                      <p:cBhvr>
                                        <p:cTn id="49" dur="500"/>
                                        <p:tgtEl>
                                          <p:spTgt spid="18104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0435" grpId="0" animBg="1" autoUpdateAnimBg="0"/>
      <p:bldP spid="1810436" grpId="0" animBg="1" autoUpdateAnimBg="0"/>
      <p:bldP spid="1810437" grpId="0" animBg="1" autoUpdateAnimBg="0"/>
      <p:bldP spid="1810438" grpId="0" animBg="1"/>
      <p:bldP spid="1810439" grpId="0" animBg="1" autoUpdateAnimBg="0"/>
      <p:bldP spid="1810440" grpId="0" animBg="1"/>
      <p:bldP spid="1810441" grpId="0" animBg="1" autoUpdateAnimBg="0"/>
      <p:bldP spid="1810443" grpId="0" animBg="1" autoUpdateAnimBg="0"/>
      <p:bldP spid="15" grpId="0" animBg="1"/>
      <p:bldP spid="16" grpId="0" animBg="1"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0FABB473-3785-43C9-82FA-7812BC222B0F}" type="datetime4">
              <a:rPr lang="en-US" smtClean="0"/>
              <a:t>April 28,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4286E0-EA9E-4981-8B70-BF8F1DD294C3}"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dirty="0" smtClean="0">
                <a:cs typeface="Times New Roman" panose="02020603050405020304" pitchFamily="18" charset="0"/>
              </a:rPr>
              <a:t>5‑x: Taking the Security Interest in Proceeds</a:t>
            </a:r>
            <a:endParaRPr lang="en-US" altLang="en-US" sz="3200" dirty="0"/>
          </a:p>
        </p:txBody>
      </p:sp>
      <p:sp>
        <p:nvSpPr>
          <p:cNvPr id="1808387"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808388" name="AutoShape 4"/>
          <p:cNvSpPr>
            <a:spLocks noChangeArrowheads="1"/>
          </p:cNvSpPr>
          <p:nvPr/>
        </p:nvSpPr>
        <p:spPr bwMode="auto">
          <a:xfrm>
            <a:off x="660399"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808389" name="AutoShape 5"/>
          <p:cNvSpPr>
            <a:spLocks noChangeArrowheads="1"/>
          </p:cNvSpPr>
          <p:nvPr/>
        </p:nvSpPr>
        <p:spPr bwMode="auto">
          <a:xfrm>
            <a:off x="584199" y="5269053"/>
            <a:ext cx="25908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3</a:t>
            </a:r>
            <a:r>
              <a:rPr lang="en-US" altLang="en-US" sz="4000" baseline="30000"/>
              <a:t>rd</a:t>
            </a:r>
            <a:r>
              <a:rPr lang="en-US" altLang="en-US" sz="4000"/>
              <a:t> Party</a:t>
            </a:r>
          </a:p>
        </p:txBody>
      </p:sp>
      <p:sp>
        <p:nvSpPr>
          <p:cNvPr id="1808391" name="Line 7"/>
          <p:cNvSpPr>
            <a:spLocks noChangeShapeType="1"/>
          </p:cNvSpPr>
          <p:nvPr/>
        </p:nvSpPr>
        <p:spPr bwMode="auto">
          <a:xfrm>
            <a:off x="2946399" y="1981200"/>
            <a:ext cx="4673601"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08392" name="AutoShape 8"/>
          <p:cNvSpPr>
            <a:spLocks noChangeArrowheads="1"/>
          </p:cNvSpPr>
          <p:nvPr/>
        </p:nvSpPr>
        <p:spPr bwMode="auto">
          <a:xfrm>
            <a:off x="2408884" y="2692357"/>
            <a:ext cx="5542005" cy="235427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“The FCC license, to the </a:t>
            </a:r>
          </a:p>
          <a:p>
            <a:pPr algn="ctr"/>
            <a:r>
              <a:rPr lang="en-US" altLang="en-US" sz="3200" dirty="0"/>
              <a:t>extent permitted by law, </a:t>
            </a:r>
          </a:p>
          <a:p>
            <a:pPr algn="ctr"/>
            <a:r>
              <a:rPr lang="en-US" altLang="en-US" sz="3200" dirty="0"/>
              <a:t>and in all the proceeds thereof.”</a:t>
            </a:r>
          </a:p>
          <a:p>
            <a:pPr algn="ctr"/>
            <a:r>
              <a:rPr lang="en-US" altLang="en-US" sz="3200" dirty="0"/>
              <a:t>$</a:t>
            </a:r>
          </a:p>
        </p:txBody>
      </p:sp>
      <p:sp>
        <p:nvSpPr>
          <p:cNvPr id="1808393" name="Line 9"/>
          <p:cNvSpPr>
            <a:spLocks noChangeShapeType="1"/>
          </p:cNvSpPr>
          <p:nvPr/>
        </p:nvSpPr>
        <p:spPr bwMode="auto">
          <a:xfrm>
            <a:off x="1803399" y="2590800"/>
            <a:ext cx="0" cy="2673178"/>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08394" name="AutoShape 10"/>
          <p:cNvSpPr>
            <a:spLocks noChangeArrowheads="1"/>
          </p:cNvSpPr>
          <p:nvPr/>
        </p:nvSpPr>
        <p:spPr bwMode="auto">
          <a:xfrm>
            <a:off x="3274589" y="5263978"/>
            <a:ext cx="4521198" cy="143544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a:t>
            </a:r>
          </a:p>
          <a:p>
            <a:pPr algn="ctr"/>
            <a:r>
              <a:rPr lang="en-US" altLang="en-US" sz="3200" dirty="0"/>
              <a:t>Swap all assets </a:t>
            </a:r>
            <a:r>
              <a:rPr lang="en-US" altLang="en-US" sz="3200" dirty="0" err="1"/>
              <a:t>inc</a:t>
            </a:r>
            <a:r>
              <a:rPr lang="en-US" altLang="en-US" sz="3200" dirty="0"/>
              <a:t> license</a:t>
            </a:r>
          </a:p>
          <a:p>
            <a:pPr algn="ctr"/>
            <a:r>
              <a:rPr lang="en-US" altLang="en-US" sz="3200" dirty="0"/>
              <a:t> for Hope Diamond</a:t>
            </a:r>
          </a:p>
        </p:txBody>
      </p:sp>
      <p:sp>
        <p:nvSpPr>
          <p:cNvPr id="1808395" name="Text Box 11"/>
          <p:cNvSpPr txBox="1">
            <a:spLocks noChangeArrowheads="1"/>
          </p:cNvSpPr>
          <p:nvPr/>
        </p:nvSpPr>
        <p:spPr bwMode="auto">
          <a:xfrm>
            <a:off x="8092400" y="4733927"/>
            <a:ext cx="3911598" cy="1754326"/>
          </a:xfrm>
          <a:prstGeom prst="rect">
            <a:avLst/>
          </a:prstGeom>
          <a:noFill/>
          <a:ln w="38100">
            <a:solidFill>
              <a:srgbClr val="FF0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What does Bank have a security interest in?</a:t>
            </a:r>
          </a:p>
        </p:txBody>
      </p:sp>
      <p:sp>
        <p:nvSpPr>
          <p:cNvPr id="1808396" name="Text Box 12"/>
          <p:cNvSpPr txBox="1">
            <a:spLocks noChangeArrowheads="1"/>
          </p:cNvSpPr>
          <p:nvPr/>
        </p:nvSpPr>
        <p:spPr bwMode="auto">
          <a:xfrm>
            <a:off x="8077200" y="2785200"/>
            <a:ext cx="3810000" cy="1754326"/>
          </a:xfrm>
          <a:prstGeom prst="rect">
            <a:avLst/>
          </a:prstGeom>
          <a:noFill/>
          <a:ln w="38100">
            <a:solidFill>
              <a:srgbClr val="FF0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2/1 What does Bank have a security interest in?</a:t>
            </a:r>
          </a:p>
        </p:txBody>
      </p:sp>
      <p:sp>
        <p:nvSpPr>
          <p:cNvPr id="16"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7"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781873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08388"/>
                                        </p:tgtEl>
                                        <p:attrNameLst>
                                          <p:attrName>style.visibility</p:attrName>
                                        </p:attrNameLst>
                                      </p:cBhvr>
                                      <p:to>
                                        <p:strVal val="visible"/>
                                      </p:to>
                                    </p:set>
                                    <p:anim calcmode="lin" valueType="num">
                                      <p:cBhvr additive="base">
                                        <p:cTn id="7" dur="500" fill="hold"/>
                                        <p:tgtEl>
                                          <p:spTgt spid="1808388"/>
                                        </p:tgtEl>
                                        <p:attrNameLst>
                                          <p:attrName>ppt_x</p:attrName>
                                        </p:attrNameLst>
                                      </p:cBhvr>
                                      <p:tavLst>
                                        <p:tav tm="0">
                                          <p:val>
                                            <p:strVal val="0-#ppt_w/2"/>
                                          </p:val>
                                        </p:tav>
                                        <p:tav tm="100000">
                                          <p:val>
                                            <p:strVal val="#ppt_x"/>
                                          </p:val>
                                        </p:tav>
                                      </p:tavLst>
                                    </p:anim>
                                    <p:anim calcmode="lin" valueType="num">
                                      <p:cBhvr additive="base">
                                        <p:cTn id="8" dur="500" fill="hold"/>
                                        <p:tgtEl>
                                          <p:spTgt spid="180838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08391"/>
                                        </p:tgtEl>
                                        <p:attrNameLst>
                                          <p:attrName>style.visibility</p:attrName>
                                        </p:attrNameLst>
                                      </p:cBhvr>
                                      <p:to>
                                        <p:strVal val="visible"/>
                                      </p:to>
                                    </p:set>
                                    <p:anim calcmode="lin" valueType="num">
                                      <p:cBhvr>
                                        <p:cTn id="12" dur="500" fill="hold"/>
                                        <p:tgtEl>
                                          <p:spTgt spid="1808391"/>
                                        </p:tgtEl>
                                        <p:attrNameLst>
                                          <p:attrName>ppt_w</p:attrName>
                                        </p:attrNameLst>
                                      </p:cBhvr>
                                      <p:tavLst>
                                        <p:tav tm="0">
                                          <p:val>
                                            <p:strVal val="2/3*#ppt_w"/>
                                          </p:val>
                                        </p:tav>
                                        <p:tav tm="100000">
                                          <p:val>
                                            <p:strVal val="#ppt_w"/>
                                          </p:val>
                                        </p:tav>
                                      </p:tavLst>
                                    </p:anim>
                                    <p:anim calcmode="lin" valueType="num">
                                      <p:cBhvr>
                                        <p:cTn id="13" dur="500" fill="hold"/>
                                        <p:tgtEl>
                                          <p:spTgt spid="180839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9" presetClass="entr" presetSubtype="0" fill="hold" grpId="0" nodeType="afterEffect">
                                  <p:stCondLst>
                                    <p:cond delay="0"/>
                                  </p:stCondLst>
                                  <p:childTnLst>
                                    <p:set>
                                      <p:cBhvr>
                                        <p:cTn id="16" dur="1" fill="hold">
                                          <p:stCondLst>
                                            <p:cond delay="0"/>
                                          </p:stCondLst>
                                        </p:cTn>
                                        <p:tgtEl>
                                          <p:spTgt spid="1808387"/>
                                        </p:tgtEl>
                                        <p:attrNameLst>
                                          <p:attrName>style.visibility</p:attrName>
                                        </p:attrNameLst>
                                      </p:cBhvr>
                                      <p:to>
                                        <p:strVal val="visible"/>
                                      </p:to>
                                    </p:set>
                                    <p:animEffect transition="in" filter="dissolve">
                                      <p:cBhvr>
                                        <p:cTn id="17" dur="500"/>
                                        <p:tgtEl>
                                          <p:spTgt spid="1808387"/>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808392"/>
                                        </p:tgtEl>
                                        <p:attrNameLst>
                                          <p:attrName>style.visibility</p:attrName>
                                        </p:attrNameLst>
                                      </p:cBhvr>
                                      <p:to>
                                        <p:strVal val="visible"/>
                                      </p:to>
                                    </p:set>
                                    <p:animEffect transition="in" filter="dissolve">
                                      <p:cBhvr>
                                        <p:cTn id="21" dur="500"/>
                                        <p:tgtEl>
                                          <p:spTgt spid="1808392"/>
                                        </p:tgtEl>
                                      </p:cBhvr>
                                    </p:animEffect>
                                  </p:childTnLst>
                                </p:cTn>
                              </p:par>
                            </p:childTnLst>
                          </p:cTn>
                        </p:par>
                        <p:par>
                          <p:cTn id="22" fill="hold" nodeType="afterGroup">
                            <p:stCondLst>
                              <p:cond delay="2000"/>
                            </p:stCondLst>
                            <p:childTnLst>
                              <p:par>
                                <p:cTn id="23" presetID="9" presetClass="entr" presetSubtype="0" fill="hold" grpId="0" nodeType="afterEffect">
                                  <p:stCondLst>
                                    <p:cond delay="0"/>
                                  </p:stCondLst>
                                  <p:childTnLst>
                                    <p:set>
                                      <p:cBhvr>
                                        <p:cTn id="24" dur="1" fill="hold">
                                          <p:stCondLst>
                                            <p:cond delay="0"/>
                                          </p:stCondLst>
                                        </p:cTn>
                                        <p:tgtEl>
                                          <p:spTgt spid="1808396"/>
                                        </p:tgtEl>
                                        <p:attrNameLst>
                                          <p:attrName>style.visibility</p:attrName>
                                        </p:attrNameLst>
                                      </p:cBhvr>
                                      <p:to>
                                        <p:strVal val="visible"/>
                                      </p:to>
                                    </p:set>
                                    <p:animEffect transition="in" filter="dissolve">
                                      <p:cBhvr>
                                        <p:cTn id="25" dur="500"/>
                                        <p:tgtEl>
                                          <p:spTgt spid="180839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xit"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hidden"/>
                                      </p:to>
                                    </p:set>
                                  </p:childTnLst>
                                </p:cTn>
                              </p:par>
                              <p:par>
                                <p:cTn id="30" presetID="23" presetClass="entr" presetSubtype="272" fill="hold" grpId="0" nodeType="withEffect">
                                  <p:stCondLst>
                                    <p:cond delay="0"/>
                                  </p:stCondLst>
                                  <p:childTnLst>
                                    <p:set>
                                      <p:cBhvr>
                                        <p:cTn id="31" dur="1" fill="hold">
                                          <p:stCondLst>
                                            <p:cond delay="0"/>
                                          </p:stCondLst>
                                        </p:cTn>
                                        <p:tgtEl>
                                          <p:spTgt spid="1808393"/>
                                        </p:tgtEl>
                                        <p:attrNameLst>
                                          <p:attrName>style.visibility</p:attrName>
                                        </p:attrNameLst>
                                      </p:cBhvr>
                                      <p:to>
                                        <p:strVal val="visible"/>
                                      </p:to>
                                    </p:set>
                                    <p:anim calcmode="lin" valueType="num">
                                      <p:cBhvr>
                                        <p:cTn id="32" dur="500" fill="hold"/>
                                        <p:tgtEl>
                                          <p:spTgt spid="1808393"/>
                                        </p:tgtEl>
                                        <p:attrNameLst>
                                          <p:attrName>ppt_w</p:attrName>
                                        </p:attrNameLst>
                                      </p:cBhvr>
                                      <p:tavLst>
                                        <p:tav tm="0">
                                          <p:val>
                                            <p:strVal val="2/3*#ppt_w"/>
                                          </p:val>
                                        </p:tav>
                                        <p:tav tm="100000">
                                          <p:val>
                                            <p:strVal val="#ppt_w"/>
                                          </p:val>
                                        </p:tav>
                                      </p:tavLst>
                                    </p:anim>
                                    <p:anim calcmode="lin" valueType="num">
                                      <p:cBhvr>
                                        <p:cTn id="33" dur="500" fill="hold"/>
                                        <p:tgtEl>
                                          <p:spTgt spid="1808393"/>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500"/>
                            </p:stCondLst>
                            <p:childTnLst>
                              <p:par>
                                <p:cTn id="35" presetID="9" presetClass="entr" presetSubtype="0" fill="hold" grpId="0" nodeType="afterEffect">
                                  <p:stCondLst>
                                    <p:cond delay="0"/>
                                  </p:stCondLst>
                                  <p:childTnLst>
                                    <p:set>
                                      <p:cBhvr>
                                        <p:cTn id="36" dur="1" fill="hold">
                                          <p:stCondLst>
                                            <p:cond delay="0"/>
                                          </p:stCondLst>
                                        </p:cTn>
                                        <p:tgtEl>
                                          <p:spTgt spid="1808389"/>
                                        </p:tgtEl>
                                        <p:attrNameLst>
                                          <p:attrName>style.visibility</p:attrName>
                                        </p:attrNameLst>
                                      </p:cBhvr>
                                      <p:to>
                                        <p:strVal val="visible"/>
                                      </p:to>
                                    </p:set>
                                    <p:animEffect transition="in" filter="dissolve">
                                      <p:cBhvr>
                                        <p:cTn id="37" dur="500"/>
                                        <p:tgtEl>
                                          <p:spTgt spid="1808389"/>
                                        </p:tgtEl>
                                      </p:cBhvr>
                                    </p:animEffect>
                                  </p:childTnLst>
                                </p:cTn>
                              </p:par>
                            </p:childTnLst>
                          </p:cTn>
                        </p:par>
                        <p:par>
                          <p:cTn id="38" fill="hold" nodeType="afterGroup">
                            <p:stCondLst>
                              <p:cond delay="1000"/>
                            </p:stCondLst>
                            <p:childTnLst>
                              <p:par>
                                <p:cTn id="39" presetID="9" presetClass="entr" presetSubtype="0" fill="hold" grpId="0" nodeType="afterEffect">
                                  <p:stCondLst>
                                    <p:cond delay="0"/>
                                  </p:stCondLst>
                                  <p:childTnLst>
                                    <p:set>
                                      <p:cBhvr>
                                        <p:cTn id="40" dur="1" fill="hold">
                                          <p:stCondLst>
                                            <p:cond delay="0"/>
                                          </p:stCondLst>
                                        </p:cTn>
                                        <p:tgtEl>
                                          <p:spTgt spid="1808394"/>
                                        </p:tgtEl>
                                        <p:attrNameLst>
                                          <p:attrName>style.visibility</p:attrName>
                                        </p:attrNameLst>
                                      </p:cBhvr>
                                      <p:to>
                                        <p:strVal val="visible"/>
                                      </p:to>
                                    </p:set>
                                    <p:animEffect transition="in" filter="dissolve">
                                      <p:cBhvr>
                                        <p:cTn id="41" dur="500"/>
                                        <p:tgtEl>
                                          <p:spTgt spid="1808394"/>
                                        </p:tgtEl>
                                      </p:cBhvr>
                                    </p:animEffect>
                                  </p:childTnLst>
                                </p:cTn>
                              </p:par>
                            </p:childTnLst>
                          </p:cTn>
                        </p:par>
                        <p:par>
                          <p:cTn id="42" fill="hold" nodeType="afterGroup">
                            <p:stCondLst>
                              <p:cond delay="1500"/>
                            </p:stCondLst>
                            <p:childTnLst>
                              <p:par>
                                <p:cTn id="43" presetID="9" presetClass="entr" presetSubtype="0" fill="hold" grpId="0" nodeType="afterEffect">
                                  <p:stCondLst>
                                    <p:cond delay="0"/>
                                  </p:stCondLst>
                                  <p:childTnLst>
                                    <p:set>
                                      <p:cBhvr>
                                        <p:cTn id="44" dur="1" fill="hold">
                                          <p:stCondLst>
                                            <p:cond delay="0"/>
                                          </p:stCondLst>
                                        </p:cTn>
                                        <p:tgtEl>
                                          <p:spTgt spid="1808395"/>
                                        </p:tgtEl>
                                        <p:attrNameLst>
                                          <p:attrName>style.visibility</p:attrName>
                                        </p:attrNameLst>
                                      </p:cBhvr>
                                      <p:to>
                                        <p:strVal val="visible"/>
                                      </p:to>
                                    </p:set>
                                    <p:animEffect transition="in" filter="dissolve">
                                      <p:cBhvr>
                                        <p:cTn id="45" dur="500"/>
                                        <p:tgtEl>
                                          <p:spTgt spid="1808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8387" grpId="0" animBg="1" autoUpdateAnimBg="0"/>
      <p:bldP spid="1808388" grpId="0" animBg="1" autoUpdateAnimBg="0"/>
      <p:bldP spid="1808389" grpId="0" animBg="1" autoUpdateAnimBg="0"/>
      <p:bldP spid="1808391" grpId="0" animBg="1"/>
      <p:bldP spid="1808392" grpId="0" animBg="1" autoUpdateAnimBg="0"/>
      <p:bldP spid="1808393" grpId="0" animBg="1"/>
      <p:bldP spid="1808394" grpId="0" animBg="1" autoUpdateAnimBg="0"/>
      <p:bldP spid="1808395" grpId="0" animBg="1" autoUpdateAnimBg="0"/>
      <p:bldP spid="1808396" grpId="0" animBg="1" autoUpdateAnimBg="0"/>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No, No</a:t>
            </a:r>
            <a:endParaRPr lang="en-US" dirty="0"/>
          </a:p>
        </p:txBody>
      </p:sp>
      <p:sp>
        <p:nvSpPr>
          <p:cNvPr id="3" name="Content Placeholder 2"/>
          <p:cNvSpPr>
            <a:spLocks noGrp="1"/>
          </p:cNvSpPr>
          <p:nvPr>
            <p:ph idx="1"/>
          </p:nvPr>
        </p:nvSpPr>
        <p:spPr/>
        <p:txBody>
          <a:bodyPr/>
          <a:lstStyle/>
          <a:p>
            <a:r>
              <a:rPr lang="en-US" dirty="0" smtClean="0"/>
              <a:t>Says the Court</a:t>
            </a:r>
          </a:p>
          <a:p>
            <a:pPr lvl="1"/>
            <a:r>
              <a:rPr lang="en-US" dirty="0" smtClean="0"/>
              <a:t>“The </a:t>
            </a:r>
            <a:r>
              <a:rPr lang="en-US" dirty="0"/>
              <a:t>Official Comments to Idaho’s Revised U.C.C. and Idaho case law offer little guidance as to whether a pending action to collect on a promissory note is more akin to proceeds or a general intangible</a:t>
            </a:r>
            <a:r>
              <a:rPr lang="en-US" dirty="0" smtClean="0"/>
              <a:t>.”</a:t>
            </a:r>
          </a:p>
          <a:p>
            <a:r>
              <a:rPr lang="en-US" dirty="0" smtClean="0"/>
              <a:t>No, it can be both simultaneously</a:t>
            </a:r>
            <a:br>
              <a:rPr lang="en-US" dirty="0" smtClean="0"/>
            </a:br>
            <a:r>
              <a:rPr lang="en-US" dirty="0" smtClean="0"/>
              <a:t>	</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a:t>
            </a:fld>
            <a:endParaRPr lang="en-US" altLang="en-US"/>
          </a:p>
        </p:txBody>
      </p:sp>
    </p:spTree>
    <p:extLst>
      <p:ext uri="{BB962C8B-B14F-4D97-AF65-F5344CB8AC3E}">
        <p14:creationId xmlns:p14="http://schemas.microsoft.com/office/powerpoint/2010/main" val="16015996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Drafting Exercise</a:t>
            </a:r>
            <a:endParaRPr lang="en-US" dirty="0"/>
          </a:p>
        </p:txBody>
      </p:sp>
      <p:sp>
        <p:nvSpPr>
          <p:cNvPr id="3" name="Content Placeholder 2"/>
          <p:cNvSpPr>
            <a:spLocks noGrp="1"/>
          </p:cNvSpPr>
          <p:nvPr>
            <p:ph idx="1"/>
          </p:nvPr>
        </p:nvSpPr>
        <p:spPr/>
        <p:txBody>
          <a:bodyPr/>
          <a:lstStyle/>
          <a:p>
            <a:r>
              <a:rPr lang="en-US" dirty="0" smtClean="0"/>
              <a:t>Link</a:t>
            </a:r>
          </a:p>
          <a:p>
            <a:pPr lvl="1"/>
            <a:r>
              <a:rPr lang="en-US" dirty="0">
                <a:hlinkClick r:id="rId2"/>
              </a:rPr>
              <a:t>https://</a:t>
            </a:r>
            <a:r>
              <a:rPr lang="en-US" dirty="0" smtClean="0">
                <a:hlinkClick r:id="rId2"/>
              </a:rPr>
              <a:t>docs.google.com/document/d/1A1XVL8u02jNiyZvVHTxUuOVv1RVcQi9jBayvuwB01Oc/edit?usp=sharing</a:t>
            </a:r>
            <a:r>
              <a:rPr lang="en-US" dirty="0" smtClean="0"/>
              <a:t> </a:t>
            </a:r>
          </a:p>
          <a:p>
            <a:pPr lvl="1"/>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30</a:t>
            </a:fld>
            <a:endParaRPr lang="en-US" altLang="en-US"/>
          </a:p>
        </p:txBody>
      </p:sp>
      <p:sp>
        <p:nvSpPr>
          <p:cNvPr id="6"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14713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41297992-6209-40B5-86B9-291D218033D9}" type="datetime4">
              <a:rPr lang="en-US" smtClean="0"/>
              <a:t>April 28,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134092A-CF2A-4C42-8079-34C8139EE023}"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dirty="0" smtClean="0"/>
              <a:t>Tracy Broadcasting</a:t>
            </a:r>
          </a:p>
        </p:txBody>
      </p:sp>
      <p:sp>
        <p:nvSpPr>
          <p:cNvPr id="1810435"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Spectrum</a:t>
            </a:r>
            <a:endParaRPr lang="en-US" altLang="en-US" sz="4000" dirty="0"/>
          </a:p>
        </p:txBody>
      </p:sp>
      <p:sp>
        <p:nvSpPr>
          <p:cNvPr id="1810436"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Tracy</a:t>
            </a:r>
            <a:endParaRPr lang="en-US" altLang="en-US" sz="4000" dirty="0"/>
          </a:p>
        </p:txBody>
      </p:sp>
      <p:sp>
        <p:nvSpPr>
          <p:cNvPr id="1810437" name="AutoShape 5"/>
          <p:cNvSpPr>
            <a:spLocks noChangeArrowheads="1"/>
          </p:cNvSpPr>
          <p:nvPr/>
        </p:nvSpPr>
        <p:spPr bwMode="auto">
          <a:xfrm>
            <a:off x="7620000" y="1295400"/>
            <a:ext cx="2874964"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Valley Bank</a:t>
            </a:r>
            <a:endParaRPr lang="en-US" altLang="en-US" sz="4000" dirty="0"/>
          </a:p>
        </p:txBody>
      </p:sp>
      <p:sp>
        <p:nvSpPr>
          <p:cNvPr id="1810438" name="Line 6"/>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10439" name="AutoShape 7"/>
          <p:cNvSpPr>
            <a:spLocks noChangeArrowheads="1"/>
          </p:cNvSpPr>
          <p:nvPr/>
        </p:nvSpPr>
        <p:spPr bwMode="auto">
          <a:xfrm>
            <a:off x="4343400" y="2378700"/>
            <a:ext cx="3505200" cy="777143"/>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a:t>
            </a:r>
            <a:r>
              <a:rPr lang="en-US" altLang="en-US" sz="3200" dirty="0" smtClean="0"/>
              <a:t>GI and proceeds</a:t>
            </a:r>
            <a:endParaRPr lang="en-US" altLang="en-US" sz="3200" dirty="0"/>
          </a:p>
        </p:txBody>
      </p:sp>
      <p:sp>
        <p:nvSpPr>
          <p:cNvPr id="1810440" name="Line 8"/>
          <p:cNvSpPr>
            <a:spLocks noChangeShapeType="1"/>
          </p:cNvSpPr>
          <p:nvPr/>
        </p:nvSpPr>
        <p:spPr bwMode="auto">
          <a:xfrm>
            <a:off x="3200400" y="25908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10441" name="AutoShape 9"/>
          <p:cNvSpPr>
            <a:spLocks noChangeArrowheads="1"/>
          </p:cNvSpPr>
          <p:nvPr/>
        </p:nvSpPr>
        <p:spPr bwMode="auto">
          <a:xfrm>
            <a:off x="412400" y="3227784"/>
            <a:ext cx="252799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Judgment for $1.4MM</a:t>
            </a:r>
            <a:endParaRPr lang="en-US" altLang="en-US" sz="3200" dirty="0"/>
          </a:p>
        </p:txBody>
      </p:sp>
      <p:sp>
        <p:nvSpPr>
          <p:cNvPr id="1810442" name="Rectangle 10"/>
          <p:cNvSpPr>
            <a:spLocks noChangeArrowheads="1"/>
          </p:cNvSpPr>
          <p:nvPr/>
        </p:nvSpPr>
        <p:spPr bwMode="auto">
          <a:xfrm>
            <a:off x="8563295" y="2806571"/>
            <a:ext cx="3448049" cy="1077218"/>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smtClean="0"/>
              <a:t>Tracy files bankruptcy petition</a:t>
            </a:r>
            <a:endParaRPr lang="en-US" altLang="en-US" sz="3200" dirty="0"/>
          </a:p>
        </p:txBody>
      </p:sp>
      <p:sp>
        <p:nvSpPr>
          <p:cNvPr id="1810443" name="Rectangle 11"/>
          <p:cNvSpPr>
            <a:spLocks noChangeArrowheads="1"/>
          </p:cNvSpPr>
          <p:nvPr/>
        </p:nvSpPr>
        <p:spPr bwMode="auto">
          <a:xfrm>
            <a:off x="6661944" y="5340939"/>
            <a:ext cx="4791076"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Does </a:t>
            </a:r>
            <a:r>
              <a:rPr lang="en-US" altLang="en-US" sz="3600" dirty="0" smtClean="0">
                <a:solidFill>
                  <a:srgbClr val="FF0000"/>
                </a:solidFill>
              </a:rPr>
              <a:t>Bank have </a:t>
            </a:r>
            <a:r>
              <a:rPr lang="en-US" altLang="en-US" sz="3600" dirty="0">
                <a:solidFill>
                  <a:srgbClr val="FF0000"/>
                </a:solidFill>
              </a:rPr>
              <a:t>a SI in proceeds of license?</a:t>
            </a:r>
          </a:p>
        </p:txBody>
      </p:sp>
      <p:sp>
        <p:nvSpPr>
          <p:cNvPr id="15"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AutoShape 7"/>
          <p:cNvSpPr>
            <a:spLocks noChangeArrowheads="1"/>
          </p:cNvSpPr>
          <p:nvPr/>
        </p:nvSpPr>
        <p:spPr bwMode="auto">
          <a:xfrm>
            <a:off x="4674870" y="3733800"/>
            <a:ext cx="3733166"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License sold; check received in exchange</a:t>
            </a:r>
            <a:endParaRPr lang="en-US" altLang="en-US" sz="3200" dirty="0"/>
          </a:p>
        </p:txBody>
      </p:sp>
    </p:spTree>
    <p:extLst>
      <p:ext uri="{BB962C8B-B14F-4D97-AF65-F5344CB8AC3E}">
        <p14:creationId xmlns:p14="http://schemas.microsoft.com/office/powerpoint/2010/main" val="259155036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10436"/>
                                        </p:tgtEl>
                                        <p:attrNameLst>
                                          <p:attrName>style.visibility</p:attrName>
                                        </p:attrNameLst>
                                      </p:cBhvr>
                                      <p:to>
                                        <p:strVal val="visible"/>
                                      </p:to>
                                    </p:set>
                                    <p:anim calcmode="lin" valueType="num">
                                      <p:cBhvr additive="base">
                                        <p:cTn id="7" dur="500" fill="hold"/>
                                        <p:tgtEl>
                                          <p:spTgt spid="1810436"/>
                                        </p:tgtEl>
                                        <p:attrNameLst>
                                          <p:attrName>ppt_x</p:attrName>
                                        </p:attrNameLst>
                                      </p:cBhvr>
                                      <p:tavLst>
                                        <p:tav tm="0">
                                          <p:val>
                                            <p:strVal val="0-#ppt_w/2"/>
                                          </p:val>
                                        </p:tav>
                                        <p:tav tm="100000">
                                          <p:val>
                                            <p:strVal val="#ppt_x"/>
                                          </p:val>
                                        </p:tav>
                                      </p:tavLst>
                                    </p:anim>
                                    <p:anim calcmode="lin" valueType="num">
                                      <p:cBhvr additive="base">
                                        <p:cTn id="8" dur="500" fill="hold"/>
                                        <p:tgtEl>
                                          <p:spTgt spid="181043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810437"/>
                                        </p:tgtEl>
                                        <p:attrNameLst>
                                          <p:attrName>style.visibility</p:attrName>
                                        </p:attrNameLst>
                                      </p:cBhvr>
                                      <p:to>
                                        <p:strVal val="visible"/>
                                      </p:to>
                                    </p:set>
                                    <p:anim calcmode="lin" valueType="num">
                                      <p:cBhvr>
                                        <p:cTn id="12" dur="500" fill="hold"/>
                                        <p:tgtEl>
                                          <p:spTgt spid="1810437"/>
                                        </p:tgtEl>
                                        <p:attrNameLst>
                                          <p:attrName>ppt_w</p:attrName>
                                        </p:attrNameLst>
                                      </p:cBhvr>
                                      <p:tavLst>
                                        <p:tav tm="0">
                                          <p:val>
                                            <p:strVal val="2/3*#ppt_w"/>
                                          </p:val>
                                        </p:tav>
                                        <p:tav tm="100000">
                                          <p:val>
                                            <p:strVal val="#ppt_w"/>
                                          </p:val>
                                        </p:tav>
                                      </p:tavLst>
                                    </p:anim>
                                    <p:anim calcmode="lin" valueType="num">
                                      <p:cBhvr>
                                        <p:cTn id="13" dur="500" fill="hold"/>
                                        <p:tgtEl>
                                          <p:spTgt spid="181043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810438"/>
                                        </p:tgtEl>
                                        <p:attrNameLst>
                                          <p:attrName>style.visibility</p:attrName>
                                        </p:attrNameLst>
                                      </p:cBhvr>
                                      <p:to>
                                        <p:strVal val="visible"/>
                                      </p:to>
                                    </p:set>
                                    <p:anim calcmode="lin" valueType="num">
                                      <p:cBhvr>
                                        <p:cTn id="17" dur="500" fill="hold"/>
                                        <p:tgtEl>
                                          <p:spTgt spid="1810438"/>
                                        </p:tgtEl>
                                        <p:attrNameLst>
                                          <p:attrName>ppt_w</p:attrName>
                                        </p:attrNameLst>
                                      </p:cBhvr>
                                      <p:tavLst>
                                        <p:tav tm="0">
                                          <p:val>
                                            <p:fltVal val="0"/>
                                          </p:val>
                                        </p:tav>
                                        <p:tav tm="100000">
                                          <p:val>
                                            <p:strVal val="#ppt_w"/>
                                          </p:val>
                                        </p:tav>
                                      </p:tavLst>
                                    </p:anim>
                                    <p:anim calcmode="lin" valueType="num">
                                      <p:cBhvr>
                                        <p:cTn id="18" dur="500" fill="hold"/>
                                        <p:tgtEl>
                                          <p:spTgt spid="1810438"/>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810439"/>
                                        </p:tgtEl>
                                        <p:attrNameLst>
                                          <p:attrName>style.visibility</p:attrName>
                                        </p:attrNameLst>
                                      </p:cBhvr>
                                      <p:to>
                                        <p:strVal val="visible"/>
                                      </p:to>
                                    </p:set>
                                    <p:animEffect transition="in" filter="dissolve">
                                      <p:cBhvr>
                                        <p:cTn id="22" dur="500"/>
                                        <p:tgtEl>
                                          <p:spTgt spid="181043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810435"/>
                                        </p:tgtEl>
                                        <p:attrNameLst>
                                          <p:attrName>style.visibility</p:attrName>
                                        </p:attrNameLst>
                                      </p:cBhvr>
                                      <p:to>
                                        <p:strVal val="visible"/>
                                      </p:to>
                                    </p:set>
                                    <p:anim calcmode="lin" valueType="num">
                                      <p:cBhvr>
                                        <p:cTn id="27" dur="500" fill="hold"/>
                                        <p:tgtEl>
                                          <p:spTgt spid="1810435"/>
                                        </p:tgtEl>
                                        <p:attrNameLst>
                                          <p:attrName>ppt_w</p:attrName>
                                        </p:attrNameLst>
                                      </p:cBhvr>
                                      <p:tavLst>
                                        <p:tav tm="0">
                                          <p:val>
                                            <p:strVal val="2/3*#ppt_w"/>
                                          </p:val>
                                        </p:tav>
                                        <p:tav tm="100000">
                                          <p:val>
                                            <p:strVal val="#ppt_w"/>
                                          </p:val>
                                        </p:tav>
                                      </p:tavLst>
                                    </p:anim>
                                    <p:anim calcmode="lin" valueType="num">
                                      <p:cBhvr>
                                        <p:cTn id="28" dur="500" fill="hold"/>
                                        <p:tgtEl>
                                          <p:spTgt spid="181043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16" fill="hold" grpId="0" nodeType="afterEffect">
                                  <p:stCondLst>
                                    <p:cond delay="0"/>
                                  </p:stCondLst>
                                  <p:childTnLst>
                                    <p:set>
                                      <p:cBhvr>
                                        <p:cTn id="31" dur="1" fill="hold">
                                          <p:stCondLst>
                                            <p:cond delay="0"/>
                                          </p:stCondLst>
                                        </p:cTn>
                                        <p:tgtEl>
                                          <p:spTgt spid="1810440"/>
                                        </p:tgtEl>
                                        <p:attrNameLst>
                                          <p:attrName>style.visibility</p:attrName>
                                        </p:attrNameLst>
                                      </p:cBhvr>
                                      <p:to>
                                        <p:strVal val="visible"/>
                                      </p:to>
                                    </p:set>
                                    <p:anim calcmode="lin" valueType="num">
                                      <p:cBhvr>
                                        <p:cTn id="32" dur="500" fill="hold"/>
                                        <p:tgtEl>
                                          <p:spTgt spid="1810440"/>
                                        </p:tgtEl>
                                        <p:attrNameLst>
                                          <p:attrName>ppt_w</p:attrName>
                                        </p:attrNameLst>
                                      </p:cBhvr>
                                      <p:tavLst>
                                        <p:tav tm="0">
                                          <p:val>
                                            <p:fltVal val="0"/>
                                          </p:val>
                                        </p:tav>
                                        <p:tav tm="100000">
                                          <p:val>
                                            <p:strVal val="#ppt_w"/>
                                          </p:val>
                                        </p:tav>
                                      </p:tavLst>
                                    </p:anim>
                                    <p:anim calcmode="lin" valueType="num">
                                      <p:cBhvr>
                                        <p:cTn id="33" dur="500" fill="hold"/>
                                        <p:tgtEl>
                                          <p:spTgt spid="1810440"/>
                                        </p:tgtEl>
                                        <p:attrNameLst>
                                          <p:attrName>ppt_h</p:attrName>
                                        </p:attrNameLst>
                                      </p:cBhvr>
                                      <p:tavLst>
                                        <p:tav tm="0">
                                          <p:val>
                                            <p:fltVal val="0"/>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810441"/>
                                        </p:tgtEl>
                                        <p:attrNameLst>
                                          <p:attrName>style.visibility</p:attrName>
                                        </p:attrNameLst>
                                      </p:cBhvr>
                                      <p:to>
                                        <p:strVal val="visible"/>
                                      </p:to>
                                    </p:set>
                                    <p:animEffect transition="in" filter="dissolve">
                                      <p:cBhvr>
                                        <p:cTn id="37" dur="500"/>
                                        <p:tgtEl>
                                          <p:spTgt spid="1810441"/>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hidden"/>
                                      </p:to>
                                    </p:set>
                                  </p:childTnLst>
                                </p:cTn>
                              </p:par>
                            </p:childTnLst>
                          </p:cTn>
                        </p:par>
                        <p:par>
                          <p:cTn id="42" fill="hold" nodeType="afterGroup">
                            <p:stCondLst>
                              <p:cond delay="0"/>
                            </p:stCondLst>
                            <p:childTnLst>
                              <p:par>
                                <p:cTn id="43" presetID="9" presetClass="entr" presetSubtype="0" fill="hold" grpId="0" nodeType="afterEffect">
                                  <p:stCondLst>
                                    <p:cond delay="0"/>
                                  </p:stCondLst>
                                  <p:childTnLst>
                                    <p:set>
                                      <p:cBhvr>
                                        <p:cTn id="44" dur="1" fill="hold">
                                          <p:stCondLst>
                                            <p:cond delay="0"/>
                                          </p:stCondLst>
                                        </p:cTn>
                                        <p:tgtEl>
                                          <p:spTgt spid="1810442"/>
                                        </p:tgtEl>
                                        <p:attrNameLst>
                                          <p:attrName>style.visibility</p:attrName>
                                        </p:attrNameLst>
                                      </p:cBhvr>
                                      <p:to>
                                        <p:strVal val="visible"/>
                                      </p:to>
                                    </p:set>
                                    <p:animEffect transition="in" filter="dissolve">
                                      <p:cBhvr>
                                        <p:cTn id="45" dur="500"/>
                                        <p:tgtEl>
                                          <p:spTgt spid="1810442"/>
                                        </p:tgtEl>
                                      </p:cBhvr>
                                    </p:animEffect>
                                  </p:childTnLst>
                                </p:cTn>
                              </p:par>
                            </p:childTnLst>
                          </p:cTn>
                        </p:par>
                        <p:par>
                          <p:cTn id="46" fill="hold" nodeType="afterGroup">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1810443"/>
                                        </p:tgtEl>
                                        <p:attrNameLst>
                                          <p:attrName>style.visibility</p:attrName>
                                        </p:attrNameLst>
                                      </p:cBhvr>
                                      <p:to>
                                        <p:strVal val="visible"/>
                                      </p:to>
                                    </p:set>
                                    <p:animEffect transition="in" filter="dissolve">
                                      <p:cBhvr>
                                        <p:cTn id="49" dur="500"/>
                                        <p:tgtEl>
                                          <p:spTgt spid="1810443"/>
                                        </p:tgtEl>
                                      </p:cBhvr>
                                    </p:animEffect>
                                  </p:childTnLst>
                                </p:cTn>
                              </p:par>
                            </p:childTnLst>
                          </p:cTn>
                        </p:par>
                        <p:par>
                          <p:cTn id="50" fill="hold">
                            <p:stCondLst>
                              <p:cond delay="1000"/>
                            </p:stCondLst>
                            <p:childTnLst>
                              <p:par>
                                <p:cTn id="51" presetID="9" presetClass="entr" presetSubtype="0" fill="hold" grpId="0" nodeType="after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dissolve">
                                      <p:cBhvr>
                                        <p:cTn id="5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0435" grpId="0" animBg="1" autoUpdateAnimBg="0"/>
      <p:bldP spid="1810436" grpId="0" animBg="1" autoUpdateAnimBg="0"/>
      <p:bldP spid="1810437" grpId="0" animBg="1" autoUpdateAnimBg="0"/>
      <p:bldP spid="1810438" grpId="0" animBg="1"/>
      <p:bldP spid="1810439" grpId="0" animBg="1" autoUpdateAnimBg="0"/>
      <p:bldP spid="1810440" grpId="0" animBg="1"/>
      <p:bldP spid="1810441" grpId="0" animBg="1" autoUpdateAnimBg="0"/>
      <p:bldP spid="1810442" grpId="0" animBg="1" autoUpdateAnimBg="0"/>
      <p:bldP spid="1810443" grpId="0" animBg="1" autoUpdateAnimBg="0"/>
      <p:bldP spid="15" grpId="0" animBg="1"/>
      <p:bldP spid="16"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Separate Classification as Original Collateral from Proceeds</a:t>
            </a:r>
            <a:endParaRPr lang="en-US" dirty="0"/>
          </a:p>
        </p:txBody>
      </p:sp>
      <p:sp>
        <p:nvSpPr>
          <p:cNvPr id="3" name="Content Placeholder 2"/>
          <p:cNvSpPr>
            <a:spLocks noGrp="1"/>
          </p:cNvSpPr>
          <p:nvPr>
            <p:ph idx="1"/>
          </p:nvPr>
        </p:nvSpPr>
        <p:spPr/>
        <p:txBody>
          <a:bodyPr/>
          <a:lstStyle/>
          <a:p>
            <a:r>
              <a:rPr lang="en-US" dirty="0" smtClean="0"/>
              <a:t>But the Washington Sup Ct Understands</a:t>
            </a:r>
          </a:p>
          <a:p>
            <a:pPr lvl="1"/>
            <a:r>
              <a:rPr lang="en-US" dirty="0" smtClean="0"/>
              <a:t>“</a:t>
            </a:r>
            <a:r>
              <a:rPr lang="en-US" dirty="0"/>
              <a:t>The Supreme Court of Washington, however, has held that proceeds and general intangibles are not mutually exclusive. </a:t>
            </a:r>
            <a:r>
              <a:rPr lang="en-US" i="1" dirty="0"/>
              <a:t>Rainier Nat’l Bank v. Bachmann,</a:t>
            </a:r>
            <a:r>
              <a:rPr lang="en-US" dirty="0"/>
              <a:t> 757 P.2d 979, 984 (1988</a:t>
            </a:r>
            <a:r>
              <a:rPr lang="en-US" dirty="0" smtClean="0"/>
              <a:t>).”</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4</a:t>
            </a:fld>
            <a:endParaRPr lang="en-US" altLang="en-US"/>
          </a:p>
        </p:txBody>
      </p:sp>
    </p:spTree>
    <p:extLst>
      <p:ext uri="{BB962C8B-B14F-4D97-AF65-F5344CB8AC3E}">
        <p14:creationId xmlns:p14="http://schemas.microsoft.com/office/powerpoint/2010/main" val="4183592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idx="1"/>
          </p:nvPr>
        </p:nvSpPr>
        <p:spPr/>
        <p:txBody>
          <a:bodyPr/>
          <a:lstStyle/>
          <a:p>
            <a:r>
              <a:rPr lang="en-US" dirty="0" smtClean="0"/>
              <a:t>Don’t confuse classification for original collateral and proceeds question</a:t>
            </a:r>
          </a:p>
          <a:p>
            <a:pPr lvl="1"/>
            <a:r>
              <a:rPr lang="en-US" dirty="0" smtClean="0"/>
              <a:t>Action on promissory note is probably a general intangible for purposes of taking SI in it as original collateral</a:t>
            </a:r>
          </a:p>
          <a:p>
            <a:pPr lvl="1"/>
            <a:r>
              <a:rPr lang="en-US" dirty="0" smtClean="0"/>
              <a:t>But that doesn’t matter for whether SI in in action arises as proceeds of SI in underlying note </a:t>
            </a:r>
            <a:endParaRPr lang="en-US" dirty="0"/>
          </a:p>
        </p:txBody>
      </p:sp>
      <p:sp>
        <p:nvSpPr>
          <p:cNvPr id="4" name="Date Placeholder 3"/>
          <p:cNvSpPr>
            <a:spLocks noGrp="1"/>
          </p:cNvSpPr>
          <p:nvPr>
            <p:ph type="dt" sz="half" idx="10"/>
          </p:nvPr>
        </p:nvSpPr>
        <p:spPr/>
        <p:txBody>
          <a:bodyPr/>
          <a:lstStyle/>
          <a:p>
            <a:pPr>
              <a:defRPr/>
            </a:pPr>
            <a:fld id="{4DB77F5D-CD89-4C14-9FFA-90905D4C5822}" type="datetime4">
              <a:rPr lang="en-US" smtClean="0"/>
              <a:t>April 28,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B315B22E-9972-44F5-A014-A3B7A7E23AE8}" type="slidenum">
              <a:rPr lang="en-US" altLang="en-US" smtClean="0"/>
              <a:pPr/>
              <a:t>5</a:t>
            </a:fld>
            <a:endParaRPr lang="en-US" altLang="en-US"/>
          </a:p>
        </p:txBody>
      </p:sp>
    </p:spTree>
    <p:extLst>
      <p:ext uri="{BB962C8B-B14F-4D97-AF65-F5344CB8AC3E}">
        <p14:creationId xmlns:p14="http://schemas.microsoft.com/office/powerpoint/2010/main" val="2110380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The Security Agreement</a:t>
            </a:r>
          </a:p>
        </p:txBody>
      </p:sp>
      <p:sp>
        <p:nvSpPr>
          <p:cNvPr id="34819" name="Content Placeholder 2"/>
          <p:cNvSpPr>
            <a:spLocks noGrp="1"/>
          </p:cNvSpPr>
          <p:nvPr>
            <p:ph idx="1"/>
          </p:nvPr>
        </p:nvSpPr>
        <p:spPr/>
        <p:txBody>
          <a:bodyPr/>
          <a:lstStyle/>
          <a:p>
            <a:r>
              <a:rPr lang="en-US" altLang="en-US" dirty="0" smtClean="0"/>
              <a:t>Defines promissory note as collateral</a:t>
            </a:r>
          </a:p>
          <a:p>
            <a:r>
              <a:rPr lang="en-US" altLang="en-US" dirty="0" smtClean="0"/>
              <a:t>Then grants a security interest in</a:t>
            </a:r>
          </a:p>
          <a:p>
            <a:pPr lvl="1"/>
            <a:r>
              <a:rPr lang="en-US" altLang="en-US" dirty="0"/>
              <a:t>[R]</a:t>
            </a:r>
            <a:r>
              <a:rPr lang="en-US" altLang="en-US" dirty="0" err="1"/>
              <a:t>ight</a:t>
            </a:r>
            <a:r>
              <a:rPr lang="en-US" altLang="en-US" dirty="0"/>
              <a:t> title and interest in the collateral, </a:t>
            </a:r>
            <a:r>
              <a:rPr lang="en-US" altLang="en-US" dirty="0" smtClean="0"/>
              <a:t>and </a:t>
            </a:r>
            <a:r>
              <a:rPr lang="en-US" altLang="en-US" dirty="0" smtClean="0">
                <a:solidFill>
                  <a:srgbClr val="FF0000"/>
                </a:solidFill>
              </a:rPr>
              <a:t>all proceeds from the sale or transfer of the collateral</a:t>
            </a:r>
            <a:r>
              <a:rPr lang="en-US" altLang="en-US" dirty="0" smtClean="0"/>
              <a:t>, </a:t>
            </a:r>
            <a:r>
              <a:rPr lang="en-US" altLang="en-US" dirty="0"/>
              <a:t>and any judgments resulting from the </a:t>
            </a:r>
            <a:r>
              <a:rPr lang="en-US" altLang="en-US" dirty="0" smtClean="0"/>
              <a:t>collection </a:t>
            </a:r>
            <a:r>
              <a:rPr lang="en-US" altLang="en-US" dirty="0"/>
              <a:t>of the Note that is the collateral, </a:t>
            </a:r>
          </a:p>
        </p:txBody>
      </p:sp>
      <p:sp>
        <p:nvSpPr>
          <p:cNvPr id="4" name="Date Placeholder 3"/>
          <p:cNvSpPr>
            <a:spLocks noGrp="1"/>
          </p:cNvSpPr>
          <p:nvPr>
            <p:ph type="dt" sz="quarter" idx="10"/>
          </p:nvPr>
        </p:nvSpPr>
        <p:spPr/>
        <p:txBody>
          <a:bodyPr/>
          <a:lstStyle/>
          <a:p>
            <a:pPr>
              <a:defRPr/>
            </a:pPr>
            <a:fld id="{67E9DD5C-81E6-4E38-920D-D1E08DC661E8}" type="datetime4">
              <a:rPr lang="en-US" smtClean="0"/>
              <a:t>April 28, 2021</a:t>
            </a:fld>
            <a:endParaRPr lang="en-US" altLang="en-US" dirty="0">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CE3F659-65FD-43FD-86C1-15F3928C550D}"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smtClean="0"/>
              <a:t>The Security Agreement</a:t>
            </a:r>
          </a:p>
        </p:txBody>
      </p:sp>
      <p:sp>
        <p:nvSpPr>
          <p:cNvPr id="34819" name="Content Placeholder 2"/>
          <p:cNvSpPr>
            <a:spLocks noGrp="1"/>
          </p:cNvSpPr>
          <p:nvPr>
            <p:ph idx="1"/>
          </p:nvPr>
        </p:nvSpPr>
        <p:spPr/>
        <p:txBody>
          <a:bodyPr/>
          <a:lstStyle/>
          <a:p>
            <a:pPr lvl="1"/>
            <a:r>
              <a:rPr lang="en-US" altLang="en-US" dirty="0" smtClean="0"/>
              <a:t>and </a:t>
            </a:r>
            <a:r>
              <a:rPr lang="en-US" altLang="en-US" dirty="0"/>
              <a:t>any payments made pursuant to the terms and conditions of the collateral, no matter who hands those proceeds from the sale or transfer of the collateral, and judgments resulting from the collection of the Note that is the collateral, and payments made pursuant to the terms and conditions of the collateral, may go</a:t>
            </a:r>
            <a:r>
              <a:rPr lang="en-US" altLang="en-US" dirty="0" smtClean="0"/>
              <a:t>.</a:t>
            </a:r>
          </a:p>
          <a:p>
            <a:r>
              <a:rPr lang="en-US" altLang="en-US" dirty="0" smtClean="0"/>
              <a:t>What are </a:t>
            </a:r>
            <a:r>
              <a:rPr lang="en-US" altLang="en-US" dirty="0" err="1" smtClean="0"/>
              <a:t>Bistline’s</a:t>
            </a:r>
            <a:r>
              <a:rPr lang="en-US" altLang="en-US" dirty="0" smtClean="0"/>
              <a:t> right on action on note?</a:t>
            </a:r>
            <a:endParaRPr lang="en-US" altLang="en-US" dirty="0"/>
          </a:p>
        </p:txBody>
      </p:sp>
      <p:sp>
        <p:nvSpPr>
          <p:cNvPr id="4" name="Date Placeholder 3"/>
          <p:cNvSpPr>
            <a:spLocks noGrp="1"/>
          </p:cNvSpPr>
          <p:nvPr>
            <p:ph type="dt" sz="quarter" idx="10"/>
          </p:nvPr>
        </p:nvSpPr>
        <p:spPr/>
        <p:txBody>
          <a:bodyPr/>
          <a:lstStyle/>
          <a:p>
            <a:pPr>
              <a:defRPr/>
            </a:pPr>
            <a:fld id="{67E9DD5C-81E6-4E38-920D-D1E08DC661E8}" type="datetime4">
              <a:rPr lang="en-US" smtClean="0"/>
              <a:t>April 28, 2021</a:t>
            </a:fld>
            <a:endParaRPr lang="en-US" altLang="en-US" dirty="0">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CE3F659-65FD-43FD-86C1-15F3928C550D}"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40761513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B546F63B-DF34-463E-BB91-1EBF67F0EC7C}" type="datetime4">
              <a:rPr lang="en-US" smtClean="0"/>
              <a:t>April 28,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B52770-A325-49D3-9923-DF09C490156C}" type="slidenum">
              <a:rPr lang="en-US" altLang="en-US" sz="1400">
                <a:solidFill>
                  <a:srgbClr val="000066"/>
                </a:solidFill>
                <a:latin typeface="Arial" panose="020B0604020202020204" pitchFamily="34" charset="0"/>
              </a:rPr>
              <a:pPr/>
              <a:t>8</a:t>
            </a:fld>
            <a:endParaRPr lang="en-US" altLang="en-US" sz="1400" dirty="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Priority Disputes and FSs</a:t>
            </a:r>
          </a:p>
        </p:txBody>
      </p:sp>
      <p:sp>
        <p:nvSpPr>
          <p:cNvPr id="24582" name="AutoShape 3"/>
          <p:cNvSpPr>
            <a:spLocks noChangeArrowheads="1"/>
          </p:cNvSpPr>
          <p:nvPr/>
        </p:nvSpPr>
        <p:spPr bwMode="auto">
          <a:xfrm>
            <a:off x="9488616" y="1524000"/>
            <a:ext cx="2257168" cy="9906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Finco</a:t>
            </a:r>
            <a:endParaRPr lang="en-US" altLang="en-US" sz="4000" dirty="0"/>
          </a:p>
        </p:txBody>
      </p:sp>
      <p:sp>
        <p:nvSpPr>
          <p:cNvPr id="24583" name="AutoShape 4"/>
          <p:cNvSpPr>
            <a:spLocks noChangeArrowheads="1"/>
          </p:cNvSpPr>
          <p:nvPr/>
        </p:nvSpPr>
        <p:spPr bwMode="auto">
          <a:xfrm>
            <a:off x="1206501" y="1371600"/>
            <a:ext cx="22098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4584" name="AutoShape 5"/>
          <p:cNvSpPr>
            <a:spLocks noChangeArrowheads="1"/>
          </p:cNvSpPr>
          <p:nvPr/>
        </p:nvSpPr>
        <p:spPr bwMode="auto">
          <a:xfrm>
            <a:off x="1373658" y="5181600"/>
            <a:ext cx="25908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Bank</a:t>
            </a:r>
            <a:endParaRPr lang="en-US" altLang="en-US" sz="4000" dirty="0"/>
          </a:p>
        </p:txBody>
      </p:sp>
      <p:sp>
        <p:nvSpPr>
          <p:cNvPr id="24585" name="Line 6"/>
          <p:cNvSpPr>
            <a:spLocks noChangeShapeType="1"/>
          </p:cNvSpPr>
          <p:nvPr/>
        </p:nvSpPr>
        <p:spPr bwMode="auto">
          <a:xfrm>
            <a:off x="3416301" y="1981200"/>
            <a:ext cx="6330949"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6" name="AutoShape 7"/>
          <p:cNvSpPr>
            <a:spLocks noChangeArrowheads="1"/>
          </p:cNvSpPr>
          <p:nvPr/>
        </p:nvSpPr>
        <p:spPr bwMode="auto">
          <a:xfrm>
            <a:off x="4556556" y="2246698"/>
            <a:ext cx="3641121" cy="1868101"/>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a:t>
            </a:r>
            <a:r>
              <a:rPr lang="en-US" altLang="en-US" sz="3200" dirty="0" err="1" smtClean="0"/>
              <a:t>Inv</a:t>
            </a:r>
            <a:r>
              <a:rPr lang="en-US" altLang="en-US" sz="3200" dirty="0" smtClean="0"/>
              <a:t> and AR</a:t>
            </a:r>
            <a:endParaRPr lang="en-US" altLang="en-US" sz="3200" dirty="0"/>
          </a:p>
          <a:p>
            <a:pPr algn="ctr"/>
            <a:r>
              <a:rPr lang="en-US" altLang="en-US" sz="3200" dirty="0"/>
              <a:t>FS: </a:t>
            </a:r>
            <a:r>
              <a:rPr lang="en-US" altLang="en-US" sz="3200" dirty="0" err="1" smtClean="0"/>
              <a:t>Inv</a:t>
            </a:r>
            <a:endParaRPr lang="en-US" altLang="en-US" sz="3200" dirty="0"/>
          </a:p>
          <a:p>
            <a:pPr algn="ctr"/>
            <a:r>
              <a:rPr lang="en-US" altLang="en-US" sz="3200" dirty="0"/>
              <a:t>$</a:t>
            </a:r>
          </a:p>
        </p:txBody>
      </p:sp>
      <p:sp>
        <p:nvSpPr>
          <p:cNvPr id="24587" name="Line 8"/>
          <p:cNvSpPr>
            <a:spLocks noChangeShapeType="1"/>
          </p:cNvSpPr>
          <p:nvPr/>
        </p:nvSpPr>
        <p:spPr bwMode="auto">
          <a:xfrm>
            <a:off x="2513913" y="2667000"/>
            <a:ext cx="0" cy="2514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4588" name="AutoShape 9"/>
          <p:cNvSpPr>
            <a:spLocks noChangeArrowheads="1"/>
          </p:cNvSpPr>
          <p:nvPr/>
        </p:nvSpPr>
        <p:spPr bwMode="auto">
          <a:xfrm>
            <a:off x="509286" y="3194050"/>
            <a:ext cx="1616076" cy="130380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3</a:t>
            </a:r>
            <a:r>
              <a:rPr lang="en-US" altLang="en-US" dirty="0" smtClean="0"/>
              <a:t>/1: $</a:t>
            </a:r>
            <a:endParaRPr lang="en-US" altLang="en-US" dirty="0"/>
          </a:p>
          <a:p>
            <a:pPr algn="ctr"/>
            <a:r>
              <a:rPr lang="en-US" altLang="en-US" dirty="0" smtClean="0"/>
              <a:t>SA: AR</a:t>
            </a:r>
          </a:p>
          <a:p>
            <a:pPr algn="ctr"/>
            <a:r>
              <a:rPr lang="en-US" altLang="en-US" dirty="0" smtClean="0"/>
              <a:t>FS: AR</a:t>
            </a:r>
            <a:endParaRPr lang="en-US" altLang="en-US" dirty="0"/>
          </a:p>
        </p:txBody>
      </p:sp>
      <p:sp>
        <p:nvSpPr>
          <p:cNvPr id="24589" name="AutoShape 10"/>
          <p:cNvSpPr>
            <a:spLocks noChangeArrowheads="1"/>
          </p:cNvSpPr>
          <p:nvPr/>
        </p:nvSpPr>
        <p:spPr bwMode="auto">
          <a:xfrm>
            <a:off x="4437018" y="4497859"/>
            <a:ext cx="4439680"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 </a:t>
            </a:r>
            <a:r>
              <a:rPr lang="en-US" altLang="en-US" sz="3200" dirty="0" smtClean="0"/>
              <a:t>Sale to Customer of </a:t>
            </a:r>
            <a:r>
              <a:rPr lang="en-US" altLang="en-US" sz="3200" dirty="0" err="1" smtClean="0"/>
              <a:t>Inv</a:t>
            </a:r>
            <a:r>
              <a:rPr lang="en-US" altLang="en-US" sz="3200" dirty="0" smtClean="0"/>
              <a:t> produces AR</a:t>
            </a:r>
            <a:endParaRPr lang="en-US" altLang="en-US" sz="3200" dirty="0"/>
          </a:p>
        </p:txBody>
      </p:sp>
      <p:sp>
        <p:nvSpPr>
          <p:cNvPr id="1774603" name="Text Box 11"/>
          <p:cNvSpPr txBox="1">
            <a:spLocks noChangeArrowheads="1"/>
          </p:cNvSpPr>
          <p:nvPr/>
        </p:nvSpPr>
        <p:spPr bwMode="auto">
          <a:xfrm>
            <a:off x="9526287" y="2880725"/>
            <a:ext cx="2665713" cy="175432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a:t>
            </a:r>
            <a:r>
              <a:rPr lang="en-US" altLang="en-US" sz="3600" dirty="0" smtClean="0">
                <a:solidFill>
                  <a:srgbClr val="FF0000"/>
                </a:solidFill>
              </a:rPr>
              <a:t>/1 </a:t>
            </a:r>
            <a:r>
              <a:rPr lang="en-US" altLang="en-US" sz="3600" dirty="0">
                <a:solidFill>
                  <a:srgbClr val="FF0000"/>
                </a:solidFill>
              </a:rPr>
              <a:t>What are </a:t>
            </a:r>
            <a:r>
              <a:rPr lang="en-US" altLang="en-US" sz="3600" dirty="0" smtClean="0">
                <a:solidFill>
                  <a:srgbClr val="FF0000"/>
                </a:solidFill>
              </a:rPr>
              <a:t>Finco’s </a:t>
            </a:r>
            <a:r>
              <a:rPr lang="en-US" altLang="en-US" sz="3600" dirty="0">
                <a:solidFill>
                  <a:srgbClr val="FF0000"/>
                </a:solidFill>
              </a:rPr>
              <a:t>Rights?</a:t>
            </a: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0091956" y="0"/>
            <a:ext cx="210004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5)</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9696342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6"/>
                                        </p:tgtEl>
                                        <p:attrNameLst>
                                          <p:attrName>style.visibility</p:attrName>
                                        </p:attrNameLst>
                                      </p:cBhvr>
                                      <p:to>
                                        <p:strVal val="visible"/>
                                      </p:to>
                                    </p:set>
                                    <p:animEffect transition="in" filter="dissolve">
                                      <p:cBhvr>
                                        <p:cTn id="7" dur="500"/>
                                        <p:tgtEl>
                                          <p:spTgt spid="24586"/>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24585"/>
                                        </p:tgtEl>
                                        <p:attrNameLst>
                                          <p:attrName>style.visibility</p:attrName>
                                        </p:attrNameLst>
                                      </p:cBhvr>
                                      <p:to>
                                        <p:strVal val="visible"/>
                                      </p:to>
                                    </p:set>
                                    <p:anim calcmode="lin" valueType="num">
                                      <p:cBhvr>
                                        <p:cTn id="10" dur="500" fill="hold"/>
                                        <p:tgtEl>
                                          <p:spTgt spid="24585"/>
                                        </p:tgtEl>
                                        <p:attrNameLst>
                                          <p:attrName>ppt_w</p:attrName>
                                        </p:attrNameLst>
                                      </p:cBhvr>
                                      <p:tavLst>
                                        <p:tav tm="0">
                                          <p:val>
                                            <p:fltVal val="0"/>
                                          </p:val>
                                        </p:tav>
                                        <p:tav tm="100000">
                                          <p:val>
                                            <p:strVal val="#ppt_w"/>
                                          </p:val>
                                        </p:tav>
                                      </p:tavLst>
                                    </p:anim>
                                    <p:anim calcmode="lin" valueType="num">
                                      <p:cBhvr>
                                        <p:cTn id="11" dur="500" fill="hold"/>
                                        <p:tgtEl>
                                          <p:spTgt spid="24585"/>
                                        </p:tgtEl>
                                        <p:attrNameLst>
                                          <p:attrName>ppt_h</p:attrName>
                                        </p:attrNameLst>
                                      </p:cBhvr>
                                      <p:tavLst>
                                        <p:tav tm="0">
                                          <p:val>
                                            <p:fltVal val="0"/>
                                          </p:val>
                                        </p:tav>
                                        <p:tav tm="100000">
                                          <p:val>
                                            <p:strVal val="#ppt_h"/>
                                          </p:val>
                                        </p:tav>
                                      </p:tavLst>
                                    </p:anim>
                                    <p:animEffect transition="in" filter="fade">
                                      <p:cBhvr>
                                        <p:cTn id="12" dur="500"/>
                                        <p:tgtEl>
                                          <p:spTgt spid="2458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88"/>
                                        </p:tgtEl>
                                        <p:attrNameLst>
                                          <p:attrName>style.visibility</p:attrName>
                                        </p:attrNameLst>
                                      </p:cBhvr>
                                      <p:to>
                                        <p:strVal val="visible"/>
                                      </p:to>
                                    </p:set>
                                    <p:animEffect transition="in" filter="dissolve">
                                      <p:cBhvr>
                                        <p:cTn id="17" dur="500"/>
                                        <p:tgtEl>
                                          <p:spTgt spid="24588"/>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24587"/>
                                        </p:tgtEl>
                                        <p:attrNameLst>
                                          <p:attrName>style.visibility</p:attrName>
                                        </p:attrNameLst>
                                      </p:cBhvr>
                                      <p:to>
                                        <p:strVal val="visible"/>
                                      </p:to>
                                    </p:set>
                                    <p:anim calcmode="lin" valueType="num">
                                      <p:cBhvr>
                                        <p:cTn id="20" dur="500" fill="hold"/>
                                        <p:tgtEl>
                                          <p:spTgt spid="24587"/>
                                        </p:tgtEl>
                                        <p:attrNameLst>
                                          <p:attrName>ppt_w</p:attrName>
                                        </p:attrNameLst>
                                      </p:cBhvr>
                                      <p:tavLst>
                                        <p:tav tm="0">
                                          <p:val>
                                            <p:fltVal val="0"/>
                                          </p:val>
                                        </p:tav>
                                        <p:tav tm="100000">
                                          <p:val>
                                            <p:strVal val="#ppt_w"/>
                                          </p:val>
                                        </p:tav>
                                      </p:tavLst>
                                    </p:anim>
                                    <p:anim calcmode="lin" valueType="num">
                                      <p:cBhvr>
                                        <p:cTn id="21" dur="500" fill="hold"/>
                                        <p:tgtEl>
                                          <p:spTgt spid="24587"/>
                                        </p:tgtEl>
                                        <p:attrNameLst>
                                          <p:attrName>ppt_h</p:attrName>
                                        </p:attrNameLst>
                                      </p:cBhvr>
                                      <p:tavLst>
                                        <p:tav tm="0">
                                          <p:val>
                                            <p:fltVal val="0"/>
                                          </p:val>
                                        </p:tav>
                                        <p:tav tm="100000">
                                          <p:val>
                                            <p:strVal val="#ppt_h"/>
                                          </p:val>
                                        </p:tav>
                                      </p:tavLst>
                                    </p:anim>
                                    <p:animEffect transition="in" filter="fade">
                                      <p:cBhvr>
                                        <p:cTn id="22" dur="500"/>
                                        <p:tgtEl>
                                          <p:spTgt spid="2458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4589"/>
                                        </p:tgtEl>
                                        <p:attrNameLst>
                                          <p:attrName>style.visibility</p:attrName>
                                        </p:attrNameLst>
                                      </p:cBhvr>
                                      <p:to>
                                        <p:strVal val="visible"/>
                                      </p:to>
                                    </p:set>
                                    <p:animEffect transition="in" filter="dissolve">
                                      <p:cBhvr>
                                        <p:cTn id="27" dur="500"/>
                                        <p:tgtEl>
                                          <p:spTgt spid="2458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hidden"/>
                                      </p:to>
                                    </p:set>
                                  </p:childTnLst>
                                </p:cTn>
                              </p:par>
                              <p:par>
                                <p:cTn id="32" presetID="9" presetClass="entr" presetSubtype="0" fill="hold" grpId="0" nodeType="withEffect">
                                  <p:stCondLst>
                                    <p:cond delay="0"/>
                                  </p:stCondLst>
                                  <p:childTnLst>
                                    <p:set>
                                      <p:cBhvr>
                                        <p:cTn id="33" dur="1" fill="hold">
                                          <p:stCondLst>
                                            <p:cond delay="0"/>
                                          </p:stCondLst>
                                        </p:cTn>
                                        <p:tgtEl>
                                          <p:spTgt spid="1774603"/>
                                        </p:tgtEl>
                                        <p:attrNameLst>
                                          <p:attrName>style.visibility</p:attrName>
                                        </p:attrNameLst>
                                      </p:cBhvr>
                                      <p:to>
                                        <p:strVal val="visible"/>
                                      </p:to>
                                    </p:set>
                                    <p:animEffect transition="in" filter="dissolve">
                                      <p:cBhvr>
                                        <p:cTn id="34" dur="500"/>
                                        <p:tgtEl>
                                          <p:spTgt spid="1774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5" grpId="0" animBg="1"/>
      <p:bldP spid="24586" grpId="0" animBg="1"/>
      <p:bldP spid="24587" grpId="0" animBg="1"/>
      <p:bldP spid="24588" grpId="0" animBg="1"/>
      <p:bldP spid="24589" grpId="0" animBg="1"/>
      <p:bldP spid="1774603" grpId="0" animBg="1" autoUpdateAnimBg="0"/>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2F0ACCA-99DF-404F-9350-11BD11DE85D7}" type="datetime4">
              <a:rPr lang="en-US" smtClean="0"/>
              <a:t>April 28,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7E2387F7-9D39-4D36-8BD8-1211FDD3B979}" type="slidenum">
              <a:rPr lang="en-US" altLang="en-US" smtClean="0"/>
              <a:pPr/>
              <a:t>9</a:t>
            </a:fld>
            <a:endParaRPr lang="en-US" altLang="en-US"/>
          </a:p>
        </p:txBody>
      </p:sp>
      <p:pic>
        <p:nvPicPr>
          <p:cNvPr id="4" name="Picture 3"/>
          <p:cNvPicPr>
            <a:picLocks noChangeAspect="1"/>
          </p:cNvPicPr>
          <p:nvPr/>
        </p:nvPicPr>
        <p:blipFill>
          <a:blip r:embed="rId2"/>
          <a:stretch>
            <a:fillRect/>
          </a:stretch>
        </p:blipFill>
        <p:spPr>
          <a:xfrm>
            <a:off x="3216332" y="0"/>
            <a:ext cx="4842672" cy="6858000"/>
          </a:xfrm>
          <a:prstGeom prst="rect">
            <a:avLst/>
          </a:prstGeom>
        </p:spPr>
      </p:pic>
      <p:pic>
        <p:nvPicPr>
          <p:cNvPr id="5" name="Picture 4"/>
          <p:cNvPicPr>
            <a:picLocks noChangeAspect="1"/>
          </p:cNvPicPr>
          <p:nvPr/>
        </p:nvPicPr>
        <p:blipFill>
          <a:blip r:embed="rId3"/>
          <a:stretch>
            <a:fillRect/>
          </a:stretch>
        </p:blipFill>
        <p:spPr>
          <a:xfrm>
            <a:off x="0" y="2124151"/>
            <a:ext cx="12188620" cy="2832860"/>
          </a:xfrm>
          <a:prstGeom prst="rect">
            <a:avLst/>
          </a:prstGeom>
        </p:spPr>
      </p:pic>
      <p:sp>
        <p:nvSpPr>
          <p:cNvPr id="6" name="Text Box 5"/>
          <p:cNvSpPr txBox="1">
            <a:spLocks noChangeArrowheads="1"/>
          </p:cNvSpPr>
          <p:nvPr/>
        </p:nvSpPr>
        <p:spPr bwMode="auto">
          <a:xfrm>
            <a:off x="8801100" y="6488668"/>
            <a:ext cx="3390900"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1</a:t>
            </a:r>
            <a:r>
              <a:rPr lang="en-US" sz="1800" i="0" baseline="30000" dirty="0" smtClean="0">
                <a:solidFill>
                  <a:schemeClr val="accent4">
                    <a:lumMod val="75000"/>
                    <a:lumOff val="25000"/>
                  </a:schemeClr>
                </a:solidFill>
                <a:latin typeface="+mn-lt"/>
                <a:cs typeface="Times New Roman" panose="02020603050405020304" pitchFamily="18" charset="0"/>
              </a:rPr>
              <a:t>st</a:t>
            </a:r>
            <a:r>
              <a:rPr lang="en-US" sz="1800" i="0" dirty="0" smtClean="0">
                <a:solidFill>
                  <a:schemeClr val="accent4">
                    <a:lumMod val="75000"/>
                    <a:lumOff val="25000"/>
                  </a:schemeClr>
                </a:solidFill>
                <a:latin typeface="+mn-lt"/>
                <a:cs typeface="Times New Roman" panose="02020603050405020304" pitchFamily="18" charset="0"/>
              </a:rPr>
              <a:t> Source Security Agreement</a:t>
            </a:r>
            <a:endParaRPr lang="en-US" sz="1800" i="0" dirty="0">
              <a:solidFill>
                <a:schemeClr val="accent4">
                  <a:lumMod val="75000"/>
                  <a:lumOff val="25000"/>
                </a:schemeClr>
              </a:solidFill>
              <a:latin typeface="+mn-lt"/>
              <a:cs typeface="Times New Roman" panose="02020603050405020304" pitchFamily="18" charset="0"/>
            </a:endParaRPr>
          </a:p>
        </p:txBody>
      </p:sp>
      <p:sp>
        <p:nvSpPr>
          <p:cNvPr id="7"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8" name="Text Box 5"/>
          <p:cNvSpPr txBox="1">
            <a:spLocks noChangeArrowheads="1"/>
          </p:cNvSpPr>
          <p:nvPr/>
        </p:nvSpPr>
        <p:spPr bwMode="auto">
          <a:xfrm>
            <a:off x="10066713" y="0"/>
            <a:ext cx="21252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5)</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904534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4"/>
                                        </p:tgtEl>
                                        <p:attrNameLst>
                                          <p:attrName>style.opacity</p:attrName>
                                        </p:attrNameLst>
                                      </p:cBhvr>
                                      <p:to>
                                        <p:strVal val="0.5"/>
                                      </p:to>
                                    </p:set>
                                    <p:animEffect filter="image" prLst="opacity: 0.5">
                                      <p:cBhvr rctx="IE">
                                        <p:cTn id="9" dur="indefinite"/>
                                        <p:tgtEl>
                                          <p:spTgt spid="4"/>
                                        </p:tgtEl>
                                      </p:cBhvr>
                                    </p:animEffect>
                                  </p:childTnLst>
                                </p:cTn>
                              </p:par>
                              <p:par>
                                <p:cTn id="10" presetID="23" presetClass="entr" presetSubtype="528"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 calcmode="lin" valueType="num">
                                      <p:cBhvr>
                                        <p:cTn id="14" dur="500" fill="hold"/>
                                        <p:tgtEl>
                                          <p:spTgt spid="5"/>
                                        </p:tgtEl>
                                        <p:attrNameLst>
                                          <p:attrName>ppt_x</p:attrName>
                                        </p:attrNameLst>
                                      </p:cBhvr>
                                      <p:tavLst>
                                        <p:tav tm="0">
                                          <p:val>
                                            <p:fltVal val="0.5"/>
                                          </p:val>
                                        </p:tav>
                                        <p:tav tm="100000">
                                          <p:val>
                                            <p:strVal val="#ppt_x"/>
                                          </p:val>
                                        </p:tav>
                                      </p:tavLst>
                                    </p:anim>
                                    <p:anim calcmode="lin" valueType="num">
                                      <p:cBhvr>
                                        <p:cTn id="15" dur="500" fill="hold"/>
                                        <p:tgtEl>
                                          <p:spTgt spid="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4472</TotalTime>
  <Words>1398</Words>
  <Application>Microsoft Office PowerPoint</Application>
  <PresentationFormat>Widescreen</PresentationFormat>
  <Paragraphs>236</Paragraphs>
  <Slides>31</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Helvetica</vt:lpstr>
      <vt:lpstr>Monotype Sorts</vt:lpstr>
      <vt:lpstr>Times New Roman</vt:lpstr>
      <vt:lpstr>Generic (Standard)</vt:lpstr>
      <vt:lpstr>Class 14 Secured Transactions Spring 2021   Proceeds</vt:lpstr>
      <vt:lpstr>Karle v. Visser</vt:lpstr>
      <vt:lpstr>No, No, No</vt:lpstr>
      <vt:lpstr>Separate Classification as Original Collateral from Proceeds</vt:lpstr>
      <vt:lpstr>Meaning?</vt:lpstr>
      <vt:lpstr>The Security Agreement</vt:lpstr>
      <vt:lpstr>The Security Agreement</vt:lpstr>
      <vt:lpstr>Priority Disputes and FSs</vt:lpstr>
      <vt:lpstr>PowerPoint Presentation</vt:lpstr>
      <vt:lpstr>PowerPoint Presentation</vt:lpstr>
      <vt:lpstr>PowerPoint Presentation</vt:lpstr>
      <vt:lpstr>PowerPoint Presentation</vt:lpstr>
      <vt:lpstr>Priority Disputes: Answer</vt:lpstr>
      <vt:lpstr>Sorting the Language of Proceeds</vt:lpstr>
      <vt:lpstr>1st Source Bank v.  Wilson Bank</vt:lpstr>
      <vt:lpstr>Meaning?</vt:lpstr>
      <vt:lpstr>Meaning?</vt:lpstr>
      <vt:lpstr>9-109(c)(1): UCC and Federal Law</vt:lpstr>
      <vt:lpstr>9-311: UCC and Federal Law</vt:lpstr>
      <vt:lpstr>9-311: UCC and Federal Law</vt:lpstr>
      <vt:lpstr>9-408</vt:lpstr>
      <vt:lpstr>9-408</vt:lpstr>
      <vt:lpstr>FCC Spectrum Allocation Table</vt:lpstr>
      <vt:lpstr>BC 552(a): Calls off After-Acquired Property Postpetition</vt:lpstr>
      <vt:lpstr>BC 552(b)(1): But Different Rule for Proceeds</vt:lpstr>
      <vt:lpstr>BC 552: Postpetition Effect of Security Interest</vt:lpstr>
      <vt:lpstr>BC 552: Postpetition Effect of Security Interest</vt:lpstr>
      <vt:lpstr>Watching the Watch</vt:lpstr>
      <vt:lpstr>5‑x: Taking the Security Interest in Proceeds</vt:lpstr>
      <vt:lpstr>Drafting Exercise</vt:lpstr>
      <vt:lpstr>Tracy Broadcasting</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483</cp:revision>
  <cp:lastPrinted>2018-10-25T19:32:22Z</cp:lastPrinted>
  <dcterms:created xsi:type="dcterms:W3CDTF">1999-10-27T15:27:59Z</dcterms:created>
  <dcterms:modified xsi:type="dcterms:W3CDTF">2021-04-28T19:38:12Z</dcterms:modified>
</cp:coreProperties>
</file>