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45"/>
  </p:notesMasterIdLst>
  <p:handoutMasterIdLst>
    <p:handoutMasterId r:id="rId46"/>
  </p:handoutMasterIdLst>
  <p:sldIdLst>
    <p:sldId id="1255" r:id="rId2"/>
    <p:sldId id="1665" r:id="rId3"/>
    <p:sldId id="1649" r:id="rId4"/>
    <p:sldId id="1650" r:id="rId5"/>
    <p:sldId id="1651" r:id="rId6"/>
    <p:sldId id="1652" r:id="rId7"/>
    <p:sldId id="1666" r:id="rId8"/>
    <p:sldId id="1700" r:id="rId9"/>
    <p:sldId id="1701" r:id="rId10"/>
    <p:sldId id="1702" r:id="rId11"/>
    <p:sldId id="1703" r:id="rId12"/>
    <p:sldId id="1704" r:id="rId13"/>
    <p:sldId id="1705" r:id="rId14"/>
    <p:sldId id="1706" r:id="rId15"/>
    <p:sldId id="1707" r:id="rId16"/>
    <p:sldId id="1708" r:id="rId17"/>
    <p:sldId id="1688" r:id="rId18"/>
    <p:sldId id="1689" r:id="rId19"/>
    <p:sldId id="1690" r:id="rId20"/>
    <p:sldId id="1620" r:id="rId21"/>
    <p:sldId id="1622" r:id="rId22"/>
    <p:sldId id="1575" r:id="rId23"/>
    <p:sldId id="1621" r:id="rId24"/>
    <p:sldId id="1623" r:id="rId25"/>
    <p:sldId id="1624" r:id="rId26"/>
    <p:sldId id="1576" r:id="rId27"/>
    <p:sldId id="1577" r:id="rId28"/>
    <p:sldId id="1667" r:id="rId29"/>
    <p:sldId id="1578" r:id="rId30"/>
    <p:sldId id="1692" r:id="rId31"/>
    <p:sldId id="1691" r:id="rId32"/>
    <p:sldId id="1693" r:id="rId33"/>
    <p:sldId id="1694" r:id="rId34"/>
    <p:sldId id="1696" r:id="rId35"/>
    <p:sldId id="1695" r:id="rId36"/>
    <p:sldId id="1697" r:id="rId37"/>
    <p:sldId id="1579" r:id="rId38"/>
    <p:sldId id="1583" r:id="rId39"/>
    <p:sldId id="1580" r:id="rId40"/>
    <p:sldId id="1581" r:id="rId41"/>
    <p:sldId id="1582" r:id="rId42"/>
    <p:sldId id="1584" r:id="rId43"/>
    <p:sldId id="1585" r:id="rId44"/>
  </p:sldIdLst>
  <p:sldSz cx="12192000" cy="6858000"/>
  <p:notesSz cx="7010400" cy="9296400"/>
  <p:defaultTextStyle>
    <a:defPPr>
      <a:defRPr lang="en-US"/>
    </a:defPPr>
    <a:lvl1pPr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5pPr>
    <a:lvl6pPr marL="2286000" algn="l" defTabSz="914400" rtl="0" eaLnBrk="1" latinLnBrk="0" hangingPunct="1">
      <a:defRPr kumimoji="1" sz="2400" kern="1200">
        <a:solidFill>
          <a:schemeClr val="tx1"/>
        </a:solidFill>
        <a:latin typeface="Times New Roman" panose="02020603050405020304" pitchFamily="18" charset="0"/>
        <a:ea typeface="+mn-ea"/>
        <a:cs typeface="+mn-cs"/>
      </a:defRPr>
    </a:lvl6pPr>
    <a:lvl7pPr marL="2743200" algn="l" defTabSz="914400" rtl="0" eaLnBrk="1" latinLnBrk="0" hangingPunct="1">
      <a:defRPr kumimoji="1" sz="2400" kern="1200">
        <a:solidFill>
          <a:schemeClr val="tx1"/>
        </a:solidFill>
        <a:latin typeface="Times New Roman" panose="02020603050405020304" pitchFamily="18" charset="0"/>
        <a:ea typeface="+mn-ea"/>
        <a:cs typeface="+mn-cs"/>
      </a:defRPr>
    </a:lvl7pPr>
    <a:lvl8pPr marL="3200400" algn="l" defTabSz="914400" rtl="0" eaLnBrk="1" latinLnBrk="0" hangingPunct="1">
      <a:defRPr kumimoji="1" sz="2400" kern="1200">
        <a:solidFill>
          <a:schemeClr val="tx1"/>
        </a:solidFill>
        <a:latin typeface="Times New Roman" panose="02020603050405020304" pitchFamily="18" charset="0"/>
        <a:ea typeface="+mn-ea"/>
        <a:cs typeface="+mn-cs"/>
      </a:defRPr>
    </a:lvl8pPr>
    <a:lvl9pPr marL="3657600" algn="l" defTabSz="914400" rtl="0" eaLnBrk="1" latinLnBrk="0" hangingPunct="1">
      <a:defRPr kumimoji="1"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FFFF"/>
    <a:srgbClr val="0000FF"/>
    <a:srgbClr val="003399"/>
    <a:srgbClr val="CC66FF"/>
    <a:srgbClr val="CCCCFF"/>
    <a:srgbClr val="6699FF"/>
    <a:srgbClr val="FFCC99"/>
    <a:srgbClr val="CC99FF"/>
    <a:srgbClr val="FF7C80"/>
    <a:srgbClr val="CC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88" autoAdjust="0"/>
    <p:restoredTop sz="86378" autoAdjust="0"/>
  </p:normalViewPr>
  <p:slideViewPr>
    <p:cSldViewPr snapToGrid="0">
      <p:cViewPr varScale="1">
        <p:scale>
          <a:sx n="153" d="100"/>
          <a:sy n="153" d="100"/>
        </p:scale>
        <p:origin x="116" y="128"/>
      </p:cViewPr>
      <p:guideLst>
        <p:guide orient="horz" pos="2160"/>
        <p:guide pos="3840"/>
      </p:guideLst>
    </p:cSldViewPr>
  </p:slideViewPr>
  <p:outlineViewPr>
    <p:cViewPr>
      <p:scale>
        <a:sx n="50" d="100"/>
        <a:sy n="50" d="100"/>
      </p:scale>
      <p:origin x="0" y="5035"/>
    </p:cViewPr>
  </p:outlineViewPr>
  <p:notesTextViewPr>
    <p:cViewPr>
      <p:scale>
        <a:sx n="3" d="2"/>
        <a:sy n="3" d="2"/>
      </p:scale>
      <p:origin x="0" y="0"/>
    </p:cViewPr>
  </p:notesTextViewPr>
  <p:sorterViewPr>
    <p:cViewPr varScale="1">
      <p:scale>
        <a:sx n="1" d="1"/>
        <a:sy n="1" d="1"/>
      </p:scale>
      <p:origin x="0" y="-568"/>
    </p:cViewPr>
  </p:sorterViewPr>
  <p:notesViewPr>
    <p:cSldViewPr snapToGrid="0">
      <p:cViewPr varScale="1">
        <p:scale>
          <a:sx n="81" d="100"/>
          <a:sy n="81" d="100"/>
        </p:scale>
        <p:origin x="-2059" y="-8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1" y="0"/>
            <a:ext cx="3037628" cy="464184"/>
          </a:xfrm>
          <a:prstGeom prst="rect">
            <a:avLst/>
          </a:prstGeom>
          <a:noFill/>
          <a:ln w="9525">
            <a:noFill/>
            <a:miter lim="800000"/>
            <a:headEnd/>
            <a:tailEnd/>
          </a:ln>
        </p:spPr>
        <p:txBody>
          <a:bodyPr vert="horz" wrap="square" lIns="93159" tIns="46579" rIns="93159" bIns="46579" numCol="1" anchor="t" anchorCtr="0" compatLnSpc="1">
            <a:prstTxWarp prst="textNoShape">
              <a:avLst/>
            </a:prstTxWarp>
          </a:bodyPr>
          <a:lstStyle>
            <a:lvl1pPr defTabSz="931621">
              <a:defRPr kumimoji="0" sz="1200"/>
            </a:lvl1pPr>
          </a:lstStyle>
          <a:p>
            <a:pPr>
              <a:defRPr/>
            </a:pPr>
            <a:r>
              <a:rPr lang="en-US" altLang="en-US"/>
              <a:t>Prof. Randal C. Picker</a:t>
            </a:r>
          </a:p>
        </p:txBody>
      </p:sp>
      <p:sp>
        <p:nvSpPr>
          <p:cNvPr id="14339" name="Rectangle 3"/>
          <p:cNvSpPr>
            <a:spLocks noGrp="1" noChangeArrowheads="1"/>
          </p:cNvSpPr>
          <p:nvPr>
            <p:ph type="dt" sz="quarter" idx="1"/>
          </p:nvPr>
        </p:nvSpPr>
        <p:spPr bwMode="auto">
          <a:xfrm>
            <a:off x="3972773" y="0"/>
            <a:ext cx="3037628" cy="464184"/>
          </a:xfrm>
          <a:prstGeom prst="rect">
            <a:avLst/>
          </a:prstGeom>
          <a:noFill/>
          <a:ln w="9525">
            <a:noFill/>
            <a:miter lim="800000"/>
            <a:headEnd/>
            <a:tailEnd/>
          </a:ln>
        </p:spPr>
        <p:txBody>
          <a:bodyPr vert="horz" wrap="square" lIns="93159" tIns="46579" rIns="93159" bIns="46579" numCol="1" anchor="t" anchorCtr="0" compatLnSpc="1">
            <a:prstTxWarp prst="textNoShape">
              <a:avLst/>
            </a:prstTxWarp>
          </a:bodyPr>
          <a:lstStyle>
            <a:lvl1pPr algn="r" defTabSz="931621">
              <a:defRPr kumimoji="0" sz="1200"/>
            </a:lvl1pPr>
          </a:lstStyle>
          <a:p>
            <a:pPr>
              <a:defRPr/>
            </a:pPr>
            <a:fld id="{7D4FCE8C-21AF-4243-8BA7-DAAD412EA9A4}" type="datetime1">
              <a:rPr lang="en-US" altLang="en-US" smtClean="0"/>
              <a:t>4/26/2021</a:t>
            </a:fld>
            <a:endParaRPr lang="en-US" altLang="en-US"/>
          </a:p>
        </p:txBody>
      </p:sp>
      <p:sp>
        <p:nvSpPr>
          <p:cNvPr id="14340" name="Rectangle 4"/>
          <p:cNvSpPr>
            <a:spLocks noGrp="1" noChangeArrowheads="1"/>
          </p:cNvSpPr>
          <p:nvPr>
            <p:ph type="ftr" sz="quarter" idx="2"/>
          </p:nvPr>
        </p:nvSpPr>
        <p:spPr bwMode="auto">
          <a:xfrm>
            <a:off x="1" y="8832216"/>
            <a:ext cx="3037628" cy="464184"/>
          </a:xfrm>
          <a:prstGeom prst="rect">
            <a:avLst/>
          </a:prstGeom>
          <a:noFill/>
          <a:ln w="9525">
            <a:noFill/>
            <a:miter lim="800000"/>
            <a:headEnd/>
            <a:tailEnd/>
          </a:ln>
        </p:spPr>
        <p:txBody>
          <a:bodyPr vert="horz" wrap="square" lIns="93159" tIns="46579" rIns="93159" bIns="46579" numCol="1" anchor="b" anchorCtr="0" compatLnSpc="1">
            <a:prstTxWarp prst="textNoShape">
              <a:avLst/>
            </a:prstTxWarp>
          </a:bodyPr>
          <a:lstStyle>
            <a:lvl1pPr defTabSz="931621">
              <a:defRPr kumimoji="0" sz="1200"/>
            </a:lvl1pPr>
          </a:lstStyle>
          <a:p>
            <a:pPr>
              <a:defRPr/>
            </a:pPr>
            <a:r>
              <a:rPr lang="en-US" altLang="en-US"/>
              <a:t>Secured Transactions</a:t>
            </a:r>
          </a:p>
        </p:txBody>
      </p:sp>
      <p:sp>
        <p:nvSpPr>
          <p:cNvPr id="14341" name="Rectangle 5"/>
          <p:cNvSpPr>
            <a:spLocks noGrp="1" noChangeArrowheads="1"/>
          </p:cNvSpPr>
          <p:nvPr>
            <p:ph type="sldNum" sz="quarter" idx="3"/>
          </p:nvPr>
        </p:nvSpPr>
        <p:spPr bwMode="auto">
          <a:xfrm>
            <a:off x="3972773" y="8832216"/>
            <a:ext cx="3037628" cy="464184"/>
          </a:xfrm>
          <a:prstGeom prst="rect">
            <a:avLst/>
          </a:prstGeom>
          <a:noFill/>
          <a:ln w="9525">
            <a:noFill/>
            <a:miter lim="800000"/>
            <a:headEnd/>
            <a:tailEnd/>
          </a:ln>
        </p:spPr>
        <p:txBody>
          <a:bodyPr vert="horz" wrap="square" lIns="93159" tIns="46579" rIns="93159" bIns="46579" numCol="1" anchor="b" anchorCtr="0" compatLnSpc="1">
            <a:prstTxWarp prst="textNoShape">
              <a:avLst/>
            </a:prstTxWarp>
          </a:bodyPr>
          <a:lstStyle>
            <a:lvl1pPr algn="r" defTabSz="931621">
              <a:defRPr kumimoji="0" sz="1200"/>
            </a:lvl1pPr>
          </a:lstStyle>
          <a:p>
            <a:fld id="{4FFE3036-17CF-4EE7-8755-5D5EC73396F7}" type="slidenum">
              <a:rPr lang="en-US" altLang="en-US"/>
              <a:pPr/>
              <a:t>‹#›</a:t>
            </a:fld>
            <a:endParaRPr lang="en-US" altLang="en-US"/>
          </a:p>
        </p:txBody>
      </p:sp>
    </p:spTree>
    <p:extLst>
      <p:ext uri="{BB962C8B-B14F-4D97-AF65-F5344CB8AC3E}">
        <p14:creationId xmlns:p14="http://schemas.microsoft.com/office/powerpoint/2010/main" val="96414861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6" name="Rectangle 8"/>
          <p:cNvSpPr>
            <a:spLocks noGrp="1" noChangeArrowheads="1"/>
          </p:cNvSpPr>
          <p:nvPr>
            <p:ph type="hdr" sz="quarter"/>
          </p:nvPr>
        </p:nvSpPr>
        <p:spPr bwMode="auto">
          <a:xfrm>
            <a:off x="1" y="0"/>
            <a:ext cx="3037628" cy="464184"/>
          </a:xfrm>
          <a:prstGeom prst="rect">
            <a:avLst/>
          </a:prstGeom>
          <a:noFill/>
          <a:ln w="9525">
            <a:noFill/>
            <a:miter lim="800000"/>
            <a:headEnd/>
            <a:tailEnd/>
          </a:ln>
        </p:spPr>
        <p:txBody>
          <a:bodyPr vert="horz" wrap="square" lIns="93159" tIns="46579" rIns="93159" bIns="46579" numCol="1" anchor="t" anchorCtr="0" compatLnSpc="1">
            <a:prstTxWarp prst="textNoShape">
              <a:avLst/>
            </a:prstTxWarp>
          </a:bodyPr>
          <a:lstStyle>
            <a:lvl1pPr defTabSz="931621">
              <a:defRPr kumimoji="0" sz="1200"/>
            </a:lvl1pPr>
          </a:lstStyle>
          <a:p>
            <a:pPr>
              <a:defRPr/>
            </a:pPr>
            <a:endParaRPr lang="en-US" altLang="en-US"/>
          </a:p>
        </p:txBody>
      </p:sp>
      <p:sp>
        <p:nvSpPr>
          <p:cNvPr id="40963" name="Rectangle 9"/>
          <p:cNvSpPr>
            <a:spLocks noGrp="1" noRot="1" noChangeAspect="1" noChangeArrowheads="1"/>
          </p:cNvSpPr>
          <p:nvPr>
            <p:ph type="sldImg" idx="2"/>
          </p:nvPr>
        </p:nvSpPr>
        <p:spPr bwMode="auto">
          <a:xfrm>
            <a:off x="407988" y="698500"/>
            <a:ext cx="6194425" cy="34845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58" name="Rectangle 10"/>
          <p:cNvSpPr>
            <a:spLocks noGrp="1" noChangeArrowheads="1"/>
          </p:cNvSpPr>
          <p:nvPr>
            <p:ph type="body" sz="quarter" idx="3"/>
          </p:nvPr>
        </p:nvSpPr>
        <p:spPr bwMode="auto">
          <a:xfrm>
            <a:off x="935144" y="4416109"/>
            <a:ext cx="5140112" cy="4182427"/>
          </a:xfrm>
          <a:prstGeom prst="rect">
            <a:avLst/>
          </a:prstGeom>
          <a:noFill/>
          <a:ln w="9525">
            <a:noFill/>
            <a:miter lim="800000"/>
            <a:headEnd/>
            <a:tailEnd/>
          </a:ln>
        </p:spPr>
        <p:txBody>
          <a:bodyPr vert="horz" wrap="square" lIns="93159" tIns="46579" rIns="93159" bIns="46579"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2059" name="Rectangle 11"/>
          <p:cNvSpPr>
            <a:spLocks noGrp="1" noChangeArrowheads="1"/>
          </p:cNvSpPr>
          <p:nvPr>
            <p:ph type="dt" idx="1"/>
          </p:nvPr>
        </p:nvSpPr>
        <p:spPr bwMode="auto">
          <a:xfrm>
            <a:off x="3972773" y="0"/>
            <a:ext cx="3037628" cy="464184"/>
          </a:xfrm>
          <a:prstGeom prst="rect">
            <a:avLst/>
          </a:prstGeom>
          <a:noFill/>
          <a:ln w="9525">
            <a:noFill/>
            <a:miter lim="800000"/>
            <a:headEnd/>
            <a:tailEnd/>
          </a:ln>
        </p:spPr>
        <p:txBody>
          <a:bodyPr vert="horz" wrap="square" lIns="93159" tIns="46579" rIns="93159" bIns="46579" numCol="1" anchor="t" anchorCtr="0" compatLnSpc="1">
            <a:prstTxWarp prst="textNoShape">
              <a:avLst/>
            </a:prstTxWarp>
          </a:bodyPr>
          <a:lstStyle>
            <a:lvl1pPr algn="r" defTabSz="931621">
              <a:defRPr kumimoji="0" sz="1200"/>
            </a:lvl1pPr>
          </a:lstStyle>
          <a:p>
            <a:pPr>
              <a:defRPr/>
            </a:pPr>
            <a:fld id="{723471C6-2227-4BD5-B38F-1CDBB94DBEB4}" type="datetime1">
              <a:rPr lang="en-US" altLang="en-US" smtClean="0"/>
              <a:t>4/26/2021</a:t>
            </a:fld>
            <a:endParaRPr lang="en-US" altLang="en-US"/>
          </a:p>
        </p:txBody>
      </p:sp>
      <p:sp>
        <p:nvSpPr>
          <p:cNvPr id="2060" name="Rectangle 12"/>
          <p:cNvSpPr>
            <a:spLocks noGrp="1" noChangeArrowheads="1"/>
          </p:cNvSpPr>
          <p:nvPr>
            <p:ph type="ftr" sz="quarter" idx="4"/>
          </p:nvPr>
        </p:nvSpPr>
        <p:spPr bwMode="auto">
          <a:xfrm>
            <a:off x="1" y="8832216"/>
            <a:ext cx="3037628" cy="464184"/>
          </a:xfrm>
          <a:prstGeom prst="rect">
            <a:avLst/>
          </a:prstGeom>
          <a:noFill/>
          <a:ln w="9525">
            <a:noFill/>
            <a:miter lim="800000"/>
            <a:headEnd/>
            <a:tailEnd/>
          </a:ln>
        </p:spPr>
        <p:txBody>
          <a:bodyPr vert="horz" wrap="square" lIns="93159" tIns="46579" rIns="93159" bIns="46579" numCol="1" anchor="b" anchorCtr="0" compatLnSpc="1">
            <a:prstTxWarp prst="textNoShape">
              <a:avLst/>
            </a:prstTxWarp>
          </a:bodyPr>
          <a:lstStyle>
            <a:lvl1pPr defTabSz="931621">
              <a:defRPr kumimoji="0" sz="1200"/>
            </a:lvl1pPr>
          </a:lstStyle>
          <a:p>
            <a:pPr>
              <a:defRPr/>
            </a:pPr>
            <a:endParaRPr lang="en-US" altLang="en-US"/>
          </a:p>
        </p:txBody>
      </p:sp>
      <p:sp>
        <p:nvSpPr>
          <p:cNvPr id="2061" name="Rectangle 13"/>
          <p:cNvSpPr>
            <a:spLocks noGrp="1" noChangeArrowheads="1"/>
          </p:cNvSpPr>
          <p:nvPr>
            <p:ph type="sldNum" sz="quarter" idx="5"/>
          </p:nvPr>
        </p:nvSpPr>
        <p:spPr bwMode="auto">
          <a:xfrm>
            <a:off x="3972773" y="8832216"/>
            <a:ext cx="3037628" cy="464184"/>
          </a:xfrm>
          <a:prstGeom prst="rect">
            <a:avLst/>
          </a:prstGeom>
          <a:noFill/>
          <a:ln w="9525">
            <a:noFill/>
            <a:miter lim="800000"/>
            <a:headEnd/>
            <a:tailEnd/>
          </a:ln>
        </p:spPr>
        <p:txBody>
          <a:bodyPr vert="horz" wrap="square" lIns="93159" tIns="46579" rIns="93159" bIns="46579" numCol="1" anchor="b" anchorCtr="0" compatLnSpc="1">
            <a:prstTxWarp prst="textNoShape">
              <a:avLst/>
            </a:prstTxWarp>
          </a:bodyPr>
          <a:lstStyle>
            <a:lvl1pPr algn="r" defTabSz="931621">
              <a:defRPr kumimoji="0" sz="1200"/>
            </a:lvl1pPr>
          </a:lstStyle>
          <a:p>
            <a:fld id="{4AF1084B-A48B-4177-9CDB-9C19722E46E1}" type="slidenum">
              <a:rPr lang="en-US" altLang="en-US"/>
              <a:pPr/>
              <a:t>‹#›</a:t>
            </a:fld>
            <a:endParaRPr lang="en-US" altLang="en-US"/>
          </a:p>
        </p:txBody>
      </p:sp>
    </p:spTree>
    <p:extLst>
      <p:ext uri="{BB962C8B-B14F-4D97-AF65-F5344CB8AC3E}">
        <p14:creationId xmlns:p14="http://schemas.microsoft.com/office/powerpoint/2010/main" val="3957468556"/>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kumimoji="1" sz="1200" kern="1200">
        <a:solidFill>
          <a:schemeClr val="tx1"/>
        </a:solidFill>
        <a:latin typeface="Arial"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5A53D097-1BFD-4564-A14F-17B77CE67AE6}" type="datetime1">
              <a:rPr kumimoji="0" lang="en-US" altLang="en-US" sz="1200"/>
              <a:t>4/26/2021</a:t>
            </a:fld>
            <a:endParaRPr kumimoji="0" lang="en-US" altLang="en-US" sz="1200"/>
          </a:p>
        </p:txBody>
      </p:sp>
      <p:sp>
        <p:nvSpPr>
          <p:cNvPr id="4198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3D235996-1ACF-41F4-8CA1-C22407B58A53}" type="slidenum">
              <a:rPr kumimoji="0" lang="en-US" altLang="en-US" sz="1200"/>
              <a:pPr/>
              <a:t>1</a:t>
            </a:fld>
            <a:endParaRPr kumimoji="0" lang="en-US" altLang="en-US" sz="1200"/>
          </a:p>
        </p:txBody>
      </p:sp>
      <p:sp>
        <p:nvSpPr>
          <p:cNvPr id="41988" name="Rectangle 2"/>
          <p:cNvSpPr>
            <a:spLocks noGrp="1" noRot="1" noChangeAspect="1" noChangeArrowheads="1" noTextEdit="1"/>
          </p:cNvSpPr>
          <p:nvPr>
            <p:ph type="sldImg"/>
          </p:nvPr>
        </p:nvSpPr>
        <p:spPr>
          <a:xfrm>
            <a:off x="407988" y="698500"/>
            <a:ext cx="6194425" cy="3484563"/>
          </a:xfrm>
          <a:ln/>
        </p:spPr>
      </p:sp>
      <p:sp>
        <p:nvSpPr>
          <p:cNvPr id="4198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3003748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10F33194-E4C3-446B-92E2-7B74DF7BD2B1}" type="datetime1">
              <a:rPr kumimoji="0" lang="en-US" altLang="en-US" sz="1200"/>
              <a:t>4/26/2021</a:t>
            </a:fld>
            <a:endParaRPr kumimoji="0" lang="en-US" altLang="en-US" sz="1200"/>
          </a:p>
        </p:txBody>
      </p:sp>
      <p:sp>
        <p:nvSpPr>
          <p:cNvPr id="7577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15F72333-038F-48A3-BC64-7651D5DEC305}" type="slidenum">
              <a:rPr kumimoji="0" lang="en-US" altLang="en-US" sz="1200"/>
              <a:pPr/>
              <a:t>11</a:t>
            </a:fld>
            <a:endParaRPr kumimoji="0" lang="en-US" altLang="en-US" sz="1200"/>
          </a:p>
        </p:txBody>
      </p:sp>
      <p:sp>
        <p:nvSpPr>
          <p:cNvPr id="75780" name="Rectangle 2"/>
          <p:cNvSpPr>
            <a:spLocks noGrp="1" noRot="1" noChangeAspect="1" noChangeArrowheads="1" noTextEdit="1"/>
          </p:cNvSpPr>
          <p:nvPr>
            <p:ph type="sldImg"/>
          </p:nvPr>
        </p:nvSpPr>
        <p:spPr>
          <a:xfrm>
            <a:off x="409575" y="700088"/>
            <a:ext cx="6203950" cy="3489325"/>
          </a:xfrm>
          <a:ln/>
        </p:spPr>
      </p:sp>
      <p:sp>
        <p:nvSpPr>
          <p:cNvPr id="7578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5318659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0AA897D4-8846-4DFD-BE8B-B9CB08867014}" type="datetime1">
              <a:rPr kumimoji="0" lang="en-US" altLang="en-US" sz="1200"/>
              <a:t>4/26/2021</a:t>
            </a:fld>
            <a:endParaRPr kumimoji="0" lang="en-US" altLang="en-US" sz="1200"/>
          </a:p>
        </p:txBody>
      </p:sp>
      <p:sp>
        <p:nvSpPr>
          <p:cNvPr id="6861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E97F3C03-3FB6-4408-A67B-97BCBFFCDD8A}" type="slidenum">
              <a:rPr kumimoji="0" lang="en-US" altLang="en-US" sz="1200"/>
              <a:pPr/>
              <a:t>12</a:t>
            </a:fld>
            <a:endParaRPr kumimoji="0" lang="en-US" altLang="en-US" sz="1200"/>
          </a:p>
        </p:txBody>
      </p:sp>
      <p:sp>
        <p:nvSpPr>
          <p:cNvPr id="68612" name="Rectangle 2"/>
          <p:cNvSpPr>
            <a:spLocks noGrp="1" noRot="1" noChangeAspect="1" noChangeArrowheads="1" noTextEdit="1"/>
          </p:cNvSpPr>
          <p:nvPr>
            <p:ph type="sldImg"/>
          </p:nvPr>
        </p:nvSpPr>
        <p:spPr>
          <a:xfrm>
            <a:off x="409575" y="700088"/>
            <a:ext cx="6203950" cy="3489325"/>
          </a:xfrm>
          <a:ln/>
        </p:spPr>
      </p:sp>
      <p:sp>
        <p:nvSpPr>
          <p:cNvPr id="6861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41296704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7354455F-6A1A-4638-BFA2-F402135DFF82}" type="datetime1">
              <a:rPr kumimoji="0" lang="en-US" altLang="en-US" sz="1200"/>
              <a:t>4/26/2021</a:t>
            </a:fld>
            <a:endParaRPr kumimoji="0" lang="en-US" altLang="en-US" sz="1200"/>
          </a:p>
        </p:txBody>
      </p:sp>
      <p:sp>
        <p:nvSpPr>
          <p:cNvPr id="6963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D7B7B977-23C9-494A-A511-521FCB6DB40D}" type="slidenum">
              <a:rPr kumimoji="0" lang="en-US" altLang="en-US" sz="1200"/>
              <a:pPr/>
              <a:t>13</a:t>
            </a:fld>
            <a:endParaRPr kumimoji="0" lang="en-US" altLang="en-US" sz="1200"/>
          </a:p>
        </p:txBody>
      </p:sp>
      <p:sp>
        <p:nvSpPr>
          <p:cNvPr id="69636" name="Rectangle 2"/>
          <p:cNvSpPr>
            <a:spLocks noGrp="1" noRot="1" noChangeAspect="1" noChangeArrowheads="1" noTextEdit="1"/>
          </p:cNvSpPr>
          <p:nvPr>
            <p:ph type="sldImg"/>
          </p:nvPr>
        </p:nvSpPr>
        <p:spPr>
          <a:xfrm>
            <a:off x="409575" y="700088"/>
            <a:ext cx="6203950" cy="3489325"/>
          </a:xfrm>
          <a:ln/>
        </p:spPr>
      </p:sp>
      <p:sp>
        <p:nvSpPr>
          <p:cNvPr id="6963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8380381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BD7C5B5A-5155-46C8-A165-FB856EF6498B}" type="datetime1">
              <a:rPr kumimoji="0" lang="en-US" altLang="en-US" sz="1200"/>
              <a:t>4/26/2021</a:t>
            </a:fld>
            <a:endParaRPr kumimoji="0" lang="en-US" altLang="en-US" sz="1200"/>
          </a:p>
        </p:txBody>
      </p:sp>
      <p:sp>
        <p:nvSpPr>
          <p:cNvPr id="7065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35941E9B-A4B4-41F8-921C-55FE72A5EFCE}" type="slidenum">
              <a:rPr kumimoji="0" lang="en-US" altLang="en-US" sz="1200"/>
              <a:pPr/>
              <a:t>14</a:t>
            </a:fld>
            <a:endParaRPr kumimoji="0" lang="en-US" altLang="en-US" sz="1200"/>
          </a:p>
        </p:txBody>
      </p:sp>
      <p:sp>
        <p:nvSpPr>
          <p:cNvPr id="70660" name="Rectangle 2"/>
          <p:cNvSpPr>
            <a:spLocks noGrp="1" noRot="1" noChangeAspect="1" noChangeArrowheads="1" noTextEdit="1"/>
          </p:cNvSpPr>
          <p:nvPr>
            <p:ph type="sldImg"/>
          </p:nvPr>
        </p:nvSpPr>
        <p:spPr>
          <a:xfrm>
            <a:off x="409575" y="700088"/>
            <a:ext cx="6203950" cy="3489325"/>
          </a:xfrm>
          <a:ln/>
        </p:spPr>
      </p:sp>
      <p:sp>
        <p:nvSpPr>
          <p:cNvPr id="7066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5583685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CAB0869A-BE8F-44DA-961D-6C96A7B30F45}" type="datetime1">
              <a:rPr kumimoji="0" lang="en-US" altLang="en-US" sz="1200"/>
              <a:t>4/26/2021</a:t>
            </a:fld>
            <a:endParaRPr kumimoji="0" lang="en-US" altLang="en-US" sz="1200"/>
          </a:p>
        </p:txBody>
      </p:sp>
      <p:sp>
        <p:nvSpPr>
          <p:cNvPr id="7168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2748D2C4-9D6E-4B63-A683-95648C7F6A50}" type="slidenum">
              <a:rPr kumimoji="0" lang="en-US" altLang="en-US" sz="1200"/>
              <a:pPr/>
              <a:t>15</a:t>
            </a:fld>
            <a:endParaRPr kumimoji="0" lang="en-US" altLang="en-US" sz="1200"/>
          </a:p>
        </p:txBody>
      </p:sp>
      <p:sp>
        <p:nvSpPr>
          <p:cNvPr id="71684" name="Rectangle 2"/>
          <p:cNvSpPr>
            <a:spLocks noGrp="1" noRot="1" noChangeAspect="1" noChangeArrowheads="1" noTextEdit="1"/>
          </p:cNvSpPr>
          <p:nvPr>
            <p:ph type="sldImg"/>
          </p:nvPr>
        </p:nvSpPr>
        <p:spPr>
          <a:xfrm>
            <a:off x="409575" y="700088"/>
            <a:ext cx="6203950" cy="3489325"/>
          </a:xfrm>
          <a:ln/>
        </p:spPr>
      </p:sp>
      <p:sp>
        <p:nvSpPr>
          <p:cNvPr id="7168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4880325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46D5E322-87BE-4700-9667-6082345A6256}" type="datetime1">
              <a:rPr kumimoji="0" lang="en-US" altLang="en-US" sz="1200"/>
              <a:t>4/26/2021</a:t>
            </a:fld>
            <a:endParaRPr kumimoji="0" lang="en-US" altLang="en-US" sz="1200"/>
          </a:p>
        </p:txBody>
      </p:sp>
      <p:sp>
        <p:nvSpPr>
          <p:cNvPr id="7270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C6560E66-C60C-46D3-AD7B-22B4FBABE3F1}" type="slidenum">
              <a:rPr kumimoji="0" lang="en-US" altLang="en-US" sz="1200"/>
              <a:pPr/>
              <a:t>16</a:t>
            </a:fld>
            <a:endParaRPr kumimoji="0" lang="en-US" altLang="en-US" sz="1200"/>
          </a:p>
        </p:txBody>
      </p:sp>
      <p:sp>
        <p:nvSpPr>
          <p:cNvPr id="72708" name="Rectangle 2"/>
          <p:cNvSpPr>
            <a:spLocks noGrp="1" noRot="1" noChangeAspect="1" noChangeArrowheads="1" noTextEdit="1"/>
          </p:cNvSpPr>
          <p:nvPr>
            <p:ph type="sldImg"/>
          </p:nvPr>
        </p:nvSpPr>
        <p:spPr>
          <a:xfrm>
            <a:off x="409575" y="700088"/>
            <a:ext cx="6203950" cy="3489325"/>
          </a:xfrm>
          <a:ln/>
        </p:spPr>
      </p:sp>
      <p:sp>
        <p:nvSpPr>
          <p:cNvPr id="7270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04474840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5ECEDF62-A59C-4748-B110-87A52F138AA1}" type="datetime1">
              <a:rPr kumimoji="0" lang="en-US" altLang="en-US" sz="1200"/>
              <a:t>4/26/2021</a:t>
            </a:fld>
            <a:endParaRPr kumimoji="0" lang="en-US" altLang="en-US" sz="1200"/>
          </a:p>
        </p:txBody>
      </p:sp>
      <p:sp>
        <p:nvSpPr>
          <p:cNvPr id="7680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E81E22C7-BB77-4936-AC77-47BB25075567}" type="slidenum">
              <a:rPr kumimoji="0" lang="en-US" altLang="en-US" sz="1200"/>
              <a:pPr/>
              <a:t>17</a:t>
            </a:fld>
            <a:endParaRPr kumimoji="0" lang="en-US" altLang="en-US" sz="1200"/>
          </a:p>
        </p:txBody>
      </p:sp>
      <p:sp>
        <p:nvSpPr>
          <p:cNvPr id="76804" name="Rectangle 2"/>
          <p:cNvSpPr>
            <a:spLocks noGrp="1" noRot="1" noChangeAspect="1" noChangeArrowheads="1" noTextEdit="1"/>
          </p:cNvSpPr>
          <p:nvPr>
            <p:ph type="sldImg"/>
          </p:nvPr>
        </p:nvSpPr>
        <p:spPr>
          <a:xfrm>
            <a:off x="409575" y="700088"/>
            <a:ext cx="6203950" cy="3489325"/>
          </a:xfrm>
          <a:ln/>
        </p:spPr>
      </p:sp>
      <p:sp>
        <p:nvSpPr>
          <p:cNvPr id="7680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49264770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F1925AAF-66E9-4934-ABF2-C4FF0B5F35E7}" type="datetime1">
              <a:rPr kumimoji="0" lang="en-US" altLang="en-US" sz="1200"/>
              <a:t>4/26/2021</a:t>
            </a:fld>
            <a:endParaRPr kumimoji="0" lang="en-US" altLang="en-US" sz="1200"/>
          </a:p>
        </p:txBody>
      </p:sp>
      <p:sp>
        <p:nvSpPr>
          <p:cNvPr id="6656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FECB0528-993F-40A5-B1CA-6C9356AE82F2}" type="slidenum">
              <a:rPr kumimoji="0" lang="en-US" altLang="en-US" sz="1200"/>
              <a:pPr/>
              <a:t>18</a:t>
            </a:fld>
            <a:endParaRPr kumimoji="0" lang="en-US" altLang="en-US" sz="1200"/>
          </a:p>
        </p:txBody>
      </p:sp>
      <p:sp>
        <p:nvSpPr>
          <p:cNvPr id="66564" name="Rectangle 2"/>
          <p:cNvSpPr>
            <a:spLocks noGrp="1" noRot="1" noChangeAspect="1" noChangeArrowheads="1" noTextEdit="1"/>
          </p:cNvSpPr>
          <p:nvPr>
            <p:ph type="sldImg"/>
          </p:nvPr>
        </p:nvSpPr>
        <p:spPr>
          <a:xfrm>
            <a:off x="409575" y="700088"/>
            <a:ext cx="6203950" cy="3489325"/>
          </a:xfrm>
          <a:ln/>
        </p:spPr>
      </p:sp>
      <p:sp>
        <p:nvSpPr>
          <p:cNvPr id="6656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60081214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D2740801-91C4-467B-A915-0C0A86FF57B8}" type="datetime1">
              <a:rPr kumimoji="0" lang="en-US" altLang="en-US" sz="1200"/>
              <a:t>4/26/2021</a:t>
            </a:fld>
            <a:endParaRPr kumimoji="0" lang="en-US" altLang="en-US" sz="1200"/>
          </a:p>
        </p:txBody>
      </p:sp>
      <p:sp>
        <p:nvSpPr>
          <p:cNvPr id="6758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4D062F7D-D7B3-4D65-8ADF-E956F6240436}" type="slidenum">
              <a:rPr kumimoji="0" lang="en-US" altLang="en-US" sz="1200"/>
              <a:pPr/>
              <a:t>19</a:t>
            </a:fld>
            <a:endParaRPr kumimoji="0" lang="en-US" altLang="en-US" sz="1200"/>
          </a:p>
        </p:txBody>
      </p:sp>
      <p:sp>
        <p:nvSpPr>
          <p:cNvPr id="67588" name="Rectangle 2"/>
          <p:cNvSpPr>
            <a:spLocks noGrp="1" noRot="1" noChangeAspect="1" noChangeArrowheads="1" noTextEdit="1"/>
          </p:cNvSpPr>
          <p:nvPr>
            <p:ph type="sldImg"/>
          </p:nvPr>
        </p:nvSpPr>
        <p:spPr>
          <a:xfrm>
            <a:off x="409575" y="700088"/>
            <a:ext cx="6203950" cy="3489325"/>
          </a:xfrm>
          <a:ln/>
        </p:spPr>
      </p:sp>
      <p:sp>
        <p:nvSpPr>
          <p:cNvPr id="6758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43865920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1BA6DB3B-0BB3-4B8A-BEE3-D52AF77A0383}" type="datetime1">
              <a:rPr kumimoji="0" lang="en-US" altLang="en-US" sz="1200"/>
              <a:t>4/26/2021</a:t>
            </a:fld>
            <a:endParaRPr kumimoji="0" lang="en-US" altLang="en-US" sz="1200"/>
          </a:p>
        </p:txBody>
      </p:sp>
      <p:sp>
        <p:nvSpPr>
          <p:cNvPr id="5427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1C68F7AA-20F5-44D7-B082-99FCE499ADD2}" type="slidenum">
              <a:rPr kumimoji="0" lang="en-US" altLang="en-US" sz="1200"/>
              <a:pPr/>
              <a:t>20</a:t>
            </a:fld>
            <a:endParaRPr kumimoji="0" lang="en-US" altLang="en-US" sz="1200"/>
          </a:p>
        </p:txBody>
      </p:sp>
      <p:sp>
        <p:nvSpPr>
          <p:cNvPr id="54276" name="Rectangle 2"/>
          <p:cNvSpPr>
            <a:spLocks noGrp="1" noRot="1" noChangeAspect="1" noChangeArrowheads="1" noTextEdit="1"/>
          </p:cNvSpPr>
          <p:nvPr>
            <p:ph type="sldImg"/>
          </p:nvPr>
        </p:nvSpPr>
        <p:spPr>
          <a:xfrm>
            <a:off x="407988" y="698500"/>
            <a:ext cx="6194425" cy="3484563"/>
          </a:xfrm>
          <a:ln/>
        </p:spPr>
      </p:sp>
      <p:sp>
        <p:nvSpPr>
          <p:cNvPr id="5427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5559037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49C6A913-7900-4476-9414-722439D94361}" type="datetime1">
              <a:rPr kumimoji="0" lang="en-US" altLang="en-US" sz="1200"/>
              <a:t>4/26/2021</a:t>
            </a:fld>
            <a:endParaRPr kumimoji="0" lang="en-US" altLang="en-US" sz="1200"/>
          </a:p>
        </p:txBody>
      </p:sp>
      <p:sp>
        <p:nvSpPr>
          <p:cNvPr id="6246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8D259793-241E-4431-AD50-5A3C27438F0D}" type="slidenum">
              <a:rPr kumimoji="0" lang="en-US" altLang="en-US" sz="1200"/>
              <a:pPr/>
              <a:t>3</a:t>
            </a:fld>
            <a:endParaRPr kumimoji="0" lang="en-US" altLang="en-US" sz="1200"/>
          </a:p>
        </p:txBody>
      </p:sp>
      <p:sp>
        <p:nvSpPr>
          <p:cNvPr id="62468" name="Rectangle 2"/>
          <p:cNvSpPr>
            <a:spLocks noGrp="1" noRot="1" noChangeAspect="1" noChangeArrowheads="1" noTextEdit="1"/>
          </p:cNvSpPr>
          <p:nvPr>
            <p:ph type="sldImg"/>
          </p:nvPr>
        </p:nvSpPr>
        <p:spPr>
          <a:xfrm>
            <a:off x="409575" y="700088"/>
            <a:ext cx="6203950" cy="3489325"/>
          </a:xfrm>
          <a:ln/>
        </p:spPr>
      </p:sp>
      <p:sp>
        <p:nvSpPr>
          <p:cNvPr id="6246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12068286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89C1C672-9F7A-45AE-9956-1ACD2A7331CD}" type="datetime1">
              <a:rPr kumimoji="0" lang="en-US" altLang="en-US" sz="1200"/>
              <a:t>4/26/2021</a:t>
            </a:fld>
            <a:endParaRPr kumimoji="0" lang="en-US" altLang="en-US" sz="1200"/>
          </a:p>
        </p:txBody>
      </p:sp>
      <p:sp>
        <p:nvSpPr>
          <p:cNvPr id="5632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A3F919B8-2BD1-460B-ACD0-D4544D94DDCE}" type="slidenum">
              <a:rPr kumimoji="0" lang="en-US" altLang="en-US" sz="1200"/>
              <a:pPr/>
              <a:t>21</a:t>
            </a:fld>
            <a:endParaRPr kumimoji="0" lang="en-US" altLang="en-US" sz="1200"/>
          </a:p>
        </p:txBody>
      </p:sp>
      <p:sp>
        <p:nvSpPr>
          <p:cNvPr id="56324" name="Rectangle 2"/>
          <p:cNvSpPr>
            <a:spLocks noGrp="1" noRot="1" noChangeAspect="1" noChangeArrowheads="1" noTextEdit="1"/>
          </p:cNvSpPr>
          <p:nvPr>
            <p:ph type="sldImg"/>
          </p:nvPr>
        </p:nvSpPr>
        <p:spPr>
          <a:xfrm>
            <a:off x="407988" y="698500"/>
            <a:ext cx="6194425" cy="3484563"/>
          </a:xfrm>
          <a:ln/>
        </p:spPr>
      </p:sp>
      <p:sp>
        <p:nvSpPr>
          <p:cNvPr id="5632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51801791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43CE12DA-5D3C-4E4C-A19A-DA4F95E21872}" type="datetime1">
              <a:rPr kumimoji="0" lang="en-US" altLang="en-US" sz="1200"/>
              <a:t>4/26/2021</a:t>
            </a:fld>
            <a:endParaRPr kumimoji="0" lang="en-US" altLang="en-US" sz="1200"/>
          </a:p>
        </p:txBody>
      </p:sp>
      <p:sp>
        <p:nvSpPr>
          <p:cNvPr id="5939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33D9C641-3F5B-4AC6-8519-56DCE7B0799D}" type="slidenum">
              <a:rPr kumimoji="0" lang="en-US" altLang="en-US" sz="1200"/>
              <a:pPr/>
              <a:t>22</a:t>
            </a:fld>
            <a:endParaRPr kumimoji="0" lang="en-US" altLang="en-US" sz="1200"/>
          </a:p>
        </p:txBody>
      </p:sp>
      <p:sp>
        <p:nvSpPr>
          <p:cNvPr id="59396" name="Rectangle 2"/>
          <p:cNvSpPr>
            <a:spLocks noGrp="1" noRot="1" noChangeAspect="1" noChangeArrowheads="1" noTextEdit="1"/>
          </p:cNvSpPr>
          <p:nvPr>
            <p:ph type="sldImg"/>
          </p:nvPr>
        </p:nvSpPr>
        <p:spPr>
          <a:xfrm>
            <a:off x="407988" y="698500"/>
            <a:ext cx="6194425" cy="3484563"/>
          </a:xfrm>
          <a:ln/>
        </p:spPr>
      </p:sp>
      <p:sp>
        <p:nvSpPr>
          <p:cNvPr id="5939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75149886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F686BA42-547C-4873-B3E0-44842AF206DD}" type="datetime1">
              <a:rPr kumimoji="0" lang="en-US" altLang="en-US" sz="1200"/>
              <a:t>4/26/2021</a:t>
            </a:fld>
            <a:endParaRPr kumimoji="0" lang="en-US" altLang="en-US" sz="1200"/>
          </a:p>
        </p:txBody>
      </p:sp>
      <p:sp>
        <p:nvSpPr>
          <p:cNvPr id="5529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3D8EF125-CB70-48CB-9D11-CA63A482AA98}" type="slidenum">
              <a:rPr kumimoji="0" lang="en-US" altLang="en-US" sz="1200"/>
              <a:pPr/>
              <a:t>23</a:t>
            </a:fld>
            <a:endParaRPr kumimoji="0" lang="en-US" altLang="en-US" sz="1200"/>
          </a:p>
        </p:txBody>
      </p:sp>
      <p:sp>
        <p:nvSpPr>
          <p:cNvPr id="55300" name="Rectangle 2"/>
          <p:cNvSpPr>
            <a:spLocks noGrp="1" noRot="1" noChangeAspect="1" noChangeArrowheads="1" noTextEdit="1"/>
          </p:cNvSpPr>
          <p:nvPr>
            <p:ph type="sldImg"/>
          </p:nvPr>
        </p:nvSpPr>
        <p:spPr>
          <a:xfrm>
            <a:off x="407988" y="698500"/>
            <a:ext cx="6194425" cy="3484563"/>
          </a:xfrm>
          <a:ln/>
        </p:spPr>
      </p:sp>
      <p:sp>
        <p:nvSpPr>
          <p:cNvPr id="5530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36046981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72167649-FC43-4599-8B04-F74D36071BB9}" type="datetime1">
              <a:rPr kumimoji="0" lang="en-US" altLang="en-US" sz="1200"/>
              <a:t>4/26/2021</a:t>
            </a:fld>
            <a:endParaRPr kumimoji="0" lang="en-US" altLang="en-US" sz="1200"/>
          </a:p>
        </p:txBody>
      </p:sp>
      <p:sp>
        <p:nvSpPr>
          <p:cNvPr id="5734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FED2C1B9-D456-4D7E-B82D-BD3B419C1B06}" type="slidenum">
              <a:rPr kumimoji="0" lang="en-US" altLang="en-US" sz="1200"/>
              <a:pPr/>
              <a:t>24</a:t>
            </a:fld>
            <a:endParaRPr kumimoji="0" lang="en-US" altLang="en-US" sz="1200"/>
          </a:p>
        </p:txBody>
      </p:sp>
      <p:sp>
        <p:nvSpPr>
          <p:cNvPr id="57348" name="Rectangle 2"/>
          <p:cNvSpPr>
            <a:spLocks noGrp="1" noRot="1" noChangeAspect="1" noChangeArrowheads="1" noTextEdit="1"/>
          </p:cNvSpPr>
          <p:nvPr>
            <p:ph type="sldImg"/>
          </p:nvPr>
        </p:nvSpPr>
        <p:spPr>
          <a:xfrm>
            <a:off x="407988" y="698500"/>
            <a:ext cx="6194425" cy="3484563"/>
          </a:xfrm>
          <a:ln/>
        </p:spPr>
      </p:sp>
      <p:sp>
        <p:nvSpPr>
          <p:cNvPr id="5734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9087318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B2E82D22-C20E-4716-AA09-FF19B5968BE8}" type="datetime1">
              <a:rPr kumimoji="0" lang="en-US" altLang="en-US" sz="1200"/>
              <a:t>4/26/2021</a:t>
            </a:fld>
            <a:endParaRPr kumimoji="0" lang="en-US" altLang="en-US" sz="1200"/>
          </a:p>
        </p:txBody>
      </p:sp>
      <p:sp>
        <p:nvSpPr>
          <p:cNvPr id="5837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462989A4-D028-47B1-9A9D-A99E20562A42}" type="slidenum">
              <a:rPr kumimoji="0" lang="en-US" altLang="en-US" sz="1200"/>
              <a:pPr/>
              <a:t>25</a:t>
            </a:fld>
            <a:endParaRPr kumimoji="0" lang="en-US" altLang="en-US" sz="1200"/>
          </a:p>
        </p:txBody>
      </p:sp>
      <p:sp>
        <p:nvSpPr>
          <p:cNvPr id="58372" name="Rectangle 2"/>
          <p:cNvSpPr>
            <a:spLocks noGrp="1" noRot="1" noChangeAspect="1" noChangeArrowheads="1" noTextEdit="1"/>
          </p:cNvSpPr>
          <p:nvPr>
            <p:ph type="sldImg"/>
          </p:nvPr>
        </p:nvSpPr>
        <p:spPr>
          <a:xfrm>
            <a:off x="407988" y="698500"/>
            <a:ext cx="6194425" cy="3484563"/>
          </a:xfrm>
          <a:ln/>
        </p:spPr>
      </p:sp>
      <p:sp>
        <p:nvSpPr>
          <p:cNvPr id="5837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95028997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5F113222-A42E-4D49-81F8-C2DB9EBBD913}" type="datetime1">
              <a:rPr kumimoji="0" lang="en-US" altLang="en-US" sz="1200"/>
              <a:t>4/26/2021</a:t>
            </a:fld>
            <a:endParaRPr kumimoji="0" lang="en-US" altLang="en-US" sz="1200"/>
          </a:p>
        </p:txBody>
      </p:sp>
      <p:sp>
        <p:nvSpPr>
          <p:cNvPr id="6041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0C8D55A5-64F2-4DAF-9676-2342C991C5C6}" type="slidenum">
              <a:rPr kumimoji="0" lang="en-US" altLang="en-US" sz="1200"/>
              <a:pPr/>
              <a:t>26</a:t>
            </a:fld>
            <a:endParaRPr kumimoji="0" lang="en-US" altLang="en-US" sz="1200"/>
          </a:p>
        </p:txBody>
      </p:sp>
      <p:sp>
        <p:nvSpPr>
          <p:cNvPr id="60420" name="Rectangle 2"/>
          <p:cNvSpPr>
            <a:spLocks noGrp="1" noRot="1" noChangeAspect="1" noChangeArrowheads="1" noTextEdit="1"/>
          </p:cNvSpPr>
          <p:nvPr>
            <p:ph type="sldImg"/>
          </p:nvPr>
        </p:nvSpPr>
        <p:spPr>
          <a:xfrm>
            <a:off x="407988" y="698500"/>
            <a:ext cx="6194425" cy="3484563"/>
          </a:xfrm>
          <a:ln/>
        </p:spPr>
      </p:sp>
      <p:sp>
        <p:nvSpPr>
          <p:cNvPr id="6042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53838075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CD38938A-241D-4AC1-AB7D-085DF7F986E5}" type="datetime1">
              <a:rPr kumimoji="0" lang="en-US" altLang="en-US" sz="1200"/>
              <a:t>4/26/2021</a:t>
            </a:fld>
            <a:endParaRPr kumimoji="0" lang="en-US" altLang="en-US" sz="1200"/>
          </a:p>
        </p:txBody>
      </p:sp>
      <p:sp>
        <p:nvSpPr>
          <p:cNvPr id="6144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24AE9A28-CA51-4842-BCCA-02EBB3308C3A}" type="slidenum">
              <a:rPr kumimoji="0" lang="en-US" altLang="en-US" sz="1200"/>
              <a:pPr/>
              <a:t>27</a:t>
            </a:fld>
            <a:endParaRPr kumimoji="0" lang="en-US" altLang="en-US" sz="1200"/>
          </a:p>
        </p:txBody>
      </p:sp>
      <p:sp>
        <p:nvSpPr>
          <p:cNvPr id="61444" name="Rectangle 2"/>
          <p:cNvSpPr>
            <a:spLocks noGrp="1" noRot="1" noChangeAspect="1" noChangeArrowheads="1" noTextEdit="1"/>
          </p:cNvSpPr>
          <p:nvPr>
            <p:ph type="sldImg"/>
          </p:nvPr>
        </p:nvSpPr>
        <p:spPr>
          <a:xfrm>
            <a:off x="407988" y="698500"/>
            <a:ext cx="6194425" cy="3484563"/>
          </a:xfrm>
          <a:ln/>
        </p:spPr>
      </p:sp>
      <p:sp>
        <p:nvSpPr>
          <p:cNvPr id="6144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39784338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CD38938A-241D-4AC1-AB7D-085DF7F986E5}" type="datetime1">
              <a:rPr kumimoji="0" lang="en-US" altLang="en-US" sz="1200"/>
              <a:t>4/26/2021</a:t>
            </a:fld>
            <a:endParaRPr kumimoji="0" lang="en-US" altLang="en-US" sz="1200"/>
          </a:p>
        </p:txBody>
      </p:sp>
      <p:sp>
        <p:nvSpPr>
          <p:cNvPr id="6144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24AE9A28-CA51-4842-BCCA-02EBB3308C3A}" type="slidenum">
              <a:rPr kumimoji="0" lang="en-US" altLang="en-US" sz="1200"/>
              <a:pPr/>
              <a:t>28</a:t>
            </a:fld>
            <a:endParaRPr kumimoji="0" lang="en-US" altLang="en-US" sz="1200"/>
          </a:p>
        </p:txBody>
      </p:sp>
      <p:sp>
        <p:nvSpPr>
          <p:cNvPr id="61444" name="Rectangle 2"/>
          <p:cNvSpPr>
            <a:spLocks noGrp="1" noRot="1" noChangeAspect="1" noChangeArrowheads="1" noTextEdit="1"/>
          </p:cNvSpPr>
          <p:nvPr>
            <p:ph type="sldImg"/>
          </p:nvPr>
        </p:nvSpPr>
        <p:spPr>
          <a:xfrm>
            <a:off x="407988" y="698500"/>
            <a:ext cx="6194425" cy="3484563"/>
          </a:xfrm>
          <a:ln/>
        </p:spPr>
      </p:sp>
      <p:sp>
        <p:nvSpPr>
          <p:cNvPr id="6144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02433691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C82FA581-2B05-4C37-89A0-81CE6D6D595A}" type="datetime1">
              <a:rPr kumimoji="0" lang="en-US" altLang="en-US" sz="1200"/>
              <a:t>4/26/2021</a:t>
            </a:fld>
            <a:endParaRPr kumimoji="0" lang="en-US" altLang="en-US" sz="1200"/>
          </a:p>
        </p:txBody>
      </p:sp>
      <p:sp>
        <p:nvSpPr>
          <p:cNvPr id="6246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BDE7257E-3F0F-42AD-BAE4-F307A26E917B}" type="slidenum">
              <a:rPr kumimoji="0" lang="en-US" altLang="en-US" sz="1200"/>
              <a:pPr/>
              <a:t>29</a:t>
            </a:fld>
            <a:endParaRPr kumimoji="0" lang="en-US" altLang="en-US" sz="1200"/>
          </a:p>
        </p:txBody>
      </p:sp>
      <p:sp>
        <p:nvSpPr>
          <p:cNvPr id="62468" name="Rectangle 2"/>
          <p:cNvSpPr>
            <a:spLocks noGrp="1" noRot="1" noChangeAspect="1" noChangeArrowheads="1" noTextEdit="1"/>
          </p:cNvSpPr>
          <p:nvPr>
            <p:ph type="sldImg"/>
          </p:nvPr>
        </p:nvSpPr>
        <p:spPr>
          <a:xfrm>
            <a:off x="407988" y="698500"/>
            <a:ext cx="6194425" cy="3484563"/>
          </a:xfrm>
          <a:ln/>
        </p:spPr>
      </p:sp>
      <p:sp>
        <p:nvSpPr>
          <p:cNvPr id="6246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67293062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BF4E028E-AA96-4567-BA3B-270605FF3DD7}" type="datetime1">
              <a:rPr kumimoji="0" lang="en-US" altLang="en-US" sz="1200"/>
              <a:t>4/26/2021</a:t>
            </a:fld>
            <a:endParaRPr kumimoji="0" lang="en-US" altLang="en-US" sz="1200"/>
          </a:p>
        </p:txBody>
      </p:sp>
      <p:sp>
        <p:nvSpPr>
          <p:cNvPr id="6349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CAC40AED-24CE-4A61-9C9B-86CA399C90FD}" type="slidenum">
              <a:rPr kumimoji="0" lang="en-US" altLang="en-US" sz="1200"/>
              <a:pPr/>
              <a:t>33</a:t>
            </a:fld>
            <a:endParaRPr kumimoji="0" lang="en-US" altLang="en-US" sz="1200"/>
          </a:p>
        </p:txBody>
      </p:sp>
      <p:sp>
        <p:nvSpPr>
          <p:cNvPr id="63492" name="Rectangle 2"/>
          <p:cNvSpPr>
            <a:spLocks noGrp="1" noRot="1" noChangeAspect="1" noChangeArrowheads="1" noTextEdit="1"/>
          </p:cNvSpPr>
          <p:nvPr>
            <p:ph type="sldImg"/>
          </p:nvPr>
        </p:nvSpPr>
        <p:spPr>
          <a:xfrm>
            <a:off x="407988" y="698500"/>
            <a:ext cx="6194425" cy="3484563"/>
          </a:xfrm>
          <a:ln/>
        </p:spPr>
      </p:sp>
      <p:sp>
        <p:nvSpPr>
          <p:cNvPr id="6349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7441770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xfrm>
            <a:off x="409575" y="700088"/>
            <a:ext cx="6203950" cy="3489325"/>
          </a:xfrm>
          <a:ln/>
        </p:spPr>
      </p:sp>
      <p:sp>
        <p:nvSpPr>
          <p:cNvPr id="634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63492"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B086460A-A18A-4185-A508-E8D2268C9646}" type="datetime1">
              <a:rPr kumimoji="0" lang="en-US" altLang="en-US" sz="1200"/>
              <a:t>4/26/2021</a:t>
            </a:fld>
            <a:endParaRPr kumimoji="0" lang="en-US" altLang="en-US" sz="1200"/>
          </a:p>
        </p:txBody>
      </p:sp>
      <p:sp>
        <p:nvSpPr>
          <p:cNvPr id="63493"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3D5352A6-4F49-4458-A3BE-0C4A9AC24307}" type="slidenum">
              <a:rPr kumimoji="0" lang="en-US" altLang="en-US" sz="1200"/>
              <a:pPr/>
              <a:t>4</a:t>
            </a:fld>
            <a:endParaRPr kumimoji="0" lang="en-US" altLang="en-US" sz="1200"/>
          </a:p>
        </p:txBody>
      </p:sp>
    </p:spTree>
    <p:extLst>
      <p:ext uri="{BB962C8B-B14F-4D97-AF65-F5344CB8AC3E}">
        <p14:creationId xmlns:p14="http://schemas.microsoft.com/office/powerpoint/2010/main" val="208756675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BF4E028E-AA96-4567-BA3B-270605FF3DD7}" type="datetime1">
              <a:rPr kumimoji="0" lang="en-US" altLang="en-US" sz="1200"/>
              <a:t>4/26/2021</a:t>
            </a:fld>
            <a:endParaRPr kumimoji="0" lang="en-US" altLang="en-US" sz="1200"/>
          </a:p>
        </p:txBody>
      </p:sp>
      <p:sp>
        <p:nvSpPr>
          <p:cNvPr id="6349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CAC40AED-24CE-4A61-9C9B-86CA399C90FD}" type="slidenum">
              <a:rPr kumimoji="0" lang="en-US" altLang="en-US" sz="1200"/>
              <a:pPr/>
              <a:t>34</a:t>
            </a:fld>
            <a:endParaRPr kumimoji="0" lang="en-US" altLang="en-US" sz="1200"/>
          </a:p>
        </p:txBody>
      </p:sp>
      <p:sp>
        <p:nvSpPr>
          <p:cNvPr id="63492" name="Rectangle 2"/>
          <p:cNvSpPr>
            <a:spLocks noGrp="1" noRot="1" noChangeAspect="1" noChangeArrowheads="1" noTextEdit="1"/>
          </p:cNvSpPr>
          <p:nvPr>
            <p:ph type="sldImg"/>
          </p:nvPr>
        </p:nvSpPr>
        <p:spPr>
          <a:xfrm>
            <a:off x="407988" y="698500"/>
            <a:ext cx="6194425" cy="3484563"/>
          </a:xfrm>
          <a:ln/>
        </p:spPr>
      </p:sp>
      <p:sp>
        <p:nvSpPr>
          <p:cNvPr id="6349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43584844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BF4E028E-AA96-4567-BA3B-270605FF3DD7}" type="datetime1">
              <a:rPr kumimoji="0" lang="en-US" altLang="en-US" sz="1200"/>
              <a:t>4/26/2021</a:t>
            </a:fld>
            <a:endParaRPr kumimoji="0" lang="en-US" altLang="en-US" sz="1200"/>
          </a:p>
        </p:txBody>
      </p:sp>
      <p:sp>
        <p:nvSpPr>
          <p:cNvPr id="6349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CAC40AED-24CE-4A61-9C9B-86CA399C90FD}" type="slidenum">
              <a:rPr kumimoji="0" lang="en-US" altLang="en-US" sz="1200"/>
              <a:pPr/>
              <a:t>37</a:t>
            </a:fld>
            <a:endParaRPr kumimoji="0" lang="en-US" altLang="en-US" sz="1200"/>
          </a:p>
        </p:txBody>
      </p:sp>
      <p:sp>
        <p:nvSpPr>
          <p:cNvPr id="63492" name="Rectangle 2"/>
          <p:cNvSpPr>
            <a:spLocks noGrp="1" noRot="1" noChangeAspect="1" noChangeArrowheads="1" noTextEdit="1"/>
          </p:cNvSpPr>
          <p:nvPr>
            <p:ph type="sldImg"/>
          </p:nvPr>
        </p:nvSpPr>
        <p:spPr>
          <a:xfrm>
            <a:off x="407988" y="698500"/>
            <a:ext cx="6194425" cy="3484563"/>
          </a:xfrm>
          <a:ln/>
        </p:spPr>
      </p:sp>
      <p:sp>
        <p:nvSpPr>
          <p:cNvPr id="6349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411271060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C6ABB1A4-40B1-4C0D-85D8-5529E201ED66}" type="datetime1">
              <a:rPr kumimoji="0" lang="en-US" altLang="en-US" sz="1200"/>
              <a:t>4/26/2021</a:t>
            </a:fld>
            <a:endParaRPr kumimoji="0" lang="en-US" altLang="en-US" sz="1200"/>
          </a:p>
        </p:txBody>
      </p:sp>
      <p:sp>
        <p:nvSpPr>
          <p:cNvPr id="6758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A3DAD977-CA35-4E68-9862-704D8A6BFFA5}" type="slidenum">
              <a:rPr kumimoji="0" lang="en-US" altLang="en-US" sz="1200"/>
              <a:pPr/>
              <a:t>38</a:t>
            </a:fld>
            <a:endParaRPr kumimoji="0" lang="en-US" altLang="en-US" sz="1200"/>
          </a:p>
        </p:txBody>
      </p:sp>
      <p:sp>
        <p:nvSpPr>
          <p:cNvPr id="67588" name="Rectangle 2"/>
          <p:cNvSpPr>
            <a:spLocks noGrp="1" noRot="1" noChangeAspect="1" noChangeArrowheads="1" noTextEdit="1"/>
          </p:cNvSpPr>
          <p:nvPr>
            <p:ph type="sldImg"/>
          </p:nvPr>
        </p:nvSpPr>
        <p:spPr>
          <a:xfrm>
            <a:off x="407988" y="698500"/>
            <a:ext cx="6194425" cy="3484563"/>
          </a:xfrm>
          <a:ln/>
        </p:spPr>
      </p:sp>
      <p:sp>
        <p:nvSpPr>
          <p:cNvPr id="6758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01826834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6987C96E-96FC-4DCA-AEC4-1AD8AF0023E1}" type="datetime1">
              <a:rPr kumimoji="0" lang="en-US" altLang="en-US" sz="1200"/>
              <a:t>4/26/2021</a:t>
            </a:fld>
            <a:endParaRPr kumimoji="0" lang="en-US" altLang="en-US" sz="1200"/>
          </a:p>
        </p:txBody>
      </p:sp>
      <p:sp>
        <p:nvSpPr>
          <p:cNvPr id="6451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CFE42E62-8805-4628-9C2E-416CA1F484A9}" type="slidenum">
              <a:rPr kumimoji="0" lang="en-US" altLang="en-US" sz="1200"/>
              <a:pPr/>
              <a:t>39</a:t>
            </a:fld>
            <a:endParaRPr kumimoji="0" lang="en-US" altLang="en-US" sz="1200"/>
          </a:p>
        </p:txBody>
      </p:sp>
      <p:sp>
        <p:nvSpPr>
          <p:cNvPr id="64516" name="Rectangle 2"/>
          <p:cNvSpPr>
            <a:spLocks noGrp="1" noRot="1" noChangeAspect="1" noChangeArrowheads="1" noTextEdit="1"/>
          </p:cNvSpPr>
          <p:nvPr>
            <p:ph type="sldImg"/>
          </p:nvPr>
        </p:nvSpPr>
        <p:spPr>
          <a:xfrm>
            <a:off x="407988" y="698500"/>
            <a:ext cx="6194425" cy="3484563"/>
          </a:xfrm>
          <a:ln/>
        </p:spPr>
      </p:sp>
      <p:sp>
        <p:nvSpPr>
          <p:cNvPr id="6451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423085771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6FC0F658-1B5C-42DF-AE6B-C8C1E63EAFE2}" type="datetime1">
              <a:rPr kumimoji="0" lang="en-US" altLang="en-US" sz="1200"/>
              <a:t>4/26/2021</a:t>
            </a:fld>
            <a:endParaRPr kumimoji="0" lang="en-US" altLang="en-US" sz="1200"/>
          </a:p>
        </p:txBody>
      </p:sp>
      <p:sp>
        <p:nvSpPr>
          <p:cNvPr id="6553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B1CAF452-513E-4E74-ABAB-BF36646C9430}" type="slidenum">
              <a:rPr kumimoji="0" lang="en-US" altLang="en-US" sz="1200"/>
              <a:pPr/>
              <a:t>40</a:t>
            </a:fld>
            <a:endParaRPr kumimoji="0" lang="en-US" altLang="en-US" sz="1200"/>
          </a:p>
        </p:txBody>
      </p:sp>
      <p:sp>
        <p:nvSpPr>
          <p:cNvPr id="65540" name="Rectangle 2"/>
          <p:cNvSpPr>
            <a:spLocks noGrp="1" noRot="1" noChangeAspect="1" noChangeArrowheads="1" noTextEdit="1"/>
          </p:cNvSpPr>
          <p:nvPr>
            <p:ph type="sldImg"/>
          </p:nvPr>
        </p:nvSpPr>
        <p:spPr>
          <a:xfrm>
            <a:off x="407988" y="698500"/>
            <a:ext cx="6194425" cy="3484563"/>
          </a:xfrm>
          <a:ln/>
        </p:spPr>
      </p:sp>
      <p:sp>
        <p:nvSpPr>
          <p:cNvPr id="6554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38929781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3090A1FA-3561-458D-8903-F705FA155B4F}" type="datetime1">
              <a:rPr kumimoji="0" lang="en-US" altLang="en-US" sz="1200"/>
              <a:t>4/26/2021</a:t>
            </a:fld>
            <a:endParaRPr kumimoji="0" lang="en-US" altLang="en-US" sz="1200"/>
          </a:p>
        </p:txBody>
      </p:sp>
      <p:sp>
        <p:nvSpPr>
          <p:cNvPr id="6656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77F67023-7CA8-4B7E-9D30-4BE528DC640D}" type="slidenum">
              <a:rPr kumimoji="0" lang="en-US" altLang="en-US" sz="1200"/>
              <a:pPr/>
              <a:t>41</a:t>
            </a:fld>
            <a:endParaRPr kumimoji="0" lang="en-US" altLang="en-US" sz="1200"/>
          </a:p>
        </p:txBody>
      </p:sp>
      <p:sp>
        <p:nvSpPr>
          <p:cNvPr id="66564" name="Rectangle 2"/>
          <p:cNvSpPr>
            <a:spLocks noGrp="1" noRot="1" noChangeAspect="1" noChangeArrowheads="1" noTextEdit="1"/>
          </p:cNvSpPr>
          <p:nvPr>
            <p:ph type="sldImg"/>
          </p:nvPr>
        </p:nvSpPr>
        <p:spPr>
          <a:xfrm>
            <a:off x="407988" y="698500"/>
            <a:ext cx="6194425" cy="3484563"/>
          </a:xfrm>
          <a:ln/>
        </p:spPr>
      </p:sp>
      <p:sp>
        <p:nvSpPr>
          <p:cNvPr id="6656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97651405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F66C192A-A5ED-4ECF-A96A-3C256B75C511}" type="datetime1">
              <a:rPr kumimoji="0" lang="en-US" altLang="en-US" sz="1200"/>
              <a:t>4/26/2021</a:t>
            </a:fld>
            <a:endParaRPr kumimoji="0" lang="en-US" altLang="en-US" sz="1200"/>
          </a:p>
        </p:txBody>
      </p:sp>
      <p:sp>
        <p:nvSpPr>
          <p:cNvPr id="6861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5A96CB19-C65D-4438-929B-EBB10AD8E75D}" type="slidenum">
              <a:rPr kumimoji="0" lang="en-US" altLang="en-US" sz="1200"/>
              <a:pPr/>
              <a:t>42</a:t>
            </a:fld>
            <a:endParaRPr kumimoji="0" lang="en-US" altLang="en-US" sz="1200"/>
          </a:p>
        </p:txBody>
      </p:sp>
      <p:sp>
        <p:nvSpPr>
          <p:cNvPr id="68612" name="Rectangle 2"/>
          <p:cNvSpPr>
            <a:spLocks noGrp="1" noRot="1" noChangeAspect="1" noChangeArrowheads="1" noTextEdit="1"/>
          </p:cNvSpPr>
          <p:nvPr>
            <p:ph type="sldImg"/>
          </p:nvPr>
        </p:nvSpPr>
        <p:spPr>
          <a:xfrm>
            <a:off x="407988" y="698500"/>
            <a:ext cx="6194425" cy="3484563"/>
          </a:xfrm>
          <a:ln/>
        </p:spPr>
      </p:sp>
      <p:sp>
        <p:nvSpPr>
          <p:cNvPr id="6861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01521509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8FAF3007-C899-4053-9C93-49B2B6FDC58A}" type="datetime1">
              <a:rPr kumimoji="0" lang="en-US" altLang="en-US" sz="1200"/>
              <a:t>4/26/2021</a:t>
            </a:fld>
            <a:endParaRPr kumimoji="0" lang="en-US" altLang="en-US" sz="1200"/>
          </a:p>
        </p:txBody>
      </p:sp>
      <p:sp>
        <p:nvSpPr>
          <p:cNvPr id="6963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FFDB64D6-9A00-4F3A-BACE-B9DFDFF600B0}" type="slidenum">
              <a:rPr kumimoji="0" lang="en-US" altLang="en-US" sz="1200"/>
              <a:pPr/>
              <a:t>43</a:t>
            </a:fld>
            <a:endParaRPr kumimoji="0" lang="en-US" altLang="en-US" sz="1200"/>
          </a:p>
        </p:txBody>
      </p:sp>
      <p:sp>
        <p:nvSpPr>
          <p:cNvPr id="69636" name="Rectangle 2"/>
          <p:cNvSpPr>
            <a:spLocks noGrp="1" noRot="1" noChangeAspect="1" noChangeArrowheads="1" noTextEdit="1"/>
          </p:cNvSpPr>
          <p:nvPr>
            <p:ph type="sldImg"/>
          </p:nvPr>
        </p:nvSpPr>
        <p:spPr>
          <a:xfrm>
            <a:off x="407988" y="698500"/>
            <a:ext cx="6194425" cy="3484563"/>
          </a:xfrm>
          <a:ln/>
        </p:spPr>
      </p:sp>
      <p:sp>
        <p:nvSpPr>
          <p:cNvPr id="6963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8771621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xfrm>
            <a:off x="409575" y="700088"/>
            <a:ext cx="6203950" cy="3489325"/>
          </a:xfrm>
          <a:ln/>
        </p:spPr>
      </p:sp>
      <p:sp>
        <p:nvSpPr>
          <p:cNvPr id="645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64516"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470F1047-CF90-446D-BA8F-7AC2DD65D039}" type="datetime1">
              <a:rPr kumimoji="0" lang="en-US" altLang="en-US" sz="1200"/>
              <a:t>4/26/2021</a:t>
            </a:fld>
            <a:endParaRPr kumimoji="0" lang="en-US" altLang="en-US" sz="1200"/>
          </a:p>
        </p:txBody>
      </p:sp>
      <p:sp>
        <p:nvSpPr>
          <p:cNvPr id="64517"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170D6FCC-D66A-4365-8602-2CE1D714FA98}" type="slidenum">
              <a:rPr kumimoji="0" lang="en-US" altLang="en-US" sz="1200"/>
              <a:pPr/>
              <a:t>5</a:t>
            </a:fld>
            <a:endParaRPr kumimoji="0" lang="en-US" altLang="en-US" sz="1200"/>
          </a:p>
        </p:txBody>
      </p:sp>
    </p:spTree>
    <p:extLst>
      <p:ext uri="{BB962C8B-B14F-4D97-AF65-F5344CB8AC3E}">
        <p14:creationId xmlns:p14="http://schemas.microsoft.com/office/powerpoint/2010/main" val="28109009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xfrm>
            <a:off x="409575" y="700088"/>
            <a:ext cx="6203950" cy="3489325"/>
          </a:xfrm>
          <a:ln/>
        </p:spPr>
      </p:sp>
      <p:sp>
        <p:nvSpPr>
          <p:cNvPr id="655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65540"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3566E86C-A57D-41C6-9771-26478BC8DD27}" type="datetime1">
              <a:rPr kumimoji="0" lang="en-US" altLang="en-US" sz="1200"/>
              <a:t>4/26/2021</a:t>
            </a:fld>
            <a:endParaRPr kumimoji="0" lang="en-US" altLang="en-US" sz="1200"/>
          </a:p>
        </p:txBody>
      </p:sp>
      <p:sp>
        <p:nvSpPr>
          <p:cNvPr id="65541"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01380109-8DB5-4ED0-8EBD-1BC760AA523D}" type="slidenum">
              <a:rPr kumimoji="0" lang="en-US" altLang="en-US" sz="1200"/>
              <a:pPr/>
              <a:t>6</a:t>
            </a:fld>
            <a:endParaRPr kumimoji="0" lang="en-US" altLang="en-US" sz="1200"/>
          </a:p>
        </p:txBody>
      </p:sp>
    </p:spTree>
    <p:extLst>
      <p:ext uri="{BB962C8B-B14F-4D97-AF65-F5344CB8AC3E}">
        <p14:creationId xmlns:p14="http://schemas.microsoft.com/office/powerpoint/2010/main" val="21440921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xfrm>
            <a:off x="409575" y="700088"/>
            <a:ext cx="6203950" cy="3489325"/>
          </a:xfrm>
          <a:ln/>
        </p:spPr>
      </p:sp>
      <p:sp>
        <p:nvSpPr>
          <p:cNvPr id="655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65540"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544FC095-C06A-48B8-BEA6-47806576C911}" type="datetime1">
              <a:rPr kumimoji="0" lang="en-US" altLang="en-US" sz="1200"/>
              <a:t>4/26/2021</a:t>
            </a:fld>
            <a:endParaRPr kumimoji="0" lang="en-US" altLang="en-US" sz="1200"/>
          </a:p>
        </p:txBody>
      </p:sp>
      <p:sp>
        <p:nvSpPr>
          <p:cNvPr id="65541"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01380109-8DB5-4ED0-8EBD-1BC760AA523D}" type="slidenum">
              <a:rPr kumimoji="0" lang="en-US" altLang="en-US" sz="1200"/>
              <a:pPr/>
              <a:t>7</a:t>
            </a:fld>
            <a:endParaRPr kumimoji="0" lang="en-US" altLang="en-US" sz="1200"/>
          </a:p>
        </p:txBody>
      </p:sp>
    </p:spTree>
    <p:extLst>
      <p:ext uri="{BB962C8B-B14F-4D97-AF65-F5344CB8AC3E}">
        <p14:creationId xmlns:p14="http://schemas.microsoft.com/office/powerpoint/2010/main" val="23889163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8DAA608E-2D61-4A96-A743-AFB64D7762AB}" type="datetime1">
              <a:rPr kumimoji="0" lang="en-US" altLang="en-US" sz="1200"/>
              <a:t>4/26/2021</a:t>
            </a:fld>
            <a:endParaRPr kumimoji="0" lang="en-US" altLang="en-US" sz="1200"/>
          </a:p>
        </p:txBody>
      </p:sp>
      <p:sp>
        <p:nvSpPr>
          <p:cNvPr id="6041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E7E4703A-A133-4C74-BE54-FBEBEE8D4F59}" type="slidenum">
              <a:rPr kumimoji="0" lang="en-US" altLang="en-US" sz="1200"/>
              <a:pPr/>
              <a:t>8</a:t>
            </a:fld>
            <a:endParaRPr kumimoji="0" lang="en-US" altLang="en-US" sz="1200"/>
          </a:p>
        </p:txBody>
      </p:sp>
      <p:sp>
        <p:nvSpPr>
          <p:cNvPr id="60420" name="Rectangle 2"/>
          <p:cNvSpPr>
            <a:spLocks noGrp="1" noRot="1" noChangeAspect="1" noChangeArrowheads="1" noTextEdit="1"/>
          </p:cNvSpPr>
          <p:nvPr>
            <p:ph type="sldImg"/>
          </p:nvPr>
        </p:nvSpPr>
        <p:spPr>
          <a:xfrm>
            <a:off x="409575" y="700088"/>
            <a:ext cx="6203950" cy="3489325"/>
          </a:xfrm>
          <a:ln/>
        </p:spPr>
      </p:sp>
      <p:sp>
        <p:nvSpPr>
          <p:cNvPr id="6042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8223764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07CD93EB-CF61-45D7-BB38-FE001585C344}" type="datetime1">
              <a:rPr kumimoji="0" lang="en-US" altLang="en-US" sz="1200"/>
              <a:t>4/26/2021</a:t>
            </a:fld>
            <a:endParaRPr kumimoji="0" lang="en-US" altLang="en-US" sz="1200"/>
          </a:p>
        </p:txBody>
      </p:sp>
      <p:sp>
        <p:nvSpPr>
          <p:cNvPr id="7373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F757D897-343A-4C5F-B86E-8EBC8F9C909C}" type="slidenum">
              <a:rPr kumimoji="0" lang="en-US" altLang="en-US" sz="1200"/>
              <a:pPr/>
              <a:t>9</a:t>
            </a:fld>
            <a:endParaRPr kumimoji="0" lang="en-US" altLang="en-US" sz="1200"/>
          </a:p>
        </p:txBody>
      </p:sp>
      <p:sp>
        <p:nvSpPr>
          <p:cNvPr id="73732" name="Rectangle 2"/>
          <p:cNvSpPr>
            <a:spLocks noGrp="1" noRot="1" noChangeAspect="1" noChangeArrowheads="1" noTextEdit="1"/>
          </p:cNvSpPr>
          <p:nvPr>
            <p:ph type="sldImg"/>
          </p:nvPr>
        </p:nvSpPr>
        <p:spPr>
          <a:xfrm>
            <a:off x="409575" y="700088"/>
            <a:ext cx="6203950" cy="3489325"/>
          </a:xfrm>
          <a:ln/>
        </p:spPr>
      </p:sp>
      <p:sp>
        <p:nvSpPr>
          <p:cNvPr id="7373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3744095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C35423D8-F3BF-4208-83C2-43C4B118CE04}" type="datetime1">
              <a:rPr kumimoji="0" lang="en-US" altLang="en-US" sz="1200"/>
              <a:t>4/26/2021</a:t>
            </a:fld>
            <a:endParaRPr kumimoji="0" lang="en-US" altLang="en-US" sz="1200"/>
          </a:p>
        </p:txBody>
      </p:sp>
      <p:sp>
        <p:nvSpPr>
          <p:cNvPr id="7475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41F549CC-9A7E-41D6-A9B1-33627AD2F392}" type="slidenum">
              <a:rPr kumimoji="0" lang="en-US" altLang="en-US" sz="1200"/>
              <a:pPr/>
              <a:t>10</a:t>
            </a:fld>
            <a:endParaRPr kumimoji="0" lang="en-US" altLang="en-US" sz="1200"/>
          </a:p>
        </p:txBody>
      </p:sp>
      <p:sp>
        <p:nvSpPr>
          <p:cNvPr id="74756" name="Rectangle 2"/>
          <p:cNvSpPr>
            <a:spLocks noGrp="1" noRot="1" noChangeAspect="1" noChangeArrowheads="1" noTextEdit="1"/>
          </p:cNvSpPr>
          <p:nvPr>
            <p:ph type="sldImg"/>
          </p:nvPr>
        </p:nvSpPr>
        <p:spPr>
          <a:xfrm>
            <a:off x="409575" y="700088"/>
            <a:ext cx="6203950" cy="3489325"/>
          </a:xfrm>
          <a:ln/>
        </p:spPr>
      </p:sp>
      <p:sp>
        <p:nvSpPr>
          <p:cNvPr id="7475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7234682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4233" y="3200400"/>
            <a:ext cx="12196233" cy="0"/>
          </a:xfrm>
          <a:prstGeom prst="line">
            <a:avLst/>
          </a:prstGeom>
          <a:noFill/>
          <a:ln w="12700" cap="sq">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sz="2400"/>
          </a:p>
        </p:txBody>
      </p:sp>
      <p:sp>
        <p:nvSpPr>
          <p:cNvPr id="5" name="Arc 3"/>
          <p:cNvSpPr>
            <a:spLocks/>
          </p:cNvSpPr>
          <p:nvPr/>
        </p:nvSpPr>
        <p:spPr bwMode="auto">
          <a:xfrm>
            <a:off x="0" y="842963"/>
            <a:ext cx="2641600" cy="6018212"/>
          </a:xfrm>
          <a:custGeom>
            <a:avLst/>
            <a:gdLst>
              <a:gd name="T0" fmla="*/ 0 w 21600"/>
              <a:gd name="T1" fmla="*/ 0 h 21600"/>
              <a:gd name="T2" fmla="*/ 2147483647 w 21600"/>
              <a:gd name="T3" fmla="*/ 2147483647 h 21600"/>
              <a:gd name="T4" fmla="*/ 0 w 21600"/>
              <a:gd name="T5" fmla="*/ 2147483647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gradFill rotWithShape="0">
            <a:gsLst>
              <a:gs pos="0">
                <a:schemeClr val="accent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a:lstStyle/>
          <a:p>
            <a:endParaRPr lang="en-US" sz="2400"/>
          </a:p>
        </p:txBody>
      </p:sp>
      <p:sp>
        <p:nvSpPr>
          <p:cNvPr id="3076" name="Rectangle 4"/>
          <p:cNvSpPr>
            <a:spLocks noGrp="1" noChangeArrowheads="1"/>
          </p:cNvSpPr>
          <p:nvPr>
            <p:ph type="ctrTitle" sz="quarter"/>
          </p:nvPr>
        </p:nvSpPr>
        <p:spPr>
          <a:xfrm>
            <a:off x="2133600" y="533400"/>
            <a:ext cx="10058400" cy="2590800"/>
          </a:xfrm>
        </p:spPr>
        <p:txBody>
          <a:bodyPr anchor="b"/>
          <a:lstStyle>
            <a:lvl1pPr algn="l">
              <a:lnSpc>
                <a:spcPct val="80000"/>
              </a:lnSpc>
              <a:defRPr sz="6600"/>
            </a:lvl1pPr>
          </a:lstStyle>
          <a:p>
            <a:r>
              <a:rPr lang="en-US" altLang="en-US"/>
              <a:t>Click to edit Master title style</a:t>
            </a:r>
          </a:p>
        </p:txBody>
      </p:sp>
      <p:sp>
        <p:nvSpPr>
          <p:cNvPr id="3077" name="Rectangle 5"/>
          <p:cNvSpPr>
            <a:spLocks noGrp="1" noChangeArrowheads="1"/>
          </p:cNvSpPr>
          <p:nvPr>
            <p:ph type="subTitle" sz="quarter" idx="1"/>
          </p:nvPr>
        </p:nvSpPr>
        <p:spPr>
          <a:xfrm>
            <a:off x="3759200" y="3581400"/>
            <a:ext cx="8128000" cy="1752600"/>
          </a:xfrm>
        </p:spPr>
        <p:txBody>
          <a:bodyPr/>
          <a:lstStyle>
            <a:lvl1pPr marL="0" indent="0">
              <a:buFont typeface="Monotype Sorts" pitchFamily="2" charset="2"/>
              <a:buNone/>
              <a:defRPr sz="2800"/>
            </a:lvl1pPr>
          </a:lstStyle>
          <a:p>
            <a:r>
              <a:rPr lang="en-US" altLang="en-US"/>
              <a:t>Click to edit Master subtitle style</a:t>
            </a:r>
          </a:p>
        </p:txBody>
      </p:sp>
      <p:sp>
        <p:nvSpPr>
          <p:cNvPr id="6" name="Rectangle 6"/>
          <p:cNvSpPr>
            <a:spLocks noGrp="1" noChangeArrowheads="1"/>
          </p:cNvSpPr>
          <p:nvPr>
            <p:ph type="dt" sz="quarter" idx="10"/>
          </p:nvPr>
        </p:nvSpPr>
        <p:spPr/>
        <p:txBody>
          <a:bodyPr/>
          <a:lstStyle>
            <a:lvl1pPr>
              <a:defRPr>
                <a:solidFill>
                  <a:schemeClr val="hlink"/>
                </a:solidFill>
              </a:defRPr>
            </a:lvl1pPr>
          </a:lstStyle>
          <a:p>
            <a:pPr>
              <a:defRPr/>
            </a:pPr>
            <a:fld id="{2B1746A4-FADD-4EED-BB25-58C410435FEE}" type="datetime4">
              <a:rPr lang="en-US" smtClean="0"/>
              <a:t>April 26, 2021</a:t>
            </a:fld>
            <a:endParaRPr lang="en-US" altLang="en-US"/>
          </a:p>
        </p:txBody>
      </p:sp>
      <p:sp>
        <p:nvSpPr>
          <p:cNvPr id="7" name="Rectangle 7"/>
          <p:cNvSpPr>
            <a:spLocks noGrp="1" noChangeArrowheads="1"/>
          </p:cNvSpPr>
          <p:nvPr>
            <p:ph type="ftr" sz="quarter" idx="11"/>
          </p:nvPr>
        </p:nvSpPr>
        <p:spPr/>
        <p:txBody>
          <a:bodyPr/>
          <a:lstStyle>
            <a:lvl1pPr>
              <a:defRPr>
                <a:solidFill>
                  <a:schemeClr val="hlink"/>
                </a:solidFill>
              </a:defRPr>
            </a:lvl1pPr>
          </a:lstStyle>
          <a:p>
            <a:pPr>
              <a:defRPr/>
            </a:pPr>
            <a:r>
              <a:rPr lang="en-US" altLang="en-US"/>
              <a:t>Copyright © 2001-11 Randal C. Picker</a:t>
            </a:r>
          </a:p>
        </p:txBody>
      </p:sp>
      <p:sp>
        <p:nvSpPr>
          <p:cNvPr id="8" name="Rectangle 8"/>
          <p:cNvSpPr>
            <a:spLocks noGrp="1" noChangeArrowheads="1"/>
          </p:cNvSpPr>
          <p:nvPr>
            <p:ph type="sldNum" sz="quarter" idx="12"/>
          </p:nvPr>
        </p:nvSpPr>
        <p:spPr/>
        <p:txBody>
          <a:bodyPr/>
          <a:lstStyle>
            <a:lvl1pPr>
              <a:defRPr>
                <a:solidFill>
                  <a:schemeClr val="hlink"/>
                </a:solidFill>
              </a:defRPr>
            </a:lvl1pPr>
          </a:lstStyle>
          <a:p>
            <a:fld id="{671A108B-3E34-4CB0-9109-D22C71B48899}" type="slidenum">
              <a:rPr lang="en-US" altLang="en-US"/>
              <a:pPr/>
              <a:t>‹#›</a:t>
            </a:fld>
            <a:endParaRPr lang="en-US" altLang="en-US"/>
          </a:p>
        </p:txBody>
      </p:sp>
    </p:spTree>
    <p:extLst>
      <p:ext uri="{BB962C8B-B14F-4D97-AF65-F5344CB8AC3E}">
        <p14:creationId xmlns:p14="http://schemas.microsoft.com/office/powerpoint/2010/main" val="27517950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fld id="{C30BAF03-36AF-4A2C-83AB-B2A3403D5F2A}" type="datetime4">
              <a:rPr lang="en-US" smtClean="0"/>
              <a:t>April 26, 2021</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8C68EFF8-2973-4D2A-961A-22E21F79BE4C}" type="slidenum">
              <a:rPr lang="en-US" altLang="en-US"/>
              <a:pPr/>
              <a:t>‹#›</a:t>
            </a:fld>
            <a:endParaRPr lang="en-US" altLang="en-US"/>
          </a:p>
        </p:txBody>
      </p:sp>
    </p:spTree>
    <p:extLst>
      <p:ext uri="{BB962C8B-B14F-4D97-AF65-F5344CB8AC3E}">
        <p14:creationId xmlns:p14="http://schemas.microsoft.com/office/powerpoint/2010/main" val="26011667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94800" y="304800"/>
            <a:ext cx="27940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12800" y="304800"/>
            <a:ext cx="81788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fld id="{A5187F77-2165-410E-81F9-8251559F4427}" type="datetime4">
              <a:rPr lang="en-US" smtClean="0"/>
              <a:t>April 26, 2021</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78AA71BC-C288-4D4C-8DAA-9E38FA203074}" type="slidenum">
              <a:rPr lang="en-US" altLang="en-US"/>
              <a:pPr/>
              <a:t>‹#›</a:t>
            </a:fld>
            <a:endParaRPr lang="en-US" altLang="en-US"/>
          </a:p>
        </p:txBody>
      </p:sp>
    </p:spTree>
    <p:extLst>
      <p:ext uri="{BB962C8B-B14F-4D97-AF65-F5344CB8AC3E}">
        <p14:creationId xmlns:p14="http://schemas.microsoft.com/office/powerpoint/2010/main" val="26843964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5400"/>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sz="4000">
                <a:solidFill>
                  <a:srgbClr val="0000FF"/>
                </a:solidFill>
              </a:defRPr>
            </a:lvl1pPr>
            <a:lvl2pPr>
              <a:defRPr sz="3600"/>
            </a:lvl2pPr>
            <a:lvl3pPr>
              <a:defRPr sz="3600"/>
            </a:lvl3pPr>
            <a:lvl4pPr>
              <a:defRPr sz="3600"/>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5"/>
          <p:cNvSpPr>
            <a:spLocks noGrp="1" noChangeArrowheads="1"/>
          </p:cNvSpPr>
          <p:nvPr>
            <p:ph type="dt" sz="half" idx="10"/>
          </p:nvPr>
        </p:nvSpPr>
        <p:spPr>
          <a:ln/>
        </p:spPr>
        <p:txBody>
          <a:bodyPr/>
          <a:lstStyle>
            <a:lvl1pPr>
              <a:defRPr/>
            </a:lvl1pPr>
          </a:lstStyle>
          <a:p>
            <a:pPr>
              <a:defRPr/>
            </a:pPr>
            <a:fld id="{4DB77F5D-CD89-4C14-9FFA-90905D4C5822}" type="datetime4">
              <a:rPr lang="en-US" smtClean="0"/>
              <a:t>April 26, 2021</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B315B22E-9972-44F5-A014-A3B7A7E23AE8}" type="slidenum">
              <a:rPr lang="en-US" altLang="en-US"/>
              <a:pPr/>
              <a:t>‹#›</a:t>
            </a:fld>
            <a:endParaRPr lang="en-US" altLang="en-US"/>
          </a:p>
        </p:txBody>
      </p:sp>
    </p:spTree>
    <p:extLst>
      <p:ext uri="{BB962C8B-B14F-4D97-AF65-F5344CB8AC3E}">
        <p14:creationId xmlns:p14="http://schemas.microsoft.com/office/powerpoint/2010/main" val="2298040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12953FA2-4DC3-445C-9D03-4DD79948E0E8}" type="datetime4">
              <a:rPr lang="en-US" smtClean="0"/>
              <a:t>April 26, 2021</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38E45673-2DBB-45DA-BFA2-D13B6B2A5F8D}" type="slidenum">
              <a:rPr lang="en-US" altLang="en-US"/>
              <a:pPr/>
              <a:t>‹#›</a:t>
            </a:fld>
            <a:endParaRPr lang="en-US" altLang="en-US"/>
          </a:p>
        </p:txBody>
      </p:sp>
    </p:spTree>
    <p:extLst>
      <p:ext uri="{BB962C8B-B14F-4D97-AF65-F5344CB8AC3E}">
        <p14:creationId xmlns:p14="http://schemas.microsoft.com/office/powerpoint/2010/main" val="33247820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12800" y="1600200"/>
            <a:ext cx="5486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02400" y="1600200"/>
            <a:ext cx="5486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fld id="{F21D1293-E4CF-46F3-A580-A985BAA1F7C0}" type="datetime4">
              <a:rPr lang="en-US" smtClean="0"/>
              <a:t>April 26, 2021</a:t>
            </a:fld>
            <a:endParaRPr lang="en-US" altLang="en-US">
              <a:solidFill>
                <a:schemeClr val="bg2"/>
              </a:solidFill>
            </a:endParaRPr>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7" name="Rectangle 7"/>
          <p:cNvSpPr>
            <a:spLocks noGrp="1" noChangeArrowheads="1"/>
          </p:cNvSpPr>
          <p:nvPr>
            <p:ph type="sldNum" sz="quarter" idx="12"/>
          </p:nvPr>
        </p:nvSpPr>
        <p:spPr>
          <a:ln/>
        </p:spPr>
        <p:txBody>
          <a:bodyPr/>
          <a:lstStyle>
            <a:lvl1pPr>
              <a:defRPr/>
            </a:lvl1pPr>
          </a:lstStyle>
          <a:p>
            <a:fld id="{DF41B9D1-8AA7-43A7-A9D4-B5FFA14D6F9E}" type="slidenum">
              <a:rPr lang="en-US" altLang="en-US"/>
              <a:pPr/>
              <a:t>‹#›</a:t>
            </a:fld>
            <a:endParaRPr lang="en-US" altLang="en-US"/>
          </a:p>
        </p:txBody>
      </p:sp>
    </p:spTree>
    <p:extLst>
      <p:ext uri="{BB962C8B-B14F-4D97-AF65-F5344CB8AC3E}">
        <p14:creationId xmlns:p14="http://schemas.microsoft.com/office/powerpoint/2010/main" val="3580854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pPr>
              <a:defRPr/>
            </a:pPr>
            <a:fld id="{E376D839-8D03-4262-9D7A-8D44DC6C7B53}" type="datetime4">
              <a:rPr lang="en-US" smtClean="0"/>
              <a:t>April 26, 2021</a:t>
            </a:fld>
            <a:endParaRPr lang="en-US" altLang="en-US">
              <a:solidFill>
                <a:schemeClr val="bg2"/>
              </a:solidFill>
            </a:endParaRPr>
          </a:p>
        </p:txBody>
      </p:sp>
      <p:sp>
        <p:nvSpPr>
          <p:cNvPr id="8"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9" name="Rectangle 7"/>
          <p:cNvSpPr>
            <a:spLocks noGrp="1" noChangeArrowheads="1"/>
          </p:cNvSpPr>
          <p:nvPr>
            <p:ph type="sldNum" sz="quarter" idx="12"/>
          </p:nvPr>
        </p:nvSpPr>
        <p:spPr>
          <a:ln/>
        </p:spPr>
        <p:txBody>
          <a:bodyPr/>
          <a:lstStyle>
            <a:lvl1pPr>
              <a:defRPr/>
            </a:lvl1pPr>
          </a:lstStyle>
          <a:p>
            <a:fld id="{9419FBE2-3F5E-4F4D-A744-CD0AA524B798}" type="slidenum">
              <a:rPr lang="en-US" altLang="en-US"/>
              <a:pPr/>
              <a:t>‹#›</a:t>
            </a:fld>
            <a:endParaRPr lang="en-US" altLang="en-US"/>
          </a:p>
        </p:txBody>
      </p:sp>
    </p:spTree>
    <p:extLst>
      <p:ext uri="{BB962C8B-B14F-4D97-AF65-F5344CB8AC3E}">
        <p14:creationId xmlns:p14="http://schemas.microsoft.com/office/powerpoint/2010/main" val="14454777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pPr>
              <a:defRPr/>
            </a:pPr>
            <a:fld id="{C4FF8AB3-CC27-4AA6-8AB7-05763B638AAC}" type="datetime4">
              <a:rPr lang="en-US" smtClean="0"/>
              <a:t>April 26, 2021</a:t>
            </a:fld>
            <a:endParaRPr lang="en-US" altLang="en-US">
              <a:solidFill>
                <a:schemeClr val="bg2"/>
              </a:solidFill>
            </a:endParaRPr>
          </a:p>
        </p:txBody>
      </p:sp>
      <p:sp>
        <p:nvSpPr>
          <p:cNvPr id="4"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5" name="Rectangle 7"/>
          <p:cNvSpPr>
            <a:spLocks noGrp="1" noChangeArrowheads="1"/>
          </p:cNvSpPr>
          <p:nvPr>
            <p:ph type="sldNum" sz="quarter" idx="12"/>
          </p:nvPr>
        </p:nvSpPr>
        <p:spPr>
          <a:ln/>
        </p:spPr>
        <p:txBody>
          <a:bodyPr/>
          <a:lstStyle>
            <a:lvl1pPr>
              <a:defRPr/>
            </a:lvl1pPr>
          </a:lstStyle>
          <a:p>
            <a:fld id="{2C9C6154-6844-49C4-8884-CE040F19EE56}" type="slidenum">
              <a:rPr lang="en-US" altLang="en-US"/>
              <a:pPr/>
              <a:t>‹#›</a:t>
            </a:fld>
            <a:endParaRPr lang="en-US" altLang="en-US"/>
          </a:p>
        </p:txBody>
      </p:sp>
    </p:spTree>
    <p:extLst>
      <p:ext uri="{BB962C8B-B14F-4D97-AF65-F5344CB8AC3E}">
        <p14:creationId xmlns:p14="http://schemas.microsoft.com/office/powerpoint/2010/main" val="23147322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02F0ACCA-99DF-404F-9350-11BD11DE85D7}" type="datetime4">
              <a:rPr lang="en-US" smtClean="0"/>
              <a:t>April 26, 2021</a:t>
            </a:fld>
            <a:endParaRPr lang="en-US" altLang="en-US">
              <a:solidFill>
                <a:schemeClr val="bg2"/>
              </a:solidFill>
            </a:endParaRPr>
          </a:p>
        </p:txBody>
      </p:sp>
      <p:sp>
        <p:nvSpPr>
          <p:cNvPr id="3"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4" name="Rectangle 7"/>
          <p:cNvSpPr>
            <a:spLocks noGrp="1" noChangeArrowheads="1"/>
          </p:cNvSpPr>
          <p:nvPr>
            <p:ph type="sldNum" sz="quarter" idx="12"/>
          </p:nvPr>
        </p:nvSpPr>
        <p:spPr>
          <a:ln/>
        </p:spPr>
        <p:txBody>
          <a:bodyPr/>
          <a:lstStyle>
            <a:lvl1pPr>
              <a:defRPr/>
            </a:lvl1pPr>
          </a:lstStyle>
          <a:p>
            <a:fld id="{7E2387F7-9D39-4D36-8BD8-1211FDD3B979}" type="slidenum">
              <a:rPr lang="en-US" altLang="en-US"/>
              <a:pPr/>
              <a:t>‹#›</a:t>
            </a:fld>
            <a:endParaRPr lang="en-US" altLang="en-US"/>
          </a:p>
        </p:txBody>
      </p:sp>
    </p:spTree>
    <p:extLst>
      <p:ext uri="{BB962C8B-B14F-4D97-AF65-F5344CB8AC3E}">
        <p14:creationId xmlns:p14="http://schemas.microsoft.com/office/powerpoint/2010/main" val="33611333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F3B1A742-9FF3-4129-83D3-83AF51707725}" type="datetime4">
              <a:rPr lang="en-US" smtClean="0"/>
              <a:t>April 26, 2021</a:t>
            </a:fld>
            <a:endParaRPr lang="en-US" altLang="en-US">
              <a:solidFill>
                <a:schemeClr val="bg2"/>
              </a:solidFill>
            </a:endParaRPr>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7" name="Rectangle 7"/>
          <p:cNvSpPr>
            <a:spLocks noGrp="1" noChangeArrowheads="1"/>
          </p:cNvSpPr>
          <p:nvPr>
            <p:ph type="sldNum" sz="quarter" idx="12"/>
          </p:nvPr>
        </p:nvSpPr>
        <p:spPr>
          <a:ln/>
        </p:spPr>
        <p:txBody>
          <a:bodyPr/>
          <a:lstStyle>
            <a:lvl1pPr>
              <a:defRPr/>
            </a:lvl1pPr>
          </a:lstStyle>
          <a:p>
            <a:fld id="{3503F5C9-30E7-470E-BA0A-043CB929311E}" type="slidenum">
              <a:rPr lang="en-US" altLang="en-US"/>
              <a:pPr/>
              <a:t>‹#›</a:t>
            </a:fld>
            <a:endParaRPr lang="en-US" altLang="en-US"/>
          </a:p>
        </p:txBody>
      </p:sp>
    </p:spTree>
    <p:extLst>
      <p:ext uri="{BB962C8B-B14F-4D97-AF65-F5344CB8AC3E}">
        <p14:creationId xmlns:p14="http://schemas.microsoft.com/office/powerpoint/2010/main" val="2447301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08EC786-8B22-4BF4-8868-6DCCABB55135}" type="datetime4">
              <a:rPr lang="en-US" smtClean="0"/>
              <a:t>April 26, 2021</a:t>
            </a:fld>
            <a:endParaRPr lang="en-US" altLang="en-US">
              <a:solidFill>
                <a:schemeClr val="bg2"/>
              </a:solidFill>
            </a:endParaRPr>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7" name="Rectangle 7"/>
          <p:cNvSpPr>
            <a:spLocks noGrp="1" noChangeArrowheads="1"/>
          </p:cNvSpPr>
          <p:nvPr>
            <p:ph type="sldNum" sz="quarter" idx="12"/>
          </p:nvPr>
        </p:nvSpPr>
        <p:spPr>
          <a:ln/>
        </p:spPr>
        <p:txBody>
          <a:bodyPr/>
          <a:lstStyle>
            <a:lvl1pPr>
              <a:defRPr/>
            </a:lvl1pPr>
          </a:lstStyle>
          <a:p>
            <a:fld id="{96899D52-76E3-4761-9011-1F4FEBEF3142}" type="slidenum">
              <a:rPr lang="en-US" altLang="en-US"/>
              <a:pPr/>
              <a:t>‹#›</a:t>
            </a:fld>
            <a:endParaRPr lang="en-US" altLang="en-US"/>
          </a:p>
        </p:txBody>
      </p:sp>
    </p:spTree>
    <p:extLst>
      <p:ext uri="{BB962C8B-B14F-4D97-AF65-F5344CB8AC3E}">
        <p14:creationId xmlns:p14="http://schemas.microsoft.com/office/powerpoint/2010/main" val="7796929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alpha val="10000"/>
          </a:schemeClr>
        </a:solidFill>
        <a:effectLst/>
      </p:bgPr>
    </p:bg>
    <p:spTree>
      <p:nvGrpSpPr>
        <p:cNvPr id="1" name=""/>
        <p:cNvGrpSpPr/>
        <p:nvPr/>
      </p:nvGrpSpPr>
      <p:grpSpPr>
        <a:xfrm>
          <a:off x="0" y="0"/>
          <a:ext cx="0" cy="0"/>
          <a:chOff x="0" y="0"/>
          <a:chExt cx="0" cy="0"/>
        </a:xfrm>
      </p:grpSpPr>
      <p:sp>
        <p:nvSpPr>
          <p:cNvPr id="1026" name="Arc 2"/>
          <p:cNvSpPr>
            <a:spLocks/>
          </p:cNvSpPr>
          <p:nvPr/>
        </p:nvSpPr>
        <p:spPr bwMode="auto">
          <a:xfrm>
            <a:off x="0" y="842963"/>
            <a:ext cx="711200" cy="6018212"/>
          </a:xfrm>
          <a:custGeom>
            <a:avLst/>
            <a:gdLst>
              <a:gd name="T0" fmla="*/ 0 w 21600"/>
              <a:gd name="T1" fmla="*/ 0 h 21600"/>
              <a:gd name="T2" fmla="*/ 2147483647 w 21600"/>
              <a:gd name="T3" fmla="*/ 2147483647 h 21600"/>
              <a:gd name="T4" fmla="*/ 0 w 21600"/>
              <a:gd name="T5" fmla="*/ 2147483647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gradFill rotWithShape="0">
            <a:gsLst>
              <a:gs pos="0">
                <a:schemeClr val="accent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a:lstStyle/>
          <a:p>
            <a:endParaRPr lang="en-US" sz="2400"/>
          </a:p>
        </p:txBody>
      </p:sp>
      <p:sp>
        <p:nvSpPr>
          <p:cNvPr id="1027" name="Rectangle 3"/>
          <p:cNvSpPr>
            <a:spLocks noGrp="1" noChangeArrowheads="1"/>
          </p:cNvSpPr>
          <p:nvPr>
            <p:ph type="title"/>
          </p:nvPr>
        </p:nvSpPr>
        <p:spPr bwMode="auto">
          <a:xfrm>
            <a:off x="812800" y="304800"/>
            <a:ext cx="11176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ltLang="en-US" smtClean="0"/>
              <a:t>Click to edit Master title style</a:t>
            </a:r>
          </a:p>
        </p:txBody>
      </p:sp>
      <p:sp>
        <p:nvSpPr>
          <p:cNvPr id="1028" name="Rectangle 4"/>
          <p:cNvSpPr>
            <a:spLocks noGrp="1" noChangeArrowheads="1"/>
          </p:cNvSpPr>
          <p:nvPr>
            <p:ph type="body" idx="1"/>
          </p:nvPr>
        </p:nvSpPr>
        <p:spPr bwMode="auto">
          <a:xfrm>
            <a:off x="812800" y="1600200"/>
            <a:ext cx="111760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9" name="Rectangle 5"/>
          <p:cNvSpPr>
            <a:spLocks noGrp="1" noChangeArrowheads="1"/>
          </p:cNvSpPr>
          <p:nvPr>
            <p:ph type="dt" sz="half" idx="2"/>
          </p:nvPr>
        </p:nvSpPr>
        <p:spPr bwMode="auto">
          <a:xfrm>
            <a:off x="406400" y="6248400"/>
            <a:ext cx="2540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defRPr sz="1400">
                <a:solidFill>
                  <a:srgbClr val="000066"/>
                </a:solidFill>
                <a:latin typeface="+mn-lt"/>
              </a:defRPr>
            </a:lvl1pPr>
          </a:lstStyle>
          <a:p>
            <a:pPr>
              <a:defRPr/>
            </a:pPr>
            <a:fld id="{EE93F208-DE4F-4051-BF80-C51C79C7C122}" type="datetime4">
              <a:rPr lang="en-US" smtClean="0"/>
              <a:t>April 26, 2021</a:t>
            </a:fld>
            <a:endParaRPr lang="en-US" altLang="en-US">
              <a:solidFill>
                <a:schemeClr val="bg2"/>
              </a:solidFill>
            </a:endParaRPr>
          </a:p>
        </p:txBody>
      </p:sp>
      <p:sp>
        <p:nvSpPr>
          <p:cNvPr id="1030" name="Rectangle 6"/>
          <p:cNvSpPr>
            <a:spLocks noGrp="1" noChangeArrowheads="1"/>
          </p:cNvSpPr>
          <p:nvPr>
            <p:ph type="ftr" sz="quarter" idx="3"/>
          </p:nvPr>
        </p:nvSpPr>
        <p:spPr bwMode="auto">
          <a:xfrm>
            <a:off x="4775200" y="6248400"/>
            <a:ext cx="38608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ctr">
              <a:defRPr sz="1400">
                <a:solidFill>
                  <a:srgbClr val="000066"/>
                </a:solidFill>
                <a:latin typeface="+mn-lt"/>
              </a:defRPr>
            </a:lvl1pPr>
          </a:lstStyle>
          <a:p>
            <a:pPr>
              <a:defRPr/>
            </a:pPr>
            <a:r>
              <a:rPr lang="en-US" altLang="en-US"/>
              <a:t>Copyright © 2001-11 Randal C. Picker</a:t>
            </a:r>
            <a:endParaRPr lang="en-US" altLang="en-US">
              <a:solidFill>
                <a:schemeClr val="bg2"/>
              </a:solidFill>
            </a:endParaRPr>
          </a:p>
        </p:txBody>
      </p:sp>
      <p:sp>
        <p:nvSpPr>
          <p:cNvPr id="1031" name="Rectangle 7"/>
          <p:cNvSpPr>
            <a:spLocks noGrp="1" noChangeArrowheads="1"/>
          </p:cNvSpPr>
          <p:nvPr>
            <p:ph type="sldNum" sz="quarter" idx="4"/>
          </p:nvPr>
        </p:nvSpPr>
        <p:spPr bwMode="auto">
          <a:xfrm>
            <a:off x="9347200" y="6248400"/>
            <a:ext cx="2540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sz="1400">
                <a:solidFill>
                  <a:srgbClr val="000066"/>
                </a:solidFill>
                <a:latin typeface="Arial" panose="020B0604020202020204" pitchFamily="34" charset="0"/>
              </a:defRPr>
            </a:lvl1pPr>
          </a:lstStyle>
          <a:p>
            <a:fld id="{74CF290B-247D-4163-A181-16B81C93D3A3}"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91"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Lst>
  <p:timing>
    <p:tnLst>
      <p:par>
        <p:cTn id="1" dur="indefinite" restart="never" nodeType="tmRoot"/>
      </p:par>
    </p:tnLst>
  </p:timing>
  <p:hf hdr="0" ftr="0"/>
  <p:txStyles>
    <p:titleStyle>
      <a:lvl1pPr algn="ctr" rtl="0" eaLnBrk="0" fontAlgn="base" hangingPunct="0">
        <a:lnSpc>
          <a:spcPct val="70000"/>
        </a:lnSpc>
        <a:spcBef>
          <a:spcPct val="0"/>
        </a:spcBef>
        <a:spcAft>
          <a:spcPct val="0"/>
        </a:spcAft>
        <a:defRPr kumimoji="1" sz="4800" b="1">
          <a:solidFill>
            <a:srgbClr val="000066"/>
          </a:solidFill>
          <a:latin typeface="+mj-lt"/>
          <a:ea typeface="+mj-ea"/>
          <a:cs typeface="+mj-cs"/>
        </a:defRPr>
      </a:lvl1pPr>
      <a:lvl2pPr algn="ctr" rtl="0" eaLnBrk="0" fontAlgn="base" hangingPunct="0">
        <a:lnSpc>
          <a:spcPct val="70000"/>
        </a:lnSpc>
        <a:spcBef>
          <a:spcPct val="0"/>
        </a:spcBef>
        <a:spcAft>
          <a:spcPct val="0"/>
        </a:spcAft>
        <a:defRPr kumimoji="1" sz="4800" b="1">
          <a:solidFill>
            <a:srgbClr val="000066"/>
          </a:solidFill>
          <a:latin typeface="Helvetica" pitchFamily="34" charset="0"/>
        </a:defRPr>
      </a:lvl2pPr>
      <a:lvl3pPr algn="ctr" rtl="0" eaLnBrk="0" fontAlgn="base" hangingPunct="0">
        <a:lnSpc>
          <a:spcPct val="70000"/>
        </a:lnSpc>
        <a:spcBef>
          <a:spcPct val="0"/>
        </a:spcBef>
        <a:spcAft>
          <a:spcPct val="0"/>
        </a:spcAft>
        <a:defRPr kumimoji="1" sz="4800" b="1">
          <a:solidFill>
            <a:srgbClr val="000066"/>
          </a:solidFill>
          <a:latin typeface="Helvetica" pitchFamily="34" charset="0"/>
        </a:defRPr>
      </a:lvl3pPr>
      <a:lvl4pPr algn="ctr" rtl="0" eaLnBrk="0" fontAlgn="base" hangingPunct="0">
        <a:lnSpc>
          <a:spcPct val="70000"/>
        </a:lnSpc>
        <a:spcBef>
          <a:spcPct val="0"/>
        </a:spcBef>
        <a:spcAft>
          <a:spcPct val="0"/>
        </a:spcAft>
        <a:defRPr kumimoji="1" sz="4800" b="1">
          <a:solidFill>
            <a:srgbClr val="000066"/>
          </a:solidFill>
          <a:latin typeface="Helvetica" pitchFamily="34" charset="0"/>
        </a:defRPr>
      </a:lvl4pPr>
      <a:lvl5pPr algn="ctr" rtl="0" eaLnBrk="0" fontAlgn="base" hangingPunct="0">
        <a:lnSpc>
          <a:spcPct val="70000"/>
        </a:lnSpc>
        <a:spcBef>
          <a:spcPct val="0"/>
        </a:spcBef>
        <a:spcAft>
          <a:spcPct val="0"/>
        </a:spcAft>
        <a:defRPr kumimoji="1" sz="4800" b="1">
          <a:solidFill>
            <a:srgbClr val="000066"/>
          </a:solidFill>
          <a:latin typeface="Helvetica" pitchFamily="34" charset="0"/>
        </a:defRPr>
      </a:lvl5pPr>
      <a:lvl6pPr marL="457200" algn="ctr" rtl="0" eaLnBrk="0" fontAlgn="base" hangingPunct="0">
        <a:lnSpc>
          <a:spcPct val="70000"/>
        </a:lnSpc>
        <a:spcBef>
          <a:spcPct val="0"/>
        </a:spcBef>
        <a:spcAft>
          <a:spcPct val="0"/>
        </a:spcAft>
        <a:defRPr kumimoji="1" sz="4800" b="1">
          <a:solidFill>
            <a:srgbClr val="000066"/>
          </a:solidFill>
          <a:latin typeface="Helvetica" pitchFamily="34" charset="0"/>
        </a:defRPr>
      </a:lvl6pPr>
      <a:lvl7pPr marL="914400" algn="ctr" rtl="0" eaLnBrk="0" fontAlgn="base" hangingPunct="0">
        <a:lnSpc>
          <a:spcPct val="70000"/>
        </a:lnSpc>
        <a:spcBef>
          <a:spcPct val="0"/>
        </a:spcBef>
        <a:spcAft>
          <a:spcPct val="0"/>
        </a:spcAft>
        <a:defRPr kumimoji="1" sz="4800" b="1">
          <a:solidFill>
            <a:srgbClr val="000066"/>
          </a:solidFill>
          <a:latin typeface="Helvetica" pitchFamily="34" charset="0"/>
        </a:defRPr>
      </a:lvl7pPr>
      <a:lvl8pPr marL="1371600" algn="ctr" rtl="0" eaLnBrk="0" fontAlgn="base" hangingPunct="0">
        <a:lnSpc>
          <a:spcPct val="70000"/>
        </a:lnSpc>
        <a:spcBef>
          <a:spcPct val="0"/>
        </a:spcBef>
        <a:spcAft>
          <a:spcPct val="0"/>
        </a:spcAft>
        <a:defRPr kumimoji="1" sz="4800" b="1">
          <a:solidFill>
            <a:srgbClr val="000066"/>
          </a:solidFill>
          <a:latin typeface="Helvetica" pitchFamily="34" charset="0"/>
        </a:defRPr>
      </a:lvl8pPr>
      <a:lvl9pPr marL="1828800" algn="ctr" rtl="0" eaLnBrk="0" fontAlgn="base" hangingPunct="0">
        <a:lnSpc>
          <a:spcPct val="70000"/>
        </a:lnSpc>
        <a:spcBef>
          <a:spcPct val="0"/>
        </a:spcBef>
        <a:spcAft>
          <a:spcPct val="0"/>
        </a:spcAft>
        <a:defRPr kumimoji="1" sz="4800" b="1">
          <a:solidFill>
            <a:srgbClr val="000066"/>
          </a:solidFill>
          <a:latin typeface="Helvetica" pitchFamily="34" charset="0"/>
        </a:defRPr>
      </a:lvl9pPr>
    </p:titleStyle>
    <p:bodyStyle>
      <a:lvl1pPr marL="342900" indent="-342900" algn="l" rtl="0" eaLnBrk="0" fontAlgn="base" hangingPunct="0">
        <a:spcBef>
          <a:spcPct val="20000"/>
        </a:spcBef>
        <a:spcAft>
          <a:spcPct val="0"/>
        </a:spcAft>
        <a:buClr>
          <a:schemeClr val="hlink"/>
        </a:buClr>
        <a:buSzPct val="50000"/>
        <a:buFont typeface="Monotype Sorts" pitchFamily="2" charset="2"/>
        <a:buChar char="n"/>
        <a:defRPr kumimoji="1" sz="3200">
          <a:solidFill>
            <a:srgbClr val="CC0099"/>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Monotype Sorts" pitchFamily="2" charset="2"/>
        <a:buChar char="u"/>
        <a:defRPr kumimoji="1" sz="3000">
          <a:solidFill>
            <a:srgbClr val="000066"/>
          </a:solidFill>
          <a:latin typeface="+mn-lt"/>
        </a:defRPr>
      </a:lvl2pPr>
      <a:lvl3pPr marL="1143000" indent="-228600" algn="l" rtl="0" eaLnBrk="0" fontAlgn="base" hangingPunct="0">
        <a:spcBef>
          <a:spcPct val="20000"/>
        </a:spcBef>
        <a:spcAft>
          <a:spcPct val="0"/>
        </a:spcAft>
        <a:buClr>
          <a:schemeClr val="hlink"/>
        </a:buClr>
        <a:buSzPct val="65000"/>
        <a:buFont typeface="Monotype Sorts" pitchFamily="2" charset="2"/>
        <a:buChar char="w"/>
        <a:defRPr kumimoji="1" sz="2800">
          <a:solidFill>
            <a:srgbClr val="000066"/>
          </a:solidFill>
          <a:latin typeface="+mn-lt"/>
        </a:defRPr>
      </a:lvl3pPr>
      <a:lvl4pPr marL="1600200" indent="-228600" algn="l" rtl="0" eaLnBrk="0" fontAlgn="base" hangingPunct="0">
        <a:spcBef>
          <a:spcPct val="20000"/>
        </a:spcBef>
        <a:spcAft>
          <a:spcPct val="0"/>
        </a:spcAft>
        <a:buClr>
          <a:schemeClr val="tx2"/>
        </a:buClr>
        <a:buSzPct val="100000"/>
        <a:buChar char="•"/>
        <a:defRPr kumimoji="1" sz="2400">
          <a:solidFill>
            <a:srgbClr val="000066"/>
          </a:solidFill>
          <a:latin typeface="+mn-lt"/>
        </a:defRPr>
      </a:lvl4pPr>
      <a:lvl5pPr marL="20574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5pPr>
      <a:lvl6pPr marL="25146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6pPr>
      <a:lvl7pPr marL="29718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7pPr>
      <a:lvl8pPr marL="34290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8pPr>
      <a:lvl9pPr marL="38862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r>
              <a:rPr lang="en-US" altLang="en-US" sz="2800" dirty="0"/>
              <a:t>Class </a:t>
            </a:r>
            <a:r>
              <a:rPr lang="en-US" altLang="en-US" sz="2800" dirty="0" smtClean="0"/>
              <a:t>13</a:t>
            </a:r>
            <a:r>
              <a:rPr lang="en-US" altLang="en-US" sz="2800" dirty="0"/>
              <a:t/>
            </a:r>
            <a:br>
              <a:rPr lang="en-US" altLang="en-US" sz="2800" dirty="0"/>
            </a:br>
            <a:r>
              <a:rPr lang="en-US" altLang="en-US" sz="2800" dirty="0"/>
              <a:t>Secured </a:t>
            </a:r>
            <a:r>
              <a:rPr lang="en-US" altLang="en-US" sz="2800" dirty="0" smtClean="0"/>
              <a:t>Transactions Spring 2021</a:t>
            </a:r>
            <a:r>
              <a:rPr lang="en-US" altLang="en-US" sz="2800" dirty="0"/>
              <a:t/>
            </a:r>
            <a:br>
              <a:rPr lang="en-US" altLang="en-US" sz="2800" dirty="0"/>
            </a:br>
            <a:r>
              <a:rPr lang="en-US" altLang="en-US" sz="2800" dirty="0"/>
              <a:t/>
            </a:r>
            <a:br>
              <a:rPr lang="en-US" altLang="en-US" sz="2800" dirty="0"/>
            </a:br>
            <a:r>
              <a:rPr lang="en-US" altLang="en-US" sz="2800" dirty="0"/>
              <a:t/>
            </a:r>
            <a:br>
              <a:rPr lang="en-US" altLang="en-US" sz="2800" dirty="0"/>
            </a:br>
            <a:r>
              <a:rPr lang="en-US" altLang="en-US" dirty="0" smtClean="0"/>
              <a:t>Proceeds</a:t>
            </a:r>
          </a:p>
        </p:txBody>
      </p:sp>
      <p:sp>
        <p:nvSpPr>
          <p:cNvPr id="3075" name="Rectangle 3"/>
          <p:cNvSpPr>
            <a:spLocks noGrp="1" noChangeArrowheads="1"/>
          </p:cNvSpPr>
          <p:nvPr>
            <p:ph type="subTitle" idx="1"/>
          </p:nvPr>
        </p:nvSpPr>
        <p:spPr/>
        <p:txBody>
          <a:bodyPr/>
          <a:lstStyle/>
          <a:p>
            <a:r>
              <a:rPr lang="en-US" altLang="en-US" dirty="0" smtClean="0">
                <a:solidFill>
                  <a:srgbClr val="0000FF"/>
                </a:solidFill>
              </a:rPr>
              <a:t>Randal C. Picker</a:t>
            </a:r>
          </a:p>
          <a:p>
            <a:r>
              <a:rPr lang="en-US" altLang="en-US" sz="2000" dirty="0" smtClean="0">
                <a:solidFill>
                  <a:srgbClr val="0000FF"/>
                </a:solidFill>
              </a:rPr>
              <a:t>James Parker Hall Distinguished Service Professor of Law</a:t>
            </a:r>
          </a:p>
          <a:p>
            <a:endParaRPr lang="en-US" altLang="en-US" sz="1600" dirty="0" smtClean="0">
              <a:solidFill>
                <a:srgbClr val="0000FF"/>
              </a:solidFill>
            </a:endParaRPr>
          </a:p>
          <a:p>
            <a:r>
              <a:rPr lang="en-US" altLang="en-US" dirty="0" smtClean="0">
                <a:solidFill>
                  <a:srgbClr val="0000FF"/>
                </a:solidFill>
              </a:rPr>
              <a:t>The Law School</a:t>
            </a:r>
          </a:p>
          <a:p>
            <a:r>
              <a:rPr lang="en-US" altLang="en-US" dirty="0" smtClean="0">
                <a:solidFill>
                  <a:srgbClr val="0000FF"/>
                </a:solidFill>
              </a:rPr>
              <a:t>The University of Chicago</a:t>
            </a:r>
          </a:p>
          <a:p>
            <a:endParaRPr lang="en-US" altLang="en-US" sz="1800" dirty="0" smtClean="0">
              <a:solidFill>
                <a:srgbClr val="0000FF"/>
              </a:solidFill>
            </a:endParaRPr>
          </a:p>
          <a:p>
            <a:r>
              <a:rPr lang="en-US" altLang="en-US" sz="1800" dirty="0" smtClean="0">
                <a:solidFill>
                  <a:srgbClr val="0000FF"/>
                </a:solidFill>
              </a:rPr>
              <a:t>Copyright </a:t>
            </a:r>
            <a:r>
              <a:rPr lang="en-US" altLang="en-US" sz="1800" dirty="0">
                <a:solidFill>
                  <a:srgbClr val="0000FF"/>
                </a:solidFill>
              </a:rPr>
              <a:t>© </a:t>
            </a:r>
            <a:r>
              <a:rPr lang="en-US" altLang="en-US" sz="1800" dirty="0" smtClean="0">
                <a:solidFill>
                  <a:srgbClr val="0000FF"/>
                </a:solidFill>
              </a:rPr>
              <a:t>2001-21 </a:t>
            </a:r>
            <a:r>
              <a:rPr lang="en-US" altLang="en-US" sz="1800" dirty="0">
                <a:solidFill>
                  <a:srgbClr val="0000FF"/>
                </a:solidFill>
              </a:rPr>
              <a:t>Randal C. Picker. All Rights Reserved.</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0F56F4A1-CFA7-4134-B0F1-1358546E95C0}" type="datetime4">
              <a:rPr lang="en-US" smtClean="0"/>
              <a:t>April 26,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FE845613-1A00-4C60-8A41-CF50FA0B78B8}" type="slidenum">
              <a:rPr lang="en-US" altLang="en-US" sz="1400">
                <a:solidFill>
                  <a:srgbClr val="000066"/>
                </a:solidFill>
                <a:latin typeface="Arial" panose="020B0604020202020204" pitchFamily="34" charset="0"/>
              </a:rPr>
              <a:pPr/>
              <a:t>10</a:t>
            </a:fld>
            <a:endParaRPr lang="en-US" altLang="en-US" sz="1400">
              <a:solidFill>
                <a:srgbClr val="000066"/>
              </a:solidFill>
              <a:latin typeface="Arial" panose="020B0604020202020204" pitchFamily="34" charset="0"/>
            </a:endParaRPr>
          </a:p>
        </p:txBody>
      </p:sp>
      <p:sp>
        <p:nvSpPr>
          <p:cNvPr id="36869" name="Rectangle 2"/>
          <p:cNvSpPr>
            <a:spLocks noGrp="1" noChangeArrowheads="1"/>
          </p:cNvSpPr>
          <p:nvPr>
            <p:ph type="title"/>
          </p:nvPr>
        </p:nvSpPr>
        <p:spPr/>
        <p:txBody>
          <a:bodyPr/>
          <a:lstStyle/>
          <a:p>
            <a:r>
              <a:rPr lang="en-US" altLang="en-US" smtClean="0"/>
              <a:t>Proceeds Definitions</a:t>
            </a:r>
            <a:endParaRPr lang="en-US" altLang="en-US" smtClean="0">
              <a:cs typeface="Times New Roman" panose="02020603050405020304" pitchFamily="18" charset="0"/>
            </a:endParaRPr>
          </a:p>
        </p:txBody>
      </p:sp>
      <p:sp>
        <p:nvSpPr>
          <p:cNvPr id="36870" name="Rectangle 3"/>
          <p:cNvSpPr>
            <a:spLocks noGrp="1" noChangeArrowheads="1"/>
          </p:cNvSpPr>
          <p:nvPr>
            <p:ph type="body" idx="1"/>
          </p:nvPr>
        </p:nvSpPr>
        <p:spPr/>
        <p:txBody>
          <a:bodyPr/>
          <a:lstStyle/>
          <a:p>
            <a:pPr lvl="1"/>
            <a:r>
              <a:rPr lang="en-US" altLang="en-US" dirty="0" smtClean="0">
                <a:cs typeface="Times New Roman" panose="02020603050405020304" pitchFamily="18" charset="0"/>
              </a:rPr>
              <a:t>(</a:t>
            </a:r>
            <a:r>
              <a:rPr lang="en-US" altLang="en-US" dirty="0">
                <a:cs typeface="Times New Roman" panose="02020603050405020304" pitchFamily="18" charset="0"/>
              </a:rPr>
              <a:t>C) rights arising out of collateral;</a:t>
            </a:r>
          </a:p>
          <a:p>
            <a:pPr lvl="1"/>
            <a:r>
              <a:rPr lang="en-US" altLang="en-US" dirty="0" smtClean="0">
                <a:cs typeface="Times New Roman" panose="02020603050405020304" pitchFamily="18" charset="0"/>
              </a:rPr>
              <a:t>(D) to the extent of the value of collateral, claims arising out of the loss, nonconformity, or interference with the use of, defects or infringement of rights in, or damage to, the collateral; or</a:t>
            </a:r>
          </a:p>
        </p:txBody>
      </p:sp>
    </p:spTree>
    <p:extLst>
      <p:ext uri="{BB962C8B-B14F-4D97-AF65-F5344CB8AC3E}">
        <p14:creationId xmlns:p14="http://schemas.microsoft.com/office/powerpoint/2010/main" val="361867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8AE7A68A-411A-461F-B773-74D540198420}" type="datetime4">
              <a:rPr lang="en-US" smtClean="0"/>
              <a:t>April 26,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66C1FB46-7A4B-47A3-A316-711FFE3B1BBA}" type="slidenum">
              <a:rPr lang="en-US" altLang="en-US" sz="1400">
                <a:solidFill>
                  <a:srgbClr val="000066"/>
                </a:solidFill>
                <a:latin typeface="Arial" panose="020B0604020202020204" pitchFamily="34" charset="0"/>
              </a:rPr>
              <a:pPr/>
              <a:t>11</a:t>
            </a:fld>
            <a:endParaRPr lang="en-US" altLang="en-US" sz="1400">
              <a:solidFill>
                <a:srgbClr val="000066"/>
              </a:solidFill>
              <a:latin typeface="Arial" panose="020B0604020202020204" pitchFamily="34" charset="0"/>
            </a:endParaRPr>
          </a:p>
        </p:txBody>
      </p:sp>
      <p:sp>
        <p:nvSpPr>
          <p:cNvPr id="37893" name="Rectangle 2"/>
          <p:cNvSpPr>
            <a:spLocks noGrp="1" noChangeArrowheads="1"/>
          </p:cNvSpPr>
          <p:nvPr>
            <p:ph type="title"/>
          </p:nvPr>
        </p:nvSpPr>
        <p:spPr/>
        <p:txBody>
          <a:bodyPr/>
          <a:lstStyle/>
          <a:p>
            <a:r>
              <a:rPr lang="en-US" altLang="en-US" smtClean="0"/>
              <a:t>Proceeds Definitions</a:t>
            </a:r>
            <a:endParaRPr lang="en-US" altLang="en-US" smtClean="0">
              <a:cs typeface="Times New Roman" panose="02020603050405020304" pitchFamily="18" charset="0"/>
            </a:endParaRPr>
          </a:p>
        </p:txBody>
      </p:sp>
      <p:sp>
        <p:nvSpPr>
          <p:cNvPr id="37894" name="Rectangle 3"/>
          <p:cNvSpPr>
            <a:spLocks noGrp="1" noChangeArrowheads="1"/>
          </p:cNvSpPr>
          <p:nvPr>
            <p:ph type="body" idx="1"/>
          </p:nvPr>
        </p:nvSpPr>
        <p:spPr/>
        <p:txBody>
          <a:bodyPr/>
          <a:lstStyle/>
          <a:p>
            <a:pPr lvl="1"/>
            <a:r>
              <a:rPr lang="en-US" altLang="en-US" smtClean="0">
                <a:cs typeface="Times New Roman" panose="02020603050405020304" pitchFamily="18" charset="0"/>
              </a:rPr>
              <a:t>(E) to the extent of the value of collateral and to the extent payable to the debtor or the secured party, insurance payable by reason of the loss or nonconformity of, defects or infringement of rights in, or damage to, the collateral.</a:t>
            </a:r>
            <a:endParaRPr lang="en-US" altLang="en-US" smtClean="0">
              <a:latin typeface="Book Antiqua" panose="02040602050305030304" pitchFamily="18" charset="0"/>
              <a:cs typeface="Times New Roman" panose="02020603050405020304" pitchFamily="18" charset="0"/>
            </a:endParaRPr>
          </a:p>
        </p:txBody>
      </p:sp>
    </p:spTree>
    <p:extLst>
      <p:ext uri="{BB962C8B-B14F-4D97-AF65-F5344CB8AC3E}">
        <p14:creationId xmlns:p14="http://schemas.microsoft.com/office/powerpoint/2010/main" val="22888036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4E76D046-D064-41D2-9E29-F8B57693A858}" type="datetime4">
              <a:rPr lang="en-US" smtClean="0"/>
              <a:t>April 26,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8C729C27-A20E-4E51-AC67-6C36B8AA5AB1}" type="slidenum">
              <a:rPr lang="en-US" altLang="en-US" sz="1400">
                <a:solidFill>
                  <a:srgbClr val="000066"/>
                </a:solidFill>
                <a:latin typeface="Arial" panose="020B0604020202020204" pitchFamily="34" charset="0"/>
              </a:rPr>
              <a:pPr/>
              <a:t>12</a:t>
            </a:fld>
            <a:endParaRPr lang="en-US" altLang="en-US" sz="1400">
              <a:solidFill>
                <a:srgbClr val="000066"/>
              </a:solidFill>
              <a:latin typeface="Arial" panose="020B0604020202020204" pitchFamily="34" charset="0"/>
            </a:endParaRPr>
          </a:p>
        </p:txBody>
      </p:sp>
      <p:sp>
        <p:nvSpPr>
          <p:cNvPr id="30725" name="Rectangle 2"/>
          <p:cNvSpPr>
            <a:spLocks noGrp="1" noChangeArrowheads="1"/>
          </p:cNvSpPr>
          <p:nvPr>
            <p:ph type="title"/>
          </p:nvPr>
        </p:nvSpPr>
        <p:spPr/>
        <p:txBody>
          <a:bodyPr/>
          <a:lstStyle/>
          <a:p>
            <a:r>
              <a:rPr lang="en-US" altLang="en-US" smtClean="0"/>
              <a:t>9-315(c)</a:t>
            </a:r>
          </a:p>
        </p:txBody>
      </p:sp>
      <p:sp>
        <p:nvSpPr>
          <p:cNvPr id="30726" name="Rectangle 3"/>
          <p:cNvSpPr>
            <a:spLocks noGrp="1" noChangeArrowheads="1"/>
          </p:cNvSpPr>
          <p:nvPr>
            <p:ph type="body" idx="1"/>
          </p:nvPr>
        </p:nvSpPr>
        <p:spPr/>
        <p:txBody>
          <a:bodyPr/>
          <a:lstStyle/>
          <a:p>
            <a:r>
              <a:rPr lang="en-US" altLang="en-US" smtClean="0">
                <a:cs typeface="Times New Roman" panose="02020603050405020304" pitchFamily="18" charset="0"/>
              </a:rPr>
              <a:t>(c) </a:t>
            </a:r>
            <a:r>
              <a:rPr lang="en-US" altLang="en-US" b="1" smtClean="0">
                <a:cs typeface="Times New Roman" panose="02020603050405020304" pitchFamily="18" charset="0"/>
              </a:rPr>
              <a:t>[Perfection of security interest in proceeds.]</a:t>
            </a:r>
            <a:endParaRPr lang="en-US" altLang="en-US" smtClean="0">
              <a:cs typeface="Times New Roman" panose="02020603050405020304" pitchFamily="18" charset="0"/>
            </a:endParaRPr>
          </a:p>
          <a:p>
            <a:pPr lvl="1"/>
            <a:r>
              <a:rPr lang="en-US" altLang="en-US" smtClean="0">
                <a:cs typeface="Times New Roman" panose="02020603050405020304" pitchFamily="18" charset="0"/>
              </a:rPr>
              <a:t>A security interest in proceeds is a perfected security interest if the security interest in the </a:t>
            </a:r>
            <a:r>
              <a:rPr lang="en-US" altLang="en-US" smtClean="0">
                <a:solidFill>
                  <a:srgbClr val="FF0000"/>
                </a:solidFill>
                <a:cs typeface="Times New Roman" panose="02020603050405020304" pitchFamily="18" charset="0"/>
              </a:rPr>
              <a:t>original collateral was perfected</a:t>
            </a:r>
            <a:r>
              <a:rPr lang="en-US" altLang="en-US" smtClean="0">
                <a:cs typeface="Times New Roman" panose="02020603050405020304" pitchFamily="18" charset="0"/>
              </a:rPr>
              <a:t>.</a:t>
            </a:r>
          </a:p>
        </p:txBody>
      </p:sp>
    </p:spTree>
    <p:extLst>
      <p:ext uri="{BB962C8B-B14F-4D97-AF65-F5344CB8AC3E}">
        <p14:creationId xmlns:p14="http://schemas.microsoft.com/office/powerpoint/2010/main" val="392405012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B80ED9BD-F219-4816-B086-A4C63AAA338A}" type="datetime4">
              <a:rPr lang="en-US" smtClean="0"/>
              <a:t>April 26,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119050FE-E8F6-4909-A066-64AB983DBCC3}" type="slidenum">
              <a:rPr lang="en-US" altLang="en-US" sz="1400">
                <a:solidFill>
                  <a:srgbClr val="000066"/>
                </a:solidFill>
                <a:latin typeface="Arial" panose="020B0604020202020204" pitchFamily="34" charset="0"/>
              </a:rPr>
              <a:pPr/>
              <a:t>13</a:t>
            </a:fld>
            <a:endParaRPr lang="en-US" altLang="en-US" sz="1400">
              <a:solidFill>
                <a:srgbClr val="000066"/>
              </a:solidFill>
              <a:latin typeface="Arial" panose="020B0604020202020204" pitchFamily="34" charset="0"/>
            </a:endParaRPr>
          </a:p>
        </p:txBody>
      </p:sp>
      <p:sp>
        <p:nvSpPr>
          <p:cNvPr id="31749" name="Rectangle 2"/>
          <p:cNvSpPr>
            <a:spLocks noGrp="1" noChangeArrowheads="1"/>
          </p:cNvSpPr>
          <p:nvPr>
            <p:ph type="title"/>
          </p:nvPr>
        </p:nvSpPr>
        <p:spPr/>
        <p:txBody>
          <a:bodyPr/>
          <a:lstStyle/>
          <a:p>
            <a:r>
              <a:rPr lang="en-US" altLang="en-US" smtClean="0"/>
              <a:t>9-315(d)</a:t>
            </a:r>
          </a:p>
        </p:txBody>
      </p:sp>
      <p:sp>
        <p:nvSpPr>
          <p:cNvPr id="31750" name="Rectangle 3"/>
          <p:cNvSpPr>
            <a:spLocks noGrp="1" noChangeArrowheads="1"/>
          </p:cNvSpPr>
          <p:nvPr>
            <p:ph type="body" idx="1"/>
          </p:nvPr>
        </p:nvSpPr>
        <p:spPr/>
        <p:txBody>
          <a:bodyPr/>
          <a:lstStyle/>
          <a:p>
            <a:r>
              <a:rPr lang="en-US" altLang="en-US" smtClean="0">
                <a:cs typeface="Times New Roman" panose="02020603050405020304" pitchFamily="18" charset="0"/>
              </a:rPr>
              <a:t>(d) </a:t>
            </a:r>
            <a:r>
              <a:rPr lang="en-US" altLang="en-US" b="1" smtClean="0">
                <a:cs typeface="Times New Roman" panose="02020603050405020304" pitchFamily="18" charset="0"/>
              </a:rPr>
              <a:t>[Continuation of perfection.]</a:t>
            </a:r>
          </a:p>
          <a:p>
            <a:pPr lvl="1"/>
            <a:r>
              <a:rPr lang="en-US" altLang="en-US" smtClean="0">
                <a:cs typeface="Times New Roman" panose="02020603050405020304" pitchFamily="18" charset="0"/>
              </a:rPr>
              <a:t>A perfected security interest in proceeds becomes </a:t>
            </a:r>
            <a:r>
              <a:rPr lang="en-US" altLang="en-US" smtClean="0">
                <a:solidFill>
                  <a:srgbClr val="FF0000"/>
                </a:solidFill>
                <a:cs typeface="Times New Roman" panose="02020603050405020304" pitchFamily="18" charset="0"/>
              </a:rPr>
              <a:t>unperfected on the 21st day</a:t>
            </a:r>
            <a:r>
              <a:rPr lang="en-US" altLang="en-US" smtClean="0">
                <a:cs typeface="Times New Roman" panose="02020603050405020304" pitchFamily="18" charset="0"/>
              </a:rPr>
              <a:t> after the security interest attaches to the proceeds </a:t>
            </a:r>
            <a:r>
              <a:rPr lang="en-US" altLang="en-US" smtClean="0">
                <a:solidFill>
                  <a:srgbClr val="FF0000"/>
                </a:solidFill>
                <a:cs typeface="Times New Roman" panose="02020603050405020304" pitchFamily="18" charset="0"/>
              </a:rPr>
              <a:t>unless</a:t>
            </a:r>
            <a:r>
              <a:rPr lang="en-US" altLang="en-US" smtClean="0">
                <a:cs typeface="Times New Roman" panose="02020603050405020304" pitchFamily="18" charset="0"/>
              </a:rPr>
              <a:t>:</a:t>
            </a:r>
            <a:endParaRPr lang="en-US" altLang="en-US" smtClean="0"/>
          </a:p>
          <a:p>
            <a:pPr lvl="2"/>
            <a:r>
              <a:rPr lang="en-US" altLang="en-US" smtClean="0">
                <a:cs typeface="Times New Roman" panose="02020603050405020304" pitchFamily="18" charset="0"/>
              </a:rPr>
              <a:t>(1) </a:t>
            </a:r>
            <a:r>
              <a:rPr lang="en-US" altLang="en-US" smtClean="0">
                <a:solidFill>
                  <a:srgbClr val="FF0000"/>
                </a:solidFill>
                <a:cs typeface="Times New Roman" panose="02020603050405020304" pitchFamily="18" charset="0"/>
              </a:rPr>
              <a:t>the following conditions are satisfied</a:t>
            </a:r>
            <a:r>
              <a:rPr lang="en-US" altLang="en-US" smtClean="0">
                <a:cs typeface="Times New Roman" panose="02020603050405020304" pitchFamily="18" charset="0"/>
              </a:rPr>
              <a:t>:</a:t>
            </a:r>
            <a:endParaRPr lang="en-US" altLang="en-US" smtClean="0"/>
          </a:p>
          <a:p>
            <a:pPr lvl="3"/>
            <a:r>
              <a:rPr lang="en-US" altLang="en-US" smtClean="0">
                <a:cs typeface="Times New Roman" panose="02020603050405020304" pitchFamily="18" charset="0"/>
              </a:rPr>
              <a:t>(A) a filed financing statement covers the original collateral;</a:t>
            </a:r>
          </a:p>
        </p:txBody>
      </p:sp>
    </p:spTree>
    <p:extLst>
      <p:ext uri="{BB962C8B-B14F-4D97-AF65-F5344CB8AC3E}">
        <p14:creationId xmlns:p14="http://schemas.microsoft.com/office/powerpoint/2010/main" val="3622287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25A9A7AA-28AC-4AE8-ADE6-EABC0EF57C0F}" type="datetime4">
              <a:rPr lang="en-US" smtClean="0"/>
              <a:t>April 26,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16D49D78-7524-47E7-B96A-A58095DE1CA3}" type="slidenum">
              <a:rPr lang="en-US" altLang="en-US" sz="1400">
                <a:solidFill>
                  <a:srgbClr val="000066"/>
                </a:solidFill>
                <a:latin typeface="Arial" panose="020B0604020202020204" pitchFamily="34" charset="0"/>
              </a:rPr>
              <a:pPr/>
              <a:t>14</a:t>
            </a:fld>
            <a:endParaRPr lang="en-US" altLang="en-US" sz="1400">
              <a:solidFill>
                <a:srgbClr val="000066"/>
              </a:solidFill>
              <a:latin typeface="Arial" panose="020B0604020202020204" pitchFamily="34" charset="0"/>
            </a:endParaRPr>
          </a:p>
        </p:txBody>
      </p:sp>
      <p:sp>
        <p:nvSpPr>
          <p:cNvPr id="32773" name="Rectangle 2"/>
          <p:cNvSpPr>
            <a:spLocks noGrp="1" noChangeArrowheads="1"/>
          </p:cNvSpPr>
          <p:nvPr>
            <p:ph type="title"/>
          </p:nvPr>
        </p:nvSpPr>
        <p:spPr/>
        <p:txBody>
          <a:bodyPr/>
          <a:lstStyle/>
          <a:p>
            <a:r>
              <a:rPr lang="en-US" altLang="en-US" smtClean="0"/>
              <a:t>9-315(d)</a:t>
            </a:r>
          </a:p>
        </p:txBody>
      </p:sp>
      <p:sp>
        <p:nvSpPr>
          <p:cNvPr id="32774" name="Rectangle 3"/>
          <p:cNvSpPr>
            <a:spLocks noGrp="1" noChangeArrowheads="1"/>
          </p:cNvSpPr>
          <p:nvPr>
            <p:ph type="body" idx="1"/>
          </p:nvPr>
        </p:nvSpPr>
        <p:spPr/>
        <p:txBody>
          <a:bodyPr/>
          <a:lstStyle/>
          <a:p>
            <a:pPr lvl="3"/>
            <a:r>
              <a:rPr lang="en-US" altLang="en-US" smtClean="0">
                <a:cs typeface="Times New Roman" panose="02020603050405020304" pitchFamily="18" charset="0"/>
              </a:rPr>
              <a:t>(B) the proceeds are collateral in which a security interest may be perfected by filing in the office in which the financing statement has been filed; and</a:t>
            </a:r>
          </a:p>
          <a:p>
            <a:pPr lvl="3"/>
            <a:r>
              <a:rPr lang="en-US" altLang="en-US" smtClean="0">
                <a:cs typeface="Times New Roman" panose="02020603050405020304" pitchFamily="18" charset="0"/>
              </a:rPr>
              <a:t>(C) the proceeds are not acquired with cash proceeds;</a:t>
            </a:r>
          </a:p>
          <a:p>
            <a:pPr lvl="2"/>
            <a:r>
              <a:rPr lang="en-US" altLang="en-US" smtClean="0">
                <a:cs typeface="Times New Roman" panose="02020603050405020304" pitchFamily="18" charset="0"/>
              </a:rPr>
              <a:t>(2) the proceeds are </a:t>
            </a:r>
            <a:r>
              <a:rPr lang="en-US" altLang="en-US" sz="3000">
                <a:solidFill>
                  <a:srgbClr val="FF0000"/>
                </a:solidFill>
                <a:cs typeface="Times New Roman" panose="02020603050405020304" pitchFamily="18" charset="0"/>
              </a:rPr>
              <a:t>identifiable cash proceeds</a:t>
            </a:r>
            <a:r>
              <a:rPr lang="en-US" altLang="en-US" smtClean="0">
                <a:cs typeface="Times New Roman" panose="02020603050405020304" pitchFamily="18" charset="0"/>
              </a:rPr>
              <a:t>; or</a:t>
            </a:r>
          </a:p>
        </p:txBody>
      </p:sp>
    </p:spTree>
    <p:extLst>
      <p:ext uri="{BB962C8B-B14F-4D97-AF65-F5344CB8AC3E}">
        <p14:creationId xmlns:p14="http://schemas.microsoft.com/office/powerpoint/2010/main" val="289372178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5E93CFD7-CC28-4DC9-A5FA-6ACFAD2BA5B9}" type="datetime4">
              <a:rPr lang="en-US" smtClean="0"/>
              <a:t>April 26,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1375C6EC-E18F-44D0-AEC9-D22713B35997}" type="slidenum">
              <a:rPr lang="en-US" altLang="en-US" sz="1400">
                <a:solidFill>
                  <a:srgbClr val="000066"/>
                </a:solidFill>
                <a:latin typeface="Arial" panose="020B0604020202020204" pitchFamily="34" charset="0"/>
              </a:rPr>
              <a:pPr/>
              <a:t>15</a:t>
            </a:fld>
            <a:endParaRPr lang="en-US" altLang="en-US" sz="1400">
              <a:solidFill>
                <a:srgbClr val="000066"/>
              </a:solidFill>
              <a:latin typeface="Arial" panose="020B0604020202020204" pitchFamily="34" charset="0"/>
            </a:endParaRPr>
          </a:p>
        </p:txBody>
      </p:sp>
      <p:sp>
        <p:nvSpPr>
          <p:cNvPr id="33797" name="Rectangle 2"/>
          <p:cNvSpPr>
            <a:spLocks noGrp="1" noChangeArrowheads="1"/>
          </p:cNvSpPr>
          <p:nvPr>
            <p:ph type="title"/>
          </p:nvPr>
        </p:nvSpPr>
        <p:spPr/>
        <p:txBody>
          <a:bodyPr/>
          <a:lstStyle/>
          <a:p>
            <a:r>
              <a:rPr lang="en-US" altLang="en-US" smtClean="0"/>
              <a:t>9-315(d)</a:t>
            </a:r>
            <a:endParaRPr lang="en-US" altLang="en-US" smtClean="0">
              <a:cs typeface="Times New Roman" panose="02020603050405020304" pitchFamily="18" charset="0"/>
            </a:endParaRPr>
          </a:p>
        </p:txBody>
      </p:sp>
      <p:sp>
        <p:nvSpPr>
          <p:cNvPr id="33798" name="Rectangle 3"/>
          <p:cNvSpPr>
            <a:spLocks noGrp="1" noChangeArrowheads="1"/>
          </p:cNvSpPr>
          <p:nvPr>
            <p:ph type="body" idx="1"/>
          </p:nvPr>
        </p:nvSpPr>
        <p:spPr/>
        <p:txBody>
          <a:bodyPr/>
          <a:lstStyle/>
          <a:p>
            <a:pPr lvl="2"/>
            <a:r>
              <a:rPr lang="en-US" altLang="en-US" smtClean="0">
                <a:cs typeface="Times New Roman" panose="02020603050405020304" pitchFamily="18" charset="0"/>
              </a:rPr>
              <a:t>(3) the security interest in the proceeds is </a:t>
            </a:r>
            <a:r>
              <a:rPr lang="en-US" altLang="en-US" smtClean="0">
                <a:solidFill>
                  <a:srgbClr val="FF0000"/>
                </a:solidFill>
                <a:cs typeface="Times New Roman" panose="02020603050405020304" pitchFamily="18" charset="0"/>
              </a:rPr>
              <a:t>perfected other than under subsection (c)</a:t>
            </a:r>
            <a:r>
              <a:rPr lang="en-US" altLang="en-US" smtClean="0">
                <a:cs typeface="Times New Roman" panose="02020603050405020304" pitchFamily="18" charset="0"/>
              </a:rPr>
              <a:t> when the security interest attaches to the proceeds or within 20 days thereafter.</a:t>
            </a:r>
          </a:p>
        </p:txBody>
      </p:sp>
    </p:spTree>
    <p:extLst>
      <p:ext uri="{BB962C8B-B14F-4D97-AF65-F5344CB8AC3E}">
        <p14:creationId xmlns:p14="http://schemas.microsoft.com/office/powerpoint/2010/main" val="309328467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6B2BDC4A-C0E2-4ED3-8341-6A3D4A7A3F5D}" type="datetime4">
              <a:rPr lang="en-US" smtClean="0"/>
              <a:t>April 26,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1BA16CBF-005A-4539-863B-F1B79D18B99D}" type="slidenum">
              <a:rPr lang="en-US" altLang="en-US" sz="1400">
                <a:solidFill>
                  <a:srgbClr val="000066"/>
                </a:solidFill>
                <a:latin typeface="Arial" panose="020B0604020202020204" pitchFamily="34" charset="0"/>
              </a:rPr>
              <a:pPr/>
              <a:t>16</a:t>
            </a:fld>
            <a:endParaRPr lang="en-US" altLang="en-US" sz="1400">
              <a:solidFill>
                <a:srgbClr val="000066"/>
              </a:solidFill>
              <a:latin typeface="Arial" panose="020B0604020202020204" pitchFamily="34" charset="0"/>
            </a:endParaRPr>
          </a:p>
        </p:txBody>
      </p:sp>
      <p:sp>
        <p:nvSpPr>
          <p:cNvPr id="34821" name="Rectangle 2"/>
          <p:cNvSpPr>
            <a:spLocks noGrp="1" noChangeArrowheads="1"/>
          </p:cNvSpPr>
          <p:nvPr>
            <p:ph type="title"/>
          </p:nvPr>
        </p:nvSpPr>
        <p:spPr/>
        <p:txBody>
          <a:bodyPr/>
          <a:lstStyle/>
          <a:p>
            <a:r>
              <a:rPr lang="en-US" altLang="en-US" smtClean="0"/>
              <a:t>9-322(b)(1)</a:t>
            </a:r>
          </a:p>
        </p:txBody>
      </p:sp>
      <p:sp>
        <p:nvSpPr>
          <p:cNvPr id="34822" name="Rectangle 3"/>
          <p:cNvSpPr>
            <a:spLocks noGrp="1" noChangeArrowheads="1"/>
          </p:cNvSpPr>
          <p:nvPr>
            <p:ph type="body" idx="1"/>
          </p:nvPr>
        </p:nvSpPr>
        <p:spPr/>
        <p:txBody>
          <a:bodyPr/>
          <a:lstStyle/>
          <a:p>
            <a:r>
              <a:rPr lang="en-US" altLang="en-US" smtClean="0"/>
              <a:t>(b) </a:t>
            </a:r>
            <a:r>
              <a:rPr lang="en-US" altLang="en-US" b="1" smtClean="0"/>
              <a:t>[Time of perfection: proceeds and supporting obligations.]</a:t>
            </a:r>
            <a:endParaRPr lang="en-US" altLang="en-US" smtClean="0"/>
          </a:p>
          <a:p>
            <a:pPr lvl="1"/>
            <a:r>
              <a:rPr lang="en-US" altLang="en-US" smtClean="0"/>
              <a:t>For the purposes subsection (a)(1):</a:t>
            </a:r>
          </a:p>
          <a:p>
            <a:pPr lvl="2"/>
            <a:r>
              <a:rPr lang="en-US" altLang="en-US" smtClean="0"/>
              <a:t>(1) the time of filing or perfection as to a security interest in collateral is also the time of filing or perfection as to a security interest in proceeds; </a:t>
            </a:r>
          </a:p>
        </p:txBody>
      </p:sp>
    </p:spTree>
    <p:extLst>
      <p:ext uri="{BB962C8B-B14F-4D97-AF65-F5344CB8AC3E}">
        <p14:creationId xmlns:p14="http://schemas.microsoft.com/office/powerpoint/2010/main" val="45136510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412D823C-C884-40B9-AF3B-8A867869D1F1}" type="datetime4">
              <a:rPr lang="en-US" smtClean="0"/>
              <a:t>April 26,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945E9115-DFE4-4D78-950C-CF6DBFED5718}" type="slidenum">
              <a:rPr lang="en-US" altLang="en-US" sz="1400">
                <a:solidFill>
                  <a:srgbClr val="000066"/>
                </a:solidFill>
                <a:latin typeface="Arial" panose="020B0604020202020204" pitchFamily="34" charset="0"/>
              </a:rPr>
              <a:pPr/>
              <a:t>17</a:t>
            </a:fld>
            <a:endParaRPr lang="en-US" altLang="en-US" sz="1400">
              <a:solidFill>
                <a:srgbClr val="000066"/>
              </a:solidFill>
              <a:latin typeface="Arial" panose="020B0604020202020204" pitchFamily="34" charset="0"/>
            </a:endParaRPr>
          </a:p>
        </p:txBody>
      </p:sp>
      <p:sp>
        <p:nvSpPr>
          <p:cNvPr id="38917" name="Rectangle 2"/>
          <p:cNvSpPr>
            <a:spLocks noGrp="1" noChangeArrowheads="1"/>
          </p:cNvSpPr>
          <p:nvPr>
            <p:ph type="title"/>
          </p:nvPr>
        </p:nvSpPr>
        <p:spPr/>
        <p:txBody>
          <a:bodyPr/>
          <a:lstStyle/>
          <a:p>
            <a:r>
              <a:rPr lang="en-US" altLang="en-US" smtClean="0"/>
              <a:t>Proceeds Definitions</a:t>
            </a:r>
          </a:p>
        </p:txBody>
      </p:sp>
      <p:sp>
        <p:nvSpPr>
          <p:cNvPr id="38918" name="Rectangle 3"/>
          <p:cNvSpPr>
            <a:spLocks noGrp="1" noChangeArrowheads="1"/>
          </p:cNvSpPr>
          <p:nvPr>
            <p:ph type="body" idx="1"/>
          </p:nvPr>
        </p:nvSpPr>
        <p:spPr/>
        <p:txBody>
          <a:bodyPr/>
          <a:lstStyle/>
          <a:p>
            <a:r>
              <a:rPr lang="en-US" altLang="en-US" smtClean="0"/>
              <a:t>9-102(a)</a:t>
            </a:r>
            <a:r>
              <a:rPr lang="en-US" altLang="en-US" smtClean="0">
                <a:cs typeface="Times New Roman" panose="02020603050405020304" pitchFamily="18" charset="0"/>
              </a:rPr>
              <a:t>(9) “Cash proceeds”</a:t>
            </a:r>
          </a:p>
          <a:p>
            <a:pPr lvl="1"/>
            <a:r>
              <a:rPr lang="en-US" altLang="en-US" smtClean="0">
                <a:cs typeface="Times New Roman" panose="02020603050405020304" pitchFamily="18" charset="0"/>
              </a:rPr>
              <a:t>means proceeds that are money, checks, deposit accounts, or the like.</a:t>
            </a:r>
          </a:p>
        </p:txBody>
      </p:sp>
    </p:spTree>
    <p:extLst>
      <p:ext uri="{BB962C8B-B14F-4D97-AF65-F5344CB8AC3E}">
        <p14:creationId xmlns:p14="http://schemas.microsoft.com/office/powerpoint/2010/main" val="307020187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FCD60FDF-7B47-4B97-BA73-2D1544B6C85F}" type="datetime4">
              <a:rPr lang="en-US" smtClean="0"/>
              <a:t>April 26,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7E7B8F36-9085-4A74-9359-F81A8108DAC8}" type="slidenum">
              <a:rPr lang="en-US" altLang="en-US" sz="1400">
                <a:solidFill>
                  <a:srgbClr val="000066"/>
                </a:solidFill>
                <a:latin typeface="Arial" panose="020B0604020202020204" pitchFamily="34" charset="0"/>
              </a:rPr>
              <a:pPr/>
              <a:t>18</a:t>
            </a:fld>
            <a:endParaRPr lang="en-US" altLang="en-US" sz="1400">
              <a:solidFill>
                <a:srgbClr val="000066"/>
              </a:solidFill>
              <a:latin typeface="Arial" panose="020B0604020202020204" pitchFamily="34" charset="0"/>
            </a:endParaRPr>
          </a:p>
        </p:txBody>
      </p:sp>
      <p:sp>
        <p:nvSpPr>
          <p:cNvPr id="28677" name="Rectangle 2"/>
          <p:cNvSpPr>
            <a:spLocks noGrp="1" noChangeArrowheads="1"/>
          </p:cNvSpPr>
          <p:nvPr>
            <p:ph type="title"/>
          </p:nvPr>
        </p:nvSpPr>
        <p:spPr/>
        <p:txBody>
          <a:bodyPr/>
          <a:lstStyle/>
          <a:p>
            <a:r>
              <a:rPr lang="en-US" altLang="en-US" smtClean="0"/>
              <a:t>9-315(b)</a:t>
            </a:r>
          </a:p>
        </p:txBody>
      </p:sp>
      <p:sp>
        <p:nvSpPr>
          <p:cNvPr id="28678" name="Rectangle 3"/>
          <p:cNvSpPr>
            <a:spLocks noGrp="1" noChangeArrowheads="1"/>
          </p:cNvSpPr>
          <p:nvPr>
            <p:ph type="body" idx="1"/>
          </p:nvPr>
        </p:nvSpPr>
        <p:spPr/>
        <p:txBody>
          <a:bodyPr/>
          <a:lstStyle/>
          <a:p>
            <a:r>
              <a:rPr lang="en-US" altLang="en-US" smtClean="0">
                <a:cs typeface="Times New Roman" panose="02020603050405020304" pitchFamily="18" charset="0"/>
              </a:rPr>
              <a:t>(b) </a:t>
            </a:r>
            <a:r>
              <a:rPr lang="en-US" altLang="en-US" b="1" smtClean="0">
                <a:cs typeface="Times New Roman" panose="02020603050405020304" pitchFamily="18" charset="0"/>
              </a:rPr>
              <a:t>[When commingled proceeds identifiable.]</a:t>
            </a:r>
            <a:endParaRPr lang="en-US" altLang="en-US" smtClean="0">
              <a:cs typeface="Times New Roman" panose="02020603050405020304" pitchFamily="18" charset="0"/>
            </a:endParaRPr>
          </a:p>
          <a:p>
            <a:pPr lvl="1"/>
            <a:r>
              <a:rPr lang="en-US" altLang="en-US" smtClean="0">
                <a:cs typeface="Times New Roman" panose="02020603050405020304" pitchFamily="18" charset="0"/>
              </a:rPr>
              <a:t>Proceeds that are </a:t>
            </a:r>
            <a:r>
              <a:rPr lang="en-US" altLang="en-US" smtClean="0">
                <a:solidFill>
                  <a:srgbClr val="FF0000"/>
                </a:solidFill>
                <a:cs typeface="Times New Roman" panose="02020603050405020304" pitchFamily="18" charset="0"/>
              </a:rPr>
              <a:t>commingled</a:t>
            </a:r>
            <a:r>
              <a:rPr lang="en-US" altLang="en-US" smtClean="0">
                <a:cs typeface="Times New Roman" panose="02020603050405020304" pitchFamily="18" charset="0"/>
              </a:rPr>
              <a:t> with other property are identifiable proceeds:</a:t>
            </a:r>
            <a:endParaRPr lang="en-US" altLang="en-US" smtClean="0"/>
          </a:p>
          <a:p>
            <a:pPr lvl="2"/>
            <a:r>
              <a:rPr lang="en-US" altLang="en-US" smtClean="0">
                <a:cs typeface="Times New Roman" panose="02020603050405020304" pitchFamily="18" charset="0"/>
              </a:rPr>
              <a:t>(1) if the proceeds are </a:t>
            </a:r>
            <a:r>
              <a:rPr lang="en-US" altLang="en-US" smtClean="0">
                <a:solidFill>
                  <a:srgbClr val="FF0000"/>
                </a:solidFill>
                <a:cs typeface="Times New Roman" panose="02020603050405020304" pitchFamily="18" charset="0"/>
              </a:rPr>
              <a:t>goods</a:t>
            </a:r>
            <a:r>
              <a:rPr lang="en-US" altLang="en-US" smtClean="0">
                <a:cs typeface="Times New Roman" panose="02020603050405020304" pitchFamily="18" charset="0"/>
              </a:rPr>
              <a:t>, to the extent provided by Section 9‑336; and</a:t>
            </a:r>
          </a:p>
        </p:txBody>
      </p:sp>
    </p:spTree>
    <p:extLst>
      <p:ext uri="{BB962C8B-B14F-4D97-AF65-F5344CB8AC3E}">
        <p14:creationId xmlns:p14="http://schemas.microsoft.com/office/powerpoint/2010/main" val="246496055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24D03778-3DD4-4CDB-8730-D56954F7D595}" type="datetime4">
              <a:rPr lang="en-US" smtClean="0"/>
              <a:t>April 26,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DE0FA18C-179D-4208-B8C4-889E2A1AC60D}" type="slidenum">
              <a:rPr lang="en-US" altLang="en-US" sz="1400">
                <a:solidFill>
                  <a:srgbClr val="000066"/>
                </a:solidFill>
                <a:latin typeface="Arial" panose="020B0604020202020204" pitchFamily="34" charset="0"/>
              </a:rPr>
              <a:pPr/>
              <a:t>19</a:t>
            </a:fld>
            <a:endParaRPr lang="en-US" altLang="en-US" sz="1400">
              <a:solidFill>
                <a:srgbClr val="000066"/>
              </a:solidFill>
              <a:latin typeface="Arial" panose="020B0604020202020204" pitchFamily="34" charset="0"/>
            </a:endParaRPr>
          </a:p>
        </p:txBody>
      </p:sp>
      <p:sp>
        <p:nvSpPr>
          <p:cNvPr id="29701" name="Rectangle 2"/>
          <p:cNvSpPr>
            <a:spLocks noGrp="1" noChangeArrowheads="1"/>
          </p:cNvSpPr>
          <p:nvPr>
            <p:ph type="title"/>
          </p:nvPr>
        </p:nvSpPr>
        <p:spPr/>
        <p:txBody>
          <a:bodyPr/>
          <a:lstStyle/>
          <a:p>
            <a:r>
              <a:rPr lang="en-US" altLang="en-US" smtClean="0"/>
              <a:t>9-315(b)</a:t>
            </a:r>
          </a:p>
        </p:txBody>
      </p:sp>
      <p:sp>
        <p:nvSpPr>
          <p:cNvPr id="29702" name="Rectangle 3"/>
          <p:cNvSpPr>
            <a:spLocks noGrp="1" noChangeArrowheads="1"/>
          </p:cNvSpPr>
          <p:nvPr>
            <p:ph type="body" idx="1"/>
          </p:nvPr>
        </p:nvSpPr>
        <p:spPr/>
        <p:txBody>
          <a:bodyPr/>
          <a:lstStyle/>
          <a:p>
            <a:pPr lvl="2"/>
            <a:r>
              <a:rPr lang="en-US" altLang="en-US" smtClean="0">
                <a:cs typeface="Times New Roman" panose="02020603050405020304" pitchFamily="18" charset="0"/>
              </a:rPr>
              <a:t>(2) if the proceeds are </a:t>
            </a:r>
            <a:r>
              <a:rPr lang="en-US" altLang="en-US" smtClean="0">
                <a:solidFill>
                  <a:srgbClr val="FF0000"/>
                </a:solidFill>
                <a:cs typeface="Times New Roman" panose="02020603050405020304" pitchFamily="18" charset="0"/>
              </a:rPr>
              <a:t>not goods</a:t>
            </a:r>
            <a:r>
              <a:rPr lang="en-US" altLang="en-US" smtClean="0">
                <a:cs typeface="Times New Roman" panose="02020603050405020304" pitchFamily="18" charset="0"/>
              </a:rPr>
              <a:t>, to the extent that the secured party identifies the proceeds by a method of tracing, including application of equitable principles, that is permitted under law other than this article with respect to commingled property of the type involved.</a:t>
            </a:r>
          </a:p>
        </p:txBody>
      </p:sp>
    </p:spTree>
    <p:extLst>
      <p:ext uri="{BB962C8B-B14F-4D97-AF65-F5344CB8AC3E}">
        <p14:creationId xmlns:p14="http://schemas.microsoft.com/office/powerpoint/2010/main" val="29999864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9-315(a)</a:t>
            </a:r>
            <a:endParaRPr lang="en-US" dirty="0"/>
          </a:p>
        </p:txBody>
      </p:sp>
      <p:sp>
        <p:nvSpPr>
          <p:cNvPr id="3" name="Content Placeholder 2"/>
          <p:cNvSpPr>
            <a:spLocks noGrp="1"/>
          </p:cNvSpPr>
          <p:nvPr>
            <p:ph idx="1"/>
          </p:nvPr>
        </p:nvSpPr>
        <p:spPr/>
        <p:txBody>
          <a:bodyPr/>
          <a:lstStyle/>
          <a:p>
            <a:pPr>
              <a:lnSpc>
                <a:spcPct val="80000"/>
              </a:lnSpc>
            </a:pPr>
            <a:r>
              <a:rPr lang="en-US" altLang="en-US" dirty="0">
                <a:cs typeface="Times New Roman" panose="02020603050405020304" pitchFamily="18" charset="0"/>
              </a:rPr>
              <a:t>(a) </a:t>
            </a:r>
            <a:r>
              <a:rPr lang="en-US" altLang="en-US" b="1" dirty="0">
                <a:cs typeface="Times New Roman" panose="02020603050405020304" pitchFamily="18" charset="0"/>
              </a:rPr>
              <a:t>[Disposition of collateral: continuation of security interest or agricultural lien; proceeds.]</a:t>
            </a:r>
            <a:endParaRPr lang="en-US" altLang="en-US" dirty="0">
              <a:cs typeface="Times New Roman" panose="02020603050405020304" pitchFamily="18" charset="0"/>
            </a:endParaRPr>
          </a:p>
          <a:p>
            <a:pPr lvl="1">
              <a:lnSpc>
                <a:spcPct val="80000"/>
              </a:lnSpc>
            </a:pPr>
            <a:r>
              <a:rPr lang="en-US" altLang="en-US" dirty="0">
                <a:cs typeface="Times New Roman" panose="02020603050405020304" pitchFamily="18" charset="0"/>
              </a:rPr>
              <a:t>Except as otherwise provided in this article and in Section 2‑403(2):</a:t>
            </a:r>
            <a:endParaRPr lang="en-US" altLang="en-US" dirty="0"/>
          </a:p>
          <a:p>
            <a:pPr lvl="2">
              <a:lnSpc>
                <a:spcPct val="80000"/>
              </a:lnSpc>
            </a:pPr>
            <a:r>
              <a:rPr lang="en-US" altLang="en-US" dirty="0">
                <a:cs typeface="Times New Roman" panose="02020603050405020304" pitchFamily="18" charset="0"/>
              </a:rPr>
              <a:t>(1) a </a:t>
            </a:r>
            <a:r>
              <a:rPr lang="en-US" altLang="en-US" dirty="0">
                <a:solidFill>
                  <a:srgbClr val="FF0000"/>
                </a:solidFill>
                <a:cs typeface="Times New Roman" panose="02020603050405020304" pitchFamily="18" charset="0"/>
              </a:rPr>
              <a:t>security interest</a:t>
            </a:r>
            <a:r>
              <a:rPr lang="en-US" altLang="en-US" dirty="0">
                <a:cs typeface="Times New Roman" panose="02020603050405020304" pitchFamily="18" charset="0"/>
              </a:rPr>
              <a:t> or agricultural lien </a:t>
            </a:r>
            <a:r>
              <a:rPr lang="en-US" altLang="en-US" dirty="0">
                <a:solidFill>
                  <a:srgbClr val="FF0000"/>
                </a:solidFill>
                <a:cs typeface="Times New Roman" panose="02020603050405020304" pitchFamily="18" charset="0"/>
              </a:rPr>
              <a:t>continues</a:t>
            </a:r>
            <a:r>
              <a:rPr lang="en-US" altLang="en-US" dirty="0">
                <a:cs typeface="Times New Roman" panose="02020603050405020304" pitchFamily="18" charset="0"/>
              </a:rPr>
              <a:t> in collateral </a:t>
            </a:r>
            <a:r>
              <a:rPr lang="en-US" altLang="en-US" dirty="0">
                <a:solidFill>
                  <a:srgbClr val="FF0000"/>
                </a:solidFill>
                <a:cs typeface="Times New Roman" panose="02020603050405020304" pitchFamily="18" charset="0"/>
              </a:rPr>
              <a:t>notwithstanding sale</a:t>
            </a:r>
            <a:r>
              <a:rPr lang="en-US" altLang="en-US" dirty="0">
                <a:cs typeface="Times New Roman" panose="02020603050405020304" pitchFamily="18" charset="0"/>
              </a:rPr>
              <a:t>, lease, license, exchange, or other disposition </a:t>
            </a:r>
            <a:r>
              <a:rPr lang="en-US" altLang="en-US" dirty="0" smtClean="0">
                <a:cs typeface="Times New Roman" panose="02020603050405020304" pitchFamily="18" charset="0"/>
              </a:rPr>
              <a:t>thereof</a:t>
            </a:r>
            <a:endParaRPr lang="en-US" dirty="0"/>
          </a:p>
        </p:txBody>
      </p:sp>
      <p:sp>
        <p:nvSpPr>
          <p:cNvPr id="4" name="Date Placeholder 3"/>
          <p:cNvSpPr>
            <a:spLocks noGrp="1"/>
          </p:cNvSpPr>
          <p:nvPr>
            <p:ph type="dt" sz="half" idx="10"/>
          </p:nvPr>
        </p:nvSpPr>
        <p:spPr/>
        <p:txBody>
          <a:bodyPr/>
          <a:lstStyle/>
          <a:p>
            <a:pPr>
              <a:defRPr/>
            </a:pPr>
            <a:fld id="{CCFD5042-7517-49EA-82BB-F1820AC9D6D7}" type="datetime4">
              <a:rPr lang="en-US" smtClean="0"/>
              <a:t>April 26,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p>
            <a:fld id="{B315B22E-9972-44F5-A014-A3B7A7E23AE8}" type="slidenum">
              <a:rPr lang="en-US" altLang="en-US" smtClean="0"/>
              <a:pPr/>
              <a:t>2</a:t>
            </a:fld>
            <a:endParaRPr lang="en-US" altLang="en-US"/>
          </a:p>
        </p:txBody>
      </p:sp>
    </p:spTree>
    <p:extLst>
      <p:ext uri="{BB962C8B-B14F-4D97-AF65-F5344CB8AC3E}">
        <p14:creationId xmlns:p14="http://schemas.microsoft.com/office/powerpoint/2010/main" val="6729659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Date Placeholder 2"/>
          <p:cNvSpPr>
            <a:spLocks noGrp="1"/>
          </p:cNvSpPr>
          <p:nvPr>
            <p:ph type="dt" sz="quarter" idx="10"/>
          </p:nvPr>
        </p:nvSpPr>
        <p:spPr/>
        <p:txBody>
          <a:bodyPr/>
          <a:lstStyle/>
          <a:p>
            <a:pPr>
              <a:defRPr/>
            </a:pPr>
            <a:fld id="{BBACC451-B5BC-4ED2-8304-262128B175F3}" type="datetime4">
              <a:rPr lang="en-US" smtClean="0"/>
              <a:t>April 26, 2021</a:t>
            </a:fld>
            <a:endParaRPr lang="en-US" altLang="en-US">
              <a:solidFill>
                <a:schemeClr val="bg2"/>
              </a:solidFill>
            </a:endParaRPr>
          </a:p>
        </p:txBody>
      </p:sp>
      <p:sp>
        <p:nvSpPr>
          <p:cNvPr id="10"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FBF9D495-472D-4104-8A2E-F557BA5EF299}" type="slidenum">
              <a:rPr lang="en-US" altLang="en-US" sz="1400">
                <a:solidFill>
                  <a:srgbClr val="000066"/>
                </a:solidFill>
                <a:latin typeface="Arial" panose="020B0604020202020204" pitchFamily="34" charset="0"/>
              </a:rPr>
              <a:pPr/>
              <a:t>20</a:t>
            </a:fld>
            <a:endParaRPr lang="en-US" altLang="en-US" sz="1400">
              <a:solidFill>
                <a:srgbClr val="000066"/>
              </a:solidFill>
              <a:latin typeface="Arial" panose="020B0604020202020204" pitchFamily="34" charset="0"/>
            </a:endParaRPr>
          </a:p>
        </p:txBody>
      </p:sp>
      <p:sp>
        <p:nvSpPr>
          <p:cNvPr id="15365" name="Rectangle 2"/>
          <p:cNvSpPr>
            <a:spLocks noGrp="1" noChangeArrowheads="1"/>
          </p:cNvSpPr>
          <p:nvPr>
            <p:ph type="title"/>
          </p:nvPr>
        </p:nvSpPr>
        <p:spPr/>
        <p:txBody>
          <a:bodyPr/>
          <a:lstStyle/>
          <a:p>
            <a:r>
              <a:rPr lang="en-US" altLang="en-US" dirty="0" smtClean="0">
                <a:cs typeface="Times New Roman" panose="02020603050405020304" pitchFamily="18" charset="0"/>
              </a:rPr>
              <a:t>5‑1.1: An Unremarkable Proceeds Example</a:t>
            </a:r>
            <a:endParaRPr lang="en-US" altLang="en-US" sz="3200" dirty="0"/>
          </a:p>
        </p:txBody>
      </p:sp>
      <p:sp>
        <p:nvSpPr>
          <p:cNvPr id="1636355" name="AutoShape 3"/>
          <p:cNvSpPr>
            <a:spLocks noChangeArrowheads="1"/>
          </p:cNvSpPr>
          <p:nvPr/>
        </p:nvSpPr>
        <p:spPr bwMode="auto">
          <a:xfrm>
            <a:off x="7315200" y="1524000"/>
            <a:ext cx="3048000" cy="9906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Finco</a:t>
            </a:r>
            <a:endParaRPr lang="en-US" altLang="en-US" sz="4000" dirty="0"/>
          </a:p>
        </p:txBody>
      </p:sp>
      <p:sp>
        <p:nvSpPr>
          <p:cNvPr id="1636356" name="AutoShape 4"/>
          <p:cNvSpPr>
            <a:spLocks noChangeArrowheads="1"/>
          </p:cNvSpPr>
          <p:nvPr/>
        </p:nvSpPr>
        <p:spPr bwMode="auto">
          <a:xfrm>
            <a:off x="1981200" y="1371600"/>
            <a:ext cx="2209800" cy="11430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1636357" name="Text Box 5"/>
          <p:cNvSpPr txBox="1">
            <a:spLocks noChangeArrowheads="1"/>
          </p:cNvSpPr>
          <p:nvPr/>
        </p:nvSpPr>
        <p:spPr bwMode="auto">
          <a:xfrm>
            <a:off x="3086100" y="4928454"/>
            <a:ext cx="5549900" cy="646331"/>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a:solidFill>
                  <a:srgbClr val="FF0000"/>
                </a:solidFill>
              </a:rPr>
              <a:t>2/1 What are </a:t>
            </a:r>
            <a:r>
              <a:rPr lang="en-US" altLang="en-US" sz="3600" dirty="0" smtClean="0">
                <a:solidFill>
                  <a:srgbClr val="FF0000"/>
                </a:solidFill>
              </a:rPr>
              <a:t>Finco’s </a:t>
            </a:r>
            <a:r>
              <a:rPr lang="en-US" altLang="en-US" sz="3600" dirty="0">
                <a:solidFill>
                  <a:srgbClr val="FF0000"/>
                </a:solidFill>
              </a:rPr>
              <a:t>Rights?</a:t>
            </a:r>
          </a:p>
        </p:txBody>
      </p:sp>
      <p:sp>
        <p:nvSpPr>
          <p:cNvPr id="1636358" name="Line 6"/>
          <p:cNvSpPr>
            <a:spLocks noChangeShapeType="1"/>
          </p:cNvSpPr>
          <p:nvPr/>
        </p:nvSpPr>
        <p:spPr bwMode="auto">
          <a:xfrm>
            <a:off x="4191000" y="1981200"/>
            <a:ext cx="3429000" cy="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636359" name="AutoShape 7"/>
          <p:cNvSpPr>
            <a:spLocks noChangeArrowheads="1"/>
          </p:cNvSpPr>
          <p:nvPr/>
        </p:nvSpPr>
        <p:spPr bwMode="auto">
          <a:xfrm>
            <a:off x="2704757" y="2631989"/>
            <a:ext cx="5931243" cy="1968843"/>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2/1</a:t>
            </a:r>
          </a:p>
          <a:p>
            <a:pPr algn="ctr"/>
            <a:r>
              <a:rPr lang="en-US" altLang="en-US" sz="3200" dirty="0"/>
              <a:t>SA: Paintings and All Proceeds</a:t>
            </a:r>
          </a:p>
          <a:p>
            <a:pPr algn="ctr"/>
            <a:r>
              <a:rPr lang="en-US" altLang="en-US" sz="3200" dirty="0"/>
              <a:t>FS: Paintings and All Proceeds</a:t>
            </a:r>
          </a:p>
          <a:p>
            <a:pPr algn="ctr"/>
            <a:r>
              <a:rPr lang="en-US" altLang="en-US" sz="3200" dirty="0"/>
              <a:t>$</a:t>
            </a:r>
          </a:p>
        </p:txBody>
      </p:sp>
      <p:sp>
        <p:nvSpPr>
          <p:cNvPr id="11" name="Text Box 5"/>
          <p:cNvSpPr txBox="1">
            <a:spLocks noChangeArrowheads="1"/>
          </p:cNvSpPr>
          <p:nvPr/>
        </p:nvSpPr>
        <p:spPr bwMode="auto">
          <a:xfrm>
            <a:off x="10062556" y="0"/>
            <a:ext cx="2129445"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(1 of 3)</a:t>
            </a:r>
            <a:endParaRPr lang="en-US" b="1" i="0" dirty="0">
              <a:solidFill>
                <a:schemeClr val="accent4">
                  <a:lumMod val="75000"/>
                  <a:lumOff val="25000"/>
                </a:schemeClr>
              </a:solidFill>
              <a:latin typeface="+mn-lt"/>
              <a:cs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636356"/>
                                        </p:tgtEl>
                                        <p:attrNameLst>
                                          <p:attrName>style.visibility</p:attrName>
                                        </p:attrNameLst>
                                      </p:cBhvr>
                                      <p:to>
                                        <p:strVal val="visible"/>
                                      </p:to>
                                    </p:set>
                                    <p:anim calcmode="lin" valueType="num">
                                      <p:cBhvr additive="base">
                                        <p:cTn id="7" dur="500" fill="hold"/>
                                        <p:tgtEl>
                                          <p:spTgt spid="1636356"/>
                                        </p:tgtEl>
                                        <p:attrNameLst>
                                          <p:attrName>ppt_x</p:attrName>
                                        </p:attrNameLst>
                                      </p:cBhvr>
                                      <p:tavLst>
                                        <p:tav tm="0">
                                          <p:val>
                                            <p:strVal val="0-#ppt_w/2"/>
                                          </p:val>
                                        </p:tav>
                                        <p:tav tm="100000">
                                          <p:val>
                                            <p:strVal val="#ppt_x"/>
                                          </p:val>
                                        </p:tav>
                                      </p:tavLst>
                                    </p:anim>
                                    <p:anim calcmode="lin" valueType="num">
                                      <p:cBhvr additive="base">
                                        <p:cTn id="8" dur="500" fill="hold"/>
                                        <p:tgtEl>
                                          <p:spTgt spid="1636356"/>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1636355"/>
                                        </p:tgtEl>
                                        <p:attrNameLst>
                                          <p:attrName>style.visibility</p:attrName>
                                        </p:attrNameLst>
                                      </p:cBhvr>
                                      <p:to>
                                        <p:strVal val="visible"/>
                                      </p:to>
                                    </p:set>
                                    <p:anim calcmode="lin" valueType="num">
                                      <p:cBhvr>
                                        <p:cTn id="12" dur="500" fill="hold"/>
                                        <p:tgtEl>
                                          <p:spTgt spid="1636355"/>
                                        </p:tgtEl>
                                        <p:attrNameLst>
                                          <p:attrName>ppt_w</p:attrName>
                                        </p:attrNameLst>
                                      </p:cBhvr>
                                      <p:tavLst>
                                        <p:tav tm="0">
                                          <p:val>
                                            <p:strVal val="2/3*#ppt_w"/>
                                          </p:val>
                                        </p:tav>
                                        <p:tav tm="100000">
                                          <p:val>
                                            <p:strVal val="#ppt_w"/>
                                          </p:val>
                                        </p:tav>
                                      </p:tavLst>
                                    </p:anim>
                                    <p:anim calcmode="lin" valueType="num">
                                      <p:cBhvr>
                                        <p:cTn id="13" dur="500" fill="hold"/>
                                        <p:tgtEl>
                                          <p:spTgt spid="1636355"/>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16" fill="hold" grpId="0" nodeType="afterEffect">
                                  <p:stCondLst>
                                    <p:cond delay="0"/>
                                  </p:stCondLst>
                                  <p:childTnLst>
                                    <p:set>
                                      <p:cBhvr>
                                        <p:cTn id="16" dur="1" fill="hold">
                                          <p:stCondLst>
                                            <p:cond delay="0"/>
                                          </p:stCondLst>
                                        </p:cTn>
                                        <p:tgtEl>
                                          <p:spTgt spid="1636358"/>
                                        </p:tgtEl>
                                        <p:attrNameLst>
                                          <p:attrName>style.visibility</p:attrName>
                                        </p:attrNameLst>
                                      </p:cBhvr>
                                      <p:to>
                                        <p:strVal val="visible"/>
                                      </p:to>
                                    </p:set>
                                    <p:anim calcmode="lin" valueType="num">
                                      <p:cBhvr>
                                        <p:cTn id="17" dur="500" fill="hold"/>
                                        <p:tgtEl>
                                          <p:spTgt spid="1636358"/>
                                        </p:tgtEl>
                                        <p:attrNameLst>
                                          <p:attrName>ppt_w</p:attrName>
                                        </p:attrNameLst>
                                      </p:cBhvr>
                                      <p:tavLst>
                                        <p:tav tm="0">
                                          <p:val>
                                            <p:fltVal val="0"/>
                                          </p:val>
                                        </p:tav>
                                        <p:tav tm="100000">
                                          <p:val>
                                            <p:strVal val="#ppt_w"/>
                                          </p:val>
                                        </p:tav>
                                      </p:tavLst>
                                    </p:anim>
                                    <p:anim calcmode="lin" valueType="num">
                                      <p:cBhvr>
                                        <p:cTn id="18" dur="500" fill="hold"/>
                                        <p:tgtEl>
                                          <p:spTgt spid="1636358"/>
                                        </p:tgtEl>
                                        <p:attrNameLst>
                                          <p:attrName>ppt_h</p:attrName>
                                        </p:attrNameLst>
                                      </p:cBhvr>
                                      <p:tavLst>
                                        <p:tav tm="0">
                                          <p:val>
                                            <p:fltVal val="0"/>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1636359"/>
                                        </p:tgtEl>
                                        <p:attrNameLst>
                                          <p:attrName>style.visibility</p:attrName>
                                        </p:attrNameLst>
                                      </p:cBhvr>
                                      <p:to>
                                        <p:strVal val="visible"/>
                                      </p:to>
                                    </p:set>
                                    <p:animEffect transition="in" filter="dissolve">
                                      <p:cBhvr>
                                        <p:cTn id="22" dur="500"/>
                                        <p:tgtEl>
                                          <p:spTgt spid="1636359"/>
                                        </p:tgtEl>
                                      </p:cBhvr>
                                    </p:animEffect>
                                  </p:childTnLst>
                                </p:cTn>
                              </p:par>
                            </p:childTnLst>
                          </p:cTn>
                        </p:par>
                        <p:par>
                          <p:cTn id="23" fill="hold" nodeType="afterGroup">
                            <p:stCondLst>
                              <p:cond delay="2000"/>
                            </p:stCondLst>
                            <p:childTnLst>
                              <p:par>
                                <p:cTn id="24" presetID="9" presetClass="entr" presetSubtype="0" fill="hold" grpId="0" nodeType="afterEffect">
                                  <p:stCondLst>
                                    <p:cond delay="0"/>
                                  </p:stCondLst>
                                  <p:childTnLst>
                                    <p:set>
                                      <p:cBhvr>
                                        <p:cTn id="25" dur="1" fill="hold">
                                          <p:stCondLst>
                                            <p:cond delay="0"/>
                                          </p:stCondLst>
                                        </p:cTn>
                                        <p:tgtEl>
                                          <p:spTgt spid="1636357"/>
                                        </p:tgtEl>
                                        <p:attrNameLst>
                                          <p:attrName>style.visibility</p:attrName>
                                        </p:attrNameLst>
                                      </p:cBhvr>
                                      <p:to>
                                        <p:strVal val="visible"/>
                                      </p:to>
                                    </p:set>
                                    <p:animEffect transition="in" filter="dissolve">
                                      <p:cBhvr>
                                        <p:cTn id="26" dur="500"/>
                                        <p:tgtEl>
                                          <p:spTgt spid="16363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6355" grpId="0" animBg="1" autoUpdateAnimBg="0"/>
      <p:bldP spid="1636356" grpId="0" animBg="1" autoUpdateAnimBg="0"/>
      <p:bldP spid="1636357" grpId="0" animBg="1" autoUpdateAnimBg="0"/>
      <p:bldP spid="1636358" grpId="0" animBg="1"/>
      <p:bldP spid="1636359" grpId="0" animBg="1"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Date Placeholder 2"/>
          <p:cNvSpPr>
            <a:spLocks noGrp="1"/>
          </p:cNvSpPr>
          <p:nvPr>
            <p:ph type="dt" sz="quarter" idx="10"/>
          </p:nvPr>
        </p:nvSpPr>
        <p:spPr/>
        <p:txBody>
          <a:bodyPr/>
          <a:lstStyle/>
          <a:p>
            <a:pPr>
              <a:defRPr/>
            </a:pPr>
            <a:fld id="{99806AFF-B4E9-4283-B26A-C19FDA558108}" type="datetime4">
              <a:rPr lang="en-US" smtClean="0"/>
              <a:t>April 26, 2021</a:t>
            </a:fld>
            <a:endParaRPr lang="en-US" altLang="en-US">
              <a:solidFill>
                <a:schemeClr val="bg2"/>
              </a:solidFill>
            </a:endParaRPr>
          </a:p>
        </p:txBody>
      </p:sp>
      <p:sp>
        <p:nvSpPr>
          <p:cNvPr id="13"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E015E628-75BD-4D18-86A9-256D8D884ECB}" type="slidenum">
              <a:rPr lang="en-US" altLang="en-US" sz="1400">
                <a:solidFill>
                  <a:srgbClr val="000066"/>
                </a:solidFill>
                <a:latin typeface="Arial" panose="020B0604020202020204" pitchFamily="34" charset="0"/>
              </a:rPr>
              <a:pPr/>
              <a:t>21</a:t>
            </a:fld>
            <a:endParaRPr lang="en-US" altLang="en-US" sz="1400">
              <a:solidFill>
                <a:srgbClr val="000066"/>
              </a:solidFill>
              <a:latin typeface="Arial" panose="020B0604020202020204" pitchFamily="34" charset="0"/>
            </a:endParaRPr>
          </a:p>
        </p:txBody>
      </p:sp>
      <p:sp>
        <p:nvSpPr>
          <p:cNvPr id="17413" name="Rectangle 2"/>
          <p:cNvSpPr>
            <a:spLocks noGrp="1" noChangeArrowheads="1"/>
          </p:cNvSpPr>
          <p:nvPr>
            <p:ph type="title"/>
          </p:nvPr>
        </p:nvSpPr>
        <p:spPr/>
        <p:txBody>
          <a:bodyPr/>
          <a:lstStyle/>
          <a:p>
            <a:r>
              <a:rPr lang="en-US" altLang="en-US" dirty="0" smtClean="0">
                <a:cs typeface="Times New Roman" panose="02020603050405020304" pitchFamily="18" charset="0"/>
              </a:rPr>
              <a:t>5‑1.2: An Unremarkable Proceeds Example</a:t>
            </a:r>
            <a:endParaRPr lang="en-US" altLang="en-US" sz="3200" dirty="0"/>
          </a:p>
        </p:txBody>
      </p:sp>
      <p:sp>
        <p:nvSpPr>
          <p:cNvPr id="1841155" name="AutoShape 3"/>
          <p:cNvSpPr>
            <a:spLocks noChangeArrowheads="1"/>
          </p:cNvSpPr>
          <p:nvPr/>
        </p:nvSpPr>
        <p:spPr bwMode="auto">
          <a:xfrm>
            <a:off x="9527058" y="1524000"/>
            <a:ext cx="2549633" cy="9906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Finco</a:t>
            </a:r>
            <a:endParaRPr lang="en-US" altLang="en-US" sz="4000" dirty="0"/>
          </a:p>
        </p:txBody>
      </p:sp>
      <p:sp>
        <p:nvSpPr>
          <p:cNvPr id="1841156" name="AutoShape 4"/>
          <p:cNvSpPr>
            <a:spLocks noChangeArrowheads="1"/>
          </p:cNvSpPr>
          <p:nvPr/>
        </p:nvSpPr>
        <p:spPr bwMode="auto">
          <a:xfrm>
            <a:off x="1371600" y="1371600"/>
            <a:ext cx="2209800" cy="11430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1841157" name="AutoShape 5"/>
          <p:cNvSpPr>
            <a:spLocks noChangeArrowheads="1"/>
          </p:cNvSpPr>
          <p:nvPr/>
        </p:nvSpPr>
        <p:spPr bwMode="auto">
          <a:xfrm>
            <a:off x="1447800" y="5181600"/>
            <a:ext cx="2590800" cy="11430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3</a:t>
            </a:r>
            <a:r>
              <a:rPr lang="en-US" altLang="en-US" sz="4000" baseline="30000"/>
              <a:t>rd</a:t>
            </a:r>
            <a:r>
              <a:rPr lang="en-US" altLang="en-US" sz="4000"/>
              <a:t> Party</a:t>
            </a:r>
          </a:p>
        </p:txBody>
      </p:sp>
      <p:sp>
        <p:nvSpPr>
          <p:cNvPr id="1841158" name="Line 6"/>
          <p:cNvSpPr>
            <a:spLocks noChangeShapeType="1"/>
          </p:cNvSpPr>
          <p:nvPr/>
        </p:nvSpPr>
        <p:spPr bwMode="auto">
          <a:xfrm>
            <a:off x="3581400" y="1981200"/>
            <a:ext cx="6155724" cy="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841159" name="AutoShape 7"/>
          <p:cNvSpPr>
            <a:spLocks noChangeArrowheads="1"/>
          </p:cNvSpPr>
          <p:nvPr/>
        </p:nvSpPr>
        <p:spPr bwMode="auto">
          <a:xfrm>
            <a:off x="3823728" y="2377646"/>
            <a:ext cx="5461001" cy="178967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2/1</a:t>
            </a:r>
          </a:p>
          <a:p>
            <a:pPr algn="ctr"/>
            <a:r>
              <a:rPr lang="en-US" altLang="en-US" sz="3200" dirty="0"/>
              <a:t>SA: Paintings and All Proceeds</a:t>
            </a:r>
          </a:p>
          <a:p>
            <a:pPr algn="ctr"/>
            <a:r>
              <a:rPr lang="en-US" altLang="en-US" sz="3200" dirty="0"/>
              <a:t>FS: Paintings and All Proceeds</a:t>
            </a:r>
          </a:p>
          <a:p>
            <a:pPr algn="ctr"/>
            <a:r>
              <a:rPr lang="en-US" altLang="en-US" sz="3200" dirty="0"/>
              <a:t>$</a:t>
            </a:r>
          </a:p>
        </p:txBody>
      </p:sp>
      <p:sp>
        <p:nvSpPr>
          <p:cNvPr id="1841160" name="Line 8"/>
          <p:cNvSpPr>
            <a:spLocks noChangeShapeType="1"/>
          </p:cNvSpPr>
          <p:nvPr/>
        </p:nvSpPr>
        <p:spPr bwMode="auto">
          <a:xfrm>
            <a:off x="2946400" y="2667000"/>
            <a:ext cx="0" cy="2514600"/>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841161" name="AutoShape 9"/>
          <p:cNvSpPr>
            <a:spLocks noChangeArrowheads="1"/>
          </p:cNvSpPr>
          <p:nvPr/>
        </p:nvSpPr>
        <p:spPr bwMode="auto">
          <a:xfrm>
            <a:off x="229630" y="3312640"/>
            <a:ext cx="2361170" cy="1487959"/>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3/1</a:t>
            </a:r>
          </a:p>
          <a:p>
            <a:pPr algn="ctr"/>
            <a:r>
              <a:rPr lang="en-US" altLang="en-US" sz="3200" dirty="0"/>
              <a:t>Swap Painting</a:t>
            </a:r>
          </a:p>
          <a:p>
            <a:pPr algn="ctr"/>
            <a:r>
              <a:rPr lang="en-US" altLang="en-US" sz="3200" dirty="0"/>
              <a:t>For Computer</a:t>
            </a:r>
          </a:p>
        </p:txBody>
      </p:sp>
      <p:sp>
        <p:nvSpPr>
          <p:cNvPr id="1841162" name="Text Box 10"/>
          <p:cNvSpPr txBox="1">
            <a:spLocks noChangeArrowheads="1"/>
          </p:cNvSpPr>
          <p:nvPr/>
        </p:nvSpPr>
        <p:spPr bwMode="auto">
          <a:xfrm>
            <a:off x="6038207" y="5449669"/>
            <a:ext cx="5601986" cy="646331"/>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a:solidFill>
                  <a:srgbClr val="FF0000"/>
                </a:solidFill>
              </a:rPr>
              <a:t>3/1 What are </a:t>
            </a:r>
            <a:r>
              <a:rPr lang="en-US" altLang="en-US" sz="3600" dirty="0" smtClean="0">
                <a:solidFill>
                  <a:srgbClr val="FF0000"/>
                </a:solidFill>
              </a:rPr>
              <a:t>Finco’s </a:t>
            </a:r>
            <a:r>
              <a:rPr lang="en-US" altLang="en-US" sz="3600" dirty="0">
                <a:solidFill>
                  <a:srgbClr val="FF0000"/>
                </a:solidFill>
              </a:rPr>
              <a:t>Rights?</a:t>
            </a:r>
          </a:p>
        </p:txBody>
      </p:sp>
      <p:sp>
        <p:nvSpPr>
          <p:cNvPr id="14" name="Rectangle 5"/>
          <p:cNvSpPr>
            <a:spLocks noChangeArrowheads="1"/>
          </p:cNvSpPr>
          <p:nvPr/>
        </p:nvSpPr>
        <p:spPr bwMode="auto">
          <a:xfrm>
            <a:off x="12018963"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15" name="Text Box 5"/>
          <p:cNvSpPr txBox="1">
            <a:spLocks noChangeArrowheads="1"/>
          </p:cNvSpPr>
          <p:nvPr/>
        </p:nvSpPr>
        <p:spPr bwMode="auto">
          <a:xfrm>
            <a:off x="10062556" y="0"/>
            <a:ext cx="2129445"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(2 of 3)</a:t>
            </a:r>
            <a:endParaRPr lang="en-US" b="1" i="0" dirty="0">
              <a:solidFill>
                <a:schemeClr val="accent4">
                  <a:lumMod val="75000"/>
                  <a:lumOff val="25000"/>
                </a:schemeClr>
              </a:solidFill>
              <a:latin typeface="+mn-lt"/>
              <a:cs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841156"/>
                                        </p:tgtEl>
                                        <p:attrNameLst>
                                          <p:attrName>style.visibility</p:attrName>
                                        </p:attrNameLst>
                                      </p:cBhvr>
                                      <p:to>
                                        <p:strVal val="visible"/>
                                      </p:to>
                                    </p:set>
                                    <p:anim calcmode="lin" valueType="num">
                                      <p:cBhvr additive="base">
                                        <p:cTn id="7" dur="500" fill="hold"/>
                                        <p:tgtEl>
                                          <p:spTgt spid="1841156"/>
                                        </p:tgtEl>
                                        <p:attrNameLst>
                                          <p:attrName>ppt_x</p:attrName>
                                        </p:attrNameLst>
                                      </p:cBhvr>
                                      <p:tavLst>
                                        <p:tav tm="0">
                                          <p:val>
                                            <p:strVal val="0-#ppt_w/2"/>
                                          </p:val>
                                        </p:tav>
                                        <p:tav tm="100000">
                                          <p:val>
                                            <p:strVal val="#ppt_x"/>
                                          </p:val>
                                        </p:tav>
                                      </p:tavLst>
                                    </p:anim>
                                    <p:anim calcmode="lin" valueType="num">
                                      <p:cBhvr additive="base">
                                        <p:cTn id="8" dur="500" fill="hold"/>
                                        <p:tgtEl>
                                          <p:spTgt spid="1841156"/>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1841155"/>
                                        </p:tgtEl>
                                        <p:attrNameLst>
                                          <p:attrName>style.visibility</p:attrName>
                                        </p:attrNameLst>
                                      </p:cBhvr>
                                      <p:to>
                                        <p:strVal val="visible"/>
                                      </p:to>
                                    </p:set>
                                    <p:anim calcmode="lin" valueType="num">
                                      <p:cBhvr>
                                        <p:cTn id="12" dur="500" fill="hold"/>
                                        <p:tgtEl>
                                          <p:spTgt spid="1841155"/>
                                        </p:tgtEl>
                                        <p:attrNameLst>
                                          <p:attrName>ppt_w</p:attrName>
                                        </p:attrNameLst>
                                      </p:cBhvr>
                                      <p:tavLst>
                                        <p:tav tm="0">
                                          <p:val>
                                            <p:strVal val="2/3*#ppt_w"/>
                                          </p:val>
                                        </p:tav>
                                        <p:tav tm="100000">
                                          <p:val>
                                            <p:strVal val="#ppt_w"/>
                                          </p:val>
                                        </p:tav>
                                      </p:tavLst>
                                    </p:anim>
                                    <p:anim calcmode="lin" valueType="num">
                                      <p:cBhvr>
                                        <p:cTn id="13" dur="500" fill="hold"/>
                                        <p:tgtEl>
                                          <p:spTgt spid="1841155"/>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16" fill="hold" grpId="0" nodeType="afterEffect">
                                  <p:stCondLst>
                                    <p:cond delay="0"/>
                                  </p:stCondLst>
                                  <p:childTnLst>
                                    <p:set>
                                      <p:cBhvr>
                                        <p:cTn id="16" dur="1" fill="hold">
                                          <p:stCondLst>
                                            <p:cond delay="0"/>
                                          </p:stCondLst>
                                        </p:cTn>
                                        <p:tgtEl>
                                          <p:spTgt spid="1841158"/>
                                        </p:tgtEl>
                                        <p:attrNameLst>
                                          <p:attrName>style.visibility</p:attrName>
                                        </p:attrNameLst>
                                      </p:cBhvr>
                                      <p:to>
                                        <p:strVal val="visible"/>
                                      </p:to>
                                    </p:set>
                                    <p:anim calcmode="lin" valueType="num">
                                      <p:cBhvr>
                                        <p:cTn id="17" dur="500" fill="hold"/>
                                        <p:tgtEl>
                                          <p:spTgt spid="1841158"/>
                                        </p:tgtEl>
                                        <p:attrNameLst>
                                          <p:attrName>ppt_w</p:attrName>
                                        </p:attrNameLst>
                                      </p:cBhvr>
                                      <p:tavLst>
                                        <p:tav tm="0">
                                          <p:val>
                                            <p:fltVal val="0"/>
                                          </p:val>
                                        </p:tav>
                                        <p:tav tm="100000">
                                          <p:val>
                                            <p:strVal val="#ppt_w"/>
                                          </p:val>
                                        </p:tav>
                                      </p:tavLst>
                                    </p:anim>
                                    <p:anim calcmode="lin" valueType="num">
                                      <p:cBhvr>
                                        <p:cTn id="18" dur="500" fill="hold"/>
                                        <p:tgtEl>
                                          <p:spTgt spid="1841158"/>
                                        </p:tgtEl>
                                        <p:attrNameLst>
                                          <p:attrName>ppt_h</p:attrName>
                                        </p:attrNameLst>
                                      </p:cBhvr>
                                      <p:tavLst>
                                        <p:tav tm="0">
                                          <p:val>
                                            <p:fltVal val="0"/>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1841159"/>
                                        </p:tgtEl>
                                        <p:attrNameLst>
                                          <p:attrName>style.visibility</p:attrName>
                                        </p:attrNameLst>
                                      </p:cBhvr>
                                      <p:to>
                                        <p:strVal val="visible"/>
                                      </p:to>
                                    </p:set>
                                    <p:animEffect transition="in" filter="dissolve">
                                      <p:cBhvr>
                                        <p:cTn id="22" dur="500"/>
                                        <p:tgtEl>
                                          <p:spTgt spid="184115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hidden"/>
                                      </p:to>
                                    </p:set>
                                  </p:childTnLst>
                                </p:cTn>
                              </p:par>
                              <p:par>
                                <p:cTn id="27" presetID="23" presetClass="entr" presetSubtype="272" fill="hold" grpId="0" nodeType="withEffect">
                                  <p:stCondLst>
                                    <p:cond delay="0"/>
                                  </p:stCondLst>
                                  <p:childTnLst>
                                    <p:set>
                                      <p:cBhvr>
                                        <p:cTn id="28" dur="1" fill="hold">
                                          <p:stCondLst>
                                            <p:cond delay="0"/>
                                          </p:stCondLst>
                                        </p:cTn>
                                        <p:tgtEl>
                                          <p:spTgt spid="1841157"/>
                                        </p:tgtEl>
                                        <p:attrNameLst>
                                          <p:attrName>style.visibility</p:attrName>
                                        </p:attrNameLst>
                                      </p:cBhvr>
                                      <p:to>
                                        <p:strVal val="visible"/>
                                      </p:to>
                                    </p:set>
                                    <p:anim calcmode="lin" valueType="num">
                                      <p:cBhvr>
                                        <p:cTn id="29" dur="500" fill="hold"/>
                                        <p:tgtEl>
                                          <p:spTgt spid="1841157"/>
                                        </p:tgtEl>
                                        <p:attrNameLst>
                                          <p:attrName>ppt_w</p:attrName>
                                        </p:attrNameLst>
                                      </p:cBhvr>
                                      <p:tavLst>
                                        <p:tav tm="0">
                                          <p:val>
                                            <p:strVal val="2/3*#ppt_w"/>
                                          </p:val>
                                        </p:tav>
                                        <p:tav tm="100000">
                                          <p:val>
                                            <p:strVal val="#ppt_w"/>
                                          </p:val>
                                        </p:tav>
                                      </p:tavLst>
                                    </p:anim>
                                    <p:anim calcmode="lin" valueType="num">
                                      <p:cBhvr>
                                        <p:cTn id="30" dur="500" fill="hold"/>
                                        <p:tgtEl>
                                          <p:spTgt spid="1841157"/>
                                        </p:tgtEl>
                                        <p:attrNameLst>
                                          <p:attrName>ppt_h</p:attrName>
                                        </p:attrNameLst>
                                      </p:cBhvr>
                                      <p:tavLst>
                                        <p:tav tm="0">
                                          <p:val>
                                            <p:strVal val="2/3*#ppt_h"/>
                                          </p:val>
                                        </p:tav>
                                        <p:tav tm="100000">
                                          <p:val>
                                            <p:strVal val="#ppt_h"/>
                                          </p:val>
                                        </p:tav>
                                      </p:tavLst>
                                    </p:anim>
                                  </p:childTnLst>
                                </p:cTn>
                              </p:par>
                            </p:childTnLst>
                          </p:cTn>
                        </p:par>
                        <p:par>
                          <p:cTn id="31" fill="hold" nodeType="afterGroup">
                            <p:stCondLst>
                              <p:cond delay="500"/>
                            </p:stCondLst>
                            <p:childTnLst>
                              <p:par>
                                <p:cTn id="32" presetID="23" presetClass="entr" presetSubtype="16" fill="hold" grpId="0" nodeType="afterEffect">
                                  <p:stCondLst>
                                    <p:cond delay="0"/>
                                  </p:stCondLst>
                                  <p:childTnLst>
                                    <p:set>
                                      <p:cBhvr>
                                        <p:cTn id="33" dur="1" fill="hold">
                                          <p:stCondLst>
                                            <p:cond delay="0"/>
                                          </p:stCondLst>
                                        </p:cTn>
                                        <p:tgtEl>
                                          <p:spTgt spid="1841160"/>
                                        </p:tgtEl>
                                        <p:attrNameLst>
                                          <p:attrName>style.visibility</p:attrName>
                                        </p:attrNameLst>
                                      </p:cBhvr>
                                      <p:to>
                                        <p:strVal val="visible"/>
                                      </p:to>
                                    </p:set>
                                    <p:anim calcmode="lin" valueType="num">
                                      <p:cBhvr>
                                        <p:cTn id="34" dur="500" fill="hold"/>
                                        <p:tgtEl>
                                          <p:spTgt spid="1841160"/>
                                        </p:tgtEl>
                                        <p:attrNameLst>
                                          <p:attrName>ppt_w</p:attrName>
                                        </p:attrNameLst>
                                      </p:cBhvr>
                                      <p:tavLst>
                                        <p:tav tm="0">
                                          <p:val>
                                            <p:fltVal val="0"/>
                                          </p:val>
                                        </p:tav>
                                        <p:tav tm="100000">
                                          <p:val>
                                            <p:strVal val="#ppt_w"/>
                                          </p:val>
                                        </p:tav>
                                      </p:tavLst>
                                    </p:anim>
                                    <p:anim calcmode="lin" valueType="num">
                                      <p:cBhvr>
                                        <p:cTn id="35" dur="500" fill="hold"/>
                                        <p:tgtEl>
                                          <p:spTgt spid="1841160"/>
                                        </p:tgtEl>
                                        <p:attrNameLst>
                                          <p:attrName>ppt_h</p:attrName>
                                        </p:attrNameLst>
                                      </p:cBhvr>
                                      <p:tavLst>
                                        <p:tav tm="0">
                                          <p:val>
                                            <p:fltVal val="0"/>
                                          </p:val>
                                        </p:tav>
                                        <p:tav tm="100000">
                                          <p:val>
                                            <p:strVal val="#ppt_h"/>
                                          </p:val>
                                        </p:tav>
                                      </p:tavLst>
                                    </p:anim>
                                  </p:childTnLst>
                                </p:cTn>
                              </p:par>
                            </p:childTnLst>
                          </p:cTn>
                        </p:par>
                        <p:par>
                          <p:cTn id="36" fill="hold" nodeType="afterGroup">
                            <p:stCondLst>
                              <p:cond delay="1000"/>
                            </p:stCondLst>
                            <p:childTnLst>
                              <p:par>
                                <p:cTn id="37" presetID="9" presetClass="entr" presetSubtype="0" fill="hold" grpId="0" nodeType="afterEffect">
                                  <p:stCondLst>
                                    <p:cond delay="0"/>
                                  </p:stCondLst>
                                  <p:childTnLst>
                                    <p:set>
                                      <p:cBhvr>
                                        <p:cTn id="38" dur="1" fill="hold">
                                          <p:stCondLst>
                                            <p:cond delay="0"/>
                                          </p:stCondLst>
                                        </p:cTn>
                                        <p:tgtEl>
                                          <p:spTgt spid="1841161"/>
                                        </p:tgtEl>
                                        <p:attrNameLst>
                                          <p:attrName>style.visibility</p:attrName>
                                        </p:attrNameLst>
                                      </p:cBhvr>
                                      <p:to>
                                        <p:strVal val="visible"/>
                                      </p:to>
                                    </p:set>
                                    <p:animEffect transition="in" filter="dissolve">
                                      <p:cBhvr>
                                        <p:cTn id="39" dur="500"/>
                                        <p:tgtEl>
                                          <p:spTgt spid="1841161"/>
                                        </p:tgtEl>
                                      </p:cBhvr>
                                    </p:animEffect>
                                  </p:childTnLst>
                                </p:cTn>
                              </p:par>
                            </p:childTnLst>
                          </p:cTn>
                        </p:par>
                        <p:par>
                          <p:cTn id="40" fill="hold" nodeType="afterGroup">
                            <p:stCondLst>
                              <p:cond delay="1500"/>
                            </p:stCondLst>
                            <p:childTnLst>
                              <p:par>
                                <p:cTn id="41" presetID="9" presetClass="entr" presetSubtype="0" fill="hold" grpId="0" nodeType="afterEffect">
                                  <p:stCondLst>
                                    <p:cond delay="0"/>
                                  </p:stCondLst>
                                  <p:childTnLst>
                                    <p:set>
                                      <p:cBhvr>
                                        <p:cTn id="42" dur="1" fill="hold">
                                          <p:stCondLst>
                                            <p:cond delay="0"/>
                                          </p:stCondLst>
                                        </p:cTn>
                                        <p:tgtEl>
                                          <p:spTgt spid="1841162"/>
                                        </p:tgtEl>
                                        <p:attrNameLst>
                                          <p:attrName>style.visibility</p:attrName>
                                        </p:attrNameLst>
                                      </p:cBhvr>
                                      <p:to>
                                        <p:strVal val="visible"/>
                                      </p:to>
                                    </p:set>
                                    <p:animEffect transition="in" filter="dissolve">
                                      <p:cBhvr>
                                        <p:cTn id="43" dur="500"/>
                                        <p:tgtEl>
                                          <p:spTgt spid="18411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1155" grpId="0" animBg="1" autoUpdateAnimBg="0"/>
      <p:bldP spid="1841156" grpId="0" animBg="1" autoUpdateAnimBg="0"/>
      <p:bldP spid="1841157" grpId="0" animBg="1" autoUpdateAnimBg="0"/>
      <p:bldP spid="1841158" grpId="0" animBg="1"/>
      <p:bldP spid="1841159" grpId="0" animBg="1" autoUpdateAnimBg="0"/>
      <p:bldP spid="1841160" grpId="0" animBg="1"/>
      <p:bldP spid="1841161" grpId="0" animBg="1" autoUpdateAnimBg="0"/>
      <p:bldP spid="1841162" grpId="0" animBg="1" autoUpdateAnimBg="0"/>
      <p:bldP spid="14" grpId="0" animBg="1"/>
    </p:bld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 name="Date Placeholder 2"/>
          <p:cNvSpPr>
            <a:spLocks noGrp="1"/>
          </p:cNvSpPr>
          <p:nvPr>
            <p:ph type="dt" sz="quarter" idx="10"/>
          </p:nvPr>
        </p:nvSpPr>
        <p:spPr/>
        <p:txBody>
          <a:bodyPr/>
          <a:lstStyle/>
          <a:p>
            <a:pPr>
              <a:defRPr/>
            </a:pPr>
            <a:fld id="{63D7D6C6-03C0-4C1F-AA1D-E1ABF47004AB}" type="datetime4">
              <a:rPr lang="en-US" smtClean="0"/>
              <a:t>April 26, 2021</a:t>
            </a:fld>
            <a:endParaRPr lang="en-US" altLang="en-US">
              <a:solidFill>
                <a:schemeClr val="bg2"/>
              </a:solidFill>
            </a:endParaRPr>
          </a:p>
        </p:txBody>
      </p:sp>
      <p:sp>
        <p:nvSpPr>
          <p:cNvPr id="14"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9FC82823-8BEB-4431-B3A6-BD2CBC8EC8A6}" type="slidenum">
              <a:rPr lang="en-US" altLang="en-US" sz="1400">
                <a:solidFill>
                  <a:srgbClr val="000066"/>
                </a:solidFill>
                <a:latin typeface="Arial" panose="020B0604020202020204" pitchFamily="34" charset="0"/>
              </a:rPr>
              <a:pPr/>
              <a:t>22</a:t>
            </a:fld>
            <a:endParaRPr lang="en-US" altLang="en-US" sz="1400">
              <a:solidFill>
                <a:srgbClr val="000066"/>
              </a:solidFill>
              <a:latin typeface="Arial" panose="020B0604020202020204" pitchFamily="34" charset="0"/>
            </a:endParaRPr>
          </a:p>
        </p:txBody>
      </p:sp>
      <p:sp>
        <p:nvSpPr>
          <p:cNvPr id="20485" name="Rectangle 2"/>
          <p:cNvSpPr>
            <a:spLocks noGrp="1" noChangeArrowheads="1"/>
          </p:cNvSpPr>
          <p:nvPr>
            <p:ph type="title"/>
          </p:nvPr>
        </p:nvSpPr>
        <p:spPr/>
        <p:txBody>
          <a:bodyPr/>
          <a:lstStyle/>
          <a:p>
            <a:r>
              <a:rPr lang="en-US" altLang="en-US" dirty="0" smtClean="0">
                <a:cs typeface="Times New Roman" panose="02020603050405020304" pitchFamily="18" charset="0"/>
              </a:rPr>
              <a:t>5‑1.3: An Unremarkable Proceeds Example</a:t>
            </a:r>
            <a:endParaRPr lang="en-US" altLang="en-US" sz="3200" dirty="0"/>
          </a:p>
        </p:txBody>
      </p:sp>
      <p:sp>
        <p:nvSpPr>
          <p:cNvPr id="20486" name="AutoShape 3"/>
          <p:cNvSpPr>
            <a:spLocks noChangeArrowheads="1"/>
          </p:cNvSpPr>
          <p:nvPr/>
        </p:nvSpPr>
        <p:spPr bwMode="auto">
          <a:xfrm>
            <a:off x="8995719" y="1524000"/>
            <a:ext cx="2570206" cy="9906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Finco</a:t>
            </a:r>
            <a:endParaRPr lang="en-US" altLang="en-US" sz="4000" dirty="0"/>
          </a:p>
        </p:txBody>
      </p:sp>
      <p:sp>
        <p:nvSpPr>
          <p:cNvPr id="20487" name="AutoShape 4"/>
          <p:cNvSpPr>
            <a:spLocks noChangeArrowheads="1"/>
          </p:cNvSpPr>
          <p:nvPr/>
        </p:nvSpPr>
        <p:spPr bwMode="auto">
          <a:xfrm>
            <a:off x="1981200" y="1371600"/>
            <a:ext cx="2209800" cy="11430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20488" name="AutoShape 5"/>
          <p:cNvSpPr>
            <a:spLocks noChangeArrowheads="1"/>
          </p:cNvSpPr>
          <p:nvPr/>
        </p:nvSpPr>
        <p:spPr bwMode="auto">
          <a:xfrm>
            <a:off x="2057400" y="5181600"/>
            <a:ext cx="2590800" cy="11430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3</a:t>
            </a:r>
            <a:r>
              <a:rPr lang="en-US" altLang="en-US" sz="4000" baseline="30000"/>
              <a:t>rd</a:t>
            </a:r>
            <a:r>
              <a:rPr lang="en-US" altLang="en-US" sz="4000"/>
              <a:t> Party</a:t>
            </a:r>
          </a:p>
        </p:txBody>
      </p:sp>
      <p:sp>
        <p:nvSpPr>
          <p:cNvPr id="20489" name="Line 6"/>
          <p:cNvSpPr>
            <a:spLocks noChangeShapeType="1"/>
          </p:cNvSpPr>
          <p:nvPr/>
        </p:nvSpPr>
        <p:spPr bwMode="auto">
          <a:xfrm>
            <a:off x="4190999" y="1981200"/>
            <a:ext cx="5027141" cy="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0490" name="AutoShape 7"/>
          <p:cNvSpPr>
            <a:spLocks noChangeArrowheads="1"/>
          </p:cNvSpPr>
          <p:nvPr/>
        </p:nvSpPr>
        <p:spPr bwMode="auto">
          <a:xfrm>
            <a:off x="3915031" y="2552701"/>
            <a:ext cx="5579076" cy="1751012"/>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2/1</a:t>
            </a:r>
          </a:p>
          <a:p>
            <a:pPr algn="ctr"/>
            <a:r>
              <a:rPr lang="en-US" altLang="en-US" sz="3200" dirty="0"/>
              <a:t>SA: Paintings and All Proceeds</a:t>
            </a:r>
          </a:p>
          <a:p>
            <a:pPr algn="ctr"/>
            <a:r>
              <a:rPr lang="en-US" altLang="en-US" sz="3200" dirty="0"/>
              <a:t>FS: Paintings and All Proceeds</a:t>
            </a:r>
          </a:p>
          <a:p>
            <a:pPr algn="ctr"/>
            <a:r>
              <a:rPr lang="en-US" altLang="en-US" sz="3200" dirty="0"/>
              <a:t>$</a:t>
            </a:r>
          </a:p>
        </p:txBody>
      </p:sp>
      <p:sp>
        <p:nvSpPr>
          <p:cNvPr id="20491" name="Line 8"/>
          <p:cNvSpPr>
            <a:spLocks noChangeShapeType="1"/>
          </p:cNvSpPr>
          <p:nvPr/>
        </p:nvSpPr>
        <p:spPr bwMode="auto">
          <a:xfrm>
            <a:off x="2780271" y="2667000"/>
            <a:ext cx="0" cy="2514600"/>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0492" name="AutoShape 9"/>
          <p:cNvSpPr>
            <a:spLocks noChangeArrowheads="1"/>
          </p:cNvSpPr>
          <p:nvPr/>
        </p:nvSpPr>
        <p:spPr bwMode="auto">
          <a:xfrm>
            <a:off x="295188" y="3200400"/>
            <a:ext cx="2040239" cy="1275501"/>
          </a:xfrm>
          <a:prstGeom prst="flowChartAlternateProcess">
            <a:avLst/>
          </a:prstGeom>
          <a:solidFill>
            <a:srgbClr val="C0C0C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dirty="0"/>
              <a:t>3/1</a:t>
            </a:r>
          </a:p>
          <a:p>
            <a:pPr algn="ctr"/>
            <a:r>
              <a:rPr lang="en-US" altLang="en-US" dirty="0"/>
              <a:t>Swap Painting</a:t>
            </a:r>
          </a:p>
          <a:p>
            <a:pPr algn="ctr"/>
            <a:r>
              <a:rPr lang="en-US" altLang="en-US" dirty="0"/>
              <a:t>For Computer</a:t>
            </a:r>
          </a:p>
        </p:txBody>
      </p:sp>
      <p:sp>
        <p:nvSpPr>
          <p:cNvPr id="1770506" name="AutoShape 10"/>
          <p:cNvSpPr>
            <a:spLocks noChangeArrowheads="1"/>
          </p:cNvSpPr>
          <p:nvPr/>
        </p:nvSpPr>
        <p:spPr bwMode="auto">
          <a:xfrm>
            <a:off x="5842687" y="4475901"/>
            <a:ext cx="5350476" cy="6096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4/1: Painting </a:t>
            </a:r>
            <a:r>
              <a:rPr lang="en-US" altLang="en-US" sz="3200" dirty="0">
                <a:cs typeface="Times New Roman" panose="02020603050405020304" pitchFamily="18" charset="0"/>
              </a:rPr>
              <a:t>→</a:t>
            </a:r>
            <a:r>
              <a:rPr lang="en-US" altLang="en-US" sz="3200" dirty="0"/>
              <a:t> $ </a:t>
            </a:r>
            <a:r>
              <a:rPr lang="en-US" altLang="en-US" sz="3200" dirty="0">
                <a:cs typeface="Times New Roman" panose="02020603050405020304" pitchFamily="18" charset="0"/>
              </a:rPr>
              <a:t>→</a:t>
            </a:r>
            <a:r>
              <a:rPr lang="en-US" altLang="en-US" sz="3200" dirty="0"/>
              <a:t> Computer</a:t>
            </a:r>
          </a:p>
        </p:txBody>
      </p:sp>
      <p:sp>
        <p:nvSpPr>
          <p:cNvPr id="1770507" name="Text Box 11"/>
          <p:cNvSpPr txBox="1">
            <a:spLocks noChangeArrowheads="1"/>
          </p:cNvSpPr>
          <p:nvPr/>
        </p:nvSpPr>
        <p:spPr bwMode="auto">
          <a:xfrm>
            <a:off x="5856073" y="5257690"/>
            <a:ext cx="5576759" cy="646331"/>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a:solidFill>
                  <a:srgbClr val="FF0000"/>
                </a:solidFill>
              </a:rPr>
              <a:t>4/1 What are </a:t>
            </a:r>
            <a:r>
              <a:rPr lang="en-US" altLang="en-US" sz="3600" dirty="0" smtClean="0">
                <a:solidFill>
                  <a:srgbClr val="FF0000"/>
                </a:solidFill>
              </a:rPr>
              <a:t>Finco’s </a:t>
            </a:r>
            <a:r>
              <a:rPr lang="en-US" altLang="en-US" sz="3600" dirty="0">
                <a:solidFill>
                  <a:srgbClr val="FF0000"/>
                </a:solidFill>
              </a:rPr>
              <a:t>Rights?</a:t>
            </a:r>
          </a:p>
        </p:txBody>
      </p:sp>
      <p:sp>
        <p:nvSpPr>
          <p:cNvPr id="15" name="Rectangle 5"/>
          <p:cNvSpPr>
            <a:spLocks noChangeArrowheads="1"/>
          </p:cNvSpPr>
          <p:nvPr/>
        </p:nvSpPr>
        <p:spPr bwMode="auto">
          <a:xfrm>
            <a:off x="12018963" y="6687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16" name="Text Box 5"/>
          <p:cNvSpPr txBox="1">
            <a:spLocks noChangeArrowheads="1"/>
          </p:cNvSpPr>
          <p:nvPr/>
        </p:nvSpPr>
        <p:spPr bwMode="auto">
          <a:xfrm>
            <a:off x="10062556" y="0"/>
            <a:ext cx="2129445"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(3 of 3)</a:t>
            </a:r>
            <a:endParaRPr lang="en-US" b="1" i="0" dirty="0">
              <a:solidFill>
                <a:schemeClr val="accent4">
                  <a:lumMod val="75000"/>
                  <a:lumOff val="25000"/>
                </a:schemeClr>
              </a:solidFill>
              <a:latin typeface="+mn-lt"/>
              <a:cs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hidden"/>
                                      </p:to>
                                    </p:set>
                                  </p:childTnLst>
                                </p:cTn>
                              </p:par>
                              <p:par>
                                <p:cTn id="7" presetID="9" presetClass="entr" presetSubtype="0" fill="hold" grpId="0" nodeType="withEffect">
                                  <p:stCondLst>
                                    <p:cond delay="0"/>
                                  </p:stCondLst>
                                  <p:childTnLst>
                                    <p:set>
                                      <p:cBhvr>
                                        <p:cTn id="8" dur="1" fill="hold">
                                          <p:stCondLst>
                                            <p:cond delay="0"/>
                                          </p:stCondLst>
                                        </p:cTn>
                                        <p:tgtEl>
                                          <p:spTgt spid="1770506"/>
                                        </p:tgtEl>
                                        <p:attrNameLst>
                                          <p:attrName>style.visibility</p:attrName>
                                        </p:attrNameLst>
                                      </p:cBhvr>
                                      <p:to>
                                        <p:strVal val="visible"/>
                                      </p:to>
                                    </p:set>
                                    <p:animEffect transition="in" filter="dissolve">
                                      <p:cBhvr>
                                        <p:cTn id="9" dur="500"/>
                                        <p:tgtEl>
                                          <p:spTgt spid="1770506"/>
                                        </p:tgtEl>
                                      </p:cBhvr>
                                    </p:animEffect>
                                  </p:childTnLst>
                                </p:cTn>
                              </p:par>
                            </p:childTnLst>
                          </p:cTn>
                        </p:par>
                        <p:par>
                          <p:cTn id="10" fill="hold" nodeType="afterGroup">
                            <p:stCondLst>
                              <p:cond delay="500"/>
                            </p:stCondLst>
                            <p:childTnLst>
                              <p:par>
                                <p:cTn id="11" presetID="9" presetClass="entr" presetSubtype="0" fill="hold" grpId="0" nodeType="afterEffect">
                                  <p:stCondLst>
                                    <p:cond delay="0"/>
                                  </p:stCondLst>
                                  <p:childTnLst>
                                    <p:set>
                                      <p:cBhvr>
                                        <p:cTn id="12" dur="1" fill="hold">
                                          <p:stCondLst>
                                            <p:cond delay="0"/>
                                          </p:stCondLst>
                                        </p:cTn>
                                        <p:tgtEl>
                                          <p:spTgt spid="1770507"/>
                                        </p:tgtEl>
                                        <p:attrNameLst>
                                          <p:attrName>style.visibility</p:attrName>
                                        </p:attrNameLst>
                                      </p:cBhvr>
                                      <p:to>
                                        <p:strVal val="visible"/>
                                      </p:to>
                                    </p:set>
                                    <p:animEffect transition="in" filter="dissolve">
                                      <p:cBhvr>
                                        <p:cTn id="13" dur="500"/>
                                        <p:tgtEl>
                                          <p:spTgt spid="17705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70506" grpId="0" animBg="1" autoUpdateAnimBg="0"/>
      <p:bldP spid="1770507" grpId="0" animBg="1" autoUpdateAnimBg="0"/>
      <p:bldP spid="15" grpId="0" animBg="1"/>
    </p:bld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Date Placeholder 2"/>
          <p:cNvSpPr>
            <a:spLocks noGrp="1"/>
          </p:cNvSpPr>
          <p:nvPr>
            <p:ph type="dt" sz="quarter" idx="10"/>
          </p:nvPr>
        </p:nvSpPr>
        <p:spPr/>
        <p:txBody>
          <a:bodyPr/>
          <a:lstStyle/>
          <a:p>
            <a:pPr>
              <a:defRPr/>
            </a:pPr>
            <a:fld id="{CE1766E8-07A9-4B46-8BFF-733E58A5DFF2}" type="datetime4">
              <a:rPr lang="en-US" smtClean="0"/>
              <a:t>April 26, 2021</a:t>
            </a:fld>
            <a:endParaRPr lang="en-US" altLang="en-US">
              <a:solidFill>
                <a:schemeClr val="bg2"/>
              </a:solidFill>
            </a:endParaRPr>
          </a:p>
        </p:txBody>
      </p:sp>
      <p:sp>
        <p:nvSpPr>
          <p:cNvPr id="10"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8CA053AD-0D39-40D2-9392-AC9AA062F415}" type="slidenum">
              <a:rPr lang="en-US" altLang="en-US" sz="1400">
                <a:solidFill>
                  <a:srgbClr val="000066"/>
                </a:solidFill>
                <a:latin typeface="Arial" panose="020B0604020202020204" pitchFamily="34" charset="0"/>
              </a:rPr>
              <a:pPr/>
              <a:t>23</a:t>
            </a:fld>
            <a:endParaRPr lang="en-US" altLang="en-US" sz="1400">
              <a:solidFill>
                <a:srgbClr val="000066"/>
              </a:solidFill>
              <a:latin typeface="Arial" panose="020B0604020202020204" pitchFamily="34" charset="0"/>
            </a:endParaRPr>
          </a:p>
        </p:txBody>
      </p:sp>
      <p:sp>
        <p:nvSpPr>
          <p:cNvPr id="16389" name="Rectangle 2"/>
          <p:cNvSpPr>
            <a:spLocks noGrp="1" noChangeArrowheads="1"/>
          </p:cNvSpPr>
          <p:nvPr>
            <p:ph type="title"/>
          </p:nvPr>
        </p:nvSpPr>
        <p:spPr/>
        <p:txBody>
          <a:bodyPr/>
          <a:lstStyle/>
          <a:p>
            <a:r>
              <a:rPr lang="en-US" altLang="en-US" dirty="0" smtClean="0">
                <a:cs typeface="Times New Roman" panose="02020603050405020304" pitchFamily="18" charset="0"/>
              </a:rPr>
              <a:t>5‑1.1: Answer</a:t>
            </a:r>
          </a:p>
        </p:txBody>
      </p:sp>
      <p:sp>
        <p:nvSpPr>
          <p:cNvPr id="16394" name="Rectangle 7"/>
          <p:cNvSpPr>
            <a:spLocks noGrp="1" noChangeArrowheads="1"/>
          </p:cNvSpPr>
          <p:nvPr>
            <p:ph type="body" idx="4294967295"/>
          </p:nvPr>
        </p:nvSpPr>
        <p:spPr/>
        <p:txBody>
          <a:bodyPr/>
          <a:lstStyle/>
          <a:p>
            <a:r>
              <a:rPr lang="en-US" altLang="en-US" sz="4000" dirty="0" smtClean="0">
                <a:solidFill>
                  <a:srgbClr val="0000FF"/>
                </a:solidFill>
              </a:rPr>
              <a:t>Finco has a perfected SI in the paintings</a:t>
            </a: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2"/>
          <p:cNvSpPr>
            <a:spLocks noGrp="1"/>
          </p:cNvSpPr>
          <p:nvPr>
            <p:ph type="dt" sz="quarter" idx="10"/>
          </p:nvPr>
        </p:nvSpPr>
        <p:spPr/>
        <p:txBody>
          <a:bodyPr/>
          <a:lstStyle/>
          <a:p>
            <a:pPr>
              <a:defRPr/>
            </a:pPr>
            <a:fld id="{D21F7B63-6F41-4167-9EDB-812648D3E8CA}" type="datetime4">
              <a:rPr lang="en-US" smtClean="0"/>
              <a:t>April 26, 2021</a:t>
            </a:fld>
            <a:endParaRPr lang="en-US" altLang="en-US">
              <a:solidFill>
                <a:schemeClr val="bg2"/>
              </a:solidFill>
            </a:endParaRPr>
          </a:p>
        </p:txBody>
      </p:sp>
      <p:sp>
        <p:nvSpPr>
          <p:cNvPr id="6"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B7F88FFE-5949-42ED-AF81-7879EE409A1B}" type="slidenum">
              <a:rPr lang="en-US" altLang="en-US" sz="1400">
                <a:solidFill>
                  <a:srgbClr val="000066"/>
                </a:solidFill>
                <a:latin typeface="Arial" panose="020B0604020202020204" pitchFamily="34" charset="0"/>
              </a:rPr>
              <a:pPr/>
              <a:t>24</a:t>
            </a:fld>
            <a:endParaRPr lang="en-US" altLang="en-US" sz="1400">
              <a:solidFill>
                <a:srgbClr val="000066"/>
              </a:solidFill>
              <a:latin typeface="Arial" panose="020B0604020202020204" pitchFamily="34" charset="0"/>
            </a:endParaRPr>
          </a:p>
        </p:txBody>
      </p:sp>
      <p:sp>
        <p:nvSpPr>
          <p:cNvPr id="18437" name="Rectangle 2"/>
          <p:cNvSpPr>
            <a:spLocks noGrp="1" noChangeArrowheads="1"/>
          </p:cNvSpPr>
          <p:nvPr>
            <p:ph type="title"/>
          </p:nvPr>
        </p:nvSpPr>
        <p:spPr/>
        <p:txBody>
          <a:bodyPr/>
          <a:lstStyle/>
          <a:p>
            <a:r>
              <a:rPr lang="en-US" altLang="en-US" dirty="0" smtClean="0">
                <a:cs typeface="Times New Roman" panose="02020603050405020304" pitchFamily="18" charset="0"/>
              </a:rPr>
              <a:t>5‑1.2: Answer</a:t>
            </a:r>
          </a:p>
        </p:txBody>
      </p:sp>
      <p:sp>
        <p:nvSpPr>
          <p:cNvPr id="18438" name="Rectangle 3"/>
          <p:cNvSpPr>
            <a:spLocks noGrp="1" noChangeArrowheads="1"/>
          </p:cNvSpPr>
          <p:nvPr>
            <p:ph type="body" idx="4294967295"/>
          </p:nvPr>
        </p:nvSpPr>
        <p:spPr/>
        <p:txBody>
          <a:bodyPr/>
          <a:lstStyle/>
          <a:p>
            <a:pPr>
              <a:lnSpc>
                <a:spcPct val="90000"/>
              </a:lnSpc>
            </a:pPr>
            <a:r>
              <a:rPr lang="en-US" altLang="en-US" sz="4000" dirty="0" smtClean="0">
                <a:solidFill>
                  <a:srgbClr val="0000FF"/>
                </a:solidFill>
              </a:rPr>
              <a:t>Hypo: Painting for Computer</a:t>
            </a:r>
          </a:p>
          <a:p>
            <a:pPr>
              <a:lnSpc>
                <a:spcPct val="90000"/>
              </a:lnSpc>
            </a:pPr>
            <a:r>
              <a:rPr lang="en-US" altLang="en-US" sz="4000" dirty="0" smtClean="0">
                <a:solidFill>
                  <a:srgbClr val="0000FF"/>
                </a:solidFill>
              </a:rPr>
              <a:t>Attachment</a:t>
            </a:r>
          </a:p>
          <a:p>
            <a:pPr lvl="1">
              <a:lnSpc>
                <a:spcPct val="90000"/>
              </a:lnSpc>
            </a:pPr>
            <a:r>
              <a:rPr lang="en-US" altLang="en-US" sz="3600" dirty="0" smtClean="0"/>
              <a:t>9-203(f) makes clear interest in original collateral creates rights under 9-315</a:t>
            </a:r>
          </a:p>
          <a:p>
            <a:pPr lvl="1">
              <a:lnSpc>
                <a:spcPct val="90000"/>
              </a:lnSpc>
            </a:pPr>
            <a:r>
              <a:rPr lang="en-US" altLang="en-US" sz="3600" dirty="0" smtClean="0"/>
              <a:t>The computer will be proceeds of the painting under 9-102(a)(64)</a:t>
            </a:r>
          </a:p>
          <a:p>
            <a:pPr lvl="1">
              <a:lnSpc>
                <a:spcPct val="90000"/>
              </a:lnSpc>
            </a:pPr>
            <a:r>
              <a:rPr lang="en-US" altLang="en-US" sz="3600" dirty="0" smtClean="0"/>
              <a:t>It will be identifiable for the purposes of 9-315(a)(2)</a:t>
            </a: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4CC358F1-4108-4B1E-873E-A38D374E7153}" type="datetime4">
              <a:rPr lang="en-US" smtClean="0"/>
              <a:t>April 26,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398A8F23-2FB9-4857-9E61-AF4C44429BC1}" type="slidenum">
              <a:rPr lang="en-US" altLang="en-US" sz="1400">
                <a:solidFill>
                  <a:srgbClr val="000066"/>
                </a:solidFill>
                <a:latin typeface="Arial" panose="020B0604020202020204" pitchFamily="34" charset="0"/>
              </a:rPr>
              <a:pPr/>
              <a:t>25</a:t>
            </a:fld>
            <a:endParaRPr lang="en-US" altLang="en-US" sz="1400">
              <a:solidFill>
                <a:srgbClr val="000066"/>
              </a:solidFill>
              <a:latin typeface="Arial" panose="020B0604020202020204" pitchFamily="34" charset="0"/>
            </a:endParaRPr>
          </a:p>
        </p:txBody>
      </p:sp>
      <p:sp>
        <p:nvSpPr>
          <p:cNvPr id="19461" name="Rectangle 2"/>
          <p:cNvSpPr>
            <a:spLocks noGrp="1" noChangeArrowheads="1"/>
          </p:cNvSpPr>
          <p:nvPr>
            <p:ph type="title"/>
          </p:nvPr>
        </p:nvSpPr>
        <p:spPr/>
        <p:txBody>
          <a:bodyPr/>
          <a:lstStyle/>
          <a:p>
            <a:r>
              <a:rPr lang="en-US" altLang="en-US" dirty="0" smtClean="0">
                <a:cs typeface="Times New Roman" panose="02020603050405020304" pitchFamily="18" charset="0"/>
              </a:rPr>
              <a:t>5‑1.2: Answer</a:t>
            </a:r>
            <a:endParaRPr lang="en-US" altLang="en-US" dirty="0" smtClean="0"/>
          </a:p>
        </p:txBody>
      </p:sp>
      <p:sp>
        <p:nvSpPr>
          <p:cNvPr id="19462" name="Rectangle 3"/>
          <p:cNvSpPr>
            <a:spLocks noGrp="1" noChangeArrowheads="1"/>
          </p:cNvSpPr>
          <p:nvPr>
            <p:ph type="body" idx="1"/>
          </p:nvPr>
        </p:nvSpPr>
        <p:spPr/>
        <p:txBody>
          <a:bodyPr/>
          <a:lstStyle/>
          <a:p>
            <a:r>
              <a:rPr lang="en-US" altLang="en-US" dirty="0" smtClean="0"/>
              <a:t>Perfection</a:t>
            </a:r>
          </a:p>
          <a:p>
            <a:pPr lvl="1"/>
            <a:r>
              <a:rPr lang="en-US" altLang="en-US" dirty="0" smtClean="0"/>
              <a:t>Initially perfected under 9-315(c)</a:t>
            </a:r>
          </a:p>
          <a:p>
            <a:pPr lvl="1"/>
            <a:r>
              <a:rPr lang="en-US" altLang="en-US" dirty="0" smtClean="0"/>
              <a:t>Thereafter perfected under 9-315(d)(1)</a:t>
            </a:r>
          </a:p>
          <a:p>
            <a:r>
              <a:rPr lang="en-US" altLang="en-US" dirty="0" smtClean="0"/>
              <a:t>Priority</a:t>
            </a:r>
          </a:p>
          <a:p>
            <a:pPr lvl="1"/>
            <a:r>
              <a:rPr lang="en-US" altLang="en-US" dirty="0" smtClean="0"/>
              <a:t>Same date of priority of original collateral under 9-322(b)(1)</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2"/>
          <p:cNvSpPr>
            <a:spLocks noGrp="1"/>
          </p:cNvSpPr>
          <p:nvPr>
            <p:ph type="dt" sz="quarter" idx="10"/>
          </p:nvPr>
        </p:nvSpPr>
        <p:spPr/>
        <p:txBody>
          <a:bodyPr/>
          <a:lstStyle/>
          <a:p>
            <a:pPr>
              <a:defRPr/>
            </a:pPr>
            <a:fld id="{22379B5C-B4F0-40A4-8D04-AC4DDC261F57}" type="datetime4">
              <a:rPr lang="en-US" smtClean="0"/>
              <a:t>April 26, 2021</a:t>
            </a:fld>
            <a:endParaRPr lang="en-US" altLang="en-US">
              <a:solidFill>
                <a:schemeClr val="bg2"/>
              </a:solidFill>
            </a:endParaRPr>
          </a:p>
        </p:txBody>
      </p:sp>
      <p:sp>
        <p:nvSpPr>
          <p:cNvPr id="6"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7CC8EB8D-24FB-4A41-8883-AD2838BA8317}" type="slidenum">
              <a:rPr lang="en-US" altLang="en-US" sz="1400">
                <a:solidFill>
                  <a:srgbClr val="000066"/>
                </a:solidFill>
                <a:latin typeface="Arial" panose="020B0604020202020204" pitchFamily="34" charset="0"/>
              </a:rPr>
              <a:pPr/>
              <a:t>26</a:t>
            </a:fld>
            <a:endParaRPr lang="en-US" altLang="en-US" sz="1400">
              <a:solidFill>
                <a:srgbClr val="000066"/>
              </a:solidFill>
              <a:latin typeface="Arial" panose="020B0604020202020204" pitchFamily="34" charset="0"/>
            </a:endParaRPr>
          </a:p>
        </p:txBody>
      </p:sp>
      <p:sp>
        <p:nvSpPr>
          <p:cNvPr id="21509" name="Rectangle 2"/>
          <p:cNvSpPr>
            <a:spLocks noGrp="1" noChangeArrowheads="1"/>
          </p:cNvSpPr>
          <p:nvPr>
            <p:ph type="title"/>
          </p:nvPr>
        </p:nvSpPr>
        <p:spPr/>
        <p:txBody>
          <a:bodyPr/>
          <a:lstStyle/>
          <a:p>
            <a:r>
              <a:rPr lang="en-US" altLang="en-US" dirty="0" smtClean="0">
                <a:cs typeface="Times New Roman" panose="02020603050405020304" pitchFamily="18" charset="0"/>
              </a:rPr>
              <a:t>5‑1.3: Answer</a:t>
            </a:r>
          </a:p>
        </p:txBody>
      </p:sp>
      <p:sp>
        <p:nvSpPr>
          <p:cNvPr id="21510" name="Rectangle 3"/>
          <p:cNvSpPr>
            <a:spLocks noGrp="1" noChangeArrowheads="1"/>
          </p:cNvSpPr>
          <p:nvPr>
            <p:ph type="body" idx="4294967295"/>
          </p:nvPr>
        </p:nvSpPr>
        <p:spPr/>
        <p:txBody>
          <a:bodyPr/>
          <a:lstStyle/>
          <a:p>
            <a:r>
              <a:rPr lang="en-US" altLang="en-US" sz="4000" dirty="0" smtClean="0">
                <a:solidFill>
                  <a:srgbClr val="0000FF"/>
                </a:solidFill>
              </a:rPr>
              <a:t>Hypo: Painting for $ for Computer</a:t>
            </a:r>
          </a:p>
          <a:p>
            <a:r>
              <a:rPr lang="en-US" altLang="en-US" sz="4000" dirty="0" smtClean="0">
                <a:solidFill>
                  <a:srgbClr val="0000FF"/>
                </a:solidFill>
              </a:rPr>
              <a:t>Painting for $</a:t>
            </a:r>
          </a:p>
          <a:p>
            <a:pPr lvl="1"/>
            <a:r>
              <a:rPr lang="en-US" altLang="en-US" sz="3600" dirty="0" smtClean="0"/>
              <a:t>Attachment</a:t>
            </a:r>
          </a:p>
          <a:p>
            <a:pPr lvl="2"/>
            <a:r>
              <a:rPr lang="en-US" altLang="en-US" sz="3600" dirty="0" smtClean="0"/>
              <a:t>9-203(f), 9-315(a)(2) questions about </a:t>
            </a:r>
            <a:r>
              <a:rPr lang="en-US" altLang="en-US" sz="3600" dirty="0" err="1" smtClean="0"/>
              <a:t>identifiability</a:t>
            </a:r>
            <a:r>
              <a:rPr lang="en-US" altLang="en-US" sz="3600" dirty="0" smtClean="0"/>
              <a:t> </a:t>
            </a: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9CC53321-67DC-4516-9AA0-74C9307BABE6}" type="datetime4">
              <a:rPr lang="en-US" smtClean="0"/>
              <a:t>April 26,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26C783AA-AEDD-47F9-BC39-211EF98FF650}" type="slidenum">
              <a:rPr lang="en-US" altLang="en-US" sz="1400">
                <a:solidFill>
                  <a:srgbClr val="000066"/>
                </a:solidFill>
                <a:latin typeface="Arial" panose="020B0604020202020204" pitchFamily="34" charset="0"/>
              </a:rPr>
              <a:pPr/>
              <a:t>27</a:t>
            </a:fld>
            <a:endParaRPr lang="en-US" altLang="en-US" sz="1400">
              <a:solidFill>
                <a:srgbClr val="000066"/>
              </a:solidFill>
              <a:latin typeface="Arial" panose="020B0604020202020204" pitchFamily="34" charset="0"/>
            </a:endParaRPr>
          </a:p>
        </p:txBody>
      </p:sp>
      <p:sp>
        <p:nvSpPr>
          <p:cNvPr id="22533" name="Rectangle 2"/>
          <p:cNvSpPr>
            <a:spLocks noGrp="1" noChangeArrowheads="1"/>
          </p:cNvSpPr>
          <p:nvPr>
            <p:ph type="title"/>
          </p:nvPr>
        </p:nvSpPr>
        <p:spPr/>
        <p:txBody>
          <a:bodyPr/>
          <a:lstStyle/>
          <a:p>
            <a:r>
              <a:rPr lang="en-US" altLang="en-US" dirty="0" smtClean="0">
                <a:cs typeface="Times New Roman" panose="02020603050405020304" pitchFamily="18" charset="0"/>
              </a:rPr>
              <a:t>5‑1.3: Answer</a:t>
            </a:r>
            <a:endParaRPr lang="en-US" altLang="en-US" dirty="0" smtClean="0"/>
          </a:p>
        </p:txBody>
      </p:sp>
      <p:sp>
        <p:nvSpPr>
          <p:cNvPr id="22534" name="Rectangle 3"/>
          <p:cNvSpPr>
            <a:spLocks noGrp="1" noChangeArrowheads="1"/>
          </p:cNvSpPr>
          <p:nvPr>
            <p:ph type="body" idx="1"/>
          </p:nvPr>
        </p:nvSpPr>
        <p:spPr/>
        <p:txBody>
          <a:bodyPr/>
          <a:lstStyle/>
          <a:p>
            <a:pPr lvl="1"/>
            <a:r>
              <a:rPr lang="en-US" altLang="en-US" dirty="0"/>
              <a:t>Perfection</a:t>
            </a:r>
          </a:p>
          <a:p>
            <a:pPr lvl="2"/>
            <a:r>
              <a:rPr lang="en-US" altLang="en-US" dirty="0"/>
              <a:t>OK: 9-315(d)(2) covers identifiable cash proceeds</a:t>
            </a:r>
          </a:p>
          <a:p>
            <a:pPr lvl="1">
              <a:lnSpc>
                <a:spcPct val="90000"/>
              </a:lnSpc>
            </a:pPr>
            <a:r>
              <a:rPr lang="en-US" altLang="en-US" dirty="0" smtClean="0"/>
              <a:t>Priority</a:t>
            </a:r>
            <a:endParaRPr lang="en-US" altLang="en-US" dirty="0"/>
          </a:p>
          <a:p>
            <a:pPr lvl="2">
              <a:lnSpc>
                <a:spcPct val="90000"/>
              </a:lnSpc>
            </a:pPr>
            <a:r>
              <a:rPr lang="en-US" altLang="en-US" dirty="0"/>
              <a:t>Same time as original collateral under 9-322(b)(1</a:t>
            </a:r>
            <a:r>
              <a:rPr lang="en-US" altLang="en-US" dirty="0" smtClean="0"/>
              <a:t>)</a:t>
            </a:r>
            <a:endParaRPr lang="en-US" alt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9CC53321-67DC-4516-9AA0-74C9307BABE6}" type="datetime4">
              <a:rPr lang="en-US" smtClean="0"/>
              <a:t>April 26,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26C783AA-AEDD-47F9-BC39-211EF98FF650}" type="slidenum">
              <a:rPr lang="en-US" altLang="en-US" sz="1400">
                <a:solidFill>
                  <a:srgbClr val="000066"/>
                </a:solidFill>
                <a:latin typeface="Arial" panose="020B0604020202020204" pitchFamily="34" charset="0"/>
              </a:rPr>
              <a:pPr/>
              <a:t>28</a:t>
            </a:fld>
            <a:endParaRPr lang="en-US" altLang="en-US" sz="1400">
              <a:solidFill>
                <a:srgbClr val="000066"/>
              </a:solidFill>
              <a:latin typeface="Arial" panose="020B0604020202020204" pitchFamily="34" charset="0"/>
            </a:endParaRPr>
          </a:p>
        </p:txBody>
      </p:sp>
      <p:sp>
        <p:nvSpPr>
          <p:cNvPr id="22533" name="Rectangle 2"/>
          <p:cNvSpPr>
            <a:spLocks noGrp="1" noChangeArrowheads="1"/>
          </p:cNvSpPr>
          <p:nvPr>
            <p:ph type="title"/>
          </p:nvPr>
        </p:nvSpPr>
        <p:spPr/>
        <p:txBody>
          <a:bodyPr/>
          <a:lstStyle/>
          <a:p>
            <a:r>
              <a:rPr lang="en-US" altLang="en-US" dirty="0" smtClean="0">
                <a:cs typeface="Times New Roman" panose="02020603050405020304" pitchFamily="18" charset="0"/>
              </a:rPr>
              <a:t>5‑1.3: Answer</a:t>
            </a:r>
            <a:endParaRPr lang="en-US" altLang="en-US" dirty="0" smtClean="0"/>
          </a:p>
        </p:txBody>
      </p:sp>
      <p:sp>
        <p:nvSpPr>
          <p:cNvPr id="22534" name="Rectangle 3"/>
          <p:cNvSpPr>
            <a:spLocks noGrp="1" noChangeArrowheads="1"/>
          </p:cNvSpPr>
          <p:nvPr>
            <p:ph type="body" idx="1"/>
          </p:nvPr>
        </p:nvSpPr>
        <p:spPr/>
        <p:txBody>
          <a:bodyPr/>
          <a:lstStyle/>
          <a:p>
            <a:pPr>
              <a:lnSpc>
                <a:spcPct val="90000"/>
              </a:lnSpc>
            </a:pPr>
            <a:r>
              <a:rPr lang="en-US" altLang="en-US" dirty="0" smtClean="0"/>
              <a:t>$ for Computer</a:t>
            </a:r>
          </a:p>
          <a:p>
            <a:pPr lvl="1">
              <a:lnSpc>
                <a:spcPct val="90000"/>
              </a:lnSpc>
            </a:pPr>
            <a:r>
              <a:rPr lang="en-US" altLang="en-US" dirty="0" smtClean="0"/>
              <a:t>Attachment</a:t>
            </a:r>
          </a:p>
          <a:p>
            <a:pPr lvl="2">
              <a:lnSpc>
                <a:spcPct val="90000"/>
              </a:lnSpc>
            </a:pPr>
            <a:r>
              <a:rPr lang="en-US" altLang="en-US" dirty="0" smtClean="0"/>
              <a:t>9-102(a)(64)(A) made $ proceeds of painting</a:t>
            </a:r>
          </a:p>
          <a:p>
            <a:pPr lvl="2">
              <a:lnSpc>
                <a:spcPct val="90000"/>
              </a:lnSpc>
            </a:pPr>
            <a:r>
              <a:rPr lang="en-US" altLang="en-US" dirty="0" smtClean="0"/>
              <a:t>9-102(a)(12)(A) made those proceeds collateral</a:t>
            </a:r>
          </a:p>
          <a:p>
            <a:pPr lvl="2">
              <a:lnSpc>
                <a:spcPct val="90000"/>
              </a:lnSpc>
            </a:pPr>
            <a:r>
              <a:rPr lang="en-US" altLang="en-US" dirty="0" smtClean="0"/>
              <a:t>(“‘</a:t>
            </a:r>
            <a:r>
              <a:rPr lang="en-US" dirty="0" smtClean="0"/>
              <a:t>Collateral’ means </a:t>
            </a:r>
            <a:r>
              <a:rPr lang="en-US" dirty="0"/>
              <a:t>the property subject to a security interest or agricultural lien. The term includes:</a:t>
            </a:r>
            <a:r>
              <a:rPr lang="en-US" altLang="en-US" dirty="0" smtClean="0"/>
              <a:t> </a:t>
            </a:r>
            <a:r>
              <a:rPr lang="en-US" dirty="0"/>
              <a:t>(A) proceeds to which a security interest attaches</a:t>
            </a:r>
            <a:r>
              <a:rPr lang="en-US" dirty="0" smtClean="0"/>
              <a:t>;”) </a:t>
            </a:r>
            <a:r>
              <a:rPr lang="en-US" altLang="en-US" dirty="0" smtClean="0"/>
              <a:t>(See also 9-102 Comment 13.C)</a:t>
            </a:r>
          </a:p>
        </p:txBody>
      </p:sp>
    </p:spTree>
    <p:extLst>
      <p:ext uri="{BB962C8B-B14F-4D97-AF65-F5344CB8AC3E}">
        <p14:creationId xmlns:p14="http://schemas.microsoft.com/office/powerpoint/2010/main" val="416278743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CC42539C-40C7-4E8D-B42A-2B1938CFB98C}" type="datetime4">
              <a:rPr lang="en-US" smtClean="0"/>
              <a:t>April 26,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8AA85CB9-7A23-4DD3-8274-628AEBBA9B9A}" type="slidenum">
              <a:rPr lang="en-US" altLang="en-US" sz="1400">
                <a:solidFill>
                  <a:srgbClr val="000066"/>
                </a:solidFill>
                <a:latin typeface="Arial" panose="020B0604020202020204" pitchFamily="34" charset="0"/>
              </a:rPr>
              <a:pPr/>
              <a:t>29</a:t>
            </a:fld>
            <a:endParaRPr lang="en-US" altLang="en-US" sz="1400">
              <a:solidFill>
                <a:srgbClr val="000066"/>
              </a:solidFill>
              <a:latin typeface="Arial" panose="020B0604020202020204" pitchFamily="34" charset="0"/>
            </a:endParaRPr>
          </a:p>
        </p:txBody>
      </p:sp>
      <p:sp>
        <p:nvSpPr>
          <p:cNvPr id="23557" name="Rectangle 2"/>
          <p:cNvSpPr>
            <a:spLocks noGrp="1" noChangeArrowheads="1"/>
          </p:cNvSpPr>
          <p:nvPr>
            <p:ph type="title"/>
          </p:nvPr>
        </p:nvSpPr>
        <p:spPr/>
        <p:txBody>
          <a:bodyPr/>
          <a:lstStyle/>
          <a:p>
            <a:r>
              <a:rPr lang="en-US" altLang="en-US" dirty="0" smtClean="0">
                <a:cs typeface="Times New Roman" panose="02020603050405020304" pitchFamily="18" charset="0"/>
              </a:rPr>
              <a:t>5‑1.3: Answer</a:t>
            </a:r>
            <a:endParaRPr lang="en-US" altLang="en-US" dirty="0" smtClean="0"/>
          </a:p>
        </p:txBody>
      </p:sp>
      <p:sp>
        <p:nvSpPr>
          <p:cNvPr id="23558" name="Rectangle 3"/>
          <p:cNvSpPr>
            <a:spLocks noGrp="1" noChangeArrowheads="1"/>
          </p:cNvSpPr>
          <p:nvPr>
            <p:ph type="body" idx="1"/>
          </p:nvPr>
        </p:nvSpPr>
        <p:spPr/>
        <p:txBody>
          <a:bodyPr/>
          <a:lstStyle/>
          <a:p>
            <a:pPr lvl="2"/>
            <a:r>
              <a:rPr lang="en-US" altLang="en-US" dirty="0" smtClean="0"/>
              <a:t>This kicks in 9-102(a)(64)(A) again, so computer is proceeds of $</a:t>
            </a:r>
          </a:p>
          <a:p>
            <a:pPr lvl="1"/>
            <a:r>
              <a:rPr lang="en-US" altLang="en-US" dirty="0" smtClean="0"/>
              <a:t>Perfection</a:t>
            </a:r>
          </a:p>
          <a:p>
            <a:pPr lvl="2"/>
            <a:r>
              <a:rPr lang="en-US" altLang="en-US" dirty="0" smtClean="0"/>
              <a:t>Again, 20 day grace period (9-315(c), (d))</a:t>
            </a:r>
          </a:p>
          <a:p>
            <a:pPr lvl="2"/>
            <a:r>
              <a:rPr lang="en-US" altLang="en-US" dirty="0" smtClean="0"/>
              <a:t>Do not get the benefit of 9-315(d)(1); rule is eliminated for second generation proceeds</a:t>
            </a:r>
          </a:p>
          <a:p>
            <a:pPr lvl="2"/>
            <a:r>
              <a:rPr lang="en-US" altLang="en-US" dirty="0" smtClean="0"/>
              <a:t>Need to affirmatively perfect under 9-315(d)(3), or otherwise unperfected after 20 days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9A2E3C5D-946B-4FF8-8CE4-5B7E122F6BEC}" type="datetime4">
              <a:rPr lang="en-US" smtClean="0"/>
              <a:t>April 26,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5D03BCCE-9271-48B6-AA14-203130B7049F}" type="slidenum">
              <a:rPr lang="en-US" altLang="en-US" sz="1400">
                <a:solidFill>
                  <a:srgbClr val="000066"/>
                </a:solidFill>
                <a:latin typeface="Arial" panose="020B0604020202020204" pitchFamily="34" charset="0"/>
              </a:rPr>
              <a:pPr/>
              <a:t>3</a:t>
            </a:fld>
            <a:endParaRPr lang="en-US" altLang="en-US" sz="1400">
              <a:solidFill>
                <a:srgbClr val="000066"/>
              </a:solidFill>
              <a:latin typeface="Arial" panose="020B0604020202020204" pitchFamily="34" charset="0"/>
            </a:endParaRPr>
          </a:p>
        </p:txBody>
      </p:sp>
      <p:sp>
        <p:nvSpPr>
          <p:cNvPr id="24581" name="Rectangle 2"/>
          <p:cNvSpPr>
            <a:spLocks noGrp="1" noChangeArrowheads="1"/>
          </p:cNvSpPr>
          <p:nvPr>
            <p:ph type="title"/>
          </p:nvPr>
        </p:nvSpPr>
        <p:spPr/>
        <p:txBody>
          <a:bodyPr/>
          <a:lstStyle/>
          <a:p>
            <a:r>
              <a:rPr lang="en-US" altLang="en-US" smtClean="0"/>
              <a:t>9-315(a)</a:t>
            </a:r>
          </a:p>
        </p:txBody>
      </p:sp>
      <p:sp>
        <p:nvSpPr>
          <p:cNvPr id="24582" name="Rectangle 3"/>
          <p:cNvSpPr>
            <a:spLocks noGrp="1" noChangeArrowheads="1"/>
          </p:cNvSpPr>
          <p:nvPr>
            <p:ph type="body" idx="1"/>
          </p:nvPr>
        </p:nvSpPr>
        <p:spPr/>
        <p:txBody>
          <a:bodyPr/>
          <a:lstStyle/>
          <a:p>
            <a:pPr lvl="2"/>
            <a:r>
              <a:rPr lang="en-US" altLang="en-US" dirty="0">
                <a:cs typeface="Times New Roman" panose="02020603050405020304" pitchFamily="18" charset="0"/>
              </a:rPr>
              <a:t>unless the secured party authorized the disposition free of the security interest or agricultural lien; </a:t>
            </a:r>
            <a:r>
              <a:rPr lang="en-US" altLang="en-US" dirty="0" smtClean="0">
                <a:cs typeface="Times New Roman" panose="02020603050405020304" pitchFamily="18" charset="0"/>
              </a:rPr>
              <a:t>and</a:t>
            </a:r>
          </a:p>
          <a:p>
            <a:pPr lvl="2"/>
            <a:r>
              <a:rPr lang="en-US" altLang="en-US" dirty="0" smtClean="0">
                <a:cs typeface="Times New Roman" panose="02020603050405020304" pitchFamily="18" charset="0"/>
              </a:rPr>
              <a:t>(2) a </a:t>
            </a:r>
            <a:r>
              <a:rPr lang="en-US" altLang="en-US" dirty="0" smtClean="0">
                <a:solidFill>
                  <a:srgbClr val="FF0000"/>
                </a:solidFill>
                <a:cs typeface="Times New Roman" panose="02020603050405020304" pitchFamily="18" charset="0"/>
              </a:rPr>
              <a:t>security interest attaches to any identifiable proceeds of collateral</a:t>
            </a:r>
            <a:r>
              <a:rPr lang="en-US" altLang="en-US" dirty="0" smtClean="0">
                <a:cs typeface="Times New Roman" panose="02020603050405020304" pitchFamily="18" charset="0"/>
              </a:rPr>
              <a:t>.</a:t>
            </a:r>
          </a:p>
        </p:txBody>
      </p:sp>
    </p:spTree>
    <p:extLst>
      <p:ext uri="{BB962C8B-B14F-4D97-AF65-F5344CB8AC3E}">
        <p14:creationId xmlns:p14="http://schemas.microsoft.com/office/powerpoint/2010/main" val="40204491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Authorization to File as to 9-315(d)(3): 9-509(b)</a:t>
            </a:r>
            <a:endParaRPr lang="en-US" dirty="0"/>
          </a:p>
        </p:txBody>
      </p:sp>
      <p:sp>
        <p:nvSpPr>
          <p:cNvPr id="3" name="Content Placeholder 2"/>
          <p:cNvSpPr>
            <a:spLocks noGrp="1"/>
          </p:cNvSpPr>
          <p:nvPr>
            <p:ph idx="1"/>
          </p:nvPr>
        </p:nvSpPr>
        <p:spPr/>
        <p:txBody>
          <a:bodyPr/>
          <a:lstStyle/>
          <a:p>
            <a:r>
              <a:rPr lang="en-US" dirty="0"/>
              <a:t>(b) By authenticating or becoming bound as debtor by a security agreement, a debtor or new debtor authorizes the filing of an initial financing statement, and an amendment, covering:</a:t>
            </a:r>
          </a:p>
          <a:p>
            <a:pPr lvl="1"/>
            <a:r>
              <a:rPr lang="en-US" dirty="0"/>
              <a:t>(1) the collateral described in the security agreement; </a:t>
            </a:r>
            <a:r>
              <a:rPr lang="en-US" dirty="0" smtClean="0"/>
              <a:t>and</a:t>
            </a:r>
            <a:endParaRPr lang="en-US" dirty="0"/>
          </a:p>
        </p:txBody>
      </p:sp>
      <p:sp>
        <p:nvSpPr>
          <p:cNvPr id="4" name="Date Placeholder 3"/>
          <p:cNvSpPr>
            <a:spLocks noGrp="1"/>
          </p:cNvSpPr>
          <p:nvPr>
            <p:ph type="dt" sz="half" idx="10"/>
          </p:nvPr>
        </p:nvSpPr>
        <p:spPr/>
        <p:txBody>
          <a:bodyPr/>
          <a:lstStyle/>
          <a:p>
            <a:pPr>
              <a:defRPr/>
            </a:pPr>
            <a:fld id="{4DB77F5D-CD89-4C14-9FFA-90905D4C5822}" type="datetime4">
              <a:rPr lang="en-US" smtClean="0"/>
              <a:t>April 26, 2021</a:t>
            </a:fld>
            <a:endParaRPr lang="en-US" altLang="en-US" dirty="0">
              <a:solidFill>
                <a:schemeClr val="bg2"/>
              </a:solidFill>
            </a:endParaRPr>
          </a:p>
        </p:txBody>
      </p:sp>
      <p:sp>
        <p:nvSpPr>
          <p:cNvPr id="5" name="Slide Number Placeholder 4"/>
          <p:cNvSpPr>
            <a:spLocks noGrp="1"/>
          </p:cNvSpPr>
          <p:nvPr>
            <p:ph type="sldNum" sz="quarter" idx="12"/>
          </p:nvPr>
        </p:nvSpPr>
        <p:spPr/>
        <p:txBody>
          <a:bodyPr/>
          <a:lstStyle/>
          <a:p>
            <a:fld id="{B315B22E-9972-44F5-A014-A3B7A7E23AE8}" type="slidenum">
              <a:rPr lang="en-US" altLang="en-US" smtClean="0"/>
              <a:pPr/>
              <a:t>30</a:t>
            </a:fld>
            <a:endParaRPr lang="en-US" altLang="en-US"/>
          </a:p>
        </p:txBody>
      </p:sp>
    </p:spTree>
    <p:extLst>
      <p:ext uri="{BB962C8B-B14F-4D97-AF65-F5344CB8AC3E}">
        <p14:creationId xmlns:p14="http://schemas.microsoft.com/office/powerpoint/2010/main" val="334928021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Authorization to File as to 9-315(d)(3): 9-509(b)</a:t>
            </a:r>
            <a:endParaRPr lang="en-US" dirty="0"/>
          </a:p>
        </p:txBody>
      </p:sp>
      <p:sp>
        <p:nvSpPr>
          <p:cNvPr id="3" name="Content Placeholder 2"/>
          <p:cNvSpPr>
            <a:spLocks noGrp="1"/>
          </p:cNvSpPr>
          <p:nvPr>
            <p:ph idx="1"/>
          </p:nvPr>
        </p:nvSpPr>
        <p:spPr/>
        <p:txBody>
          <a:bodyPr/>
          <a:lstStyle/>
          <a:p>
            <a:pPr lvl="1"/>
            <a:r>
              <a:rPr lang="en-US" dirty="0" smtClean="0"/>
              <a:t>(</a:t>
            </a:r>
            <a:r>
              <a:rPr lang="en-US" dirty="0"/>
              <a:t>2) property that becomes collateral under section 9-315(a</a:t>
            </a:r>
            <a:r>
              <a:rPr lang="en-US" dirty="0" smtClean="0"/>
              <a:t>)(2), </a:t>
            </a:r>
            <a:r>
              <a:rPr lang="en-US" dirty="0"/>
              <a:t>whether or not the security agreement expressly covers proceeds.</a:t>
            </a:r>
          </a:p>
          <a:p>
            <a:endParaRPr lang="en-US" dirty="0"/>
          </a:p>
        </p:txBody>
      </p:sp>
      <p:sp>
        <p:nvSpPr>
          <p:cNvPr id="4" name="Date Placeholder 3"/>
          <p:cNvSpPr>
            <a:spLocks noGrp="1"/>
          </p:cNvSpPr>
          <p:nvPr>
            <p:ph type="dt" sz="half" idx="10"/>
          </p:nvPr>
        </p:nvSpPr>
        <p:spPr/>
        <p:txBody>
          <a:bodyPr/>
          <a:lstStyle/>
          <a:p>
            <a:pPr>
              <a:defRPr/>
            </a:pPr>
            <a:fld id="{4DB77F5D-CD89-4C14-9FFA-90905D4C5822}" type="datetime4">
              <a:rPr lang="en-US" smtClean="0"/>
              <a:t>April 26, 2021</a:t>
            </a:fld>
            <a:endParaRPr lang="en-US" altLang="en-US" dirty="0">
              <a:solidFill>
                <a:schemeClr val="bg2"/>
              </a:solidFill>
            </a:endParaRPr>
          </a:p>
        </p:txBody>
      </p:sp>
      <p:sp>
        <p:nvSpPr>
          <p:cNvPr id="5" name="Slide Number Placeholder 4"/>
          <p:cNvSpPr>
            <a:spLocks noGrp="1"/>
          </p:cNvSpPr>
          <p:nvPr>
            <p:ph type="sldNum" sz="quarter" idx="12"/>
          </p:nvPr>
        </p:nvSpPr>
        <p:spPr/>
        <p:txBody>
          <a:bodyPr/>
          <a:lstStyle/>
          <a:p>
            <a:fld id="{B315B22E-9972-44F5-A014-A3B7A7E23AE8}" type="slidenum">
              <a:rPr lang="en-US" altLang="en-US" smtClean="0"/>
              <a:pPr/>
              <a:t>31</a:t>
            </a:fld>
            <a:endParaRPr lang="en-US" altLang="en-US"/>
          </a:p>
        </p:txBody>
      </p:sp>
    </p:spTree>
    <p:extLst>
      <p:ext uri="{BB962C8B-B14F-4D97-AF65-F5344CB8AC3E}">
        <p14:creationId xmlns:p14="http://schemas.microsoft.com/office/powerpoint/2010/main" val="272116050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9-512 on Financing Statement Amendments</a:t>
            </a:r>
            <a:endParaRPr lang="en-US" dirty="0"/>
          </a:p>
        </p:txBody>
      </p:sp>
      <p:sp>
        <p:nvSpPr>
          <p:cNvPr id="3" name="Content Placeholder 2"/>
          <p:cNvSpPr>
            <a:spLocks noGrp="1"/>
          </p:cNvSpPr>
          <p:nvPr>
            <p:ph idx="1"/>
          </p:nvPr>
        </p:nvSpPr>
        <p:spPr/>
        <p:txBody>
          <a:bodyPr/>
          <a:lstStyle/>
          <a:p>
            <a:r>
              <a:rPr lang="en-US" dirty="0" smtClean="0"/>
              <a:t>(c) Effectiveness of amendment adding collateral</a:t>
            </a:r>
          </a:p>
          <a:p>
            <a:pPr lvl="1"/>
            <a:r>
              <a:rPr lang="en-US" dirty="0"/>
              <a:t>A financing statement that is amended by an amendment that adds collateral is effective as to the added collateral only from the date of the filing of the amendment</a:t>
            </a:r>
            <a:r>
              <a:rPr lang="en-US" dirty="0" smtClean="0"/>
              <a:t>.</a:t>
            </a:r>
          </a:p>
          <a:p>
            <a:r>
              <a:rPr lang="en-US" dirty="0" smtClean="0"/>
              <a:t>What does that mean for priority?</a:t>
            </a:r>
            <a:endParaRPr lang="en-US" dirty="0"/>
          </a:p>
        </p:txBody>
      </p:sp>
      <p:sp>
        <p:nvSpPr>
          <p:cNvPr id="4" name="Date Placeholder 3"/>
          <p:cNvSpPr>
            <a:spLocks noGrp="1"/>
          </p:cNvSpPr>
          <p:nvPr>
            <p:ph type="dt" sz="half" idx="10"/>
          </p:nvPr>
        </p:nvSpPr>
        <p:spPr/>
        <p:txBody>
          <a:bodyPr/>
          <a:lstStyle/>
          <a:p>
            <a:pPr>
              <a:defRPr/>
            </a:pPr>
            <a:fld id="{4DB77F5D-CD89-4C14-9FFA-90905D4C5822}" type="datetime4">
              <a:rPr lang="en-US" smtClean="0"/>
              <a:t>April 26,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B315B22E-9972-44F5-A014-A3B7A7E23AE8}" type="slidenum">
              <a:rPr lang="en-US" altLang="en-US" smtClean="0"/>
              <a:pPr/>
              <a:t>32</a:t>
            </a:fld>
            <a:endParaRPr lang="en-US" altLang="en-US"/>
          </a:p>
        </p:txBody>
      </p:sp>
    </p:spTree>
    <p:extLst>
      <p:ext uri="{BB962C8B-B14F-4D97-AF65-F5344CB8AC3E}">
        <p14:creationId xmlns:p14="http://schemas.microsoft.com/office/powerpoint/2010/main" val="21779246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Date Placeholder 2"/>
          <p:cNvSpPr>
            <a:spLocks noGrp="1"/>
          </p:cNvSpPr>
          <p:nvPr>
            <p:ph type="dt" sz="quarter" idx="10"/>
          </p:nvPr>
        </p:nvSpPr>
        <p:spPr/>
        <p:txBody>
          <a:bodyPr/>
          <a:lstStyle/>
          <a:p>
            <a:pPr>
              <a:defRPr/>
            </a:pPr>
            <a:fld id="{B546F63B-DF34-463E-BB91-1EBF67F0EC7C}" type="datetime4">
              <a:rPr lang="en-US" smtClean="0"/>
              <a:t>April 26, 2021</a:t>
            </a:fld>
            <a:endParaRPr lang="en-US" altLang="en-US">
              <a:solidFill>
                <a:schemeClr val="bg2"/>
              </a:solidFill>
            </a:endParaRPr>
          </a:p>
        </p:txBody>
      </p:sp>
      <p:sp>
        <p:nvSpPr>
          <p:cNvPr id="17"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46B52770-A325-49D3-9923-DF09C490156C}" type="slidenum">
              <a:rPr lang="en-US" altLang="en-US" sz="1400">
                <a:solidFill>
                  <a:srgbClr val="000066"/>
                </a:solidFill>
                <a:latin typeface="Arial" panose="020B0604020202020204" pitchFamily="34" charset="0"/>
              </a:rPr>
              <a:pPr/>
              <a:t>33</a:t>
            </a:fld>
            <a:endParaRPr lang="en-US" altLang="en-US" sz="1400" dirty="0">
              <a:solidFill>
                <a:srgbClr val="000066"/>
              </a:solidFill>
              <a:latin typeface="Arial" panose="020B0604020202020204" pitchFamily="34" charset="0"/>
            </a:endParaRPr>
          </a:p>
        </p:txBody>
      </p:sp>
      <p:sp>
        <p:nvSpPr>
          <p:cNvPr id="24581" name="Rectangle 2"/>
          <p:cNvSpPr>
            <a:spLocks noGrp="1" noChangeArrowheads="1"/>
          </p:cNvSpPr>
          <p:nvPr>
            <p:ph type="title"/>
          </p:nvPr>
        </p:nvSpPr>
        <p:spPr/>
        <p:txBody>
          <a:bodyPr/>
          <a:lstStyle/>
          <a:p>
            <a:r>
              <a:rPr lang="en-US" altLang="en-US" dirty="0" smtClean="0">
                <a:cs typeface="Times New Roman" panose="02020603050405020304" pitchFamily="18" charset="0"/>
              </a:rPr>
              <a:t>5‑1.4: An Unremarkable Proceeds Example</a:t>
            </a:r>
          </a:p>
        </p:txBody>
      </p:sp>
      <p:sp>
        <p:nvSpPr>
          <p:cNvPr id="24582" name="AutoShape 3"/>
          <p:cNvSpPr>
            <a:spLocks noChangeArrowheads="1"/>
          </p:cNvSpPr>
          <p:nvPr/>
        </p:nvSpPr>
        <p:spPr bwMode="auto">
          <a:xfrm>
            <a:off x="9488616" y="1524000"/>
            <a:ext cx="2257168" cy="9906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Finco</a:t>
            </a:r>
            <a:endParaRPr lang="en-US" altLang="en-US" sz="4000" dirty="0"/>
          </a:p>
        </p:txBody>
      </p:sp>
      <p:sp>
        <p:nvSpPr>
          <p:cNvPr id="24583" name="AutoShape 4"/>
          <p:cNvSpPr>
            <a:spLocks noChangeArrowheads="1"/>
          </p:cNvSpPr>
          <p:nvPr/>
        </p:nvSpPr>
        <p:spPr bwMode="auto">
          <a:xfrm>
            <a:off x="1206501" y="1371600"/>
            <a:ext cx="2209800" cy="11430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24584" name="AutoShape 5"/>
          <p:cNvSpPr>
            <a:spLocks noChangeArrowheads="1"/>
          </p:cNvSpPr>
          <p:nvPr/>
        </p:nvSpPr>
        <p:spPr bwMode="auto">
          <a:xfrm>
            <a:off x="1373658" y="5181600"/>
            <a:ext cx="2590800" cy="11430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Bank</a:t>
            </a:r>
            <a:endParaRPr lang="en-US" altLang="en-US" sz="4000" dirty="0"/>
          </a:p>
        </p:txBody>
      </p:sp>
      <p:sp>
        <p:nvSpPr>
          <p:cNvPr id="24585" name="Line 6"/>
          <p:cNvSpPr>
            <a:spLocks noChangeShapeType="1"/>
          </p:cNvSpPr>
          <p:nvPr/>
        </p:nvSpPr>
        <p:spPr bwMode="auto">
          <a:xfrm>
            <a:off x="3416301" y="1981200"/>
            <a:ext cx="6330949" cy="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4586" name="AutoShape 7"/>
          <p:cNvSpPr>
            <a:spLocks noChangeArrowheads="1"/>
          </p:cNvSpPr>
          <p:nvPr/>
        </p:nvSpPr>
        <p:spPr bwMode="auto">
          <a:xfrm>
            <a:off x="3966518" y="2246698"/>
            <a:ext cx="5380681" cy="1868101"/>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2/1</a:t>
            </a:r>
          </a:p>
          <a:p>
            <a:pPr algn="ctr"/>
            <a:r>
              <a:rPr lang="en-US" altLang="en-US" sz="3200" dirty="0"/>
              <a:t>SA: Paintings and All Proceeds</a:t>
            </a:r>
          </a:p>
          <a:p>
            <a:pPr algn="ctr"/>
            <a:r>
              <a:rPr lang="en-US" altLang="en-US" sz="3200" dirty="0"/>
              <a:t>FS: Paintings and All Proceeds</a:t>
            </a:r>
          </a:p>
          <a:p>
            <a:pPr algn="ctr"/>
            <a:r>
              <a:rPr lang="en-US" altLang="en-US" sz="3200" dirty="0"/>
              <a:t>$</a:t>
            </a:r>
          </a:p>
        </p:txBody>
      </p:sp>
      <p:sp>
        <p:nvSpPr>
          <p:cNvPr id="24587" name="Line 8"/>
          <p:cNvSpPr>
            <a:spLocks noChangeShapeType="1"/>
          </p:cNvSpPr>
          <p:nvPr/>
        </p:nvSpPr>
        <p:spPr bwMode="auto">
          <a:xfrm>
            <a:off x="2513913" y="2667000"/>
            <a:ext cx="0" cy="2514600"/>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4588" name="AutoShape 9"/>
          <p:cNvSpPr>
            <a:spLocks noChangeArrowheads="1"/>
          </p:cNvSpPr>
          <p:nvPr/>
        </p:nvSpPr>
        <p:spPr bwMode="auto">
          <a:xfrm>
            <a:off x="152399" y="3194050"/>
            <a:ext cx="1972963" cy="1303809"/>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dirty="0" smtClean="0"/>
              <a:t>1/1: $</a:t>
            </a:r>
            <a:endParaRPr lang="en-US" altLang="en-US" dirty="0"/>
          </a:p>
          <a:p>
            <a:pPr algn="ctr"/>
            <a:r>
              <a:rPr lang="en-US" altLang="en-US" dirty="0" smtClean="0"/>
              <a:t>SA: Computers</a:t>
            </a:r>
          </a:p>
          <a:p>
            <a:pPr algn="ctr"/>
            <a:r>
              <a:rPr lang="en-US" altLang="en-US" dirty="0" smtClean="0"/>
              <a:t>FS: Computers</a:t>
            </a:r>
            <a:endParaRPr lang="en-US" altLang="en-US" dirty="0"/>
          </a:p>
        </p:txBody>
      </p:sp>
      <p:sp>
        <p:nvSpPr>
          <p:cNvPr id="24589" name="AutoShape 10"/>
          <p:cNvSpPr>
            <a:spLocks noChangeArrowheads="1"/>
          </p:cNvSpPr>
          <p:nvPr/>
        </p:nvSpPr>
        <p:spPr bwMode="auto">
          <a:xfrm>
            <a:off x="3989387" y="4252927"/>
            <a:ext cx="5357812" cy="489864"/>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4/1: Painting </a:t>
            </a:r>
            <a:r>
              <a:rPr lang="en-US" altLang="en-US" sz="3200" dirty="0">
                <a:cs typeface="Times New Roman" panose="02020603050405020304" pitchFamily="18" charset="0"/>
              </a:rPr>
              <a:t>→</a:t>
            </a:r>
            <a:r>
              <a:rPr lang="en-US" altLang="en-US" sz="3200" dirty="0"/>
              <a:t> $ </a:t>
            </a:r>
            <a:r>
              <a:rPr lang="en-US" altLang="en-US" sz="3200" dirty="0">
                <a:cs typeface="Times New Roman" panose="02020603050405020304" pitchFamily="18" charset="0"/>
              </a:rPr>
              <a:t>→</a:t>
            </a:r>
            <a:r>
              <a:rPr lang="en-US" altLang="en-US" sz="3200" dirty="0"/>
              <a:t> Computer</a:t>
            </a:r>
          </a:p>
        </p:txBody>
      </p:sp>
      <p:sp>
        <p:nvSpPr>
          <p:cNvPr id="1774603" name="Text Box 11"/>
          <p:cNvSpPr txBox="1">
            <a:spLocks noChangeArrowheads="1"/>
          </p:cNvSpPr>
          <p:nvPr/>
        </p:nvSpPr>
        <p:spPr bwMode="auto">
          <a:xfrm>
            <a:off x="9526287" y="2880725"/>
            <a:ext cx="2665713" cy="1754326"/>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smtClean="0">
                <a:solidFill>
                  <a:srgbClr val="FF0000"/>
                </a:solidFill>
              </a:rPr>
              <a:t>6/1 </a:t>
            </a:r>
            <a:r>
              <a:rPr lang="en-US" altLang="en-US" sz="3600" dirty="0">
                <a:solidFill>
                  <a:srgbClr val="FF0000"/>
                </a:solidFill>
              </a:rPr>
              <a:t>What are </a:t>
            </a:r>
            <a:r>
              <a:rPr lang="en-US" altLang="en-US" sz="3600" dirty="0" smtClean="0">
                <a:solidFill>
                  <a:srgbClr val="FF0000"/>
                </a:solidFill>
              </a:rPr>
              <a:t>Finco’s </a:t>
            </a:r>
            <a:r>
              <a:rPr lang="en-US" altLang="en-US" sz="3600" dirty="0">
                <a:solidFill>
                  <a:srgbClr val="FF0000"/>
                </a:solidFill>
              </a:rPr>
              <a:t>Rights?</a:t>
            </a:r>
          </a:p>
        </p:txBody>
      </p:sp>
      <p:sp>
        <p:nvSpPr>
          <p:cNvPr id="18" name="Rectangle 5"/>
          <p:cNvSpPr>
            <a:spLocks noChangeArrowheads="1"/>
          </p:cNvSpPr>
          <p:nvPr/>
        </p:nvSpPr>
        <p:spPr bwMode="auto">
          <a:xfrm>
            <a:off x="12018963"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19" name="AutoShape 10"/>
          <p:cNvSpPr>
            <a:spLocks noChangeArrowheads="1"/>
          </p:cNvSpPr>
          <p:nvPr/>
        </p:nvSpPr>
        <p:spPr bwMode="auto">
          <a:xfrm>
            <a:off x="4152612" y="5005731"/>
            <a:ext cx="4858326" cy="489864"/>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4/15: FS Amend: Computer</a:t>
            </a:r>
            <a:endParaRPr lang="en-US" altLang="en-US" sz="3200" dirty="0"/>
          </a:p>
        </p:txBody>
      </p:sp>
      <p:sp>
        <p:nvSpPr>
          <p:cNvPr id="16" name="Text Box 5"/>
          <p:cNvSpPr txBox="1">
            <a:spLocks noChangeArrowheads="1"/>
          </p:cNvSpPr>
          <p:nvPr/>
        </p:nvSpPr>
        <p:spPr bwMode="auto">
          <a:xfrm>
            <a:off x="10062556" y="0"/>
            <a:ext cx="2129445"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(1 of </a:t>
            </a:r>
            <a:r>
              <a:rPr lang="en-US" b="1" i="0" dirty="0" smtClean="0">
                <a:solidFill>
                  <a:schemeClr val="accent4">
                    <a:lumMod val="75000"/>
                    <a:lumOff val="25000"/>
                  </a:schemeClr>
                </a:solidFill>
                <a:latin typeface="+mn-lt"/>
                <a:cs typeface="Times New Roman" panose="02020603050405020304" pitchFamily="18" charset="0"/>
              </a:rPr>
              <a:t>2)</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3521313316"/>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4588"/>
                                        </p:tgtEl>
                                        <p:attrNameLst>
                                          <p:attrName>style.visibility</p:attrName>
                                        </p:attrNameLst>
                                      </p:cBhvr>
                                      <p:to>
                                        <p:strVal val="visible"/>
                                      </p:to>
                                    </p:set>
                                    <p:animEffect transition="in" filter="dissolve">
                                      <p:cBhvr>
                                        <p:cTn id="7" dur="500"/>
                                        <p:tgtEl>
                                          <p:spTgt spid="24588"/>
                                        </p:tgtEl>
                                      </p:cBhvr>
                                    </p:animEffect>
                                  </p:childTnLst>
                                </p:cTn>
                              </p:par>
                              <p:par>
                                <p:cTn id="8" presetID="53" presetClass="entr" presetSubtype="16" fill="hold" grpId="0" nodeType="withEffect">
                                  <p:stCondLst>
                                    <p:cond delay="0"/>
                                  </p:stCondLst>
                                  <p:childTnLst>
                                    <p:set>
                                      <p:cBhvr>
                                        <p:cTn id="9" dur="1" fill="hold">
                                          <p:stCondLst>
                                            <p:cond delay="0"/>
                                          </p:stCondLst>
                                        </p:cTn>
                                        <p:tgtEl>
                                          <p:spTgt spid="24587"/>
                                        </p:tgtEl>
                                        <p:attrNameLst>
                                          <p:attrName>style.visibility</p:attrName>
                                        </p:attrNameLst>
                                      </p:cBhvr>
                                      <p:to>
                                        <p:strVal val="visible"/>
                                      </p:to>
                                    </p:set>
                                    <p:anim calcmode="lin" valueType="num">
                                      <p:cBhvr>
                                        <p:cTn id="10" dur="500" fill="hold"/>
                                        <p:tgtEl>
                                          <p:spTgt spid="24587"/>
                                        </p:tgtEl>
                                        <p:attrNameLst>
                                          <p:attrName>ppt_w</p:attrName>
                                        </p:attrNameLst>
                                      </p:cBhvr>
                                      <p:tavLst>
                                        <p:tav tm="0">
                                          <p:val>
                                            <p:fltVal val="0"/>
                                          </p:val>
                                        </p:tav>
                                        <p:tav tm="100000">
                                          <p:val>
                                            <p:strVal val="#ppt_w"/>
                                          </p:val>
                                        </p:tav>
                                      </p:tavLst>
                                    </p:anim>
                                    <p:anim calcmode="lin" valueType="num">
                                      <p:cBhvr>
                                        <p:cTn id="11" dur="500" fill="hold"/>
                                        <p:tgtEl>
                                          <p:spTgt spid="24587"/>
                                        </p:tgtEl>
                                        <p:attrNameLst>
                                          <p:attrName>ppt_h</p:attrName>
                                        </p:attrNameLst>
                                      </p:cBhvr>
                                      <p:tavLst>
                                        <p:tav tm="0">
                                          <p:val>
                                            <p:fltVal val="0"/>
                                          </p:val>
                                        </p:tav>
                                        <p:tav tm="100000">
                                          <p:val>
                                            <p:strVal val="#ppt_h"/>
                                          </p:val>
                                        </p:tav>
                                      </p:tavLst>
                                    </p:anim>
                                    <p:animEffect transition="in" filter="fade">
                                      <p:cBhvr>
                                        <p:cTn id="12" dur="500"/>
                                        <p:tgtEl>
                                          <p:spTgt spid="24587"/>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4586"/>
                                        </p:tgtEl>
                                        <p:attrNameLst>
                                          <p:attrName>style.visibility</p:attrName>
                                        </p:attrNameLst>
                                      </p:cBhvr>
                                      <p:to>
                                        <p:strVal val="visible"/>
                                      </p:to>
                                    </p:set>
                                    <p:animEffect transition="in" filter="dissolve">
                                      <p:cBhvr>
                                        <p:cTn id="17" dur="500"/>
                                        <p:tgtEl>
                                          <p:spTgt spid="24586"/>
                                        </p:tgtEl>
                                      </p:cBhvr>
                                    </p:animEffect>
                                  </p:childTnLst>
                                </p:cTn>
                              </p:par>
                              <p:par>
                                <p:cTn id="18" presetID="53" presetClass="entr" presetSubtype="16" fill="hold" grpId="0" nodeType="withEffect">
                                  <p:stCondLst>
                                    <p:cond delay="0"/>
                                  </p:stCondLst>
                                  <p:childTnLst>
                                    <p:set>
                                      <p:cBhvr>
                                        <p:cTn id="19" dur="1" fill="hold">
                                          <p:stCondLst>
                                            <p:cond delay="0"/>
                                          </p:stCondLst>
                                        </p:cTn>
                                        <p:tgtEl>
                                          <p:spTgt spid="24585"/>
                                        </p:tgtEl>
                                        <p:attrNameLst>
                                          <p:attrName>style.visibility</p:attrName>
                                        </p:attrNameLst>
                                      </p:cBhvr>
                                      <p:to>
                                        <p:strVal val="visible"/>
                                      </p:to>
                                    </p:set>
                                    <p:anim calcmode="lin" valueType="num">
                                      <p:cBhvr>
                                        <p:cTn id="20" dur="500" fill="hold"/>
                                        <p:tgtEl>
                                          <p:spTgt spid="24585"/>
                                        </p:tgtEl>
                                        <p:attrNameLst>
                                          <p:attrName>ppt_w</p:attrName>
                                        </p:attrNameLst>
                                      </p:cBhvr>
                                      <p:tavLst>
                                        <p:tav tm="0">
                                          <p:val>
                                            <p:fltVal val="0"/>
                                          </p:val>
                                        </p:tav>
                                        <p:tav tm="100000">
                                          <p:val>
                                            <p:strVal val="#ppt_w"/>
                                          </p:val>
                                        </p:tav>
                                      </p:tavLst>
                                    </p:anim>
                                    <p:anim calcmode="lin" valueType="num">
                                      <p:cBhvr>
                                        <p:cTn id="21" dur="500" fill="hold"/>
                                        <p:tgtEl>
                                          <p:spTgt spid="24585"/>
                                        </p:tgtEl>
                                        <p:attrNameLst>
                                          <p:attrName>ppt_h</p:attrName>
                                        </p:attrNameLst>
                                      </p:cBhvr>
                                      <p:tavLst>
                                        <p:tav tm="0">
                                          <p:val>
                                            <p:fltVal val="0"/>
                                          </p:val>
                                        </p:tav>
                                        <p:tav tm="100000">
                                          <p:val>
                                            <p:strVal val="#ppt_h"/>
                                          </p:val>
                                        </p:tav>
                                      </p:tavLst>
                                    </p:anim>
                                    <p:animEffect transition="in" filter="fade">
                                      <p:cBhvr>
                                        <p:cTn id="22" dur="500"/>
                                        <p:tgtEl>
                                          <p:spTgt spid="24585"/>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24589"/>
                                        </p:tgtEl>
                                        <p:attrNameLst>
                                          <p:attrName>style.visibility</p:attrName>
                                        </p:attrNameLst>
                                      </p:cBhvr>
                                      <p:to>
                                        <p:strVal val="visible"/>
                                      </p:to>
                                    </p:set>
                                    <p:animEffect transition="in" filter="dissolve">
                                      <p:cBhvr>
                                        <p:cTn id="27" dur="500"/>
                                        <p:tgtEl>
                                          <p:spTgt spid="24589"/>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9"/>
                                        </p:tgtEl>
                                        <p:attrNameLst>
                                          <p:attrName>style.visibility</p:attrName>
                                        </p:attrNameLst>
                                      </p:cBhvr>
                                      <p:to>
                                        <p:strVal val="visible"/>
                                      </p:to>
                                    </p:set>
                                    <p:animEffect transition="in" filter="dissolve">
                                      <p:cBhvr>
                                        <p:cTn id="32" dur="500"/>
                                        <p:tgtEl>
                                          <p:spTgt spid="19"/>
                                        </p:tgtEl>
                                      </p:cBhvr>
                                    </p:animEffect>
                                  </p:childTnLst>
                                </p:cTn>
                              </p:par>
                            </p:childTnLst>
                          </p:cTn>
                        </p:par>
                      </p:childTnLst>
                    </p:cTn>
                  </p:par>
                  <p:par>
                    <p:cTn id="33" fill="hold">
                      <p:stCondLst>
                        <p:cond delay="indefinite"/>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8"/>
                                        </p:tgtEl>
                                        <p:attrNameLst>
                                          <p:attrName>style.visibility</p:attrName>
                                        </p:attrNameLst>
                                      </p:cBhvr>
                                      <p:to>
                                        <p:strVal val="hidden"/>
                                      </p:to>
                                    </p:set>
                                  </p:childTnLst>
                                </p:cTn>
                              </p:par>
                              <p:par>
                                <p:cTn id="37" presetID="9" presetClass="entr" presetSubtype="0" fill="hold" grpId="0" nodeType="withEffect">
                                  <p:stCondLst>
                                    <p:cond delay="0"/>
                                  </p:stCondLst>
                                  <p:childTnLst>
                                    <p:set>
                                      <p:cBhvr>
                                        <p:cTn id="38" dur="1" fill="hold">
                                          <p:stCondLst>
                                            <p:cond delay="0"/>
                                          </p:stCondLst>
                                        </p:cTn>
                                        <p:tgtEl>
                                          <p:spTgt spid="1774603"/>
                                        </p:tgtEl>
                                        <p:attrNameLst>
                                          <p:attrName>style.visibility</p:attrName>
                                        </p:attrNameLst>
                                      </p:cBhvr>
                                      <p:to>
                                        <p:strVal val="visible"/>
                                      </p:to>
                                    </p:set>
                                    <p:animEffect transition="in" filter="dissolve">
                                      <p:cBhvr>
                                        <p:cTn id="39" dur="500"/>
                                        <p:tgtEl>
                                          <p:spTgt spid="17746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5" grpId="0" animBg="1"/>
      <p:bldP spid="24586" grpId="0" animBg="1"/>
      <p:bldP spid="24587" grpId="0" animBg="1"/>
      <p:bldP spid="24588" grpId="0" animBg="1"/>
      <p:bldP spid="24589" grpId="0" animBg="1"/>
      <p:bldP spid="1774603" grpId="0" animBg="1" autoUpdateAnimBg="0"/>
      <p:bldP spid="18" grpId="0" animBg="1"/>
      <p:bldP spid="19"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Date Placeholder 2"/>
          <p:cNvSpPr>
            <a:spLocks noGrp="1"/>
          </p:cNvSpPr>
          <p:nvPr>
            <p:ph type="dt" sz="quarter" idx="10"/>
          </p:nvPr>
        </p:nvSpPr>
        <p:spPr/>
        <p:txBody>
          <a:bodyPr/>
          <a:lstStyle/>
          <a:p>
            <a:pPr>
              <a:defRPr/>
            </a:pPr>
            <a:fld id="{B546F63B-DF34-463E-BB91-1EBF67F0EC7C}" type="datetime4">
              <a:rPr lang="en-US" smtClean="0"/>
              <a:t>April 26, 2021</a:t>
            </a:fld>
            <a:endParaRPr lang="en-US" altLang="en-US">
              <a:solidFill>
                <a:schemeClr val="bg2"/>
              </a:solidFill>
            </a:endParaRPr>
          </a:p>
        </p:txBody>
      </p:sp>
      <p:sp>
        <p:nvSpPr>
          <p:cNvPr id="17"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46B52770-A325-49D3-9923-DF09C490156C}" type="slidenum">
              <a:rPr lang="en-US" altLang="en-US" sz="1400">
                <a:solidFill>
                  <a:srgbClr val="000066"/>
                </a:solidFill>
                <a:latin typeface="Arial" panose="020B0604020202020204" pitchFamily="34" charset="0"/>
              </a:rPr>
              <a:pPr/>
              <a:t>34</a:t>
            </a:fld>
            <a:endParaRPr lang="en-US" altLang="en-US" sz="1400" dirty="0">
              <a:solidFill>
                <a:srgbClr val="000066"/>
              </a:solidFill>
              <a:latin typeface="Arial" panose="020B0604020202020204" pitchFamily="34" charset="0"/>
            </a:endParaRPr>
          </a:p>
        </p:txBody>
      </p:sp>
      <p:sp>
        <p:nvSpPr>
          <p:cNvPr id="24581" name="Rectangle 2"/>
          <p:cNvSpPr>
            <a:spLocks noGrp="1" noChangeArrowheads="1"/>
          </p:cNvSpPr>
          <p:nvPr>
            <p:ph type="title"/>
          </p:nvPr>
        </p:nvSpPr>
        <p:spPr/>
        <p:txBody>
          <a:bodyPr/>
          <a:lstStyle/>
          <a:p>
            <a:r>
              <a:rPr lang="en-US" altLang="en-US" dirty="0" smtClean="0">
                <a:cs typeface="Times New Roman" panose="02020603050405020304" pitchFamily="18" charset="0"/>
              </a:rPr>
              <a:t>5‑1.5: An Unremarkable Proceeds Example</a:t>
            </a:r>
          </a:p>
        </p:txBody>
      </p:sp>
      <p:sp>
        <p:nvSpPr>
          <p:cNvPr id="24582" name="AutoShape 3"/>
          <p:cNvSpPr>
            <a:spLocks noChangeArrowheads="1"/>
          </p:cNvSpPr>
          <p:nvPr/>
        </p:nvSpPr>
        <p:spPr bwMode="auto">
          <a:xfrm>
            <a:off x="9488616" y="1524000"/>
            <a:ext cx="2257168" cy="9906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Finco</a:t>
            </a:r>
            <a:endParaRPr lang="en-US" altLang="en-US" sz="4000" dirty="0"/>
          </a:p>
        </p:txBody>
      </p:sp>
      <p:sp>
        <p:nvSpPr>
          <p:cNvPr id="24583" name="AutoShape 4"/>
          <p:cNvSpPr>
            <a:spLocks noChangeArrowheads="1"/>
          </p:cNvSpPr>
          <p:nvPr/>
        </p:nvSpPr>
        <p:spPr bwMode="auto">
          <a:xfrm>
            <a:off x="1206501" y="1371600"/>
            <a:ext cx="2209800" cy="11430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24584" name="AutoShape 5"/>
          <p:cNvSpPr>
            <a:spLocks noChangeArrowheads="1"/>
          </p:cNvSpPr>
          <p:nvPr/>
        </p:nvSpPr>
        <p:spPr bwMode="auto">
          <a:xfrm>
            <a:off x="1373658" y="5181600"/>
            <a:ext cx="2590800" cy="11430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Bank</a:t>
            </a:r>
            <a:endParaRPr lang="en-US" altLang="en-US" sz="4000" dirty="0"/>
          </a:p>
        </p:txBody>
      </p:sp>
      <p:sp>
        <p:nvSpPr>
          <p:cNvPr id="24585" name="Line 6"/>
          <p:cNvSpPr>
            <a:spLocks noChangeShapeType="1"/>
          </p:cNvSpPr>
          <p:nvPr/>
        </p:nvSpPr>
        <p:spPr bwMode="auto">
          <a:xfrm>
            <a:off x="3416301" y="1981200"/>
            <a:ext cx="6330949" cy="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4586" name="AutoShape 7"/>
          <p:cNvSpPr>
            <a:spLocks noChangeArrowheads="1"/>
          </p:cNvSpPr>
          <p:nvPr/>
        </p:nvSpPr>
        <p:spPr bwMode="auto">
          <a:xfrm>
            <a:off x="3966518" y="2246698"/>
            <a:ext cx="5380681" cy="1868101"/>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2/1</a:t>
            </a:r>
          </a:p>
          <a:p>
            <a:pPr algn="ctr"/>
            <a:r>
              <a:rPr lang="en-US" altLang="en-US" sz="3200" dirty="0"/>
              <a:t>SA: Paintings and All Proceeds</a:t>
            </a:r>
          </a:p>
          <a:p>
            <a:pPr algn="ctr"/>
            <a:r>
              <a:rPr lang="en-US" altLang="en-US" sz="3200" dirty="0"/>
              <a:t>FS: Paintings and All Proceeds</a:t>
            </a:r>
          </a:p>
          <a:p>
            <a:pPr algn="ctr"/>
            <a:r>
              <a:rPr lang="en-US" altLang="en-US" sz="3200" dirty="0"/>
              <a:t>$</a:t>
            </a:r>
          </a:p>
        </p:txBody>
      </p:sp>
      <p:sp>
        <p:nvSpPr>
          <p:cNvPr id="24587" name="Line 8"/>
          <p:cNvSpPr>
            <a:spLocks noChangeShapeType="1"/>
          </p:cNvSpPr>
          <p:nvPr/>
        </p:nvSpPr>
        <p:spPr bwMode="auto">
          <a:xfrm>
            <a:off x="2513913" y="2667000"/>
            <a:ext cx="0" cy="2514600"/>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4588" name="AutoShape 9"/>
          <p:cNvSpPr>
            <a:spLocks noChangeArrowheads="1"/>
          </p:cNvSpPr>
          <p:nvPr/>
        </p:nvSpPr>
        <p:spPr bwMode="auto">
          <a:xfrm>
            <a:off x="152399" y="3194050"/>
            <a:ext cx="1972963" cy="1303809"/>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dirty="0"/>
              <a:t>3</a:t>
            </a:r>
            <a:r>
              <a:rPr lang="en-US" altLang="en-US" dirty="0" smtClean="0"/>
              <a:t>/1: $</a:t>
            </a:r>
            <a:endParaRPr lang="en-US" altLang="en-US" dirty="0"/>
          </a:p>
          <a:p>
            <a:pPr algn="ctr"/>
            <a:r>
              <a:rPr lang="en-US" altLang="en-US" dirty="0" smtClean="0"/>
              <a:t>SA: Computers</a:t>
            </a:r>
          </a:p>
          <a:p>
            <a:pPr algn="ctr"/>
            <a:r>
              <a:rPr lang="en-US" altLang="en-US" dirty="0" smtClean="0"/>
              <a:t>FS: Computers</a:t>
            </a:r>
            <a:endParaRPr lang="en-US" altLang="en-US" dirty="0"/>
          </a:p>
        </p:txBody>
      </p:sp>
      <p:sp>
        <p:nvSpPr>
          <p:cNvPr id="24589" name="AutoShape 10"/>
          <p:cNvSpPr>
            <a:spLocks noChangeArrowheads="1"/>
          </p:cNvSpPr>
          <p:nvPr/>
        </p:nvSpPr>
        <p:spPr bwMode="auto">
          <a:xfrm>
            <a:off x="3989387" y="4252927"/>
            <a:ext cx="5357812" cy="489864"/>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4/1: Painting </a:t>
            </a:r>
            <a:r>
              <a:rPr lang="en-US" altLang="en-US" sz="3200" dirty="0">
                <a:cs typeface="Times New Roman" panose="02020603050405020304" pitchFamily="18" charset="0"/>
              </a:rPr>
              <a:t>→</a:t>
            </a:r>
            <a:r>
              <a:rPr lang="en-US" altLang="en-US" sz="3200" dirty="0"/>
              <a:t> $ </a:t>
            </a:r>
            <a:r>
              <a:rPr lang="en-US" altLang="en-US" sz="3200" dirty="0">
                <a:cs typeface="Times New Roman" panose="02020603050405020304" pitchFamily="18" charset="0"/>
              </a:rPr>
              <a:t>→</a:t>
            </a:r>
            <a:r>
              <a:rPr lang="en-US" altLang="en-US" sz="3200" dirty="0"/>
              <a:t> Computer</a:t>
            </a:r>
          </a:p>
        </p:txBody>
      </p:sp>
      <p:sp>
        <p:nvSpPr>
          <p:cNvPr id="1774603" name="Text Box 11"/>
          <p:cNvSpPr txBox="1">
            <a:spLocks noChangeArrowheads="1"/>
          </p:cNvSpPr>
          <p:nvPr/>
        </p:nvSpPr>
        <p:spPr bwMode="auto">
          <a:xfrm>
            <a:off x="9526287" y="2880725"/>
            <a:ext cx="2665713" cy="1754326"/>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smtClean="0">
                <a:solidFill>
                  <a:srgbClr val="FF0000"/>
                </a:solidFill>
              </a:rPr>
              <a:t>6/1 </a:t>
            </a:r>
            <a:r>
              <a:rPr lang="en-US" altLang="en-US" sz="3600" dirty="0">
                <a:solidFill>
                  <a:srgbClr val="FF0000"/>
                </a:solidFill>
              </a:rPr>
              <a:t>What are </a:t>
            </a:r>
            <a:r>
              <a:rPr lang="en-US" altLang="en-US" sz="3600" dirty="0" smtClean="0">
                <a:solidFill>
                  <a:srgbClr val="FF0000"/>
                </a:solidFill>
              </a:rPr>
              <a:t>Finco’s </a:t>
            </a:r>
            <a:r>
              <a:rPr lang="en-US" altLang="en-US" sz="3600" dirty="0">
                <a:solidFill>
                  <a:srgbClr val="FF0000"/>
                </a:solidFill>
              </a:rPr>
              <a:t>Rights?</a:t>
            </a:r>
          </a:p>
        </p:txBody>
      </p:sp>
      <p:sp>
        <p:nvSpPr>
          <p:cNvPr id="18" name="Rectangle 5"/>
          <p:cNvSpPr>
            <a:spLocks noChangeArrowheads="1"/>
          </p:cNvSpPr>
          <p:nvPr/>
        </p:nvSpPr>
        <p:spPr bwMode="auto">
          <a:xfrm>
            <a:off x="12018963"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19" name="AutoShape 10"/>
          <p:cNvSpPr>
            <a:spLocks noChangeArrowheads="1"/>
          </p:cNvSpPr>
          <p:nvPr/>
        </p:nvSpPr>
        <p:spPr bwMode="auto">
          <a:xfrm>
            <a:off x="4152612" y="5005731"/>
            <a:ext cx="4858326" cy="489864"/>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4/15: FS Amend: Computer</a:t>
            </a:r>
            <a:endParaRPr lang="en-US" altLang="en-US" sz="3200" dirty="0"/>
          </a:p>
        </p:txBody>
      </p:sp>
      <p:sp>
        <p:nvSpPr>
          <p:cNvPr id="16" name="Text Box 5"/>
          <p:cNvSpPr txBox="1">
            <a:spLocks noChangeArrowheads="1"/>
          </p:cNvSpPr>
          <p:nvPr/>
        </p:nvSpPr>
        <p:spPr bwMode="auto">
          <a:xfrm>
            <a:off x="10062556" y="0"/>
            <a:ext cx="2129445"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(2 of </a:t>
            </a:r>
            <a:r>
              <a:rPr lang="en-US" b="1" i="0" dirty="0" smtClean="0">
                <a:solidFill>
                  <a:schemeClr val="accent4">
                    <a:lumMod val="75000"/>
                    <a:lumOff val="25000"/>
                  </a:schemeClr>
                </a:solidFill>
                <a:latin typeface="+mn-lt"/>
                <a:cs typeface="Times New Roman" panose="02020603050405020304" pitchFamily="18" charset="0"/>
              </a:rPr>
              <a:t>2)</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796615731"/>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4586"/>
                                        </p:tgtEl>
                                        <p:attrNameLst>
                                          <p:attrName>style.visibility</p:attrName>
                                        </p:attrNameLst>
                                      </p:cBhvr>
                                      <p:to>
                                        <p:strVal val="visible"/>
                                      </p:to>
                                    </p:set>
                                    <p:animEffect transition="in" filter="dissolve">
                                      <p:cBhvr>
                                        <p:cTn id="7" dur="500"/>
                                        <p:tgtEl>
                                          <p:spTgt spid="24586"/>
                                        </p:tgtEl>
                                      </p:cBhvr>
                                    </p:animEffect>
                                  </p:childTnLst>
                                </p:cTn>
                              </p:par>
                              <p:par>
                                <p:cTn id="8" presetID="53" presetClass="entr" presetSubtype="16" fill="hold" grpId="0" nodeType="withEffect">
                                  <p:stCondLst>
                                    <p:cond delay="0"/>
                                  </p:stCondLst>
                                  <p:childTnLst>
                                    <p:set>
                                      <p:cBhvr>
                                        <p:cTn id="9" dur="1" fill="hold">
                                          <p:stCondLst>
                                            <p:cond delay="0"/>
                                          </p:stCondLst>
                                        </p:cTn>
                                        <p:tgtEl>
                                          <p:spTgt spid="24585"/>
                                        </p:tgtEl>
                                        <p:attrNameLst>
                                          <p:attrName>style.visibility</p:attrName>
                                        </p:attrNameLst>
                                      </p:cBhvr>
                                      <p:to>
                                        <p:strVal val="visible"/>
                                      </p:to>
                                    </p:set>
                                    <p:anim calcmode="lin" valueType="num">
                                      <p:cBhvr>
                                        <p:cTn id="10" dur="500" fill="hold"/>
                                        <p:tgtEl>
                                          <p:spTgt spid="24585"/>
                                        </p:tgtEl>
                                        <p:attrNameLst>
                                          <p:attrName>ppt_w</p:attrName>
                                        </p:attrNameLst>
                                      </p:cBhvr>
                                      <p:tavLst>
                                        <p:tav tm="0">
                                          <p:val>
                                            <p:fltVal val="0"/>
                                          </p:val>
                                        </p:tav>
                                        <p:tav tm="100000">
                                          <p:val>
                                            <p:strVal val="#ppt_w"/>
                                          </p:val>
                                        </p:tav>
                                      </p:tavLst>
                                    </p:anim>
                                    <p:anim calcmode="lin" valueType="num">
                                      <p:cBhvr>
                                        <p:cTn id="11" dur="500" fill="hold"/>
                                        <p:tgtEl>
                                          <p:spTgt spid="24585"/>
                                        </p:tgtEl>
                                        <p:attrNameLst>
                                          <p:attrName>ppt_h</p:attrName>
                                        </p:attrNameLst>
                                      </p:cBhvr>
                                      <p:tavLst>
                                        <p:tav tm="0">
                                          <p:val>
                                            <p:fltVal val="0"/>
                                          </p:val>
                                        </p:tav>
                                        <p:tav tm="100000">
                                          <p:val>
                                            <p:strVal val="#ppt_h"/>
                                          </p:val>
                                        </p:tav>
                                      </p:tavLst>
                                    </p:anim>
                                    <p:animEffect transition="in" filter="fade">
                                      <p:cBhvr>
                                        <p:cTn id="12" dur="500"/>
                                        <p:tgtEl>
                                          <p:spTgt spid="24585"/>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4588"/>
                                        </p:tgtEl>
                                        <p:attrNameLst>
                                          <p:attrName>style.visibility</p:attrName>
                                        </p:attrNameLst>
                                      </p:cBhvr>
                                      <p:to>
                                        <p:strVal val="visible"/>
                                      </p:to>
                                    </p:set>
                                    <p:animEffect transition="in" filter="dissolve">
                                      <p:cBhvr>
                                        <p:cTn id="17" dur="500"/>
                                        <p:tgtEl>
                                          <p:spTgt spid="24588"/>
                                        </p:tgtEl>
                                      </p:cBhvr>
                                    </p:animEffect>
                                  </p:childTnLst>
                                </p:cTn>
                              </p:par>
                              <p:par>
                                <p:cTn id="18" presetID="53" presetClass="entr" presetSubtype="16" fill="hold" grpId="0" nodeType="withEffect">
                                  <p:stCondLst>
                                    <p:cond delay="0"/>
                                  </p:stCondLst>
                                  <p:childTnLst>
                                    <p:set>
                                      <p:cBhvr>
                                        <p:cTn id="19" dur="1" fill="hold">
                                          <p:stCondLst>
                                            <p:cond delay="0"/>
                                          </p:stCondLst>
                                        </p:cTn>
                                        <p:tgtEl>
                                          <p:spTgt spid="24587"/>
                                        </p:tgtEl>
                                        <p:attrNameLst>
                                          <p:attrName>style.visibility</p:attrName>
                                        </p:attrNameLst>
                                      </p:cBhvr>
                                      <p:to>
                                        <p:strVal val="visible"/>
                                      </p:to>
                                    </p:set>
                                    <p:anim calcmode="lin" valueType="num">
                                      <p:cBhvr>
                                        <p:cTn id="20" dur="500" fill="hold"/>
                                        <p:tgtEl>
                                          <p:spTgt spid="24587"/>
                                        </p:tgtEl>
                                        <p:attrNameLst>
                                          <p:attrName>ppt_w</p:attrName>
                                        </p:attrNameLst>
                                      </p:cBhvr>
                                      <p:tavLst>
                                        <p:tav tm="0">
                                          <p:val>
                                            <p:fltVal val="0"/>
                                          </p:val>
                                        </p:tav>
                                        <p:tav tm="100000">
                                          <p:val>
                                            <p:strVal val="#ppt_w"/>
                                          </p:val>
                                        </p:tav>
                                      </p:tavLst>
                                    </p:anim>
                                    <p:anim calcmode="lin" valueType="num">
                                      <p:cBhvr>
                                        <p:cTn id="21" dur="500" fill="hold"/>
                                        <p:tgtEl>
                                          <p:spTgt spid="24587"/>
                                        </p:tgtEl>
                                        <p:attrNameLst>
                                          <p:attrName>ppt_h</p:attrName>
                                        </p:attrNameLst>
                                      </p:cBhvr>
                                      <p:tavLst>
                                        <p:tav tm="0">
                                          <p:val>
                                            <p:fltVal val="0"/>
                                          </p:val>
                                        </p:tav>
                                        <p:tav tm="100000">
                                          <p:val>
                                            <p:strVal val="#ppt_h"/>
                                          </p:val>
                                        </p:tav>
                                      </p:tavLst>
                                    </p:anim>
                                    <p:animEffect transition="in" filter="fade">
                                      <p:cBhvr>
                                        <p:cTn id="22" dur="500"/>
                                        <p:tgtEl>
                                          <p:spTgt spid="24587"/>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24589"/>
                                        </p:tgtEl>
                                        <p:attrNameLst>
                                          <p:attrName>style.visibility</p:attrName>
                                        </p:attrNameLst>
                                      </p:cBhvr>
                                      <p:to>
                                        <p:strVal val="visible"/>
                                      </p:to>
                                    </p:set>
                                    <p:animEffect transition="in" filter="dissolve">
                                      <p:cBhvr>
                                        <p:cTn id="27" dur="500"/>
                                        <p:tgtEl>
                                          <p:spTgt spid="24589"/>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9"/>
                                        </p:tgtEl>
                                        <p:attrNameLst>
                                          <p:attrName>style.visibility</p:attrName>
                                        </p:attrNameLst>
                                      </p:cBhvr>
                                      <p:to>
                                        <p:strVal val="visible"/>
                                      </p:to>
                                    </p:set>
                                    <p:animEffect transition="in" filter="dissolve">
                                      <p:cBhvr>
                                        <p:cTn id="32" dur="500"/>
                                        <p:tgtEl>
                                          <p:spTgt spid="19"/>
                                        </p:tgtEl>
                                      </p:cBhvr>
                                    </p:animEffect>
                                  </p:childTnLst>
                                </p:cTn>
                              </p:par>
                            </p:childTnLst>
                          </p:cTn>
                        </p:par>
                      </p:childTnLst>
                    </p:cTn>
                  </p:par>
                  <p:par>
                    <p:cTn id="33" fill="hold">
                      <p:stCondLst>
                        <p:cond delay="indefinite"/>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8"/>
                                        </p:tgtEl>
                                        <p:attrNameLst>
                                          <p:attrName>style.visibility</p:attrName>
                                        </p:attrNameLst>
                                      </p:cBhvr>
                                      <p:to>
                                        <p:strVal val="hidden"/>
                                      </p:to>
                                    </p:set>
                                  </p:childTnLst>
                                </p:cTn>
                              </p:par>
                              <p:par>
                                <p:cTn id="37" presetID="9" presetClass="entr" presetSubtype="0" fill="hold" grpId="0" nodeType="withEffect">
                                  <p:stCondLst>
                                    <p:cond delay="0"/>
                                  </p:stCondLst>
                                  <p:childTnLst>
                                    <p:set>
                                      <p:cBhvr>
                                        <p:cTn id="38" dur="1" fill="hold">
                                          <p:stCondLst>
                                            <p:cond delay="0"/>
                                          </p:stCondLst>
                                        </p:cTn>
                                        <p:tgtEl>
                                          <p:spTgt spid="1774603"/>
                                        </p:tgtEl>
                                        <p:attrNameLst>
                                          <p:attrName>style.visibility</p:attrName>
                                        </p:attrNameLst>
                                      </p:cBhvr>
                                      <p:to>
                                        <p:strVal val="visible"/>
                                      </p:to>
                                    </p:set>
                                    <p:animEffect transition="in" filter="dissolve">
                                      <p:cBhvr>
                                        <p:cTn id="39" dur="500"/>
                                        <p:tgtEl>
                                          <p:spTgt spid="17746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5" grpId="0" animBg="1"/>
      <p:bldP spid="24586" grpId="0" animBg="1"/>
      <p:bldP spid="24587" grpId="0" animBg="1"/>
      <p:bldP spid="24588" grpId="0" animBg="1"/>
      <p:bldP spid="24589" grpId="0" animBg="1"/>
      <p:bldP spid="1774603" grpId="0" animBg="1" autoUpdateAnimBg="0"/>
      <p:bldP spid="18" grpId="0" animBg="1"/>
      <p:bldP spid="19"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5-1.4: Answer</a:t>
            </a:r>
            <a:endParaRPr lang="en-US" dirty="0"/>
          </a:p>
        </p:txBody>
      </p:sp>
      <p:sp>
        <p:nvSpPr>
          <p:cNvPr id="3" name="Content Placeholder 2"/>
          <p:cNvSpPr>
            <a:spLocks noGrp="1"/>
          </p:cNvSpPr>
          <p:nvPr>
            <p:ph idx="1"/>
          </p:nvPr>
        </p:nvSpPr>
        <p:spPr/>
        <p:txBody>
          <a:bodyPr/>
          <a:lstStyle/>
          <a:p>
            <a:r>
              <a:rPr lang="en-US" dirty="0" smtClean="0"/>
              <a:t>Hypo: Priority Contest over Computer</a:t>
            </a:r>
          </a:p>
          <a:p>
            <a:pPr lvl="1"/>
            <a:r>
              <a:rPr lang="en-US" dirty="0" smtClean="0"/>
              <a:t>Bank claims perfected SI in computer, as original collateral, with priority dating from 1/1</a:t>
            </a:r>
          </a:p>
          <a:p>
            <a:pPr lvl="1"/>
            <a:r>
              <a:rPr lang="en-US" dirty="0" err="1" smtClean="0"/>
              <a:t>Finco</a:t>
            </a:r>
            <a:r>
              <a:rPr lang="en-US" dirty="0" smtClean="0"/>
              <a:t> claims perfected SI in computer, as proceeds collateral, with priority dating from 2/1</a:t>
            </a:r>
          </a:p>
          <a:p>
            <a:r>
              <a:rPr lang="en-US" dirty="0" smtClean="0"/>
              <a:t>Bank wins</a:t>
            </a:r>
            <a:endParaRPr lang="en-US" dirty="0"/>
          </a:p>
        </p:txBody>
      </p:sp>
      <p:sp>
        <p:nvSpPr>
          <p:cNvPr id="4" name="Date Placeholder 3"/>
          <p:cNvSpPr>
            <a:spLocks noGrp="1"/>
          </p:cNvSpPr>
          <p:nvPr>
            <p:ph type="dt" sz="half" idx="10"/>
          </p:nvPr>
        </p:nvSpPr>
        <p:spPr/>
        <p:txBody>
          <a:bodyPr/>
          <a:lstStyle/>
          <a:p>
            <a:pPr>
              <a:defRPr/>
            </a:pPr>
            <a:fld id="{4DB77F5D-CD89-4C14-9FFA-90905D4C5822}" type="datetime4">
              <a:rPr lang="en-US" smtClean="0"/>
              <a:t>April 26,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B315B22E-9972-44F5-A014-A3B7A7E23AE8}" type="slidenum">
              <a:rPr lang="en-US" altLang="en-US" smtClean="0"/>
              <a:pPr/>
              <a:t>35</a:t>
            </a:fld>
            <a:endParaRPr lang="en-US" altLang="en-US"/>
          </a:p>
        </p:txBody>
      </p:sp>
    </p:spTree>
    <p:extLst>
      <p:ext uri="{BB962C8B-B14F-4D97-AF65-F5344CB8AC3E}">
        <p14:creationId xmlns:p14="http://schemas.microsoft.com/office/powerpoint/2010/main" val="426197071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5-1.5: Answer</a:t>
            </a:r>
            <a:endParaRPr lang="en-US" dirty="0"/>
          </a:p>
        </p:txBody>
      </p:sp>
      <p:sp>
        <p:nvSpPr>
          <p:cNvPr id="3" name="Content Placeholder 2"/>
          <p:cNvSpPr>
            <a:spLocks noGrp="1"/>
          </p:cNvSpPr>
          <p:nvPr>
            <p:ph idx="1"/>
          </p:nvPr>
        </p:nvSpPr>
        <p:spPr/>
        <p:txBody>
          <a:bodyPr/>
          <a:lstStyle/>
          <a:p>
            <a:r>
              <a:rPr lang="en-US" dirty="0" smtClean="0"/>
              <a:t>Hypo: Priority Contest over Computer</a:t>
            </a:r>
          </a:p>
          <a:p>
            <a:pPr lvl="1"/>
            <a:r>
              <a:rPr lang="en-US" dirty="0" err="1" smtClean="0"/>
              <a:t>Finco</a:t>
            </a:r>
            <a:r>
              <a:rPr lang="en-US" dirty="0" smtClean="0"/>
              <a:t> claims perfected SI in computer, as proceeds collateral, with priority dating from 2/1</a:t>
            </a:r>
          </a:p>
          <a:p>
            <a:pPr lvl="1"/>
            <a:r>
              <a:rPr lang="en-US" dirty="0" smtClean="0"/>
              <a:t>Bank claims perfected SI in computer, as original collateral, with priority dating from 3/1</a:t>
            </a:r>
          </a:p>
          <a:p>
            <a:r>
              <a:rPr lang="en-US" dirty="0" err="1" smtClean="0"/>
              <a:t>Finco</a:t>
            </a:r>
            <a:r>
              <a:rPr lang="en-US" dirty="0" smtClean="0"/>
              <a:t> wins</a:t>
            </a:r>
            <a:endParaRPr lang="en-US" dirty="0"/>
          </a:p>
        </p:txBody>
      </p:sp>
      <p:sp>
        <p:nvSpPr>
          <p:cNvPr id="4" name="Date Placeholder 3"/>
          <p:cNvSpPr>
            <a:spLocks noGrp="1"/>
          </p:cNvSpPr>
          <p:nvPr>
            <p:ph type="dt" sz="half" idx="10"/>
          </p:nvPr>
        </p:nvSpPr>
        <p:spPr/>
        <p:txBody>
          <a:bodyPr/>
          <a:lstStyle/>
          <a:p>
            <a:pPr>
              <a:defRPr/>
            </a:pPr>
            <a:fld id="{4DB77F5D-CD89-4C14-9FFA-90905D4C5822}" type="datetime4">
              <a:rPr lang="en-US" smtClean="0"/>
              <a:t>April 26,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B315B22E-9972-44F5-A014-A3B7A7E23AE8}" type="slidenum">
              <a:rPr lang="en-US" altLang="en-US" smtClean="0"/>
              <a:pPr/>
              <a:t>36</a:t>
            </a:fld>
            <a:endParaRPr lang="en-US" altLang="en-US"/>
          </a:p>
        </p:txBody>
      </p:sp>
    </p:spTree>
    <p:extLst>
      <p:ext uri="{BB962C8B-B14F-4D97-AF65-F5344CB8AC3E}">
        <p14:creationId xmlns:p14="http://schemas.microsoft.com/office/powerpoint/2010/main" val="55484128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 name="Date Placeholder 2"/>
          <p:cNvSpPr>
            <a:spLocks noGrp="1"/>
          </p:cNvSpPr>
          <p:nvPr>
            <p:ph type="dt" sz="quarter" idx="10"/>
          </p:nvPr>
        </p:nvSpPr>
        <p:spPr/>
        <p:txBody>
          <a:bodyPr/>
          <a:lstStyle/>
          <a:p>
            <a:pPr>
              <a:defRPr/>
            </a:pPr>
            <a:fld id="{B546F63B-DF34-463E-BB91-1EBF67F0EC7C}" type="datetime4">
              <a:rPr lang="en-US" smtClean="0"/>
              <a:t>April 26, 2021</a:t>
            </a:fld>
            <a:endParaRPr lang="en-US" altLang="en-US">
              <a:solidFill>
                <a:schemeClr val="bg2"/>
              </a:solidFill>
            </a:endParaRPr>
          </a:p>
        </p:txBody>
      </p:sp>
      <p:sp>
        <p:nvSpPr>
          <p:cNvPr id="17"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46B52770-A325-49D3-9923-DF09C490156C}" type="slidenum">
              <a:rPr lang="en-US" altLang="en-US" sz="1400">
                <a:solidFill>
                  <a:srgbClr val="000066"/>
                </a:solidFill>
                <a:latin typeface="Arial" panose="020B0604020202020204" pitchFamily="34" charset="0"/>
              </a:rPr>
              <a:pPr/>
              <a:t>37</a:t>
            </a:fld>
            <a:endParaRPr lang="en-US" altLang="en-US" sz="1400" dirty="0">
              <a:solidFill>
                <a:srgbClr val="000066"/>
              </a:solidFill>
              <a:latin typeface="Arial" panose="020B0604020202020204" pitchFamily="34" charset="0"/>
            </a:endParaRPr>
          </a:p>
        </p:txBody>
      </p:sp>
      <p:sp>
        <p:nvSpPr>
          <p:cNvPr id="24581" name="Rectangle 2"/>
          <p:cNvSpPr>
            <a:spLocks noGrp="1" noChangeArrowheads="1"/>
          </p:cNvSpPr>
          <p:nvPr>
            <p:ph type="title"/>
          </p:nvPr>
        </p:nvSpPr>
        <p:spPr/>
        <p:txBody>
          <a:bodyPr/>
          <a:lstStyle/>
          <a:p>
            <a:r>
              <a:rPr lang="en-US" altLang="en-US" dirty="0" smtClean="0">
                <a:cs typeface="Times New Roman" panose="02020603050405020304" pitchFamily="18" charset="0"/>
              </a:rPr>
              <a:t>5‑1.6: </a:t>
            </a:r>
            <a:r>
              <a:rPr lang="en-US" altLang="en-US" dirty="0" smtClean="0">
                <a:cs typeface="Times New Roman" panose="02020603050405020304" pitchFamily="18" charset="0"/>
              </a:rPr>
              <a:t>An Unremarkable Proceeds Example</a:t>
            </a:r>
          </a:p>
        </p:txBody>
      </p:sp>
      <p:sp>
        <p:nvSpPr>
          <p:cNvPr id="24582" name="AutoShape 3"/>
          <p:cNvSpPr>
            <a:spLocks noChangeArrowheads="1"/>
          </p:cNvSpPr>
          <p:nvPr/>
        </p:nvSpPr>
        <p:spPr bwMode="auto">
          <a:xfrm>
            <a:off x="9488616" y="1524000"/>
            <a:ext cx="2257168" cy="9906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Finco</a:t>
            </a:r>
            <a:endParaRPr lang="en-US" altLang="en-US" sz="4000" dirty="0"/>
          </a:p>
        </p:txBody>
      </p:sp>
      <p:sp>
        <p:nvSpPr>
          <p:cNvPr id="24583" name="AutoShape 4"/>
          <p:cNvSpPr>
            <a:spLocks noChangeArrowheads="1"/>
          </p:cNvSpPr>
          <p:nvPr/>
        </p:nvSpPr>
        <p:spPr bwMode="auto">
          <a:xfrm>
            <a:off x="1206501" y="1371600"/>
            <a:ext cx="2209800" cy="11430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24584" name="AutoShape 5"/>
          <p:cNvSpPr>
            <a:spLocks noChangeArrowheads="1"/>
          </p:cNvSpPr>
          <p:nvPr/>
        </p:nvSpPr>
        <p:spPr bwMode="auto">
          <a:xfrm>
            <a:off x="1373658" y="5181600"/>
            <a:ext cx="2590800" cy="11430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3</a:t>
            </a:r>
            <a:r>
              <a:rPr lang="en-US" altLang="en-US" sz="4000" baseline="30000"/>
              <a:t>rd</a:t>
            </a:r>
            <a:r>
              <a:rPr lang="en-US" altLang="en-US" sz="4000"/>
              <a:t> Party</a:t>
            </a:r>
          </a:p>
        </p:txBody>
      </p:sp>
      <p:sp>
        <p:nvSpPr>
          <p:cNvPr id="24585" name="Line 6"/>
          <p:cNvSpPr>
            <a:spLocks noChangeShapeType="1"/>
          </p:cNvSpPr>
          <p:nvPr/>
        </p:nvSpPr>
        <p:spPr bwMode="auto">
          <a:xfrm>
            <a:off x="3416301" y="1981200"/>
            <a:ext cx="6330949" cy="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4586" name="AutoShape 7"/>
          <p:cNvSpPr>
            <a:spLocks noChangeArrowheads="1"/>
          </p:cNvSpPr>
          <p:nvPr/>
        </p:nvSpPr>
        <p:spPr bwMode="auto">
          <a:xfrm>
            <a:off x="3966518" y="2246698"/>
            <a:ext cx="5380681" cy="1868101"/>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2/1</a:t>
            </a:r>
          </a:p>
          <a:p>
            <a:pPr algn="ctr"/>
            <a:r>
              <a:rPr lang="en-US" altLang="en-US" sz="3200" dirty="0"/>
              <a:t>SA: Paintings and All Proceeds</a:t>
            </a:r>
          </a:p>
          <a:p>
            <a:pPr algn="ctr"/>
            <a:r>
              <a:rPr lang="en-US" altLang="en-US" sz="3200" dirty="0"/>
              <a:t>FS: Paintings and All Proceeds</a:t>
            </a:r>
          </a:p>
          <a:p>
            <a:pPr algn="ctr"/>
            <a:r>
              <a:rPr lang="en-US" altLang="en-US" sz="3200" dirty="0"/>
              <a:t>$</a:t>
            </a:r>
          </a:p>
        </p:txBody>
      </p:sp>
      <p:sp>
        <p:nvSpPr>
          <p:cNvPr id="24587" name="Line 8"/>
          <p:cNvSpPr>
            <a:spLocks noChangeShapeType="1"/>
          </p:cNvSpPr>
          <p:nvPr/>
        </p:nvSpPr>
        <p:spPr bwMode="auto">
          <a:xfrm>
            <a:off x="2513913" y="2667000"/>
            <a:ext cx="0" cy="2514600"/>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4588" name="AutoShape 9"/>
          <p:cNvSpPr>
            <a:spLocks noChangeArrowheads="1"/>
          </p:cNvSpPr>
          <p:nvPr/>
        </p:nvSpPr>
        <p:spPr bwMode="auto">
          <a:xfrm>
            <a:off x="152399" y="3194050"/>
            <a:ext cx="1972963" cy="1303809"/>
          </a:xfrm>
          <a:prstGeom prst="flowChartAlternateProcess">
            <a:avLst/>
          </a:prstGeom>
          <a:solidFill>
            <a:srgbClr val="C0C0C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dirty="0"/>
              <a:t>3/1</a:t>
            </a:r>
          </a:p>
          <a:p>
            <a:pPr algn="ctr"/>
            <a:r>
              <a:rPr lang="en-US" altLang="en-US" dirty="0"/>
              <a:t>Swap Painting</a:t>
            </a:r>
          </a:p>
          <a:p>
            <a:pPr algn="ctr"/>
            <a:r>
              <a:rPr lang="en-US" altLang="en-US" dirty="0"/>
              <a:t>For Computer</a:t>
            </a:r>
          </a:p>
        </p:txBody>
      </p:sp>
      <p:sp>
        <p:nvSpPr>
          <p:cNvPr id="24589" name="AutoShape 10"/>
          <p:cNvSpPr>
            <a:spLocks noChangeArrowheads="1"/>
          </p:cNvSpPr>
          <p:nvPr/>
        </p:nvSpPr>
        <p:spPr bwMode="auto">
          <a:xfrm>
            <a:off x="3989387" y="4177791"/>
            <a:ext cx="4042505" cy="489864"/>
          </a:xfrm>
          <a:prstGeom prst="flowChartAlternateProcess">
            <a:avLst/>
          </a:prstGeom>
          <a:solidFill>
            <a:srgbClr val="C0C0C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dirty="0"/>
              <a:t>4/1: Painting </a:t>
            </a:r>
            <a:r>
              <a:rPr lang="en-US" altLang="en-US" dirty="0">
                <a:cs typeface="Times New Roman" panose="02020603050405020304" pitchFamily="18" charset="0"/>
              </a:rPr>
              <a:t>→</a:t>
            </a:r>
            <a:r>
              <a:rPr lang="en-US" altLang="en-US" dirty="0"/>
              <a:t> $ </a:t>
            </a:r>
            <a:r>
              <a:rPr lang="en-US" altLang="en-US" dirty="0">
                <a:cs typeface="Times New Roman" panose="02020603050405020304" pitchFamily="18" charset="0"/>
              </a:rPr>
              <a:t>→</a:t>
            </a:r>
            <a:r>
              <a:rPr lang="en-US" altLang="en-US" dirty="0"/>
              <a:t> Computer</a:t>
            </a:r>
          </a:p>
        </p:txBody>
      </p:sp>
      <p:sp>
        <p:nvSpPr>
          <p:cNvPr id="1774603" name="Text Box 11"/>
          <p:cNvSpPr txBox="1">
            <a:spLocks noChangeArrowheads="1"/>
          </p:cNvSpPr>
          <p:nvPr/>
        </p:nvSpPr>
        <p:spPr bwMode="auto">
          <a:xfrm>
            <a:off x="9526287" y="2880725"/>
            <a:ext cx="2665713" cy="1754326"/>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a:solidFill>
                  <a:srgbClr val="FF0000"/>
                </a:solidFill>
              </a:rPr>
              <a:t>6/2 What are </a:t>
            </a:r>
            <a:r>
              <a:rPr lang="en-US" altLang="en-US" sz="3600" dirty="0" smtClean="0">
                <a:solidFill>
                  <a:srgbClr val="FF0000"/>
                </a:solidFill>
              </a:rPr>
              <a:t>Finco’s </a:t>
            </a:r>
            <a:r>
              <a:rPr lang="en-US" altLang="en-US" sz="3600" dirty="0">
                <a:solidFill>
                  <a:srgbClr val="FF0000"/>
                </a:solidFill>
              </a:rPr>
              <a:t>Rights?</a:t>
            </a:r>
          </a:p>
        </p:txBody>
      </p:sp>
      <p:sp>
        <p:nvSpPr>
          <p:cNvPr id="1774604" name="AutoShape 12"/>
          <p:cNvSpPr>
            <a:spLocks noChangeArrowheads="1"/>
          </p:cNvSpPr>
          <p:nvPr/>
        </p:nvSpPr>
        <p:spPr bwMode="auto">
          <a:xfrm>
            <a:off x="3989387" y="4815083"/>
            <a:ext cx="6042454" cy="645825"/>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6/1: Painting </a:t>
            </a:r>
            <a:r>
              <a:rPr lang="en-US" altLang="en-US" sz="3200" dirty="0">
                <a:cs typeface="Times New Roman" panose="02020603050405020304" pitchFamily="18" charset="0"/>
              </a:rPr>
              <a:t>→</a:t>
            </a:r>
            <a:r>
              <a:rPr lang="en-US" altLang="en-US" sz="3200" dirty="0"/>
              <a:t> $2,000 </a:t>
            </a:r>
            <a:r>
              <a:rPr lang="en-US" altLang="en-US" sz="3200" dirty="0">
                <a:cs typeface="Times New Roman" panose="02020603050405020304" pitchFamily="18" charset="0"/>
              </a:rPr>
              <a:t>→</a:t>
            </a:r>
            <a:r>
              <a:rPr lang="en-US" altLang="en-US" sz="3200" dirty="0"/>
              <a:t> Checking</a:t>
            </a:r>
          </a:p>
        </p:txBody>
      </p:sp>
      <p:sp>
        <p:nvSpPr>
          <p:cNvPr id="1774605" name="AutoShape 13"/>
          <p:cNvSpPr>
            <a:spLocks noChangeArrowheads="1"/>
          </p:cNvSpPr>
          <p:nvPr/>
        </p:nvSpPr>
        <p:spPr bwMode="auto">
          <a:xfrm>
            <a:off x="4042246" y="5563519"/>
            <a:ext cx="4572000" cy="537151"/>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6/2: $2,000 </a:t>
            </a:r>
            <a:r>
              <a:rPr lang="en-US" altLang="en-US" sz="3200" dirty="0">
                <a:cs typeface="Times New Roman" panose="02020603050405020304" pitchFamily="18" charset="0"/>
              </a:rPr>
              <a:t>→</a:t>
            </a:r>
            <a:r>
              <a:rPr lang="en-US" altLang="en-US" sz="3200" dirty="0"/>
              <a:t> Computer</a:t>
            </a:r>
          </a:p>
        </p:txBody>
      </p:sp>
      <p:sp>
        <p:nvSpPr>
          <p:cNvPr id="1774606" name="Text Box 14"/>
          <p:cNvSpPr txBox="1">
            <a:spLocks noChangeArrowheads="1"/>
          </p:cNvSpPr>
          <p:nvPr/>
        </p:nvSpPr>
        <p:spPr bwMode="auto">
          <a:xfrm>
            <a:off x="3719384" y="6248099"/>
            <a:ext cx="8299579" cy="584775"/>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200" dirty="0"/>
              <a:t>6/1 Checking </a:t>
            </a:r>
            <a:r>
              <a:rPr lang="en-US" altLang="en-US" sz="3200" dirty="0" smtClean="0"/>
              <a:t>account with Bank contains </a:t>
            </a:r>
            <a:r>
              <a:rPr lang="en-US" altLang="en-US" sz="3200" dirty="0"/>
              <a:t>$1,000</a:t>
            </a:r>
          </a:p>
        </p:txBody>
      </p:sp>
      <p:sp>
        <p:nvSpPr>
          <p:cNvPr id="18" name="Rectangle 5"/>
          <p:cNvSpPr>
            <a:spLocks noChangeArrowheads="1"/>
          </p:cNvSpPr>
          <p:nvPr/>
        </p:nvSpPr>
        <p:spPr bwMode="auto">
          <a:xfrm>
            <a:off x="12018963"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19" name="Text Box 5"/>
          <p:cNvSpPr txBox="1">
            <a:spLocks noChangeArrowheads="1"/>
          </p:cNvSpPr>
          <p:nvPr/>
        </p:nvSpPr>
        <p:spPr bwMode="auto">
          <a:xfrm>
            <a:off x="10062556" y="0"/>
            <a:ext cx="2129445"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(1 of 2)</a:t>
            </a:r>
            <a:endParaRPr lang="en-US" b="1" i="0" dirty="0">
              <a:solidFill>
                <a:schemeClr val="accent4">
                  <a:lumMod val="75000"/>
                  <a:lumOff val="25000"/>
                </a:schemeClr>
              </a:solidFill>
              <a:latin typeface="+mn-lt"/>
              <a:cs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hidden"/>
                                      </p:to>
                                    </p:set>
                                  </p:childTnLst>
                                </p:cTn>
                              </p:par>
                              <p:par>
                                <p:cTn id="7" presetID="9" presetClass="entr" presetSubtype="0" fill="hold" grpId="0" nodeType="withEffect">
                                  <p:stCondLst>
                                    <p:cond delay="0"/>
                                  </p:stCondLst>
                                  <p:childTnLst>
                                    <p:set>
                                      <p:cBhvr>
                                        <p:cTn id="8" dur="1" fill="hold">
                                          <p:stCondLst>
                                            <p:cond delay="0"/>
                                          </p:stCondLst>
                                        </p:cTn>
                                        <p:tgtEl>
                                          <p:spTgt spid="1774604"/>
                                        </p:tgtEl>
                                        <p:attrNameLst>
                                          <p:attrName>style.visibility</p:attrName>
                                        </p:attrNameLst>
                                      </p:cBhvr>
                                      <p:to>
                                        <p:strVal val="visible"/>
                                      </p:to>
                                    </p:set>
                                    <p:animEffect transition="in" filter="dissolve">
                                      <p:cBhvr>
                                        <p:cTn id="9" dur="500"/>
                                        <p:tgtEl>
                                          <p:spTgt spid="1774604"/>
                                        </p:tgtEl>
                                      </p:cBhvr>
                                    </p:animEffect>
                                  </p:childTnLst>
                                </p:cTn>
                              </p:par>
                            </p:childTnLst>
                          </p:cTn>
                        </p:par>
                        <p:par>
                          <p:cTn id="10" fill="hold" nodeType="afterGroup">
                            <p:stCondLst>
                              <p:cond delay="500"/>
                            </p:stCondLst>
                            <p:childTnLst>
                              <p:par>
                                <p:cTn id="11" presetID="9" presetClass="entr" presetSubtype="0" fill="hold" grpId="0" nodeType="afterEffect">
                                  <p:stCondLst>
                                    <p:cond delay="0"/>
                                  </p:stCondLst>
                                  <p:childTnLst>
                                    <p:set>
                                      <p:cBhvr>
                                        <p:cTn id="12" dur="1" fill="hold">
                                          <p:stCondLst>
                                            <p:cond delay="0"/>
                                          </p:stCondLst>
                                        </p:cTn>
                                        <p:tgtEl>
                                          <p:spTgt spid="1774605"/>
                                        </p:tgtEl>
                                        <p:attrNameLst>
                                          <p:attrName>style.visibility</p:attrName>
                                        </p:attrNameLst>
                                      </p:cBhvr>
                                      <p:to>
                                        <p:strVal val="visible"/>
                                      </p:to>
                                    </p:set>
                                    <p:animEffect transition="in" filter="dissolve">
                                      <p:cBhvr>
                                        <p:cTn id="13" dur="500"/>
                                        <p:tgtEl>
                                          <p:spTgt spid="1774605"/>
                                        </p:tgtEl>
                                      </p:cBhvr>
                                    </p:animEffect>
                                  </p:childTnLst>
                                </p:cTn>
                              </p:par>
                            </p:childTnLst>
                          </p:cTn>
                        </p:par>
                        <p:par>
                          <p:cTn id="14" fill="hold" nodeType="afterGroup">
                            <p:stCondLst>
                              <p:cond delay="1000"/>
                            </p:stCondLst>
                            <p:childTnLst>
                              <p:par>
                                <p:cTn id="15" presetID="9" presetClass="entr" presetSubtype="0" fill="hold" grpId="0" nodeType="afterEffect">
                                  <p:stCondLst>
                                    <p:cond delay="0"/>
                                  </p:stCondLst>
                                  <p:childTnLst>
                                    <p:set>
                                      <p:cBhvr>
                                        <p:cTn id="16" dur="1" fill="hold">
                                          <p:stCondLst>
                                            <p:cond delay="0"/>
                                          </p:stCondLst>
                                        </p:cTn>
                                        <p:tgtEl>
                                          <p:spTgt spid="1774606"/>
                                        </p:tgtEl>
                                        <p:attrNameLst>
                                          <p:attrName>style.visibility</p:attrName>
                                        </p:attrNameLst>
                                      </p:cBhvr>
                                      <p:to>
                                        <p:strVal val="visible"/>
                                      </p:to>
                                    </p:set>
                                    <p:animEffect transition="in" filter="dissolve">
                                      <p:cBhvr>
                                        <p:cTn id="17" dur="500"/>
                                        <p:tgtEl>
                                          <p:spTgt spid="1774606"/>
                                        </p:tgtEl>
                                      </p:cBhvr>
                                    </p:animEffect>
                                  </p:childTnLst>
                                </p:cTn>
                              </p:par>
                            </p:childTnLst>
                          </p:cTn>
                        </p:par>
                        <p:par>
                          <p:cTn id="18" fill="hold" nodeType="afterGroup">
                            <p:stCondLst>
                              <p:cond delay="1500"/>
                            </p:stCondLst>
                            <p:childTnLst>
                              <p:par>
                                <p:cTn id="19" presetID="9" presetClass="entr" presetSubtype="0" fill="hold" grpId="0" nodeType="afterEffect">
                                  <p:stCondLst>
                                    <p:cond delay="0"/>
                                  </p:stCondLst>
                                  <p:childTnLst>
                                    <p:set>
                                      <p:cBhvr>
                                        <p:cTn id="20" dur="1" fill="hold">
                                          <p:stCondLst>
                                            <p:cond delay="0"/>
                                          </p:stCondLst>
                                        </p:cTn>
                                        <p:tgtEl>
                                          <p:spTgt spid="1774603"/>
                                        </p:tgtEl>
                                        <p:attrNameLst>
                                          <p:attrName>style.visibility</p:attrName>
                                        </p:attrNameLst>
                                      </p:cBhvr>
                                      <p:to>
                                        <p:strVal val="visible"/>
                                      </p:to>
                                    </p:set>
                                    <p:animEffect transition="in" filter="dissolve">
                                      <p:cBhvr>
                                        <p:cTn id="21" dur="500"/>
                                        <p:tgtEl>
                                          <p:spTgt spid="17746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74603" grpId="0" animBg="1" autoUpdateAnimBg="0"/>
      <p:bldP spid="1774604" grpId="0" animBg="1" autoUpdateAnimBg="0"/>
      <p:bldP spid="1774605" grpId="0" animBg="1" autoUpdateAnimBg="0"/>
      <p:bldP spid="1774606" grpId="0" animBg="1" autoUpdateAnimBg="0"/>
      <p:bldP spid="18" grpId="0" animBg="1"/>
    </p:bldLst>
  </p:timing>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 name="Date Placeholder 2"/>
          <p:cNvSpPr>
            <a:spLocks noGrp="1"/>
          </p:cNvSpPr>
          <p:nvPr>
            <p:ph type="dt" sz="quarter" idx="10"/>
          </p:nvPr>
        </p:nvSpPr>
        <p:spPr/>
        <p:txBody>
          <a:bodyPr/>
          <a:lstStyle/>
          <a:p>
            <a:pPr>
              <a:defRPr/>
            </a:pPr>
            <a:fld id="{20AB18DC-C5E0-4751-BFEF-9ABCDE4EE34A}" type="datetime4">
              <a:rPr lang="en-US" smtClean="0"/>
              <a:t>April 26, 2021</a:t>
            </a:fld>
            <a:endParaRPr lang="en-US" altLang="en-US">
              <a:solidFill>
                <a:schemeClr val="bg2"/>
              </a:solidFill>
            </a:endParaRPr>
          </a:p>
        </p:txBody>
      </p:sp>
      <p:sp>
        <p:nvSpPr>
          <p:cNvPr id="20"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50956C70-5BA0-4942-ABA1-EA1B3709333F}" type="slidenum">
              <a:rPr lang="en-US" altLang="en-US" sz="1400">
                <a:solidFill>
                  <a:srgbClr val="000066"/>
                </a:solidFill>
                <a:latin typeface="Arial" panose="020B0604020202020204" pitchFamily="34" charset="0"/>
              </a:rPr>
              <a:pPr/>
              <a:t>38</a:t>
            </a:fld>
            <a:endParaRPr lang="en-US" altLang="en-US" sz="1400">
              <a:solidFill>
                <a:srgbClr val="000066"/>
              </a:solidFill>
              <a:latin typeface="Arial" panose="020B0604020202020204" pitchFamily="34" charset="0"/>
            </a:endParaRPr>
          </a:p>
        </p:txBody>
      </p:sp>
      <p:sp>
        <p:nvSpPr>
          <p:cNvPr id="28677" name="Rectangle 2"/>
          <p:cNvSpPr>
            <a:spLocks noGrp="1" noChangeArrowheads="1"/>
          </p:cNvSpPr>
          <p:nvPr>
            <p:ph type="title"/>
          </p:nvPr>
        </p:nvSpPr>
        <p:spPr/>
        <p:txBody>
          <a:bodyPr/>
          <a:lstStyle/>
          <a:p>
            <a:r>
              <a:rPr lang="en-US" altLang="en-US" dirty="0" smtClean="0">
                <a:cs typeface="Times New Roman" panose="02020603050405020304" pitchFamily="18" charset="0"/>
              </a:rPr>
              <a:t>5‑1.7: </a:t>
            </a:r>
            <a:r>
              <a:rPr lang="en-US" altLang="en-US" dirty="0" smtClean="0">
                <a:cs typeface="Times New Roman" panose="02020603050405020304" pitchFamily="18" charset="0"/>
              </a:rPr>
              <a:t>An Unremarkable Proceeds Example</a:t>
            </a:r>
          </a:p>
        </p:txBody>
      </p:sp>
      <p:sp>
        <p:nvSpPr>
          <p:cNvPr id="28678" name="AutoShape 3"/>
          <p:cNvSpPr>
            <a:spLocks noChangeArrowheads="1"/>
          </p:cNvSpPr>
          <p:nvPr/>
        </p:nvSpPr>
        <p:spPr bwMode="auto">
          <a:xfrm>
            <a:off x="9144000" y="1524000"/>
            <a:ext cx="2438400" cy="9906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Finco</a:t>
            </a:r>
            <a:endParaRPr lang="en-US" altLang="en-US" sz="4000" dirty="0"/>
          </a:p>
        </p:txBody>
      </p:sp>
      <p:sp>
        <p:nvSpPr>
          <p:cNvPr id="28679" name="AutoShape 4"/>
          <p:cNvSpPr>
            <a:spLocks noChangeArrowheads="1"/>
          </p:cNvSpPr>
          <p:nvPr/>
        </p:nvSpPr>
        <p:spPr bwMode="auto">
          <a:xfrm>
            <a:off x="486719" y="1371600"/>
            <a:ext cx="2209800" cy="11430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28680" name="AutoShape 5"/>
          <p:cNvSpPr>
            <a:spLocks noChangeArrowheads="1"/>
          </p:cNvSpPr>
          <p:nvPr/>
        </p:nvSpPr>
        <p:spPr bwMode="auto">
          <a:xfrm>
            <a:off x="812800" y="5143500"/>
            <a:ext cx="2590800" cy="11430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3</a:t>
            </a:r>
            <a:r>
              <a:rPr lang="en-US" altLang="en-US" sz="4000" baseline="30000"/>
              <a:t>rd</a:t>
            </a:r>
            <a:r>
              <a:rPr lang="en-US" altLang="en-US" sz="4000"/>
              <a:t> Party</a:t>
            </a:r>
          </a:p>
        </p:txBody>
      </p:sp>
      <p:sp>
        <p:nvSpPr>
          <p:cNvPr id="28681" name="Line 6"/>
          <p:cNvSpPr>
            <a:spLocks noChangeShapeType="1"/>
          </p:cNvSpPr>
          <p:nvPr/>
        </p:nvSpPr>
        <p:spPr bwMode="auto">
          <a:xfrm>
            <a:off x="2696518" y="1944130"/>
            <a:ext cx="6805827" cy="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8682" name="AutoShape 7"/>
          <p:cNvSpPr>
            <a:spLocks noChangeArrowheads="1"/>
          </p:cNvSpPr>
          <p:nvPr/>
        </p:nvSpPr>
        <p:spPr bwMode="auto">
          <a:xfrm>
            <a:off x="3062415" y="2118240"/>
            <a:ext cx="5762370" cy="174625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2/1</a:t>
            </a:r>
          </a:p>
          <a:p>
            <a:pPr algn="ctr"/>
            <a:r>
              <a:rPr lang="en-US" altLang="en-US" sz="3200" dirty="0"/>
              <a:t>SA: Paintings and All Proceeds</a:t>
            </a:r>
          </a:p>
          <a:p>
            <a:pPr algn="ctr"/>
            <a:r>
              <a:rPr lang="en-US" altLang="en-US" sz="3200" dirty="0"/>
              <a:t>FS: Paintings and All Proceeds</a:t>
            </a:r>
          </a:p>
          <a:p>
            <a:pPr algn="ctr"/>
            <a:r>
              <a:rPr lang="en-US" altLang="en-US" sz="3200" dirty="0"/>
              <a:t>$</a:t>
            </a:r>
          </a:p>
        </p:txBody>
      </p:sp>
      <p:sp>
        <p:nvSpPr>
          <p:cNvPr id="28683" name="Line 8"/>
          <p:cNvSpPr>
            <a:spLocks noChangeShapeType="1"/>
          </p:cNvSpPr>
          <p:nvPr/>
        </p:nvSpPr>
        <p:spPr bwMode="auto">
          <a:xfrm>
            <a:off x="2261287" y="2552700"/>
            <a:ext cx="0" cy="2514600"/>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8684" name="AutoShape 9"/>
          <p:cNvSpPr>
            <a:spLocks noChangeArrowheads="1"/>
          </p:cNvSpPr>
          <p:nvPr/>
        </p:nvSpPr>
        <p:spPr bwMode="auto">
          <a:xfrm>
            <a:off x="76200" y="3429000"/>
            <a:ext cx="1981200" cy="1066800"/>
          </a:xfrm>
          <a:prstGeom prst="flowChartAlternateProcess">
            <a:avLst/>
          </a:prstGeom>
          <a:solidFill>
            <a:srgbClr val="C0C0C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dirty="0"/>
              <a:t>3/1</a:t>
            </a:r>
          </a:p>
          <a:p>
            <a:pPr algn="ctr"/>
            <a:r>
              <a:rPr lang="en-US" altLang="en-US" dirty="0"/>
              <a:t>Swap Painting</a:t>
            </a:r>
          </a:p>
          <a:p>
            <a:pPr algn="ctr"/>
            <a:r>
              <a:rPr lang="en-US" altLang="en-US" dirty="0"/>
              <a:t>For Computer</a:t>
            </a:r>
          </a:p>
        </p:txBody>
      </p:sp>
      <p:sp>
        <p:nvSpPr>
          <p:cNvPr id="28685" name="AutoShape 10"/>
          <p:cNvSpPr>
            <a:spLocks noChangeArrowheads="1"/>
          </p:cNvSpPr>
          <p:nvPr/>
        </p:nvSpPr>
        <p:spPr bwMode="auto">
          <a:xfrm>
            <a:off x="2958071" y="3940690"/>
            <a:ext cx="4038600" cy="381000"/>
          </a:xfrm>
          <a:prstGeom prst="flowChartAlternateProcess">
            <a:avLst/>
          </a:prstGeom>
          <a:solidFill>
            <a:srgbClr val="C0C0C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a:t>4/1: Painting </a:t>
            </a:r>
            <a:r>
              <a:rPr lang="en-US" altLang="en-US">
                <a:cs typeface="Times New Roman" panose="02020603050405020304" pitchFamily="18" charset="0"/>
              </a:rPr>
              <a:t>→</a:t>
            </a:r>
            <a:r>
              <a:rPr lang="en-US" altLang="en-US"/>
              <a:t> $ </a:t>
            </a:r>
            <a:r>
              <a:rPr lang="en-US" altLang="en-US">
                <a:cs typeface="Times New Roman" panose="02020603050405020304" pitchFamily="18" charset="0"/>
              </a:rPr>
              <a:t>→</a:t>
            </a:r>
            <a:r>
              <a:rPr lang="en-US" altLang="en-US"/>
              <a:t> Computer</a:t>
            </a:r>
          </a:p>
        </p:txBody>
      </p:sp>
      <p:sp>
        <p:nvSpPr>
          <p:cNvPr id="1778699" name="AutoShape 11"/>
          <p:cNvSpPr>
            <a:spLocks noChangeArrowheads="1"/>
          </p:cNvSpPr>
          <p:nvPr/>
        </p:nvSpPr>
        <p:spPr bwMode="auto">
          <a:xfrm>
            <a:off x="3929450" y="5158945"/>
            <a:ext cx="4895336" cy="489061"/>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7/1: Painting </a:t>
            </a:r>
            <a:r>
              <a:rPr lang="en-US" altLang="en-US" sz="3200" dirty="0">
                <a:cs typeface="Times New Roman" panose="02020603050405020304" pitchFamily="18" charset="0"/>
              </a:rPr>
              <a:t>→</a:t>
            </a:r>
            <a:r>
              <a:rPr lang="en-US" altLang="en-US" sz="3200" dirty="0"/>
              <a:t> $2,000 credit</a:t>
            </a:r>
          </a:p>
        </p:txBody>
      </p:sp>
      <p:sp>
        <p:nvSpPr>
          <p:cNvPr id="1778700" name="Text Box 12"/>
          <p:cNvSpPr txBox="1">
            <a:spLocks noChangeArrowheads="1"/>
          </p:cNvSpPr>
          <p:nvPr/>
        </p:nvSpPr>
        <p:spPr bwMode="auto">
          <a:xfrm>
            <a:off x="8824786" y="3721525"/>
            <a:ext cx="3190918" cy="1200329"/>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a:solidFill>
                  <a:srgbClr val="FF0000"/>
                </a:solidFill>
              </a:rPr>
              <a:t>8/2 What are </a:t>
            </a:r>
            <a:r>
              <a:rPr lang="en-US" altLang="en-US" sz="3600" dirty="0" smtClean="0">
                <a:solidFill>
                  <a:srgbClr val="FF0000"/>
                </a:solidFill>
              </a:rPr>
              <a:t>Finco’s </a:t>
            </a:r>
            <a:r>
              <a:rPr lang="en-US" altLang="en-US" sz="3600" dirty="0">
                <a:solidFill>
                  <a:srgbClr val="FF0000"/>
                </a:solidFill>
              </a:rPr>
              <a:t>Rights?</a:t>
            </a:r>
          </a:p>
        </p:txBody>
      </p:sp>
      <p:sp>
        <p:nvSpPr>
          <p:cNvPr id="1778701" name="AutoShape 13"/>
          <p:cNvSpPr>
            <a:spLocks noChangeArrowheads="1"/>
          </p:cNvSpPr>
          <p:nvPr/>
        </p:nvSpPr>
        <p:spPr bwMode="auto">
          <a:xfrm>
            <a:off x="3880023" y="5701551"/>
            <a:ext cx="4114800" cy="515938"/>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8/1: Paid w/</a:t>
            </a:r>
            <a:r>
              <a:rPr lang="en-US" altLang="en-US" sz="3200" dirty="0" err="1"/>
              <a:t>int</a:t>
            </a:r>
            <a:r>
              <a:rPr lang="en-US" altLang="en-US" sz="3200" dirty="0"/>
              <a:t> </a:t>
            </a:r>
            <a:r>
              <a:rPr lang="en-US" altLang="en-US" sz="3200" dirty="0">
                <a:cs typeface="Times New Roman" panose="02020603050405020304" pitchFamily="18" charset="0"/>
              </a:rPr>
              <a:t>$2,020</a:t>
            </a:r>
            <a:endParaRPr lang="en-US" altLang="en-US" sz="3200" dirty="0"/>
          </a:p>
        </p:txBody>
      </p:sp>
      <p:sp>
        <p:nvSpPr>
          <p:cNvPr id="1778702" name="AutoShape 14"/>
          <p:cNvSpPr>
            <a:spLocks noChangeArrowheads="1"/>
          </p:cNvSpPr>
          <p:nvPr/>
        </p:nvSpPr>
        <p:spPr bwMode="auto">
          <a:xfrm>
            <a:off x="2904097" y="6300224"/>
            <a:ext cx="5321128" cy="452682"/>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cs typeface="Times New Roman" panose="02020603050405020304" pitchFamily="18" charset="0"/>
              </a:rPr>
              <a:t>8/2 Bank credits deposit account</a:t>
            </a:r>
            <a:endParaRPr lang="en-US" altLang="en-US" sz="3200" dirty="0"/>
          </a:p>
        </p:txBody>
      </p:sp>
      <p:sp>
        <p:nvSpPr>
          <p:cNvPr id="28690" name="AutoShape 15"/>
          <p:cNvSpPr>
            <a:spLocks noChangeArrowheads="1"/>
          </p:cNvSpPr>
          <p:nvPr/>
        </p:nvSpPr>
        <p:spPr bwMode="auto">
          <a:xfrm>
            <a:off x="2969742" y="4386263"/>
            <a:ext cx="4495800" cy="304800"/>
          </a:xfrm>
          <a:prstGeom prst="flowChartAlternateProcess">
            <a:avLst/>
          </a:prstGeom>
          <a:solidFill>
            <a:srgbClr val="C0C0C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a:t>6/1: Painting </a:t>
            </a:r>
            <a:r>
              <a:rPr lang="en-US" altLang="en-US">
                <a:cs typeface="Times New Roman" panose="02020603050405020304" pitchFamily="18" charset="0"/>
              </a:rPr>
              <a:t>→</a:t>
            </a:r>
            <a:r>
              <a:rPr lang="en-US" altLang="en-US"/>
              <a:t> $2,000 </a:t>
            </a:r>
            <a:r>
              <a:rPr lang="en-US" altLang="en-US">
                <a:cs typeface="Times New Roman" panose="02020603050405020304" pitchFamily="18" charset="0"/>
              </a:rPr>
              <a:t>→</a:t>
            </a:r>
            <a:r>
              <a:rPr lang="en-US" altLang="en-US"/>
              <a:t> Checking</a:t>
            </a:r>
          </a:p>
        </p:txBody>
      </p:sp>
      <p:sp>
        <p:nvSpPr>
          <p:cNvPr id="28691" name="AutoShape 16"/>
          <p:cNvSpPr>
            <a:spLocks noChangeArrowheads="1"/>
          </p:cNvSpPr>
          <p:nvPr/>
        </p:nvSpPr>
        <p:spPr bwMode="auto">
          <a:xfrm>
            <a:off x="2969742" y="4800600"/>
            <a:ext cx="3124200" cy="304800"/>
          </a:xfrm>
          <a:prstGeom prst="flowChartAlternateProcess">
            <a:avLst/>
          </a:prstGeom>
          <a:solidFill>
            <a:srgbClr val="C0C0C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a:t>6/2: $2,000 </a:t>
            </a:r>
            <a:r>
              <a:rPr lang="en-US" altLang="en-US">
                <a:cs typeface="Times New Roman" panose="02020603050405020304" pitchFamily="18" charset="0"/>
              </a:rPr>
              <a:t>→</a:t>
            </a:r>
            <a:r>
              <a:rPr lang="en-US" altLang="en-US"/>
              <a:t> Computer</a:t>
            </a:r>
          </a:p>
        </p:txBody>
      </p:sp>
      <p:sp>
        <p:nvSpPr>
          <p:cNvPr id="1778705" name="Text Box 17"/>
          <p:cNvSpPr txBox="1">
            <a:spLocks noChangeArrowheads="1"/>
          </p:cNvSpPr>
          <p:nvPr/>
        </p:nvSpPr>
        <p:spPr bwMode="auto">
          <a:xfrm>
            <a:off x="8455626" y="5785991"/>
            <a:ext cx="3736374" cy="1077218"/>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200" dirty="0"/>
              <a:t>6/1 Checking contains $1,000</a:t>
            </a:r>
          </a:p>
        </p:txBody>
      </p:sp>
      <p:sp>
        <p:nvSpPr>
          <p:cNvPr id="21" name="Rectangle 5"/>
          <p:cNvSpPr>
            <a:spLocks noChangeArrowheads="1"/>
          </p:cNvSpPr>
          <p:nvPr/>
        </p:nvSpPr>
        <p:spPr bwMode="auto">
          <a:xfrm>
            <a:off x="12015703"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22" name="Text Box 5"/>
          <p:cNvSpPr txBox="1">
            <a:spLocks noChangeArrowheads="1"/>
          </p:cNvSpPr>
          <p:nvPr/>
        </p:nvSpPr>
        <p:spPr bwMode="auto">
          <a:xfrm>
            <a:off x="10062556" y="0"/>
            <a:ext cx="2129445"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(2 of 2)</a:t>
            </a:r>
            <a:endParaRPr lang="en-US" b="1" i="0" dirty="0">
              <a:solidFill>
                <a:schemeClr val="accent4">
                  <a:lumMod val="75000"/>
                  <a:lumOff val="25000"/>
                </a:schemeClr>
              </a:solidFill>
              <a:latin typeface="+mn-lt"/>
              <a:cs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xit"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hidden"/>
                                      </p:to>
                                    </p:set>
                                  </p:childTnLst>
                                </p:cTn>
                              </p:par>
                              <p:par>
                                <p:cTn id="7" presetID="9" presetClass="entr" presetSubtype="0" fill="hold" grpId="0" nodeType="withEffect">
                                  <p:stCondLst>
                                    <p:cond delay="0"/>
                                  </p:stCondLst>
                                  <p:childTnLst>
                                    <p:set>
                                      <p:cBhvr>
                                        <p:cTn id="8" dur="1" fill="hold">
                                          <p:stCondLst>
                                            <p:cond delay="0"/>
                                          </p:stCondLst>
                                        </p:cTn>
                                        <p:tgtEl>
                                          <p:spTgt spid="1778699"/>
                                        </p:tgtEl>
                                        <p:attrNameLst>
                                          <p:attrName>style.visibility</p:attrName>
                                        </p:attrNameLst>
                                      </p:cBhvr>
                                      <p:to>
                                        <p:strVal val="visible"/>
                                      </p:to>
                                    </p:set>
                                    <p:animEffect transition="in" filter="dissolve">
                                      <p:cBhvr>
                                        <p:cTn id="9" dur="500"/>
                                        <p:tgtEl>
                                          <p:spTgt spid="1778699"/>
                                        </p:tgtEl>
                                      </p:cBhvr>
                                    </p:animEffect>
                                  </p:childTnLst>
                                </p:cTn>
                              </p:par>
                            </p:childTnLst>
                          </p:cTn>
                        </p:par>
                        <p:par>
                          <p:cTn id="10" fill="hold" nodeType="afterGroup">
                            <p:stCondLst>
                              <p:cond delay="500"/>
                            </p:stCondLst>
                            <p:childTnLst>
                              <p:par>
                                <p:cTn id="11" presetID="9" presetClass="entr" presetSubtype="0" fill="hold" grpId="0" nodeType="afterEffect">
                                  <p:stCondLst>
                                    <p:cond delay="0"/>
                                  </p:stCondLst>
                                  <p:childTnLst>
                                    <p:set>
                                      <p:cBhvr>
                                        <p:cTn id="12" dur="1" fill="hold">
                                          <p:stCondLst>
                                            <p:cond delay="0"/>
                                          </p:stCondLst>
                                        </p:cTn>
                                        <p:tgtEl>
                                          <p:spTgt spid="1778701"/>
                                        </p:tgtEl>
                                        <p:attrNameLst>
                                          <p:attrName>style.visibility</p:attrName>
                                        </p:attrNameLst>
                                      </p:cBhvr>
                                      <p:to>
                                        <p:strVal val="visible"/>
                                      </p:to>
                                    </p:set>
                                    <p:animEffect transition="in" filter="dissolve">
                                      <p:cBhvr>
                                        <p:cTn id="13" dur="500"/>
                                        <p:tgtEl>
                                          <p:spTgt spid="1778701"/>
                                        </p:tgtEl>
                                      </p:cBhvr>
                                    </p:animEffect>
                                  </p:childTnLst>
                                </p:cTn>
                              </p:par>
                            </p:childTnLst>
                          </p:cTn>
                        </p:par>
                        <p:par>
                          <p:cTn id="14" fill="hold" nodeType="afterGroup">
                            <p:stCondLst>
                              <p:cond delay="1000"/>
                            </p:stCondLst>
                            <p:childTnLst>
                              <p:par>
                                <p:cTn id="15" presetID="9" presetClass="entr" presetSubtype="0" fill="hold" grpId="0" nodeType="afterEffect">
                                  <p:stCondLst>
                                    <p:cond delay="0"/>
                                  </p:stCondLst>
                                  <p:childTnLst>
                                    <p:set>
                                      <p:cBhvr>
                                        <p:cTn id="16" dur="1" fill="hold">
                                          <p:stCondLst>
                                            <p:cond delay="0"/>
                                          </p:stCondLst>
                                        </p:cTn>
                                        <p:tgtEl>
                                          <p:spTgt spid="1778702"/>
                                        </p:tgtEl>
                                        <p:attrNameLst>
                                          <p:attrName>style.visibility</p:attrName>
                                        </p:attrNameLst>
                                      </p:cBhvr>
                                      <p:to>
                                        <p:strVal val="visible"/>
                                      </p:to>
                                    </p:set>
                                    <p:animEffect transition="in" filter="dissolve">
                                      <p:cBhvr>
                                        <p:cTn id="17" dur="500"/>
                                        <p:tgtEl>
                                          <p:spTgt spid="1778702"/>
                                        </p:tgtEl>
                                      </p:cBhvr>
                                    </p:animEffect>
                                  </p:childTnLst>
                                </p:cTn>
                              </p:par>
                            </p:childTnLst>
                          </p:cTn>
                        </p:par>
                        <p:par>
                          <p:cTn id="18" fill="hold" nodeType="afterGroup">
                            <p:stCondLst>
                              <p:cond delay="1500"/>
                            </p:stCondLst>
                            <p:childTnLst>
                              <p:par>
                                <p:cTn id="19" presetID="9" presetClass="entr" presetSubtype="0" fill="hold" grpId="0" nodeType="afterEffect">
                                  <p:stCondLst>
                                    <p:cond delay="0"/>
                                  </p:stCondLst>
                                  <p:childTnLst>
                                    <p:set>
                                      <p:cBhvr>
                                        <p:cTn id="20" dur="1" fill="hold">
                                          <p:stCondLst>
                                            <p:cond delay="0"/>
                                          </p:stCondLst>
                                        </p:cTn>
                                        <p:tgtEl>
                                          <p:spTgt spid="1778700"/>
                                        </p:tgtEl>
                                        <p:attrNameLst>
                                          <p:attrName>style.visibility</p:attrName>
                                        </p:attrNameLst>
                                      </p:cBhvr>
                                      <p:to>
                                        <p:strVal val="visible"/>
                                      </p:to>
                                    </p:set>
                                    <p:animEffect transition="in" filter="dissolve">
                                      <p:cBhvr>
                                        <p:cTn id="21" dur="500"/>
                                        <p:tgtEl>
                                          <p:spTgt spid="1778700"/>
                                        </p:tgtEl>
                                      </p:cBhvr>
                                    </p:animEffect>
                                  </p:childTnLst>
                                </p:cTn>
                              </p:par>
                            </p:childTnLst>
                          </p:cTn>
                        </p:par>
                        <p:par>
                          <p:cTn id="22" fill="hold" nodeType="afterGroup">
                            <p:stCondLst>
                              <p:cond delay="2000"/>
                            </p:stCondLst>
                            <p:childTnLst>
                              <p:par>
                                <p:cTn id="23" presetID="9" presetClass="entr" presetSubtype="0" fill="hold" grpId="0" nodeType="afterEffect">
                                  <p:stCondLst>
                                    <p:cond delay="0"/>
                                  </p:stCondLst>
                                  <p:childTnLst>
                                    <p:set>
                                      <p:cBhvr>
                                        <p:cTn id="24" dur="1" fill="hold">
                                          <p:stCondLst>
                                            <p:cond delay="0"/>
                                          </p:stCondLst>
                                        </p:cTn>
                                        <p:tgtEl>
                                          <p:spTgt spid="1778705"/>
                                        </p:tgtEl>
                                        <p:attrNameLst>
                                          <p:attrName>style.visibility</p:attrName>
                                        </p:attrNameLst>
                                      </p:cBhvr>
                                      <p:to>
                                        <p:strVal val="visible"/>
                                      </p:to>
                                    </p:set>
                                    <p:animEffect transition="in" filter="dissolve">
                                      <p:cBhvr>
                                        <p:cTn id="25" dur="500"/>
                                        <p:tgtEl>
                                          <p:spTgt spid="17787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78699" grpId="0" animBg="1" autoUpdateAnimBg="0"/>
      <p:bldP spid="1778700" grpId="0" animBg="1" autoUpdateAnimBg="0"/>
      <p:bldP spid="1778701" grpId="0" animBg="1" autoUpdateAnimBg="0"/>
      <p:bldP spid="1778702" grpId="0" animBg="1" autoUpdateAnimBg="0"/>
      <p:bldP spid="1778705" grpId="0" animBg="1" autoUpdateAnimBg="0"/>
      <p:bldP spid="21" grpId="0" animBg="1"/>
    </p:bldLst>
  </p:timing>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CFB6CCF1-8068-4736-9071-7A5F5727A72C}" type="datetime4">
              <a:rPr lang="en-US" smtClean="0"/>
              <a:t>April 26,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2F49E8DF-7A46-41AC-BACF-CE635B129426}" type="slidenum">
              <a:rPr lang="en-US" altLang="en-US" sz="1400">
                <a:solidFill>
                  <a:srgbClr val="000066"/>
                </a:solidFill>
                <a:latin typeface="Arial" panose="020B0604020202020204" pitchFamily="34" charset="0"/>
              </a:rPr>
              <a:pPr/>
              <a:t>39</a:t>
            </a:fld>
            <a:endParaRPr lang="en-US" altLang="en-US" sz="1400">
              <a:solidFill>
                <a:srgbClr val="000066"/>
              </a:solidFill>
              <a:latin typeface="Arial" panose="020B0604020202020204" pitchFamily="34" charset="0"/>
            </a:endParaRPr>
          </a:p>
        </p:txBody>
      </p:sp>
      <p:sp>
        <p:nvSpPr>
          <p:cNvPr id="25605" name="Rectangle 2"/>
          <p:cNvSpPr>
            <a:spLocks noGrp="1" noChangeArrowheads="1"/>
          </p:cNvSpPr>
          <p:nvPr>
            <p:ph type="title"/>
          </p:nvPr>
        </p:nvSpPr>
        <p:spPr/>
        <p:txBody>
          <a:bodyPr/>
          <a:lstStyle/>
          <a:p>
            <a:r>
              <a:rPr lang="en-US" altLang="en-US" dirty="0" smtClean="0">
                <a:cs typeface="Times New Roman" panose="02020603050405020304" pitchFamily="18" charset="0"/>
              </a:rPr>
              <a:t>5-1.6: </a:t>
            </a:r>
            <a:r>
              <a:rPr lang="en-US" altLang="en-US" dirty="0" smtClean="0">
                <a:cs typeface="Times New Roman" panose="02020603050405020304" pitchFamily="18" charset="0"/>
              </a:rPr>
              <a:t>Answer</a:t>
            </a:r>
          </a:p>
        </p:txBody>
      </p:sp>
      <p:sp>
        <p:nvSpPr>
          <p:cNvPr id="25606" name="Rectangle 3"/>
          <p:cNvSpPr>
            <a:spLocks noGrp="1" noChangeArrowheads="1"/>
          </p:cNvSpPr>
          <p:nvPr>
            <p:ph type="body" idx="1"/>
          </p:nvPr>
        </p:nvSpPr>
        <p:spPr/>
        <p:txBody>
          <a:bodyPr/>
          <a:lstStyle/>
          <a:p>
            <a:r>
              <a:rPr lang="en-US" altLang="en-US" smtClean="0"/>
              <a:t>Hypo: Painting for $ into Checking for Computer Via Check</a:t>
            </a:r>
          </a:p>
          <a:p>
            <a:r>
              <a:rPr lang="en-US" altLang="en-US" smtClean="0"/>
              <a:t>Painting for $</a:t>
            </a:r>
          </a:p>
          <a:p>
            <a:pPr lvl="1"/>
            <a:r>
              <a:rPr lang="en-US" altLang="en-US" smtClean="0"/>
              <a:t>As before (perfected SI)</a:t>
            </a:r>
          </a:p>
          <a:p>
            <a:r>
              <a:rPr lang="en-US" altLang="en-US" smtClean="0"/>
              <a:t>$ into Deposit Account</a:t>
            </a:r>
          </a:p>
          <a:p>
            <a:pPr lvl="1"/>
            <a:r>
              <a:rPr lang="en-US" altLang="en-US" smtClean="0"/>
              <a:t>DA counts as cash proceeds (9-102(a)(9))</a:t>
            </a:r>
          </a:p>
          <a:p>
            <a:pPr lvl="1"/>
            <a:r>
              <a:rPr lang="en-US" altLang="en-US" smtClean="0"/>
              <a:t>Proceeds of proceeds fine</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US" altLang="en-US" smtClean="0"/>
              <a:t>Continuation: Official Comment 2</a:t>
            </a:r>
          </a:p>
        </p:txBody>
      </p:sp>
      <p:sp>
        <p:nvSpPr>
          <p:cNvPr id="25603" name="Content Placeholder 2"/>
          <p:cNvSpPr>
            <a:spLocks noGrp="1"/>
          </p:cNvSpPr>
          <p:nvPr>
            <p:ph idx="1"/>
          </p:nvPr>
        </p:nvSpPr>
        <p:spPr/>
        <p:txBody>
          <a:bodyPr/>
          <a:lstStyle/>
          <a:p>
            <a:r>
              <a:rPr lang="en-US" altLang="en-US" dirty="0" smtClean="0"/>
              <a:t>2. </a:t>
            </a:r>
            <a:r>
              <a:rPr lang="en-US" altLang="en-US" b="1" dirty="0" smtClean="0"/>
              <a:t>Continuation of Security Interest or Agricultural Lien Following Disposition of Collateral.</a:t>
            </a:r>
            <a:endParaRPr lang="en-US" altLang="en-US" dirty="0" smtClean="0"/>
          </a:p>
          <a:p>
            <a:pPr lvl="1"/>
            <a:r>
              <a:rPr lang="en-US" altLang="en-US" dirty="0"/>
              <a:t>Subsection (a)(1), which derives from former Section 9-306(2), contains the general rule that a security interest survives disposition of the collateral. </a:t>
            </a:r>
          </a:p>
        </p:txBody>
      </p:sp>
      <p:sp>
        <p:nvSpPr>
          <p:cNvPr id="4" name="Date Placeholder 3"/>
          <p:cNvSpPr>
            <a:spLocks noGrp="1"/>
          </p:cNvSpPr>
          <p:nvPr>
            <p:ph type="dt" sz="quarter" idx="10"/>
          </p:nvPr>
        </p:nvSpPr>
        <p:spPr/>
        <p:txBody>
          <a:bodyPr/>
          <a:lstStyle/>
          <a:p>
            <a:pPr>
              <a:defRPr/>
            </a:pPr>
            <a:fld id="{67B179D9-1E61-459A-BFDB-5567CC85BC70}" type="datetime4">
              <a:rPr lang="en-US" smtClean="0"/>
              <a:t>April 26,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232373B0-08A4-46C1-8A81-BE32016F9A71}" type="slidenum">
              <a:rPr lang="en-US" altLang="en-US" sz="1400">
                <a:solidFill>
                  <a:srgbClr val="000066"/>
                </a:solidFill>
                <a:latin typeface="Arial" panose="020B0604020202020204" pitchFamily="34" charset="0"/>
              </a:rPr>
              <a:pPr/>
              <a:t>4</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215460063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1F321FD8-334E-46AE-9729-7EAE09D76FDD}" type="datetime4">
              <a:rPr lang="en-US" smtClean="0"/>
              <a:t>April 26,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B98049C3-CA89-4E80-AA10-95DBF0F556B0}" type="slidenum">
              <a:rPr lang="en-US" altLang="en-US" sz="1400">
                <a:solidFill>
                  <a:srgbClr val="000066"/>
                </a:solidFill>
                <a:latin typeface="Arial" panose="020B0604020202020204" pitchFamily="34" charset="0"/>
              </a:rPr>
              <a:pPr/>
              <a:t>40</a:t>
            </a:fld>
            <a:endParaRPr lang="en-US" altLang="en-US" sz="1400">
              <a:solidFill>
                <a:srgbClr val="000066"/>
              </a:solidFill>
              <a:latin typeface="Arial" panose="020B0604020202020204" pitchFamily="34" charset="0"/>
            </a:endParaRPr>
          </a:p>
        </p:txBody>
      </p:sp>
      <p:sp>
        <p:nvSpPr>
          <p:cNvPr id="26629" name="Rectangle 2"/>
          <p:cNvSpPr>
            <a:spLocks noGrp="1" noChangeArrowheads="1"/>
          </p:cNvSpPr>
          <p:nvPr>
            <p:ph type="title"/>
          </p:nvPr>
        </p:nvSpPr>
        <p:spPr/>
        <p:txBody>
          <a:bodyPr/>
          <a:lstStyle/>
          <a:p>
            <a:r>
              <a:rPr lang="en-US" altLang="en-US" dirty="0" smtClean="0">
                <a:cs typeface="Times New Roman" panose="02020603050405020304" pitchFamily="18" charset="0"/>
              </a:rPr>
              <a:t>5-1.6: </a:t>
            </a:r>
            <a:r>
              <a:rPr lang="en-US" altLang="en-US" dirty="0" smtClean="0">
                <a:cs typeface="Times New Roman" panose="02020603050405020304" pitchFamily="18" charset="0"/>
              </a:rPr>
              <a:t>Answer</a:t>
            </a:r>
            <a:endParaRPr lang="en-US" altLang="en-US" dirty="0" smtClean="0"/>
          </a:p>
        </p:txBody>
      </p:sp>
      <p:sp>
        <p:nvSpPr>
          <p:cNvPr id="26630" name="Rectangle 3"/>
          <p:cNvSpPr>
            <a:spLocks noGrp="1" noChangeArrowheads="1"/>
          </p:cNvSpPr>
          <p:nvPr>
            <p:ph type="body" idx="1"/>
          </p:nvPr>
        </p:nvSpPr>
        <p:spPr/>
        <p:txBody>
          <a:bodyPr/>
          <a:lstStyle/>
          <a:p>
            <a:pPr lvl="1"/>
            <a:r>
              <a:rPr lang="en-US" altLang="en-US" smtClean="0"/>
              <a:t>But commingling of proceeds and nonproceeds; requires tracing under 9-315(b)(2) to meet identifiability standard</a:t>
            </a:r>
          </a:p>
          <a:p>
            <a:pPr lvl="1"/>
            <a:r>
              <a:rPr lang="en-US" altLang="en-US" smtClean="0"/>
              <a:t>Perfection covered by 9-315(d)(2)</a:t>
            </a:r>
          </a:p>
          <a:p>
            <a:r>
              <a:rPr lang="en-US" altLang="en-US" smtClean="0"/>
              <a:t>Check into Computer</a:t>
            </a:r>
          </a:p>
          <a:p>
            <a:pPr lvl="1"/>
            <a:r>
              <a:rPr lang="en-US" altLang="en-US" smtClean="0"/>
              <a:t>With $1000 in DA on 6/1, computer must be at least partially purchased with proceeds</a:t>
            </a:r>
          </a:p>
          <a:p>
            <a:pPr lvl="1"/>
            <a:r>
              <a:rPr lang="en-US" altLang="en-US" smtClean="0"/>
              <a:t>Computer will therefore be proceeds of proceeds</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ADF0722A-8489-4B68-99B2-951A4C8D6136}" type="datetime4">
              <a:rPr lang="en-US" smtClean="0"/>
              <a:t>April 26,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738AB686-66AE-4650-B3CD-6D14884B6581}" type="slidenum">
              <a:rPr lang="en-US" altLang="en-US" sz="1400">
                <a:solidFill>
                  <a:srgbClr val="000066"/>
                </a:solidFill>
                <a:latin typeface="Arial" panose="020B0604020202020204" pitchFamily="34" charset="0"/>
              </a:rPr>
              <a:pPr/>
              <a:t>41</a:t>
            </a:fld>
            <a:endParaRPr lang="en-US" altLang="en-US" sz="1400">
              <a:solidFill>
                <a:srgbClr val="000066"/>
              </a:solidFill>
              <a:latin typeface="Arial" panose="020B0604020202020204" pitchFamily="34" charset="0"/>
            </a:endParaRPr>
          </a:p>
        </p:txBody>
      </p:sp>
      <p:sp>
        <p:nvSpPr>
          <p:cNvPr id="27653" name="Rectangle 2"/>
          <p:cNvSpPr>
            <a:spLocks noGrp="1" noChangeArrowheads="1"/>
          </p:cNvSpPr>
          <p:nvPr>
            <p:ph type="title"/>
          </p:nvPr>
        </p:nvSpPr>
        <p:spPr/>
        <p:txBody>
          <a:bodyPr/>
          <a:lstStyle/>
          <a:p>
            <a:r>
              <a:rPr lang="en-US" altLang="en-US" dirty="0" smtClean="0">
                <a:cs typeface="Times New Roman" panose="02020603050405020304" pitchFamily="18" charset="0"/>
              </a:rPr>
              <a:t>5-1.6: </a:t>
            </a:r>
            <a:r>
              <a:rPr lang="en-US" altLang="en-US" dirty="0">
                <a:cs typeface="Times New Roman" panose="02020603050405020304" pitchFamily="18" charset="0"/>
              </a:rPr>
              <a:t>Answer</a:t>
            </a:r>
            <a:endParaRPr lang="en-US" altLang="en-US" dirty="0"/>
          </a:p>
        </p:txBody>
      </p:sp>
      <p:sp>
        <p:nvSpPr>
          <p:cNvPr id="27654" name="Rectangle 3"/>
          <p:cNvSpPr>
            <a:spLocks noGrp="1" noChangeArrowheads="1"/>
          </p:cNvSpPr>
          <p:nvPr>
            <p:ph type="body" idx="1"/>
          </p:nvPr>
        </p:nvSpPr>
        <p:spPr/>
        <p:txBody>
          <a:bodyPr/>
          <a:lstStyle/>
          <a:p>
            <a:pPr lvl="1"/>
            <a:r>
              <a:rPr lang="en-US" altLang="en-US" dirty="0" smtClean="0"/>
              <a:t>Automatic 20 day perfection</a:t>
            </a:r>
          </a:p>
          <a:p>
            <a:pPr lvl="1"/>
            <a:r>
              <a:rPr lang="en-US" altLang="en-US" dirty="0" smtClean="0"/>
              <a:t>Continued perfection won’t work under 9-315(d)(1) as before</a:t>
            </a:r>
          </a:p>
          <a:p>
            <a:pPr lvl="1"/>
            <a:r>
              <a:rPr lang="en-US" altLang="en-US" dirty="0" smtClean="0"/>
              <a:t>Will need to file new FS or amend old one</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E399CE34-6456-4BE1-9E47-873EBCB4A078}" type="datetime4">
              <a:rPr lang="en-US" smtClean="0"/>
              <a:t>April 26,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BE1A5061-A9CF-4974-B01E-77EAA4E6D323}" type="slidenum">
              <a:rPr lang="en-US" altLang="en-US" sz="1400">
                <a:solidFill>
                  <a:srgbClr val="000066"/>
                </a:solidFill>
                <a:latin typeface="Arial" panose="020B0604020202020204" pitchFamily="34" charset="0"/>
              </a:rPr>
              <a:pPr/>
              <a:t>42</a:t>
            </a:fld>
            <a:endParaRPr lang="en-US" altLang="en-US" sz="1400">
              <a:solidFill>
                <a:srgbClr val="000066"/>
              </a:solidFill>
              <a:latin typeface="Arial" panose="020B0604020202020204" pitchFamily="34" charset="0"/>
            </a:endParaRPr>
          </a:p>
        </p:txBody>
      </p:sp>
      <p:sp>
        <p:nvSpPr>
          <p:cNvPr id="29701" name="Rectangle 2"/>
          <p:cNvSpPr>
            <a:spLocks noGrp="1" noChangeArrowheads="1"/>
          </p:cNvSpPr>
          <p:nvPr>
            <p:ph type="title"/>
          </p:nvPr>
        </p:nvSpPr>
        <p:spPr/>
        <p:txBody>
          <a:bodyPr/>
          <a:lstStyle/>
          <a:p>
            <a:r>
              <a:rPr lang="en-US" altLang="en-US" dirty="0" smtClean="0">
                <a:cs typeface="Times New Roman" panose="02020603050405020304" pitchFamily="18" charset="0"/>
              </a:rPr>
              <a:t>5-1.7: </a:t>
            </a:r>
            <a:r>
              <a:rPr lang="en-US" altLang="en-US" dirty="0" smtClean="0">
                <a:cs typeface="Times New Roman" panose="02020603050405020304" pitchFamily="18" charset="0"/>
              </a:rPr>
              <a:t>Answer</a:t>
            </a:r>
          </a:p>
        </p:txBody>
      </p:sp>
      <p:sp>
        <p:nvSpPr>
          <p:cNvPr id="29702" name="Rectangle 3"/>
          <p:cNvSpPr>
            <a:spLocks noGrp="1" noChangeArrowheads="1"/>
          </p:cNvSpPr>
          <p:nvPr>
            <p:ph type="body" idx="1"/>
          </p:nvPr>
        </p:nvSpPr>
        <p:spPr/>
        <p:txBody>
          <a:bodyPr/>
          <a:lstStyle/>
          <a:p>
            <a:r>
              <a:rPr lang="en-US" altLang="en-US" smtClean="0"/>
              <a:t>Hypo: Credit Sale, Payment with Interest, Deposit into Checking Account</a:t>
            </a:r>
          </a:p>
          <a:p>
            <a:r>
              <a:rPr lang="en-US" altLang="en-US" smtClean="0"/>
              <a:t>Credit Sale</a:t>
            </a:r>
          </a:p>
          <a:p>
            <a:pPr lvl="1"/>
            <a:r>
              <a:rPr lang="en-US" altLang="en-US" smtClean="0"/>
              <a:t>Credit sale creates account</a:t>
            </a:r>
          </a:p>
          <a:p>
            <a:pPr lvl="1"/>
            <a:r>
              <a:rPr lang="en-US" altLang="en-US" smtClean="0"/>
              <a:t>Account will be proceeds but not cash proceeds</a:t>
            </a:r>
          </a:p>
          <a:p>
            <a:pPr lvl="1"/>
            <a:r>
              <a:rPr lang="en-US" altLang="en-US" smtClean="0"/>
              <a:t>Good attachment, 20 day auto perfection</a:t>
            </a:r>
          </a:p>
          <a:p>
            <a:pPr lvl="1"/>
            <a:r>
              <a:rPr lang="en-US" altLang="en-US" smtClean="0"/>
              <a:t>Continued perfection under 9-315(d)(1)(A)</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A1D49738-54E2-4485-84F7-A3C873754505}" type="datetime4">
              <a:rPr lang="en-US" smtClean="0"/>
              <a:t>April 26,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D7E10D7B-897A-46C0-873B-E437DAB12A80}" type="slidenum">
              <a:rPr lang="en-US" altLang="en-US" sz="1400">
                <a:solidFill>
                  <a:srgbClr val="000066"/>
                </a:solidFill>
                <a:latin typeface="Arial" panose="020B0604020202020204" pitchFamily="34" charset="0"/>
              </a:rPr>
              <a:pPr/>
              <a:t>43</a:t>
            </a:fld>
            <a:endParaRPr lang="en-US" altLang="en-US" sz="1400">
              <a:solidFill>
                <a:srgbClr val="000066"/>
              </a:solidFill>
              <a:latin typeface="Arial" panose="020B0604020202020204" pitchFamily="34" charset="0"/>
            </a:endParaRPr>
          </a:p>
        </p:txBody>
      </p:sp>
      <p:sp>
        <p:nvSpPr>
          <p:cNvPr id="30725" name="Rectangle 2"/>
          <p:cNvSpPr>
            <a:spLocks noGrp="1" noChangeArrowheads="1"/>
          </p:cNvSpPr>
          <p:nvPr>
            <p:ph type="title"/>
          </p:nvPr>
        </p:nvSpPr>
        <p:spPr/>
        <p:txBody>
          <a:bodyPr/>
          <a:lstStyle/>
          <a:p>
            <a:r>
              <a:rPr lang="en-US" altLang="en-US" dirty="0" smtClean="0">
                <a:cs typeface="Times New Roman" panose="02020603050405020304" pitchFamily="18" charset="0"/>
              </a:rPr>
              <a:t>5-1.7: </a:t>
            </a:r>
            <a:r>
              <a:rPr lang="en-US" altLang="en-US" dirty="0" smtClean="0"/>
              <a:t>Answer</a:t>
            </a:r>
          </a:p>
        </p:txBody>
      </p:sp>
      <p:sp>
        <p:nvSpPr>
          <p:cNvPr id="30726" name="Rectangle 3"/>
          <p:cNvSpPr>
            <a:spLocks noGrp="1" noChangeArrowheads="1"/>
          </p:cNvSpPr>
          <p:nvPr>
            <p:ph type="body" idx="1"/>
          </p:nvPr>
        </p:nvSpPr>
        <p:spPr/>
        <p:txBody>
          <a:bodyPr/>
          <a:lstStyle/>
          <a:p>
            <a:r>
              <a:rPr lang="en-US" altLang="en-US" smtClean="0"/>
              <a:t>Payment with Interest Via Check</a:t>
            </a:r>
          </a:p>
          <a:p>
            <a:pPr lvl="1"/>
            <a:r>
              <a:rPr lang="en-US" altLang="en-US" smtClean="0"/>
              <a:t>Check is cash proceeds of account</a:t>
            </a:r>
          </a:p>
          <a:p>
            <a:pPr lvl="1"/>
            <a:r>
              <a:rPr lang="en-US" altLang="en-US" smtClean="0"/>
              <a:t>Continued perfection under 9-315(d)(2)</a:t>
            </a:r>
          </a:p>
          <a:p>
            <a:r>
              <a:rPr lang="en-US" altLang="en-US" smtClean="0"/>
              <a:t>Deposit into Checking Account</a:t>
            </a:r>
          </a:p>
          <a:p>
            <a:pPr lvl="1"/>
            <a:r>
              <a:rPr lang="en-US" altLang="en-US" smtClean="0"/>
              <a:t>Same as before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US" altLang="en-US" smtClean="0"/>
              <a:t>Continuation: Official Comment 2</a:t>
            </a:r>
          </a:p>
        </p:txBody>
      </p:sp>
      <p:sp>
        <p:nvSpPr>
          <p:cNvPr id="26627" name="Content Placeholder 2"/>
          <p:cNvSpPr>
            <a:spLocks noGrp="1"/>
          </p:cNvSpPr>
          <p:nvPr>
            <p:ph idx="1"/>
          </p:nvPr>
        </p:nvSpPr>
        <p:spPr/>
        <p:txBody>
          <a:bodyPr/>
          <a:lstStyle/>
          <a:p>
            <a:pPr lvl="1"/>
            <a:r>
              <a:rPr lang="en-US" altLang="en-US" dirty="0"/>
              <a:t>In these cases, the secured party may repossess the collateral from the transferee or, in an appropriate case, maintain an action for conversion. The secured party may claim both any proceeds and the original collateral but, of course, may have only one satisfaction.</a:t>
            </a:r>
          </a:p>
          <a:p>
            <a:r>
              <a:rPr lang="en-US" altLang="en-US" dirty="0" smtClean="0"/>
              <a:t>Double Collateral? Why?</a:t>
            </a:r>
          </a:p>
        </p:txBody>
      </p:sp>
      <p:sp>
        <p:nvSpPr>
          <p:cNvPr id="4" name="Date Placeholder 3"/>
          <p:cNvSpPr>
            <a:spLocks noGrp="1"/>
          </p:cNvSpPr>
          <p:nvPr>
            <p:ph type="dt" sz="quarter" idx="10"/>
          </p:nvPr>
        </p:nvSpPr>
        <p:spPr/>
        <p:txBody>
          <a:bodyPr/>
          <a:lstStyle/>
          <a:p>
            <a:pPr>
              <a:defRPr/>
            </a:pPr>
            <a:fld id="{6A3DC5BA-625A-40DC-BEE9-A0621865F507}" type="datetime4">
              <a:rPr lang="en-US" smtClean="0"/>
              <a:t>April 26,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8A27AD14-C350-4D97-8545-4BC960E6B651}" type="slidenum">
              <a:rPr lang="en-US" altLang="en-US" sz="1400">
                <a:solidFill>
                  <a:srgbClr val="000066"/>
                </a:solidFill>
                <a:latin typeface="Arial" panose="020B0604020202020204" pitchFamily="34" charset="0"/>
              </a:rPr>
              <a:pPr/>
              <a:t>5</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13117944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US" altLang="en-US" smtClean="0"/>
              <a:t>Focus on Incentives for Purchaser</a:t>
            </a:r>
          </a:p>
        </p:txBody>
      </p:sp>
      <p:sp>
        <p:nvSpPr>
          <p:cNvPr id="27651" name="Content Placeholder 2"/>
          <p:cNvSpPr>
            <a:spLocks noGrp="1"/>
          </p:cNvSpPr>
          <p:nvPr>
            <p:ph idx="1"/>
          </p:nvPr>
        </p:nvSpPr>
        <p:spPr/>
        <p:txBody>
          <a:bodyPr/>
          <a:lstStyle/>
          <a:p>
            <a:r>
              <a:rPr lang="en-US" altLang="en-US" dirty="0" smtClean="0"/>
              <a:t>Selling the House, Going to Rio</a:t>
            </a:r>
          </a:p>
          <a:p>
            <a:pPr lvl="1"/>
            <a:r>
              <a:rPr lang="en-US" altLang="en-US" dirty="0" smtClean="0"/>
              <a:t>Individual buys home financed by real estate mortgage in favor of Bank</a:t>
            </a:r>
          </a:p>
          <a:p>
            <a:pPr lvl="1"/>
            <a:r>
              <a:rPr lang="en-US" altLang="en-US" dirty="0" smtClean="0"/>
              <a:t>Bank takes appropriate steps to have mortgage noted in real estate records</a:t>
            </a:r>
          </a:p>
          <a:p>
            <a:pPr lvl="1"/>
            <a:r>
              <a:rPr lang="en-US" altLang="en-US" dirty="0" smtClean="0"/>
              <a:t>Individual sells house to Buyer, pockets cash and disappears to Rio</a:t>
            </a:r>
          </a:p>
        </p:txBody>
      </p:sp>
      <p:sp>
        <p:nvSpPr>
          <p:cNvPr id="4" name="Date Placeholder 3"/>
          <p:cNvSpPr>
            <a:spLocks noGrp="1"/>
          </p:cNvSpPr>
          <p:nvPr>
            <p:ph type="dt" sz="quarter" idx="10"/>
          </p:nvPr>
        </p:nvSpPr>
        <p:spPr/>
        <p:txBody>
          <a:bodyPr/>
          <a:lstStyle/>
          <a:p>
            <a:pPr>
              <a:defRPr/>
            </a:pPr>
            <a:fld id="{CA08E93C-7F40-4568-A5A3-BF51F5DBDDA3}" type="datetime4">
              <a:rPr lang="en-US" smtClean="0"/>
              <a:t>April 26,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17AA9600-AB3A-47E4-ADB6-96107C8A9481}" type="slidenum">
              <a:rPr lang="en-US" altLang="en-US" sz="1400">
                <a:solidFill>
                  <a:srgbClr val="000066"/>
                </a:solidFill>
                <a:latin typeface="Arial" panose="020B0604020202020204" pitchFamily="34" charset="0"/>
              </a:rPr>
              <a:pPr/>
              <a:t>6</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6664614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US" altLang="en-US" smtClean="0"/>
              <a:t>Focus on Incentives for Purchaser</a:t>
            </a:r>
          </a:p>
        </p:txBody>
      </p:sp>
      <p:sp>
        <p:nvSpPr>
          <p:cNvPr id="27651" name="Content Placeholder 2"/>
          <p:cNvSpPr>
            <a:spLocks noGrp="1"/>
          </p:cNvSpPr>
          <p:nvPr>
            <p:ph idx="1"/>
          </p:nvPr>
        </p:nvSpPr>
        <p:spPr/>
        <p:txBody>
          <a:bodyPr/>
          <a:lstStyle/>
          <a:p>
            <a:pPr lvl="1"/>
            <a:r>
              <a:rPr lang="en-US" altLang="en-US" dirty="0" smtClean="0"/>
              <a:t>Mortgage survives sale</a:t>
            </a:r>
          </a:p>
          <a:p>
            <a:r>
              <a:rPr lang="en-US" altLang="en-US" dirty="0" smtClean="0"/>
              <a:t>Where does this put Bank? Buyer?</a:t>
            </a:r>
          </a:p>
        </p:txBody>
      </p:sp>
      <p:sp>
        <p:nvSpPr>
          <p:cNvPr id="4" name="Date Placeholder 3"/>
          <p:cNvSpPr>
            <a:spLocks noGrp="1"/>
          </p:cNvSpPr>
          <p:nvPr>
            <p:ph type="dt" sz="quarter" idx="10"/>
          </p:nvPr>
        </p:nvSpPr>
        <p:spPr/>
        <p:txBody>
          <a:bodyPr/>
          <a:lstStyle/>
          <a:p>
            <a:pPr>
              <a:defRPr/>
            </a:pPr>
            <a:fld id="{56F17514-2A84-4805-8B8F-B20EF94D4A69}" type="datetime4">
              <a:rPr lang="en-US" smtClean="0"/>
              <a:t>April 26,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17AA9600-AB3A-47E4-ADB6-96107C8A9481}" type="slidenum">
              <a:rPr lang="en-US" altLang="en-US" sz="1400">
                <a:solidFill>
                  <a:srgbClr val="000066"/>
                </a:solidFill>
                <a:latin typeface="Arial" panose="020B0604020202020204" pitchFamily="34" charset="0"/>
              </a:rPr>
              <a:pPr/>
              <a:t>7</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28707771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3ACDFE8B-12E2-4883-8264-DB8A5584FD10}" type="datetime4">
              <a:rPr lang="en-US" smtClean="0"/>
              <a:t>April 26,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878CDD8F-CF40-4B04-98E1-04AFE065F7A2}" type="slidenum">
              <a:rPr lang="en-US" altLang="en-US" sz="1400">
                <a:solidFill>
                  <a:srgbClr val="000066"/>
                </a:solidFill>
                <a:latin typeface="Arial" panose="020B0604020202020204" pitchFamily="34" charset="0"/>
              </a:rPr>
              <a:pPr/>
              <a:t>8</a:t>
            </a:fld>
            <a:endParaRPr lang="en-US" altLang="en-US" sz="1400">
              <a:solidFill>
                <a:srgbClr val="000066"/>
              </a:solidFill>
              <a:latin typeface="Arial" panose="020B0604020202020204" pitchFamily="34" charset="0"/>
            </a:endParaRPr>
          </a:p>
        </p:txBody>
      </p:sp>
      <p:sp>
        <p:nvSpPr>
          <p:cNvPr id="22533" name="Rectangle 2"/>
          <p:cNvSpPr>
            <a:spLocks noGrp="1" noChangeArrowheads="1"/>
          </p:cNvSpPr>
          <p:nvPr>
            <p:ph type="title"/>
          </p:nvPr>
        </p:nvSpPr>
        <p:spPr/>
        <p:txBody>
          <a:bodyPr/>
          <a:lstStyle/>
          <a:p>
            <a:r>
              <a:rPr lang="en-US" altLang="en-US" smtClean="0"/>
              <a:t>9-203(f)</a:t>
            </a:r>
          </a:p>
        </p:txBody>
      </p:sp>
      <p:sp>
        <p:nvSpPr>
          <p:cNvPr id="22534" name="Rectangle 3"/>
          <p:cNvSpPr>
            <a:spLocks noGrp="1" noChangeArrowheads="1"/>
          </p:cNvSpPr>
          <p:nvPr>
            <p:ph type="body" idx="1"/>
          </p:nvPr>
        </p:nvSpPr>
        <p:spPr/>
        <p:txBody>
          <a:bodyPr/>
          <a:lstStyle/>
          <a:p>
            <a:r>
              <a:rPr lang="en-US" altLang="en-US" smtClean="0"/>
              <a:t>(f) </a:t>
            </a:r>
            <a:r>
              <a:rPr lang="en-US" altLang="en-US" b="1" smtClean="0"/>
              <a:t>[Proceeds and supporting obligations.]</a:t>
            </a:r>
            <a:endParaRPr lang="en-US" altLang="en-US" smtClean="0"/>
          </a:p>
          <a:p>
            <a:pPr lvl="1"/>
            <a:r>
              <a:rPr lang="en-US" altLang="en-US" smtClean="0"/>
              <a:t>The attachment of a security interest in collateral gives the secured party the rights to proceeds provided by Section 9‑315 and is also attachment of a security interest in a supporting obligation for the collateral.</a:t>
            </a:r>
          </a:p>
        </p:txBody>
      </p:sp>
    </p:spTree>
    <p:extLst>
      <p:ext uri="{BB962C8B-B14F-4D97-AF65-F5344CB8AC3E}">
        <p14:creationId xmlns:p14="http://schemas.microsoft.com/office/powerpoint/2010/main" val="7648288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9604F571-1D11-4AF1-960E-C8BF8EA0994E}" type="datetime4">
              <a:rPr lang="en-US" smtClean="0"/>
              <a:t>April 26,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B53E45CC-18DF-4271-ABD4-1091BF4D1047}" type="slidenum">
              <a:rPr lang="en-US" altLang="en-US" sz="1400">
                <a:solidFill>
                  <a:srgbClr val="000066"/>
                </a:solidFill>
                <a:latin typeface="Arial" panose="020B0604020202020204" pitchFamily="34" charset="0"/>
              </a:rPr>
              <a:pPr/>
              <a:t>9</a:t>
            </a:fld>
            <a:endParaRPr lang="en-US" altLang="en-US" sz="1400">
              <a:solidFill>
                <a:srgbClr val="000066"/>
              </a:solidFill>
              <a:latin typeface="Arial" panose="020B0604020202020204" pitchFamily="34" charset="0"/>
            </a:endParaRPr>
          </a:p>
        </p:txBody>
      </p:sp>
      <p:sp>
        <p:nvSpPr>
          <p:cNvPr id="35845" name="Rectangle 2"/>
          <p:cNvSpPr>
            <a:spLocks noGrp="1" noChangeArrowheads="1"/>
          </p:cNvSpPr>
          <p:nvPr>
            <p:ph type="title"/>
          </p:nvPr>
        </p:nvSpPr>
        <p:spPr/>
        <p:txBody>
          <a:bodyPr/>
          <a:lstStyle/>
          <a:p>
            <a:r>
              <a:rPr lang="en-US" altLang="en-US" smtClean="0"/>
              <a:t>Proceeds Definitions</a:t>
            </a:r>
          </a:p>
        </p:txBody>
      </p:sp>
      <p:sp>
        <p:nvSpPr>
          <p:cNvPr id="35846" name="Rectangle 3"/>
          <p:cNvSpPr>
            <a:spLocks noGrp="1" noChangeArrowheads="1"/>
          </p:cNvSpPr>
          <p:nvPr>
            <p:ph type="body" idx="1"/>
          </p:nvPr>
        </p:nvSpPr>
        <p:spPr/>
        <p:txBody>
          <a:bodyPr/>
          <a:lstStyle/>
          <a:p>
            <a:r>
              <a:rPr lang="en-US" altLang="en-US" dirty="0" smtClean="0">
                <a:cs typeface="Times New Roman" panose="02020603050405020304" pitchFamily="18" charset="0"/>
              </a:rPr>
              <a:t>9-102(a)(64) “Proceeds” means the following property:</a:t>
            </a:r>
          </a:p>
          <a:p>
            <a:pPr lvl="1"/>
            <a:r>
              <a:rPr lang="en-US" altLang="en-US" dirty="0" smtClean="0">
                <a:cs typeface="Times New Roman" panose="02020603050405020304" pitchFamily="18" charset="0"/>
              </a:rPr>
              <a:t>(A) whatever is acquired upon the sale, lease, license, exchange, or other disposition of collateral; </a:t>
            </a:r>
          </a:p>
          <a:p>
            <a:pPr lvl="1"/>
            <a:r>
              <a:rPr lang="en-US" altLang="en-US" dirty="0" smtClean="0">
                <a:cs typeface="Times New Roman" panose="02020603050405020304" pitchFamily="18" charset="0"/>
              </a:rPr>
              <a:t>(B) whatever is collected on, or distributed on account of, collateral;</a:t>
            </a:r>
          </a:p>
        </p:txBody>
      </p:sp>
    </p:spTree>
    <p:extLst>
      <p:ext uri="{BB962C8B-B14F-4D97-AF65-F5344CB8AC3E}">
        <p14:creationId xmlns:p14="http://schemas.microsoft.com/office/powerpoint/2010/main" val="1570322400"/>
      </p:ext>
    </p:extLst>
  </p:cSld>
  <p:clrMapOvr>
    <a:masterClrMapping/>
  </p:clrMapOvr>
  <p:timing>
    <p:tnLst>
      <p:par>
        <p:cTn id="1" dur="indefinite" restart="never" nodeType="tmRoot"/>
      </p:par>
    </p:tnLst>
  </p:timing>
</p:sld>
</file>

<file path=ppt/theme/theme1.xml><?xml version="1.0" encoding="utf-8"?>
<a:theme xmlns:a="http://schemas.openxmlformats.org/drawingml/2006/main" name="Generic (Standard)">
  <a:themeElements>
    <a:clrScheme name="">
      <a:dk1>
        <a:srgbClr val="000066"/>
      </a:dk1>
      <a:lt1>
        <a:srgbClr val="FFFFFF"/>
      </a:lt1>
      <a:dk2>
        <a:srgbClr val="336699"/>
      </a:dk2>
      <a:lt2>
        <a:srgbClr val="010000"/>
      </a:lt2>
      <a:accent1>
        <a:srgbClr val="CCECFF"/>
      </a:accent1>
      <a:accent2>
        <a:srgbClr val="FFFFCC"/>
      </a:accent2>
      <a:accent3>
        <a:srgbClr val="FFFFFF"/>
      </a:accent3>
      <a:accent4>
        <a:srgbClr val="000056"/>
      </a:accent4>
      <a:accent5>
        <a:srgbClr val="E2F4FF"/>
      </a:accent5>
      <a:accent6>
        <a:srgbClr val="E7E7B9"/>
      </a:accent6>
      <a:hlink>
        <a:srgbClr val="0066FF"/>
      </a:hlink>
      <a:folHlink>
        <a:srgbClr val="FFFFCC"/>
      </a:folHlink>
    </a:clrScheme>
    <a:fontScheme name="Generic (Standard)">
      <a:majorFont>
        <a:latin typeface="Helvetic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Generic (Standard) 1">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FF9966"/>
        </a:hlink>
        <a:folHlink>
          <a:srgbClr val="FFFFCC"/>
        </a:folHlink>
      </a:clrScheme>
      <a:clrMap bg1="lt1" tx1="dk1" bg2="lt2" tx2="dk2" accent1="accent1" accent2="accent2" accent3="accent3" accent4="accent4" accent5="accent5" accent6="accent6" hlink="hlink" folHlink="folHlink"/>
    </a:extraClrScheme>
    <a:extraClrScheme>
      <a:clrScheme name="Generic (Standard) 2">
        <a:dk1>
          <a:srgbClr val="800000"/>
        </a:dk1>
        <a:lt1>
          <a:srgbClr val="FFFFFF"/>
        </a:lt1>
        <a:dk2>
          <a:srgbClr val="000000"/>
        </a:dk2>
        <a:lt2>
          <a:srgbClr val="FFFFCC"/>
        </a:lt2>
        <a:accent1>
          <a:srgbClr val="000000"/>
        </a:accent1>
        <a:accent2>
          <a:srgbClr val="000099"/>
        </a:accent2>
        <a:accent3>
          <a:srgbClr val="AAAAAA"/>
        </a:accent3>
        <a:accent4>
          <a:srgbClr val="DADADA"/>
        </a:accent4>
        <a:accent5>
          <a:srgbClr val="AAAAAA"/>
        </a:accent5>
        <a:accent6>
          <a:srgbClr val="00008A"/>
        </a:accent6>
        <a:hlink>
          <a:srgbClr val="800000"/>
        </a:hlink>
        <a:folHlink>
          <a:srgbClr val="000000"/>
        </a:folHlink>
      </a:clrScheme>
      <a:clrMap bg1="dk2" tx1="lt1" bg2="dk1" tx2="lt2" accent1="accent1" accent2="accent2" accent3="accent3" accent4="accent4" accent5="accent5" accent6="accent6" hlink="hlink" folHlink="folHlink"/>
    </a:extraClrScheme>
    <a:extraClrScheme>
      <a:clrScheme name="Generic (Standard) 3">
        <a:dk1>
          <a:srgbClr val="000000"/>
        </a:dk1>
        <a:lt1>
          <a:srgbClr val="FFFFFF"/>
        </a:lt1>
        <a:dk2>
          <a:srgbClr val="000000"/>
        </a:dk2>
        <a:lt2>
          <a:srgbClr val="CBCBCB"/>
        </a:lt2>
        <a:accent1>
          <a:srgbClr val="C0C0C0"/>
        </a:accent1>
        <a:accent2>
          <a:srgbClr val="DDDDDD"/>
        </a:accent2>
        <a:accent3>
          <a:srgbClr val="FFFFFF"/>
        </a:accent3>
        <a:accent4>
          <a:srgbClr val="000000"/>
        </a:accent4>
        <a:accent5>
          <a:srgbClr val="DCDCDC"/>
        </a:accent5>
        <a:accent6>
          <a:srgbClr val="C8C8C8"/>
        </a:accent6>
        <a:hlink>
          <a:srgbClr val="5F5F5F"/>
        </a:hlink>
        <a:folHlink>
          <a:srgbClr val="DDDDDD"/>
        </a:folHlink>
      </a:clrScheme>
      <a:clrMap bg1="lt1" tx1="dk1" bg2="lt2" tx2="dk2" accent1="accent1" accent2="accent2" accent3="accent3" accent4="accent4" accent5="accent5" accent6="accent6" hlink="hlink" folHlink="folHlink"/>
    </a:extraClrScheme>
    <a:extraClrScheme>
      <a:clrScheme name="Generic (Standard) 4">
        <a:dk1>
          <a:srgbClr val="336699"/>
        </a:dk1>
        <a:lt1>
          <a:srgbClr val="FFFFFF"/>
        </a:lt1>
        <a:dk2>
          <a:srgbClr val="000066"/>
        </a:dk2>
        <a:lt2>
          <a:srgbClr val="010000"/>
        </a:lt2>
        <a:accent1>
          <a:srgbClr val="CCECFF"/>
        </a:accent1>
        <a:accent2>
          <a:srgbClr val="FFFFCC"/>
        </a:accent2>
        <a:accent3>
          <a:srgbClr val="FFFFFF"/>
        </a:accent3>
        <a:accent4>
          <a:srgbClr val="2A5682"/>
        </a:accent4>
        <a:accent5>
          <a:srgbClr val="E2F4FF"/>
        </a:accent5>
        <a:accent6>
          <a:srgbClr val="E7E7B9"/>
        </a:accent6>
        <a:hlink>
          <a:srgbClr val="3399FF"/>
        </a:hlink>
        <a:folHlink>
          <a:srgbClr val="FFFFCC"/>
        </a:folHlink>
      </a:clrScheme>
      <a:clrMap bg1="lt1" tx1="dk1" bg2="lt2" tx2="dk2" accent1="accent1" accent2="accent2" accent3="accent3" accent4="accent4" accent5="accent5" accent6="accent6" hlink="hlink" folHlink="folHlink"/>
    </a:extraClrScheme>
    <a:extraClrScheme>
      <a:clrScheme name="Generic (Standard) 5">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0066FF"/>
        </a:hlink>
        <a:folHlink>
          <a:srgbClr val="FFFF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Macintosh HD:Microsoft Office 98:Templates:Presentations:Generic (Standard)</Template>
  <TotalTime>4360</TotalTime>
  <Words>2098</Words>
  <Application>Microsoft Office PowerPoint</Application>
  <PresentationFormat>Widescreen</PresentationFormat>
  <Paragraphs>414</Paragraphs>
  <Slides>43</Slides>
  <Notes>37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43</vt:i4>
      </vt:variant>
    </vt:vector>
  </HeadingPairs>
  <TitlesOfParts>
    <vt:vector size="49" baseType="lpstr">
      <vt:lpstr>Arial</vt:lpstr>
      <vt:lpstr>Book Antiqua</vt:lpstr>
      <vt:lpstr>Helvetica</vt:lpstr>
      <vt:lpstr>Monotype Sorts</vt:lpstr>
      <vt:lpstr>Times New Roman</vt:lpstr>
      <vt:lpstr>Generic (Standard)</vt:lpstr>
      <vt:lpstr>Class 13 Secured Transactions Spring 2021   Proceeds</vt:lpstr>
      <vt:lpstr>9-315(a)</vt:lpstr>
      <vt:lpstr>9-315(a)</vt:lpstr>
      <vt:lpstr>Continuation: Official Comment 2</vt:lpstr>
      <vt:lpstr>Continuation: Official Comment 2</vt:lpstr>
      <vt:lpstr>Focus on Incentives for Purchaser</vt:lpstr>
      <vt:lpstr>Focus on Incentives for Purchaser</vt:lpstr>
      <vt:lpstr>9-203(f)</vt:lpstr>
      <vt:lpstr>Proceeds Definitions</vt:lpstr>
      <vt:lpstr>Proceeds Definitions</vt:lpstr>
      <vt:lpstr>Proceeds Definitions</vt:lpstr>
      <vt:lpstr>9-315(c)</vt:lpstr>
      <vt:lpstr>9-315(d)</vt:lpstr>
      <vt:lpstr>9-315(d)</vt:lpstr>
      <vt:lpstr>9-315(d)</vt:lpstr>
      <vt:lpstr>9-322(b)(1)</vt:lpstr>
      <vt:lpstr>Proceeds Definitions</vt:lpstr>
      <vt:lpstr>9-315(b)</vt:lpstr>
      <vt:lpstr>9-315(b)</vt:lpstr>
      <vt:lpstr>5‑1.1: An Unremarkable Proceeds Example</vt:lpstr>
      <vt:lpstr>5‑1.2: An Unremarkable Proceeds Example</vt:lpstr>
      <vt:lpstr>5‑1.3: An Unremarkable Proceeds Example</vt:lpstr>
      <vt:lpstr>5‑1.1: Answer</vt:lpstr>
      <vt:lpstr>5‑1.2: Answer</vt:lpstr>
      <vt:lpstr>5‑1.2: Answer</vt:lpstr>
      <vt:lpstr>5‑1.3: Answer</vt:lpstr>
      <vt:lpstr>5‑1.3: Answer</vt:lpstr>
      <vt:lpstr>5‑1.3: Answer</vt:lpstr>
      <vt:lpstr>5‑1.3: Answer</vt:lpstr>
      <vt:lpstr>Authorization to File as to 9-315(d)(3): 9-509(b)</vt:lpstr>
      <vt:lpstr>Authorization to File as to 9-315(d)(3): 9-509(b)</vt:lpstr>
      <vt:lpstr>9-512 on Financing Statement Amendments</vt:lpstr>
      <vt:lpstr>5‑1.4: An Unremarkable Proceeds Example</vt:lpstr>
      <vt:lpstr>5‑1.5: An Unremarkable Proceeds Example</vt:lpstr>
      <vt:lpstr>5-1.4: Answer</vt:lpstr>
      <vt:lpstr>5-1.5: Answer</vt:lpstr>
      <vt:lpstr>5‑1.6: An Unremarkable Proceeds Example</vt:lpstr>
      <vt:lpstr>5‑1.7: An Unremarkable Proceeds Example</vt:lpstr>
      <vt:lpstr>5-1.6: Answer</vt:lpstr>
      <vt:lpstr>5-1.6: Answer</vt:lpstr>
      <vt:lpstr>5-1.6: Answer</vt:lpstr>
      <vt:lpstr>5-1.7: Answer</vt:lpstr>
      <vt:lpstr>5-1.7: Answer</vt:lpstr>
    </vt:vector>
  </TitlesOfParts>
  <Company>The University of Chicago Law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Standard Setting in High-Tech Industries</dc:title>
  <dc:creator>Randal Picker</dc:creator>
  <cp:lastModifiedBy>Picker, Randall</cp:lastModifiedBy>
  <cp:revision>473</cp:revision>
  <cp:lastPrinted>2018-10-25T19:31:39Z</cp:lastPrinted>
  <dcterms:created xsi:type="dcterms:W3CDTF">1999-10-27T15:27:59Z</dcterms:created>
  <dcterms:modified xsi:type="dcterms:W3CDTF">2021-04-26T17:03:51Z</dcterms:modified>
</cp:coreProperties>
</file>