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68"/>
  </p:notesMasterIdLst>
  <p:handoutMasterIdLst>
    <p:handoutMasterId r:id="rId69"/>
  </p:handoutMasterIdLst>
  <p:sldIdLst>
    <p:sldId id="1255" r:id="rId2"/>
    <p:sldId id="1360" r:id="rId3"/>
    <p:sldId id="1362" r:id="rId4"/>
    <p:sldId id="1364" r:id="rId5"/>
    <p:sldId id="1441" r:id="rId6"/>
    <p:sldId id="1361" r:id="rId7"/>
    <p:sldId id="1363" r:id="rId8"/>
    <p:sldId id="1442" r:id="rId9"/>
    <p:sldId id="1365" r:id="rId10"/>
    <p:sldId id="1443" r:id="rId11"/>
    <p:sldId id="1366" r:id="rId12"/>
    <p:sldId id="1369" r:id="rId13"/>
    <p:sldId id="1446" r:id="rId14"/>
    <p:sldId id="1367" r:id="rId15"/>
    <p:sldId id="1368" r:id="rId16"/>
    <p:sldId id="1370" r:id="rId17"/>
    <p:sldId id="1439" r:id="rId18"/>
    <p:sldId id="1440" r:id="rId19"/>
    <p:sldId id="1418" r:id="rId20"/>
    <p:sldId id="1419" r:id="rId21"/>
    <p:sldId id="1420" r:id="rId22"/>
    <p:sldId id="1421" r:id="rId23"/>
    <p:sldId id="1451" r:id="rId24"/>
    <p:sldId id="1452" r:id="rId25"/>
    <p:sldId id="1454" r:id="rId26"/>
    <p:sldId id="1460" r:id="rId27"/>
    <p:sldId id="1461" r:id="rId28"/>
    <p:sldId id="1453" r:id="rId29"/>
    <p:sldId id="1455" r:id="rId30"/>
    <p:sldId id="1456" r:id="rId31"/>
    <p:sldId id="1457" r:id="rId32"/>
    <p:sldId id="1458" r:id="rId33"/>
    <p:sldId id="1459" r:id="rId34"/>
    <p:sldId id="1462" r:id="rId35"/>
    <p:sldId id="1463" r:id="rId36"/>
    <p:sldId id="1464" r:id="rId37"/>
    <p:sldId id="1466" r:id="rId38"/>
    <p:sldId id="1467" r:id="rId39"/>
    <p:sldId id="1465" r:id="rId40"/>
    <p:sldId id="1468" r:id="rId41"/>
    <p:sldId id="1469" r:id="rId42"/>
    <p:sldId id="1470" r:id="rId43"/>
    <p:sldId id="1473" r:id="rId44"/>
    <p:sldId id="1474" r:id="rId45"/>
    <p:sldId id="1486" r:id="rId46"/>
    <p:sldId id="1475" r:id="rId47"/>
    <p:sldId id="1476" r:id="rId48"/>
    <p:sldId id="1477" r:id="rId49"/>
    <p:sldId id="1478" r:id="rId50"/>
    <p:sldId id="1479" r:id="rId51"/>
    <p:sldId id="1480" r:id="rId52"/>
    <p:sldId id="1481" r:id="rId53"/>
    <p:sldId id="1482" r:id="rId54"/>
    <p:sldId id="1483" r:id="rId55"/>
    <p:sldId id="1484" r:id="rId56"/>
    <p:sldId id="1485" r:id="rId57"/>
    <p:sldId id="1487" r:id="rId58"/>
    <p:sldId id="1488" r:id="rId59"/>
    <p:sldId id="1489" r:id="rId60"/>
    <p:sldId id="1490" r:id="rId61"/>
    <p:sldId id="1491" r:id="rId62"/>
    <p:sldId id="1492" r:id="rId63"/>
    <p:sldId id="1493" r:id="rId64"/>
    <p:sldId id="1494" r:id="rId65"/>
    <p:sldId id="1495" r:id="rId66"/>
    <p:sldId id="1496" r:id="rId67"/>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0000FF"/>
    <a:srgbClr val="CC66FF"/>
    <a:srgbClr val="CCCCFF"/>
    <a:srgbClr val="6699FF"/>
    <a:srgbClr val="003399"/>
    <a:srgbClr val="FFCC99"/>
    <a:srgbClr val="CC99FF"/>
    <a:srgbClr val="FF7C8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4" autoAdjust="0"/>
    <p:restoredTop sz="86408" autoAdjust="0"/>
  </p:normalViewPr>
  <p:slideViewPr>
    <p:cSldViewPr snapToGrid="0">
      <p:cViewPr varScale="1">
        <p:scale>
          <a:sx n="153" d="100"/>
          <a:sy n="153" d="100"/>
        </p:scale>
        <p:origin x="72" y="172"/>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35300" cy="463550"/>
          </a:xfrm>
          <a:prstGeom prst="rect">
            <a:avLst/>
          </a:prstGeom>
          <a:noFill/>
          <a:ln w="9525">
            <a:noFill/>
            <a:miter lim="800000"/>
            <a:headEnd/>
            <a:tailEnd/>
          </a:ln>
        </p:spPr>
        <p:txBody>
          <a:bodyPr vert="horz" wrap="square" lIns="93149" tIns="46575" rIns="93149" bIns="46575" numCol="1" anchor="t" anchorCtr="0" compatLnSpc="1">
            <a:prstTxWarp prst="textNoShape">
              <a:avLst/>
            </a:prstTxWarp>
          </a:bodyPr>
          <a:lstStyle>
            <a:lvl1pPr defTabSz="931701">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5101" y="0"/>
            <a:ext cx="3035300" cy="463550"/>
          </a:xfrm>
          <a:prstGeom prst="rect">
            <a:avLst/>
          </a:prstGeom>
          <a:noFill/>
          <a:ln w="9525">
            <a:noFill/>
            <a:miter lim="800000"/>
            <a:headEnd/>
            <a:tailEnd/>
          </a:ln>
        </p:spPr>
        <p:txBody>
          <a:bodyPr vert="horz" wrap="square" lIns="93149" tIns="46575" rIns="93149" bIns="46575" numCol="1" anchor="t" anchorCtr="0" compatLnSpc="1">
            <a:prstTxWarp prst="textNoShape">
              <a:avLst/>
            </a:prstTxWarp>
          </a:bodyPr>
          <a:lstStyle>
            <a:lvl1pPr algn="r" defTabSz="931701">
              <a:defRPr kumimoji="0" sz="1200"/>
            </a:lvl1pPr>
          </a:lstStyle>
          <a:p>
            <a:pPr>
              <a:defRPr/>
            </a:pPr>
            <a:fld id="{35440220-8AE5-479B-9044-B6FF4BC3692F}" type="datetime1">
              <a:rPr lang="en-US" altLang="en-US" smtClean="0"/>
              <a:t>4/21/2021</a:t>
            </a:fld>
            <a:endParaRPr lang="en-US" altLang="en-US"/>
          </a:p>
        </p:txBody>
      </p:sp>
      <p:sp>
        <p:nvSpPr>
          <p:cNvPr id="14340" name="Rectangle 4"/>
          <p:cNvSpPr>
            <a:spLocks noGrp="1" noChangeArrowheads="1"/>
          </p:cNvSpPr>
          <p:nvPr>
            <p:ph type="ftr" sz="quarter" idx="2"/>
          </p:nvPr>
        </p:nvSpPr>
        <p:spPr bwMode="auto">
          <a:xfrm>
            <a:off x="0" y="8832850"/>
            <a:ext cx="3035300" cy="463550"/>
          </a:xfrm>
          <a:prstGeom prst="rect">
            <a:avLst/>
          </a:prstGeom>
          <a:noFill/>
          <a:ln w="9525">
            <a:noFill/>
            <a:miter lim="800000"/>
            <a:headEnd/>
            <a:tailEnd/>
          </a:ln>
        </p:spPr>
        <p:txBody>
          <a:bodyPr vert="horz" wrap="square" lIns="93149" tIns="46575" rIns="93149" bIns="46575" numCol="1" anchor="b" anchorCtr="0" compatLnSpc="1">
            <a:prstTxWarp prst="textNoShape">
              <a:avLst/>
            </a:prstTxWarp>
          </a:bodyPr>
          <a:lstStyle>
            <a:lvl1pPr defTabSz="931701">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5101" y="8832850"/>
            <a:ext cx="3035300" cy="463550"/>
          </a:xfrm>
          <a:prstGeom prst="rect">
            <a:avLst/>
          </a:prstGeom>
          <a:noFill/>
          <a:ln w="9525">
            <a:noFill/>
            <a:miter lim="800000"/>
            <a:headEnd/>
            <a:tailEnd/>
          </a:ln>
        </p:spPr>
        <p:txBody>
          <a:bodyPr vert="horz" wrap="square" lIns="93149" tIns="46575" rIns="93149" bIns="46575" numCol="1" anchor="b" anchorCtr="0" compatLnSpc="1">
            <a:prstTxWarp prst="textNoShape">
              <a:avLst/>
            </a:prstTxWarp>
          </a:bodyPr>
          <a:lstStyle>
            <a:lvl1pPr algn="r" defTabSz="930207">
              <a:defRPr kumimoji="0" sz="1200"/>
            </a:lvl1pPr>
          </a:lstStyle>
          <a:p>
            <a:fld id="{64F27D6F-B886-490D-81CE-06E22A4F852B}" type="slidenum">
              <a:rPr lang="en-US" altLang="en-US"/>
              <a:pPr/>
              <a:t>‹#›</a:t>
            </a:fld>
            <a:endParaRPr lang="en-US" altLang="en-US"/>
          </a:p>
        </p:txBody>
      </p:sp>
    </p:spTree>
    <p:extLst>
      <p:ext uri="{BB962C8B-B14F-4D97-AF65-F5344CB8AC3E}">
        <p14:creationId xmlns:p14="http://schemas.microsoft.com/office/powerpoint/2010/main" val="13528920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35300" cy="463550"/>
          </a:xfrm>
          <a:prstGeom prst="rect">
            <a:avLst/>
          </a:prstGeom>
          <a:noFill/>
          <a:ln w="9525">
            <a:noFill/>
            <a:miter lim="800000"/>
            <a:headEnd/>
            <a:tailEnd/>
          </a:ln>
        </p:spPr>
        <p:txBody>
          <a:bodyPr vert="horz" wrap="square" lIns="93149" tIns="46575" rIns="93149" bIns="46575" numCol="1" anchor="t" anchorCtr="0" compatLnSpc="1">
            <a:prstTxWarp prst="textNoShape">
              <a:avLst/>
            </a:prstTxWarp>
          </a:bodyPr>
          <a:lstStyle>
            <a:lvl1pPr defTabSz="931701">
              <a:defRPr kumimoji="0" sz="1200"/>
            </a:lvl1pPr>
          </a:lstStyle>
          <a:p>
            <a:pPr>
              <a:defRPr/>
            </a:pPr>
            <a:endParaRPr lang="en-US" altLang="en-US"/>
          </a:p>
        </p:txBody>
      </p:sp>
      <p:sp>
        <p:nvSpPr>
          <p:cNvPr id="39939" name="Rectangle 9"/>
          <p:cNvSpPr>
            <a:spLocks noGrp="1" noRot="1" noChangeAspect="1" noChangeArrowheads="1"/>
          </p:cNvSpPr>
          <p:nvPr>
            <p:ph type="sldImg" idx="2"/>
          </p:nvPr>
        </p:nvSpPr>
        <p:spPr bwMode="auto">
          <a:xfrm>
            <a:off x="407988" y="700088"/>
            <a:ext cx="6194425" cy="34845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3451" y="4416425"/>
            <a:ext cx="5143500" cy="4179888"/>
          </a:xfrm>
          <a:prstGeom prst="rect">
            <a:avLst/>
          </a:prstGeom>
          <a:noFill/>
          <a:ln w="9525">
            <a:noFill/>
            <a:miter lim="800000"/>
            <a:headEnd/>
            <a:tailEnd/>
          </a:ln>
        </p:spPr>
        <p:txBody>
          <a:bodyPr vert="horz" wrap="square" lIns="93149" tIns="46575" rIns="93149"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5101" y="0"/>
            <a:ext cx="3035300" cy="463550"/>
          </a:xfrm>
          <a:prstGeom prst="rect">
            <a:avLst/>
          </a:prstGeom>
          <a:noFill/>
          <a:ln w="9525">
            <a:noFill/>
            <a:miter lim="800000"/>
            <a:headEnd/>
            <a:tailEnd/>
          </a:ln>
        </p:spPr>
        <p:txBody>
          <a:bodyPr vert="horz" wrap="square" lIns="93149" tIns="46575" rIns="93149" bIns="46575" numCol="1" anchor="t" anchorCtr="0" compatLnSpc="1">
            <a:prstTxWarp prst="textNoShape">
              <a:avLst/>
            </a:prstTxWarp>
          </a:bodyPr>
          <a:lstStyle>
            <a:lvl1pPr algn="r" defTabSz="931701">
              <a:defRPr kumimoji="0" sz="1200"/>
            </a:lvl1pPr>
          </a:lstStyle>
          <a:p>
            <a:pPr>
              <a:defRPr/>
            </a:pPr>
            <a:fld id="{6A9F21A1-36CB-4E19-816C-A032ECE9C2D2}" type="datetime1">
              <a:rPr lang="en-US" altLang="en-US" smtClean="0"/>
              <a:t>4/21/2021</a:t>
            </a:fld>
            <a:endParaRPr lang="en-US" altLang="en-US"/>
          </a:p>
        </p:txBody>
      </p:sp>
      <p:sp>
        <p:nvSpPr>
          <p:cNvPr id="2060" name="Rectangle 12"/>
          <p:cNvSpPr>
            <a:spLocks noGrp="1" noChangeArrowheads="1"/>
          </p:cNvSpPr>
          <p:nvPr>
            <p:ph type="ftr" sz="quarter" idx="4"/>
          </p:nvPr>
        </p:nvSpPr>
        <p:spPr bwMode="auto">
          <a:xfrm>
            <a:off x="0" y="8832850"/>
            <a:ext cx="3035300" cy="463550"/>
          </a:xfrm>
          <a:prstGeom prst="rect">
            <a:avLst/>
          </a:prstGeom>
          <a:noFill/>
          <a:ln w="9525">
            <a:noFill/>
            <a:miter lim="800000"/>
            <a:headEnd/>
            <a:tailEnd/>
          </a:ln>
        </p:spPr>
        <p:txBody>
          <a:bodyPr vert="horz" wrap="square" lIns="93149" tIns="46575" rIns="93149" bIns="46575" numCol="1" anchor="b" anchorCtr="0" compatLnSpc="1">
            <a:prstTxWarp prst="textNoShape">
              <a:avLst/>
            </a:prstTxWarp>
          </a:bodyPr>
          <a:lstStyle>
            <a:lvl1pPr defTabSz="931701">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5101" y="8832850"/>
            <a:ext cx="3035300" cy="463550"/>
          </a:xfrm>
          <a:prstGeom prst="rect">
            <a:avLst/>
          </a:prstGeom>
          <a:noFill/>
          <a:ln w="9525">
            <a:noFill/>
            <a:miter lim="800000"/>
            <a:headEnd/>
            <a:tailEnd/>
          </a:ln>
        </p:spPr>
        <p:txBody>
          <a:bodyPr vert="horz" wrap="square" lIns="93149" tIns="46575" rIns="93149" bIns="46575" numCol="1" anchor="b" anchorCtr="0" compatLnSpc="1">
            <a:prstTxWarp prst="textNoShape">
              <a:avLst/>
            </a:prstTxWarp>
          </a:bodyPr>
          <a:lstStyle>
            <a:lvl1pPr algn="r" defTabSz="930207">
              <a:defRPr kumimoji="0" sz="1200"/>
            </a:lvl1pPr>
          </a:lstStyle>
          <a:p>
            <a:fld id="{59A0C204-5E6B-441A-AD87-168A6D8DFDD1}" type="slidenum">
              <a:rPr lang="en-US" altLang="en-US"/>
              <a:pPr/>
              <a:t>‹#›</a:t>
            </a:fld>
            <a:endParaRPr lang="en-US" altLang="en-US"/>
          </a:p>
        </p:txBody>
      </p:sp>
    </p:spTree>
    <p:extLst>
      <p:ext uri="{BB962C8B-B14F-4D97-AF65-F5344CB8AC3E}">
        <p14:creationId xmlns:p14="http://schemas.microsoft.com/office/powerpoint/2010/main" val="421381705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AE60FD-36D0-4EA4-9E58-3B89D465A4BA}" type="datetime1">
              <a:rPr kumimoji="0" lang="en-US" altLang="en-US" sz="1200"/>
              <a:t>4/21/2021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365982-83C6-4A0F-91FF-2CBD4DDA2AE7}" type="slidenum">
              <a:rPr kumimoji="0" lang="en-US" altLang="en-US" sz="1200"/>
              <a:pPr/>
              <a:t>1</a:t>
            </a:fld>
            <a:endParaRPr kumimoji="0" lang="en-US" altLang="en-US" sz="1200"/>
          </a:p>
        </p:txBody>
      </p:sp>
      <p:sp>
        <p:nvSpPr>
          <p:cNvPr id="40964" name="Rectangle 2"/>
          <p:cNvSpPr>
            <a:spLocks noGrp="1" noRot="1" noChangeAspect="1" noChangeArrowheads="1" noTextEdit="1"/>
          </p:cNvSpPr>
          <p:nvPr>
            <p:ph type="sldImg"/>
          </p:nvPr>
        </p:nvSpPr>
        <p:spPr>
          <a:xfrm>
            <a:off x="407988" y="700088"/>
            <a:ext cx="6194425" cy="3484562"/>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18309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227B78-3ED5-4C49-938E-CE3A7A9DCC5A}" type="datetime1">
              <a:rPr kumimoji="0" lang="en-US" altLang="en-US" sz="1200"/>
              <a:t>4/21/2021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1D678E0-10B3-4037-89BA-C950E248C542}" type="slidenum">
              <a:rPr kumimoji="0" lang="en-US" altLang="en-US" sz="1200"/>
              <a:pPr/>
              <a:t>10</a:t>
            </a:fld>
            <a:endParaRPr kumimoji="0" lang="en-US" altLang="en-US" sz="1200"/>
          </a:p>
        </p:txBody>
      </p:sp>
      <p:sp>
        <p:nvSpPr>
          <p:cNvPr id="49156" name="Rectangle 2"/>
          <p:cNvSpPr>
            <a:spLocks noGrp="1" noRot="1" noChangeAspect="1" noChangeArrowheads="1" noTextEdit="1"/>
          </p:cNvSpPr>
          <p:nvPr>
            <p:ph type="sldImg"/>
          </p:nvPr>
        </p:nvSpPr>
        <p:spPr>
          <a:xfrm>
            <a:off x="407988" y="700088"/>
            <a:ext cx="6194425" cy="3484562"/>
          </a:xfrm>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007023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C68FF0B-2078-4D3F-A0C4-778CE7576928}" type="datetime1">
              <a:rPr kumimoji="0" lang="en-US" altLang="en-US" sz="1200"/>
              <a:t>4/21/2021</a:t>
            </a:fld>
            <a:endParaRPr kumimoji="0" lang="en-US" altLang="en-US" sz="1200"/>
          </a:p>
        </p:txBody>
      </p:sp>
      <p:sp>
        <p:nvSpPr>
          <p:cNvPr id="501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0A3531-0B21-4EE0-B087-6E7246EFB0E4}" type="slidenum">
              <a:rPr kumimoji="0" lang="en-US" altLang="en-US" sz="1200"/>
              <a:pPr/>
              <a:t>11</a:t>
            </a:fld>
            <a:endParaRPr kumimoji="0" lang="en-US" altLang="en-US" sz="1200"/>
          </a:p>
        </p:txBody>
      </p:sp>
      <p:sp>
        <p:nvSpPr>
          <p:cNvPr id="50180" name="Rectangle 2"/>
          <p:cNvSpPr>
            <a:spLocks noGrp="1" noRot="1" noChangeAspect="1" noChangeArrowheads="1" noTextEdit="1"/>
          </p:cNvSpPr>
          <p:nvPr>
            <p:ph type="sldImg"/>
          </p:nvPr>
        </p:nvSpPr>
        <p:spPr>
          <a:xfrm>
            <a:off x="407988" y="700088"/>
            <a:ext cx="6194425" cy="3484562"/>
          </a:xfrm>
          <a:ln/>
        </p:spPr>
      </p:sp>
      <p:sp>
        <p:nvSpPr>
          <p:cNvPr id="501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46014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DE7A7F-810C-4BF1-A4A8-81F8088A4A96}" type="datetime1">
              <a:rPr kumimoji="0" lang="en-US" altLang="en-US" sz="1200"/>
              <a:t>4/21/2021</a:t>
            </a:fld>
            <a:endParaRPr kumimoji="0" lang="en-US" altLang="en-US" sz="1200"/>
          </a:p>
        </p:txBody>
      </p:sp>
      <p:sp>
        <p:nvSpPr>
          <p:cNvPr id="532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4F83F39-5A3C-4596-8516-623D1C4767F0}" type="slidenum">
              <a:rPr kumimoji="0" lang="en-US" altLang="en-US" sz="1200"/>
              <a:pPr/>
              <a:t>12</a:t>
            </a:fld>
            <a:endParaRPr kumimoji="0" lang="en-US" altLang="en-US" sz="1200"/>
          </a:p>
        </p:txBody>
      </p:sp>
      <p:sp>
        <p:nvSpPr>
          <p:cNvPr id="53252" name="Rectangle 2"/>
          <p:cNvSpPr>
            <a:spLocks noGrp="1" noRot="1" noChangeAspect="1" noChangeArrowheads="1" noTextEdit="1"/>
          </p:cNvSpPr>
          <p:nvPr>
            <p:ph type="sldImg"/>
          </p:nvPr>
        </p:nvSpPr>
        <p:spPr>
          <a:xfrm>
            <a:off x="407988" y="700088"/>
            <a:ext cx="6194425" cy="3484562"/>
          </a:xfrm>
          <a:ln/>
        </p:spPr>
      </p:sp>
      <p:sp>
        <p:nvSpPr>
          <p:cNvPr id="532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771344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12D627-83B6-46C9-8540-23C868547571}" type="datetime1">
              <a:rPr kumimoji="0" lang="en-US" altLang="en-US" sz="1200"/>
              <a:t>4/21/2021</a:t>
            </a:fld>
            <a:endParaRPr kumimoji="0" lang="en-US" altLang="en-US" sz="1200"/>
          </a:p>
        </p:txBody>
      </p:sp>
      <p:sp>
        <p:nvSpPr>
          <p:cNvPr id="512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FC9B0B-3279-4E57-9F02-F81EF318E9F9}" type="slidenum">
              <a:rPr kumimoji="0" lang="en-US" altLang="en-US" sz="1200"/>
              <a:pPr/>
              <a:t>13</a:t>
            </a:fld>
            <a:endParaRPr kumimoji="0" lang="en-US" altLang="en-US" sz="1200"/>
          </a:p>
        </p:txBody>
      </p:sp>
      <p:sp>
        <p:nvSpPr>
          <p:cNvPr id="51204" name="Rectangle 2"/>
          <p:cNvSpPr>
            <a:spLocks noGrp="1" noRot="1" noChangeAspect="1" noChangeArrowheads="1" noTextEdit="1"/>
          </p:cNvSpPr>
          <p:nvPr>
            <p:ph type="sldImg"/>
          </p:nvPr>
        </p:nvSpPr>
        <p:spPr>
          <a:xfrm>
            <a:off x="407988" y="700088"/>
            <a:ext cx="6194425" cy="3484562"/>
          </a:xfrm>
          <a:ln/>
        </p:spPr>
      </p:sp>
      <p:sp>
        <p:nvSpPr>
          <p:cNvPr id="512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64295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12D627-83B6-46C9-8540-23C868547571}" type="datetime1">
              <a:rPr kumimoji="0" lang="en-US" altLang="en-US" sz="1200"/>
              <a:t>4/21/2021</a:t>
            </a:fld>
            <a:endParaRPr kumimoji="0" lang="en-US" altLang="en-US" sz="1200"/>
          </a:p>
        </p:txBody>
      </p:sp>
      <p:sp>
        <p:nvSpPr>
          <p:cNvPr id="512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FC9B0B-3279-4E57-9F02-F81EF318E9F9}" type="slidenum">
              <a:rPr kumimoji="0" lang="en-US" altLang="en-US" sz="1200"/>
              <a:pPr/>
              <a:t>14</a:t>
            </a:fld>
            <a:endParaRPr kumimoji="0" lang="en-US" altLang="en-US" sz="1200"/>
          </a:p>
        </p:txBody>
      </p:sp>
      <p:sp>
        <p:nvSpPr>
          <p:cNvPr id="51204" name="Rectangle 2"/>
          <p:cNvSpPr>
            <a:spLocks noGrp="1" noRot="1" noChangeAspect="1" noChangeArrowheads="1" noTextEdit="1"/>
          </p:cNvSpPr>
          <p:nvPr>
            <p:ph type="sldImg"/>
          </p:nvPr>
        </p:nvSpPr>
        <p:spPr>
          <a:xfrm>
            <a:off x="407988" y="700088"/>
            <a:ext cx="6194425" cy="3484562"/>
          </a:xfrm>
          <a:ln/>
        </p:spPr>
      </p:sp>
      <p:sp>
        <p:nvSpPr>
          <p:cNvPr id="512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4254879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56129E3-4624-46C9-8C3C-0C31E8D15B6A}" type="datetime1">
              <a:rPr kumimoji="0" lang="en-US" altLang="en-US" sz="1200"/>
              <a:t>4/21/2021</a:t>
            </a:fld>
            <a:endParaRPr kumimoji="0" lang="en-US" altLang="en-US" sz="1200"/>
          </a:p>
        </p:txBody>
      </p:sp>
      <p:sp>
        <p:nvSpPr>
          <p:cNvPr id="522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3AD66B7-EC37-49DF-87DC-B4E049E55135}" type="slidenum">
              <a:rPr kumimoji="0" lang="en-US" altLang="en-US" sz="1200"/>
              <a:pPr/>
              <a:t>15</a:t>
            </a:fld>
            <a:endParaRPr kumimoji="0" lang="en-US" altLang="en-US" sz="1200"/>
          </a:p>
        </p:txBody>
      </p:sp>
      <p:sp>
        <p:nvSpPr>
          <p:cNvPr id="52228" name="Rectangle 2"/>
          <p:cNvSpPr>
            <a:spLocks noGrp="1" noRot="1" noChangeAspect="1" noChangeArrowheads="1" noTextEdit="1"/>
          </p:cNvSpPr>
          <p:nvPr>
            <p:ph type="sldImg"/>
          </p:nvPr>
        </p:nvSpPr>
        <p:spPr>
          <a:xfrm>
            <a:off x="407988" y="700088"/>
            <a:ext cx="6194425" cy="3484562"/>
          </a:xfrm>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79794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1D2789-E80B-401A-B4A2-7016E108E6D6}" type="datetime1">
              <a:rPr kumimoji="0" lang="en-US" altLang="en-US" sz="1200"/>
              <a:t>4/21/2021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05E1182-3257-4299-ADD6-F2847176DDF7}" type="slidenum">
              <a:rPr kumimoji="0" lang="en-US" altLang="en-US" sz="1200"/>
              <a:pPr/>
              <a:t>16</a:t>
            </a:fld>
            <a:endParaRPr kumimoji="0" lang="en-US" altLang="en-US" sz="1200"/>
          </a:p>
        </p:txBody>
      </p:sp>
      <p:sp>
        <p:nvSpPr>
          <p:cNvPr id="54276" name="Rectangle 2"/>
          <p:cNvSpPr>
            <a:spLocks noGrp="1" noRot="1" noChangeAspect="1" noChangeArrowheads="1" noTextEdit="1"/>
          </p:cNvSpPr>
          <p:nvPr>
            <p:ph type="sldImg"/>
          </p:nvPr>
        </p:nvSpPr>
        <p:spPr>
          <a:xfrm>
            <a:off x="407988" y="700088"/>
            <a:ext cx="6194425" cy="3484562"/>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6665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EE5385-F0E0-40A4-B654-AACF80091003}" type="datetime1">
              <a:rPr kumimoji="0" lang="en-US" altLang="en-US" sz="1200"/>
              <a:t>4/21/2021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8D3FD46-A23A-4D1D-8AB9-A530E101E1D6}" type="slidenum">
              <a:rPr kumimoji="0" lang="en-US" altLang="en-US" sz="1200"/>
              <a:pPr/>
              <a:t>17</a:t>
            </a:fld>
            <a:endParaRPr kumimoji="0" lang="en-US" altLang="en-US" sz="1200"/>
          </a:p>
        </p:txBody>
      </p:sp>
      <p:sp>
        <p:nvSpPr>
          <p:cNvPr id="55300" name="Rectangle 2"/>
          <p:cNvSpPr>
            <a:spLocks noGrp="1" noRot="1" noChangeAspect="1" noChangeArrowheads="1" noTextEdit="1"/>
          </p:cNvSpPr>
          <p:nvPr>
            <p:ph type="sldImg"/>
          </p:nvPr>
        </p:nvSpPr>
        <p:spPr>
          <a:xfrm>
            <a:off x="407988" y="700088"/>
            <a:ext cx="6194425" cy="3484562"/>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933469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47B00C-2074-41B3-BBE0-4416FC6D8B32}" type="datetime1">
              <a:rPr kumimoji="0" lang="en-US" altLang="en-US" sz="1200"/>
              <a:t>4/21/2021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9D2075D-B55E-4AA2-9B94-BF662E8238B9}" type="slidenum">
              <a:rPr kumimoji="0" lang="en-US" altLang="en-US" sz="1200"/>
              <a:pPr/>
              <a:t>18</a:t>
            </a:fld>
            <a:endParaRPr kumimoji="0" lang="en-US" altLang="en-US" sz="1200"/>
          </a:p>
        </p:txBody>
      </p:sp>
      <p:sp>
        <p:nvSpPr>
          <p:cNvPr id="56324" name="Rectangle 2"/>
          <p:cNvSpPr>
            <a:spLocks noGrp="1" noRot="1" noChangeAspect="1" noChangeArrowheads="1" noTextEdit="1"/>
          </p:cNvSpPr>
          <p:nvPr>
            <p:ph type="sldImg"/>
          </p:nvPr>
        </p:nvSpPr>
        <p:spPr>
          <a:xfrm>
            <a:off x="407988" y="700088"/>
            <a:ext cx="6194425" cy="3484562"/>
          </a:xfrm>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0765736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E25723-DA0A-4596-88A5-5E7C1C76537B}" type="datetime1">
              <a:rPr kumimoji="0" lang="en-US" altLang="en-US" sz="1200"/>
              <a:t>4/21/2021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2257C2-E847-431A-9A69-7F30058B9843}" type="slidenum">
              <a:rPr kumimoji="0" lang="en-US" altLang="en-US" sz="1200"/>
              <a:pPr/>
              <a:t>19</a:t>
            </a:fld>
            <a:endParaRPr kumimoji="0" lang="en-US" altLang="en-US" sz="1200"/>
          </a:p>
        </p:txBody>
      </p:sp>
      <p:sp>
        <p:nvSpPr>
          <p:cNvPr id="57348" name="Rectangle 2"/>
          <p:cNvSpPr>
            <a:spLocks noGrp="1" noRot="1" noChangeAspect="1" noChangeArrowheads="1" noTextEdit="1"/>
          </p:cNvSpPr>
          <p:nvPr>
            <p:ph type="sldImg"/>
          </p:nvPr>
        </p:nvSpPr>
        <p:spPr>
          <a:xfrm>
            <a:off x="407988" y="700088"/>
            <a:ext cx="6194425" cy="3484562"/>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91187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EB580F4-602E-4191-833D-268628EFC7A4}" type="datetime1">
              <a:rPr kumimoji="0" lang="en-US" altLang="en-US" sz="1200"/>
              <a:t>4/21/2021</a:t>
            </a:fld>
            <a:endParaRPr kumimoji="0" lang="en-US" altLang="en-US" sz="1200"/>
          </a:p>
        </p:txBody>
      </p:sp>
      <p:sp>
        <p:nvSpPr>
          <p:cNvPr id="440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866897-E0B1-45AF-92A7-59CC95860B6B}" type="slidenum">
              <a:rPr kumimoji="0" lang="en-US" altLang="en-US" sz="1200"/>
              <a:pPr/>
              <a:t>2</a:t>
            </a:fld>
            <a:endParaRPr kumimoji="0" lang="en-US" altLang="en-US" sz="1200"/>
          </a:p>
        </p:txBody>
      </p:sp>
      <p:sp>
        <p:nvSpPr>
          <p:cNvPr id="44036" name="Rectangle 2"/>
          <p:cNvSpPr>
            <a:spLocks noGrp="1" noRot="1" noChangeAspect="1" noChangeArrowheads="1" noTextEdit="1"/>
          </p:cNvSpPr>
          <p:nvPr>
            <p:ph type="sldImg"/>
          </p:nvPr>
        </p:nvSpPr>
        <p:spPr>
          <a:xfrm>
            <a:off x="407988" y="700088"/>
            <a:ext cx="6194425" cy="3484562"/>
          </a:xfrm>
          <a:ln/>
        </p:spPr>
      </p:sp>
      <p:sp>
        <p:nvSpPr>
          <p:cNvPr id="440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34917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F801AC8-06B1-4BF4-A426-118C60EA5B7B}" type="datetime1">
              <a:rPr kumimoji="0" lang="en-US" altLang="en-US" sz="1200"/>
              <a:t>4/21/2021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B18F274-05E0-4D14-8386-B0DECDD2A545}" type="slidenum">
              <a:rPr kumimoji="0" lang="en-US" altLang="en-US" sz="1200"/>
              <a:pPr/>
              <a:t>20</a:t>
            </a:fld>
            <a:endParaRPr kumimoji="0" lang="en-US" altLang="en-US" sz="1200"/>
          </a:p>
        </p:txBody>
      </p:sp>
      <p:sp>
        <p:nvSpPr>
          <p:cNvPr id="58372" name="Rectangle 2"/>
          <p:cNvSpPr>
            <a:spLocks noGrp="1" noRot="1" noChangeAspect="1" noChangeArrowheads="1" noTextEdit="1"/>
          </p:cNvSpPr>
          <p:nvPr>
            <p:ph type="sldImg"/>
          </p:nvPr>
        </p:nvSpPr>
        <p:spPr>
          <a:xfrm>
            <a:off x="407988" y="700088"/>
            <a:ext cx="6194425" cy="3484562"/>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901605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BF1AE8-6403-4B9B-9D57-F4ECFD28599A}" type="datetime1">
              <a:rPr kumimoji="0" lang="en-US" altLang="en-US" sz="1200"/>
              <a:t>4/21/2021</a:t>
            </a:fld>
            <a:endParaRPr kumimoji="0" lang="en-US" altLang="en-US" sz="1200"/>
          </a:p>
        </p:txBody>
      </p:sp>
      <p:sp>
        <p:nvSpPr>
          <p:cNvPr id="593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76E361E-C58E-43F2-B86C-0FEFB6BF6758}" type="slidenum">
              <a:rPr kumimoji="0" lang="en-US" altLang="en-US" sz="1200"/>
              <a:pPr/>
              <a:t>21</a:t>
            </a:fld>
            <a:endParaRPr kumimoji="0" lang="en-US" altLang="en-US" sz="1200"/>
          </a:p>
        </p:txBody>
      </p:sp>
      <p:sp>
        <p:nvSpPr>
          <p:cNvPr id="59396" name="Rectangle 2"/>
          <p:cNvSpPr>
            <a:spLocks noGrp="1" noRot="1" noChangeAspect="1" noChangeArrowheads="1" noTextEdit="1"/>
          </p:cNvSpPr>
          <p:nvPr>
            <p:ph type="sldImg"/>
          </p:nvPr>
        </p:nvSpPr>
        <p:spPr>
          <a:xfrm>
            <a:off x="407988" y="700088"/>
            <a:ext cx="6194425" cy="3484562"/>
          </a:xfrm>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2415000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C2DD4F2-4EA5-42DA-92E5-A2B22C093BE3}" type="datetime1">
              <a:rPr kumimoji="0" lang="en-US" altLang="en-US" sz="1200"/>
              <a:t>4/21/2021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417B549-C2BC-470A-8DED-3BE0AC8D72C1}" type="slidenum">
              <a:rPr kumimoji="0" lang="en-US" altLang="en-US" sz="1200"/>
              <a:pPr/>
              <a:t>22</a:t>
            </a:fld>
            <a:endParaRPr kumimoji="0" lang="en-US" altLang="en-US" sz="1200"/>
          </a:p>
        </p:txBody>
      </p:sp>
      <p:sp>
        <p:nvSpPr>
          <p:cNvPr id="60420" name="Rectangle 2"/>
          <p:cNvSpPr>
            <a:spLocks noGrp="1" noRot="1" noChangeAspect="1" noChangeArrowheads="1" noTextEdit="1"/>
          </p:cNvSpPr>
          <p:nvPr>
            <p:ph type="sldImg"/>
          </p:nvPr>
        </p:nvSpPr>
        <p:spPr>
          <a:xfrm>
            <a:off x="407988" y="700088"/>
            <a:ext cx="6194425" cy="3484562"/>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8608410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C211A56-CB54-40DC-AC32-1DC62D4A218D}" type="datetime1">
              <a:rPr kumimoji="0" lang="en-US" altLang="en-US" sz="1200"/>
              <a:t>4/21/2021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23A423E-2C79-4472-A115-BFA3922899A9}" type="slidenum">
              <a:rPr kumimoji="0" lang="en-US" altLang="en-US" sz="1200"/>
              <a:pPr/>
              <a:t>23</a:t>
            </a:fld>
            <a:endParaRPr kumimoji="0" lang="en-US" altLang="en-US" sz="1200"/>
          </a:p>
        </p:txBody>
      </p:sp>
      <p:sp>
        <p:nvSpPr>
          <p:cNvPr id="56324" name="Rectangle 2"/>
          <p:cNvSpPr>
            <a:spLocks noGrp="1" noRot="1" noChangeAspect="1" noChangeArrowheads="1" noTextEdit="1"/>
          </p:cNvSpPr>
          <p:nvPr>
            <p:ph type="sldImg"/>
          </p:nvPr>
        </p:nvSpPr>
        <p:spPr>
          <a:xfrm>
            <a:off x="407988" y="698500"/>
            <a:ext cx="6194425" cy="3484563"/>
          </a:xfrm>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7850202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9867B8-55D5-4163-9DCD-28BBB194A1D6}" type="datetime1">
              <a:rPr kumimoji="0" lang="en-US" altLang="en-US" sz="1200"/>
              <a:t>4/21/2021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F9AA95-C26E-45E8-AB73-9F80CC867D3E}" type="slidenum">
              <a:rPr kumimoji="0" lang="en-US" altLang="en-US" sz="1200"/>
              <a:pPr/>
              <a:t>24</a:t>
            </a:fld>
            <a:endParaRPr kumimoji="0" lang="en-US" altLang="en-US" sz="1200"/>
          </a:p>
        </p:txBody>
      </p:sp>
      <p:sp>
        <p:nvSpPr>
          <p:cNvPr id="57348" name="Rectangle 2"/>
          <p:cNvSpPr>
            <a:spLocks noGrp="1" noRot="1" noChangeAspect="1" noChangeArrowheads="1" noTextEdit="1"/>
          </p:cNvSpPr>
          <p:nvPr>
            <p:ph type="sldImg"/>
          </p:nvPr>
        </p:nvSpPr>
        <p:spPr>
          <a:xfrm>
            <a:off x="407988" y="698500"/>
            <a:ext cx="6194425" cy="3484563"/>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841411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EE6DF7-4C15-4045-8C47-2B9D453BF734}" type="datetime1">
              <a:rPr kumimoji="0" lang="en-US" altLang="en-US" sz="1200"/>
              <a:t>4/21/2021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C0DCBA-FDC5-4CF3-958C-9817740CC19D}" type="slidenum">
              <a:rPr kumimoji="0" lang="en-US" altLang="en-US" sz="1200"/>
              <a:pPr/>
              <a:t>25</a:t>
            </a:fld>
            <a:endParaRPr kumimoji="0" lang="en-US" altLang="en-US" sz="1200"/>
          </a:p>
        </p:txBody>
      </p:sp>
      <p:sp>
        <p:nvSpPr>
          <p:cNvPr id="58372" name="Rectangle 2"/>
          <p:cNvSpPr>
            <a:spLocks noGrp="1" noRot="1" noChangeAspect="1" noChangeArrowheads="1" noTextEdit="1"/>
          </p:cNvSpPr>
          <p:nvPr>
            <p:ph type="sldImg"/>
          </p:nvPr>
        </p:nvSpPr>
        <p:spPr>
          <a:xfrm>
            <a:off x="407988" y="698500"/>
            <a:ext cx="6194425" cy="3484563"/>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801483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9E740F-750E-464D-B79E-C6E7B1B81C44}" type="datetime1">
              <a:rPr kumimoji="0" lang="en-US" altLang="en-US" sz="1200"/>
              <a:t>4/21/2021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14B4083-6FFB-4B08-BE46-2B28B6510695}" type="slidenum">
              <a:rPr kumimoji="0" lang="en-US" altLang="en-US" sz="1200"/>
              <a:pPr/>
              <a:t>26</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0767847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71B76E-907E-40BA-8305-4B4AC6037556}" type="datetime1">
              <a:rPr kumimoji="0" lang="en-US" altLang="en-US" sz="1200"/>
              <a:t>4/21/2021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5CAC1CF-1B5A-4F93-91F4-4F1761C635A3}" type="slidenum">
              <a:rPr kumimoji="0" lang="en-US" altLang="en-US" sz="1200"/>
              <a:pPr/>
              <a:t>27</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708766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B5F41CB-AEBD-43B2-914D-A54048150646}" type="datetime1">
              <a:rPr kumimoji="0" lang="en-US" altLang="en-US" sz="1200"/>
              <a:t>4/21/2021</a:t>
            </a:fld>
            <a:endParaRPr kumimoji="0" lang="en-US" altLang="en-US" sz="1200"/>
          </a:p>
        </p:txBody>
      </p:sp>
      <p:sp>
        <p:nvSpPr>
          <p:cNvPr id="522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256F1D-78B3-4CC2-86FD-7CEAA5993B16}" type="slidenum">
              <a:rPr kumimoji="0" lang="en-US" altLang="en-US" sz="1200"/>
              <a:pPr/>
              <a:t>28</a:t>
            </a:fld>
            <a:endParaRPr kumimoji="0" lang="en-US" altLang="en-US" sz="1200"/>
          </a:p>
        </p:txBody>
      </p:sp>
      <p:sp>
        <p:nvSpPr>
          <p:cNvPr id="52228" name="Rectangle 2"/>
          <p:cNvSpPr>
            <a:spLocks noGrp="1" noRot="1" noChangeAspect="1" noChangeArrowheads="1" noTextEdit="1"/>
          </p:cNvSpPr>
          <p:nvPr>
            <p:ph type="sldImg"/>
          </p:nvPr>
        </p:nvSpPr>
        <p:spPr>
          <a:xfrm>
            <a:off x="407988" y="698500"/>
            <a:ext cx="6194425" cy="3484563"/>
          </a:xfrm>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213346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757226F-ABFD-47B5-96C3-7CB74A48F7F5}" type="datetime1">
              <a:rPr kumimoji="0" lang="en-US" altLang="en-US" sz="1200"/>
              <a:t>4/21/2021</a:t>
            </a:fld>
            <a:endParaRPr kumimoji="0" lang="en-US" altLang="en-US" sz="1200"/>
          </a:p>
        </p:txBody>
      </p:sp>
      <p:sp>
        <p:nvSpPr>
          <p:cNvPr id="532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AB5B87-E0B7-4DF5-B6C2-75F4A2CE27ED}" type="slidenum">
              <a:rPr kumimoji="0" lang="en-US" altLang="en-US" sz="1200"/>
              <a:pPr/>
              <a:t>29</a:t>
            </a:fld>
            <a:endParaRPr kumimoji="0" lang="en-US" altLang="en-US" sz="1200"/>
          </a:p>
        </p:txBody>
      </p:sp>
      <p:sp>
        <p:nvSpPr>
          <p:cNvPr id="53252" name="Rectangle 2"/>
          <p:cNvSpPr>
            <a:spLocks noGrp="1" noRot="1" noChangeAspect="1" noChangeArrowheads="1" noTextEdit="1"/>
          </p:cNvSpPr>
          <p:nvPr>
            <p:ph type="sldImg"/>
          </p:nvPr>
        </p:nvSpPr>
        <p:spPr>
          <a:xfrm>
            <a:off x="407988" y="698500"/>
            <a:ext cx="6194425" cy="3484563"/>
          </a:xfrm>
          <a:ln/>
        </p:spPr>
      </p:sp>
      <p:sp>
        <p:nvSpPr>
          <p:cNvPr id="532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16161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FD05CA7-BEF3-4C85-9B6F-34D7C78CC256}" type="datetime1">
              <a:rPr kumimoji="0" lang="en-US" altLang="en-US" sz="1200"/>
              <a:t>4/21/2021</a:t>
            </a:fld>
            <a:endParaRPr kumimoji="0" lang="en-US" altLang="en-US" sz="1200"/>
          </a:p>
        </p:txBody>
      </p:sp>
      <p:sp>
        <p:nvSpPr>
          <p:cNvPr id="460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701EBE6-D564-4374-A15E-C86D300BD548}" type="slidenum">
              <a:rPr kumimoji="0" lang="en-US" altLang="en-US" sz="1200"/>
              <a:pPr/>
              <a:t>3</a:t>
            </a:fld>
            <a:endParaRPr kumimoji="0" lang="en-US" altLang="en-US" sz="1200"/>
          </a:p>
        </p:txBody>
      </p:sp>
      <p:sp>
        <p:nvSpPr>
          <p:cNvPr id="46084" name="Rectangle 2"/>
          <p:cNvSpPr>
            <a:spLocks noGrp="1" noRot="1" noChangeAspect="1" noChangeArrowheads="1" noTextEdit="1"/>
          </p:cNvSpPr>
          <p:nvPr>
            <p:ph type="sldImg"/>
          </p:nvPr>
        </p:nvSpPr>
        <p:spPr>
          <a:xfrm>
            <a:off x="407988" y="700088"/>
            <a:ext cx="6194425" cy="3484562"/>
          </a:xfrm>
          <a:ln/>
        </p:spPr>
      </p:sp>
      <p:sp>
        <p:nvSpPr>
          <p:cNvPr id="460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236045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53FAD4-62AC-467C-8817-751F2DE79E00}" type="datetime1">
              <a:rPr kumimoji="0" lang="en-US" altLang="en-US" sz="1200"/>
              <a:t>4/21/2021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0EFA263-D84D-41FC-8500-9B8F08F4DBBF}" type="slidenum">
              <a:rPr kumimoji="0" lang="en-US" altLang="en-US" sz="1200"/>
              <a:pPr/>
              <a:t>30</a:t>
            </a:fld>
            <a:endParaRPr kumimoji="0" lang="en-US" altLang="en-US" sz="1200"/>
          </a:p>
        </p:txBody>
      </p:sp>
      <p:sp>
        <p:nvSpPr>
          <p:cNvPr id="54276" name="Rectangle 2"/>
          <p:cNvSpPr>
            <a:spLocks noGrp="1" noRot="1" noChangeAspect="1" noChangeArrowheads="1" noTextEdit="1"/>
          </p:cNvSpPr>
          <p:nvPr>
            <p:ph type="sldImg"/>
          </p:nvPr>
        </p:nvSpPr>
        <p:spPr>
          <a:xfrm>
            <a:off x="407988" y="698500"/>
            <a:ext cx="6194425" cy="3484563"/>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7035974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A55AA0-56F4-4B1A-9333-E3E62182E593}" type="datetime1">
              <a:rPr kumimoji="0" lang="en-US" altLang="en-US" sz="1200"/>
              <a:t>4/21/2021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F7870C-9716-490C-804F-0CB3C9727AFA}" type="slidenum">
              <a:rPr kumimoji="0" lang="en-US" altLang="en-US" sz="1200"/>
              <a:pPr/>
              <a:t>31</a:t>
            </a:fld>
            <a:endParaRPr kumimoji="0" lang="en-US" altLang="en-US" sz="1200"/>
          </a:p>
        </p:txBody>
      </p:sp>
      <p:sp>
        <p:nvSpPr>
          <p:cNvPr id="55300" name="Rectangle 2"/>
          <p:cNvSpPr>
            <a:spLocks noGrp="1" noRot="1" noChangeAspect="1" noChangeArrowheads="1" noTextEdit="1"/>
          </p:cNvSpPr>
          <p:nvPr>
            <p:ph type="sldImg"/>
          </p:nvPr>
        </p:nvSpPr>
        <p:spPr>
          <a:xfrm>
            <a:off x="407988" y="698500"/>
            <a:ext cx="6194425" cy="3484563"/>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3173355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A55AA0-56F4-4B1A-9333-E3E62182E593}" type="datetime1">
              <a:rPr kumimoji="0" lang="en-US" altLang="en-US" sz="1200"/>
              <a:t>4/21/2021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F7870C-9716-490C-804F-0CB3C9727AFA}" type="slidenum">
              <a:rPr kumimoji="0" lang="en-US" altLang="en-US" sz="1200"/>
              <a:pPr/>
              <a:t>32</a:t>
            </a:fld>
            <a:endParaRPr kumimoji="0" lang="en-US" altLang="en-US" sz="1200"/>
          </a:p>
        </p:txBody>
      </p:sp>
      <p:sp>
        <p:nvSpPr>
          <p:cNvPr id="55300" name="Rectangle 2"/>
          <p:cNvSpPr>
            <a:spLocks noGrp="1" noRot="1" noChangeAspect="1" noChangeArrowheads="1" noTextEdit="1"/>
          </p:cNvSpPr>
          <p:nvPr>
            <p:ph type="sldImg"/>
          </p:nvPr>
        </p:nvSpPr>
        <p:spPr>
          <a:xfrm>
            <a:off x="407988" y="698500"/>
            <a:ext cx="6194425" cy="3484563"/>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7447992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8BB053-753E-4541-A18B-4A69C353F0ED}" type="datetime1">
              <a:rPr kumimoji="0" lang="en-US" altLang="en-US" sz="1200"/>
              <a:t>4/21/2021</a:t>
            </a:fld>
            <a:endParaRPr kumimoji="0" lang="en-US" altLang="en-US" sz="1200"/>
          </a:p>
        </p:txBody>
      </p:sp>
      <p:sp>
        <p:nvSpPr>
          <p:cNvPr id="593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DD3338C-0A4A-4294-B2BB-0268EA492460}" type="slidenum">
              <a:rPr kumimoji="0" lang="en-US" altLang="en-US" sz="1200"/>
              <a:pPr/>
              <a:t>33</a:t>
            </a:fld>
            <a:endParaRPr kumimoji="0" lang="en-US" altLang="en-US" sz="1200"/>
          </a:p>
        </p:txBody>
      </p:sp>
      <p:sp>
        <p:nvSpPr>
          <p:cNvPr id="59396" name="Rectangle 2"/>
          <p:cNvSpPr>
            <a:spLocks noGrp="1" noRot="1" noChangeAspect="1" noChangeArrowheads="1" noTextEdit="1"/>
          </p:cNvSpPr>
          <p:nvPr>
            <p:ph type="sldImg"/>
          </p:nvPr>
        </p:nvSpPr>
        <p:spPr>
          <a:xfrm>
            <a:off x="407988" y="698500"/>
            <a:ext cx="6194425" cy="3484563"/>
          </a:xfrm>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603005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936513-CB3A-4DFB-81EA-509243D76A3F}" type="datetime1">
              <a:rPr kumimoji="0" lang="en-US" altLang="en-US" sz="1200"/>
              <a:t>4/21/2021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902A265-444A-4B97-B1EA-96BBE7830F5D}" type="slidenum">
              <a:rPr kumimoji="0" lang="en-US" altLang="en-US" sz="1200"/>
              <a:pPr/>
              <a:t>34</a:t>
            </a:fld>
            <a:endParaRPr kumimoji="0" lang="en-US" altLang="en-US" sz="1200"/>
          </a:p>
        </p:txBody>
      </p:sp>
      <p:sp>
        <p:nvSpPr>
          <p:cNvPr id="62468" name="Rectangle 2"/>
          <p:cNvSpPr>
            <a:spLocks noGrp="1" noRot="1" noChangeAspect="1" noChangeArrowheads="1" noTextEdit="1"/>
          </p:cNvSpPr>
          <p:nvPr>
            <p:ph type="sldImg"/>
          </p:nvPr>
        </p:nvSpPr>
        <p:spPr>
          <a:xfrm>
            <a:off x="407988" y="698500"/>
            <a:ext cx="6194425" cy="3484563"/>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811770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E0D761-D679-409B-AE1A-D2D3011132F7}" type="datetime1">
              <a:rPr kumimoji="0" lang="en-US" altLang="en-US" sz="1200"/>
              <a:t>4/21/2021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95FC6E-CAD0-44D3-B7E7-135978D2F3EE}" type="slidenum">
              <a:rPr kumimoji="0" lang="en-US" altLang="en-US" sz="1200"/>
              <a:pPr/>
              <a:t>35</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30820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493939-26F0-461A-B9AC-A601A27822BC}" type="datetime1">
              <a:rPr kumimoji="0" lang="en-US" altLang="en-US" sz="1200"/>
              <a:t>4/21/2021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25DDA8F-D442-4907-A6B7-6E22448136C3}" type="slidenum">
              <a:rPr kumimoji="0" lang="en-US" altLang="en-US" sz="1200"/>
              <a:pPr/>
              <a:t>36</a:t>
            </a:fld>
            <a:endParaRPr kumimoji="0" lang="en-US" altLang="en-US" sz="1200"/>
          </a:p>
        </p:txBody>
      </p:sp>
      <p:sp>
        <p:nvSpPr>
          <p:cNvPr id="64516" name="Rectangle 2"/>
          <p:cNvSpPr>
            <a:spLocks noGrp="1" noRot="1" noChangeAspect="1" noChangeArrowheads="1" noTextEdit="1"/>
          </p:cNvSpPr>
          <p:nvPr>
            <p:ph type="sldImg"/>
          </p:nvPr>
        </p:nvSpPr>
        <p:spPr>
          <a:xfrm>
            <a:off x="407988" y="698500"/>
            <a:ext cx="6194425" cy="3484563"/>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358480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4CA6BC-CB69-4560-9ED5-E06E0B78CE20}" type="datetime1">
              <a:rPr kumimoji="0" lang="en-US" altLang="en-US" sz="1200"/>
              <a:t>4/21/2021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19A001-F904-4043-9A34-9259711F30F6}" type="slidenum">
              <a:rPr kumimoji="0" lang="en-US" altLang="en-US" sz="1200"/>
              <a:pPr/>
              <a:t>37</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238968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B08DBB-B042-4B04-94CD-0D9BC01E9265}" type="datetime1">
              <a:rPr kumimoji="0" lang="en-US" altLang="en-US" sz="1200"/>
              <a:t>4/21/2021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030EC52-B89B-4FD7-B3B3-289CB3E0A392}" type="slidenum">
              <a:rPr kumimoji="0" lang="en-US" altLang="en-US" sz="1200"/>
              <a:pPr/>
              <a:t>38</a:t>
            </a:fld>
            <a:endParaRPr kumimoji="0" lang="en-US" altLang="en-US" sz="1200"/>
          </a:p>
        </p:txBody>
      </p:sp>
      <p:sp>
        <p:nvSpPr>
          <p:cNvPr id="67588" name="Rectangle 2"/>
          <p:cNvSpPr>
            <a:spLocks noGrp="1" noRot="1" noChangeAspect="1" noChangeArrowheads="1" noTextEdit="1"/>
          </p:cNvSpPr>
          <p:nvPr>
            <p:ph type="sldImg"/>
          </p:nvPr>
        </p:nvSpPr>
        <p:spPr>
          <a:xfrm>
            <a:off x="407988" y="698500"/>
            <a:ext cx="6194425" cy="3484563"/>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514997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4DAA922-7ABB-4703-BDBA-C94B83E02C79}" type="datetime1">
              <a:rPr kumimoji="0" lang="en-US" altLang="en-US" sz="1200"/>
              <a:t>4/21/2021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375612-8717-4A2C-9C56-F7BF71E0CBBC}" type="slidenum">
              <a:rPr kumimoji="0" lang="en-US" altLang="en-US" sz="1200"/>
              <a:pPr/>
              <a:t>39</a:t>
            </a:fld>
            <a:endParaRPr kumimoji="0" lang="en-US" altLang="en-US" sz="1200"/>
          </a:p>
        </p:txBody>
      </p:sp>
      <p:sp>
        <p:nvSpPr>
          <p:cNvPr id="65540" name="Rectangle 2"/>
          <p:cNvSpPr>
            <a:spLocks noGrp="1" noRot="1" noChangeAspect="1" noChangeArrowheads="1" noTextEdit="1"/>
          </p:cNvSpPr>
          <p:nvPr>
            <p:ph type="sldImg"/>
          </p:nvPr>
        </p:nvSpPr>
        <p:spPr>
          <a:xfrm>
            <a:off x="407988" y="698500"/>
            <a:ext cx="6194425" cy="3484563"/>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469863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040874C-DFA7-4218-87A6-217EA1D9972C}" type="datetime1">
              <a:rPr kumimoji="0" lang="en-US" altLang="en-US" sz="1200"/>
              <a:t>4/21/2021</a:t>
            </a:fld>
            <a:endParaRPr kumimoji="0" lang="en-US" altLang="en-US" sz="1200"/>
          </a:p>
        </p:txBody>
      </p:sp>
      <p:sp>
        <p:nvSpPr>
          <p:cNvPr id="481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799ABF-F12F-4571-B75F-2EB1ACF5F6EA}" type="slidenum">
              <a:rPr kumimoji="0" lang="en-US" altLang="en-US" sz="1200"/>
              <a:pPr/>
              <a:t>4</a:t>
            </a:fld>
            <a:endParaRPr kumimoji="0" lang="en-US" altLang="en-US" sz="1200"/>
          </a:p>
        </p:txBody>
      </p:sp>
      <p:sp>
        <p:nvSpPr>
          <p:cNvPr id="48132" name="Rectangle 2"/>
          <p:cNvSpPr>
            <a:spLocks noGrp="1" noRot="1" noChangeAspect="1" noChangeArrowheads="1" noTextEdit="1"/>
          </p:cNvSpPr>
          <p:nvPr>
            <p:ph type="sldImg"/>
          </p:nvPr>
        </p:nvSpPr>
        <p:spPr>
          <a:xfrm>
            <a:off x="407988" y="700088"/>
            <a:ext cx="6194425" cy="3484562"/>
          </a:xfrm>
          <a:ln/>
        </p:spPr>
      </p:sp>
      <p:sp>
        <p:nvSpPr>
          <p:cNvPr id="481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349631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42B7DB-1835-4883-BE60-436D91A04647}" type="datetime1">
              <a:rPr kumimoji="0" lang="en-US" altLang="en-US" sz="1200"/>
              <a:t>4/21/2021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F703493-6079-4829-820A-FD05F5851A33}" type="slidenum">
              <a:rPr kumimoji="0" lang="en-US" altLang="en-US" sz="1200"/>
              <a:pPr/>
              <a:t>40</a:t>
            </a:fld>
            <a:endParaRPr kumimoji="0" lang="en-US" altLang="en-US" sz="1200"/>
          </a:p>
        </p:txBody>
      </p:sp>
      <p:sp>
        <p:nvSpPr>
          <p:cNvPr id="68612" name="Rectangle 2"/>
          <p:cNvSpPr>
            <a:spLocks noGrp="1" noRot="1" noChangeAspect="1" noChangeArrowheads="1" noTextEdit="1"/>
          </p:cNvSpPr>
          <p:nvPr>
            <p:ph type="sldImg"/>
          </p:nvPr>
        </p:nvSpPr>
        <p:spPr>
          <a:xfrm>
            <a:off x="407988" y="698500"/>
            <a:ext cx="6194425" cy="3484563"/>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286019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9867B8-55D5-4163-9DCD-28BBB194A1D6}" type="datetime1">
              <a:rPr kumimoji="0" lang="en-US" altLang="en-US" sz="1200"/>
              <a:t>4/21/2021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F9AA95-C26E-45E8-AB73-9F80CC867D3E}" type="slidenum">
              <a:rPr kumimoji="0" lang="en-US" altLang="en-US" sz="1200"/>
              <a:pPr/>
              <a:t>41</a:t>
            </a:fld>
            <a:endParaRPr kumimoji="0" lang="en-US" altLang="en-US" sz="1200"/>
          </a:p>
        </p:txBody>
      </p:sp>
      <p:sp>
        <p:nvSpPr>
          <p:cNvPr id="57348" name="Rectangle 2"/>
          <p:cNvSpPr>
            <a:spLocks noGrp="1" noRot="1" noChangeAspect="1" noChangeArrowheads="1" noTextEdit="1"/>
          </p:cNvSpPr>
          <p:nvPr>
            <p:ph type="sldImg"/>
          </p:nvPr>
        </p:nvSpPr>
        <p:spPr>
          <a:xfrm>
            <a:off x="407988" y="698500"/>
            <a:ext cx="6194425" cy="3484563"/>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670538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0E8A5E-2757-4DBA-9937-BB65EDE9EAE1}" type="datetime1">
              <a:rPr kumimoji="0" lang="en-US" altLang="en-US" sz="1200"/>
              <a:t>4/21/2021</a:t>
            </a:fld>
            <a:endParaRPr kumimoji="0" lang="en-US" altLang="en-US" sz="1200"/>
          </a:p>
        </p:txBody>
      </p:sp>
      <p:sp>
        <p:nvSpPr>
          <p:cNvPr id="849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E971EB7-0451-43FD-92AB-DEFC515D16A5}" type="slidenum">
              <a:rPr kumimoji="0" lang="en-US" altLang="en-US" sz="1200"/>
              <a:pPr/>
              <a:t>43</a:t>
            </a:fld>
            <a:endParaRPr kumimoji="0" lang="en-US" altLang="en-US" sz="1200"/>
          </a:p>
        </p:txBody>
      </p:sp>
      <p:sp>
        <p:nvSpPr>
          <p:cNvPr id="84996" name="Rectangle 2"/>
          <p:cNvSpPr>
            <a:spLocks noGrp="1" noRot="1" noChangeAspect="1" noChangeArrowheads="1" noTextEdit="1"/>
          </p:cNvSpPr>
          <p:nvPr>
            <p:ph type="sldImg"/>
          </p:nvPr>
        </p:nvSpPr>
        <p:spPr>
          <a:xfrm>
            <a:off x="407988" y="698500"/>
            <a:ext cx="6194425" cy="3484563"/>
          </a:xfrm>
          <a:ln/>
        </p:spPr>
      </p:sp>
      <p:sp>
        <p:nvSpPr>
          <p:cNvPr id="849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2794252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C10754-BDC3-4101-BE3C-6CBB2CFD160B}" type="datetime1">
              <a:rPr kumimoji="0" lang="en-US" altLang="en-US" sz="1200"/>
              <a:t>4/21/2021</a:t>
            </a:fld>
            <a:endParaRPr kumimoji="0" lang="en-US" altLang="en-US" sz="1200"/>
          </a:p>
        </p:txBody>
      </p:sp>
      <p:sp>
        <p:nvSpPr>
          <p:cNvPr id="860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1D8554-5A21-4B66-8B24-8B92DEDE29A6}" type="slidenum">
              <a:rPr kumimoji="0" lang="en-US" altLang="en-US" sz="1200"/>
              <a:pPr/>
              <a:t>44</a:t>
            </a:fld>
            <a:endParaRPr kumimoji="0" lang="en-US" altLang="en-US" sz="1200"/>
          </a:p>
        </p:txBody>
      </p:sp>
      <p:sp>
        <p:nvSpPr>
          <p:cNvPr id="86020" name="Rectangle 2"/>
          <p:cNvSpPr>
            <a:spLocks noGrp="1" noRot="1" noChangeAspect="1" noChangeArrowheads="1" noTextEdit="1"/>
          </p:cNvSpPr>
          <p:nvPr>
            <p:ph type="sldImg"/>
          </p:nvPr>
        </p:nvSpPr>
        <p:spPr>
          <a:xfrm>
            <a:off x="407988" y="698500"/>
            <a:ext cx="6194425" cy="3484563"/>
          </a:xfrm>
          <a:ln/>
        </p:spPr>
      </p:sp>
      <p:sp>
        <p:nvSpPr>
          <p:cNvPr id="860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0488868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C10754-BDC3-4101-BE3C-6CBB2CFD160B}" type="datetime1">
              <a:rPr kumimoji="0" lang="en-US" altLang="en-US" sz="1200"/>
              <a:t>4/21/2021</a:t>
            </a:fld>
            <a:endParaRPr kumimoji="0" lang="en-US" altLang="en-US" sz="1200"/>
          </a:p>
        </p:txBody>
      </p:sp>
      <p:sp>
        <p:nvSpPr>
          <p:cNvPr id="860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1D8554-5A21-4B66-8B24-8B92DEDE29A6}" type="slidenum">
              <a:rPr kumimoji="0" lang="en-US" altLang="en-US" sz="1200"/>
              <a:pPr/>
              <a:t>45</a:t>
            </a:fld>
            <a:endParaRPr kumimoji="0" lang="en-US" altLang="en-US" sz="1200"/>
          </a:p>
        </p:txBody>
      </p:sp>
      <p:sp>
        <p:nvSpPr>
          <p:cNvPr id="86020" name="Rectangle 2"/>
          <p:cNvSpPr>
            <a:spLocks noGrp="1" noRot="1" noChangeAspect="1" noChangeArrowheads="1" noTextEdit="1"/>
          </p:cNvSpPr>
          <p:nvPr>
            <p:ph type="sldImg"/>
          </p:nvPr>
        </p:nvSpPr>
        <p:spPr>
          <a:xfrm>
            <a:off x="407988" y="698500"/>
            <a:ext cx="6194425" cy="3484563"/>
          </a:xfrm>
          <a:ln/>
        </p:spPr>
      </p:sp>
      <p:sp>
        <p:nvSpPr>
          <p:cNvPr id="860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434008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9B4FC4B-0957-4E17-BF26-269D4C513953}" type="datetime1">
              <a:rPr kumimoji="0" lang="en-US" altLang="en-US" sz="1200"/>
              <a:t>4/21/2021</a:t>
            </a:fld>
            <a:endParaRPr kumimoji="0" lang="en-US" altLang="en-US" sz="1200"/>
          </a:p>
        </p:txBody>
      </p:sp>
      <p:sp>
        <p:nvSpPr>
          <p:cNvPr id="870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0614F3-B487-4241-9721-67271F9446C2}" type="slidenum">
              <a:rPr kumimoji="0" lang="en-US" altLang="en-US" sz="1200"/>
              <a:pPr/>
              <a:t>46</a:t>
            </a:fld>
            <a:endParaRPr kumimoji="0" lang="en-US" altLang="en-US" sz="1200"/>
          </a:p>
        </p:txBody>
      </p:sp>
      <p:sp>
        <p:nvSpPr>
          <p:cNvPr id="87044" name="Rectangle 2"/>
          <p:cNvSpPr>
            <a:spLocks noGrp="1" noRot="1" noChangeAspect="1" noChangeArrowheads="1" noTextEdit="1"/>
          </p:cNvSpPr>
          <p:nvPr>
            <p:ph type="sldImg"/>
          </p:nvPr>
        </p:nvSpPr>
        <p:spPr>
          <a:xfrm>
            <a:off x="407988" y="698500"/>
            <a:ext cx="6194425" cy="3484563"/>
          </a:xfrm>
          <a:ln/>
        </p:spPr>
      </p:sp>
      <p:sp>
        <p:nvSpPr>
          <p:cNvPr id="870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1782237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8D17C5-CB7A-4B40-AED6-21A99B337C33}" type="datetime1">
              <a:rPr kumimoji="0" lang="en-US" altLang="en-US" sz="1200"/>
              <a:t>4/21/2021</a:t>
            </a:fld>
            <a:endParaRPr kumimoji="0" lang="en-US" altLang="en-US" sz="1200"/>
          </a:p>
        </p:txBody>
      </p:sp>
      <p:sp>
        <p:nvSpPr>
          <p:cNvPr id="880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64819E-0496-49AB-A248-6DE5B82C83DB}" type="slidenum">
              <a:rPr kumimoji="0" lang="en-US" altLang="en-US" sz="1200"/>
              <a:pPr/>
              <a:t>47</a:t>
            </a:fld>
            <a:endParaRPr kumimoji="0" lang="en-US" altLang="en-US" sz="1200"/>
          </a:p>
        </p:txBody>
      </p:sp>
      <p:sp>
        <p:nvSpPr>
          <p:cNvPr id="88068" name="Rectangle 2"/>
          <p:cNvSpPr>
            <a:spLocks noGrp="1" noRot="1" noChangeAspect="1" noChangeArrowheads="1" noTextEdit="1"/>
          </p:cNvSpPr>
          <p:nvPr>
            <p:ph type="sldImg"/>
          </p:nvPr>
        </p:nvSpPr>
        <p:spPr>
          <a:xfrm>
            <a:off x="407988" y="698500"/>
            <a:ext cx="6194425" cy="3484563"/>
          </a:xfrm>
          <a:ln/>
        </p:spPr>
      </p:sp>
      <p:sp>
        <p:nvSpPr>
          <p:cNvPr id="880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763791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E8821F-465D-4906-8441-46B0634A1109}" type="datetime1">
              <a:rPr kumimoji="0" lang="en-US" altLang="en-US" sz="1200"/>
              <a:t>4/21/2021</a:t>
            </a:fld>
            <a:endParaRPr kumimoji="0" lang="en-US" altLang="en-US" sz="1200"/>
          </a:p>
        </p:txBody>
      </p:sp>
      <p:sp>
        <p:nvSpPr>
          <p:cNvPr id="890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F114D30-10F9-43A2-BF13-E4761E5247C5}" type="slidenum">
              <a:rPr kumimoji="0" lang="en-US" altLang="en-US" sz="1200"/>
              <a:pPr/>
              <a:t>48</a:t>
            </a:fld>
            <a:endParaRPr kumimoji="0" lang="en-US" altLang="en-US" sz="1200"/>
          </a:p>
        </p:txBody>
      </p:sp>
      <p:sp>
        <p:nvSpPr>
          <p:cNvPr id="89092" name="Rectangle 2"/>
          <p:cNvSpPr>
            <a:spLocks noGrp="1" noRot="1" noChangeAspect="1" noChangeArrowheads="1" noTextEdit="1"/>
          </p:cNvSpPr>
          <p:nvPr>
            <p:ph type="sldImg"/>
          </p:nvPr>
        </p:nvSpPr>
        <p:spPr>
          <a:xfrm>
            <a:off x="407988" y="698500"/>
            <a:ext cx="6194425" cy="3484563"/>
          </a:xfrm>
          <a:ln/>
        </p:spPr>
      </p:sp>
      <p:sp>
        <p:nvSpPr>
          <p:cNvPr id="890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148400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860A094-82F0-4E3C-848F-EA8FBFF53F43}" type="datetime1">
              <a:rPr kumimoji="0" lang="en-US" altLang="en-US" sz="1200"/>
              <a:t>4/21/2021</a:t>
            </a:fld>
            <a:endParaRPr kumimoji="0" lang="en-US" altLang="en-US" sz="1200"/>
          </a:p>
        </p:txBody>
      </p:sp>
      <p:sp>
        <p:nvSpPr>
          <p:cNvPr id="901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031">
              <a:defRPr kumimoji="1" sz="2400">
                <a:solidFill>
                  <a:schemeClr val="tx1"/>
                </a:solidFill>
                <a:latin typeface="Times New Roman" panose="02020603050405020304" pitchFamily="18" charset="0"/>
              </a:defRPr>
            </a:lvl1pPr>
            <a:lvl2pPr marL="744025" indent="-286163" defTabSz="930031">
              <a:defRPr kumimoji="1" sz="2400">
                <a:solidFill>
                  <a:schemeClr val="tx1"/>
                </a:solidFill>
                <a:latin typeface="Times New Roman" panose="02020603050405020304" pitchFamily="18" charset="0"/>
              </a:defRPr>
            </a:lvl2pPr>
            <a:lvl3pPr marL="1144654" indent="-228931" defTabSz="930031">
              <a:defRPr kumimoji="1" sz="2400">
                <a:solidFill>
                  <a:schemeClr val="tx1"/>
                </a:solidFill>
                <a:latin typeface="Times New Roman" panose="02020603050405020304" pitchFamily="18" charset="0"/>
              </a:defRPr>
            </a:lvl3pPr>
            <a:lvl4pPr marL="1602516" indent="-228931" defTabSz="930031">
              <a:defRPr kumimoji="1" sz="2400">
                <a:solidFill>
                  <a:schemeClr val="tx1"/>
                </a:solidFill>
                <a:latin typeface="Times New Roman" panose="02020603050405020304" pitchFamily="18" charset="0"/>
              </a:defRPr>
            </a:lvl4pPr>
            <a:lvl5pPr marL="2060377" indent="-228931" defTabSz="930031">
              <a:defRPr kumimoji="1" sz="2400">
                <a:solidFill>
                  <a:schemeClr val="tx1"/>
                </a:solidFill>
                <a:latin typeface="Times New Roman" panose="02020603050405020304" pitchFamily="18" charset="0"/>
              </a:defRPr>
            </a:lvl5pPr>
            <a:lvl6pPr marL="2518239"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003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7FDABE-FD22-4077-9F93-598BC2CDC924}" type="slidenum">
              <a:rPr kumimoji="0" lang="en-US" altLang="en-US" sz="1200"/>
              <a:pPr/>
              <a:t>49</a:t>
            </a:fld>
            <a:endParaRPr kumimoji="0" lang="en-US" altLang="en-US" sz="1200"/>
          </a:p>
        </p:txBody>
      </p:sp>
      <p:sp>
        <p:nvSpPr>
          <p:cNvPr id="90116" name="Rectangle 2"/>
          <p:cNvSpPr>
            <a:spLocks noGrp="1" noRot="1" noChangeAspect="1" noChangeArrowheads="1" noTextEdit="1"/>
          </p:cNvSpPr>
          <p:nvPr>
            <p:ph type="sldImg"/>
          </p:nvPr>
        </p:nvSpPr>
        <p:spPr>
          <a:xfrm>
            <a:off x="407988" y="698500"/>
            <a:ext cx="6194425" cy="3484563"/>
          </a:xfrm>
          <a:ln/>
        </p:spPr>
      </p:sp>
      <p:sp>
        <p:nvSpPr>
          <p:cNvPr id="901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3908335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9611D4-5EAD-4527-8E74-75E1E0989D20}" type="datetime1">
              <a:rPr kumimoji="0" lang="en-US" altLang="en-US" sz="1200"/>
              <a:t>4/21/2021</a:t>
            </a:fld>
            <a:endParaRPr kumimoji="0" lang="en-US" altLang="en-US" sz="1200"/>
          </a:p>
        </p:txBody>
      </p:sp>
      <p:sp>
        <p:nvSpPr>
          <p:cNvPr id="911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CDCE1E6-0B70-494B-AEE6-681F577C7E4A}" type="slidenum">
              <a:rPr kumimoji="0" lang="en-US" altLang="en-US" sz="1200"/>
              <a:pPr/>
              <a:t>50</a:t>
            </a:fld>
            <a:endParaRPr kumimoji="0" lang="en-US" altLang="en-US" sz="1200"/>
          </a:p>
        </p:txBody>
      </p:sp>
      <p:sp>
        <p:nvSpPr>
          <p:cNvPr id="91140" name="Rectangle 2"/>
          <p:cNvSpPr>
            <a:spLocks noGrp="1" noRot="1" noChangeAspect="1" noChangeArrowheads="1" noTextEdit="1"/>
          </p:cNvSpPr>
          <p:nvPr>
            <p:ph type="sldImg"/>
          </p:nvPr>
        </p:nvSpPr>
        <p:spPr>
          <a:xfrm>
            <a:off x="407988" y="698500"/>
            <a:ext cx="6194425" cy="3484563"/>
          </a:xfrm>
          <a:ln/>
        </p:spPr>
      </p:sp>
      <p:sp>
        <p:nvSpPr>
          <p:cNvPr id="911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38182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FA696A-1C3A-4322-967F-692952ECCE1B}" type="datetime1">
              <a:rPr kumimoji="0" lang="en-US" altLang="en-US" sz="1200"/>
              <a:t>4/21/2021</a:t>
            </a:fld>
            <a:endParaRPr kumimoji="0" lang="en-US" altLang="en-US" sz="1200"/>
          </a:p>
        </p:txBody>
      </p:sp>
      <p:sp>
        <p:nvSpPr>
          <p:cNvPr id="450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BF880F-3B5F-4503-86E3-51F7E6F82242}" type="slidenum">
              <a:rPr kumimoji="0" lang="en-US" altLang="en-US" sz="1200"/>
              <a:pPr/>
              <a:t>5</a:t>
            </a:fld>
            <a:endParaRPr kumimoji="0" lang="en-US" altLang="en-US" sz="1200"/>
          </a:p>
        </p:txBody>
      </p:sp>
      <p:sp>
        <p:nvSpPr>
          <p:cNvPr id="45060" name="Rectangle 2"/>
          <p:cNvSpPr>
            <a:spLocks noGrp="1" noRot="1" noChangeAspect="1" noChangeArrowheads="1" noTextEdit="1"/>
          </p:cNvSpPr>
          <p:nvPr>
            <p:ph type="sldImg"/>
          </p:nvPr>
        </p:nvSpPr>
        <p:spPr>
          <a:xfrm>
            <a:off x="407988" y="700088"/>
            <a:ext cx="6194425" cy="3484562"/>
          </a:xfrm>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64756560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407988" y="698500"/>
            <a:ext cx="6194425" cy="3484563"/>
          </a:xfrm>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216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561C42-7CA1-44C6-B1AB-A6518B4826CA}" type="datetime1">
              <a:rPr kumimoji="0" lang="en-US" altLang="en-US" sz="1200"/>
              <a:t>4/21/2021</a:t>
            </a:fld>
            <a:endParaRPr kumimoji="0" lang="en-US" altLang="en-US" sz="1200"/>
          </a:p>
        </p:txBody>
      </p:sp>
      <p:sp>
        <p:nvSpPr>
          <p:cNvPr id="921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4166E52-A0C7-4A40-90AC-EBD07E9830F6}" type="slidenum">
              <a:rPr kumimoji="0" lang="en-US" altLang="en-US" sz="1200"/>
              <a:pPr/>
              <a:t>51</a:t>
            </a:fld>
            <a:endParaRPr kumimoji="0" lang="en-US" altLang="en-US" sz="1200"/>
          </a:p>
        </p:txBody>
      </p:sp>
    </p:spTree>
    <p:extLst>
      <p:ext uri="{BB962C8B-B14F-4D97-AF65-F5344CB8AC3E}">
        <p14:creationId xmlns:p14="http://schemas.microsoft.com/office/powerpoint/2010/main" val="258037111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7A5880-409F-4C68-834F-BD5F3C39CA58}" type="datetime1">
              <a:rPr kumimoji="0" lang="en-US" altLang="en-US" sz="1200"/>
              <a:t>4/21/2021</a:t>
            </a:fld>
            <a:endParaRPr kumimoji="0" lang="en-US" altLang="en-US" sz="1200"/>
          </a:p>
        </p:txBody>
      </p:sp>
      <p:sp>
        <p:nvSpPr>
          <p:cNvPr id="931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B85CD63-FC76-480A-B0F7-55A02C9F60C3}" type="slidenum">
              <a:rPr kumimoji="0" lang="en-US" altLang="en-US" sz="1200"/>
              <a:pPr/>
              <a:t>52</a:t>
            </a:fld>
            <a:endParaRPr kumimoji="0" lang="en-US" altLang="en-US" sz="1200"/>
          </a:p>
        </p:txBody>
      </p:sp>
      <p:sp>
        <p:nvSpPr>
          <p:cNvPr id="93188" name="Rectangle 2"/>
          <p:cNvSpPr>
            <a:spLocks noGrp="1" noRot="1" noChangeAspect="1" noChangeArrowheads="1" noTextEdit="1"/>
          </p:cNvSpPr>
          <p:nvPr>
            <p:ph type="sldImg"/>
          </p:nvPr>
        </p:nvSpPr>
        <p:spPr>
          <a:xfrm>
            <a:off x="407988" y="698500"/>
            <a:ext cx="6194425" cy="3484563"/>
          </a:xfrm>
          <a:ln/>
        </p:spPr>
      </p:sp>
      <p:sp>
        <p:nvSpPr>
          <p:cNvPr id="931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332054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7F7162-F9ED-47AE-A038-66B2A809F9FA}" type="datetime1">
              <a:rPr kumimoji="0" lang="en-US" altLang="en-US" sz="1200"/>
              <a:t>4/21/2021</a:t>
            </a:fld>
            <a:endParaRPr kumimoji="0" lang="en-US" altLang="en-US" sz="1200"/>
          </a:p>
        </p:txBody>
      </p:sp>
      <p:sp>
        <p:nvSpPr>
          <p:cNvPr id="942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A43BAD-7AD8-4859-B7A4-4765A1ACF8A4}" type="slidenum">
              <a:rPr kumimoji="0" lang="en-US" altLang="en-US" sz="1200"/>
              <a:pPr/>
              <a:t>53</a:t>
            </a:fld>
            <a:endParaRPr kumimoji="0" lang="en-US" altLang="en-US" sz="1200"/>
          </a:p>
        </p:txBody>
      </p:sp>
      <p:sp>
        <p:nvSpPr>
          <p:cNvPr id="94212" name="Rectangle 2"/>
          <p:cNvSpPr>
            <a:spLocks noGrp="1" noRot="1" noChangeAspect="1" noChangeArrowheads="1" noTextEdit="1"/>
          </p:cNvSpPr>
          <p:nvPr>
            <p:ph type="sldImg"/>
          </p:nvPr>
        </p:nvSpPr>
        <p:spPr>
          <a:xfrm>
            <a:off x="407988" y="698500"/>
            <a:ext cx="6194425" cy="3484563"/>
          </a:xfrm>
          <a:ln/>
        </p:spPr>
      </p:sp>
      <p:sp>
        <p:nvSpPr>
          <p:cNvPr id="942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03590174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579DA54-974F-4414-ABFB-8796D0BBF6B2}" type="datetime1">
              <a:rPr kumimoji="0" lang="en-US" altLang="en-US" sz="1200"/>
              <a:t>4/21/2021</a:t>
            </a:fld>
            <a:endParaRPr kumimoji="0" lang="en-US" altLang="en-US" sz="1200"/>
          </a:p>
        </p:txBody>
      </p:sp>
      <p:sp>
        <p:nvSpPr>
          <p:cNvPr id="952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FE07D13-A263-4DEE-9F20-6CB17253A15A}" type="slidenum">
              <a:rPr kumimoji="0" lang="en-US" altLang="en-US" sz="1200"/>
              <a:pPr/>
              <a:t>54</a:t>
            </a:fld>
            <a:endParaRPr kumimoji="0" lang="en-US" altLang="en-US" sz="1200"/>
          </a:p>
        </p:txBody>
      </p:sp>
      <p:sp>
        <p:nvSpPr>
          <p:cNvPr id="95236" name="Rectangle 2"/>
          <p:cNvSpPr>
            <a:spLocks noGrp="1" noRot="1" noChangeAspect="1" noChangeArrowheads="1" noTextEdit="1"/>
          </p:cNvSpPr>
          <p:nvPr>
            <p:ph type="sldImg"/>
          </p:nvPr>
        </p:nvSpPr>
        <p:spPr>
          <a:xfrm>
            <a:off x="407988" y="698500"/>
            <a:ext cx="6194425" cy="3484563"/>
          </a:xfrm>
          <a:ln/>
        </p:spPr>
      </p:sp>
      <p:sp>
        <p:nvSpPr>
          <p:cNvPr id="952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95594555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AF2949-78F5-4E03-B062-BD7A0CD30F02}" type="datetime1">
              <a:rPr kumimoji="0" lang="en-US" altLang="en-US" sz="1200"/>
              <a:t>4/21/2021</a:t>
            </a:fld>
            <a:endParaRPr kumimoji="0" lang="en-US" altLang="en-US" sz="1200"/>
          </a:p>
        </p:txBody>
      </p:sp>
      <p:sp>
        <p:nvSpPr>
          <p:cNvPr id="962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86114F-743C-4A0F-B04A-1B7768E8C859}" type="slidenum">
              <a:rPr kumimoji="0" lang="en-US" altLang="en-US" sz="1200"/>
              <a:pPr/>
              <a:t>55</a:t>
            </a:fld>
            <a:endParaRPr kumimoji="0" lang="en-US" altLang="en-US" sz="1200"/>
          </a:p>
        </p:txBody>
      </p:sp>
      <p:sp>
        <p:nvSpPr>
          <p:cNvPr id="96260" name="Rectangle 2"/>
          <p:cNvSpPr>
            <a:spLocks noGrp="1" noRot="1" noChangeAspect="1" noChangeArrowheads="1" noTextEdit="1"/>
          </p:cNvSpPr>
          <p:nvPr>
            <p:ph type="sldImg"/>
          </p:nvPr>
        </p:nvSpPr>
        <p:spPr>
          <a:xfrm>
            <a:off x="407988" y="698500"/>
            <a:ext cx="6194425" cy="3484563"/>
          </a:xfrm>
          <a:ln/>
        </p:spPr>
      </p:sp>
      <p:sp>
        <p:nvSpPr>
          <p:cNvPr id="962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1952912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D0DFF7-3215-4D2B-A5A6-E8AD89B89358}" type="datetime1">
              <a:rPr kumimoji="0" lang="en-US" altLang="en-US" sz="1200"/>
              <a:t>4/21/2021</a:t>
            </a:fld>
            <a:endParaRPr kumimoji="0" lang="en-US" altLang="en-US" sz="1200"/>
          </a:p>
        </p:txBody>
      </p:sp>
      <p:sp>
        <p:nvSpPr>
          <p:cNvPr id="972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8E77BF-91C8-463F-850E-20184DBA3237}" type="slidenum">
              <a:rPr kumimoji="0" lang="en-US" altLang="en-US" sz="1200"/>
              <a:pPr/>
              <a:t>56</a:t>
            </a:fld>
            <a:endParaRPr kumimoji="0" lang="en-US" altLang="en-US" sz="1200"/>
          </a:p>
        </p:txBody>
      </p:sp>
      <p:sp>
        <p:nvSpPr>
          <p:cNvPr id="97284" name="Rectangle 2"/>
          <p:cNvSpPr>
            <a:spLocks noGrp="1" noRot="1" noChangeAspect="1" noChangeArrowheads="1" noTextEdit="1"/>
          </p:cNvSpPr>
          <p:nvPr>
            <p:ph type="sldImg"/>
          </p:nvPr>
        </p:nvSpPr>
        <p:spPr>
          <a:xfrm>
            <a:off x="407988" y="698500"/>
            <a:ext cx="6194425" cy="3484563"/>
          </a:xfrm>
          <a:ln/>
        </p:spPr>
      </p:sp>
      <p:sp>
        <p:nvSpPr>
          <p:cNvPr id="972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5910304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9611D4-5EAD-4527-8E74-75E1E0989D20}" type="datetime1">
              <a:rPr kumimoji="0" lang="en-US" altLang="en-US" sz="1200"/>
              <a:t>4/21/2021</a:t>
            </a:fld>
            <a:endParaRPr kumimoji="0" lang="en-US" altLang="en-US" sz="1200"/>
          </a:p>
        </p:txBody>
      </p:sp>
      <p:sp>
        <p:nvSpPr>
          <p:cNvPr id="911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CDCE1E6-0B70-494B-AEE6-681F577C7E4A}" type="slidenum">
              <a:rPr kumimoji="0" lang="en-US" altLang="en-US" sz="1200"/>
              <a:pPr/>
              <a:t>57</a:t>
            </a:fld>
            <a:endParaRPr kumimoji="0" lang="en-US" altLang="en-US" sz="1200"/>
          </a:p>
        </p:txBody>
      </p:sp>
      <p:sp>
        <p:nvSpPr>
          <p:cNvPr id="91140" name="Rectangle 2"/>
          <p:cNvSpPr>
            <a:spLocks noGrp="1" noRot="1" noChangeAspect="1" noChangeArrowheads="1" noTextEdit="1"/>
          </p:cNvSpPr>
          <p:nvPr>
            <p:ph type="sldImg"/>
          </p:nvPr>
        </p:nvSpPr>
        <p:spPr>
          <a:xfrm>
            <a:off x="407988" y="698500"/>
            <a:ext cx="6194425" cy="3484563"/>
          </a:xfrm>
          <a:ln/>
        </p:spPr>
      </p:sp>
      <p:sp>
        <p:nvSpPr>
          <p:cNvPr id="911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100822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4CA6BC-CB69-4560-9ED5-E06E0B78CE20}" type="datetime1">
              <a:rPr kumimoji="0" lang="en-US" altLang="en-US" sz="1200"/>
              <a:t>4/21/2021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19A001-F904-4043-9A34-9259711F30F6}" type="slidenum">
              <a:rPr kumimoji="0" lang="en-US" altLang="en-US" sz="1200"/>
              <a:pPr/>
              <a:t>59</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7883149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9E740F-750E-464D-B79E-C6E7B1B81C44}" type="datetime1">
              <a:rPr kumimoji="0" lang="en-US" altLang="en-US" sz="1200"/>
              <a:t>4/21/2021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14B4083-6FFB-4B08-BE46-2B28B6510695}" type="slidenum">
              <a:rPr kumimoji="0" lang="en-US" altLang="en-US" sz="1200"/>
              <a:pPr/>
              <a:t>61</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62071686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71B76E-907E-40BA-8305-4B4AC6037556}" type="datetime1">
              <a:rPr kumimoji="0" lang="en-US" altLang="en-US" sz="1200"/>
              <a:t>4/21/2021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5CAC1CF-1B5A-4F93-91F4-4F1761C635A3}" type="slidenum">
              <a:rPr kumimoji="0" lang="en-US" altLang="en-US" sz="1200"/>
              <a:pPr/>
              <a:t>62</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789744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FA696A-1C3A-4322-967F-692952ECCE1B}" type="datetime1">
              <a:rPr kumimoji="0" lang="en-US" altLang="en-US" sz="1200"/>
              <a:t>4/21/2021</a:t>
            </a:fld>
            <a:endParaRPr kumimoji="0" lang="en-US" altLang="en-US" sz="1200"/>
          </a:p>
        </p:txBody>
      </p:sp>
      <p:sp>
        <p:nvSpPr>
          <p:cNvPr id="450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BF880F-3B5F-4503-86E3-51F7E6F82242}" type="slidenum">
              <a:rPr kumimoji="0" lang="en-US" altLang="en-US" sz="1200"/>
              <a:pPr/>
              <a:t>6</a:t>
            </a:fld>
            <a:endParaRPr kumimoji="0" lang="en-US" altLang="en-US" sz="1200"/>
          </a:p>
        </p:txBody>
      </p:sp>
      <p:sp>
        <p:nvSpPr>
          <p:cNvPr id="45060" name="Rectangle 2"/>
          <p:cNvSpPr>
            <a:spLocks noGrp="1" noRot="1" noChangeAspect="1" noChangeArrowheads="1" noTextEdit="1"/>
          </p:cNvSpPr>
          <p:nvPr>
            <p:ph type="sldImg"/>
          </p:nvPr>
        </p:nvSpPr>
        <p:spPr>
          <a:xfrm>
            <a:off x="407988" y="700088"/>
            <a:ext cx="6194425" cy="3484562"/>
          </a:xfrm>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10981428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71B76E-907E-40BA-8305-4B4AC6037556}" type="datetime1">
              <a:rPr kumimoji="0" lang="en-US" altLang="en-US" sz="1200"/>
              <a:t>4/21/2021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5CAC1CF-1B5A-4F93-91F4-4F1761C635A3}" type="slidenum">
              <a:rPr kumimoji="0" lang="en-US" altLang="en-US" sz="1200"/>
              <a:pPr/>
              <a:t>64</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57726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CC9772-8E56-46D7-8C25-EB36AEC636C4}" type="datetime1">
              <a:rPr kumimoji="0" lang="en-US" altLang="en-US" sz="1200"/>
              <a:t>4/21/2021</a:t>
            </a:fld>
            <a:endParaRPr kumimoji="0" lang="en-US" altLang="en-US" sz="1200"/>
          </a:p>
        </p:txBody>
      </p:sp>
      <p:sp>
        <p:nvSpPr>
          <p:cNvPr id="471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BA14D16-491E-47B5-8CB4-02338AE9435F}" type="slidenum">
              <a:rPr kumimoji="0" lang="en-US" altLang="en-US" sz="1200"/>
              <a:pPr/>
              <a:t>7</a:t>
            </a:fld>
            <a:endParaRPr kumimoji="0" lang="en-US" altLang="en-US" sz="1200"/>
          </a:p>
        </p:txBody>
      </p:sp>
      <p:sp>
        <p:nvSpPr>
          <p:cNvPr id="47108" name="Rectangle 2"/>
          <p:cNvSpPr>
            <a:spLocks noGrp="1" noRot="1" noChangeAspect="1" noChangeArrowheads="1" noTextEdit="1"/>
          </p:cNvSpPr>
          <p:nvPr>
            <p:ph type="sldImg"/>
          </p:nvPr>
        </p:nvSpPr>
        <p:spPr>
          <a:xfrm>
            <a:off x="407988" y="700088"/>
            <a:ext cx="6194425" cy="3484562"/>
          </a:xfrm>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69238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CC9772-8E56-46D7-8C25-EB36AEC636C4}" type="datetime1">
              <a:rPr kumimoji="0" lang="en-US" altLang="en-US" sz="1200"/>
              <a:t>4/21/2021</a:t>
            </a:fld>
            <a:endParaRPr kumimoji="0" lang="en-US" altLang="en-US" sz="1200"/>
          </a:p>
        </p:txBody>
      </p:sp>
      <p:sp>
        <p:nvSpPr>
          <p:cNvPr id="471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BA14D16-491E-47B5-8CB4-02338AE9435F}" type="slidenum">
              <a:rPr kumimoji="0" lang="en-US" altLang="en-US" sz="1200"/>
              <a:pPr/>
              <a:t>8</a:t>
            </a:fld>
            <a:endParaRPr kumimoji="0" lang="en-US" altLang="en-US" sz="1200"/>
          </a:p>
        </p:txBody>
      </p:sp>
      <p:sp>
        <p:nvSpPr>
          <p:cNvPr id="47108" name="Rectangle 2"/>
          <p:cNvSpPr>
            <a:spLocks noGrp="1" noRot="1" noChangeAspect="1" noChangeArrowheads="1" noTextEdit="1"/>
          </p:cNvSpPr>
          <p:nvPr>
            <p:ph type="sldImg"/>
          </p:nvPr>
        </p:nvSpPr>
        <p:spPr>
          <a:xfrm>
            <a:off x="407988" y="700088"/>
            <a:ext cx="6194425" cy="3484562"/>
          </a:xfrm>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54130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227B78-3ED5-4C49-938E-CE3A7A9DCC5A}" type="datetime1">
              <a:rPr kumimoji="0" lang="en-US" altLang="en-US" sz="1200"/>
              <a:t>4/21/2021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1D678E0-10B3-4037-89BA-C950E248C542}" type="slidenum">
              <a:rPr kumimoji="0" lang="en-US" altLang="en-US" sz="1200"/>
              <a:pPr/>
              <a:t>9</a:t>
            </a:fld>
            <a:endParaRPr kumimoji="0" lang="en-US" altLang="en-US" sz="1200"/>
          </a:p>
        </p:txBody>
      </p:sp>
      <p:sp>
        <p:nvSpPr>
          <p:cNvPr id="49156" name="Rectangle 2"/>
          <p:cNvSpPr>
            <a:spLocks noGrp="1" noRot="1" noChangeAspect="1" noChangeArrowheads="1" noTextEdit="1"/>
          </p:cNvSpPr>
          <p:nvPr>
            <p:ph type="sldImg"/>
          </p:nvPr>
        </p:nvSpPr>
        <p:spPr>
          <a:xfrm>
            <a:off x="407988" y="700088"/>
            <a:ext cx="6194425" cy="3484562"/>
          </a:xfrm>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70996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18172006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13F9D161-C320-4D93-B32A-5FF00DEC47EF}" type="datetime4">
              <a:rPr lang="en-US" smtClean="0"/>
              <a:t>April 21,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B15DF46A-1F3B-4353-86EB-316BFEB75E1C}" type="slidenum">
              <a:rPr lang="en-US" altLang="en-US"/>
              <a:pPr/>
              <a:t>‹#›</a:t>
            </a:fld>
            <a:endParaRPr lang="en-US" altLang="en-US"/>
          </a:p>
        </p:txBody>
      </p:sp>
    </p:spTree>
    <p:extLst>
      <p:ext uri="{BB962C8B-B14F-4D97-AF65-F5344CB8AC3E}">
        <p14:creationId xmlns:p14="http://schemas.microsoft.com/office/powerpoint/2010/main" val="271399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FFC9A23C-8C75-43EA-B6E3-6F68D6917B9C}" type="datetime4">
              <a:rPr lang="en-US" smtClean="0"/>
              <a:t>April 21,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C21C4AD4-0E4C-44E6-8AC0-C163FAC03F12}" type="slidenum">
              <a:rPr lang="en-US" altLang="en-US"/>
              <a:pPr/>
              <a:t>‹#›</a:t>
            </a:fld>
            <a:endParaRPr lang="en-US" altLang="en-US"/>
          </a:p>
        </p:txBody>
      </p:sp>
    </p:spTree>
    <p:extLst>
      <p:ext uri="{BB962C8B-B14F-4D97-AF65-F5344CB8AC3E}">
        <p14:creationId xmlns:p14="http://schemas.microsoft.com/office/powerpoint/2010/main" val="1008816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A07E48EE-766E-4AA4-A38F-B73AEA767994}" type="datetime4">
              <a:rPr lang="en-US" smtClean="0"/>
              <a:t>April 21,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C226D8B3-2E2C-4A11-A499-51B7C55AF921}" type="slidenum">
              <a:rPr lang="en-US" altLang="en-US"/>
              <a:pPr/>
              <a:t>‹#›</a:t>
            </a:fld>
            <a:endParaRPr lang="en-US" altLang="en-US"/>
          </a:p>
        </p:txBody>
      </p:sp>
    </p:spTree>
    <p:extLst>
      <p:ext uri="{BB962C8B-B14F-4D97-AF65-F5344CB8AC3E}">
        <p14:creationId xmlns:p14="http://schemas.microsoft.com/office/powerpoint/2010/main" val="48822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0F999D49-66A8-4723-AB48-85EB09648450}" type="datetime4">
              <a:rPr lang="en-US" smtClean="0"/>
              <a:t>April 21,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07AC617F-9C2D-4F22-8526-E06E601AB67D}" type="slidenum">
              <a:rPr lang="en-US" altLang="en-US"/>
              <a:pPr/>
              <a:t>‹#›</a:t>
            </a:fld>
            <a:endParaRPr lang="en-US" altLang="en-US"/>
          </a:p>
        </p:txBody>
      </p:sp>
    </p:spTree>
    <p:extLst>
      <p:ext uri="{BB962C8B-B14F-4D97-AF65-F5344CB8AC3E}">
        <p14:creationId xmlns:p14="http://schemas.microsoft.com/office/powerpoint/2010/main" val="3115452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CDA763F7-977C-49EF-8488-3853A54CB3F3}" type="datetime4">
              <a:rPr lang="en-US" smtClean="0"/>
              <a:t>April 21,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1E7223E0-1D9F-48CE-A8DE-9E7139FD06C6}" type="slidenum">
              <a:rPr lang="en-US" altLang="en-US"/>
              <a:pPr/>
              <a:t>‹#›</a:t>
            </a:fld>
            <a:endParaRPr lang="en-US" altLang="en-US"/>
          </a:p>
        </p:txBody>
      </p:sp>
    </p:spTree>
    <p:extLst>
      <p:ext uri="{BB962C8B-B14F-4D97-AF65-F5344CB8AC3E}">
        <p14:creationId xmlns:p14="http://schemas.microsoft.com/office/powerpoint/2010/main" val="3776516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6CC79BE8-C099-4255-A961-D318896B177D}" type="datetime4">
              <a:rPr lang="en-US" smtClean="0"/>
              <a:t>April 21,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BD9C3ACE-1744-46DB-BF9B-A940622BA4DD}" type="slidenum">
              <a:rPr lang="en-US" altLang="en-US"/>
              <a:pPr/>
              <a:t>‹#›</a:t>
            </a:fld>
            <a:endParaRPr lang="en-US" altLang="en-US"/>
          </a:p>
        </p:txBody>
      </p:sp>
    </p:spTree>
    <p:extLst>
      <p:ext uri="{BB962C8B-B14F-4D97-AF65-F5344CB8AC3E}">
        <p14:creationId xmlns:p14="http://schemas.microsoft.com/office/powerpoint/2010/main" val="449371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DDFE48D9-EA89-4168-A045-382F25310C40}" type="datetime4">
              <a:rPr lang="en-US" smtClean="0"/>
              <a:t>April 21,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0F112E06-D504-4F3F-BCB7-B7DB595F1FD5}" type="slidenum">
              <a:rPr lang="en-US" altLang="en-US"/>
              <a:pPr/>
              <a:t>‹#›</a:t>
            </a:fld>
            <a:endParaRPr lang="en-US" altLang="en-US"/>
          </a:p>
        </p:txBody>
      </p:sp>
    </p:spTree>
    <p:extLst>
      <p:ext uri="{BB962C8B-B14F-4D97-AF65-F5344CB8AC3E}">
        <p14:creationId xmlns:p14="http://schemas.microsoft.com/office/powerpoint/2010/main" val="2286001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16A3436F-FCDF-4D84-90E8-930887CC5DF9}" type="datetime4">
              <a:rPr lang="en-US" smtClean="0"/>
              <a:t>April 21,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50E2DF9D-FAC1-4BC0-98C0-E7CD5A090674}" type="slidenum">
              <a:rPr lang="en-US" altLang="en-US"/>
              <a:pPr/>
              <a:t>‹#›</a:t>
            </a:fld>
            <a:endParaRPr lang="en-US" altLang="en-US"/>
          </a:p>
        </p:txBody>
      </p:sp>
    </p:spTree>
    <p:extLst>
      <p:ext uri="{BB962C8B-B14F-4D97-AF65-F5344CB8AC3E}">
        <p14:creationId xmlns:p14="http://schemas.microsoft.com/office/powerpoint/2010/main" val="361051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B8C41196-C9AA-40D3-8675-051CE89F4489}" type="datetime4">
              <a:rPr lang="en-US" smtClean="0"/>
              <a:t>April 21,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0D516440-2B6F-41E5-9F22-2A603F92BDD8}" type="slidenum">
              <a:rPr lang="en-US" altLang="en-US"/>
              <a:pPr/>
              <a:t>‹#›</a:t>
            </a:fld>
            <a:endParaRPr lang="en-US" altLang="en-US"/>
          </a:p>
        </p:txBody>
      </p:sp>
    </p:spTree>
    <p:extLst>
      <p:ext uri="{BB962C8B-B14F-4D97-AF65-F5344CB8AC3E}">
        <p14:creationId xmlns:p14="http://schemas.microsoft.com/office/powerpoint/2010/main" val="2456530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671EBB6D-FDDB-4223-BD56-25A4687B0084}" type="datetime4">
              <a:rPr lang="en-US" smtClean="0"/>
              <a:t>April 21,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EA912BDA-ABCD-4A3E-B669-8900D8E05D0C}" type="slidenum">
              <a:rPr lang="en-US" altLang="en-US"/>
              <a:pPr/>
              <a:t>‹#›</a:t>
            </a:fld>
            <a:endParaRPr lang="en-US" altLang="en-US"/>
          </a:p>
        </p:txBody>
      </p:sp>
    </p:spTree>
    <p:extLst>
      <p:ext uri="{BB962C8B-B14F-4D97-AF65-F5344CB8AC3E}">
        <p14:creationId xmlns:p14="http://schemas.microsoft.com/office/powerpoint/2010/main" val="1446146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FD9B323-3C1E-416C-9E19-F716F1AF810E}" type="datetime4">
              <a:rPr lang="en-US" smtClean="0"/>
              <a:t>April 21,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A2F9CEC3-D5B8-4C43-AA8F-D7D46A13751A}" type="slidenum">
              <a:rPr lang="en-US" altLang="en-US"/>
              <a:pPr/>
              <a:t>‹#›</a:t>
            </a:fld>
            <a:endParaRPr lang="en-US" altLang="en-US"/>
          </a:p>
        </p:txBody>
      </p:sp>
    </p:spTree>
    <p:extLst>
      <p:ext uri="{BB962C8B-B14F-4D97-AF65-F5344CB8AC3E}">
        <p14:creationId xmlns:p14="http://schemas.microsoft.com/office/powerpoint/2010/main" val="2365724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1317201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000FCCFB-2D04-46ED-9671-09B6E75604AA}" type="datetime4">
              <a:rPr lang="en-US" smtClean="0"/>
              <a:t>April 21,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9967EEA0-041F-4CD0-BFB5-8EB457A6679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11</a:t>
            </a:r>
            <a:r>
              <a:rPr lang="en-US" altLang="en-US" sz="2800" dirty="0"/>
              <a:t/>
            </a:r>
            <a:br>
              <a:rPr lang="en-US" altLang="en-US" sz="2800" dirty="0"/>
            </a:br>
            <a:r>
              <a:rPr lang="en-US" altLang="en-US" sz="2800" dirty="0"/>
              <a:t>Secured </a:t>
            </a:r>
            <a:r>
              <a:rPr lang="en-US" altLang="en-US" sz="2800" smtClean="0"/>
              <a:t>Transactions Spring 2021</a:t>
            </a:r>
            <a:r>
              <a:rPr lang="en-US" altLang="en-US" sz="2800" dirty="0"/>
              <a:t/>
            </a:r>
            <a:br>
              <a:rPr lang="en-US" altLang="en-US" sz="2800" dirty="0"/>
            </a:br>
            <a:r>
              <a:rPr lang="en-US" altLang="en-US" sz="2800" dirty="0"/>
              <a:t/>
            </a:r>
            <a:br>
              <a:rPr lang="en-US" altLang="en-US" sz="2800" dirty="0"/>
            </a:br>
            <a:r>
              <a:rPr lang="en-US" altLang="en-US" sz="2800" dirty="0"/>
              <a:t/>
            </a:r>
            <a:br>
              <a:rPr lang="en-US" altLang="en-US" sz="2800" dirty="0"/>
            </a:br>
            <a:r>
              <a:rPr lang="en-US" altLang="en-US" sz="5400" dirty="0"/>
              <a:t>Priority: Nature and Limits</a:t>
            </a:r>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dirty="0" smtClean="0">
                <a:solidFill>
                  <a:srgbClr val="0000FF"/>
                </a:solidFill>
              </a:rPr>
              <a:t>Copyright © 2001-21 Randal C. Picker. All Rights Reserved.</a:t>
            </a:r>
            <a:endParaRPr lang="en-US" altLang="en-US" sz="1800" dirty="0">
              <a:solidFill>
                <a:srgbClr val="0000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8ADE571E-6E70-45DC-B7C7-B41AC640C05E}"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a:xfrm>
            <a:off x="9347200" y="6248400"/>
            <a:ext cx="2540000" cy="457200"/>
          </a:xfrm>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6560E0-6F9D-4880-B871-8BE22C248EE0}"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dirty="0" smtClean="0"/>
              <a:t>MIII Answer</a:t>
            </a:r>
          </a:p>
        </p:txBody>
      </p:sp>
      <p:sp>
        <p:nvSpPr>
          <p:cNvPr id="11271" name="Rectangle 17"/>
          <p:cNvSpPr>
            <a:spLocks noGrp="1" noChangeArrowheads="1"/>
          </p:cNvSpPr>
          <p:nvPr>
            <p:ph type="body" idx="4294967295"/>
          </p:nvPr>
        </p:nvSpPr>
        <p:spPr/>
        <p:txBody>
          <a:bodyPr/>
          <a:lstStyle/>
          <a:p>
            <a:r>
              <a:rPr lang="en-US" altLang="en-US" sz="4000" dirty="0" smtClean="0">
                <a:solidFill>
                  <a:srgbClr val="0000FF"/>
                </a:solidFill>
              </a:rPr>
              <a:t>Equipment First?</a:t>
            </a:r>
          </a:p>
          <a:p>
            <a:pPr lvl="1"/>
            <a:r>
              <a:rPr lang="en-US" altLang="en-US" sz="3600" dirty="0" smtClean="0"/>
              <a:t>$100 from </a:t>
            </a:r>
            <a:r>
              <a:rPr lang="en-US" altLang="en-US" sz="3600" dirty="0" err="1" smtClean="0"/>
              <a:t>Eq</a:t>
            </a:r>
            <a:r>
              <a:rPr lang="en-US" altLang="en-US" sz="3600" dirty="0" smtClean="0"/>
              <a:t> to Bank</a:t>
            </a:r>
          </a:p>
          <a:p>
            <a:pPr lvl="1"/>
            <a:r>
              <a:rPr lang="en-US" altLang="en-US" sz="3600" dirty="0" smtClean="0"/>
              <a:t>$49.50 from </a:t>
            </a:r>
            <a:r>
              <a:rPr lang="en-US" altLang="en-US" sz="3600" dirty="0" err="1" smtClean="0"/>
              <a:t>Inv</a:t>
            </a:r>
            <a:r>
              <a:rPr lang="en-US" altLang="en-US" sz="3600" dirty="0" smtClean="0"/>
              <a:t> to Finco</a:t>
            </a:r>
          </a:p>
          <a:p>
            <a:pPr lvl="1"/>
            <a:r>
              <a:rPr lang="en-US" altLang="en-US" sz="3600" dirty="0" smtClean="0"/>
              <a:t>$49.50 from </a:t>
            </a:r>
            <a:r>
              <a:rPr lang="en-US" altLang="en-US" sz="3600" dirty="0" err="1" smtClean="0"/>
              <a:t>Inv</a:t>
            </a:r>
            <a:r>
              <a:rPr lang="en-US" altLang="en-US" sz="3600" dirty="0" smtClean="0"/>
              <a:t> to USC</a:t>
            </a:r>
          </a:p>
          <a:p>
            <a:r>
              <a:rPr lang="en-US" altLang="en-US" sz="4000" dirty="0" smtClean="0">
                <a:solidFill>
                  <a:srgbClr val="0000FF"/>
                </a:solidFill>
              </a:rPr>
              <a:t>Sequence Irrelevant?</a:t>
            </a:r>
          </a:p>
        </p:txBody>
      </p:sp>
    </p:spTree>
    <p:extLst>
      <p:ext uri="{BB962C8B-B14F-4D97-AF65-F5344CB8AC3E}">
        <p14:creationId xmlns:p14="http://schemas.microsoft.com/office/powerpoint/2010/main" val="3615036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FC243480-2751-463B-B186-C7368501ACB7}" type="datetime4">
              <a:rPr lang="en-US" smtClean="0"/>
              <a:t>April 21,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011C86-0EAC-4C18-9525-E39BF08674EE}"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12294" name="Rectangle 3"/>
          <p:cNvSpPr>
            <a:spLocks noGrp="1" noChangeArrowheads="1"/>
          </p:cNvSpPr>
          <p:nvPr>
            <p:ph type="title"/>
          </p:nvPr>
        </p:nvSpPr>
        <p:spPr/>
        <p:txBody>
          <a:bodyPr/>
          <a:lstStyle/>
          <a:p>
            <a:r>
              <a:rPr lang="en-US" altLang="en-US" smtClean="0"/>
              <a:t>Marshaling IV</a:t>
            </a:r>
            <a:endParaRPr lang="en-US" altLang="en-US" sz="3200"/>
          </a:p>
        </p:txBody>
      </p:sp>
      <p:sp>
        <p:nvSpPr>
          <p:cNvPr id="12295" name="AutoShape 4"/>
          <p:cNvSpPr>
            <a:spLocks noChangeArrowheads="1"/>
          </p:cNvSpPr>
          <p:nvPr/>
        </p:nvSpPr>
        <p:spPr bwMode="auto">
          <a:xfrm>
            <a:off x="1905000" y="5181600"/>
            <a:ext cx="2438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2296" name="AutoShape 5"/>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2297" name="AutoShape 6"/>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2298" name="Line 7"/>
          <p:cNvSpPr>
            <a:spLocks noChangeShapeType="1"/>
          </p:cNvSpPr>
          <p:nvPr/>
        </p:nvSpPr>
        <p:spPr bwMode="auto">
          <a:xfrm>
            <a:off x="4343400" y="21336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9" name="Line 8"/>
          <p:cNvSpPr>
            <a:spLocks noChangeShapeType="1"/>
          </p:cNvSpPr>
          <p:nvPr/>
        </p:nvSpPr>
        <p:spPr bwMode="auto">
          <a:xfrm>
            <a:off x="2819400"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0" name="AutoShape 9"/>
          <p:cNvSpPr>
            <a:spLocks noChangeArrowheads="1"/>
          </p:cNvSpPr>
          <p:nvPr/>
        </p:nvSpPr>
        <p:spPr bwMode="auto">
          <a:xfrm>
            <a:off x="800100" y="3733799"/>
            <a:ext cx="1752600" cy="65181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2/1: $100</a:t>
            </a:r>
          </a:p>
        </p:txBody>
      </p:sp>
      <p:sp>
        <p:nvSpPr>
          <p:cNvPr id="12301" name="AutoShape 10"/>
          <p:cNvSpPr>
            <a:spLocks noChangeArrowheads="1"/>
          </p:cNvSpPr>
          <p:nvPr/>
        </p:nvSpPr>
        <p:spPr bwMode="auto">
          <a:xfrm>
            <a:off x="5029202" y="2362399"/>
            <a:ext cx="228600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$100</a:t>
            </a:r>
          </a:p>
          <a:p>
            <a:pPr algn="ctr"/>
            <a:r>
              <a:rPr lang="en-US" altLang="en-US" sz="3200" dirty="0"/>
              <a:t>SA, FS: EQ</a:t>
            </a:r>
          </a:p>
        </p:txBody>
      </p:sp>
      <p:sp>
        <p:nvSpPr>
          <p:cNvPr id="1493003" name="Text Box 11"/>
          <p:cNvSpPr txBox="1">
            <a:spLocks noChangeArrowheads="1"/>
          </p:cNvSpPr>
          <p:nvPr/>
        </p:nvSpPr>
        <p:spPr bwMode="auto">
          <a:xfrm>
            <a:off x="7964234" y="3733799"/>
            <a:ext cx="3446334" cy="1754326"/>
          </a:xfrm>
          <a:prstGeom prst="rect">
            <a:avLst/>
          </a:prstGeom>
          <a:noFill/>
          <a:ln w="38100">
            <a:solidFill>
              <a:srgbClr val="FF000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How should we divide EQ = $80 and </a:t>
            </a:r>
            <a:r>
              <a:rPr lang="en-US" altLang="en-US" sz="3600" dirty="0" err="1">
                <a:solidFill>
                  <a:srgbClr val="FF0000"/>
                </a:solidFill>
              </a:rPr>
              <a:t>Inv</a:t>
            </a:r>
            <a:r>
              <a:rPr lang="en-US" altLang="en-US" sz="3600" dirty="0">
                <a:solidFill>
                  <a:srgbClr val="FF0000"/>
                </a:solidFill>
              </a:rPr>
              <a:t> = $99?</a:t>
            </a:r>
          </a:p>
        </p:txBody>
      </p:sp>
      <p:sp>
        <p:nvSpPr>
          <p:cNvPr id="12303" name="AutoShape 12"/>
          <p:cNvSpPr>
            <a:spLocks noChangeArrowheads="1"/>
          </p:cNvSpPr>
          <p:nvPr/>
        </p:nvSpPr>
        <p:spPr bwMode="auto">
          <a:xfrm>
            <a:off x="6172200" y="5029200"/>
            <a:ext cx="15240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2304" name="Line 13"/>
          <p:cNvSpPr>
            <a:spLocks noChangeShapeType="1"/>
          </p:cNvSpPr>
          <p:nvPr/>
        </p:nvSpPr>
        <p:spPr bwMode="auto">
          <a:xfrm>
            <a:off x="4114800" y="2667000"/>
            <a:ext cx="2057400" cy="28956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5" name="AutoShape 14"/>
          <p:cNvSpPr>
            <a:spLocks noChangeArrowheads="1"/>
          </p:cNvSpPr>
          <p:nvPr/>
        </p:nvSpPr>
        <p:spPr bwMode="auto">
          <a:xfrm>
            <a:off x="5638800" y="3886200"/>
            <a:ext cx="1676402" cy="685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$100</a:t>
            </a:r>
          </a:p>
        </p:txBody>
      </p:sp>
      <p:sp>
        <p:nvSpPr>
          <p:cNvPr id="18"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493003"/>
                                        </p:tgtEl>
                                        <p:attrNameLst>
                                          <p:attrName>style.visibility</p:attrName>
                                        </p:attrNameLst>
                                      </p:cBhvr>
                                      <p:to>
                                        <p:strVal val="visible"/>
                                      </p:to>
                                    </p:set>
                                    <p:animEffect transition="in" filter="dissolve">
                                      <p:cBhvr>
                                        <p:cTn id="9" dur="500"/>
                                        <p:tgtEl>
                                          <p:spTgt spid="14930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3003" grpId="0" animBg="1" autoUpdateAnimBg="0"/>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 name="Date Placeholder 2"/>
          <p:cNvSpPr>
            <a:spLocks noGrp="1"/>
          </p:cNvSpPr>
          <p:nvPr>
            <p:ph type="dt" sz="quarter" idx="10"/>
          </p:nvPr>
        </p:nvSpPr>
        <p:spPr/>
        <p:txBody>
          <a:bodyPr/>
          <a:lstStyle/>
          <a:p>
            <a:pPr>
              <a:defRPr/>
            </a:pPr>
            <a:fld id="{D0EB23F0-BE0F-48CB-BFBA-49CC0DEF2BC7}" type="datetime4">
              <a:rPr lang="en-US" smtClean="0"/>
              <a:t>April 21, 2021</a:t>
            </a:fld>
            <a:endParaRPr lang="en-US" altLang="en-US">
              <a:solidFill>
                <a:schemeClr val="bg2"/>
              </a:solidFill>
            </a:endParaRPr>
          </a:p>
        </p:txBody>
      </p:sp>
      <p:sp>
        <p:nvSpPr>
          <p:cNvPr id="2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0BADCE9-8A2C-4BEF-B63D-DBD1C8AB3001}"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smtClean="0"/>
              <a:t>Marshaling V</a:t>
            </a:r>
            <a:endParaRPr lang="en-US" altLang="en-US" sz="3200"/>
          </a:p>
        </p:txBody>
      </p:sp>
      <p:sp>
        <p:nvSpPr>
          <p:cNvPr id="1496067" name="AutoShape 3"/>
          <p:cNvSpPr>
            <a:spLocks noChangeArrowheads="1"/>
          </p:cNvSpPr>
          <p:nvPr/>
        </p:nvSpPr>
        <p:spPr bwMode="auto">
          <a:xfrm>
            <a:off x="1905000" y="5181600"/>
            <a:ext cx="2438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496068"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496069" name="AutoShape 5"/>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96070" name="Line 6"/>
          <p:cNvSpPr>
            <a:spLocks noChangeShapeType="1"/>
          </p:cNvSpPr>
          <p:nvPr/>
        </p:nvSpPr>
        <p:spPr bwMode="auto">
          <a:xfrm>
            <a:off x="4343400" y="21336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6071" name="Line 7"/>
          <p:cNvSpPr>
            <a:spLocks noChangeShapeType="1"/>
          </p:cNvSpPr>
          <p:nvPr/>
        </p:nvSpPr>
        <p:spPr bwMode="auto">
          <a:xfrm>
            <a:off x="2819400"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6072" name="AutoShape 8"/>
          <p:cNvSpPr>
            <a:spLocks noChangeArrowheads="1"/>
          </p:cNvSpPr>
          <p:nvPr/>
        </p:nvSpPr>
        <p:spPr bwMode="auto">
          <a:xfrm>
            <a:off x="530224" y="3200400"/>
            <a:ext cx="2060575" cy="1371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$100</a:t>
            </a:r>
          </a:p>
          <a:p>
            <a:pPr algn="ctr"/>
            <a:r>
              <a:rPr lang="en-US" altLang="en-US" sz="3200" dirty="0"/>
              <a:t>SA, FS: EQ</a:t>
            </a:r>
          </a:p>
        </p:txBody>
      </p:sp>
      <p:sp>
        <p:nvSpPr>
          <p:cNvPr id="1496073" name="AutoShape 9"/>
          <p:cNvSpPr>
            <a:spLocks noChangeArrowheads="1"/>
          </p:cNvSpPr>
          <p:nvPr/>
        </p:nvSpPr>
        <p:spPr bwMode="auto">
          <a:xfrm>
            <a:off x="4947557" y="2419065"/>
            <a:ext cx="2296886"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$100</a:t>
            </a:r>
          </a:p>
          <a:p>
            <a:pPr algn="ctr"/>
            <a:r>
              <a:rPr lang="en-US" altLang="en-US" sz="3200" dirty="0"/>
              <a:t>SA, FS: EQ</a:t>
            </a:r>
          </a:p>
        </p:txBody>
      </p:sp>
      <p:sp>
        <p:nvSpPr>
          <p:cNvPr id="1496074" name="Text Box 10"/>
          <p:cNvSpPr txBox="1">
            <a:spLocks noChangeArrowheads="1"/>
          </p:cNvSpPr>
          <p:nvPr/>
        </p:nvSpPr>
        <p:spPr bwMode="auto">
          <a:xfrm>
            <a:off x="7737474" y="4699001"/>
            <a:ext cx="4454525"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How should we divide EQ = $100 and Owner assets = $99?</a:t>
            </a:r>
          </a:p>
        </p:txBody>
      </p:sp>
      <p:sp>
        <p:nvSpPr>
          <p:cNvPr id="1496075" name="Line 11"/>
          <p:cNvSpPr>
            <a:spLocks noChangeShapeType="1"/>
          </p:cNvSpPr>
          <p:nvPr/>
        </p:nvSpPr>
        <p:spPr bwMode="auto">
          <a:xfrm flipH="1">
            <a:off x="7010400" y="2743200"/>
            <a:ext cx="2057400" cy="2895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6076" name="AutoShape 12"/>
          <p:cNvSpPr>
            <a:spLocks noChangeArrowheads="1"/>
          </p:cNvSpPr>
          <p:nvPr/>
        </p:nvSpPr>
        <p:spPr bwMode="auto">
          <a:xfrm>
            <a:off x="8534399" y="3747216"/>
            <a:ext cx="2895601"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Guarantee</a:t>
            </a:r>
            <a:endParaRPr lang="en-US" altLang="en-US" sz="3200" dirty="0"/>
          </a:p>
        </p:txBody>
      </p:sp>
      <p:grpSp>
        <p:nvGrpSpPr>
          <p:cNvPr id="2" name="Group 13"/>
          <p:cNvGrpSpPr>
            <a:grpSpLocks/>
          </p:cNvGrpSpPr>
          <p:nvPr/>
        </p:nvGrpSpPr>
        <p:grpSpPr bwMode="auto">
          <a:xfrm>
            <a:off x="6096000" y="4572000"/>
            <a:ext cx="1447800" cy="1828800"/>
            <a:chOff x="3072" y="2832"/>
            <a:chExt cx="912" cy="1152"/>
          </a:xfrm>
        </p:grpSpPr>
        <p:grpSp>
          <p:nvGrpSpPr>
            <p:cNvPr id="15378" name="Group 14"/>
            <p:cNvGrpSpPr>
              <a:grpSpLocks/>
            </p:cNvGrpSpPr>
            <p:nvPr/>
          </p:nvGrpSpPr>
          <p:grpSpPr bwMode="auto">
            <a:xfrm>
              <a:off x="3312" y="3216"/>
              <a:ext cx="480" cy="768"/>
              <a:chOff x="3792" y="2784"/>
              <a:chExt cx="336" cy="576"/>
            </a:xfrm>
          </p:grpSpPr>
          <p:sp>
            <p:nvSpPr>
              <p:cNvPr id="15380" name="Line 15"/>
              <p:cNvSpPr>
                <a:spLocks noChangeShapeType="1"/>
              </p:cNvSpPr>
              <p:nvPr/>
            </p:nvSpPr>
            <p:spPr bwMode="auto">
              <a:xfrm>
                <a:off x="3936" y="292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1" name="Line 16"/>
              <p:cNvSpPr>
                <a:spLocks noChangeShapeType="1"/>
              </p:cNvSpPr>
              <p:nvPr/>
            </p:nvSpPr>
            <p:spPr bwMode="auto">
              <a:xfrm flipV="1">
                <a:off x="3936" y="2976"/>
                <a:ext cx="192"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2" name="Line 17"/>
              <p:cNvSpPr>
                <a:spLocks noChangeShapeType="1"/>
              </p:cNvSpPr>
              <p:nvPr/>
            </p:nvSpPr>
            <p:spPr bwMode="auto">
              <a:xfrm flipH="1" flipV="1">
                <a:off x="3792" y="302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3" name="Line 18"/>
              <p:cNvSpPr>
                <a:spLocks noChangeShapeType="1"/>
              </p:cNvSpPr>
              <p:nvPr/>
            </p:nvSpPr>
            <p:spPr bwMode="auto">
              <a:xfrm>
                <a:off x="3936" y="326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4" name="Line 19"/>
              <p:cNvSpPr>
                <a:spLocks noChangeShapeType="1"/>
              </p:cNvSpPr>
              <p:nvPr/>
            </p:nvSpPr>
            <p:spPr bwMode="auto">
              <a:xfrm flipH="1">
                <a:off x="3840" y="326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5" name="Oval 20"/>
              <p:cNvSpPr>
                <a:spLocks noChangeArrowheads="1"/>
              </p:cNvSpPr>
              <p:nvPr/>
            </p:nvSpPr>
            <p:spPr bwMode="auto">
              <a:xfrm>
                <a:off x="3840" y="2784"/>
                <a:ext cx="192" cy="144"/>
              </a:xfrm>
              <a:prstGeom prst="ellipse">
                <a:avLst/>
              </a:prstGeom>
              <a:solidFill>
                <a:schemeClr val="accent1"/>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grpSp>
        <p:sp>
          <p:nvSpPr>
            <p:cNvPr id="15379" name="Text Box 21"/>
            <p:cNvSpPr txBox="1">
              <a:spLocks noChangeArrowheads="1"/>
            </p:cNvSpPr>
            <p:nvPr/>
          </p:nvSpPr>
          <p:spPr bwMode="auto">
            <a:xfrm>
              <a:off x="3072" y="2832"/>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a:t>Owner</a:t>
              </a:r>
            </a:p>
          </p:txBody>
        </p:sp>
      </p:grpSp>
      <p:sp>
        <p:nvSpPr>
          <p:cNvPr id="25"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6" name="Text Box 5"/>
          <p:cNvSpPr txBox="1">
            <a:spLocks noChangeArrowheads="1"/>
          </p:cNvSpPr>
          <p:nvPr/>
        </p:nvSpPr>
        <p:spPr bwMode="auto">
          <a:xfrm>
            <a:off x="10116589" y="0"/>
            <a:ext cx="207541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96068"/>
                                        </p:tgtEl>
                                        <p:attrNameLst>
                                          <p:attrName>style.visibility</p:attrName>
                                        </p:attrNameLst>
                                      </p:cBhvr>
                                      <p:to>
                                        <p:strVal val="visible"/>
                                      </p:to>
                                    </p:set>
                                    <p:anim calcmode="lin" valueType="num">
                                      <p:cBhvr additive="base">
                                        <p:cTn id="7" dur="500" fill="hold"/>
                                        <p:tgtEl>
                                          <p:spTgt spid="1496068"/>
                                        </p:tgtEl>
                                        <p:attrNameLst>
                                          <p:attrName>ppt_x</p:attrName>
                                        </p:attrNameLst>
                                      </p:cBhvr>
                                      <p:tavLst>
                                        <p:tav tm="0">
                                          <p:val>
                                            <p:strVal val="0-#ppt_w/2"/>
                                          </p:val>
                                        </p:tav>
                                        <p:tav tm="100000">
                                          <p:val>
                                            <p:strVal val="#ppt_x"/>
                                          </p:val>
                                        </p:tav>
                                      </p:tavLst>
                                    </p:anim>
                                    <p:anim calcmode="lin" valueType="num">
                                      <p:cBhvr additive="base">
                                        <p:cTn id="8" dur="500" fill="hold"/>
                                        <p:tgtEl>
                                          <p:spTgt spid="14960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496070"/>
                                        </p:tgtEl>
                                        <p:attrNameLst>
                                          <p:attrName>style.visibility</p:attrName>
                                        </p:attrNameLst>
                                      </p:cBhvr>
                                      <p:to>
                                        <p:strVal val="visible"/>
                                      </p:to>
                                    </p:set>
                                    <p:anim calcmode="lin" valueType="num">
                                      <p:cBhvr>
                                        <p:cTn id="12" dur="500" fill="hold"/>
                                        <p:tgtEl>
                                          <p:spTgt spid="1496070"/>
                                        </p:tgtEl>
                                        <p:attrNameLst>
                                          <p:attrName>ppt_w</p:attrName>
                                        </p:attrNameLst>
                                      </p:cBhvr>
                                      <p:tavLst>
                                        <p:tav tm="0">
                                          <p:val>
                                            <p:strVal val="2/3*#ppt_w"/>
                                          </p:val>
                                        </p:tav>
                                        <p:tav tm="100000">
                                          <p:val>
                                            <p:strVal val="#ppt_w"/>
                                          </p:val>
                                        </p:tav>
                                      </p:tavLst>
                                    </p:anim>
                                    <p:anim calcmode="lin" valueType="num">
                                      <p:cBhvr>
                                        <p:cTn id="13" dur="500" fill="hold"/>
                                        <p:tgtEl>
                                          <p:spTgt spid="1496070"/>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496069"/>
                                        </p:tgtEl>
                                        <p:attrNameLst>
                                          <p:attrName>style.visibility</p:attrName>
                                        </p:attrNameLst>
                                      </p:cBhvr>
                                      <p:to>
                                        <p:strVal val="visible"/>
                                      </p:to>
                                    </p:set>
                                    <p:anim calcmode="lin" valueType="num">
                                      <p:cBhvr>
                                        <p:cTn id="17" dur="500" fill="hold"/>
                                        <p:tgtEl>
                                          <p:spTgt spid="1496069"/>
                                        </p:tgtEl>
                                        <p:attrNameLst>
                                          <p:attrName>ppt_w</p:attrName>
                                        </p:attrNameLst>
                                      </p:cBhvr>
                                      <p:tavLst>
                                        <p:tav tm="0">
                                          <p:val>
                                            <p:strVal val="2/3*#ppt_w"/>
                                          </p:val>
                                        </p:tav>
                                        <p:tav tm="100000">
                                          <p:val>
                                            <p:strVal val="#ppt_w"/>
                                          </p:val>
                                        </p:tav>
                                      </p:tavLst>
                                    </p:anim>
                                    <p:anim calcmode="lin" valueType="num">
                                      <p:cBhvr>
                                        <p:cTn id="18" dur="500" fill="hold"/>
                                        <p:tgtEl>
                                          <p:spTgt spid="1496069"/>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496073"/>
                                        </p:tgtEl>
                                        <p:attrNameLst>
                                          <p:attrName>style.visibility</p:attrName>
                                        </p:attrNameLst>
                                      </p:cBhvr>
                                      <p:to>
                                        <p:strVal val="visible"/>
                                      </p:to>
                                    </p:set>
                                    <p:animEffect transition="in" filter="dissolve">
                                      <p:cBhvr>
                                        <p:cTn id="22" dur="500"/>
                                        <p:tgtEl>
                                          <p:spTgt spid="1496073"/>
                                        </p:tgtEl>
                                      </p:cBhvr>
                                    </p:animEffect>
                                  </p:childTnLst>
                                </p:cTn>
                              </p:par>
                            </p:childTnLst>
                          </p:cTn>
                        </p:par>
                        <p:par>
                          <p:cTn id="23" fill="hold" nodeType="afterGroup">
                            <p:stCondLst>
                              <p:cond delay="2000"/>
                            </p:stCondLst>
                            <p:childTnLst>
                              <p:par>
                                <p:cTn id="24" presetID="23" presetClass="entr" presetSubtype="272" fill="hold" grpId="0" nodeType="afterEffect">
                                  <p:stCondLst>
                                    <p:cond delay="0"/>
                                  </p:stCondLst>
                                  <p:childTnLst>
                                    <p:set>
                                      <p:cBhvr>
                                        <p:cTn id="25" dur="1" fill="hold">
                                          <p:stCondLst>
                                            <p:cond delay="0"/>
                                          </p:stCondLst>
                                        </p:cTn>
                                        <p:tgtEl>
                                          <p:spTgt spid="1496075"/>
                                        </p:tgtEl>
                                        <p:attrNameLst>
                                          <p:attrName>style.visibility</p:attrName>
                                        </p:attrNameLst>
                                      </p:cBhvr>
                                      <p:to>
                                        <p:strVal val="visible"/>
                                      </p:to>
                                    </p:set>
                                    <p:anim calcmode="lin" valueType="num">
                                      <p:cBhvr>
                                        <p:cTn id="26" dur="500" fill="hold"/>
                                        <p:tgtEl>
                                          <p:spTgt spid="1496075"/>
                                        </p:tgtEl>
                                        <p:attrNameLst>
                                          <p:attrName>ppt_w</p:attrName>
                                        </p:attrNameLst>
                                      </p:cBhvr>
                                      <p:tavLst>
                                        <p:tav tm="0">
                                          <p:val>
                                            <p:strVal val="2/3*#ppt_w"/>
                                          </p:val>
                                        </p:tav>
                                        <p:tav tm="100000">
                                          <p:val>
                                            <p:strVal val="#ppt_w"/>
                                          </p:val>
                                        </p:tav>
                                      </p:tavLst>
                                    </p:anim>
                                    <p:anim calcmode="lin" valueType="num">
                                      <p:cBhvr>
                                        <p:cTn id="27" dur="500" fill="hold"/>
                                        <p:tgtEl>
                                          <p:spTgt spid="1496075"/>
                                        </p:tgtEl>
                                        <p:attrNameLst>
                                          <p:attrName>ppt_h</p:attrName>
                                        </p:attrNameLst>
                                      </p:cBhvr>
                                      <p:tavLst>
                                        <p:tav tm="0">
                                          <p:val>
                                            <p:strVal val="2/3*#ppt_h"/>
                                          </p:val>
                                        </p:tav>
                                        <p:tav tm="100000">
                                          <p:val>
                                            <p:strVal val="#ppt_h"/>
                                          </p:val>
                                        </p:tav>
                                      </p:tavLst>
                                    </p:anim>
                                  </p:childTnLst>
                                </p:cTn>
                              </p:par>
                            </p:childTnLst>
                          </p:cTn>
                        </p:par>
                        <p:par>
                          <p:cTn id="28" fill="hold" nodeType="afterGroup">
                            <p:stCondLst>
                              <p:cond delay="2500"/>
                            </p:stCondLst>
                            <p:childTnLst>
                              <p:par>
                                <p:cTn id="29" presetID="1" presetClass="entr" presetSubtype="0" fill="hold" nodeType="after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par>
                          <p:cTn id="31" fill="hold" nodeType="afterGroup">
                            <p:stCondLst>
                              <p:cond delay="3000"/>
                            </p:stCondLst>
                            <p:childTnLst>
                              <p:par>
                                <p:cTn id="32" presetID="9" presetClass="entr" presetSubtype="0" fill="hold" grpId="0" nodeType="afterEffect">
                                  <p:stCondLst>
                                    <p:cond delay="0"/>
                                  </p:stCondLst>
                                  <p:childTnLst>
                                    <p:set>
                                      <p:cBhvr>
                                        <p:cTn id="33" dur="1" fill="hold">
                                          <p:stCondLst>
                                            <p:cond delay="0"/>
                                          </p:stCondLst>
                                        </p:cTn>
                                        <p:tgtEl>
                                          <p:spTgt spid="1496076"/>
                                        </p:tgtEl>
                                        <p:attrNameLst>
                                          <p:attrName>style.visibility</p:attrName>
                                        </p:attrNameLst>
                                      </p:cBhvr>
                                      <p:to>
                                        <p:strVal val="visible"/>
                                      </p:to>
                                    </p:set>
                                    <p:animEffect transition="in" filter="dissolve">
                                      <p:cBhvr>
                                        <p:cTn id="34" dur="500"/>
                                        <p:tgtEl>
                                          <p:spTgt spid="149607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hidden"/>
                                      </p:to>
                                    </p:set>
                                  </p:childTnLst>
                                </p:cTn>
                              </p:par>
                              <p:par>
                                <p:cTn id="39" presetID="23" presetClass="entr" presetSubtype="272" fill="hold" grpId="0" nodeType="withEffect">
                                  <p:stCondLst>
                                    <p:cond delay="0"/>
                                  </p:stCondLst>
                                  <p:childTnLst>
                                    <p:set>
                                      <p:cBhvr>
                                        <p:cTn id="40" dur="1" fill="hold">
                                          <p:stCondLst>
                                            <p:cond delay="0"/>
                                          </p:stCondLst>
                                        </p:cTn>
                                        <p:tgtEl>
                                          <p:spTgt spid="1496071"/>
                                        </p:tgtEl>
                                        <p:attrNameLst>
                                          <p:attrName>style.visibility</p:attrName>
                                        </p:attrNameLst>
                                      </p:cBhvr>
                                      <p:to>
                                        <p:strVal val="visible"/>
                                      </p:to>
                                    </p:set>
                                    <p:anim calcmode="lin" valueType="num">
                                      <p:cBhvr>
                                        <p:cTn id="41" dur="500" fill="hold"/>
                                        <p:tgtEl>
                                          <p:spTgt spid="1496071"/>
                                        </p:tgtEl>
                                        <p:attrNameLst>
                                          <p:attrName>ppt_w</p:attrName>
                                        </p:attrNameLst>
                                      </p:cBhvr>
                                      <p:tavLst>
                                        <p:tav tm="0">
                                          <p:val>
                                            <p:strVal val="2/3*#ppt_w"/>
                                          </p:val>
                                        </p:tav>
                                        <p:tav tm="100000">
                                          <p:val>
                                            <p:strVal val="#ppt_w"/>
                                          </p:val>
                                        </p:tav>
                                      </p:tavLst>
                                    </p:anim>
                                    <p:anim calcmode="lin" valueType="num">
                                      <p:cBhvr>
                                        <p:cTn id="42" dur="500" fill="hold"/>
                                        <p:tgtEl>
                                          <p:spTgt spid="1496071"/>
                                        </p:tgtEl>
                                        <p:attrNameLst>
                                          <p:attrName>ppt_h</p:attrName>
                                        </p:attrNameLst>
                                      </p:cBhvr>
                                      <p:tavLst>
                                        <p:tav tm="0">
                                          <p:val>
                                            <p:strVal val="2/3*#ppt_h"/>
                                          </p:val>
                                        </p:tav>
                                        <p:tav tm="100000">
                                          <p:val>
                                            <p:strVal val="#ppt_h"/>
                                          </p:val>
                                        </p:tav>
                                      </p:tavLst>
                                    </p:anim>
                                  </p:childTnLst>
                                </p:cTn>
                              </p:par>
                            </p:childTnLst>
                          </p:cTn>
                        </p:par>
                        <p:par>
                          <p:cTn id="43" fill="hold" nodeType="afterGroup">
                            <p:stCondLst>
                              <p:cond delay="500"/>
                            </p:stCondLst>
                            <p:childTnLst>
                              <p:par>
                                <p:cTn id="44" presetID="23" presetClass="entr" presetSubtype="272" fill="hold" grpId="0" nodeType="afterEffect">
                                  <p:stCondLst>
                                    <p:cond delay="0"/>
                                  </p:stCondLst>
                                  <p:childTnLst>
                                    <p:set>
                                      <p:cBhvr>
                                        <p:cTn id="45" dur="1" fill="hold">
                                          <p:stCondLst>
                                            <p:cond delay="0"/>
                                          </p:stCondLst>
                                        </p:cTn>
                                        <p:tgtEl>
                                          <p:spTgt spid="1496067"/>
                                        </p:tgtEl>
                                        <p:attrNameLst>
                                          <p:attrName>style.visibility</p:attrName>
                                        </p:attrNameLst>
                                      </p:cBhvr>
                                      <p:to>
                                        <p:strVal val="visible"/>
                                      </p:to>
                                    </p:set>
                                    <p:anim calcmode="lin" valueType="num">
                                      <p:cBhvr>
                                        <p:cTn id="46" dur="500" fill="hold"/>
                                        <p:tgtEl>
                                          <p:spTgt spid="1496067"/>
                                        </p:tgtEl>
                                        <p:attrNameLst>
                                          <p:attrName>ppt_w</p:attrName>
                                        </p:attrNameLst>
                                      </p:cBhvr>
                                      <p:tavLst>
                                        <p:tav tm="0">
                                          <p:val>
                                            <p:strVal val="2/3*#ppt_w"/>
                                          </p:val>
                                        </p:tav>
                                        <p:tav tm="100000">
                                          <p:val>
                                            <p:strVal val="#ppt_w"/>
                                          </p:val>
                                        </p:tav>
                                      </p:tavLst>
                                    </p:anim>
                                    <p:anim calcmode="lin" valueType="num">
                                      <p:cBhvr>
                                        <p:cTn id="47" dur="500" fill="hold"/>
                                        <p:tgtEl>
                                          <p:spTgt spid="1496067"/>
                                        </p:tgtEl>
                                        <p:attrNameLst>
                                          <p:attrName>ppt_h</p:attrName>
                                        </p:attrNameLst>
                                      </p:cBhvr>
                                      <p:tavLst>
                                        <p:tav tm="0">
                                          <p:val>
                                            <p:strVal val="2/3*#ppt_h"/>
                                          </p:val>
                                        </p:tav>
                                        <p:tav tm="100000">
                                          <p:val>
                                            <p:strVal val="#ppt_h"/>
                                          </p:val>
                                        </p:tav>
                                      </p:tavLst>
                                    </p:anim>
                                  </p:childTnLst>
                                </p:cTn>
                              </p:par>
                            </p:childTnLst>
                          </p:cTn>
                        </p:par>
                        <p:par>
                          <p:cTn id="48" fill="hold" nodeType="afterGroup">
                            <p:stCondLst>
                              <p:cond delay="1000"/>
                            </p:stCondLst>
                            <p:childTnLst>
                              <p:par>
                                <p:cTn id="49" presetID="9" presetClass="entr" presetSubtype="0" fill="hold" grpId="0" nodeType="afterEffect">
                                  <p:stCondLst>
                                    <p:cond delay="0"/>
                                  </p:stCondLst>
                                  <p:childTnLst>
                                    <p:set>
                                      <p:cBhvr>
                                        <p:cTn id="50" dur="1" fill="hold">
                                          <p:stCondLst>
                                            <p:cond delay="0"/>
                                          </p:stCondLst>
                                        </p:cTn>
                                        <p:tgtEl>
                                          <p:spTgt spid="1496072"/>
                                        </p:tgtEl>
                                        <p:attrNameLst>
                                          <p:attrName>style.visibility</p:attrName>
                                        </p:attrNameLst>
                                      </p:cBhvr>
                                      <p:to>
                                        <p:strVal val="visible"/>
                                      </p:to>
                                    </p:set>
                                    <p:animEffect transition="in" filter="dissolve">
                                      <p:cBhvr>
                                        <p:cTn id="51" dur="500"/>
                                        <p:tgtEl>
                                          <p:spTgt spid="1496072"/>
                                        </p:tgtEl>
                                      </p:cBhvr>
                                    </p:animEffect>
                                  </p:childTnLst>
                                </p:cTn>
                              </p:par>
                            </p:childTnLst>
                          </p:cTn>
                        </p:par>
                        <p:par>
                          <p:cTn id="52" fill="hold" nodeType="afterGroup">
                            <p:stCondLst>
                              <p:cond delay="1500"/>
                            </p:stCondLst>
                            <p:childTnLst>
                              <p:par>
                                <p:cTn id="53" presetID="9" presetClass="entr" presetSubtype="0" fill="hold" grpId="0" nodeType="afterEffect">
                                  <p:stCondLst>
                                    <p:cond delay="0"/>
                                  </p:stCondLst>
                                  <p:childTnLst>
                                    <p:set>
                                      <p:cBhvr>
                                        <p:cTn id="54" dur="1" fill="hold">
                                          <p:stCondLst>
                                            <p:cond delay="0"/>
                                          </p:stCondLst>
                                        </p:cTn>
                                        <p:tgtEl>
                                          <p:spTgt spid="1496074"/>
                                        </p:tgtEl>
                                        <p:attrNameLst>
                                          <p:attrName>style.visibility</p:attrName>
                                        </p:attrNameLst>
                                      </p:cBhvr>
                                      <p:to>
                                        <p:strVal val="visible"/>
                                      </p:to>
                                    </p:set>
                                    <p:animEffect transition="in" filter="dissolve">
                                      <p:cBhvr>
                                        <p:cTn id="55" dur="500"/>
                                        <p:tgtEl>
                                          <p:spTgt spid="1496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6067" grpId="0" animBg="1" autoUpdateAnimBg="0"/>
      <p:bldP spid="1496068" grpId="0" animBg="1" autoUpdateAnimBg="0"/>
      <p:bldP spid="1496069" grpId="0" animBg="1" autoUpdateAnimBg="0"/>
      <p:bldP spid="1496070" grpId="0" animBg="1"/>
      <p:bldP spid="1496071" grpId="0" animBg="1"/>
      <p:bldP spid="1496072" grpId="0" animBg="1" autoUpdateAnimBg="0"/>
      <p:bldP spid="1496073" grpId="0" animBg="1" autoUpdateAnimBg="0"/>
      <p:bldP spid="1496074" grpId="0" animBg="1" autoUpdateAnimBg="0"/>
      <p:bldP spid="1496075" grpId="0" animBg="1"/>
      <p:bldP spid="1496076" grpId="0" animBg="1" autoUpdateAnimBg="0"/>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D5277536-1F9A-438E-B48C-255F2130FF0B}"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A70894-8B8F-40C7-B6FD-9C9E1D0EE0D8}"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dirty="0" smtClean="0"/>
              <a:t>MIV Answer</a:t>
            </a:r>
          </a:p>
        </p:txBody>
      </p:sp>
      <p:sp>
        <p:nvSpPr>
          <p:cNvPr id="13319" name="Rectangle 17"/>
          <p:cNvSpPr>
            <a:spLocks noGrp="1" noChangeArrowheads="1"/>
          </p:cNvSpPr>
          <p:nvPr>
            <p:ph type="body" idx="4294967295"/>
          </p:nvPr>
        </p:nvSpPr>
        <p:spPr/>
        <p:txBody>
          <a:bodyPr/>
          <a:lstStyle/>
          <a:p>
            <a:pPr>
              <a:lnSpc>
                <a:spcPct val="90000"/>
              </a:lnSpc>
            </a:pPr>
            <a:r>
              <a:rPr lang="en-US" altLang="en-US" sz="4000" dirty="0" smtClean="0">
                <a:solidFill>
                  <a:srgbClr val="0000FF"/>
                </a:solidFill>
              </a:rPr>
              <a:t>Inventory First?</a:t>
            </a:r>
          </a:p>
          <a:p>
            <a:pPr lvl="1">
              <a:lnSpc>
                <a:spcPct val="90000"/>
              </a:lnSpc>
            </a:pPr>
            <a:r>
              <a:rPr lang="en-US" altLang="en-US" sz="3600" dirty="0" smtClean="0"/>
              <a:t>$33 from </a:t>
            </a:r>
            <a:r>
              <a:rPr lang="en-US" altLang="en-US" sz="3600" dirty="0" err="1" smtClean="0"/>
              <a:t>Inv</a:t>
            </a:r>
            <a:r>
              <a:rPr lang="en-US" altLang="en-US" sz="3600" dirty="0" smtClean="0"/>
              <a:t> to Bank, Finco and USC</a:t>
            </a:r>
          </a:p>
          <a:p>
            <a:pPr lvl="1">
              <a:lnSpc>
                <a:spcPct val="90000"/>
              </a:lnSpc>
            </a:pPr>
            <a:r>
              <a:rPr lang="en-US" altLang="en-US" sz="3600" dirty="0" smtClean="0"/>
              <a:t>$67 from </a:t>
            </a:r>
            <a:r>
              <a:rPr lang="en-US" altLang="en-US" sz="3600" dirty="0" err="1" smtClean="0"/>
              <a:t>Eq</a:t>
            </a:r>
            <a:r>
              <a:rPr lang="en-US" altLang="en-US" sz="3600" dirty="0" smtClean="0"/>
              <a:t> to Bank ($100)</a:t>
            </a:r>
          </a:p>
          <a:p>
            <a:pPr lvl="1">
              <a:lnSpc>
                <a:spcPct val="90000"/>
              </a:lnSpc>
            </a:pPr>
            <a:r>
              <a:rPr lang="en-US" altLang="en-US" sz="3600" dirty="0" smtClean="0"/>
              <a:t>$6.50 from </a:t>
            </a:r>
            <a:r>
              <a:rPr lang="en-US" altLang="en-US" sz="3600" dirty="0" err="1" smtClean="0"/>
              <a:t>Eq</a:t>
            </a:r>
            <a:r>
              <a:rPr lang="en-US" altLang="en-US" sz="3600" dirty="0" smtClean="0"/>
              <a:t> to Finco/USC ($39.50)</a:t>
            </a:r>
          </a:p>
        </p:txBody>
      </p:sp>
    </p:spTree>
    <p:extLst>
      <p:ext uri="{BB962C8B-B14F-4D97-AF65-F5344CB8AC3E}">
        <p14:creationId xmlns:p14="http://schemas.microsoft.com/office/powerpoint/2010/main" val="27776021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D5277536-1F9A-438E-B48C-255F2130FF0B}"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A70894-8B8F-40C7-B6FD-9C9E1D0EE0D8}"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dirty="0" smtClean="0"/>
              <a:t>MIV Answer</a:t>
            </a:r>
          </a:p>
        </p:txBody>
      </p:sp>
      <p:sp>
        <p:nvSpPr>
          <p:cNvPr id="13319" name="Rectangle 17"/>
          <p:cNvSpPr>
            <a:spLocks noGrp="1" noChangeArrowheads="1"/>
          </p:cNvSpPr>
          <p:nvPr>
            <p:ph type="body" idx="4294967295"/>
          </p:nvPr>
        </p:nvSpPr>
        <p:spPr/>
        <p:txBody>
          <a:bodyPr/>
          <a:lstStyle/>
          <a:p>
            <a:pPr>
              <a:lnSpc>
                <a:spcPct val="90000"/>
              </a:lnSpc>
            </a:pPr>
            <a:r>
              <a:rPr lang="en-US" altLang="en-US" sz="4000" dirty="0" smtClean="0">
                <a:solidFill>
                  <a:srgbClr val="0000FF"/>
                </a:solidFill>
              </a:rPr>
              <a:t>Equipment First?</a:t>
            </a:r>
          </a:p>
          <a:p>
            <a:pPr lvl="1">
              <a:lnSpc>
                <a:spcPct val="90000"/>
              </a:lnSpc>
            </a:pPr>
            <a:r>
              <a:rPr lang="en-US" altLang="en-US" sz="3600" dirty="0" smtClean="0"/>
              <a:t>$80 from </a:t>
            </a:r>
            <a:r>
              <a:rPr lang="en-US" altLang="en-US" sz="3600" dirty="0" err="1" smtClean="0"/>
              <a:t>Eq</a:t>
            </a:r>
            <a:r>
              <a:rPr lang="en-US" altLang="en-US" sz="3600" dirty="0" smtClean="0"/>
              <a:t> to Bank</a:t>
            </a:r>
          </a:p>
          <a:p>
            <a:pPr lvl="1">
              <a:lnSpc>
                <a:spcPct val="90000"/>
              </a:lnSpc>
            </a:pPr>
            <a:r>
              <a:rPr lang="en-US" altLang="en-US" sz="3600" dirty="0" smtClean="0"/>
              <a:t>$9 from </a:t>
            </a:r>
            <a:r>
              <a:rPr lang="en-US" altLang="en-US" sz="3600" dirty="0" err="1" smtClean="0"/>
              <a:t>Inv</a:t>
            </a:r>
            <a:r>
              <a:rPr lang="en-US" altLang="en-US" sz="3600" dirty="0" smtClean="0"/>
              <a:t> to Bank ($89) </a:t>
            </a:r>
          </a:p>
          <a:p>
            <a:pPr lvl="1">
              <a:lnSpc>
                <a:spcPct val="90000"/>
              </a:lnSpc>
            </a:pPr>
            <a:r>
              <a:rPr lang="en-US" altLang="en-US" sz="3600" dirty="0" smtClean="0"/>
              <a:t>$45 from </a:t>
            </a:r>
            <a:r>
              <a:rPr lang="en-US" altLang="en-US" sz="3600" dirty="0" err="1" smtClean="0"/>
              <a:t>Inv</a:t>
            </a:r>
            <a:r>
              <a:rPr lang="en-US" altLang="en-US" sz="3600" dirty="0" smtClean="0"/>
              <a:t> to Finco</a:t>
            </a:r>
          </a:p>
          <a:p>
            <a:pPr lvl="1">
              <a:lnSpc>
                <a:spcPct val="90000"/>
              </a:lnSpc>
            </a:pPr>
            <a:r>
              <a:rPr lang="en-US" altLang="en-US" sz="3600" dirty="0" smtClean="0"/>
              <a:t>$45 from </a:t>
            </a:r>
            <a:r>
              <a:rPr lang="en-US" altLang="en-US" sz="3600" dirty="0" err="1" smtClean="0"/>
              <a:t>Inv</a:t>
            </a:r>
            <a:r>
              <a:rPr lang="en-US" altLang="en-US" sz="3600" dirty="0" smtClean="0"/>
              <a:t> to USC</a:t>
            </a:r>
          </a:p>
          <a:p>
            <a:pPr>
              <a:lnSpc>
                <a:spcPct val="90000"/>
              </a:lnSpc>
            </a:pPr>
            <a:r>
              <a:rPr lang="en-US" altLang="en-US" sz="4000" dirty="0" smtClean="0">
                <a:solidFill>
                  <a:srgbClr val="0000FF"/>
                </a:solidFill>
              </a:rPr>
              <a:t>Sequence Matters!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1B9DD7F-9F36-476A-84A2-426F0C5D5DB8}"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6EDB8F7-CDCD-4D5D-86DE-8E3660436E31}"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smtClean="0"/>
              <a:t>Bottom Line So Far</a:t>
            </a:r>
          </a:p>
        </p:txBody>
      </p:sp>
      <p:sp>
        <p:nvSpPr>
          <p:cNvPr id="14342" name="Rectangle 3"/>
          <p:cNvSpPr>
            <a:spLocks noGrp="1" noChangeArrowheads="1"/>
          </p:cNvSpPr>
          <p:nvPr>
            <p:ph type="body" idx="1"/>
          </p:nvPr>
        </p:nvSpPr>
        <p:spPr/>
        <p:txBody>
          <a:bodyPr/>
          <a:lstStyle/>
          <a:p>
            <a:r>
              <a:rPr lang="en-US" altLang="en-US" smtClean="0"/>
              <a:t>Marshaling I is Traditional Situation</a:t>
            </a:r>
          </a:p>
          <a:p>
            <a:r>
              <a:rPr lang="en-US" altLang="en-US" smtClean="0"/>
              <a:t>Sequence of Realization Matters</a:t>
            </a:r>
          </a:p>
          <a:p>
            <a:pPr lvl="1"/>
            <a:r>
              <a:rPr lang="en-US" altLang="en-US" smtClean="0"/>
              <a:t>This is true with multiple security interests (M I)</a:t>
            </a:r>
          </a:p>
          <a:p>
            <a:pPr lvl="1"/>
            <a:r>
              <a:rPr lang="en-US" altLang="en-US" smtClean="0"/>
              <a:t>But also true with single security interest if secured creditor is undersecured (M IV)</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9B8FF270-67E2-430D-8210-8AF19993A36B}" type="datetime4">
              <a:rPr lang="en-US" smtClean="0"/>
              <a:t>April 21,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131AFB9-DD29-4831-AD58-BC4E102FB612}"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altLang="en-US" dirty="0" smtClean="0"/>
              <a:t>MV Answer</a:t>
            </a:r>
          </a:p>
        </p:txBody>
      </p:sp>
      <p:sp>
        <p:nvSpPr>
          <p:cNvPr id="16391" name="Rectangle 23"/>
          <p:cNvSpPr>
            <a:spLocks noGrp="1" noChangeArrowheads="1"/>
          </p:cNvSpPr>
          <p:nvPr>
            <p:ph type="body" idx="4294967295"/>
          </p:nvPr>
        </p:nvSpPr>
        <p:spPr/>
        <p:txBody>
          <a:bodyPr/>
          <a:lstStyle/>
          <a:p>
            <a:r>
              <a:rPr lang="en-US" altLang="en-US" sz="4000" dirty="0" smtClean="0">
                <a:solidFill>
                  <a:srgbClr val="0000FF"/>
                </a:solidFill>
              </a:rPr>
              <a:t>Path 1</a:t>
            </a:r>
          </a:p>
          <a:p>
            <a:pPr lvl="1"/>
            <a:r>
              <a:rPr lang="en-US" altLang="en-US" sz="3600" dirty="0" smtClean="0"/>
              <a:t>Owner Assets First?</a:t>
            </a:r>
          </a:p>
          <a:p>
            <a:pPr lvl="2"/>
            <a:r>
              <a:rPr lang="en-US" altLang="en-US" sz="3600" dirty="0" smtClean="0"/>
              <a:t>$99 from Owner to Bank</a:t>
            </a:r>
          </a:p>
          <a:p>
            <a:pPr lvl="2"/>
            <a:r>
              <a:rPr lang="en-US" altLang="en-US" sz="3600" dirty="0" smtClean="0"/>
              <a:t>$1 from </a:t>
            </a:r>
            <a:r>
              <a:rPr lang="en-US" altLang="en-US" sz="3600" dirty="0" err="1" smtClean="0"/>
              <a:t>Eq</a:t>
            </a:r>
            <a:r>
              <a:rPr lang="en-US" altLang="en-US" sz="3600" dirty="0" smtClean="0"/>
              <a:t> to Bank</a:t>
            </a:r>
          </a:p>
          <a:p>
            <a:pPr lvl="2"/>
            <a:r>
              <a:rPr lang="en-US" altLang="en-US" sz="3600" dirty="0" smtClean="0"/>
              <a:t>$99 from </a:t>
            </a:r>
            <a:r>
              <a:rPr lang="en-US" altLang="en-US" sz="3600" dirty="0" err="1" smtClean="0"/>
              <a:t>Eq</a:t>
            </a:r>
            <a:r>
              <a:rPr lang="en-US" altLang="en-US" sz="3600" dirty="0" smtClean="0"/>
              <a:t> to Finco</a:t>
            </a:r>
          </a:p>
          <a:p>
            <a:pPr lvl="1"/>
            <a:r>
              <a:rPr lang="en-US" altLang="en-US" sz="3600" dirty="0" smtClean="0"/>
              <a:t>Equipment First?</a:t>
            </a:r>
          </a:p>
          <a:p>
            <a:pPr lvl="2"/>
            <a:r>
              <a:rPr lang="en-US" altLang="en-US" sz="3600" dirty="0" smtClean="0"/>
              <a:t>$100 from </a:t>
            </a:r>
            <a:r>
              <a:rPr lang="en-US" altLang="en-US" sz="3600" dirty="0" err="1" smtClean="0"/>
              <a:t>Eq</a:t>
            </a:r>
            <a:r>
              <a:rPr lang="en-US" altLang="en-US" sz="3600" dirty="0" smtClean="0"/>
              <a:t> to Bank, $0 to Finco</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8D2D0EB9-6724-4CA6-B70C-7DA258EAD7DB}" type="datetime4">
              <a:rPr lang="en-US" smtClean="0"/>
              <a:t>April 21,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85E92F-E844-4E0F-9E23-4DEC31358F70}"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dirty="0" smtClean="0"/>
              <a:t>MV Answer</a:t>
            </a:r>
          </a:p>
        </p:txBody>
      </p:sp>
      <p:sp>
        <p:nvSpPr>
          <p:cNvPr id="17415" name="Rectangle 23"/>
          <p:cNvSpPr>
            <a:spLocks noGrp="1" noChangeArrowheads="1"/>
          </p:cNvSpPr>
          <p:nvPr>
            <p:ph type="body" idx="4294967295"/>
          </p:nvPr>
        </p:nvSpPr>
        <p:spPr/>
        <p:txBody>
          <a:bodyPr/>
          <a:lstStyle/>
          <a:p>
            <a:r>
              <a:rPr lang="en-US" altLang="en-US" sz="4000" dirty="0" smtClean="0">
                <a:solidFill>
                  <a:srgbClr val="0000FF"/>
                </a:solidFill>
              </a:rPr>
              <a:t>Path 2</a:t>
            </a:r>
          </a:p>
          <a:p>
            <a:pPr lvl="1"/>
            <a:r>
              <a:rPr lang="en-US" altLang="en-US" sz="3600" dirty="0" smtClean="0"/>
              <a:t>Owner Assets First?</a:t>
            </a:r>
          </a:p>
          <a:p>
            <a:pPr lvl="2"/>
            <a:r>
              <a:rPr lang="en-US" altLang="en-US" sz="3600" dirty="0" smtClean="0"/>
              <a:t>$99 from Owner to Bank</a:t>
            </a:r>
          </a:p>
          <a:p>
            <a:pPr lvl="2"/>
            <a:r>
              <a:rPr lang="en-US" altLang="en-US" sz="3600" dirty="0" smtClean="0"/>
              <a:t>$1 from </a:t>
            </a:r>
            <a:r>
              <a:rPr lang="en-US" altLang="en-US" sz="3600" dirty="0" err="1" smtClean="0"/>
              <a:t>Eq</a:t>
            </a:r>
            <a:r>
              <a:rPr lang="en-US" altLang="en-US" sz="3600" dirty="0" smtClean="0"/>
              <a:t> to Bank</a:t>
            </a:r>
          </a:p>
          <a:p>
            <a:pPr lvl="2"/>
            <a:r>
              <a:rPr lang="en-US" altLang="en-US" sz="3600" dirty="0" smtClean="0"/>
              <a:t>Owner steps into Bank’s shoes and collects $99 from Equipment</a:t>
            </a:r>
          </a:p>
          <a:p>
            <a:pPr lvl="2"/>
            <a:r>
              <a:rPr lang="en-US" altLang="en-US" sz="3600" dirty="0" smtClean="0"/>
              <a:t>Finco gets 0</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78681A9D-0D3B-4A7E-8D5F-9EA43486F1A6}" type="datetime4">
              <a:rPr lang="en-US" smtClean="0"/>
              <a:t>April 21,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86FAC85-284A-4AF5-A3B3-87A97720AEAE}"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dirty="0" smtClean="0"/>
              <a:t>MV Answer</a:t>
            </a:r>
          </a:p>
        </p:txBody>
      </p:sp>
      <p:sp>
        <p:nvSpPr>
          <p:cNvPr id="18439" name="Rectangle 23"/>
          <p:cNvSpPr>
            <a:spLocks noGrp="1" noChangeArrowheads="1"/>
          </p:cNvSpPr>
          <p:nvPr>
            <p:ph type="body" idx="4294967295"/>
          </p:nvPr>
        </p:nvSpPr>
        <p:spPr/>
        <p:txBody>
          <a:bodyPr/>
          <a:lstStyle/>
          <a:p>
            <a:r>
              <a:rPr lang="en-US" altLang="en-US" sz="4000" dirty="0" smtClean="0">
                <a:solidFill>
                  <a:srgbClr val="0000FF"/>
                </a:solidFill>
              </a:rPr>
              <a:t>Path 2</a:t>
            </a:r>
          </a:p>
          <a:p>
            <a:pPr lvl="1"/>
            <a:r>
              <a:rPr lang="en-US" altLang="en-US" sz="3600" dirty="0" smtClean="0"/>
              <a:t>Equipment First?</a:t>
            </a:r>
          </a:p>
          <a:p>
            <a:pPr lvl="2"/>
            <a:r>
              <a:rPr lang="en-US" altLang="en-US" sz="3600" dirty="0" smtClean="0"/>
              <a:t>$100 from </a:t>
            </a:r>
            <a:r>
              <a:rPr lang="en-US" altLang="en-US" sz="3600" dirty="0" err="1" smtClean="0"/>
              <a:t>Eq</a:t>
            </a:r>
            <a:r>
              <a:rPr lang="en-US" altLang="en-US" sz="3600" dirty="0" smtClean="0"/>
              <a:t> to Bank</a:t>
            </a:r>
          </a:p>
          <a:p>
            <a:pPr lvl="2"/>
            <a:r>
              <a:rPr lang="en-US" altLang="en-US" sz="3600" dirty="0" smtClean="0"/>
              <a:t>$0 to Finco</a:t>
            </a:r>
          </a:p>
          <a:p>
            <a:pPr lvl="1"/>
            <a:r>
              <a:rPr lang="en-US" altLang="en-US" sz="3600" dirty="0" smtClean="0"/>
              <a:t>This is the subrogation path</a:t>
            </a:r>
          </a:p>
          <a:p>
            <a:pPr lvl="1"/>
            <a:r>
              <a:rPr lang="en-US" altLang="en-US" sz="3600" dirty="0" smtClean="0"/>
              <a:t>Finco gets 0 in both paths in version 2</a:t>
            </a:r>
          </a:p>
          <a:p>
            <a:r>
              <a:rPr lang="en-US" altLang="en-US" sz="4000" dirty="0" smtClean="0">
                <a:solidFill>
                  <a:srgbClr val="0000FF"/>
                </a:solidFill>
              </a:rPr>
              <a:t>Path 1 or Path 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Date Placeholder 2"/>
          <p:cNvSpPr>
            <a:spLocks noGrp="1"/>
          </p:cNvSpPr>
          <p:nvPr>
            <p:ph type="dt" sz="quarter" idx="10"/>
          </p:nvPr>
        </p:nvSpPr>
        <p:spPr/>
        <p:txBody>
          <a:bodyPr/>
          <a:lstStyle/>
          <a:p>
            <a:pPr>
              <a:defRPr/>
            </a:pPr>
            <a:fld id="{FD91EF4C-0EAC-487E-BF58-A0B084BFED89}" type="datetime4">
              <a:rPr lang="en-US" smtClean="0"/>
              <a:t>April 21, 2021</a:t>
            </a:fld>
            <a:endParaRPr lang="en-US" altLang="en-US">
              <a:solidFill>
                <a:schemeClr val="bg2"/>
              </a:solidFill>
            </a:endParaRPr>
          </a:p>
        </p:txBody>
      </p:sp>
      <p:sp>
        <p:nvSpPr>
          <p:cNvPr id="3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530F16-9626-4830-85AB-19FFC1885F4F}"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smtClean="0"/>
              <a:t>Computer Room</a:t>
            </a:r>
          </a:p>
        </p:txBody>
      </p:sp>
      <p:sp>
        <p:nvSpPr>
          <p:cNvPr id="1606659" name="AutoShape 3"/>
          <p:cNvSpPr>
            <a:spLocks noChangeArrowheads="1"/>
          </p:cNvSpPr>
          <p:nvPr/>
        </p:nvSpPr>
        <p:spPr bwMode="auto">
          <a:xfrm>
            <a:off x="1202724" y="5246688"/>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Peoples</a:t>
            </a:r>
          </a:p>
        </p:txBody>
      </p:sp>
      <p:sp>
        <p:nvSpPr>
          <p:cNvPr id="1606660" name="AutoShape 4"/>
          <p:cNvSpPr>
            <a:spLocks noChangeArrowheads="1"/>
          </p:cNvSpPr>
          <p:nvPr/>
        </p:nvSpPr>
        <p:spPr bwMode="auto">
          <a:xfrm>
            <a:off x="1278924" y="1970088"/>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Computer</a:t>
            </a:r>
          </a:p>
          <a:p>
            <a:pPr algn="ctr"/>
            <a:r>
              <a:rPr lang="en-US" altLang="en-US" sz="4000"/>
              <a:t>Room</a:t>
            </a:r>
          </a:p>
        </p:txBody>
      </p:sp>
      <p:sp>
        <p:nvSpPr>
          <p:cNvPr id="1606661" name="AutoShape 5"/>
          <p:cNvSpPr>
            <a:spLocks noChangeArrowheads="1"/>
          </p:cNvSpPr>
          <p:nvPr/>
        </p:nvSpPr>
        <p:spPr bwMode="auto">
          <a:xfrm>
            <a:off x="7070124" y="2046288"/>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FAB</a:t>
            </a:r>
          </a:p>
        </p:txBody>
      </p:sp>
      <p:sp>
        <p:nvSpPr>
          <p:cNvPr id="1606662" name="Line 6"/>
          <p:cNvSpPr>
            <a:spLocks noChangeShapeType="1"/>
          </p:cNvSpPr>
          <p:nvPr/>
        </p:nvSpPr>
        <p:spPr bwMode="auto">
          <a:xfrm>
            <a:off x="3564924" y="2427288"/>
            <a:ext cx="3581400" cy="0"/>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06663" name="Line 7"/>
          <p:cNvSpPr>
            <a:spLocks noChangeShapeType="1"/>
          </p:cNvSpPr>
          <p:nvPr/>
        </p:nvSpPr>
        <p:spPr bwMode="auto">
          <a:xfrm>
            <a:off x="2672749" y="3189288"/>
            <a:ext cx="0" cy="20574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06664" name="AutoShape 8"/>
          <p:cNvSpPr>
            <a:spLocks noChangeArrowheads="1"/>
          </p:cNvSpPr>
          <p:nvPr/>
        </p:nvSpPr>
        <p:spPr bwMode="auto">
          <a:xfrm>
            <a:off x="2568053" y="4085393"/>
            <a:ext cx="2216071" cy="381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FS: AR</a:t>
            </a:r>
          </a:p>
        </p:txBody>
      </p:sp>
      <p:sp>
        <p:nvSpPr>
          <p:cNvPr id="1606665" name="AutoShape 9"/>
          <p:cNvSpPr>
            <a:spLocks noChangeArrowheads="1"/>
          </p:cNvSpPr>
          <p:nvPr/>
        </p:nvSpPr>
        <p:spPr bwMode="auto">
          <a:xfrm>
            <a:off x="4474585" y="1589088"/>
            <a:ext cx="1855310" cy="685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7/1/81: $ </a:t>
            </a:r>
            <a:endParaRPr lang="en-US" altLang="en-US" sz="3200" dirty="0"/>
          </a:p>
        </p:txBody>
      </p:sp>
      <p:sp>
        <p:nvSpPr>
          <p:cNvPr id="1606666" name="Text Box 10"/>
          <p:cNvSpPr txBox="1">
            <a:spLocks noChangeArrowheads="1"/>
          </p:cNvSpPr>
          <p:nvPr/>
        </p:nvSpPr>
        <p:spPr bwMode="auto">
          <a:xfrm>
            <a:off x="9069859" y="1170335"/>
            <a:ext cx="2958789" cy="156966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200" dirty="0"/>
              <a:t>1/25/81: Computer Room Files </a:t>
            </a:r>
            <a:r>
              <a:rPr lang="en-US" altLang="en-US" sz="3200" dirty="0" err="1"/>
              <a:t>Ch</a:t>
            </a:r>
            <a:r>
              <a:rPr lang="en-US" altLang="en-US" sz="3200" dirty="0"/>
              <a:t> 11</a:t>
            </a:r>
          </a:p>
        </p:txBody>
      </p:sp>
      <p:sp>
        <p:nvSpPr>
          <p:cNvPr id="1606667" name="AutoShape 11"/>
          <p:cNvSpPr>
            <a:spLocks noChangeArrowheads="1"/>
          </p:cNvSpPr>
          <p:nvPr/>
        </p:nvSpPr>
        <p:spPr bwMode="auto">
          <a:xfrm>
            <a:off x="3412979" y="3111716"/>
            <a:ext cx="3338015" cy="90805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AR, INV, CR</a:t>
            </a:r>
          </a:p>
          <a:p>
            <a:pPr algn="ctr"/>
            <a:r>
              <a:rPr lang="en-US" altLang="en-US" sz="3200" dirty="0"/>
              <a:t>FS: Same</a:t>
            </a:r>
          </a:p>
        </p:txBody>
      </p:sp>
      <p:sp>
        <p:nvSpPr>
          <p:cNvPr id="1606668" name="Line 12"/>
          <p:cNvSpPr>
            <a:spLocks noChangeShapeType="1"/>
          </p:cNvSpPr>
          <p:nvPr/>
        </p:nvSpPr>
        <p:spPr bwMode="auto">
          <a:xfrm>
            <a:off x="3564924" y="2884488"/>
            <a:ext cx="37338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06669" name="Text Box 13"/>
          <p:cNvSpPr txBox="1">
            <a:spLocks noChangeArrowheads="1"/>
          </p:cNvSpPr>
          <p:nvPr/>
        </p:nvSpPr>
        <p:spPr bwMode="auto">
          <a:xfrm>
            <a:off x="7636476" y="3271669"/>
            <a:ext cx="4491422"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How should the INV and AR be distributed?</a:t>
            </a:r>
          </a:p>
        </p:txBody>
      </p:sp>
      <p:sp>
        <p:nvSpPr>
          <p:cNvPr id="1606670" name="Line 14"/>
          <p:cNvSpPr>
            <a:spLocks noChangeShapeType="1"/>
          </p:cNvSpPr>
          <p:nvPr/>
        </p:nvSpPr>
        <p:spPr bwMode="auto">
          <a:xfrm>
            <a:off x="2179037" y="3189288"/>
            <a:ext cx="0" cy="205740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06671" name="AutoShape 15"/>
          <p:cNvSpPr>
            <a:spLocks noChangeArrowheads="1"/>
          </p:cNvSpPr>
          <p:nvPr/>
        </p:nvSpPr>
        <p:spPr bwMode="auto">
          <a:xfrm>
            <a:off x="158149" y="3588584"/>
            <a:ext cx="1863725"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9/18/81</a:t>
            </a:r>
          </a:p>
          <a:p>
            <a:pPr algn="ctr"/>
            <a:r>
              <a:rPr lang="en-US" altLang="en-US" sz="3200"/>
              <a:t>$ to buy EQ</a:t>
            </a:r>
          </a:p>
        </p:txBody>
      </p:sp>
      <p:sp>
        <p:nvSpPr>
          <p:cNvPr id="1606672" name="Line 16"/>
          <p:cNvSpPr>
            <a:spLocks noChangeShapeType="1"/>
          </p:cNvSpPr>
          <p:nvPr/>
        </p:nvSpPr>
        <p:spPr bwMode="auto">
          <a:xfrm flipH="1">
            <a:off x="3564924" y="5703888"/>
            <a:ext cx="2438400" cy="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06673" name="AutoShape 17"/>
          <p:cNvSpPr>
            <a:spLocks noChangeArrowheads="1"/>
          </p:cNvSpPr>
          <p:nvPr/>
        </p:nvSpPr>
        <p:spPr bwMode="auto">
          <a:xfrm>
            <a:off x="4022124" y="4992689"/>
            <a:ext cx="2002809" cy="48894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Guarantee</a:t>
            </a:r>
          </a:p>
        </p:txBody>
      </p:sp>
      <p:grpSp>
        <p:nvGrpSpPr>
          <p:cNvPr id="2" name="Group 18"/>
          <p:cNvGrpSpPr>
            <a:grpSpLocks/>
          </p:cNvGrpSpPr>
          <p:nvPr/>
        </p:nvGrpSpPr>
        <p:grpSpPr bwMode="auto">
          <a:xfrm>
            <a:off x="5622324" y="4484688"/>
            <a:ext cx="1447800" cy="1828800"/>
            <a:chOff x="3072" y="2832"/>
            <a:chExt cx="912" cy="1152"/>
          </a:xfrm>
        </p:grpSpPr>
        <p:grpSp>
          <p:nvGrpSpPr>
            <p:cNvPr id="19480" name="Group 19"/>
            <p:cNvGrpSpPr>
              <a:grpSpLocks/>
            </p:cNvGrpSpPr>
            <p:nvPr/>
          </p:nvGrpSpPr>
          <p:grpSpPr bwMode="auto">
            <a:xfrm>
              <a:off x="3312" y="3216"/>
              <a:ext cx="480" cy="768"/>
              <a:chOff x="3792" y="2784"/>
              <a:chExt cx="336" cy="576"/>
            </a:xfrm>
          </p:grpSpPr>
          <p:sp>
            <p:nvSpPr>
              <p:cNvPr id="19482" name="Line 20"/>
              <p:cNvSpPr>
                <a:spLocks noChangeShapeType="1"/>
              </p:cNvSpPr>
              <p:nvPr/>
            </p:nvSpPr>
            <p:spPr bwMode="auto">
              <a:xfrm>
                <a:off x="3936" y="292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3" name="Line 21"/>
              <p:cNvSpPr>
                <a:spLocks noChangeShapeType="1"/>
              </p:cNvSpPr>
              <p:nvPr/>
            </p:nvSpPr>
            <p:spPr bwMode="auto">
              <a:xfrm flipV="1">
                <a:off x="3936" y="2976"/>
                <a:ext cx="192"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4" name="Line 22"/>
              <p:cNvSpPr>
                <a:spLocks noChangeShapeType="1"/>
              </p:cNvSpPr>
              <p:nvPr/>
            </p:nvSpPr>
            <p:spPr bwMode="auto">
              <a:xfrm flipH="1" flipV="1">
                <a:off x="3792" y="302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5" name="Line 23"/>
              <p:cNvSpPr>
                <a:spLocks noChangeShapeType="1"/>
              </p:cNvSpPr>
              <p:nvPr/>
            </p:nvSpPr>
            <p:spPr bwMode="auto">
              <a:xfrm>
                <a:off x="3936" y="326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6" name="Line 24"/>
              <p:cNvSpPr>
                <a:spLocks noChangeShapeType="1"/>
              </p:cNvSpPr>
              <p:nvPr/>
            </p:nvSpPr>
            <p:spPr bwMode="auto">
              <a:xfrm flipH="1">
                <a:off x="3840" y="326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7" name="Oval 25"/>
              <p:cNvSpPr>
                <a:spLocks noChangeArrowheads="1"/>
              </p:cNvSpPr>
              <p:nvPr/>
            </p:nvSpPr>
            <p:spPr bwMode="auto">
              <a:xfrm>
                <a:off x="3840" y="2784"/>
                <a:ext cx="192" cy="144"/>
              </a:xfrm>
              <a:prstGeom prst="ellipse">
                <a:avLst/>
              </a:prstGeom>
              <a:solidFill>
                <a:schemeClr val="accent1"/>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grpSp>
        <p:sp>
          <p:nvSpPr>
            <p:cNvPr id="19481" name="Text Box 26"/>
            <p:cNvSpPr txBox="1">
              <a:spLocks noChangeArrowheads="1"/>
            </p:cNvSpPr>
            <p:nvPr/>
          </p:nvSpPr>
          <p:spPr bwMode="auto">
            <a:xfrm>
              <a:off x="3072" y="2832"/>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a:t>Matthews</a:t>
              </a:r>
            </a:p>
          </p:txBody>
        </p:sp>
      </p:grpSp>
      <p:sp>
        <p:nvSpPr>
          <p:cNvPr id="1606683" name="Text Box 27"/>
          <p:cNvSpPr txBox="1">
            <a:spLocks noChangeArrowheads="1"/>
          </p:cNvSpPr>
          <p:nvPr/>
        </p:nvSpPr>
        <p:spPr bwMode="auto">
          <a:xfrm>
            <a:off x="7636476" y="4760034"/>
            <a:ext cx="4287795"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Must Peoples collect first on the guarantee?</a:t>
            </a:r>
          </a:p>
        </p:txBody>
      </p:sp>
      <p:sp>
        <p:nvSpPr>
          <p:cNvPr id="31" name="Rectangle 5"/>
          <p:cNvSpPr>
            <a:spLocks noChangeArrowheads="1"/>
          </p:cNvSpPr>
          <p:nvPr/>
        </p:nvSpPr>
        <p:spPr bwMode="auto">
          <a:xfrm>
            <a:off x="12041379" y="6679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06660"/>
                                        </p:tgtEl>
                                        <p:attrNameLst>
                                          <p:attrName>style.visibility</p:attrName>
                                        </p:attrNameLst>
                                      </p:cBhvr>
                                      <p:to>
                                        <p:strVal val="visible"/>
                                      </p:to>
                                    </p:set>
                                    <p:anim calcmode="lin" valueType="num">
                                      <p:cBhvr additive="base">
                                        <p:cTn id="7" dur="500" fill="hold"/>
                                        <p:tgtEl>
                                          <p:spTgt spid="1606660"/>
                                        </p:tgtEl>
                                        <p:attrNameLst>
                                          <p:attrName>ppt_x</p:attrName>
                                        </p:attrNameLst>
                                      </p:cBhvr>
                                      <p:tavLst>
                                        <p:tav tm="0">
                                          <p:val>
                                            <p:strVal val="0-#ppt_w/2"/>
                                          </p:val>
                                        </p:tav>
                                        <p:tav tm="100000">
                                          <p:val>
                                            <p:strVal val="#ppt_x"/>
                                          </p:val>
                                        </p:tav>
                                      </p:tavLst>
                                    </p:anim>
                                    <p:anim calcmode="lin" valueType="num">
                                      <p:cBhvr additive="base">
                                        <p:cTn id="8" dur="500" fill="hold"/>
                                        <p:tgtEl>
                                          <p:spTgt spid="160666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606661"/>
                                        </p:tgtEl>
                                        <p:attrNameLst>
                                          <p:attrName>style.visibility</p:attrName>
                                        </p:attrNameLst>
                                      </p:cBhvr>
                                      <p:to>
                                        <p:strVal val="visible"/>
                                      </p:to>
                                    </p:set>
                                    <p:anim calcmode="lin" valueType="num">
                                      <p:cBhvr>
                                        <p:cTn id="12" dur="500" fill="hold"/>
                                        <p:tgtEl>
                                          <p:spTgt spid="1606661"/>
                                        </p:tgtEl>
                                        <p:attrNameLst>
                                          <p:attrName>ppt_w</p:attrName>
                                        </p:attrNameLst>
                                      </p:cBhvr>
                                      <p:tavLst>
                                        <p:tav tm="0">
                                          <p:val>
                                            <p:strVal val="2/3*#ppt_w"/>
                                          </p:val>
                                        </p:tav>
                                        <p:tav tm="100000">
                                          <p:val>
                                            <p:strVal val="#ppt_w"/>
                                          </p:val>
                                        </p:tav>
                                      </p:tavLst>
                                    </p:anim>
                                    <p:anim calcmode="lin" valueType="num">
                                      <p:cBhvr>
                                        <p:cTn id="13" dur="500" fill="hold"/>
                                        <p:tgtEl>
                                          <p:spTgt spid="160666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2" presetClass="entr" presetSubtype="2" fill="hold" grpId="0" nodeType="afterEffect">
                                  <p:stCondLst>
                                    <p:cond delay="0"/>
                                  </p:stCondLst>
                                  <p:childTnLst>
                                    <p:set>
                                      <p:cBhvr>
                                        <p:cTn id="16" dur="1" fill="hold">
                                          <p:stCondLst>
                                            <p:cond delay="0"/>
                                          </p:stCondLst>
                                        </p:cTn>
                                        <p:tgtEl>
                                          <p:spTgt spid="1606662"/>
                                        </p:tgtEl>
                                        <p:attrNameLst>
                                          <p:attrName>style.visibility</p:attrName>
                                        </p:attrNameLst>
                                      </p:cBhvr>
                                      <p:to>
                                        <p:strVal val="visible"/>
                                      </p:to>
                                    </p:set>
                                    <p:animEffect transition="in" filter="wipe(right)">
                                      <p:cBhvr>
                                        <p:cTn id="17" dur="500"/>
                                        <p:tgtEl>
                                          <p:spTgt spid="1606662"/>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606665"/>
                                        </p:tgtEl>
                                        <p:attrNameLst>
                                          <p:attrName>style.visibility</p:attrName>
                                        </p:attrNameLst>
                                      </p:cBhvr>
                                      <p:to>
                                        <p:strVal val="visible"/>
                                      </p:to>
                                    </p:set>
                                    <p:animEffect transition="in" filter="dissolve">
                                      <p:cBhvr>
                                        <p:cTn id="21" dur="500"/>
                                        <p:tgtEl>
                                          <p:spTgt spid="1606665"/>
                                        </p:tgtEl>
                                      </p:cBhvr>
                                    </p:animEffect>
                                  </p:childTnLst>
                                </p:cTn>
                              </p:par>
                            </p:childTnLst>
                          </p:cTn>
                        </p:par>
                        <p:par>
                          <p:cTn id="22" fill="hold" nodeType="afterGroup">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606668"/>
                                        </p:tgtEl>
                                        <p:attrNameLst>
                                          <p:attrName>style.visibility</p:attrName>
                                        </p:attrNameLst>
                                      </p:cBhvr>
                                      <p:to>
                                        <p:strVal val="visible"/>
                                      </p:to>
                                    </p:set>
                                    <p:animEffect transition="in" filter="wipe(left)">
                                      <p:cBhvr>
                                        <p:cTn id="25" dur="500"/>
                                        <p:tgtEl>
                                          <p:spTgt spid="1606668"/>
                                        </p:tgtEl>
                                      </p:cBhvr>
                                    </p:animEffect>
                                  </p:childTnLst>
                                </p:cTn>
                              </p:par>
                            </p:childTnLst>
                          </p:cTn>
                        </p:par>
                        <p:par>
                          <p:cTn id="26" fill="hold" nodeType="afterGroup">
                            <p:stCondLst>
                              <p:cond delay="2500"/>
                            </p:stCondLst>
                            <p:childTnLst>
                              <p:par>
                                <p:cTn id="27" presetID="9" presetClass="entr" presetSubtype="0" fill="hold" grpId="0" nodeType="afterEffect">
                                  <p:stCondLst>
                                    <p:cond delay="0"/>
                                  </p:stCondLst>
                                  <p:childTnLst>
                                    <p:set>
                                      <p:cBhvr>
                                        <p:cTn id="28" dur="1" fill="hold">
                                          <p:stCondLst>
                                            <p:cond delay="0"/>
                                          </p:stCondLst>
                                        </p:cTn>
                                        <p:tgtEl>
                                          <p:spTgt spid="1606667"/>
                                        </p:tgtEl>
                                        <p:attrNameLst>
                                          <p:attrName>style.visibility</p:attrName>
                                        </p:attrNameLst>
                                      </p:cBhvr>
                                      <p:to>
                                        <p:strVal val="visible"/>
                                      </p:to>
                                    </p:set>
                                    <p:animEffect transition="in" filter="dissolve">
                                      <p:cBhvr>
                                        <p:cTn id="29" dur="500"/>
                                        <p:tgtEl>
                                          <p:spTgt spid="160666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3" presetClass="entr" presetSubtype="272" fill="hold" grpId="0" nodeType="clickEffect">
                                  <p:stCondLst>
                                    <p:cond delay="0"/>
                                  </p:stCondLst>
                                  <p:childTnLst>
                                    <p:set>
                                      <p:cBhvr>
                                        <p:cTn id="33" dur="1" fill="hold">
                                          <p:stCondLst>
                                            <p:cond delay="0"/>
                                          </p:stCondLst>
                                        </p:cTn>
                                        <p:tgtEl>
                                          <p:spTgt spid="1606659"/>
                                        </p:tgtEl>
                                        <p:attrNameLst>
                                          <p:attrName>style.visibility</p:attrName>
                                        </p:attrNameLst>
                                      </p:cBhvr>
                                      <p:to>
                                        <p:strVal val="visible"/>
                                      </p:to>
                                    </p:set>
                                    <p:anim calcmode="lin" valueType="num">
                                      <p:cBhvr>
                                        <p:cTn id="34" dur="500" fill="hold"/>
                                        <p:tgtEl>
                                          <p:spTgt spid="1606659"/>
                                        </p:tgtEl>
                                        <p:attrNameLst>
                                          <p:attrName>ppt_w</p:attrName>
                                        </p:attrNameLst>
                                      </p:cBhvr>
                                      <p:tavLst>
                                        <p:tav tm="0">
                                          <p:val>
                                            <p:strVal val="2/3*#ppt_w"/>
                                          </p:val>
                                        </p:tav>
                                        <p:tav tm="100000">
                                          <p:val>
                                            <p:strVal val="#ppt_w"/>
                                          </p:val>
                                        </p:tav>
                                      </p:tavLst>
                                    </p:anim>
                                    <p:anim calcmode="lin" valueType="num">
                                      <p:cBhvr>
                                        <p:cTn id="35" dur="500" fill="hold"/>
                                        <p:tgtEl>
                                          <p:spTgt spid="1606659"/>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500"/>
                            </p:stCondLst>
                            <p:childTnLst>
                              <p:par>
                                <p:cTn id="37" presetID="22" presetClass="entr" presetSubtype="4" fill="hold" grpId="0" nodeType="afterEffect">
                                  <p:stCondLst>
                                    <p:cond delay="0"/>
                                  </p:stCondLst>
                                  <p:childTnLst>
                                    <p:set>
                                      <p:cBhvr>
                                        <p:cTn id="38" dur="1" fill="hold">
                                          <p:stCondLst>
                                            <p:cond delay="0"/>
                                          </p:stCondLst>
                                        </p:cTn>
                                        <p:tgtEl>
                                          <p:spTgt spid="1606670"/>
                                        </p:tgtEl>
                                        <p:attrNameLst>
                                          <p:attrName>style.visibility</p:attrName>
                                        </p:attrNameLst>
                                      </p:cBhvr>
                                      <p:to>
                                        <p:strVal val="visible"/>
                                      </p:to>
                                    </p:set>
                                    <p:animEffect transition="in" filter="wipe(down)">
                                      <p:cBhvr>
                                        <p:cTn id="39" dur="500"/>
                                        <p:tgtEl>
                                          <p:spTgt spid="1606670"/>
                                        </p:tgtEl>
                                      </p:cBhvr>
                                    </p:animEffect>
                                  </p:childTnLst>
                                </p:cTn>
                              </p:par>
                            </p:childTnLst>
                          </p:cTn>
                        </p:par>
                        <p:par>
                          <p:cTn id="40" fill="hold" nodeType="afterGroup">
                            <p:stCondLst>
                              <p:cond delay="1000"/>
                            </p:stCondLst>
                            <p:childTnLst>
                              <p:par>
                                <p:cTn id="41" presetID="9" presetClass="entr" presetSubtype="0" fill="hold" grpId="0" nodeType="afterEffect">
                                  <p:stCondLst>
                                    <p:cond delay="0"/>
                                  </p:stCondLst>
                                  <p:childTnLst>
                                    <p:set>
                                      <p:cBhvr>
                                        <p:cTn id="42" dur="1" fill="hold">
                                          <p:stCondLst>
                                            <p:cond delay="0"/>
                                          </p:stCondLst>
                                        </p:cTn>
                                        <p:tgtEl>
                                          <p:spTgt spid="1606671"/>
                                        </p:tgtEl>
                                        <p:attrNameLst>
                                          <p:attrName>style.visibility</p:attrName>
                                        </p:attrNameLst>
                                      </p:cBhvr>
                                      <p:to>
                                        <p:strVal val="visible"/>
                                      </p:to>
                                    </p:set>
                                    <p:animEffect transition="in" filter="dissolve">
                                      <p:cBhvr>
                                        <p:cTn id="43" dur="500"/>
                                        <p:tgtEl>
                                          <p:spTgt spid="1606671"/>
                                        </p:tgtEl>
                                      </p:cBhvr>
                                    </p:animEffect>
                                  </p:childTnLst>
                                </p:cTn>
                              </p:par>
                            </p:childTnLst>
                          </p:cTn>
                        </p:par>
                        <p:par>
                          <p:cTn id="44" fill="hold" nodeType="afterGroup">
                            <p:stCondLst>
                              <p:cond delay="1500"/>
                            </p:stCondLst>
                            <p:childTnLst>
                              <p:par>
                                <p:cTn id="45" presetID="22" presetClass="entr" presetSubtype="1" fill="hold" grpId="0" nodeType="afterEffect">
                                  <p:stCondLst>
                                    <p:cond delay="0"/>
                                  </p:stCondLst>
                                  <p:childTnLst>
                                    <p:set>
                                      <p:cBhvr>
                                        <p:cTn id="46" dur="1" fill="hold">
                                          <p:stCondLst>
                                            <p:cond delay="0"/>
                                          </p:stCondLst>
                                        </p:cTn>
                                        <p:tgtEl>
                                          <p:spTgt spid="1606663"/>
                                        </p:tgtEl>
                                        <p:attrNameLst>
                                          <p:attrName>style.visibility</p:attrName>
                                        </p:attrNameLst>
                                      </p:cBhvr>
                                      <p:to>
                                        <p:strVal val="visible"/>
                                      </p:to>
                                    </p:set>
                                    <p:animEffect transition="in" filter="wipe(up)">
                                      <p:cBhvr>
                                        <p:cTn id="47" dur="500"/>
                                        <p:tgtEl>
                                          <p:spTgt spid="1606663"/>
                                        </p:tgtEl>
                                      </p:cBhvr>
                                    </p:animEffect>
                                  </p:childTnLst>
                                </p:cTn>
                              </p:par>
                            </p:childTnLst>
                          </p:cTn>
                        </p:par>
                        <p:par>
                          <p:cTn id="48" fill="hold" nodeType="afterGroup">
                            <p:stCondLst>
                              <p:cond delay="2000"/>
                            </p:stCondLst>
                            <p:childTnLst>
                              <p:par>
                                <p:cTn id="49" presetID="9" presetClass="entr" presetSubtype="0" fill="hold" grpId="0" nodeType="afterEffect">
                                  <p:stCondLst>
                                    <p:cond delay="0"/>
                                  </p:stCondLst>
                                  <p:childTnLst>
                                    <p:set>
                                      <p:cBhvr>
                                        <p:cTn id="50" dur="1" fill="hold">
                                          <p:stCondLst>
                                            <p:cond delay="0"/>
                                          </p:stCondLst>
                                        </p:cTn>
                                        <p:tgtEl>
                                          <p:spTgt spid="1606664"/>
                                        </p:tgtEl>
                                        <p:attrNameLst>
                                          <p:attrName>style.visibility</p:attrName>
                                        </p:attrNameLst>
                                      </p:cBhvr>
                                      <p:to>
                                        <p:strVal val="visible"/>
                                      </p:to>
                                    </p:set>
                                    <p:animEffect transition="in" filter="dissolve">
                                      <p:cBhvr>
                                        <p:cTn id="51" dur="500"/>
                                        <p:tgtEl>
                                          <p:spTgt spid="1606664"/>
                                        </p:tgtEl>
                                      </p:cBhvr>
                                    </p:animEffect>
                                  </p:childTnLst>
                                </p:cTn>
                              </p:par>
                            </p:childTnLst>
                          </p:cTn>
                        </p:par>
                        <p:par>
                          <p:cTn id="52" fill="hold" nodeType="afterGroup">
                            <p:stCondLst>
                              <p:cond delay="2500"/>
                            </p:stCondLst>
                            <p:childTnLst>
                              <p:par>
                                <p:cTn id="53" presetID="1" presetClass="entr" presetSubtype="0" fill="hold" nodeType="afterEffect">
                                  <p:stCondLst>
                                    <p:cond delay="0"/>
                                  </p:stCondLst>
                                  <p:childTnLst>
                                    <p:set>
                                      <p:cBhvr>
                                        <p:cTn id="54" dur="1" fill="hold">
                                          <p:stCondLst>
                                            <p:cond delay="499"/>
                                          </p:stCondLst>
                                        </p:cTn>
                                        <p:tgtEl>
                                          <p:spTgt spid="2"/>
                                        </p:tgtEl>
                                        <p:attrNameLst>
                                          <p:attrName>style.visibility</p:attrName>
                                        </p:attrNameLst>
                                      </p:cBhvr>
                                      <p:to>
                                        <p:strVal val="visible"/>
                                      </p:to>
                                    </p:set>
                                  </p:childTnLst>
                                </p:cTn>
                              </p:par>
                            </p:childTnLst>
                          </p:cTn>
                        </p:par>
                        <p:par>
                          <p:cTn id="55" fill="hold" nodeType="afterGroup">
                            <p:stCondLst>
                              <p:cond delay="3000"/>
                            </p:stCondLst>
                            <p:childTnLst>
                              <p:par>
                                <p:cTn id="56" presetID="22" presetClass="entr" presetSubtype="2" fill="hold" grpId="0" nodeType="afterEffect">
                                  <p:stCondLst>
                                    <p:cond delay="0"/>
                                  </p:stCondLst>
                                  <p:childTnLst>
                                    <p:set>
                                      <p:cBhvr>
                                        <p:cTn id="57" dur="1" fill="hold">
                                          <p:stCondLst>
                                            <p:cond delay="0"/>
                                          </p:stCondLst>
                                        </p:cTn>
                                        <p:tgtEl>
                                          <p:spTgt spid="1606672"/>
                                        </p:tgtEl>
                                        <p:attrNameLst>
                                          <p:attrName>style.visibility</p:attrName>
                                        </p:attrNameLst>
                                      </p:cBhvr>
                                      <p:to>
                                        <p:strVal val="visible"/>
                                      </p:to>
                                    </p:set>
                                    <p:animEffect transition="in" filter="wipe(right)">
                                      <p:cBhvr>
                                        <p:cTn id="58" dur="500"/>
                                        <p:tgtEl>
                                          <p:spTgt spid="1606672"/>
                                        </p:tgtEl>
                                      </p:cBhvr>
                                    </p:animEffect>
                                  </p:childTnLst>
                                </p:cTn>
                              </p:par>
                            </p:childTnLst>
                          </p:cTn>
                        </p:par>
                        <p:par>
                          <p:cTn id="59" fill="hold" nodeType="afterGroup">
                            <p:stCondLst>
                              <p:cond delay="3500"/>
                            </p:stCondLst>
                            <p:childTnLst>
                              <p:par>
                                <p:cTn id="60" presetID="9" presetClass="entr" presetSubtype="0" fill="hold" grpId="0" nodeType="afterEffect">
                                  <p:stCondLst>
                                    <p:cond delay="0"/>
                                  </p:stCondLst>
                                  <p:childTnLst>
                                    <p:set>
                                      <p:cBhvr>
                                        <p:cTn id="61" dur="1" fill="hold">
                                          <p:stCondLst>
                                            <p:cond delay="0"/>
                                          </p:stCondLst>
                                        </p:cTn>
                                        <p:tgtEl>
                                          <p:spTgt spid="1606673"/>
                                        </p:tgtEl>
                                        <p:attrNameLst>
                                          <p:attrName>style.visibility</p:attrName>
                                        </p:attrNameLst>
                                      </p:cBhvr>
                                      <p:to>
                                        <p:strVal val="visible"/>
                                      </p:to>
                                    </p:set>
                                    <p:animEffect transition="in" filter="dissolve">
                                      <p:cBhvr>
                                        <p:cTn id="62" dur="500"/>
                                        <p:tgtEl>
                                          <p:spTgt spid="160667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31"/>
                                        </p:tgtEl>
                                        <p:attrNameLst>
                                          <p:attrName>style.visibility</p:attrName>
                                        </p:attrNameLst>
                                      </p:cBhvr>
                                      <p:to>
                                        <p:strVal val="hidden"/>
                                      </p:to>
                                    </p:set>
                                  </p:childTnLst>
                                </p:cTn>
                              </p:par>
                              <p:par>
                                <p:cTn id="67" presetID="9" presetClass="entr" presetSubtype="0" fill="hold" grpId="0" nodeType="withEffect">
                                  <p:stCondLst>
                                    <p:cond delay="0"/>
                                  </p:stCondLst>
                                  <p:childTnLst>
                                    <p:set>
                                      <p:cBhvr>
                                        <p:cTn id="68" dur="1" fill="hold">
                                          <p:stCondLst>
                                            <p:cond delay="0"/>
                                          </p:stCondLst>
                                        </p:cTn>
                                        <p:tgtEl>
                                          <p:spTgt spid="1606666"/>
                                        </p:tgtEl>
                                        <p:attrNameLst>
                                          <p:attrName>style.visibility</p:attrName>
                                        </p:attrNameLst>
                                      </p:cBhvr>
                                      <p:to>
                                        <p:strVal val="visible"/>
                                      </p:to>
                                    </p:set>
                                    <p:animEffect transition="in" filter="dissolve">
                                      <p:cBhvr>
                                        <p:cTn id="69" dur="500"/>
                                        <p:tgtEl>
                                          <p:spTgt spid="1606666"/>
                                        </p:tgtEl>
                                      </p:cBhvr>
                                    </p:animEffect>
                                  </p:childTnLst>
                                </p:cTn>
                              </p:par>
                            </p:childTnLst>
                          </p:cTn>
                        </p:par>
                        <p:par>
                          <p:cTn id="70" fill="hold" nodeType="afterGroup">
                            <p:stCondLst>
                              <p:cond delay="500"/>
                            </p:stCondLst>
                            <p:childTnLst>
                              <p:par>
                                <p:cTn id="71" presetID="9" presetClass="entr" presetSubtype="0" fill="hold" grpId="0" nodeType="afterEffect">
                                  <p:stCondLst>
                                    <p:cond delay="0"/>
                                  </p:stCondLst>
                                  <p:childTnLst>
                                    <p:set>
                                      <p:cBhvr>
                                        <p:cTn id="72" dur="1" fill="hold">
                                          <p:stCondLst>
                                            <p:cond delay="0"/>
                                          </p:stCondLst>
                                        </p:cTn>
                                        <p:tgtEl>
                                          <p:spTgt spid="1606669"/>
                                        </p:tgtEl>
                                        <p:attrNameLst>
                                          <p:attrName>style.visibility</p:attrName>
                                        </p:attrNameLst>
                                      </p:cBhvr>
                                      <p:to>
                                        <p:strVal val="visible"/>
                                      </p:to>
                                    </p:set>
                                    <p:animEffect transition="in" filter="dissolve">
                                      <p:cBhvr>
                                        <p:cTn id="73" dur="500"/>
                                        <p:tgtEl>
                                          <p:spTgt spid="1606669"/>
                                        </p:tgtEl>
                                      </p:cBhvr>
                                    </p:animEffect>
                                  </p:childTnLst>
                                </p:cTn>
                              </p:par>
                            </p:childTnLst>
                          </p:cTn>
                        </p:par>
                        <p:par>
                          <p:cTn id="74" fill="hold" nodeType="afterGroup">
                            <p:stCondLst>
                              <p:cond delay="1000"/>
                            </p:stCondLst>
                            <p:childTnLst>
                              <p:par>
                                <p:cTn id="75" presetID="9" presetClass="entr" presetSubtype="0" fill="hold" grpId="0" nodeType="afterEffect">
                                  <p:stCondLst>
                                    <p:cond delay="0"/>
                                  </p:stCondLst>
                                  <p:childTnLst>
                                    <p:set>
                                      <p:cBhvr>
                                        <p:cTn id="76" dur="1" fill="hold">
                                          <p:stCondLst>
                                            <p:cond delay="0"/>
                                          </p:stCondLst>
                                        </p:cTn>
                                        <p:tgtEl>
                                          <p:spTgt spid="1606683"/>
                                        </p:tgtEl>
                                        <p:attrNameLst>
                                          <p:attrName>style.visibility</p:attrName>
                                        </p:attrNameLst>
                                      </p:cBhvr>
                                      <p:to>
                                        <p:strVal val="visible"/>
                                      </p:to>
                                    </p:set>
                                    <p:animEffect transition="in" filter="dissolve">
                                      <p:cBhvr>
                                        <p:cTn id="77" dur="500"/>
                                        <p:tgtEl>
                                          <p:spTgt spid="16066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6659" grpId="0" animBg="1" autoUpdateAnimBg="0"/>
      <p:bldP spid="1606660" grpId="0" animBg="1" autoUpdateAnimBg="0"/>
      <p:bldP spid="1606661" grpId="0" animBg="1" autoUpdateAnimBg="0"/>
      <p:bldP spid="1606662" grpId="0" animBg="1"/>
      <p:bldP spid="1606663" grpId="0" animBg="1"/>
      <p:bldP spid="1606664" grpId="0" animBg="1" autoUpdateAnimBg="0"/>
      <p:bldP spid="1606665" grpId="0" animBg="1" autoUpdateAnimBg="0"/>
      <p:bldP spid="1606666" grpId="0" animBg="1" autoUpdateAnimBg="0"/>
      <p:bldP spid="1606667" grpId="0" animBg="1" autoUpdateAnimBg="0"/>
      <p:bldP spid="1606668" grpId="0" animBg="1"/>
      <p:bldP spid="1606669" grpId="0" animBg="1" autoUpdateAnimBg="0"/>
      <p:bldP spid="1606670" grpId="0" animBg="1"/>
      <p:bldP spid="1606671" grpId="0" animBg="1" autoUpdateAnimBg="0"/>
      <p:bldP spid="1606672" grpId="0" animBg="1"/>
      <p:bldP spid="1606673" grpId="0" animBg="1" autoUpdateAnimBg="0"/>
      <p:bldP spid="1606683" grpId="0" animBg="1" autoUpdateAnimBg="0"/>
      <p:bldP spid="31"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67E1E221-77B7-4584-9F55-6A5CC1136E6D}" type="datetime4">
              <a:rPr lang="en-US" smtClean="0"/>
              <a:t>April 21,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8FB2EA4-A145-429F-8BF2-B083798E12F6}"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t>Marshaling I</a:t>
            </a:r>
            <a:endParaRPr lang="en-US" altLang="en-US" sz="3200"/>
          </a:p>
        </p:txBody>
      </p:sp>
      <p:sp>
        <p:nvSpPr>
          <p:cNvPr id="1486851" name="AutoShape 3"/>
          <p:cNvSpPr>
            <a:spLocks noChangeArrowheads="1"/>
          </p:cNvSpPr>
          <p:nvPr/>
        </p:nvSpPr>
        <p:spPr bwMode="auto">
          <a:xfrm>
            <a:off x="1905000" y="5181600"/>
            <a:ext cx="2438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486852"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486853" name="AutoShape 5"/>
          <p:cNvSpPr>
            <a:spLocks noChangeArrowheads="1"/>
          </p:cNvSpPr>
          <p:nvPr/>
        </p:nvSpPr>
        <p:spPr bwMode="auto">
          <a:xfrm>
            <a:off x="9020433"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86854" name="Line 6"/>
          <p:cNvSpPr>
            <a:spLocks noChangeShapeType="1"/>
          </p:cNvSpPr>
          <p:nvPr/>
        </p:nvSpPr>
        <p:spPr bwMode="auto">
          <a:xfrm>
            <a:off x="4343399" y="2133600"/>
            <a:ext cx="4677033"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86855" name="Line 7"/>
          <p:cNvSpPr>
            <a:spLocks noChangeShapeType="1"/>
          </p:cNvSpPr>
          <p:nvPr/>
        </p:nvSpPr>
        <p:spPr bwMode="auto">
          <a:xfrm>
            <a:off x="2819400"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86856" name="AutoShape 8"/>
          <p:cNvSpPr>
            <a:spLocks noChangeArrowheads="1"/>
          </p:cNvSpPr>
          <p:nvPr/>
        </p:nvSpPr>
        <p:spPr bwMode="auto">
          <a:xfrm>
            <a:off x="346074" y="3467100"/>
            <a:ext cx="2057400"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$100</a:t>
            </a:r>
          </a:p>
          <a:p>
            <a:pPr algn="ctr"/>
            <a:r>
              <a:rPr lang="en-US" altLang="en-US" sz="3200" dirty="0"/>
              <a:t>SA, FS: EQ</a:t>
            </a:r>
          </a:p>
        </p:txBody>
      </p:sp>
      <p:sp>
        <p:nvSpPr>
          <p:cNvPr id="1486857" name="AutoShape 9"/>
          <p:cNvSpPr>
            <a:spLocks noChangeArrowheads="1"/>
          </p:cNvSpPr>
          <p:nvPr/>
        </p:nvSpPr>
        <p:spPr bwMode="auto">
          <a:xfrm>
            <a:off x="5029200" y="2456853"/>
            <a:ext cx="365760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$100</a:t>
            </a:r>
          </a:p>
          <a:p>
            <a:pPr algn="ctr"/>
            <a:r>
              <a:rPr lang="en-US" altLang="en-US" sz="3200" dirty="0"/>
              <a:t>SA, FS: EQ and </a:t>
            </a:r>
            <a:r>
              <a:rPr lang="en-US" altLang="en-US" sz="3200" dirty="0" err="1"/>
              <a:t>Inv</a:t>
            </a:r>
            <a:endParaRPr lang="en-US" altLang="en-US" sz="3200" dirty="0"/>
          </a:p>
        </p:txBody>
      </p:sp>
      <p:sp>
        <p:nvSpPr>
          <p:cNvPr id="1486858" name="Text Box 10"/>
          <p:cNvSpPr txBox="1">
            <a:spLocks noChangeArrowheads="1"/>
          </p:cNvSpPr>
          <p:nvPr/>
        </p:nvSpPr>
        <p:spPr bwMode="auto">
          <a:xfrm>
            <a:off x="8686800" y="3810000"/>
            <a:ext cx="3505200"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How should we divide EQ = $100 and </a:t>
            </a:r>
            <a:r>
              <a:rPr lang="en-US" altLang="en-US" sz="3600" dirty="0" err="1">
                <a:solidFill>
                  <a:srgbClr val="FF0000"/>
                </a:solidFill>
              </a:rPr>
              <a:t>Inv</a:t>
            </a:r>
            <a:r>
              <a:rPr lang="en-US" altLang="en-US" sz="3600" dirty="0">
                <a:solidFill>
                  <a:srgbClr val="FF0000"/>
                </a:solidFill>
              </a:rPr>
              <a:t> = $99?</a:t>
            </a:r>
          </a:p>
        </p:txBody>
      </p:sp>
      <p:sp>
        <p:nvSpPr>
          <p:cNvPr id="1486859" name="AutoShape 11"/>
          <p:cNvSpPr>
            <a:spLocks noChangeArrowheads="1"/>
          </p:cNvSpPr>
          <p:nvPr/>
        </p:nvSpPr>
        <p:spPr bwMode="auto">
          <a:xfrm>
            <a:off x="6172200" y="5029200"/>
            <a:ext cx="15240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486860" name="Line 12"/>
          <p:cNvSpPr>
            <a:spLocks noChangeShapeType="1"/>
          </p:cNvSpPr>
          <p:nvPr/>
        </p:nvSpPr>
        <p:spPr bwMode="auto">
          <a:xfrm>
            <a:off x="4114800" y="2667000"/>
            <a:ext cx="2057400" cy="28956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86861" name="AutoShape 13"/>
          <p:cNvSpPr>
            <a:spLocks noChangeArrowheads="1"/>
          </p:cNvSpPr>
          <p:nvPr/>
        </p:nvSpPr>
        <p:spPr bwMode="auto">
          <a:xfrm>
            <a:off x="5741772" y="4181478"/>
            <a:ext cx="1725827" cy="685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$100</a:t>
            </a:r>
          </a:p>
        </p:txBody>
      </p:sp>
      <p:sp>
        <p:nvSpPr>
          <p:cNvPr id="17" name="Rectangle 5"/>
          <p:cNvSpPr>
            <a:spLocks noChangeArrowheads="1"/>
          </p:cNvSpPr>
          <p:nvPr/>
        </p:nvSpPr>
        <p:spPr bwMode="auto">
          <a:xfrm>
            <a:off x="11940747"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0125513" y="0"/>
            <a:ext cx="206648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86852"/>
                                        </p:tgtEl>
                                        <p:attrNameLst>
                                          <p:attrName>style.visibility</p:attrName>
                                        </p:attrNameLst>
                                      </p:cBhvr>
                                      <p:to>
                                        <p:strVal val="visible"/>
                                      </p:to>
                                    </p:set>
                                    <p:anim calcmode="lin" valueType="num">
                                      <p:cBhvr additive="base">
                                        <p:cTn id="7" dur="500" fill="hold"/>
                                        <p:tgtEl>
                                          <p:spTgt spid="1486852"/>
                                        </p:tgtEl>
                                        <p:attrNameLst>
                                          <p:attrName>ppt_x</p:attrName>
                                        </p:attrNameLst>
                                      </p:cBhvr>
                                      <p:tavLst>
                                        <p:tav tm="0">
                                          <p:val>
                                            <p:strVal val="0-#ppt_w/2"/>
                                          </p:val>
                                        </p:tav>
                                        <p:tav tm="100000">
                                          <p:val>
                                            <p:strVal val="#ppt_x"/>
                                          </p:val>
                                        </p:tav>
                                      </p:tavLst>
                                    </p:anim>
                                    <p:anim calcmode="lin" valueType="num">
                                      <p:cBhvr additive="base">
                                        <p:cTn id="8" dur="500" fill="hold"/>
                                        <p:tgtEl>
                                          <p:spTgt spid="148685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486854"/>
                                        </p:tgtEl>
                                        <p:attrNameLst>
                                          <p:attrName>style.visibility</p:attrName>
                                        </p:attrNameLst>
                                      </p:cBhvr>
                                      <p:to>
                                        <p:strVal val="visible"/>
                                      </p:to>
                                    </p:set>
                                    <p:anim calcmode="lin" valueType="num">
                                      <p:cBhvr>
                                        <p:cTn id="12" dur="500" fill="hold"/>
                                        <p:tgtEl>
                                          <p:spTgt spid="1486854"/>
                                        </p:tgtEl>
                                        <p:attrNameLst>
                                          <p:attrName>ppt_w</p:attrName>
                                        </p:attrNameLst>
                                      </p:cBhvr>
                                      <p:tavLst>
                                        <p:tav tm="0">
                                          <p:val>
                                            <p:strVal val="2/3*#ppt_w"/>
                                          </p:val>
                                        </p:tav>
                                        <p:tav tm="100000">
                                          <p:val>
                                            <p:strVal val="#ppt_w"/>
                                          </p:val>
                                        </p:tav>
                                      </p:tavLst>
                                    </p:anim>
                                    <p:anim calcmode="lin" valueType="num">
                                      <p:cBhvr>
                                        <p:cTn id="13" dur="500" fill="hold"/>
                                        <p:tgtEl>
                                          <p:spTgt spid="1486854"/>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486853"/>
                                        </p:tgtEl>
                                        <p:attrNameLst>
                                          <p:attrName>style.visibility</p:attrName>
                                        </p:attrNameLst>
                                      </p:cBhvr>
                                      <p:to>
                                        <p:strVal val="visible"/>
                                      </p:to>
                                    </p:set>
                                    <p:anim calcmode="lin" valueType="num">
                                      <p:cBhvr>
                                        <p:cTn id="17" dur="500" fill="hold"/>
                                        <p:tgtEl>
                                          <p:spTgt spid="1486853"/>
                                        </p:tgtEl>
                                        <p:attrNameLst>
                                          <p:attrName>ppt_w</p:attrName>
                                        </p:attrNameLst>
                                      </p:cBhvr>
                                      <p:tavLst>
                                        <p:tav tm="0">
                                          <p:val>
                                            <p:strVal val="2/3*#ppt_w"/>
                                          </p:val>
                                        </p:tav>
                                        <p:tav tm="100000">
                                          <p:val>
                                            <p:strVal val="#ppt_w"/>
                                          </p:val>
                                        </p:tav>
                                      </p:tavLst>
                                    </p:anim>
                                    <p:anim calcmode="lin" valueType="num">
                                      <p:cBhvr>
                                        <p:cTn id="18" dur="500" fill="hold"/>
                                        <p:tgtEl>
                                          <p:spTgt spid="1486853"/>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486857"/>
                                        </p:tgtEl>
                                        <p:attrNameLst>
                                          <p:attrName>style.visibility</p:attrName>
                                        </p:attrNameLst>
                                      </p:cBhvr>
                                      <p:to>
                                        <p:strVal val="visible"/>
                                      </p:to>
                                    </p:set>
                                    <p:animEffect transition="in" filter="dissolve">
                                      <p:cBhvr>
                                        <p:cTn id="22" dur="500"/>
                                        <p:tgtEl>
                                          <p:spTgt spid="148685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486855"/>
                                        </p:tgtEl>
                                        <p:attrNameLst>
                                          <p:attrName>style.visibility</p:attrName>
                                        </p:attrNameLst>
                                      </p:cBhvr>
                                      <p:to>
                                        <p:strVal val="visible"/>
                                      </p:to>
                                    </p:set>
                                    <p:anim calcmode="lin" valueType="num">
                                      <p:cBhvr>
                                        <p:cTn id="27" dur="500" fill="hold"/>
                                        <p:tgtEl>
                                          <p:spTgt spid="1486855"/>
                                        </p:tgtEl>
                                        <p:attrNameLst>
                                          <p:attrName>ppt_w</p:attrName>
                                        </p:attrNameLst>
                                      </p:cBhvr>
                                      <p:tavLst>
                                        <p:tav tm="0">
                                          <p:val>
                                            <p:strVal val="2/3*#ppt_w"/>
                                          </p:val>
                                        </p:tav>
                                        <p:tav tm="100000">
                                          <p:val>
                                            <p:strVal val="#ppt_w"/>
                                          </p:val>
                                        </p:tav>
                                      </p:tavLst>
                                    </p:anim>
                                    <p:anim calcmode="lin" valueType="num">
                                      <p:cBhvr>
                                        <p:cTn id="28" dur="500" fill="hold"/>
                                        <p:tgtEl>
                                          <p:spTgt spid="148685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486851"/>
                                        </p:tgtEl>
                                        <p:attrNameLst>
                                          <p:attrName>style.visibility</p:attrName>
                                        </p:attrNameLst>
                                      </p:cBhvr>
                                      <p:to>
                                        <p:strVal val="visible"/>
                                      </p:to>
                                    </p:set>
                                    <p:anim calcmode="lin" valueType="num">
                                      <p:cBhvr>
                                        <p:cTn id="32" dur="500" fill="hold"/>
                                        <p:tgtEl>
                                          <p:spTgt spid="1486851"/>
                                        </p:tgtEl>
                                        <p:attrNameLst>
                                          <p:attrName>ppt_w</p:attrName>
                                        </p:attrNameLst>
                                      </p:cBhvr>
                                      <p:tavLst>
                                        <p:tav tm="0">
                                          <p:val>
                                            <p:strVal val="2/3*#ppt_w"/>
                                          </p:val>
                                        </p:tav>
                                        <p:tav tm="100000">
                                          <p:val>
                                            <p:strVal val="#ppt_w"/>
                                          </p:val>
                                        </p:tav>
                                      </p:tavLst>
                                    </p:anim>
                                    <p:anim calcmode="lin" valueType="num">
                                      <p:cBhvr>
                                        <p:cTn id="33" dur="500" fill="hold"/>
                                        <p:tgtEl>
                                          <p:spTgt spid="1486851"/>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486856"/>
                                        </p:tgtEl>
                                        <p:attrNameLst>
                                          <p:attrName>style.visibility</p:attrName>
                                        </p:attrNameLst>
                                      </p:cBhvr>
                                      <p:to>
                                        <p:strVal val="visible"/>
                                      </p:to>
                                    </p:set>
                                    <p:animEffect transition="in" filter="dissolve">
                                      <p:cBhvr>
                                        <p:cTn id="37" dur="500"/>
                                        <p:tgtEl>
                                          <p:spTgt spid="148685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hidden"/>
                                      </p:to>
                                    </p:set>
                                  </p:childTnLst>
                                </p:cTn>
                              </p:par>
                              <p:par>
                                <p:cTn id="42" presetID="23" presetClass="entr" presetSubtype="272" fill="hold" grpId="0" nodeType="withEffect">
                                  <p:stCondLst>
                                    <p:cond delay="0"/>
                                  </p:stCondLst>
                                  <p:childTnLst>
                                    <p:set>
                                      <p:cBhvr>
                                        <p:cTn id="43" dur="1" fill="hold">
                                          <p:stCondLst>
                                            <p:cond delay="0"/>
                                          </p:stCondLst>
                                        </p:cTn>
                                        <p:tgtEl>
                                          <p:spTgt spid="1486860"/>
                                        </p:tgtEl>
                                        <p:attrNameLst>
                                          <p:attrName>style.visibility</p:attrName>
                                        </p:attrNameLst>
                                      </p:cBhvr>
                                      <p:to>
                                        <p:strVal val="visible"/>
                                      </p:to>
                                    </p:set>
                                    <p:anim calcmode="lin" valueType="num">
                                      <p:cBhvr>
                                        <p:cTn id="44" dur="500" fill="hold"/>
                                        <p:tgtEl>
                                          <p:spTgt spid="1486860"/>
                                        </p:tgtEl>
                                        <p:attrNameLst>
                                          <p:attrName>ppt_w</p:attrName>
                                        </p:attrNameLst>
                                      </p:cBhvr>
                                      <p:tavLst>
                                        <p:tav tm="0">
                                          <p:val>
                                            <p:strVal val="2/3*#ppt_w"/>
                                          </p:val>
                                        </p:tav>
                                        <p:tav tm="100000">
                                          <p:val>
                                            <p:strVal val="#ppt_w"/>
                                          </p:val>
                                        </p:tav>
                                      </p:tavLst>
                                    </p:anim>
                                    <p:anim calcmode="lin" valueType="num">
                                      <p:cBhvr>
                                        <p:cTn id="45" dur="500" fill="hold"/>
                                        <p:tgtEl>
                                          <p:spTgt spid="1486860"/>
                                        </p:tgtEl>
                                        <p:attrNameLst>
                                          <p:attrName>ppt_h</p:attrName>
                                        </p:attrNameLst>
                                      </p:cBhvr>
                                      <p:tavLst>
                                        <p:tav tm="0">
                                          <p:val>
                                            <p:strVal val="2/3*#ppt_h"/>
                                          </p:val>
                                        </p:tav>
                                        <p:tav tm="100000">
                                          <p:val>
                                            <p:strVal val="#ppt_h"/>
                                          </p:val>
                                        </p:tav>
                                      </p:tavLst>
                                    </p:anim>
                                  </p:childTnLst>
                                </p:cTn>
                              </p:par>
                            </p:childTnLst>
                          </p:cTn>
                        </p:par>
                        <p:par>
                          <p:cTn id="46" fill="hold" nodeType="afterGroup">
                            <p:stCondLst>
                              <p:cond delay="500"/>
                            </p:stCondLst>
                            <p:childTnLst>
                              <p:par>
                                <p:cTn id="47" presetID="23" presetClass="entr" presetSubtype="272" fill="hold" grpId="0" nodeType="afterEffect">
                                  <p:stCondLst>
                                    <p:cond delay="0"/>
                                  </p:stCondLst>
                                  <p:childTnLst>
                                    <p:set>
                                      <p:cBhvr>
                                        <p:cTn id="48" dur="1" fill="hold">
                                          <p:stCondLst>
                                            <p:cond delay="0"/>
                                          </p:stCondLst>
                                        </p:cTn>
                                        <p:tgtEl>
                                          <p:spTgt spid="1486859"/>
                                        </p:tgtEl>
                                        <p:attrNameLst>
                                          <p:attrName>style.visibility</p:attrName>
                                        </p:attrNameLst>
                                      </p:cBhvr>
                                      <p:to>
                                        <p:strVal val="visible"/>
                                      </p:to>
                                    </p:set>
                                    <p:anim calcmode="lin" valueType="num">
                                      <p:cBhvr>
                                        <p:cTn id="49" dur="500" fill="hold"/>
                                        <p:tgtEl>
                                          <p:spTgt spid="1486859"/>
                                        </p:tgtEl>
                                        <p:attrNameLst>
                                          <p:attrName>ppt_w</p:attrName>
                                        </p:attrNameLst>
                                      </p:cBhvr>
                                      <p:tavLst>
                                        <p:tav tm="0">
                                          <p:val>
                                            <p:strVal val="2/3*#ppt_w"/>
                                          </p:val>
                                        </p:tav>
                                        <p:tav tm="100000">
                                          <p:val>
                                            <p:strVal val="#ppt_w"/>
                                          </p:val>
                                        </p:tav>
                                      </p:tavLst>
                                    </p:anim>
                                    <p:anim calcmode="lin" valueType="num">
                                      <p:cBhvr>
                                        <p:cTn id="50" dur="500" fill="hold"/>
                                        <p:tgtEl>
                                          <p:spTgt spid="1486859"/>
                                        </p:tgtEl>
                                        <p:attrNameLst>
                                          <p:attrName>ppt_h</p:attrName>
                                        </p:attrNameLst>
                                      </p:cBhvr>
                                      <p:tavLst>
                                        <p:tav tm="0">
                                          <p:val>
                                            <p:strVal val="2/3*#ppt_h"/>
                                          </p:val>
                                        </p:tav>
                                        <p:tav tm="100000">
                                          <p:val>
                                            <p:strVal val="#ppt_h"/>
                                          </p:val>
                                        </p:tav>
                                      </p:tavLst>
                                    </p:anim>
                                  </p:childTnLst>
                                </p:cTn>
                              </p:par>
                            </p:childTnLst>
                          </p:cTn>
                        </p:par>
                        <p:par>
                          <p:cTn id="51" fill="hold" nodeType="afterGroup">
                            <p:stCondLst>
                              <p:cond delay="1000"/>
                            </p:stCondLst>
                            <p:childTnLst>
                              <p:par>
                                <p:cTn id="52" presetID="9" presetClass="entr" presetSubtype="0" fill="hold" grpId="0" nodeType="afterEffect">
                                  <p:stCondLst>
                                    <p:cond delay="0"/>
                                  </p:stCondLst>
                                  <p:childTnLst>
                                    <p:set>
                                      <p:cBhvr>
                                        <p:cTn id="53" dur="1" fill="hold">
                                          <p:stCondLst>
                                            <p:cond delay="0"/>
                                          </p:stCondLst>
                                        </p:cTn>
                                        <p:tgtEl>
                                          <p:spTgt spid="1486861"/>
                                        </p:tgtEl>
                                        <p:attrNameLst>
                                          <p:attrName>style.visibility</p:attrName>
                                        </p:attrNameLst>
                                      </p:cBhvr>
                                      <p:to>
                                        <p:strVal val="visible"/>
                                      </p:to>
                                    </p:set>
                                    <p:animEffect transition="in" filter="dissolve">
                                      <p:cBhvr>
                                        <p:cTn id="54" dur="500"/>
                                        <p:tgtEl>
                                          <p:spTgt spid="1486861"/>
                                        </p:tgtEl>
                                      </p:cBhvr>
                                    </p:animEffect>
                                  </p:childTnLst>
                                </p:cTn>
                              </p:par>
                            </p:childTnLst>
                          </p:cTn>
                        </p:par>
                        <p:par>
                          <p:cTn id="55" fill="hold" nodeType="afterGroup">
                            <p:stCondLst>
                              <p:cond delay="1500"/>
                            </p:stCondLst>
                            <p:childTnLst>
                              <p:par>
                                <p:cTn id="56" presetID="9" presetClass="entr" presetSubtype="0" fill="hold" grpId="0" nodeType="afterEffect">
                                  <p:stCondLst>
                                    <p:cond delay="0"/>
                                  </p:stCondLst>
                                  <p:childTnLst>
                                    <p:set>
                                      <p:cBhvr>
                                        <p:cTn id="57" dur="1" fill="hold">
                                          <p:stCondLst>
                                            <p:cond delay="0"/>
                                          </p:stCondLst>
                                        </p:cTn>
                                        <p:tgtEl>
                                          <p:spTgt spid="1486858"/>
                                        </p:tgtEl>
                                        <p:attrNameLst>
                                          <p:attrName>style.visibility</p:attrName>
                                        </p:attrNameLst>
                                      </p:cBhvr>
                                      <p:to>
                                        <p:strVal val="visible"/>
                                      </p:to>
                                    </p:set>
                                    <p:animEffect transition="in" filter="dissolve">
                                      <p:cBhvr>
                                        <p:cTn id="58" dur="500"/>
                                        <p:tgtEl>
                                          <p:spTgt spid="14868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6851" grpId="0" animBg="1" autoUpdateAnimBg="0"/>
      <p:bldP spid="1486852" grpId="0" animBg="1" autoUpdateAnimBg="0"/>
      <p:bldP spid="1486853" grpId="0" animBg="1" autoUpdateAnimBg="0"/>
      <p:bldP spid="1486854" grpId="0" animBg="1"/>
      <p:bldP spid="1486855" grpId="0" animBg="1"/>
      <p:bldP spid="1486856" grpId="0" animBg="1" autoUpdateAnimBg="0"/>
      <p:bldP spid="1486857" grpId="0" animBg="1" autoUpdateAnimBg="0"/>
      <p:bldP spid="1486858" grpId="0" animBg="1" autoUpdateAnimBg="0"/>
      <p:bldP spid="1486859" grpId="0" animBg="1" autoUpdateAnimBg="0"/>
      <p:bldP spid="1486860" grpId="0" animBg="1"/>
      <p:bldP spid="1486861" grpId="0" animBg="1" autoUpdateAnimBg="0"/>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277AE3E-3559-45E3-A844-9164D1C2E9D4}"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6C168F-E755-465E-B2C2-6A6BB6FD62CA}"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t>Marshaling Doctrine</a:t>
            </a:r>
          </a:p>
        </p:txBody>
      </p:sp>
      <p:sp>
        <p:nvSpPr>
          <p:cNvPr id="20486" name="Rectangle 3"/>
          <p:cNvSpPr>
            <a:spLocks noGrp="1" noChangeArrowheads="1"/>
          </p:cNvSpPr>
          <p:nvPr>
            <p:ph type="body" idx="1"/>
          </p:nvPr>
        </p:nvSpPr>
        <p:spPr/>
        <p:txBody>
          <a:bodyPr/>
          <a:lstStyle/>
          <a:p>
            <a:pPr>
              <a:lnSpc>
                <a:spcPct val="90000"/>
              </a:lnSpc>
            </a:pPr>
            <a:r>
              <a:rPr lang="en-US" altLang="en-US" smtClean="0"/>
              <a:t>Yes, as to Two Security Interests</a:t>
            </a:r>
          </a:p>
          <a:p>
            <a:pPr lvl="1">
              <a:lnSpc>
                <a:spcPct val="90000"/>
              </a:lnSpc>
            </a:pPr>
            <a:r>
              <a:rPr lang="en-US" altLang="en-US" smtClean="0"/>
              <a:t>Traditional doctrine applies in situation where one secured creditor has access to only one fund, second secured creditor has access to two</a:t>
            </a:r>
          </a:p>
          <a:p>
            <a:pPr lvl="1">
              <a:lnSpc>
                <a:spcPct val="90000"/>
              </a:lnSpc>
            </a:pPr>
            <a:r>
              <a:rPr lang="en-US" altLang="en-US" smtClean="0"/>
              <a:t>Done only if no harm to two-funds creditor</a:t>
            </a:r>
          </a:p>
          <a:p>
            <a:pPr>
              <a:lnSpc>
                <a:spcPct val="90000"/>
              </a:lnSpc>
            </a:pPr>
            <a:r>
              <a:rPr lang="en-US" altLang="en-US" smtClean="0"/>
              <a:t>No, as to Guarantee: What is at stake here?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1D8FDFC-8503-4E53-9BBF-E405793FE780}"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8982D0-9233-4A84-9587-82928446CD81}"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t>Marshaling Doctrine</a:t>
            </a:r>
          </a:p>
        </p:txBody>
      </p:sp>
      <p:sp>
        <p:nvSpPr>
          <p:cNvPr id="21510" name="Rectangle 3"/>
          <p:cNvSpPr>
            <a:spLocks noGrp="1" noChangeArrowheads="1"/>
          </p:cNvSpPr>
          <p:nvPr>
            <p:ph type="body" idx="1"/>
          </p:nvPr>
        </p:nvSpPr>
        <p:spPr/>
        <p:txBody>
          <a:bodyPr/>
          <a:lstStyle/>
          <a:p>
            <a:r>
              <a:rPr lang="en-US" altLang="en-US" dirty="0" smtClean="0"/>
              <a:t>Answer</a:t>
            </a:r>
          </a:p>
          <a:p>
            <a:pPr lvl="1"/>
            <a:r>
              <a:rPr lang="en-US" altLang="en-US" dirty="0" smtClean="0"/>
              <a:t>Conflict in cases</a:t>
            </a:r>
          </a:p>
          <a:p>
            <a:pPr lvl="1"/>
            <a:r>
              <a:rPr lang="en-US" altLang="en-US" dirty="0" smtClean="0"/>
              <a:t>Trustee in bankruptcy is looking to reduce claims against bankruptcy estate</a:t>
            </a:r>
          </a:p>
          <a:p>
            <a:pPr lvl="1"/>
            <a:r>
              <a:rPr lang="en-US" altLang="en-US" dirty="0" smtClean="0"/>
              <a:t>But guarantor may just substitute in for creditor (the subrogation path in the prior hypo)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44BA852-2939-4373-AFDE-36C865FB100F}"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1947F49-0C5C-41A5-ACA0-669B261A69B9}"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t>Meaning of Marshaling for Priority Theory</a:t>
            </a:r>
          </a:p>
        </p:txBody>
      </p:sp>
      <p:sp>
        <p:nvSpPr>
          <p:cNvPr id="22534" name="Rectangle 3"/>
          <p:cNvSpPr>
            <a:spLocks noGrp="1" noChangeArrowheads="1"/>
          </p:cNvSpPr>
          <p:nvPr>
            <p:ph type="body" idx="1"/>
          </p:nvPr>
        </p:nvSpPr>
        <p:spPr/>
        <p:txBody>
          <a:bodyPr/>
          <a:lstStyle/>
          <a:p>
            <a:r>
              <a:rPr lang="en-US" altLang="en-US" smtClean="0"/>
              <a:t>Extends Priority</a:t>
            </a:r>
          </a:p>
          <a:p>
            <a:pPr lvl="1"/>
            <a:r>
              <a:rPr lang="en-US" altLang="en-US" smtClean="0"/>
              <a:t>By taking a security interest in, say, equipment, if marshaling is implemented, a secured creditor effectively has a superior claim as to inventory</a:t>
            </a:r>
          </a:p>
          <a:p>
            <a:pPr lvl="1"/>
            <a:r>
              <a:rPr lang="en-US" altLang="en-US" smtClean="0"/>
              <a:t>See result in Marshaling I hypo</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97F85D9-1F1F-455E-9735-32F7168CC036}"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850FFCE-0081-472D-AF27-C1550EB36EBA}"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9-322(a)(1)</a:t>
            </a:r>
          </a:p>
        </p:txBody>
      </p:sp>
      <p:sp>
        <p:nvSpPr>
          <p:cNvPr id="8198" name="Rectangle 3"/>
          <p:cNvSpPr>
            <a:spLocks noGrp="1" noChangeArrowheads="1"/>
          </p:cNvSpPr>
          <p:nvPr>
            <p:ph type="body" idx="1"/>
          </p:nvPr>
        </p:nvSpPr>
        <p:spPr/>
        <p:txBody>
          <a:bodyPr/>
          <a:lstStyle/>
          <a:p>
            <a:r>
              <a:rPr lang="en-US" altLang="en-US" smtClean="0">
                <a:cs typeface="Times New Roman" panose="02020603050405020304" pitchFamily="18" charset="0"/>
              </a:rPr>
              <a:t>Conflicting perfected security interests and agricultural liens rank according to priority in time of filing or perfection</a:t>
            </a:r>
          </a:p>
          <a:p>
            <a:r>
              <a:rPr lang="en-US" altLang="en-US" smtClean="0">
                <a:cs typeface="Times New Roman" panose="02020603050405020304" pitchFamily="18" charset="0"/>
              </a:rPr>
              <a:t>Priority dates from the earlier of the time a filing covering the collateral is first made or the security interest or agricultural lien is first perfected, if there is no period thereafter when there is neither filing nor perfection</a:t>
            </a:r>
          </a:p>
        </p:txBody>
      </p:sp>
    </p:spTree>
    <p:extLst>
      <p:ext uri="{BB962C8B-B14F-4D97-AF65-F5344CB8AC3E}">
        <p14:creationId xmlns:p14="http://schemas.microsoft.com/office/powerpoint/2010/main" val="21410984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B451C0A5-AE90-40B2-B4E8-41F10FB2202E}" type="datetime4">
              <a:rPr lang="en-US" smtClean="0"/>
              <a:t>April 21,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5CB384-7CAA-4CD7-B48E-84884F82065E}"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dirty="0" smtClean="0"/>
              <a:t>4-13: Secured Creditors and Lien Creditors </a:t>
            </a:r>
            <a:r>
              <a:rPr lang="en-US" altLang="en-US" sz="3200" dirty="0"/>
              <a:t>(1/4)</a:t>
            </a:r>
          </a:p>
        </p:txBody>
      </p:sp>
      <p:sp>
        <p:nvSpPr>
          <p:cNvPr id="1523715"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2371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3717" name="AutoShape 5"/>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523718" name="Line 6"/>
          <p:cNvSpPr>
            <a:spLocks noChangeShapeType="1"/>
          </p:cNvSpPr>
          <p:nvPr/>
        </p:nvSpPr>
        <p:spPr bwMode="auto">
          <a:xfrm>
            <a:off x="4343400" y="2133600"/>
            <a:ext cx="3429000"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23719" name="Line 7"/>
          <p:cNvSpPr>
            <a:spLocks noChangeShapeType="1"/>
          </p:cNvSpPr>
          <p:nvPr/>
        </p:nvSpPr>
        <p:spPr bwMode="auto">
          <a:xfrm>
            <a:off x="3200400"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3720" name="AutoShape 8"/>
          <p:cNvSpPr>
            <a:spLocks noChangeArrowheads="1"/>
          </p:cNvSpPr>
          <p:nvPr/>
        </p:nvSpPr>
        <p:spPr bwMode="auto">
          <a:xfrm>
            <a:off x="3428999" y="2940424"/>
            <a:ext cx="2953871" cy="86957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1/1: $</a:t>
            </a:r>
          </a:p>
          <a:p>
            <a:pPr algn="ctr"/>
            <a:r>
              <a:rPr lang="en-US" altLang="en-US" sz="3200"/>
              <a:t>SA: Collateral</a:t>
            </a:r>
          </a:p>
        </p:txBody>
      </p:sp>
      <p:sp>
        <p:nvSpPr>
          <p:cNvPr id="1523721" name="AutoShape 9"/>
          <p:cNvSpPr>
            <a:spLocks noChangeArrowheads="1"/>
          </p:cNvSpPr>
          <p:nvPr/>
        </p:nvSpPr>
        <p:spPr bwMode="auto">
          <a:xfrm>
            <a:off x="3446929" y="3962400"/>
            <a:ext cx="2953871" cy="86957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FS: Collateral</a:t>
            </a:r>
          </a:p>
        </p:txBody>
      </p:sp>
      <p:sp>
        <p:nvSpPr>
          <p:cNvPr id="13"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5910223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23716"/>
                                        </p:tgtEl>
                                        <p:attrNameLst>
                                          <p:attrName>style.visibility</p:attrName>
                                        </p:attrNameLst>
                                      </p:cBhvr>
                                      <p:to>
                                        <p:strVal val="visible"/>
                                      </p:to>
                                    </p:set>
                                    <p:anim calcmode="lin" valueType="num">
                                      <p:cBhvr additive="base">
                                        <p:cTn id="7" dur="500" fill="hold"/>
                                        <p:tgtEl>
                                          <p:spTgt spid="1523716"/>
                                        </p:tgtEl>
                                        <p:attrNameLst>
                                          <p:attrName>ppt_x</p:attrName>
                                        </p:attrNameLst>
                                      </p:cBhvr>
                                      <p:tavLst>
                                        <p:tav tm="0">
                                          <p:val>
                                            <p:strVal val="0-#ppt_w/2"/>
                                          </p:val>
                                        </p:tav>
                                        <p:tav tm="100000">
                                          <p:val>
                                            <p:strVal val="#ppt_x"/>
                                          </p:val>
                                        </p:tav>
                                      </p:tavLst>
                                    </p:anim>
                                    <p:anim calcmode="lin" valueType="num">
                                      <p:cBhvr additive="base">
                                        <p:cTn id="8" dur="500" fill="hold"/>
                                        <p:tgtEl>
                                          <p:spTgt spid="152371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23719"/>
                                        </p:tgtEl>
                                        <p:attrNameLst>
                                          <p:attrName>style.visibility</p:attrName>
                                        </p:attrNameLst>
                                      </p:cBhvr>
                                      <p:to>
                                        <p:strVal val="visible"/>
                                      </p:to>
                                    </p:set>
                                    <p:anim calcmode="lin" valueType="num">
                                      <p:cBhvr>
                                        <p:cTn id="12" dur="500" fill="hold"/>
                                        <p:tgtEl>
                                          <p:spTgt spid="1523719"/>
                                        </p:tgtEl>
                                        <p:attrNameLst>
                                          <p:attrName>ppt_w</p:attrName>
                                        </p:attrNameLst>
                                      </p:cBhvr>
                                      <p:tavLst>
                                        <p:tav tm="0">
                                          <p:val>
                                            <p:strVal val="2/3*#ppt_w"/>
                                          </p:val>
                                        </p:tav>
                                        <p:tav tm="100000">
                                          <p:val>
                                            <p:strVal val="#ppt_w"/>
                                          </p:val>
                                        </p:tav>
                                      </p:tavLst>
                                    </p:anim>
                                    <p:anim calcmode="lin" valueType="num">
                                      <p:cBhvr>
                                        <p:cTn id="13" dur="500" fill="hold"/>
                                        <p:tgtEl>
                                          <p:spTgt spid="152371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23715"/>
                                        </p:tgtEl>
                                        <p:attrNameLst>
                                          <p:attrName>style.visibility</p:attrName>
                                        </p:attrNameLst>
                                      </p:cBhvr>
                                      <p:to>
                                        <p:strVal val="visible"/>
                                      </p:to>
                                    </p:set>
                                    <p:anim calcmode="lin" valueType="num">
                                      <p:cBhvr>
                                        <p:cTn id="17" dur="500" fill="hold"/>
                                        <p:tgtEl>
                                          <p:spTgt spid="1523715"/>
                                        </p:tgtEl>
                                        <p:attrNameLst>
                                          <p:attrName>ppt_w</p:attrName>
                                        </p:attrNameLst>
                                      </p:cBhvr>
                                      <p:tavLst>
                                        <p:tav tm="0">
                                          <p:val>
                                            <p:strVal val="2/3*#ppt_w"/>
                                          </p:val>
                                        </p:tav>
                                        <p:tav tm="100000">
                                          <p:val>
                                            <p:strVal val="#ppt_w"/>
                                          </p:val>
                                        </p:tav>
                                      </p:tavLst>
                                    </p:anim>
                                    <p:anim calcmode="lin" valueType="num">
                                      <p:cBhvr>
                                        <p:cTn id="18" dur="500" fill="hold"/>
                                        <p:tgtEl>
                                          <p:spTgt spid="1523715"/>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23720"/>
                                        </p:tgtEl>
                                        <p:attrNameLst>
                                          <p:attrName>style.visibility</p:attrName>
                                        </p:attrNameLst>
                                      </p:cBhvr>
                                      <p:to>
                                        <p:strVal val="visible"/>
                                      </p:to>
                                    </p:set>
                                    <p:animEffect transition="in" filter="dissolve">
                                      <p:cBhvr>
                                        <p:cTn id="22" dur="500"/>
                                        <p:tgtEl>
                                          <p:spTgt spid="152372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23721"/>
                                        </p:tgtEl>
                                        <p:attrNameLst>
                                          <p:attrName>style.visibility</p:attrName>
                                        </p:attrNameLst>
                                      </p:cBhvr>
                                      <p:to>
                                        <p:strVal val="visible"/>
                                      </p:to>
                                    </p:set>
                                    <p:animEffect transition="in" filter="dissolve">
                                      <p:cBhvr>
                                        <p:cTn id="27" dur="500"/>
                                        <p:tgtEl>
                                          <p:spTgt spid="15237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hidden"/>
                                      </p:to>
                                    </p:set>
                                  </p:childTnLst>
                                </p:cTn>
                              </p:par>
                              <p:par>
                                <p:cTn id="32" presetID="23" presetClass="entr" presetSubtype="272" fill="hold" grpId="0" nodeType="withEffect">
                                  <p:stCondLst>
                                    <p:cond delay="0"/>
                                  </p:stCondLst>
                                  <p:childTnLst>
                                    <p:set>
                                      <p:cBhvr>
                                        <p:cTn id="33" dur="1" fill="hold">
                                          <p:stCondLst>
                                            <p:cond delay="0"/>
                                          </p:stCondLst>
                                        </p:cTn>
                                        <p:tgtEl>
                                          <p:spTgt spid="1523717"/>
                                        </p:tgtEl>
                                        <p:attrNameLst>
                                          <p:attrName>style.visibility</p:attrName>
                                        </p:attrNameLst>
                                      </p:cBhvr>
                                      <p:to>
                                        <p:strVal val="visible"/>
                                      </p:to>
                                    </p:set>
                                    <p:anim calcmode="lin" valueType="num">
                                      <p:cBhvr>
                                        <p:cTn id="34" dur="500" fill="hold"/>
                                        <p:tgtEl>
                                          <p:spTgt spid="1523717"/>
                                        </p:tgtEl>
                                        <p:attrNameLst>
                                          <p:attrName>ppt_w</p:attrName>
                                        </p:attrNameLst>
                                      </p:cBhvr>
                                      <p:tavLst>
                                        <p:tav tm="0">
                                          <p:val>
                                            <p:strVal val="2/3*#ppt_w"/>
                                          </p:val>
                                        </p:tav>
                                        <p:tav tm="100000">
                                          <p:val>
                                            <p:strVal val="#ppt_w"/>
                                          </p:val>
                                        </p:tav>
                                      </p:tavLst>
                                    </p:anim>
                                    <p:anim calcmode="lin" valueType="num">
                                      <p:cBhvr>
                                        <p:cTn id="35" dur="500" fill="hold"/>
                                        <p:tgtEl>
                                          <p:spTgt spid="1523717"/>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500"/>
                            </p:stCondLst>
                            <p:childTnLst>
                              <p:par>
                                <p:cTn id="37" presetID="22" presetClass="entr" presetSubtype="2" fill="hold" grpId="0" nodeType="afterEffect">
                                  <p:stCondLst>
                                    <p:cond delay="0"/>
                                  </p:stCondLst>
                                  <p:childTnLst>
                                    <p:set>
                                      <p:cBhvr>
                                        <p:cTn id="38" dur="1" fill="hold">
                                          <p:stCondLst>
                                            <p:cond delay="0"/>
                                          </p:stCondLst>
                                        </p:cTn>
                                        <p:tgtEl>
                                          <p:spTgt spid="1523718"/>
                                        </p:tgtEl>
                                        <p:attrNameLst>
                                          <p:attrName>style.visibility</p:attrName>
                                        </p:attrNameLst>
                                      </p:cBhvr>
                                      <p:to>
                                        <p:strVal val="visible"/>
                                      </p:to>
                                    </p:set>
                                    <p:animEffect transition="in" filter="wipe(right)">
                                      <p:cBhvr>
                                        <p:cTn id="39" dur="500"/>
                                        <p:tgtEl>
                                          <p:spTgt spid="1523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3715" grpId="0" animBg="1" autoUpdateAnimBg="0"/>
      <p:bldP spid="1523716" grpId="0" animBg="1" autoUpdateAnimBg="0"/>
      <p:bldP spid="1523717" grpId="0" animBg="1" autoUpdateAnimBg="0"/>
      <p:bldP spid="1523718" grpId="0" animBg="1"/>
      <p:bldP spid="1523719" grpId="0" animBg="1"/>
      <p:bldP spid="1523720" grpId="0" animBg="1" autoUpdateAnimBg="0"/>
      <p:bldP spid="1523721" grpId="0" animBg="1" autoUpdateAnimBg="0"/>
      <p:bldP spid="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876823E3-60AD-46CB-B71E-307912338FCC}" type="datetime4">
              <a:rPr lang="en-US" smtClean="0"/>
              <a:t>April 21,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93B02F-8C93-47C0-9B68-20002EE5C4CA}"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10245" name="AutoShape 2"/>
          <p:cNvSpPr>
            <a:spLocks noChangeArrowheads="1"/>
          </p:cNvSpPr>
          <p:nvPr/>
        </p:nvSpPr>
        <p:spPr bwMode="auto">
          <a:xfrm>
            <a:off x="7772400" y="1447800"/>
            <a:ext cx="2590800" cy="1219200"/>
          </a:xfrm>
          <a:prstGeom prst="flowChartPreparation">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0246" name="Rectangle 3"/>
          <p:cNvSpPr>
            <a:spLocks noGrp="1" noChangeArrowheads="1"/>
          </p:cNvSpPr>
          <p:nvPr>
            <p:ph type="title"/>
          </p:nvPr>
        </p:nvSpPr>
        <p:spPr/>
        <p:txBody>
          <a:bodyPr/>
          <a:lstStyle/>
          <a:p>
            <a:r>
              <a:rPr lang="en-US" altLang="en-US" dirty="0" smtClean="0"/>
              <a:t>4-13: Secured Creditors and Lien Creditors </a:t>
            </a:r>
            <a:r>
              <a:rPr lang="en-US" altLang="en-US" sz="3200" dirty="0"/>
              <a:t>(1/4)</a:t>
            </a:r>
          </a:p>
        </p:txBody>
      </p:sp>
      <p:sp>
        <p:nvSpPr>
          <p:cNvPr id="10247" name="AutoShape 4"/>
          <p:cNvSpPr>
            <a:spLocks noChangeArrowheads="1"/>
          </p:cNvSpPr>
          <p:nvPr/>
        </p:nvSpPr>
        <p:spPr bwMode="auto">
          <a:xfrm>
            <a:off x="1308847"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0248" name="AutoShape 5"/>
          <p:cNvSpPr>
            <a:spLocks noChangeArrowheads="1"/>
          </p:cNvSpPr>
          <p:nvPr/>
        </p:nvSpPr>
        <p:spPr bwMode="auto">
          <a:xfrm>
            <a:off x="1004047"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0249" name="Line 6"/>
          <p:cNvSpPr>
            <a:spLocks noChangeShapeType="1"/>
          </p:cNvSpPr>
          <p:nvPr/>
        </p:nvSpPr>
        <p:spPr bwMode="auto">
          <a:xfrm>
            <a:off x="3290047" y="2133600"/>
            <a:ext cx="4482353"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0250" name="Line 7"/>
          <p:cNvSpPr>
            <a:spLocks noChangeShapeType="1"/>
          </p:cNvSpPr>
          <p:nvPr/>
        </p:nvSpPr>
        <p:spPr bwMode="auto">
          <a:xfrm>
            <a:off x="2147047"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1" name="AutoShape 8"/>
          <p:cNvSpPr>
            <a:spLocks noChangeArrowheads="1"/>
          </p:cNvSpPr>
          <p:nvPr/>
        </p:nvSpPr>
        <p:spPr bwMode="auto">
          <a:xfrm>
            <a:off x="2520428" y="2857500"/>
            <a:ext cx="3202193" cy="9905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a:t>
            </a:r>
          </a:p>
          <a:p>
            <a:pPr algn="ctr"/>
            <a:r>
              <a:rPr lang="en-US" altLang="en-US" sz="3200" dirty="0"/>
              <a:t>SA: Collateral</a:t>
            </a:r>
          </a:p>
        </p:txBody>
      </p:sp>
      <p:sp>
        <p:nvSpPr>
          <p:cNvPr id="10252" name="AutoShape 9"/>
          <p:cNvSpPr>
            <a:spLocks noChangeArrowheads="1"/>
          </p:cNvSpPr>
          <p:nvPr/>
        </p:nvSpPr>
        <p:spPr bwMode="auto">
          <a:xfrm>
            <a:off x="2520428" y="4038600"/>
            <a:ext cx="3202193"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FS: Collateral</a:t>
            </a:r>
          </a:p>
        </p:txBody>
      </p:sp>
      <p:sp>
        <p:nvSpPr>
          <p:cNvPr id="1524746" name="AutoShape 10"/>
          <p:cNvSpPr>
            <a:spLocks noChangeArrowheads="1"/>
          </p:cNvSpPr>
          <p:nvPr/>
        </p:nvSpPr>
        <p:spPr bwMode="auto">
          <a:xfrm>
            <a:off x="4433047" y="1572696"/>
            <a:ext cx="279832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3/1: Run </a:t>
            </a:r>
            <a:r>
              <a:rPr lang="en-US" altLang="en-US" sz="3200" dirty="0"/>
              <a:t>State Law Process</a:t>
            </a:r>
          </a:p>
        </p:txBody>
      </p:sp>
      <p:sp>
        <p:nvSpPr>
          <p:cNvPr id="1524747" name="Text Box 11"/>
          <p:cNvSpPr txBox="1">
            <a:spLocks noChangeArrowheads="1"/>
          </p:cNvSpPr>
          <p:nvPr/>
        </p:nvSpPr>
        <p:spPr bwMode="auto">
          <a:xfrm>
            <a:off x="6381751" y="4964430"/>
            <a:ext cx="4419599" cy="622300"/>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Who has priority?</a:t>
            </a:r>
          </a:p>
        </p:txBody>
      </p:sp>
      <p:sp>
        <p:nvSpPr>
          <p:cNvPr id="1524748" name="AutoShape 12"/>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LC</a:t>
            </a:r>
          </a:p>
        </p:txBody>
      </p:sp>
      <p:sp>
        <p:nvSpPr>
          <p:cNvPr id="16"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96863290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24746"/>
                                        </p:tgtEl>
                                        <p:attrNameLst>
                                          <p:attrName>style.visibility</p:attrName>
                                        </p:attrNameLst>
                                      </p:cBhvr>
                                      <p:to>
                                        <p:strVal val="visible"/>
                                      </p:to>
                                    </p:set>
                                    <p:animEffect transition="in" filter="dissolve">
                                      <p:cBhvr>
                                        <p:cTn id="7" dur="500"/>
                                        <p:tgtEl>
                                          <p:spTgt spid="1524746"/>
                                        </p:tgtEl>
                                      </p:cBhvr>
                                    </p:animEffect>
                                  </p:childTnLst>
                                </p:cTn>
                              </p:par>
                            </p:childTnLst>
                          </p:cTn>
                        </p:par>
                        <p:par>
                          <p:cTn id="8" fill="hold" nodeType="afterGroup">
                            <p:stCondLst>
                              <p:cond delay="500"/>
                            </p:stCondLst>
                            <p:childTnLst>
                              <p:par>
                                <p:cTn id="9" presetID="9" presetClass="entr" presetSubtype="0" fill="hold" nodeType="afterEffect">
                                  <p:stCondLst>
                                    <p:cond delay="500"/>
                                  </p:stCondLst>
                                  <p:childTnLst>
                                    <p:set>
                                      <p:cBhvr>
                                        <p:cTn id="10" dur="1" fill="hold">
                                          <p:stCondLst>
                                            <p:cond delay="0"/>
                                          </p:stCondLst>
                                        </p:cTn>
                                        <p:tgtEl>
                                          <p:spTgt spid="1524748"/>
                                        </p:tgtEl>
                                        <p:attrNameLst>
                                          <p:attrName>style.visibility</p:attrName>
                                        </p:attrNameLst>
                                      </p:cBhvr>
                                      <p:to>
                                        <p:strVal val="visible"/>
                                      </p:to>
                                    </p:set>
                                    <p:animEffect transition="in" filter="dissolve">
                                      <p:cBhvr>
                                        <p:cTn id="11" dur="500"/>
                                        <p:tgtEl>
                                          <p:spTgt spid="1524748"/>
                                        </p:tgtEl>
                                      </p:cBhvr>
                                    </p:animEffect>
                                  </p:childTnLst>
                                </p:cTn>
                              </p:par>
                            </p:childTnLst>
                          </p:cTn>
                        </p:par>
                        <p:par>
                          <p:cTn id="12" fill="hold" nodeType="afterGroup">
                            <p:stCondLst>
                              <p:cond delay="1500"/>
                            </p:stCondLst>
                            <p:childTnLst>
                              <p:par>
                                <p:cTn id="13" presetID="9" presetClass="entr" presetSubtype="0" fill="hold" grpId="0" nodeType="afterEffect">
                                  <p:stCondLst>
                                    <p:cond delay="0"/>
                                  </p:stCondLst>
                                  <p:childTnLst>
                                    <p:set>
                                      <p:cBhvr>
                                        <p:cTn id="14" dur="1" fill="hold">
                                          <p:stCondLst>
                                            <p:cond delay="0"/>
                                          </p:stCondLst>
                                        </p:cTn>
                                        <p:tgtEl>
                                          <p:spTgt spid="1524747"/>
                                        </p:tgtEl>
                                        <p:attrNameLst>
                                          <p:attrName>style.visibility</p:attrName>
                                        </p:attrNameLst>
                                      </p:cBhvr>
                                      <p:to>
                                        <p:strVal val="visible"/>
                                      </p:to>
                                    </p:set>
                                    <p:animEffect transition="in" filter="dissolve">
                                      <p:cBhvr>
                                        <p:cTn id="15" dur="500"/>
                                        <p:tgtEl>
                                          <p:spTgt spid="1524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4746" grpId="0" animBg="1"/>
      <p:bldP spid="1524747"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DC4D0CB6-5747-4AB3-8520-A91E33C689E3}" type="datetime4">
              <a:rPr lang="en-US" smtClean="0"/>
              <a:t>April 21,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519AAEF-33FC-4972-811A-7005F33AA96A}"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dirty="0" smtClean="0"/>
              <a:t>4-13: Secured Creditors and Lien Creditors </a:t>
            </a:r>
            <a:r>
              <a:rPr lang="en-US" altLang="en-US" sz="3200" dirty="0"/>
              <a:t>(2/4)</a:t>
            </a:r>
          </a:p>
        </p:txBody>
      </p:sp>
      <p:sp>
        <p:nvSpPr>
          <p:cNvPr id="1526787"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26788"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6789" name="AutoShape 5"/>
          <p:cNvSpPr>
            <a:spLocks noChangeArrowheads="1"/>
          </p:cNvSpPr>
          <p:nvPr/>
        </p:nvSpPr>
        <p:spPr bwMode="auto">
          <a:xfrm>
            <a:off x="77724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526790" name="Line 6"/>
          <p:cNvSpPr>
            <a:spLocks noChangeShapeType="1"/>
          </p:cNvSpPr>
          <p:nvPr/>
        </p:nvSpPr>
        <p:spPr bwMode="auto">
          <a:xfrm>
            <a:off x="4343400" y="2133600"/>
            <a:ext cx="3429000"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26791" name="Line 7"/>
          <p:cNvSpPr>
            <a:spLocks noChangeShapeType="1"/>
          </p:cNvSpPr>
          <p:nvPr/>
        </p:nvSpPr>
        <p:spPr bwMode="auto">
          <a:xfrm>
            <a:off x="3200400"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6792" name="AutoShape 8"/>
          <p:cNvSpPr>
            <a:spLocks noChangeArrowheads="1"/>
          </p:cNvSpPr>
          <p:nvPr/>
        </p:nvSpPr>
        <p:spPr bwMode="auto">
          <a:xfrm>
            <a:off x="3375212" y="3415552"/>
            <a:ext cx="2873188" cy="108024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a:t>
            </a:r>
          </a:p>
          <a:p>
            <a:pPr algn="ctr"/>
            <a:r>
              <a:rPr lang="en-US" altLang="en-US" sz="3200" dirty="0"/>
              <a:t>SA: Collateral</a:t>
            </a:r>
          </a:p>
        </p:txBody>
      </p:sp>
      <p:sp>
        <p:nvSpPr>
          <p:cNvPr id="12"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3"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8398948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26788"/>
                                        </p:tgtEl>
                                        <p:attrNameLst>
                                          <p:attrName>style.visibility</p:attrName>
                                        </p:attrNameLst>
                                      </p:cBhvr>
                                      <p:to>
                                        <p:strVal val="visible"/>
                                      </p:to>
                                    </p:set>
                                    <p:anim calcmode="lin" valueType="num">
                                      <p:cBhvr additive="base">
                                        <p:cTn id="7" dur="500" fill="hold"/>
                                        <p:tgtEl>
                                          <p:spTgt spid="1526788"/>
                                        </p:tgtEl>
                                        <p:attrNameLst>
                                          <p:attrName>ppt_x</p:attrName>
                                        </p:attrNameLst>
                                      </p:cBhvr>
                                      <p:tavLst>
                                        <p:tav tm="0">
                                          <p:val>
                                            <p:strVal val="0-#ppt_w/2"/>
                                          </p:val>
                                        </p:tav>
                                        <p:tav tm="100000">
                                          <p:val>
                                            <p:strVal val="#ppt_x"/>
                                          </p:val>
                                        </p:tav>
                                      </p:tavLst>
                                    </p:anim>
                                    <p:anim calcmode="lin" valueType="num">
                                      <p:cBhvr additive="base">
                                        <p:cTn id="8" dur="500" fill="hold"/>
                                        <p:tgtEl>
                                          <p:spTgt spid="152678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26791"/>
                                        </p:tgtEl>
                                        <p:attrNameLst>
                                          <p:attrName>style.visibility</p:attrName>
                                        </p:attrNameLst>
                                      </p:cBhvr>
                                      <p:to>
                                        <p:strVal val="visible"/>
                                      </p:to>
                                    </p:set>
                                    <p:anim calcmode="lin" valueType="num">
                                      <p:cBhvr>
                                        <p:cTn id="12" dur="500" fill="hold"/>
                                        <p:tgtEl>
                                          <p:spTgt spid="1526791"/>
                                        </p:tgtEl>
                                        <p:attrNameLst>
                                          <p:attrName>ppt_w</p:attrName>
                                        </p:attrNameLst>
                                      </p:cBhvr>
                                      <p:tavLst>
                                        <p:tav tm="0">
                                          <p:val>
                                            <p:strVal val="2/3*#ppt_w"/>
                                          </p:val>
                                        </p:tav>
                                        <p:tav tm="100000">
                                          <p:val>
                                            <p:strVal val="#ppt_w"/>
                                          </p:val>
                                        </p:tav>
                                      </p:tavLst>
                                    </p:anim>
                                    <p:anim calcmode="lin" valueType="num">
                                      <p:cBhvr>
                                        <p:cTn id="13" dur="500" fill="hold"/>
                                        <p:tgtEl>
                                          <p:spTgt spid="152679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26787"/>
                                        </p:tgtEl>
                                        <p:attrNameLst>
                                          <p:attrName>style.visibility</p:attrName>
                                        </p:attrNameLst>
                                      </p:cBhvr>
                                      <p:to>
                                        <p:strVal val="visible"/>
                                      </p:to>
                                    </p:set>
                                    <p:anim calcmode="lin" valueType="num">
                                      <p:cBhvr>
                                        <p:cTn id="17" dur="500" fill="hold"/>
                                        <p:tgtEl>
                                          <p:spTgt spid="1526787"/>
                                        </p:tgtEl>
                                        <p:attrNameLst>
                                          <p:attrName>ppt_w</p:attrName>
                                        </p:attrNameLst>
                                      </p:cBhvr>
                                      <p:tavLst>
                                        <p:tav tm="0">
                                          <p:val>
                                            <p:strVal val="2/3*#ppt_w"/>
                                          </p:val>
                                        </p:tav>
                                        <p:tav tm="100000">
                                          <p:val>
                                            <p:strVal val="#ppt_w"/>
                                          </p:val>
                                        </p:tav>
                                      </p:tavLst>
                                    </p:anim>
                                    <p:anim calcmode="lin" valueType="num">
                                      <p:cBhvr>
                                        <p:cTn id="18" dur="500" fill="hold"/>
                                        <p:tgtEl>
                                          <p:spTgt spid="1526787"/>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26792"/>
                                        </p:tgtEl>
                                        <p:attrNameLst>
                                          <p:attrName>style.visibility</p:attrName>
                                        </p:attrNameLst>
                                      </p:cBhvr>
                                      <p:to>
                                        <p:strVal val="visible"/>
                                      </p:to>
                                    </p:set>
                                    <p:animEffect transition="in" filter="dissolve">
                                      <p:cBhvr>
                                        <p:cTn id="22" dur="500"/>
                                        <p:tgtEl>
                                          <p:spTgt spid="15267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526789"/>
                                        </p:tgtEl>
                                        <p:attrNameLst>
                                          <p:attrName>style.visibility</p:attrName>
                                        </p:attrNameLst>
                                      </p:cBhvr>
                                      <p:to>
                                        <p:strVal val="visible"/>
                                      </p:to>
                                    </p:set>
                                    <p:anim calcmode="lin" valueType="num">
                                      <p:cBhvr>
                                        <p:cTn id="29" dur="500" fill="hold"/>
                                        <p:tgtEl>
                                          <p:spTgt spid="1526789"/>
                                        </p:tgtEl>
                                        <p:attrNameLst>
                                          <p:attrName>ppt_w</p:attrName>
                                        </p:attrNameLst>
                                      </p:cBhvr>
                                      <p:tavLst>
                                        <p:tav tm="0">
                                          <p:val>
                                            <p:strVal val="2/3*#ppt_w"/>
                                          </p:val>
                                        </p:tav>
                                        <p:tav tm="100000">
                                          <p:val>
                                            <p:strVal val="#ppt_w"/>
                                          </p:val>
                                        </p:tav>
                                      </p:tavLst>
                                    </p:anim>
                                    <p:anim calcmode="lin" valueType="num">
                                      <p:cBhvr>
                                        <p:cTn id="30" dur="500" fill="hold"/>
                                        <p:tgtEl>
                                          <p:spTgt spid="1526789"/>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2" presetClass="entr" presetSubtype="2" fill="hold" grpId="0" nodeType="afterEffect">
                                  <p:stCondLst>
                                    <p:cond delay="0"/>
                                  </p:stCondLst>
                                  <p:childTnLst>
                                    <p:set>
                                      <p:cBhvr>
                                        <p:cTn id="33" dur="1" fill="hold">
                                          <p:stCondLst>
                                            <p:cond delay="0"/>
                                          </p:stCondLst>
                                        </p:cTn>
                                        <p:tgtEl>
                                          <p:spTgt spid="1526790"/>
                                        </p:tgtEl>
                                        <p:attrNameLst>
                                          <p:attrName>style.visibility</p:attrName>
                                        </p:attrNameLst>
                                      </p:cBhvr>
                                      <p:to>
                                        <p:strVal val="visible"/>
                                      </p:to>
                                    </p:set>
                                    <p:animEffect transition="in" filter="wipe(right)">
                                      <p:cBhvr>
                                        <p:cTn id="34" dur="500"/>
                                        <p:tgtEl>
                                          <p:spTgt spid="15267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6787" grpId="0" animBg="1" autoUpdateAnimBg="0"/>
      <p:bldP spid="1526788" grpId="0" animBg="1" autoUpdateAnimBg="0"/>
      <p:bldP spid="1526789" grpId="0" animBg="1" autoUpdateAnimBg="0"/>
      <p:bldP spid="1526790" grpId="0" animBg="1"/>
      <p:bldP spid="1526791" grpId="0" animBg="1"/>
      <p:bldP spid="1526792" grpId="0" animBg="1" autoUpdateAnimBg="0"/>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7B13CA86-EE13-4BCB-A5BD-C175ECD88A91}" type="datetime4">
              <a:rPr lang="en-US" smtClean="0"/>
              <a:t>April 21,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8842BE-435D-43F9-97B2-508ED1EEC117}"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13317" name="AutoShape 2"/>
          <p:cNvSpPr>
            <a:spLocks noChangeArrowheads="1"/>
          </p:cNvSpPr>
          <p:nvPr/>
        </p:nvSpPr>
        <p:spPr bwMode="auto">
          <a:xfrm>
            <a:off x="7772400" y="1447800"/>
            <a:ext cx="2590800" cy="1447800"/>
          </a:xfrm>
          <a:prstGeom prst="flowChartPreparation">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3318" name="Rectangle 3"/>
          <p:cNvSpPr>
            <a:spLocks noGrp="1" noChangeArrowheads="1"/>
          </p:cNvSpPr>
          <p:nvPr>
            <p:ph type="title"/>
          </p:nvPr>
        </p:nvSpPr>
        <p:spPr/>
        <p:txBody>
          <a:bodyPr/>
          <a:lstStyle/>
          <a:p>
            <a:r>
              <a:rPr lang="en-US" altLang="en-US" dirty="0" smtClean="0"/>
              <a:t>4-13: Secured Creditors and Lien Creditors </a:t>
            </a:r>
            <a:r>
              <a:rPr lang="en-US" altLang="en-US" sz="3200" dirty="0"/>
              <a:t>(2/4)</a:t>
            </a:r>
          </a:p>
        </p:txBody>
      </p:sp>
      <p:sp>
        <p:nvSpPr>
          <p:cNvPr id="13319" name="AutoShape 4"/>
          <p:cNvSpPr>
            <a:spLocks noChangeArrowheads="1"/>
          </p:cNvSpPr>
          <p:nvPr/>
        </p:nvSpPr>
        <p:spPr bwMode="auto">
          <a:xfrm>
            <a:off x="1739251"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320" name="AutoShape 5"/>
          <p:cNvSpPr>
            <a:spLocks noChangeArrowheads="1"/>
          </p:cNvSpPr>
          <p:nvPr/>
        </p:nvSpPr>
        <p:spPr bwMode="auto">
          <a:xfrm>
            <a:off x="1434451"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7814" name="Text Box 6"/>
          <p:cNvSpPr txBox="1">
            <a:spLocks noChangeArrowheads="1"/>
          </p:cNvSpPr>
          <p:nvPr/>
        </p:nvSpPr>
        <p:spPr bwMode="auto">
          <a:xfrm>
            <a:off x="6831105" y="4661647"/>
            <a:ext cx="4303059"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Who has priority?</a:t>
            </a:r>
          </a:p>
        </p:txBody>
      </p:sp>
      <p:sp>
        <p:nvSpPr>
          <p:cNvPr id="13322" name="Line 7"/>
          <p:cNvSpPr>
            <a:spLocks noChangeShapeType="1"/>
          </p:cNvSpPr>
          <p:nvPr/>
        </p:nvSpPr>
        <p:spPr bwMode="auto">
          <a:xfrm>
            <a:off x="3720451" y="2124635"/>
            <a:ext cx="4051949" cy="8965"/>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323" name="Line 8"/>
          <p:cNvSpPr>
            <a:spLocks noChangeShapeType="1"/>
          </p:cNvSpPr>
          <p:nvPr/>
        </p:nvSpPr>
        <p:spPr bwMode="auto">
          <a:xfrm>
            <a:off x="2577451"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4" name="AutoShape 9"/>
          <p:cNvSpPr>
            <a:spLocks noChangeArrowheads="1"/>
          </p:cNvSpPr>
          <p:nvPr/>
        </p:nvSpPr>
        <p:spPr bwMode="auto">
          <a:xfrm>
            <a:off x="2810533" y="2895600"/>
            <a:ext cx="2828365"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a:t>
            </a:r>
          </a:p>
          <a:p>
            <a:pPr algn="ctr"/>
            <a:r>
              <a:rPr lang="en-US" altLang="en-US" sz="3200" dirty="0"/>
              <a:t>SA: Collateral</a:t>
            </a:r>
          </a:p>
        </p:txBody>
      </p:sp>
      <p:sp>
        <p:nvSpPr>
          <p:cNvPr id="1527818" name="AutoShape 10"/>
          <p:cNvSpPr>
            <a:spLocks noChangeArrowheads="1"/>
          </p:cNvSpPr>
          <p:nvPr/>
        </p:nvSpPr>
        <p:spPr bwMode="auto">
          <a:xfrm>
            <a:off x="77724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LC</a:t>
            </a:r>
          </a:p>
        </p:txBody>
      </p:sp>
      <p:sp>
        <p:nvSpPr>
          <p:cNvPr id="1527819" name="AutoShape 11"/>
          <p:cNvSpPr>
            <a:spLocks noChangeArrowheads="1"/>
          </p:cNvSpPr>
          <p:nvPr/>
        </p:nvSpPr>
        <p:spPr bwMode="auto">
          <a:xfrm>
            <a:off x="2806051" y="3886199"/>
            <a:ext cx="2828364" cy="97267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FS: Collateral</a:t>
            </a:r>
          </a:p>
        </p:txBody>
      </p:sp>
      <p:sp>
        <p:nvSpPr>
          <p:cNvPr id="1527820" name="AutoShape 12"/>
          <p:cNvSpPr>
            <a:spLocks noChangeArrowheads="1"/>
          </p:cNvSpPr>
          <p:nvPr/>
        </p:nvSpPr>
        <p:spPr bwMode="auto">
          <a:xfrm>
            <a:off x="4684647" y="1589484"/>
            <a:ext cx="271591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Run </a:t>
            </a:r>
            <a:r>
              <a:rPr lang="en-US" altLang="en-US" sz="3200" dirty="0"/>
              <a:t>State Law Process</a:t>
            </a:r>
          </a:p>
        </p:txBody>
      </p:sp>
      <p:sp>
        <p:nvSpPr>
          <p:cNvPr id="16"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(4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38845530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27820"/>
                                        </p:tgtEl>
                                        <p:attrNameLst>
                                          <p:attrName>style.visibility</p:attrName>
                                        </p:attrNameLst>
                                      </p:cBhvr>
                                      <p:to>
                                        <p:strVal val="visible"/>
                                      </p:to>
                                    </p:set>
                                    <p:animEffect transition="in" filter="dissolve">
                                      <p:cBhvr>
                                        <p:cTn id="7" dur="500"/>
                                        <p:tgtEl>
                                          <p:spTgt spid="1527820"/>
                                        </p:tgtEl>
                                      </p:cBhvr>
                                    </p:animEffect>
                                  </p:childTnLst>
                                </p:cTn>
                              </p:par>
                            </p:childTnLst>
                          </p:cTn>
                        </p:par>
                        <p:par>
                          <p:cTn id="8" fill="hold" nodeType="afterGroup">
                            <p:stCondLst>
                              <p:cond delay="500"/>
                            </p:stCondLst>
                            <p:childTnLst>
                              <p:par>
                                <p:cTn id="9" presetID="9" presetClass="entr" presetSubtype="0" fill="hold" grpId="0" nodeType="afterEffect">
                                  <p:stCondLst>
                                    <p:cond delay="500"/>
                                  </p:stCondLst>
                                  <p:childTnLst>
                                    <p:set>
                                      <p:cBhvr>
                                        <p:cTn id="10" dur="1" fill="hold">
                                          <p:stCondLst>
                                            <p:cond delay="0"/>
                                          </p:stCondLst>
                                        </p:cTn>
                                        <p:tgtEl>
                                          <p:spTgt spid="1527818"/>
                                        </p:tgtEl>
                                        <p:attrNameLst>
                                          <p:attrName>style.visibility</p:attrName>
                                        </p:attrNameLst>
                                      </p:cBhvr>
                                      <p:to>
                                        <p:strVal val="visible"/>
                                      </p:to>
                                    </p:set>
                                    <p:animEffect transition="in" filter="dissolve">
                                      <p:cBhvr>
                                        <p:cTn id="11" dur="500"/>
                                        <p:tgtEl>
                                          <p:spTgt spid="1527818"/>
                                        </p:tgtEl>
                                      </p:cBhvr>
                                    </p:animEffect>
                                  </p:childTnLst>
                                </p:cTn>
                              </p:par>
                            </p:childTnLst>
                          </p:cTn>
                        </p:par>
                        <p:par>
                          <p:cTn id="12" fill="hold" nodeType="afterGroup">
                            <p:stCondLst>
                              <p:cond delay="1500"/>
                            </p:stCondLst>
                            <p:childTnLst>
                              <p:par>
                                <p:cTn id="13" presetID="9" presetClass="entr" presetSubtype="0" fill="hold" grpId="0" nodeType="afterEffect">
                                  <p:stCondLst>
                                    <p:cond delay="0"/>
                                  </p:stCondLst>
                                  <p:childTnLst>
                                    <p:set>
                                      <p:cBhvr>
                                        <p:cTn id="14" dur="1" fill="hold">
                                          <p:stCondLst>
                                            <p:cond delay="0"/>
                                          </p:stCondLst>
                                        </p:cTn>
                                        <p:tgtEl>
                                          <p:spTgt spid="1527819"/>
                                        </p:tgtEl>
                                        <p:attrNameLst>
                                          <p:attrName>style.visibility</p:attrName>
                                        </p:attrNameLst>
                                      </p:cBhvr>
                                      <p:to>
                                        <p:strVal val="visible"/>
                                      </p:to>
                                    </p:set>
                                    <p:animEffect transition="in" filter="dissolve">
                                      <p:cBhvr>
                                        <p:cTn id="15" dur="500"/>
                                        <p:tgtEl>
                                          <p:spTgt spid="1527819"/>
                                        </p:tgtEl>
                                      </p:cBhvr>
                                    </p:animEffect>
                                  </p:childTnLst>
                                </p:cTn>
                              </p:par>
                            </p:childTnLst>
                          </p:cTn>
                        </p:par>
                        <p:par>
                          <p:cTn id="16" fill="hold" nodeType="afterGroup">
                            <p:stCondLst>
                              <p:cond delay="2000"/>
                            </p:stCondLst>
                            <p:childTnLst>
                              <p:par>
                                <p:cTn id="17" presetID="9" presetClass="entr" presetSubtype="0" fill="hold" grpId="0" nodeType="afterEffect">
                                  <p:stCondLst>
                                    <p:cond delay="0"/>
                                  </p:stCondLst>
                                  <p:childTnLst>
                                    <p:set>
                                      <p:cBhvr>
                                        <p:cTn id="18" dur="1" fill="hold">
                                          <p:stCondLst>
                                            <p:cond delay="0"/>
                                          </p:stCondLst>
                                        </p:cTn>
                                        <p:tgtEl>
                                          <p:spTgt spid="1527814"/>
                                        </p:tgtEl>
                                        <p:attrNameLst>
                                          <p:attrName>style.visibility</p:attrName>
                                        </p:attrNameLst>
                                      </p:cBhvr>
                                      <p:to>
                                        <p:strVal val="visible"/>
                                      </p:to>
                                    </p:set>
                                    <p:animEffect transition="in" filter="dissolve">
                                      <p:cBhvr>
                                        <p:cTn id="19" dur="500"/>
                                        <p:tgtEl>
                                          <p:spTgt spid="15278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7814" grpId="0" animBg="1" autoUpdateAnimBg="0"/>
      <p:bldP spid="1527818" grpId="0" animBg="1" autoUpdateAnimBg="0"/>
      <p:bldP spid="1527819" grpId="0" animBg="1" autoUpdateAnimBg="0"/>
      <p:bldP spid="152782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E653C74-A045-44D3-84BE-264628C7CE47}"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771720-A5CC-46B1-AD36-2580E813C642}"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9-201(a)</a:t>
            </a:r>
          </a:p>
        </p:txBody>
      </p:sp>
      <p:sp>
        <p:nvSpPr>
          <p:cNvPr id="4102"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[General effectiveness.]</a:t>
            </a:r>
            <a:endParaRPr lang="en-US" altLang="en-US" smtClean="0">
              <a:cs typeface="Times New Roman" panose="02020603050405020304" pitchFamily="18" charset="0"/>
            </a:endParaRPr>
          </a:p>
          <a:p>
            <a:pPr lvl="1"/>
            <a:r>
              <a:rPr lang="en-US" altLang="en-US" smtClean="0">
                <a:cs typeface="Times New Roman" panose="02020603050405020304" pitchFamily="18" charset="0"/>
              </a:rPr>
              <a:t>Except as otherwise provided in [the Uniform Commercial Code], a security agreement is effective according to its terms between the parties, against purchasers of the collateral, and against creditors.</a:t>
            </a:r>
          </a:p>
        </p:txBody>
      </p:sp>
    </p:spTree>
    <p:extLst>
      <p:ext uri="{BB962C8B-B14F-4D97-AF65-F5344CB8AC3E}">
        <p14:creationId xmlns:p14="http://schemas.microsoft.com/office/powerpoint/2010/main" val="29981628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87A3B94-9874-4A18-92D2-D318273ADD69}"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93594CD-63B7-41CB-8D6F-38C5DE308263}"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9-317(a)</a:t>
            </a:r>
          </a:p>
        </p:txBody>
      </p:sp>
      <p:sp>
        <p:nvSpPr>
          <p:cNvPr id="5126"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[Conflicting security interests and rights of lien creditors.]</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security interest or agricultural lien is subordinate to the rights of:</a:t>
            </a:r>
          </a:p>
          <a:p>
            <a:pPr lvl="2"/>
            <a:r>
              <a:rPr lang="en-US" altLang="en-US" smtClean="0">
                <a:cs typeface="Times New Roman" panose="02020603050405020304" pitchFamily="18" charset="0"/>
              </a:rPr>
              <a:t>(1) a person entitled to priority under Section 9‑322; and</a:t>
            </a:r>
          </a:p>
        </p:txBody>
      </p:sp>
    </p:spTree>
    <p:extLst>
      <p:ext uri="{BB962C8B-B14F-4D97-AF65-F5344CB8AC3E}">
        <p14:creationId xmlns:p14="http://schemas.microsoft.com/office/powerpoint/2010/main" val="33587966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14F87388-1E47-47D2-8106-01F0AC8B832C}" type="datetime4">
              <a:rPr lang="en-US" smtClean="0"/>
              <a:t>April 21,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D8FEFC-0768-4641-9EC2-6497F5E57D47}"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
        <p:nvSpPr>
          <p:cNvPr id="8198" name="Rectangle 3"/>
          <p:cNvSpPr>
            <a:spLocks noGrp="1" noChangeArrowheads="1"/>
          </p:cNvSpPr>
          <p:nvPr>
            <p:ph type="title"/>
          </p:nvPr>
        </p:nvSpPr>
        <p:spPr/>
        <p:txBody>
          <a:bodyPr/>
          <a:lstStyle/>
          <a:p>
            <a:r>
              <a:rPr lang="en-US" altLang="en-US" smtClean="0"/>
              <a:t>Marshaling II</a:t>
            </a:r>
            <a:endParaRPr lang="en-US" altLang="en-US" sz="3200"/>
          </a:p>
        </p:txBody>
      </p:sp>
      <p:sp>
        <p:nvSpPr>
          <p:cNvPr id="8199" name="AutoShape 4"/>
          <p:cNvSpPr>
            <a:spLocks noChangeArrowheads="1"/>
          </p:cNvSpPr>
          <p:nvPr/>
        </p:nvSpPr>
        <p:spPr bwMode="auto">
          <a:xfrm>
            <a:off x="1905000" y="5181600"/>
            <a:ext cx="2438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8200" name="AutoShape 5"/>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8201" name="AutoShape 6"/>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8202" name="Line 7"/>
          <p:cNvSpPr>
            <a:spLocks noChangeShapeType="1"/>
          </p:cNvSpPr>
          <p:nvPr/>
        </p:nvSpPr>
        <p:spPr bwMode="auto">
          <a:xfrm>
            <a:off x="4343400" y="21336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3" name="Line 8"/>
          <p:cNvSpPr>
            <a:spLocks noChangeShapeType="1"/>
          </p:cNvSpPr>
          <p:nvPr/>
        </p:nvSpPr>
        <p:spPr bwMode="auto">
          <a:xfrm>
            <a:off x="2621692"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4" name="AutoShape 9"/>
          <p:cNvSpPr>
            <a:spLocks noChangeArrowheads="1"/>
          </p:cNvSpPr>
          <p:nvPr/>
        </p:nvSpPr>
        <p:spPr bwMode="auto">
          <a:xfrm>
            <a:off x="205946" y="3429000"/>
            <a:ext cx="2057400"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$100</a:t>
            </a:r>
          </a:p>
          <a:p>
            <a:pPr algn="ctr"/>
            <a:r>
              <a:rPr lang="en-US" altLang="en-US" sz="3200" dirty="0"/>
              <a:t>SA, FS: EQ</a:t>
            </a:r>
          </a:p>
        </p:txBody>
      </p:sp>
      <p:sp>
        <p:nvSpPr>
          <p:cNvPr id="1488906" name="AutoShape 10"/>
          <p:cNvSpPr>
            <a:spLocks noChangeArrowheads="1"/>
          </p:cNvSpPr>
          <p:nvPr/>
        </p:nvSpPr>
        <p:spPr bwMode="auto">
          <a:xfrm>
            <a:off x="4971171" y="2389584"/>
            <a:ext cx="2310714"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1/1: $100</a:t>
            </a:r>
          </a:p>
          <a:p>
            <a:pPr algn="ctr"/>
            <a:r>
              <a:rPr lang="en-US" altLang="en-US" sz="3200"/>
              <a:t>SA, FS: EQ</a:t>
            </a:r>
          </a:p>
        </p:txBody>
      </p:sp>
      <p:sp>
        <p:nvSpPr>
          <p:cNvPr id="8206" name="Text Box 11"/>
          <p:cNvSpPr txBox="1">
            <a:spLocks noChangeArrowheads="1"/>
          </p:cNvSpPr>
          <p:nvPr/>
        </p:nvSpPr>
        <p:spPr bwMode="auto">
          <a:xfrm>
            <a:off x="8391570" y="3999637"/>
            <a:ext cx="3681668"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How should we divide EQ = $100 and </a:t>
            </a:r>
            <a:r>
              <a:rPr lang="en-US" altLang="en-US" sz="3600" dirty="0" err="1">
                <a:solidFill>
                  <a:srgbClr val="FF0000"/>
                </a:solidFill>
              </a:rPr>
              <a:t>Inv</a:t>
            </a:r>
            <a:r>
              <a:rPr lang="en-US" altLang="en-US" sz="3600" dirty="0">
                <a:solidFill>
                  <a:srgbClr val="FF0000"/>
                </a:solidFill>
              </a:rPr>
              <a:t> = $99?</a:t>
            </a:r>
          </a:p>
        </p:txBody>
      </p:sp>
      <p:sp>
        <p:nvSpPr>
          <p:cNvPr id="8207" name="AutoShape 12"/>
          <p:cNvSpPr>
            <a:spLocks noChangeArrowheads="1"/>
          </p:cNvSpPr>
          <p:nvPr/>
        </p:nvSpPr>
        <p:spPr bwMode="auto">
          <a:xfrm>
            <a:off x="6172200" y="5029200"/>
            <a:ext cx="15240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8208" name="Line 13"/>
          <p:cNvSpPr>
            <a:spLocks noChangeShapeType="1"/>
          </p:cNvSpPr>
          <p:nvPr/>
        </p:nvSpPr>
        <p:spPr bwMode="auto">
          <a:xfrm>
            <a:off x="4114800" y="2667000"/>
            <a:ext cx="2057400" cy="28956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9" name="AutoShape 14"/>
          <p:cNvSpPr>
            <a:spLocks noChangeArrowheads="1"/>
          </p:cNvSpPr>
          <p:nvPr/>
        </p:nvSpPr>
        <p:spPr bwMode="auto">
          <a:xfrm>
            <a:off x="5638800" y="3886200"/>
            <a:ext cx="1524000" cy="685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3/1: $100</a:t>
            </a:r>
          </a:p>
        </p:txBody>
      </p:sp>
      <p:sp>
        <p:nvSpPr>
          <p:cNvPr id="18" name="Rectangle 5"/>
          <p:cNvSpPr>
            <a:spLocks noChangeArrowheads="1"/>
          </p:cNvSpPr>
          <p:nvPr/>
        </p:nvSpPr>
        <p:spPr bwMode="auto">
          <a:xfrm>
            <a:off x="12000257"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Text Box 5"/>
          <p:cNvSpPr txBox="1">
            <a:spLocks noChangeArrowheads="1"/>
          </p:cNvSpPr>
          <p:nvPr/>
        </p:nvSpPr>
        <p:spPr bwMode="auto">
          <a:xfrm>
            <a:off x="10091957" y="0"/>
            <a:ext cx="2100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488906"/>
                                        </p:tgtEl>
                                        <p:attrNameLst>
                                          <p:attrName>style.visibility</p:attrName>
                                        </p:attrNameLst>
                                      </p:cBhvr>
                                      <p:to>
                                        <p:strVal val="visible"/>
                                      </p:to>
                                    </p:set>
                                    <p:animEffect transition="in" filter="dissolve">
                                      <p:cBhvr>
                                        <p:cTn id="9" dur="500"/>
                                        <p:tgtEl>
                                          <p:spTgt spid="14889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8906" grpId="0" animBg="1" autoUpdateAnimBg="0"/>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1AD0045-AED6-4DCB-9C75-B6EB5A6841AD}"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20184C3-8879-4FD8-B701-14B76C9E3B45}"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t>9-317(a)</a:t>
            </a:r>
          </a:p>
        </p:txBody>
      </p:sp>
      <p:sp>
        <p:nvSpPr>
          <p:cNvPr id="6150" name="Rectangle 3"/>
          <p:cNvSpPr>
            <a:spLocks noGrp="1" noChangeArrowheads="1"/>
          </p:cNvSpPr>
          <p:nvPr>
            <p:ph type="body" idx="1"/>
          </p:nvPr>
        </p:nvSpPr>
        <p:spPr/>
        <p:txBody>
          <a:bodyPr/>
          <a:lstStyle/>
          <a:p>
            <a:pPr lvl="2"/>
            <a:r>
              <a:rPr lang="en-US" altLang="en-US" dirty="0" smtClean="0">
                <a:cs typeface="Times New Roman" panose="02020603050405020304" pitchFamily="18" charset="0"/>
              </a:rPr>
              <a:t>(2) except as otherwise provided in subsection (e), a person that becomes a lien creditor before the earlier of the time:</a:t>
            </a:r>
          </a:p>
          <a:p>
            <a:pPr lvl="3"/>
            <a:r>
              <a:rPr lang="en-US" altLang="en-US" dirty="0" smtClean="0">
                <a:cs typeface="Times New Roman" panose="02020603050405020304" pitchFamily="18" charset="0"/>
              </a:rPr>
              <a:t>(A) the security interest or agricultural lien is perfected; or</a:t>
            </a:r>
          </a:p>
          <a:p>
            <a:pPr lvl="3"/>
            <a:r>
              <a:rPr lang="en-US" altLang="en-US" dirty="0" smtClean="0"/>
              <a:t>(B) one of the conditions specified in Section 9-203(b)(3) is met and a financing statement covering the collateral is filed.</a:t>
            </a:r>
          </a:p>
        </p:txBody>
      </p:sp>
    </p:spTree>
    <p:extLst>
      <p:ext uri="{BB962C8B-B14F-4D97-AF65-F5344CB8AC3E}">
        <p14:creationId xmlns:p14="http://schemas.microsoft.com/office/powerpoint/2010/main" val="17960701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439C5C6-9182-4566-A175-5BBA34652E5D}"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D298DB8-544B-4F25-9913-2F477A084164}"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t>Lien Creditor: 9-102(a)(52)  </a:t>
            </a:r>
          </a:p>
        </p:txBody>
      </p:sp>
      <p:sp>
        <p:nvSpPr>
          <p:cNvPr id="7174" name="Rectangle 3"/>
          <p:cNvSpPr>
            <a:spLocks noGrp="1" noChangeArrowheads="1"/>
          </p:cNvSpPr>
          <p:nvPr>
            <p:ph type="body" idx="1"/>
          </p:nvPr>
        </p:nvSpPr>
        <p:spPr/>
        <p:txBody>
          <a:bodyPr/>
          <a:lstStyle/>
          <a:p>
            <a:r>
              <a:rPr lang="en-US" altLang="en-US" dirty="0" smtClean="0">
                <a:cs typeface="Times New Roman" panose="02020603050405020304" pitchFamily="18" charset="0"/>
              </a:rPr>
              <a:t>“Lien creditor” means:</a:t>
            </a:r>
            <a:endParaRPr lang="en-US" altLang="en-US" dirty="0" smtClean="0"/>
          </a:p>
          <a:p>
            <a:pPr lvl="1"/>
            <a:r>
              <a:rPr lang="en-US" altLang="en-US" dirty="0" smtClean="0">
                <a:cs typeface="Times New Roman" panose="02020603050405020304" pitchFamily="18" charset="0"/>
              </a:rPr>
              <a:t>(A) a creditor that has acquired a lien on the property involved by attachment, levy, or the like;</a:t>
            </a:r>
            <a:endParaRPr lang="en-US" altLang="en-US" dirty="0" smtClean="0"/>
          </a:p>
          <a:p>
            <a:pPr lvl="1"/>
            <a:r>
              <a:rPr lang="en-US" altLang="en-US" dirty="0" smtClean="0">
                <a:cs typeface="Times New Roman" panose="02020603050405020304" pitchFamily="18" charset="0"/>
              </a:rPr>
              <a:t>(B) an assignee for benefit of creditors from the time of assignment;</a:t>
            </a:r>
            <a:endParaRPr lang="en-US" altLang="en-US" dirty="0" smtClean="0"/>
          </a:p>
          <a:p>
            <a:pPr lvl="1"/>
            <a:r>
              <a:rPr lang="en-US" altLang="en-US" dirty="0" smtClean="0">
                <a:cs typeface="Times New Roman" panose="02020603050405020304" pitchFamily="18" charset="0"/>
              </a:rPr>
              <a:t>(C) a trustee in bankruptcy from the date of the filing of the petition; or</a:t>
            </a:r>
            <a:endParaRPr lang="en-US" altLang="en-US" dirty="0" smtClean="0"/>
          </a:p>
        </p:txBody>
      </p:sp>
    </p:spTree>
    <p:extLst>
      <p:ext uri="{BB962C8B-B14F-4D97-AF65-F5344CB8AC3E}">
        <p14:creationId xmlns:p14="http://schemas.microsoft.com/office/powerpoint/2010/main" val="27651668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439C5C6-9182-4566-A175-5BBA34652E5D}"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D298DB8-544B-4F25-9913-2F477A084164}"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t>Lien Creditor: 9-102(a)(52)  </a:t>
            </a:r>
          </a:p>
        </p:txBody>
      </p:sp>
      <p:sp>
        <p:nvSpPr>
          <p:cNvPr id="7174"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(D) a receiver in equity from the time of appointment.</a:t>
            </a:r>
            <a:r>
              <a:rPr lang="en-US" altLang="en-US" dirty="0" smtClean="0"/>
              <a:t> </a:t>
            </a:r>
          </a:p>
        </p:txBody>
      </p:sp>
    </p:spTree>
    <p:extLst>
      <p:ext uri="{BB962C8B-B14F-4D97-AF65-F5344CB8AC3E}">
        <p14:creationId xmlns:p14="http://schemas.microsoft.com/office/powerpoint/2010/main" val="35333308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8CFDA2B1-34A1-4D5B-A866-6A30B05B2E0B}" type="datetime4">
              <a:rPr lang="en-US" smtClean="0"/>
              <a:t>April 21,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506C17-2220-4C85-9439-F33B5028C301}"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dirty="0" smtClean="0"/>
              <a:t>4-13: Answer</a:t>
            </a:r>
          </a:p>
        </p:txBody>
      </p:sp>
      <p:sp>
        <p:nvSpPr>
          <p:cNvPr id="11278" name="Rectangle 11"/>
          <p:cNvSpPr>
            <a:spLocks noGrp="1" noChangeArrowheads="1"/>
          </p:cNvSpPr>
          <p:nvPr>
            <p:ph type="body" idx="4294967295"/>
          </p:nvPr>
        </p:nvSpPr>
        <p:spPr/>
        <p:txBody>
          <a:bodyPr/>
          <a:lstStyle/>
          <a:p>
            <a:r>
              <a:rPr lang="en-US" altLang="en-US" sz="4000" dirty="0" smtClean="0">
                <a:solidFill>
                  <a:srgbClr val="0000FF"/>
                </a:solidFill>
              </a:rPr>
              <a:t>Perfected—attached and filed — before lien creditor status, so Bank wins (9-317(a)(2)(A))</a:t>
            </a:r>
          </a:p>
        </p:txBody>
      </p:sp>
    </p:spTree>
    <p:extLst>
      <p:ext uri="{BB962C8B-B14F-4D97-AF65-F5344CB8AC3E}">
        <p14:creationId xmlns:p14="http://schemas.microsoft.com/office/powerpoint/2010/main" val="2292653748"/>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125CCEEB-7508-403B-88A6-8DA529C5941A}" type="datetime4">
              <a:rPr lang="en-US" smtClean="0"/>
              <a:t>April 21,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948075-29F7-474A-8FEB-9F8911D12543}"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dirty="0" smtClean="0"/>
              <a:t>4-13: Answer</a:t>
            </a:r>
          </a:p>
        </p:txBody>
      </p:sp>
      <p:sp>
        <p:nvSpPr>
          <p:cNvPr id="14350" name="Rectangle 11"/>
          <p:cNvSpPr>
            <a:spLocks noGrp="1" noChangeArrowheads="1"/>
          </p:cNvSpPr>
          <p:nvPr>
            <p:ph type="body" idx="4294967295"/>
          </p:nvPr>
        </p:nvSpPr>
        <p:spPr/>
        <p:txBody>
          <a:bodyPr/>
          <a:lstStyle/>
          <a:p>
            <a:r>
              <a:rPr lang="en-US" altLang="en-US" sz="4000" dirty="0" smtClean="0">
                <a:solidFill>
                  <a:srgbClr val="0000FF"/>
                </a:solidFill>
              </a:rPr>
              <a:t>Lien creditor wins, as became lien creditor before Bank was perfected and before financing statement was filed (9-317(a))</a:t>
            </a:r>
          </a:p>
        </p:txBody>
      </p:sp>
    </p:spTree>
    <p:extLst>
      <p:ext uri="{BB962C8B-B14F-4D97-AF65-F5344CB8AC3E}">
        <p14:creationId xmlns:p14="http://schemas.microsoft.com/office/powerpoint/2010/main" val="2277022408"/>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C56832C0-44D3-4E0C-AD7E-C81C25C46305}" type="datetime4">
              <a:rPr lang="en-US" smtClean="0"/>
              <a:t>April 21,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ED7629C-DCFE-4262-B1AF-E10A28321B74}"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dirty="0" smtClean="0"/>
              <a:t>4-13: Secured Creditors and Lien Creditors </a:t>
            </a:r>
            <a:r>
              <a:rPr lang="en-US" altLang="en-US" sz="3200" dirty="0"/>
              <a:t>(3/4)</a:t>
            </a:r>
          </a:p>
        </p:txBody>
      </p:sp>
      <p:sp>
        <p:nvSpPr>
          <p:cNvPr id="1529859"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29860"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9861" name="AutoShape 5"/>
          <p:cNvSpPr>
            <a:spLocks noChangeArrowheads="1"/>
          </p:cNvSpPr>
          <p:nvPr/>
        </p:nvSpPr>
        <p:spPr bwMode="auto">
          <a:xfrm>
            <a:off x="77724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529862" name="Line 6"/>
          <p:cNvSpPr>
            <a:spLocks noChangeShapeType="1"/>
          </p:cNvSpPr>
          <p:nvPr/>
        </p:nvSpPr>
        <p:spPr bwMode="auto">
          <a:xfrm>
            <a:off x="4343400" y="2133600"/>
            <a:ext cx="3429000"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29863" name="Line 7"/>
          <p:cNvSpPr>
            <a:spLocks noChangeShapeType="1"/>
          </p:cNvSpPr>
          <p:nvPr/>
        </p:nvSpPr>
        <p:spPr bwMode="auto">
          <a:xfrm>
            <a:off x="3200400" y="2667000"/>
            <a:ext cx="0" cy="25146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9864" name="AutoShape 8"/>
          <p:cNvSpPr>
            <a:spLocks noChangeArrowheads="1"/>
          </p:cNvSpPr>
          <p:nvPr/>
        </p:nvSpPr>
        <p:spPr bwMode="auto">
          <a:xfrm>
            <a:off x="3428999" y="3048000"/>
            <a:ext cx="2909047" cy="98611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FS: Collateral</a:t>
            </a:r>
          </a:p>
        </p:txBody>
      </p:sp>
      <p:sp>
        <p:nvSpPr>
          <p:cNvPr id="12"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3"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98123212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29860"/>
                                        </p:tgtEl>
                                        <p:attrNameLst>
                                          <p:attrName>style.visibility</p:attrName>
                                        </p:attrNameLst>
                                      </p:cBhvr>
                                      <p:to>
                                        <p:strVal val="visible"/>
                                      </p:to>
                                    </p:set>
                                    <p:anim calcmode="lin" valueType="num">
                                      <p:cBhvr additive="base">
                                        <p:cTn id="7" dur="500" fill="hold"/>
                                        <p:tgtEl>
                                          <p:spTgt spid="1529860"/>
                                        </p:tgtEl>
                                        <p:attrNameLst>
                                          <p:attrName>ppt_x</p:attrName>
                                        </p:attrNameLst>
                                      </p:cBhvr>
                                      <p:tavLst>
                                        <p:tav tm="0">
                                          <p:val>
                                            <p:strVal val="0-#ppt_w/2"/>
                                          </p:val>
                                        </p:tav>
                                        <p:tav tm="100000">
                                          <p:val>
                                            <p:strVal val="#ppt_x"/>
                                          </p:val>
                                        </p:tav>
                                      </p:tavLst>
                                    </p:anim>
                                    <p:anim calcmode="lin" valueType="num">
                                      <p:cBhvr additive="base">
                                        <p:cTn id="8" dur="500" fill="hold"/>
                                        <p:tgtEl>
                                          <p:spTgt spid="152986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1" fill="hold" grpId="0" nodeType="afterEffect">
                                  <p:stCondLst>
                                    <p:cond delay="0"/>
                                  </p:stCondLst>
                                  <p:childTnLst>
                                    <p:set>
                                      <p:cBhvr>
                                        <p:cTn id="11" dur="1" fill="hold">
                                          <p:stCondLst>
                                            <p:cond delay="0"/>
                                          </p:stCondLst>
                                        </p:cTn>
                                        <p:tgtEl>
                                          <p:spTgt spid="1529863"/>
                                        </p:tgtEl>
                                        <p:attrNameLst>
                                          <p:attrName>style.visibility</p:attrName>
                                        </p:attrNameLst>
                                      </p:cBhvr>
                                      <p:to>
                                        <p:strVal val="visible"/>
                                      </p:to>
                                    </p:set>
                                    <p:animEffect transition="in" filter="wipe(up)">
                                      <p:cBhvr>
                                        <p:cTn id="12" dur="500"/>
                                        <p:tgtEl>
                                          <p:spTgt spid="1529863"/>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529859"/>
                                        </p:tgtEl>
                                        <p:attrNameLst>
                                          <p:attrName>style.visibility</p:attrName>
                                        </p:attrNameLst>
                                      </p:cBhvr>
                                      <p:to>
                                        <p:strVal val="visible"/>
                                      </p:to>
                                    </p:set>
                                    <p:anim calcmode="lin" valueType="num">
                                      <p:cBhvr>
                                        <p:cTn id="16" dur="500" fill="hold"/>
                                        <p:tgtEl>
                                          <p:spTgt spid="1529859"/>
                                        </p:tgtEl>
                                        <p:attrNameLst>
                                          <p:attrName>ppt_w</p:attrName>
                                        </p:attrNameLst>
                                      </p:cBhvr>
                                      <p:tavLst>
                                        <p:tav tm="0">
                                          <p:val>
                                            <p:strVal val="2/3*#ppt_w"/>
                                          </p:val>
                                        </p:tav>
                                        <p:tav tm="100000">
                                          <p:val>
                                            <p:strVal val="#ppt_w"/>
                                          </p:val>
                                        </p:tav>
                                      </p:tavLst>
                                    </p:anim>
                                    <p:anim calcmode="lin" valueType="num">
                                      <p:cBhvr>
                                        <p:cTn id="17" dur="500" fill="hold"/>
                                        <p:tgtEl>
                                          <p:spTgt spid="1529859"/>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529864"/>
                                        </p:tgtEl>
                                        <p:attrNameLst>
                                          <p:attrName>style.visibility</p:attrName>
                                        </p:attrNameLst>
                                      </p:cBhvr>
                                      <p:to>
                                        <p:strVal val="visible"/>
                                      </p:to>
                                    </p:set>
                                    <p:animEffect transition="in" filter="dissolve">
                                      <p:cBhvr>
                                        <p:cTn id="21" dur="500"/>
                                        <p:tgtEl>
                                          <p:spTgt spid="152986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hidden"/>
                                      </p:to>
                                    </p:set>
                                  </p:childTnLst>
                                </p:cTn>
                              </p:par>
                              <p:par>
                                <p:cTn id="26" presetID="23" presetClass="entr" presetSubtype="272" fill="hold" grpId="0" nodeType="withEffect">
                                  <p:stCondLst>
                                    <p:cond delay="0"/>
                                  </p:stCondLst>
                                  <p:childTnLst>
                                    <p:set>
                                      <p:cBhvr>
                                        <p:cTn id="27" dur="1" fill="hold">
                                          <p:stCondLst>
                                            <p:cond delay="0"/>
                                          </p:stCondLst>
                                        </p:cTn>
                                        <p:tgtEl>
                                          <p:spTgt spid="1529861"/>
                                        </p:tgtEl>
                                        <p:attrNameLst>
                                          <p:attrName>style.visibility</p:attrName>
                                        </p:attrNameLst>
                                      </p:cBhvr>
                                      <p:to>
                                        <p:strVal val="visible"/>
                                      </p:to>
                                    </p:set>
                                    <p:anim calcmode="lin" valueType="num">
                                      <p:cBhvr>
                                        <p:cTn id="28" dur="500" fill="hold"/>
                                        <p:tgtEl>
                                          <p:spTgt spid="1529861"/>
                                        </p:tgtEl>
                                        <p:attrNameLst>
                                          <p:attrName>ppt_w</p:attrName>
                                        </p:attrNameLst>
                                      </p:cBhvr>
                                      <p:tavLst>
                                        <p:tav tm="0">
                                          <p:val>
                                            <p:strVal val="2/3*#ppt_w"/>
                                          </p:val>
                                        </p:tav>
                                        <p:tav tm="100000">
                                          <p:val>
                                            <p:strVal val="#ppt_w"/>
                                          </p:val>
                                        </p:tav>
                                      </p:tavLst>
                                    </p:anim>
                                    <p:anim calcmode="lin" valueType="num">
                                      <p:cBhvr>
                                        <p:cTn id="29" dur="500" fill="hold"/>
                                        <p:tgtEl>
                                          <p:spTgt spid="1529861"/>
                                        </p:tgtEl>
                                        <p:attrNameLst>
                                          <p:attrName>ppt_h</p:attrName>
                                        </p:attrNameLst>
                                      </p:cBhvr>
                                      <p:tavLst>
                                        <p:tav tm="0">
                                          <p:val>
                                            <p:strVal val="2/3*#ppt_h"/>
                                          </p:val>
                                        </p:tav>
                                        <p:tav tm="100000">
                                          <p:val>
                                            <p:strVal val="#ppt_h"/>
                                          </p:val>
                                        </p:tav>
                                      </p:tavLst>
                                    </p:anim>
                                  </p:childTnLst>
                                </p:cTn>
                              </p:par>
                            </p:childTnLst>
                          </p:cTn>
                        </p:par>
                        <p:par>
                          <p:cTn id="30" fill="hold" nodeType="afterGroup">
                            <p:stCondLst>
                              <p:cond delay="500"/>
                            </p:stCondLst>
                            <p:childTnLst>
                              <p:par>
                                <p:cTn id="31" presetID="22" presetClass="entr" presetSubtype="2" fill="hold" grpId="0" nodeType="afterEffect">
                                  <p:stCondLst>
                                    <p:cond delay="0"/>
                                  </p:stCondLst>
                                  <p:childTnLst>
                                    <p:set>
                                      <p:cBhvr>
                                        <p:cTn id="32" dur="1" fill="hold">
                                          <p:stCondLst>
                                            <p:cond delay="0"/>
                                          </p:stCondLst>
                                        </p:cTn>
                                        <p:tgtEl>
                                          <p:spTgt spid="1529862"/>
                                        </p:tgtEl>
                                        <p:attrNameLst>
                                          <p:attrName>style.visibility</p:attrName>
                                        </p:attrNameLst>
                                      </p:cBhvr>
                                      <p:to>
                                        <p:strVal val="visible"/>
                                      </p:to>
                                    </p:set>
                                    <p:animEffect transition="in" filter="wipe(right)">
                                      <p:cBhvr>
                                        <p:cTn id="33" dur="500"/>
                                        <p:tgtEl>
                                          <p:spTgt spid="1529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9859" grpId="0" animBg="1" autoUpdateAnimBg="0"/>
      <p:bldP spid="1529860" grpId="0" animBg="1" autoUpdateAnimBg="0"/>
      <p:bldP spid="1529861" grpId="0" animBg="1" autoUpdateAnimBg="0"/>
      <p:bldP spid="1529862" grpId="0" animBg="1"/>
      <p:bldP spid="1529863" grpId="0" animBg="1"/>
      <p:bldP spid="1529864" grpId="0" animBg="1" autoUpdateAnimBg="0"/>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FDB7DF8B-AF58-454B-AC46-896C327A73A1}" type="datetime4">
              <a:rPr lang="en-US" smtClean="0"/>
              <a:t>April 21,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55D39B-6F47-4723-9AAE-E164DB39DE80}" type="slidenum">
              <a:rPr lang="en-US" altLang="en-US" sz="1400">
                <a:solidFill>
                  <a:srgbClr val="000066"/>
                </a:solidFill>
                <a:latin typeface="Arial" panose="020B0604020202020204" pitchFamily="34" charset="0"/>
              </a:rPr>
              <a:pPr/>
              <a:t>36</a:t>
            </a:fld>
            <a:endParaRPr lang="en-US" altLang="en-US" sz="1400">
              <a:solidFill>
                <a:srgbClr val="000066"/>
              </a:solidFill>
              <a:latin typeface="Arial" panose="020B0604020202020204" pitchFamily="34" charset="0"/>
            </a:endParaRPr>
          </a:p>
        </p:txBody>
      </p:sp>
      <p:sp>
        <p:nvSpPr>
          <p:cNvPr id="16389" name="AutoShape 2"/>
          <p:cNvSpPr>
            <a:spLocks noChangeArrowheads="1"/>
          </p:cNvSpPr>
          <p:nvPr/>
        </p:nvSpPr>
        <p:spPr bwMode="auto">
          <a:xfrm>
            <a:off x="7772400" y="1447800"/>
            <a:ext cx="2590800" cy="1447800"/>
          </a:xfrm>
          <a:prstGeom prst="flowChartPreparation">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530883" name="AutoShape 3"/>
          <p:cNvSpPr>
            <a:spLocks noChangeArrowheads="1"/>
          </p:cNvSpPr>
          <p:nvPr/>
        </p:nvSpPr>
        <p:spPr bwMode="auto">
          <a:xfrm>
            <a:off x="77724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LC</a:t>
            </a:r>
          </a:p>
        </p:txBody>
      </p:sp>
      <p:sp>
        <p:nvSpPr>
          <p:cNvPr id="16391" name="Rectangle 4"/>
          <p:cNvSpPr>
            <a:spLocks noGrp="1" noChangeArrowheads="1"/>
          </p:cNvSpPr>
          <p:nvPr>
            <p:ph type="title"/>
          </p:nvPr>
        </p:nvSpPr>
        <p:spPr/>
        <p:txBody>
          <a:bodyPr/>
          <a:lstStyle/>
          <a:p>
            <a:r>
              <a:rPr lang="en-US" altLang="en-US" dirty="0" smtClean="0"/>
              <a:t>4-13: Secured Creditors and Lien Creditors </a:t>
            </a:r>
            <a:r>
              <a:rPr lang="en-US" altLang="en-US" sz="3200" dirty="0"/>
              <a:t>(3/4)</a:t>
            </a:r>
          </a:p>
        </p:txBody>
      </p:sp>
      <p:sp>
        <p:nvSpPr>
          <p:cNvPr id="16392" name="AutoShape 5"/>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6393" name="AutoShape 6"/>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30887" name="Text Box 7"/>
          <p:cNvSpPr txBox="1">
            <a:spLocks noChangeArrowheads="1"/>
          </p:cNvSpPr>
          <p:nvPr/>
        </p:nvSpPr>
        <p:spPr bwMode="auto">
          <a:xfrm>
            <a:off x="6970058" y="5163235"/>
            <a:ext cx="4325471"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Who has priority?</a:t>
            </a:r>
          </a:p>
        </p:txBody>
      </p:sp>
      <p:sp>
        <p:nvSpPr>
          <p:cNvPr id="16395" name="Line 8"/>
          <p:cNvSpPr>
            <a:spLocks noChangeShapeType="1"/>
          </p:cNvSpPr>
          <p:nvPr/>
        </p:nvSpPr>
        <p:spPr bwMode="auto">
          <a:xfrm>
            <a:off x="4343400" y="2133600"/>
            <a:ext cx="3429000"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396" name="Line 9"/>
          <p:cNvSpPr>
            <a:spLocks noChangeShapeType="1"/>
          </p:cNvSpPr>
          <p:nvPr/>
        </p:nvSpPr>
        <p:spPr bwMode="auto">
          <a:xfrm>
            <a:off x="3200400" y="2667000"/>
            <a:ext cx="0" cy="25146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97" name="AutoShape 10"/>
          <p:cNvSpPr>
            <a:spLocks noChangeArrowheads="1"/>
          </p:cNvSpPr>
          <p:nvPr/>
        </p:nvSpPr>
        <p:spPr bwMode="auto">
          <a:xfrm>
            <a:off x="3428999" y="3048000"/>
            <a:ext cx="2469777"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FS: Collateral</a:t>
            </a:r>
          </a:p>
        </p:txBody>
      </p:sp>
      <p:sp>
        <p:nvSpPr>
          <p:cNvPr id="1530891" name="AutoShape 11"/>
          <p:cNvSpPr>
            <a:spLocks noChangeArrowheads="1"/>
          </p:cNvSpPr>
          <p:nvPr/>
        </p:nvSpPr>
        <p:spPr bwMode="auto">
          <a:xfrm>
            <a:off x="3509683" y="4114800"/>
            <a:ext cx="2389093"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a:t>
            </a:r>
          </a:p>
          <a:p>
            <a:pPr algn="ctr"/>
            <a:r>
              <a:rPr lang="en-US" altLang="en-US" sz="3200" dirty="0"/>
              <a:t>SA: Collateral</a:t>
            </a:r>
          </a:p>
        </p:txBody>
      </p:sp>
      <p:sp>
        <p:nvSpPr>
          <p:cNvPr id="1530892" name="AutoShape 12"/>
          <p:cNvSpPr>
            <a:spLocks noChangeArrowheads="1"/>
          </p:cNvSpPr>
          <p:nvPr/>
        </p:nvSpPr>
        <p:spPr bwMode="auto">
          <a:xfrm>
            <a:off x="4884722" y="1665684"/>
            <a:ext cx="2827913"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Run </a:t>
            </a:r>
            <a:r>
              <a:rPr lang="en-US" altLang="en-US" sz="3200" dirty="0"/>
              <a:t>State Law </a:t>
            </a:r>
            <a:r>
              <a:rPr lang="en-US" altLang="en-US" sz="3200" dirty="0" smtClean="0"/>
              <a:t>Process</a:t>
            </a:r>
            <a:endParaRPr lang="en-US" altLang="en-US" sz="3200" dirty="0"/>
          </a:p>
        </p:txBody>
      </p:sp>
      <p:sp>
        <p:nvSpPr>
          <p:cNvPr id="16"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83985257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30892"/>
                                        </p:tgtEl>
                                        <p:attrNameLst>
                                          <p:attrName>style.visibility</p:attrName>
                                        </p:attrNameLst>
                                      </p:cBhvr>
                                      <p:to>
                                        <p:strVal val="visible"/>
                                      </p:to>
                                    </p:set>
                                    <p:animEffect transition="in" filter="dissolve">
                                      <p:cBhvr>
                                        <p:cTn id="7" dur="500"/>
                                        <p:tgtEl>
                                          <p:spTgt spid="1530892"/>
                                        </p:tgtEl>
                                      </p:cBhvr>
                                    </p:animEffect>
                                  </p:childTnLst>
                                </p:cTn>
                              </p:par>
                            </p:childTnLst>
                          </p:cTn>
                        </p:par>
                        <p:par>
                          <p:cTn id="8" fill="hold" nodeType="afterGroup">
                            <p:stCondLst>
                              <p:cond delay="500"/>
                            </p:stCondLst>
                            <p:childTnLst>
                              <p:par>
                                <p:cTn id="9" presetID="9" presetClass="entr" presetSubtype="0" fill="hold" grpId="0" nodeType="afterEffect">
                                  <p:stCondLst>
                                    <p:cond delay="500"/>
                                  </p:stCondLst>
                                  <p:childTnLst>
                                    <p:set>
                                      <p:cBhvr>
                                        <p:cTn id="10" dur="1" fill="hold">
                                          <p:stCondLst>
                                            <p:cond delay="0"/>
                                          </p:stCondLst>
                                        </p:cTn>
                                        <p:tgtEl>
                                          <p:spTgt spid="1530883"/>
                                        </p:tgtEl>
                                        <p:attrNameLst>
                                          <p:attrName>style.visibility</p:attrName>
                                        </p:attrNameLst>
                                      </p:cBhvr>
                                      <p:to>
                                        <p:strVal val="visible"/>
                                      </p:to>
                                    </p:set>
                                    <p:animEffect transition="in" filter="dissolve">
                                      <p:cBhvr>
                                        <p:cTn id="11" dur="500"/>
                                        <p:tgtEl>
                                          <p:spTgt spid="1530883"/>
                                        </p:tgtEl>
                                      </p:cBhvr>
                                    </p:animEffect>
                                  </p:childTnLst>
                                </p:cTn>
                              </p:par>
                            </p:childTnLst>
                          </p:cTn>
                        </p:par>
                        <p:par>
                          <p:cTn id="12" fill="hold" nodeType="afterGroup">
                            <p:stCondLst>
                              <p:cond delay="1500"/>
                            </p:stCondLst>
                            <p:childTnLst>
                              <p:par>
                                <p:cTn id="13" presetID="9" presetClass="entr" presetSubtype="0" fill="hold" grpId="0" nodeType="afterEffect">
                                  <p:stCondLst>
                                    <p:cond delay="0"/>
                                  </p:stCondLst>
                                  <p:childTnLst>
                                    <p:set>
                                      <p:cBhvr>
                                        <p:cTn id="14" dur="1" fill="hold">
                                          <p:stCondLst>
                                            <p:cond delay="0"/>
                                          </p:stCondLst>
                                        </p:cTn>
                                        <p:tgtEl>
                                          <p:spTgt spid="1530891"/>
                                        </p:tgtEl>
                                        <p:attrNameLst>
                                          <p:attrName>style.visibility</p:attrName>
                                        </p:attrNameLst>
                                      </p:cBhvr>
                                      <p:to>
                                        <p:strVal val="visible"/>
                                      </p:to>
                                    </p:set>
                                    <p:animEffect transition="in" filter="dissolve">
                                      <p:cBhvr>
                                        <p:cTn id="15" dur="500"/>
                                        <p:tgtEl>
                                          <p:spTgt spid="1530891"/>
                                        </p:tgtEl>
                                      </p:cBhvr>
                                    </p:animEffect>
                                  </p:childTnLst>
                                </p:cTn>
                              </p:par>
                            </p:childTnLst>
                          </p:cTn>
                        </p:par>
                        <p:par>
                          <p:cTn id="16" fill="hold" nodeType="afterGroup">
                            <p:stCondLst>
                              <p:cond delay="2000"/>
                            </p:stCondLst>
                            <p:childTnLst>
                              <p:par>
                                <p:cTn id="17" presetID="9" presetClass="entr" presetSubtype="0" fill="hold" grpId="0" nodeType="afterEffect">
                                  <p:stCondLst>
                                    <p:cond delay="0"/>
                                  </p:stCondLst>
                                  <p:childTnLst>
                                    <p:set>
                                      <p:cBhvr>
                                        <p:cTn id="18" dur="1" fill="hold">
                                          <p:stCondLst>
                                            <p:cond delay="0"/>
                                          </p:stCondLst>
                                        </p:cTn>
                                        <p:tgtEl>
                                          <p:spTgt spid="1530887"/>
                                        </p:tgtEl>
                                        <p:attrNameLst>
                                          <p:attrName>style.visibility</p:attrName>
                                        </p:attrNameLst>
                                      </p:cBhvr>
                                      <p:to>
                                        <p:strVal val="visible"/>
                                      </p:to>
                                    </p:set>
                                    <p:animEffect transition="in" filter="dissolve">
                                      <p:cBhvr>
                                        <p:cTn id="19" dur="500"/>
                                        <p:tgtEl>
                                          <p:spTgt spid="15308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0883" grpId="0" animBg="1" autoUpdateAnimBg="0"/>
      <p:bldP spid="1530887" grpId="0" animBg="1" autoUpdateAnimBg="0"/>
      <p:bldP spid="1530891" grpId="0" animBg="1" autoUpdateAnimBg="0"/>
      <p:bldP spid="153089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28C8D22D-292A-42FE-9AD1-FE64B91FC71B}" type="datetime4">
              <a:rPr lang="en-US" smtClean="0"/>
              <a:t>April 21,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E1ADB6-92B4-4678-B0A2-D289BD01D2DC}"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dirty="0" smtClean="0"/>
              <a:t>4-13: Secured Creditors and Lien Creditors </a:t>
            </a:r>
            <a:r>
              <a:rPr lang="en-US" altLang="en-US" sz="3200" dirty="0"/>
              <a:t>(4/4)</a:t>
            </a:r>
          </a:p>
        </p:txBody>
      </p:sp>
      <p:sp>
        <p:nvSpPr>
          <p:cNvPr id="1532931"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32932"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32933" name="AutoShape 5"/>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532934" name="Line 6"/>
          <p:cNvSpPr>
            <a:spLocks noChangeShapeType="1"/>
          </p:cNvSpPr>
          <p:nvPr/>
        </p:nvSpPr>
        <p:spPr bwMode="auto">
          <a:xfrm>
            <a:off x="4343400" y="2133600"/>
            <a:ext cx="3429000"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32935" name="Line 7"/>
          <p:cNvSpPr>
            <a:spLocks noChangeShapeType="1"/>
          </p:cNvSpPr>
          <p:nvPr/>
        </p:nvSpPr>
        <p:spPr bwMode="auto">
          <a:xfrm>
            <a:off x="3200400"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2936" name="AutoShape 8"/>
          <p:cNvSpPr>
            <a:spLocks noChangeArrowheads="1"/>
          </p:cNvSpPr>
          <p:nvPr/>
        </p:nvSpPr>
        <p:spPr bwMode="auto">
          <a:xfrm>
            <a:off x="3429000" y="2895600"/>
            <a:ext cx="3079376"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No $</a:t>
            </a:r>
          </a:p>
          <a:p>
            <a:pPr algn="ctr"/>
            <a:r>
              <a:rPr lang="en-US" altLang="en-US" sz="3200" dirty="0"/>
              <a:t>SA: Collateral</a:t>
            </a:r>
          </a:p>
        </p:txBody>
      </p:sp>
      <p:sp>
        <p:nvSpPr>
          <p:cNvPr id="1532937" name="AutoShape 9"/>
          <p:cNvSpPr>
            <a:spLocks noChangeArrowheads="1"/>
          </p:cNvSpPr>
          <p:nvPr/>
        </p:nvSpPr>
        <p:spPr bwMode="auto">
          <a:xfrm>
            <a:off x="3429000" y="3886199"/>
            <a:ext cx="3079376" cy="9143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FS: Collateral</a:t>
            </a:r>
          </a:p>
        </p:txBody>
      </p:sp>
      <p:sp>
        <p:nvSpPr>
          <p:cNvPr id="13"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603473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32932"/>
                                        </p:tgtEl>
                                        <p:attrNameLst>
                                          <p:attrName>style.visibility</p:attrName>
                                        </p:attrNameLst>
                                      </p:cBhvr>
                                      <p:to>
                                        <p:strVal val="visible"/>
                                      </p:to>
                                    </p:set>
                                    <p:anim calcmode="lin" valueType="num">
                                      <p:cBhvr additive="base">
                                        <p:cTn id="7" dur="500" fill="hold"/>
                                        <p:tgtEl>
                                          <p:spTgt spid="1532932"/>
                                        </p:tgtEl>
                                        <p:attrNameLst>
                                          <p:attrName>ppt_x</p:attrName>
                                        </p:attrNameLst>
                                      </p:cBhvr>
                                      <p:tavLst>
                                        <p:tav tm="0">
                                          <p:val>
                                            <p:strVal val="0-#ppt_w/2"/>
                                          </p:val>
                                        </p:tav>
                                        <p:tav tm="100000">
                                          <p:val>
                                            <p:strVal val="#ppt_x"/>
                                          </p:val>
                                        </p:tav>
                                      </p:tavLst>
                                    </p:anim>
                                    <p:anim calcmode="lin" valueType="num">
                                      <p:cBhvr additive="base">
                                        <p:cTn id="8" dur="500" fill="hold"/>
                                        <p:tgtEl>
                                          <p:spTgt spid="153293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32935"/>
                                        </p:tgtEl>
                                        <p:attrNameLst>
                                          <p:attrName>style.visibility</p:attrName>
                                        </p:attrNameLst>
                                      </p:cBhvr>
                                      <p:to>
                                        <p:strVal val="visible"/>
                                      </p:to>
                                    </p:set>
                                    <p:anim calcmode="lin" valueType="num">
                                      <p:cBhvr>
                                        <p:cTn id="12" dur="500" fill="hold"/>
                                        <p:tgtEl>
                                          <p:spTgt spid="1532935"/>
                                        </p:tgtEl>
                                        <p:attrNameLst>
                                          <p:attrName>ppt_w</p:attrName>
                                        </p:attrNameLst>
                                      </p:cBhvr>
                                      <p:tavLst>
                                        <p:tav tm="0">
                                          <p:val>
                                            <p:strVal val="2/3*#ppt_w"/>
                                          </p:val>
                                        </p:tav>
                                        <p:tav tm="100000">
                                          <p:val>
                                            <p:strVal val="#ppt_w"/>
                                          </p:val>
                                        </p:tav>
                                      </p:tavLst>
                                    </p:anim>
                                    <p:anim calcmode="lin" valueType="num">
                                      <p:cBhvr>
                                        <p:cTn id="13" dur="500" fill="hold"/>
                                        <p:tgtEl>
                                          <p:spTgt spid="1532935"/>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32931"/>
                                        </p:tgtEl>
                                        <p:attrNameLst>
                                          <p:attrName>style.visibility</p:attrName>
                                        </p:attrNameLst>
                                      </p:cBhvr>
                                      <p:to>
                                        <p:strVal val="visible"/>
                                      </p:to>
                                    </p:set>
                                    <p:anim calcmode="lin" valueType="num">
                                      <p:cBhvr>
                                        <p:cTn id="17" dur="500" fill="hold"/>
                                        <p:tgtEl>
                                          <p:spTgt spid="1532931"/>
                                        </p:tgtEl>
                                        <p:attrNameLst>
                                          <p:attrName>ppt_w</p:attrName>
                                        </p:attrNameLst>
                                      </p:cBhvr>
                                      <p:tavLst>
                                        <p:tav tm="0">
                                          <p:val>
                                            <p:strVal val="2/3*#ppt_w"/>
                                          </p:val>
                                        </p:tav>
                                        <p:tav tm="100000">
                                          <p:val>
                                            <p:strVal val="#ppt_w"/>
                                          </p:val>
                                        </p:tav>
                                      </p:tavLst>
                                    </p:anim>
                                    <p:anim calcmode="lin" valueType="num">
                                      <p:cBhvr>
                                        <p:cTn id="18" dur="500" fill="hold"/>
                                        <p:tgtEl>
                                          <p:spTgt spid="153293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32936"/>
                                        </p:tgtEl>
                                        <p:attrNameLst>
                                          <p:attrName>style.visibility</p:attrName>
                                        </p:attrNameLst>
                                      </p:cBhvr>
                                      <p:to>
                                        <p:strVal val="visible"/>
                                      </p:to>
                                    </p:set>
                                    <p:animEffect transition="in" filter="dissolve">
                                      <p:cBhvr>
                                        <p:cTn id="22" dur="500"/>
                                        <p:tgtEl>
                                          <p:spTgt spid="15329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32937"/>
                                        </p:tgtEl>
                                        <p:attrNameLst>
                                          <p:attrName>style.visibility</p:attrName>
                                        </p:attrNameLst>
                                      </p:cBhvr>
                                      <p:to>
                                        <p:strVal val="visible"/>
                                      </p:to>
                                    </p:set>
                                    <p:animEffect transition="in" filter="dissolve">
                                      <p:cBhvr>
                                        <p:cTn id="27" dur="500"/>
                                        <p:tgtEl>
                                          <p:spTgt spid="153293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hidden"/>
                                      </p:to>
                                    </p:set>
                                  </p:childTnLst>
                                </p:cTn>
                              </p:par>
                              <p:par>
                                <p:cTn id="32" presetID="23" presetClass="entr" presetSubtype="272" fill="hold" grpId="0" nodeType="withEffect">
                                  <p:stCondLst>
                                    <p:cond delay="0"/>
                                  </p:stCondLst>
                                  <p:childTnLst>
                                    <p:set>
                                      <p:cBhvr>
                                        <p:cTn id="33" dur="1" fill="hold">
                                          <p:stCondLst>
                                            <p:cond delay="0"/>
                                          </p:stCondLst>
                                        </p:cTn>
                                        <p:tgtEl>
                                          <p:spTgt spid="1532933"/>
                                        </p:tgtEl>
                                        <p:attrNameLst>
                                          <p:attrName>style.visibility</p:attrName>
                                        </p:attrNameLst>
                                      </p:cBhvr>
                                      <p:to>
                                        <p:strVal val="visible"/>
                                      </p:to>
                                    </p:set>
                                    <p:anim calcmode="lin" valueType="num">
                                      <p:cBhvr>
                                        <p:cTn id="34" dur="500" fill="hold"/>
                                        <p:tgtEl>
                                          <p:spTgt spid="1532933"/>
                                        </p:tgtEl>
                                        <p:attrNameLst>
                                          <p:attrName>ppt_w</p:attrName>
                                        </p:attrNameLst>
                                      </p:cBhvr>
                                      <p:tavLst>
                                        <p:tav tm="0">
                                          <p:val>
                                            <p:strVal val="2/3*#ppt_w"/>
                                          </p:val>
                                        </p:tav>
                                        <p:tav tm="100000">
                                          <p:val>
                                            <p:strVal val="#ppt_w"/>
                                          </p:val>
                                        </p:tav>
                                      </p:tavLst>
                                    </p:anim>
                                    <p:anim calcmode="lin" valueType="num">
                                      <p:cBhvr>
                                        <p:cTn id="35" dur="500" fill="hold"/>
                                        <p:tgtEl>
                                          <p:spTgt spid="1532933"/>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500"/>
                            </p:stCondLst>
                            <p:childTnLst>
                              <p:par>
                                <p:cTn id="37" presetID="22" presetClass="entr" presetSubtype="2" fill="hold" grpId="0" nodeType="afterEffect">
                                  <p:stCondLst>
                                    <p:cond delay="0"/>
                                  </p:stCondLst>
                                  <p:childTnLst>
                                    <p:set>
                                      <p:cBhvr>
                                        <p:cTn id="38" dur="1" fill="hold">
                                          <p:stCondLst>
                                            <p:cond delay="0"/>
                                          </p:stCondLst>
                                        </p:cTn>
                                        <p:tgtEl>
                                          <p:spTgt spid="1532934"/>
                                        </p:tgtEl>
                                        <p:attrNameLst>
                                          <p:attrName>style.visibility</p:attrName>
                                        </p:attrNameLst>
                                      </p:cBhvr>
                                      <p:to>
                                        <p:strVal val="visible"/>
                                      </p:to>
                                    </p:set>
                                    <p:animEffect transition="in" filter="wipe(right)">
                                      <p:cBhvr>
                                        <p:cTn id="39" dur="500"/>
                                        <p:tgtEl>
                                          <p:spTgt spid="1532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2931" grpId="0" animBg="1" autoUpdateAnimBg="0"/>
      <p:bldP spid="1532932" grpId="0" animBg="1" autoUpdateAnimBg="0"/>
      <p:bldP spid="1532933" grpId="0" animBg="1" autoUpdateAnimBg="0"/>
      <p:bldP spid="1532934" grpId="0" animBg="1"/>
      <p:bldP spid="1532935" grpId="0" animBg="1"/>
      <p:bldP spid="1532936" grpId="0" animBg="1" autoUpdateAnimBg="0"/>
      <p:bldP spid="1532937" grpId="0" animBg="1" autoUpdateAnimBg="0"/>
      <p:bldP spid="13"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3563DB06-1CE9-418F-919D-24278F637765}" type="datetime4">
              <a:rPr lang="en-US" smtClean="0"/>
              <a:t>April 21,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50AD2A3-EB0C-4917-B752-84C96375D897}"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19461" name="AutoShape 2"/>
          <p:cNvSpPr>
            <a:spLocks noChangeArrowheads="1"/>
          </p:cNvSpPr>
          <p:nvPr/>
        </p:nvSpPr>
        <p:spPr bwMode="auto">
          <a:xfrm>
            <a:off x="7772400" y="1447800"/>
            <a:ext cx="2590800" cy="1219200"/>
          </a:xfrm>
          <a:prstGeom prst="flowChartPreparation">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9462" name="Rectangle 3"/>
          <p:cNvSpPr>
            <a:spLocks noGrp="1" noChangeArrowheads="1"/>
          </p:cNvSpPr>
          <p:nvPr>
            <p:ph type="title"/>
          </p:nvPr>
        </p:nvSpPr>
        <p:spPr/>
        <p:txBody>
          <a:bodyPr/>
          <a:lstStyle/>
          <a:p>
            <a:r>
              <a:rPr lang="en-US" altLang="en-US" dirty="0" smtClean="0"/>
              <a:t>4-13: Secured Creditors and Lien Creditors </a:t>
            </a:r>
            <a:r>
              <a:rPr lang="en-US" altLang="en-US" sz="3200" dirty="0"/>
              <a:t>(4/4)</a:t>
            </a:r>
          </a:p>
        </p:txBody>
      </p:sp>
      <p:sp>
        <p:nvSpPr>
          <p:cNvPr id="19463" name="AutoShape 4"/>
          <p:cNvSpPr>
            <a:spLocks noChangeArrowheads="1"/>
          </p:cNvSpPr>
          <p:nvPr/>
        </p:nvSpPr>
        <p:spPr bwMode="auto">
          <a:xfrm>
            <a:off x="1893794" y="5513295"/>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9464" name="AutoShape 5"/>
          <p:cNvSpPr>
            <a:spLocks noChangeArrowheads="1"/>
          </p:cNvSpPr>
          <p:nvPr/>
        </p:nvSpPr>
        <p:spPr bwMode="auto">
          <a:xfrm>
            <a:off x="1588994"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9465" name="Line 6"/>
          <p:cNvSpPr>
            <a:spLocks noChangeShapeType="1"/>
          </p:cNvSpPr>
          <p:nvPr/>
        </p:nvSpPr>
        <p:spPr bwMode="auto">
          <a:xfrm>
            <a:off x="3874994" y="2133600"/>
            <a:ext cx="3897406"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9466" name="Line 7"/>
          <p:cNvSpPr>
            <a:spLocks noChangeShapeType="1"/>
          </p:cNvSpPr>
          <p:nvPr/>
        </p:nvSpPr>
        <p:spPr bwMode="auto">
          <a:xfrm>
            <a:off x="2731994" y="2666999"/>
            <a:ext cx="0" cy="2846295"/>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467" name="AutoShape 8"/>
          <p:cNvSpPr>
            <a:spLocks noChangeArrowheads="1"/>
          </p:cNvSpPr>
          <p:nvPr/>
        </p:nvSpPr>
        <p:spPr bwMode="auto">
          <a:xfrm>
            <a:off x="2960594" y="2929440"/>
            <a:ext cx="2998694" cy="88056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No $</a:t>
            </a:r>
          </a:p>
          <a:p>
            <a:pPr algn="ctr"/>
            <a:r>
              <a:rPr lang="en-US" altLang="en-US" sz="3200" dirty="0"/>
              <a:t>SA: Collateral</a:t>
            </a:r>
          </a:p>
        </p:txBody>
      </p:sp>
      <p:sp>
        <p:nvSpPr>
          <p:cNvPr id="19468" name="AutoShape 9"/>
          <p:cNvSpPr>
            <a:spLocks noChangeArrowheads="1"/>
          </p:cNvSpPr>
          <p:nvPr/>
        </p:nvSpPr>
        <p:spPr bwMode="auto">
          <a:xfrm>
            <a:off x="2960594" y="3886200"/>
            <a:ext cx="2998694" cy="90991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FS: Collateral</a:t>
            </a:r>
          </a:p>
        </p:txBody>
      </p:sp>
      <p:sp>
        <p:nvSpPr>
          <p:cNvPr id="1533962" name="AutoShape 10"/>
          <p:cNvSpPr>
            <a:spLocks noChangeArrowheads="1"/>
          </p:cNvSpPr>
          <p:nvPr/>
        </p:nvSpPr>
        <p:spPr bwMode="auto">
          <a:xfrm>
            <a:off x="4815362" y="1600199"/>
            <a:ext cx="2691263"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3/1: Run </a:t>
            </a:r>
            <a:r>
              <a:rPr lang="en-US" altLang="en-US" sz="3200" dirty="0"/>
              <a:t>State Law Process</a:t>
            </a:r>
          </a:p>
        </p:txBody>
      </p:sp>
      <p:sp>
        <p:nvSpPr>
          <p:cNvPr id="1533963" name="Text Box 11"/>
          <p:cNvSpPr txBox="1">
            <a:spLocks noChangeArrowheads="1"/>
          </p:cNvSpPr>
          <p:nvPr/>
        </p:nvSpPr>
        <p:spPr bwMode="auto">
          <a:xfrm>
            <a:off x="6974541" y="4454525"/>
            <a:ext cx="4374776" cy="57467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3/2 Who has priority?</a:t>
            </a:r>
          </a:p>
        </p:txBody>
      </p:sp>
      <p:sp>
        <p:nvSpPr>
          <p:cNvPr id="1533964" name="AutoShape 12"/>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LC</a:t>
            </a:r>
          </a:p>
        </p:txBody>
      </p:sp>
      <p:sp>
        <p:nvSpPr>
          <p:cNvPr id="1533965" name="AutoShape 13"/>
          <p:cNvSpPr>
            <a:spLocks noChangeArrowheads="1"/>
          </p:cNvSpPr>
          <p:nvPr/>
        </p:nvSpPr>
        <p:spPr bwMode="auto">
          <a:xfrm>
            <a:off x="3476065" y="4979896"/>
            <a:ext cx="1143000" cy="381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3/2: $</a:t>
            </a:r>
          </a:p>
        </p:txBody>
      </p:sp>
      <p:sp>
        <p:nvSpPr>
          <p:cNvPr id="17"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0058401" y="0"/>
            <a:ext cx="213360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(4 of 4)</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90259206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33962"/>
                                        </p:tgtEl>
                                        <p:attrNameLst>
                                          <p:attrName>style.visibility</p:attrName>
                                        </p:attrNameLst>
                                      </p:cBhvr>
                                      <p:to>
                                        <p:strVal val="visible"/>
                                      </p:to>
                                    </p:set>
                                    <p:animEffect transition="in" filter="dissolve">
                                      <p:cBhvr>
                                        <p:cTn id="7" dur="500"/>
                                        <p:tgtEl>
                                          <p:spTgt spid="1533962"/>
                                        </p:tgtEl>
                                      </p:cBhvr>
                                    </p:animEffect>
                                  </p:childTnLst>
                                </p:cTn>
                              </p:par>
                            </p:childTnLst>
                          </p:cTn>
                        </p:par>
                        <p:par>
                          <p:cTn id="8" fill="hold" nodeType="afterGroup">
                            <p:stCondLst>
                              <p:cond delay="500"/>
                            </p:stCondLst>
                            <p:childTnLst>
                              <p:par>
                                <p:cTn id="9" presetID="9" presetClass="entr" presetSubtype="0" fill="hold" grpId="0" nodeType="afterEffect">
                                  <p:stCondLst>
                                    <p:cond delay="500"/>
                                  </p:stCondLst>
                                  <p:childTnLst>
                                    <p:set>
                                      <p:cBhvr>
                                        <p:cTn id="10" dur="1" fill="hold">
                                          <p:stCondLst>
                                            <p:cond delay="0"/>
                                          </p:stCondLst>
                                        </p:cTn>
                                        <p:tgtEl>
                                          <p:spTgt spid="1533964"/>
                                        </p:tgtEl>
                                        <p:attrNameLst>
                                          <p:attrName>style.visibility</p:attrName>
                                        </p:attrNameLst>
                                      </p:cBhvr>
                                      <p:to>
                                        <p:strVal val="visible"/>
                                      </p:to>
                                    </p:set>
                                    <p:animEffect transition="in" filter="dissolve">
                                      <p:cBhvr>
                                        <p:cTn id="11" dur="500"/>
                                        <p:tgtEl>
                                          <p:spTgt spid="153396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xit"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hidden"/>
                                      </p:to>
                                    </p:set>
                                  </p:childTnLst>
                                </p:cTn>
                              </p:par>
                              <p:par>
                                <p:cTn id="16" presetID="9" presetClass="entr" presetSubtype="0" fill="hold" grpId="0" nodeType="withEffect">
                                  <p:stCondLst>
                                    <p:cond delay="0"/>
                                  </p:stCondLst>
                                  <p:childTnLst>
                                    <p:set>
                                      <p:cBhvr>
                                        <p:cTn id="17" dur="1" fill="hold">
                                          <p:stCondLst>
                                            <p:cond delay="0"/>
                                          </p:stCondLst>
                                        </p:cTn>
                                        <p:tgtEl>
                                          <p:spTgt spid="1533965"/>
                                        </p:tgtEl>
                                        <p:attrNameLst>
                                          <p:attrName>style.visibility</p:attrName>
                                        </p:attrNameLst>
                                      </p:cBhvr>
                                      <p:to>
                                        <p:strVal val="visible"/>
                                      </p:to>
                                    </p:set>
                                    <p:animEffect transition="in" filter="dissolve">
                                      <p:cBhvr>
                                        <p:cTn id="18" dur="500"/>
                                        <p:tgtEl>
                                          <p:spTgt spid="1533965"/>
                                        </p:tgtEl>
                                      </p:cBhvr>
                                    </p:animEffect>
                                  </p:childTnLst>
                                </p:cTn>
                              </p:par>
                            </p:childTnLst>
                          </p:cTn>
                        </p:par>
                        <p:par>
                          <p:cTn id="19" fill="hold" nodeType="afterGroup">
                            <p:stCondLst>
                              <p:cond delay="500"/>
                            </p:stCondLst>
                            <p:childTnLst>
                              <p:par>
                                <p:cTn id="20" presetID="9" presetClass="entr" presetSubtype="0" fill="hold" grpId="0" nodeType="afterEffect">
                                  <p:stCondLst>
                                    <p:cond delay="0"/>
                                  </p:stCondLst>
                                  <p:childTnLst>
                                    <p:set>
                                      <p:cBhvr>
                                        <p:cTn id="21" dur="1" fill="hold">
                                          <p:stCondLst>
                                            <p:cond delay="0"/>
                                          </p:stCondLst>
                                        </p:cTn>
                                        <p:tgtEl>
                                          <p:spTgt spid="1533963"/>
                                        </p:tgtEl>
                                        <p:attrNameLst>
                                          <p:attrName>style.visibility</p:attrName>
                                        </p:attrNameLst>
                                      </p:cBhvr>
                                      <p:to>
                                        <p:strVal val="visible"/>
                                      </p:to>
                                    </p:set>
                                    <p:animEffect transition="in" filter="dissolve">
                                      <p:cBhvr>
                                        <p:cTn id="22" dur="500"/>
                                        <p:tgtEl>
                                          <p:spTgt spid="1533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3962" grpId="0" animBg="1"/>
      <p:bldP spid="1533963" grpId="0" animBg="1" autoUpdateAnimBg="0"/>
      <p:bldP spid="1533964" grpId="0" animBg="1" autoUpdateAnimBg="0"/>
      <p:bldP spid="1533965" grpId="0" animBg="1" autoUpdateAnimBg="0"/>
      <p:bldP spid="1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D81FA36E-E393-4221-90CE-EDA75AB65C20}" type="datetime4">
              <a:rPr lang="en-US" smtClean="0"/>
              <a:t>April 21,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677FD7E-D72C-4459-8DE1-0B6A060242B6}"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dirty="0" smtClean="0"/>
              <a:t>4-13: Answer</a:t>
            </a:r>
          </a:p>
        </p:txBody>
      </p:sp>
      <p:sp>
        <p:nvSpPr>
          <p:cNvPr id="17422" name="Rectangle 11"/>
          <p:cNvSpPr>
            <a:spLocks noGrp="1" noChangeArrowheads="1"/>
          </p:cNvSpPr>
          <p:nvPr>
            <p:ph type="body" idx="4294967295"/>
          </p:nvPr>
        </p:nvSpPr>
        <p:spPr/>
        <p:txBody>
          <a:bodyPr/>
          <a:lstStyle/>
          <a:p>
            <a:r>
              <a:rPr lang="en-US" altLang="en-US" sz="4000" dirty="0" smtClean="0">
                <a:solidFill>
                  <a:srgbClr val="0000FF"/>
                </a:solidFill>
              </a:rPr>
              <a:t>Naked financing statement insufficient, so lien creditor wins (9-317(a))</a:t>
            </a:r>
          </a:p>
        </p:txBody>
      </p:sp>
    </p:spTree>
    <p:extLst>
      <p:ext uri="{BB962C8B-B14F-4D97-AF65-F5344CB8AC3E}">
        <p14:creationId xmlns:p14="http://schemas.microsoft.com/office/powerpoint/2010/main" val="314477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C3F42330-14D3-444B-BB57-99DCE82F77E5}" type="datetime4">
              <a:rPr lang="en-US" smtClean="0"/>
              <a:t>April 21,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53BCD77-3AC3-44AB-AE54-2E86F5C301C5}" type="slidenum">
              <a:rPr lang="en-US" altLang="en-US" sz="1400">
                <a:solidFill>
                  <a:srgbClr val="000066"/>
                </a:solidFill>
                <a:latin typeface="Arial" panose="020B0604020202020204" pitchFamily="34" charset="0"/>
              </a:rPr>
              <a:pPr/>
              <a:t>4</a:t>
            </a:fld>
            <a:endParaRPr lang="en-US" altLang="en-US" sz="1400" dirty="0">
              <a:solidFill>
                <a:srgbClr val="000066"/>
              </a:solidFill>
              <a:latin typeface="Arial" panose="020B0604020202020204" pitchFamily="34" charset="0"/>
            </a:endParaRPr>
          </a:p>
        </p:txBody>
      </p:sp>
      <p:sp>
        <p:nvSpPr>
          <p:cNvPr id="10245" name="AutoShape 2"/>
          <p:cNvSpPr>
            <a:spLocks noChangeArrowheads="1"/>
          </p:cNvSpPr>
          <p:nvPr/>
        </p:nvSpPr>
        <p:spPr bwMode="auto">
          <a:xfrm>
            <a:off x="3124200" y="3886200"/>
            <a:ext cx="1752600"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a:t>2/1: $100</a:t>
            </a:r>
          </a:p>
          <a:p>
            <a:pPr algn="ctr"/>
            <a:r>
              <a:rPr lang="en-US" altLang="en-US"/>
              <a:t>SA, FS: EQ</a:t>
            </a:r>
          </a:p>
        </p:txBody>
      </p:sp>
      <p:sp>
        <p:nvSpPr>
          <p:cNvPr id="1490947" name="AutoShape 3"/>
          <p:cNvSpPr>
            <a:spLocks noChangeArrowheads="1"/>
          </p:cNvSpPr>
          <p:nvPr/>
        </p:nvSpPr>
        <p:spPr bwMode="auto">
          <a:xfrm>
            <a:off x="3124200" y="3886200"/>
            <a:ext cx="1752600"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2/1: $100</a:t>
            </a:r>
          </a:p>
        </p:txBody>
      </p:sp>
      <p:sp>
        <p:nvSpPr>
          <p:cNvPr id="10247" name="Rectangle 4"/>
          <p:cNvSpPr>
            <a:spLocks noGrp="1" noChangeArrowheads="1"/>
          </p:cNvSpPr>
          <p:nvPr>
            <p:ph type="title"/>
          </p:nvPr>
        </p:nvSpPr>
        <p:spPr/>
        <p:txBody>
          <a:bodyPr/>
          <a:lstStyle/>
          <a:p>
            <a:r>
              <a:rPr lang="en-US" altLang="en-US" smtClean="0"/>
              <a:t>Marshaling III</a:t>
            </a:r>
            <a:endParaRPr lang="en-US" altLang="en-US" sz="3200"/>
          </a:p>
        </p:txBody>
      </p:sp>
      <p:sp>
        <p:nvSpPr>
          <p:cNvPr id="10248" name="AutoShape 5"/>
          <p:cNvSpPr>
            <a:spLocks noChangeArrowheads="1"/>
          </p:cNvSpPr>
          <p:nvPr/>
        </p:nvSpPr>
        <p:spPr bwMode="auto">
          <a:xfrm>
            <a:off x="1905000" y="5181600"/>
            <a:ext cx="2438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0249" name="AutoShape 6"/>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0250" name="AutoShape 7"/>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0251" name="Line 8"/>
          <p:cNvSpPr>
            <a:spLocks noChangeShapeType="1"/>
          </p:cNvSpPr>
          <p:nvPr/>
        </p:nvSpPr>
        <p:spPr bwMode="auto">
          <a:xfrm>
            <a:off x="4343400" y="21336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2" name="Line 9"/>
          <p:cNvSpPr>
            <a:spLocks noChangeShapeType="1"/>
          </p:cNvSpPr>
          <p:nvPr/>
        </p:nvSpPr>
        <p:spPr bwMode="auto">
          <a:xfrm>
            <a:off x="2819400"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3" name="AutoShape 10"/>
          <p:cNvSpPr>
            <a:spLocks noChangeArrowheads="1"/>
          </p:cNvSpPr>
          <p:nvPr/>
        </p:nvSpPr>
        <p:spPr bwMode="auto">
          <a:xfrm>
            <a:off x="5029200" y="2561631"/>
            <a:ext cx="2895600" cy="1191816"/>
          </a:xfrm>
          <a:prstGeom prst="flowChartAlternateProcess">
            <a:avLst/>
          </a:prstGeom>
          <a:solidFill>
            <a:srgbClr val="00FFFF"/>
          </a:solidFill>
          <a:ln w="9525">
            <a:solidFill>
              <a:schemeClr val="tx1"/>
            </a:solidFill>
            <a:miter lim="800000"/>
            <a:headEnd/>
            <a:tailEnd/>
          </a:ln>
        </p:spPr>
        <p:txBody>
          <a:bodyPr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1/1: $100</a:t>
            </a:r>
          </a:p>
          <a:p>
            <a:pPr algn="ctr"/>
            <a:r>
              <a:rPr lang="en-US" altLang="en-US" sz="3200"/>
              <a:t>SA, FS: EQ</a:t>
            </a:r>
          </a:p>
        </p:txBody>
      </p:sp>
      <p:sp>
        <p:nvSpPr>
          <p:cNvPr id="10254" name="Text Box 11"/>
          <p:cNvSpPr txBox="1">
            <a:spLocks noChangeArrowheads="1"/>
          </p:cNvSpPr>
          <p:nvPr/>
        </p:nvSpPr>
        <p:spPr bwMode="auto">
          <a:xfrm>
            <a:off x="8277224" y="3924300"/>
            <a:ext cx="3609975"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How should we divide EQ = $100 and </a:t>
            </a:r>
            <a:r>
              <a:rPr lang="en-US" altLang="en-US" sz="3600" dirty="0" err="1">
                <a:solidFill>
                  <a:srgbClr val="FF0000"/>
                </a:solidFill>
              </a:rPr>
              <a:t>Inv</a:t>
            </a:r>
            <a:r>
              <a:rPr lang="en-US" altLang="en-US" sz="3600" dirty="0">
                <a:solidFill>
                  <a:srgbClr val="FF0000"/>
                </a:solidFill>
              </a:rPr>
              <a:t> = $99?</a:t>
            </a:r>
          </a:p>
        </p:txBody>
      </p:sp>
      <p:sp>
        <p:nvSpPr>
          <p:cNvPr id="10255" name="AutoShape 12"/>
          <p:cNvSpPr>
            <a:spLocks noChangeArrowheads="1"/>
          </p:cNvSpPr>
          <p:nvPr/>
        </p:nvSpPr>
        <p:spPr bwMode="auto">
          <a:xfrm>
            <a:off x="6172200" y="5029200"/>
            <a:ext cx="15240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0256" name="Line 13"/>
          <p:cNvSpPr>
            <a:spLocks noChangeShapeType="1"/>
          </p:cNvSpPr>
          <p:nvPr/>
        </p:nvSpPr>
        <p:spPr bwMode="auto">
          <a:xfrm>
            <a:off x="4114800" y="2667000"/>
            <a:ext cx="2057400" cy="28956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7" name="AutoShape 14"/>
          <p:cNvSpPr>
            <a:spLocks noChangeArrowheads="1"/>
          </p:cNvSpPr>
          <p:nvPr/>
        </p:nvSpPr>
        <p:spPr bwMode="auto">
          <a:xfrm>
            <a:off x="5638800" y="3886200"/>
            <a:ext cx="1524000" cy="685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3/1: $100</a:t>
            </a:r>
          </a:p>
        </p:txBody>
      </p:sp>
      <p:sp>
        <p:nvSpPr>
          <p:cNvPr id="18"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Text Box 5"/>
          <p:cNvSpPr txBox="1">
            <a:spLocks noChangeArrowheads="1"/>
          </p:cNvSpPr>
          <p:nvPr/>
        </p:nvSpPr>
        <p:spPr bwMode="auto">
          <a:xfrm>
            <a:off x="10108735" y="0"/>
            <a:ext cx="2083266"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490947"/>
                                        </p:tgtEl>
                                        <p:attrNameLst>
                                          <p:attrName>style.visibility</p:attrName>
                                        </p:attrNameLst>
                                      </p:cBhvr>
                                      <p:to>
                                        <p:strVal val="visible"/>
                                      </p:to>
                                    </p:set>
                                    <p:animEffect transition="in" filter="dissolve">
                                      <p:cBhvr>
                                        <p:cTn id="9" dur="500"/>
                                        <p:tgtEl>
                                          <p:spTgt spid="14909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0947" grpId="0" animBg="1" autoUpdateAnimBg="0"/>
      <p:bldP spid="1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F3F590A6-4664-4B9C-A3D5-E025A7B16DD0}" type="datetime4">
              <a:rPr lang="en-US" smtClean="0"/>
              <a:t>April 21,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8B8E13-B3F2-4C68-AEEB-AEC3F67E9009}"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dirty="0" smtClean="0"/>
              <a:t>4-13: Answer</a:t>
            </a:r>
          </a:p>
        </p:txBody>
      </p:sp>
      <p:sp>
        <p:nvSpPr>
          <p:cNvPr id="20486" name="Rectangle 3"/>
          <p:cNvSpPr>
            <a:spLocks noGrp="1" noChangeArrowheads="1"/>
          </p:cNvSpPr>
          <p:nvPr>
            <p:ph type="body" idx="4294967295"/>
          </p:nvPr>
        </p:nvSpPr>
        <p:spPr/>
        <p:txBody>
          <a:bodyPr/>
          <a:lstStyle/>
          <a:p>
            <a:r>
              <a:rPr lang="en-US" altLang="en-US" sz="4000" dirty="0" smtClean="0">
                <a:solidFill>
                  <a:srgbClr val="0000FF"/>
                </a:solidFill>
              </a:rPr>
              <a:t>Note that SI is not perfected on 3/1</a:t>
            </a:r>
          </a:p>
          <a:p>
            <a:pPr lvl="1"/>
            <a:r>
              <a:rPr lang="en-US" altLang="en-US" sz="3600" dirty="0" smtClean="0"/>
              <a:t>No money lent, so no value given, so not attached under 9-203</a:t>
            </a:r>
          </a:p>
          <a:p>
            <a:r>
              <a:rPr lang="en-US" altLang="en-US" sz="4000" dirty="0" smtClean="0">
                <a:solidFill>
                  <a:srgbClr val="0000FF"/>
                </a:solidFill>
              </a:rPr>
              <a:t>Change from Prior Law</a:t>
            </a:r>
          </a:p>
          <a:p>
            <a:pPr lvl="1"/>
            <a:r>
              <a:rPr lang="en-US" altLang="en-US" sz="3600" dirty="0" smtClean="0"/>
              <a:t>9-317(a)(2)(B) protects this</a:t>
            </a:r>
          </a:p>
          <a:p>
            <a:pPr lvl="1"/>
            <a:r>
              <a:rPr lang="en-US" altLang="en-US" sz="3600" dirty="0" smtClean="0"/>
              <a:t>See 9-317 Comment 4</a:t>
            </a:r>
          </a:p>
        </p:txBody>
      </p:sp>
    </p:spTree>
    <p:extLst>
      <p:ext uri="{BB962C8B-B14F-4D97-AF65-F5344CB8AC3E}">
        <p14:creationId xmlns:p14="http://schemas.microsoft.com/office/powerpoint/2010/main" val="3342050744"/>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B451C0A5-AE90-40B2-B4E8-41F10FB2202E}" type="datetime4">
              <a:rPr lang="en-US" smtClean="0"/>
              <a:t>April 21,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5CB384-7CAA-4CD7-B48E-84884F82065E}" type="slidenum">
              <a:rPr lang="en-US" altLang="en-US" sz="1400">
                <a:solidFill>
                  <a:srgbClr val="000066"/>
                </a:solidFill>
                <a:latin typeface="Arial" panose="020B0604020202020204" pitchFamily="34" charset="0"/>
              </a:rPr>
              <a:pPr/>
              <a:t>41</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dirty="0" smtClean="0"/>
              <a:t>Subsequent SIs?</a:t>
            </a:r>
            <a:endParaRPr lang="en-US" altLang="en-US" sz="3200" dirty="0"/>
          </a:p>
        </p:txBody>
      </p:sp>
      <p:sp>
        <p:nvSpPr>
          <p:cNvPr id="1523715"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2371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3717" name="AutoShape 5"/>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523718" name="Line 6"/>
          <p:cNvSpPr>
            <a:spLocks noChangeShapeType="1"/>
          </p:cNvSpPr>
          <p:nvPr/>
        </p:nvSpPr>
        <p:spPr bwMode="auto">
          <a:xfrm>
            <a:off x="4343400" y="2133600"/>
            <a:ext cx="3429000"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23719" name="Line 7"/>
          <p:cNvSpPr>
            <a:spLocks noChangeShapeType="1"/>
          </p:cNvSpPr>
          <p:nvPr/>
        </p:nvSpPr>
        <p:spPr bwMode="auto">
          <a:xfrm>
            <a:off x="3200400"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3720" name="AutoShape 8"/>
          <p:cNvSpPr>
            <a:spLocks noChangeArrowheads="1"/>
          </p:cNvSpPr>
          <p:nvPr/>
        </p:nvSpPr>
        <p:spPr bwMode="auto">
          <a:xfrm>
            <a:off x="3608293" y="2987861"/>
            <a:ext cx="2631142" cy="56477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a:t>
            </a:r>
            <a:r>
              <a:rPr lang="en-US" altLang="en-US" sz="3200" dirty="0" smtClean="0"/>
              <a:t>$10K USC</a:t>
            </a:r>
            <a:endParaRPr lang="en-US" altLang="en-US" sz="3200" dirty="0"/>
          </a:p>
        </p:txBody>
      </p:sp>
      <p:sp>
        <p:nvSpPr>
          <p:cNvPr id="1523721" name="AutoShape 9"/>
          <p:cNvSpPr>
            <a:spLocks noChangeArrowheads="1"/>
          </p:cNvSpPr>
          <p:nvPr/>
        </p:nvSpPr>
        <p:spPr bwMode="auto">
          <a:xfrm>
            <a:off x="3500718" y="3614083"/>
            <a:ext cx="1706752" cy="150607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a:t>
            </a:r>
            <a:r>
              <a:rPr lang="en-US" altLang="en-US" sz="3200" dirty="0" smtClean="0"/>
              <a:t>/1</a:t>
            </a:r>
            <a:endParaRPr lang="en-US" altLang="en-US" sz="3200" dirty="0"/>
          </a:p>
          <a:p>
            <a:pPr algn="ctr"/>
            <a:r>
              <a:rPr lang="en-US" altLang="en-US" sz="3200" dirty="0"/>
              <a:t>SA: </a:t>
            </a:r>
            <a:r>
              <a:rPr lang="en-US" altLang="en-US" sz="3200" dirty="0" smtClean="0"/>
              <a:t>EQ</a:t>
            </a:r>
            <a:endParaRPr lang="en-US" altLang="en-US" sz="3200" dirty="0"/>
          </a:p>
          <a:p>
            <a:pPr algn="ctr"/>
            <a:r>
              <a:rPr lang="en-US" altLang="en-US" sz="3200" dirty="0" smtClean="0"/>
              <a:t>FS</a:t>
            </a:r>
            <a:r>
              <a:rPr lang="en-US" altLang="en-US" sz="3200" dirty="0"/>
              <a:t>: </a:t>
            </a:r>
            <a:r>
              <a:rPr lang="en-US" altLang="en-US" sz="3200" dirty="0" smtClean="0"/>
              <a:t>EQ</a:t>
            </a:r>
            <a:endParaRPr lang="en-US" altLang="en-US" sz="3200" dirty="0"/>
          </a:p>
        </p:txBody>
      </p:sp>
      <p:sp>
        <p:nvSpPr>
          <p:cNvPr id="13"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AutoShape 4"/>
          <p:cNvSpPr>
            <a:spLocks noChangeArrowheads="1"/>
          </p:cNvSpPr>
          <p:nvPr/>
        </p:nvSpPr>
        <p:spPr bwMode="auto">
          <a:xfrm flipH="1">
            <a:off x="5376069" y="1447800"/>
            <a:ext cx="2049461" cy="52704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a:t>
            </a:r>
            <a:r>
              <a:rPr lang="en-US" altLang="en-US" sz="3200" dirty="0" smtClean="0"/>
              <a:t>/1: $10K</a:t>
            </a:r>
            <a:endParaRPr lang="en-US" altLang="en-US" sz="3200" dirty="0"/>
          </a:p>
        </p:txBody>
      </p:sp>
      <p:sp>
        <p:nvSpPr>
          <p:cNvPr id="15" name="Text Box 22"/>
          <p:cNvSpPr txBox="1">
            <a:spLocks noChangeArrowheads="1"/>
          </p:cNvSpPr>
          <p:nvPr/>
        </p:nvSpPr>
        <p:spPr bwMode="auto">
          <a:xfrm>
            <a:off x="7646895" y="4141257"/>
            <a:ext cx="4064000"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8/1: EQ worth $10K: Who gets it?</a:t>
            </a:r>
            <a:endParaRPr lang="en-US" altLang="en-US" sz="3600" dirty="0">
              <a:solidFill>
                <a:srgbClr val="FF0000"/>
              </a:solidFill>
            </a:endParaRPr>
          </a:p>
        </p:txBody>
      </p:sp>
    </p:spTree>
    <p:extLst>
      <p:ext uri="{BB962C8B-B14F-4D97-AF65-F5344CB8AC3E}">
        <p14:creationId xmlns:p14="http://schemas.microsoft.com/office/powerpoint/2010/main" val="29500088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23716"/>
                                        </p:tgtEl>
                                        <p:attrNameLst>
                                          <p:attrName>style.visibility</p:attrName>
                                        </p:attrNameLst>
                                      </p:cBhvr>
                                      <p:to>
                                        <p:strVal val="visible"/>
                                      </p:to>
                                    </p:set>
                                    <p:anim calcmode="lin" valueType="num">
                                      <p:cBhvr additive="base">
                                        <p:cTn id="7" dur="500" fill="hold"/>
                                        <p:tgtEl>
                                          <p:spTgt spid="1523716"/>
                                        </p:tgtEl>
                                        <p:attrNameLst>
                                          <p:attrName>ppt_x</p:attrName>
                                        </p:attrNameLst>
                                      </p:cBhvr>
                                      <p:tavLst>
                                        <p:tav tm="0">
                                          <p:val>
                                            <p:strVal val="0-#ppt_w/2"/>
                                          </p:val>
                                        </p:tav>
                                        <p:tav tm="100000">
                                          <p:val>
                                            <p:strVal val="#ppt_x"/>
                                          </p:val>
                                        </p:tav>
                                      </p:tavLst>
                                    </p:anim>
                                    <p:anim calcmode="lin" valueType="num">
                                      <p:cBhvr additive="base">
                                        <p:cTn id="8" dur="500" fill="hold"/>
                                        <p:tgtEl>
                                          <p:spTgt spid="152371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23719"/>
                                        </p:tgtEl>
                                        <p:attrNameLst>
                                          <p:attrName>style.visibility</p:attrName>
                                        </p:attrNameLst>
                                      </p:cBhvr>
                                      <p:to>
                                        <p:strVal val="visible"/>
                                      </p:to>
                                    </p:set>
                                    <p:anim calcmode="lin" valueType="num">
                                      <p:cBhvr>
                                        <p:cTn id="12" dur="500" fill="hold"/>
                                        <p:tgtEl>
                                          <p:spTgt spid="1523719"/>
                                        </p:tgtEl>
                                        <p:attrNameLst>
                                          <p:attrName>ppt_w</p:attrName>
                                        </p:attrNameLst>
                                      </p:cBhvr>
                                      <p:tavLst>
                                        <p:tav tm="0">
                                          <p:val>
                                            <p:strVal val="2/3*#ppt_w"/>
                                          </p:val>
                                        </p:tav>
                                        <p:tav tm="100000">
                                          <p:val>
                                            <p:strVal val="#ppt_w"/>
                                          </p:val>
                                        </p:tav>
                                      </p:tavLst>
                                    </p:anim>
                                    <p:anim calcmode="lin" valueType="num">
                                      <p:cBhvr>
                                        <p:cTn id="13" dur="500" fill="hold"/>
                                        <p:tgtEl>
                                          <p:spTgt spid="152371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23715"/>
                                        </p:tgtEl>
                                        <p:attrNameLst>
                                          <p:attrName>style.visibility</p:attrName>
                                        </p:attrNameLst>
                                      </p:cBhvr>
                                      <p:to>
                                        <p:strVal val="visible"/>
                                      </p:to>
                                    </p:set>
                                    <p:anim calcmode="lin" valueType="num">
                                      <p:cBhvr>
                                        <p:cTn id="17" dur="500" fill="hold"/>
                                        <p:tgtEl>
                                          <p:spTgt spid="1523715"/>
                                        </p:tgtEl>
                                        <p:attrNameLst>
                                          <p:attrName>ppt_w</p:attrName>
                                        </p:attrNameLst>
                                      </p:cBhvr>
                                      <p:tavLst>
                                        <p:tav tm="0">
                                          <p:val>
                                            <p:strVal val="2/3*#ppt_w"/>
                                          </p:val>
                                        </p:tav>
                                        <p:tav tm="100000">
                                          <p:val>
                                            <p:strVal val="#ppt_w"/>
                                          </p:val>
                                        </p:tav>
                                      </p:tavLst>
                                    </p:anim>
                                    <p:anim calcmode="lin" valueType="num">
                                      <p:cBhvr>
                                        <p:cTn id="18" dur="500" fill="hold"/>
                                        <p:tgtEl>
                                          <p:spTgt spid="1523715"/>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23720"/>
                                        </p:tgtEl>
                                        <p:attrNameLst>
                                          <p:attrName>style.visibility</p:attrName>
                                        </p:attrNameLst>
                                      </p:cBhvr>
                                      <p:to>
                                        <p:strVal val="visible"/>
                                      </p:to>
                                    </p:set>
                                    <p:animEffect transition="in" filter="dissolve">
                                      <p:cBhvr>
                                        <p:cTn id="22" dur="500"/>
                                        <p:tgtEl>
                                          <p:spTgt spid="1523720"/>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523717"/>
                                        </p:tgtEl>
                                        <p:attrNameLst>
                                          <p:attrName>style.visibility</p:attrName>
                                        </p:attrNameLst>
                                      </p:cBhvr>
                                      <p:to>
                                        <p:strVal val="visible"/>
                                      </p:to>
                                    </p:set>
                                    <p:anim calcmode="lin" valueType="num">
                                      <p:cBhvr>
                                        <p:cTn id="27" dur="500" fill="hold"/>
                                        <p:tgtEl>
                                          <p:spTgt spid="1523717"/>
                                        </p:tgtEl>
                                        <p:attrNameLst>
                                          <p:attrName>ppt_w</p:attrName>
                                        </p:attrNameLst>
                                      </p:cBhvr>
                                      <p:tavLst>
                                        <p:tav tm="0">
                                          <p:val>
                                            <p:strVal val="2/3*#ppt_w"/>
                                          </p:val>
                                        </p:tav>
                                        <p:tav tm="100000">
                                          <p:val>
                                            <p:strVal val="#ppt_w"/>
                                          </p:val>
                                        </p:tav>
                                      </p:tavLst>
                                    </p:anim>
                                    <p:anim calcmode="lin" valueType="num">
                                      <p:cBhvr>
                                        <p:cTn id="28" dur="500" fill="hold"/>
                                        <p:tgtEl>
                                          <p:spTgt spid="152371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2" presetClass="entr" presetSubtype="2" fill="hold" grpId="0" nodeType="afterEffect">
                                  <p:stCondLst>
                                    <p:cond delay="0"/>
                                  </p:stCondLst>
                                  <p:childTnLst>
                                    <p:set>
                                      <p:cBhvr>
                                        <p:cTn id="31" dur="1" fill="hold">
                                          <p:stCondLst>
                                            <p:cond delay="0"/>
                                          </p:stCondLst>
                                        </p:cTn>
                                        <p:tgtEl>
                                          <p:spTgt spid="1523718"/>
                                        </p:tgtEl>
                                        <p:attrNameLst>
                                          <p:attrName>style.visibility</p:attrName>
                                        </p:attrNameLst>
                                      </p:cBhvr>
                                      <p:to>
                                        <p:strVal val="visible"/>
                                      </p:to>
                                    </p:set>
                                    <p:animEffect transition="in" filter="wipe(right)">
                                      <p:cBhvr>
                                        <p:cTn id="32" dur="500"/>
                                        <p:tgtEl>
                                          <p:spTgt spid="1523718"/>
                                        </p:tgtEl>
                                      </p:cBhvr>
                                    </p:animEffect>
                                  </p:childTnLst>
                                </p:cTn>
                              </p:par>
                            </p:childTnLst>
                          </p:cTn>
                        </p:par>
                        <p:par>
                          <p:cTn id="33" fill="hold">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dissolve">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523721"/>
                                        </p:tgtEl>
                                        <p:attrNameLst>
                                          <p:attrName>style.visibility</p:attrName>
                                        </p:attrNameLst>
                                      </p:cBhvr>
                                      <p:to>
                                        <p:strVal val="visible"/>
                                      </p:to>
                                    </p:set>
                                    <p:animEffect transition="in" filter="dissolve">
                                      <p:cBhvr>
                                        <p:cTn id="41" dur="500"/>
                                        <p:tgtEl>
                                          <p:spTgt spid="1523721"/>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xit"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hidden"/>
                                      </p:to>
                                    </p:set>
                                  </p:childTnLst>
                                </p:cTn>
                              </p:par>
                            </p:childTnLst>
                          </p:cTn>
                        </p:par>
                        <p:par>
                          <p:cTn id="46" fill="hold">
                            <p:stCondLst>
                              <p:cond delay="0"/>
                            </p:stCondLst>
                            <p:childTnLst>
                              <p:par>
                                <p:cTn id="47" presetID="9" presetClass="entr" presetSubtype="0" fill="hold" grpId="0" nodeType="after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dissolve">
                                      <p:cBhvr>
                                        <p:cTn id="4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3715" grpId="0" animBg="1" autoUpdateAnimBg="0"/>
      <p:bldP spid="1523716" grpId="0" animBg="1" autoUpdateAnimBg="0"/>
      <p:bldP spid="1523717" grpId="0" animBg="1" autoUpdateAnimBg="0"/>
      <p:bldP spid="1523718" grpId="0" animBg="1"/>
      <p:bldP spid="1523719" grpId="0" animBg="1"/>
      <p:bldP spid="1523720" grpId="0" animBg="1" autoUpdateAnimBg="0"/>
      <p:bldP spid="1523721" grpId="0" animBg="1" autoUpdateAnimBg="0"/>
      <p:bldP spid="13" grpId="0" animBg="1"/>
      <p:bldP spid="14" grpId="0" animBg="1"/>
      <p:bldP spid="15" grpId="0" animBg="1"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dirty="0" smtClean="0"/>
              <a:t>Under Article 9, secured creditor takes ahead of unsecured creditor</a:t>
            </a:r>
          </a:p>
          <a:p>
            <a:r>
              <a:rPr lang="en-US" dirty="0" smtClean="0"/>
              <a:t>Other Law?</a:t>
            </a:r>
          </a:p>
          <a:p>
            <a:pPr lvl="1"/>
            <a:r>
              <a:rPr lang="en-US" dirty="0" smtClean="0"/>
              <a:t>Bankruptcy preferences (but 8/1, so not here)</a:t>
            </a:r>
          </a:p>
          <a:p>
            <a:pPr lvl="1"/>
            <a:r>
              <a:rPr lang="en-US" dirty="0" smtClean="0"/>
              <a:t>Fraudulent Transfer?</a:t>
            </a:r>
            <a:endParaRPr lang="en-US" dirty="0"/>
          </a:p>
        </p:txBody>
      </p:sp>
      <p:sp>
        <p:nvSpPr>
          <p:cNvPr id="4" name="Date Placeholder 3"/>
          <p:cNvSpPr>
            <a:spLocks noGrp="1"/>
          </p:cNvSpPr>
          <p:nvPr>
            <p:ph type="dt" sz="half" idx="10"/>
          </p:nvPr>
        </p:nvSpPr>
        <p:spPr/>
        <p:txBody>
          <a:bodyPr/>
          <a:lstStyle/>
          <a:p>
            <a:pPr>
              <a:defRPr/>
            </a:pPr>
            <a:fld id="{4685AD62-695A-4E83-A11B-B649E139C0DE}" type="datetime4">
              <a:rPr lang="en-US" smtClean="0"/>
              <a:t>April 21,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BA9AFE5-0960-4EA1-A191-C1C416361C3A}" type="slidenum">
              <a:rPr lang="en-US" altLang="en-US" smtClean="0"/>
              <a:pPr/>
              <a:t>42</a:t>
            </a:fld>
            <a:endParaRPr lang="en-US" altLang="en-US"/>
          </a:p>
        </p:txBody>
      </p:sp>
    </p:spTree>
    <p:extLst>
      <p:ext uri="{BB962C8B-B14F-4D97-AF65-F5344CB8AC3E}">
        <p14:creationId xmlns:p14="http://schemas.microsoft.com/office/powerpoint/2010/main" val="29033795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9854EC69-29B0-471F-A600-70A24D3C0E9A}" type="datetime4">
              <a:rPr lang="en-US" smtClean="0"/>
              <a:t>April 21,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30955B8-B349-4E43-8315-F66AB1C6815C}" type="slidenum">
              <a:rPr lang="en-US" altLang="en-US" sz="1400">
                <a:solidFill>
                  <a:srgbClr val="000066"/>
                </a:solidFill>
                <a:latin typeface="Arial" panose="020B0604020202020204" pitchFamily="34" charset="0"/>
              </a:rPr>
              <a:pPr/>
              <a:t>43</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smtClean="0"/>
              <a:t>Knowledge and Textured-Priority Rules</a:t>
            </a:r>
            <a:endParaRPr lang="en-US" altLang="en-US" sz="3200"/>
          </a:p>
        </p:txBody>
      </p:sp>
      <p:sp>
        <p:nvSpPr>
          <p:cNvPr id="1484803" name="AutoShape 3"/>
          <p:cNvSpPr>
            <a:spLocks noChangeArrowheads="1"/>
          </p:cNvSpPr>
          <p:nvPr/>
        </p:nvSpPr>
        <p:spPr bwMode="auto">
          <a:xfrm>
            <a:off x="1905000" y="5181600"/>
            <a:ext cx="24384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484804"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484805" name="AutoShape 5"/>
          <p:cNvSpPr>
            <a:spLocks noChangeArrowheads="1"/>
          </p:cNvSpPr>
          <p:nvPr/>
        </p:nvSpPr>
        <p:spPr bwMode="auto">
          <a:xfrm>
            <a:off x="84582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84806" name="Line 6"/>
          <p:cNvSpPr>
            <a:spLocks noChangeShapeType="1"/>
          </p:cNvSpPr>
          <p:nvPr/>
        </p:nvSpPr>
        <p:spPr bwMode="auto">
          <a:xfrm>
            <a:off x="4343400" y="2133600"/>
            <a:ext cx="4173912"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84807" name="Line 7"/>
          <p:cNvSpPr>
            <a:spLocks noChangeShapeType="1"/>
          </p:cNvSpPr>
          <p:nvPr/>
        </p:nvSpPr>
        <p:spPr bwMode="auto">
          <a:xfrm>
            <a:off x="2819400"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84808" name="AutoShape 8"/>
          <p:cNvSpPr>
            <a:spLocks noChangeArrowheads="1"/>
          </p:cNvSpPr>
          <p:nvPr/>
        </p:nvSpPr>
        <p:spPr bwMode="auto">
          <a:xfrm>
            <a:off x="393700" y="3314700"/>
            <a:ext cx="2089150" cy="155192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 $100</a:t>
            </a:r>
          </a:p>
          <a:p>
            <a:pPr algn="ctr"/>
            <a:r>
              <a:rPr lang="en-US" altLang="en-US" sz="3200" dirty="0"/>
              <a:t>SA, FS: EQ</a:t>
            </a:r>
          </a:p>
          <a:p>
            <a:pPr algn="ctr"/>
            <a:r>
              <a:rPr lang="en-US" altLang="en-US" sz="3200" dirty="0"/>
              <a:t>With K</a:t>
            </a:r>
          </a:p>
        </p:txBody>
      </p:sp>
      <p:sp>
        <p:nvSpPr>
          <p:cNvPr id="1484809" name="AutoShape 9"/>
          <p:cNvSpPr>
            <a:spLocks noChangeArrowheads="1"/>
          </p:cNvSpPr>
          <p:nvPr/>
        </p:nvSpPr>
        <p:spPr bwMode="auto">
          <a:xfrm>
            <a:off x="5170815" y="1447800"/>
            <a:ext cx="245997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$100</a:t>
            </a:r>
          </a:p>
          <a:p>
            <a:pPr algn="ctr"/>
            <a:r>
              <a:rPr lang="en-US" altLang="en-US" sz="3200" dirty="0"/>
              <a:t>SA: EQ</a:t>
            </a:r>
          </a:p>
          <a:p>
            <a:pPr algn="ctr"/>
            <a:r>
              <a:rPr lang="en-US" altLang="en-US" sz="3200" dirty="0"/>
              <a:t>Bad FS: </a:t>
            </a:r>
            <a:r>
              <a:rPr lang="en-US" altLang="en-US" sz="3200" dirty="0" smtClean="0"/>
              <a:t>EQ</a:t>
            </a:r>
            <a:endParaRPr lang="en-US" altLang="en-US" sz="3200" dirty="0"/>
          </a:p>
        </p:txBody>
      </p:sp>
      <p:sp>
        <p:nvSpPr>
          <p:cNvPr id="1484810" name="Text Box 10"/>
          <p:cNvSpPr txBox="1">
            <a:spLocks noChangeArrowheads="1"/>
          </p:cNvSpPr>
          <p:nvPr/>
        </p:nvSpPr>
        <p:spPr bwMode="auto">
          <a:xfrm>
            <a:off x="8517312" y="4706034"/>
            <a:ext cx="3674688"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a:t>
            </a:r>
          </a:p>
        </p:txBody>
      </p:sp>
      <p:sp>
        <p:nvSpPr>
          <p:cNvPr id="1484811" name="AutoShape 11"/>
          <p:cNvSpPr>
            <a:spLocks noChangeArrowheads="1"/>
          </p:cNvSpPr>
          <p:nvPr/>
        </p:nvSpPr>
        <p:spPr bwMode="auto">
          <a:xfrm>
            <a:off x="6172200" y="5271247"/>
            <a:ext cx="2209800" cy="1202537"/>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Creditco</a:t>
            </a:r>
          </a:p>
        </p:txBody>
      </p:sp>
      <p:sp>
        <p:nvSpPr>
          <p:cNvPr id="1484812" name="Line 12"/>
          <p:cNvSpPr>
            <a:spLocks noChangeShapeType="1"/>
          </p:cNvSpPr>
          <p:nvPr/>
        </p:nvSpPr>
        <p:spPr bwMode="auto">
          <a:xfrm>
            <a:off x="4114800" y="2667000"/>
            <a:ext cx="2057400" cy="28956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84813" name="AutoShape 13"/>
          <p:cNvSpPr>
            <a:spLocks noChangeArrowheads="1"/>
          </p:cNvSpPr>
          <p:nvPr/>
        </p:nvSpPr>
        <p:spPr bwMode="auto">
          <a:xfrm>
            <a:off x="5585012" y="3485498"/>
            <a:ext cx="2366682" cy="138112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$100</a:t>
            </a:r>
          </a:p>
          <a:p>
            <a:pPr algn="ctr"/>
            <a:r>
              <a:rPr lang="en-US" altLang="en-US" sz="3200" dirty="0"/>
              <a:t>SA, FS: EQ</a:t>
            </a:r>
          </a:p>
          <a:p>
            <a:pPr algn="ctr"/>
            <a:r>
              <a:rPr lang="en-US" altLang="en-US" sz="3200" dirty="0"/>
              <a:t>No </a:t>
            </a:r>
            <a:r>
              <a:rPr lang="en-US" altLang="en-US" sz="3200" dirty="0" smtClean="0"/>
              <a:t>K</a:t>
            </a:r>
            <a:endParaRPr lang="en-US" altLang="en-US" sz="3200" dirty="0"/>
          </a:p>
        </p:txBody>
      </p:sp>
      <p:sp>
        <p:nvSpPr>
          <p:cNvPr id="17"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1159837" y="0"/>
            <a:ext cx="103216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5583184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84804"/>
                                        </p:tgtEl>
                                        <p:attrNameLst>
                                          <p:attrName>style.visibility</p:attrName>
                                        </p:attrNameLst>
                                      </p:cBhvr>
                                      <p:to>
                                        <p:strVal val="visible"/>
                                      </p:to>
                                    </p:set>
                                    <p:anim calcmode="lin" valueType="num">
                                      <p:cBhvr additive="base">
                                        <p:cTn id="7" dur="500" fill="hold"/>
                                        <p:tgtEl>
                                          <p:spTgt spid="1484804"/>
                                        </p:tgtEl>
                                        <p:attrNameLst>
                                          <p:attrName>ppt_x</p:attrName>
                                        </p:attrNameLst>
                                      </p:cBhvr>
                                      <p:tavLst>
                                        <p:tav tm="0">
                                          <p:val>
                                            <p:strVal val="0-#ppt_w/2"/>
                                          </p:val>
                                        </p:tav>
                                        <p:tav tm="100000">
                                          <p:val>
                                            <p:strVal val="#ppt_x"/>
                                          </p:val>
                                        </p:tav>
                                      </p:tavLst>
                                    </p:anim>
                                    <p:anim calcmode="lin" valueType="num">
                                      <p:cBhvr additive="base">
                                        <p:cTn id="8" dur="500" fill="hold"/>
                                        <p:tgtEl>
                                          <p:spTgt spid="148480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484806"/>
                                        </p:tgtEl>
                                        <p:attrNameLst>
                                          <p:attrName>style.visibility</p:attrName>
                                        </p:attrNameLst>
                                      </p:cBhvr>
                                      <p:to>
                                        <p:strVal val="visible"/>
                                      </p:to>
                                    </p:set>
                                    <p:anim calcmode="lin" valueType="num">
                                      <p:cBhvr>
                                        <p:cTn id="12" dur="500" fill="hold"/>
                                        <p:tgtEl>
                                          <p:spTgt spid="1484806"/>
                                        </p:tgtEl>
                                        <p:attrNameLst>
                                          <p:attrName>ppt_w</p:attrName>
                                        </p:attrNameLst>
                                      </p:cBhvr>
                                      <p:tavLst>
                                        <p:tav tm="0">
                                          <p:val>
                                            <p:strVal val="2/3*#ppt_w"/>
                                          </p:val>
                                        </p:tav>
                                        <p:tav tm="100000">
                                          <p:val>
                                            <p:strVal val="#ppt_w"/>
                                          </p:val>
                                        </p:tav>
                                      </p:tavLst>
                                    </p:anim>
                                    <p:anim calcmode="lin" valueType="num">
                                      <p:cBhvr>
                                        <p:cTn id="13" dur="500" fill="hold"/>
                                        <p:tgtEl>
                                          <p:spTgt spid="1484806"/>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484805"/>
                                        </p:tgtEl>
                                        <p:attrNameLst>
                                          <p:attrName>style.visibility</p:attrName>
                                        </p:attrNameLst>
                                      </p:cBhvr>
                                      <p:to>
                                        <p:strVal val="visible"/>
                                      </p:to>
                                    </p:set>
                                    <p:anim calcmode="lin" valueType="num">
                                      <p:cBhvr>
                                        <p:cTn id="17" dur="500" fill="hold"/>
                                        <p:tgtEl>
                                          <p:spTgt spid="1484805"/>
                                        </p:tgtEl>
                                        <p:attrNameLst>
                                          <p:attrName>ppt_w</p:attrName>
                                        </p:attrNameLst>
                                      </p:cBhvr>
                                      <p:tavLst>
                                        <p:tav tm="0">
                                          <p:val>
                                            <p:strVal val="2/3*#ppt_w"/>
                                          </p:val>
                                        </p:tav>
                                        <p:tav tm="100000">
                                          <p:val>
                                            <p:strVal val="#ppt_w"/>
                                          </p:val>
                                        </p:tav>
                                      </p:tavLst>
                                    </p:anim>
                                    <p:anim calcmode="lin" valueType="num">
                                      <p:cBhvr>
                                        <p:cTn id="18" dur="500" fill="hold"/>
                                        <p:tgtEl>
                                          <p:spTgt spid="1484805"/>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484809"/>
                                        </p:tgtEl>
                                        <p:attrNameLst>
                                          <p:attrName>style.visibility</p:attrName>
                                        </p:attrNameLst>
                                      </p:cBhvr>
                                      <p:to>
                                        <p:strVal val="visible"/>
                                      </p:to>
                                    </p:set>
                                    <p:animEffect transition="in" filter="dissolve">
                                      <p:cBhvr>
                                        <p:cTn id="22" dur="500"/>
                                        <p:tgtEl>
                                          <p:spTgt spid="148480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484807"/>
                                        </p:tgtEl>
                                        <p:attrNameLst>
                                          <p:attrName>style.visibility</p:attrName>
                                        </p:attrNameLst>
                                      </p:cBhvr>
                                      <p:to>
                                        <p:strVal val="visible"/>
                                      </p:to>
                                    </p:set>
                                    <p:anim calcmode="lin" valueType="num">
                                      <p:cBhvr>
                                        <p:cTn id="27" dur="500" fill="hold"/>
                                        <p:tgtEl>
                                          <p:spTgt spid="1484807"/>
                                        </p:tgtEl>
                                        <p:attrNameLst>
                                          <p:attrName>ppt_w</p:attrName>
                                        </p:attrNameLst>
                                      </p:cBhvr>
                                      <p:tavLst>
                                        <p:tav tm="0">
                                          <p:val>
                                            <p:strVal val="2/3*#ppt_w"/>
                                          </p:val>
                                        </p:tav>
                                        <p:tav tm="100000">
                                          <p:val>
                                            <p:strVal val="#ppt_w"/>
                                          </p:val>
                                        </p:tav>
                                      </p:tavLst>
                                    </p:anim>
                                    <p:anim calcmode="lin" valueType="num">
                                      <p:cBhvr>
                                        <p:cTn id="28" dur="500" fill="hold"/>
                                        <p:tgtEl>
                                          <p:spTgt spid="148480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484803"/>
                                        </p:tgtEl>
                                        <p:attrNameLst>
                                          <p:attrName>style.visibility</p:attrName>
                                        </p:attrNameLst>
                                      </p:cBhvr>
                                      <p:to>
                                        <p:strVal val="visible"/>
                                      </p:to>
                                    </p:set>
                                    <p:anim calcmode="lin" valueType="num">
                                      <p:cBhvr>
                                        <p:cTn id="32" dur="500" fill="hold"/>
                                        <p:tgtEl>
                                          <p:spTgt spid="1484803"/>
                                        </p:tgtEl>
                                        <p:attrNameLst>
                                          <p:attrName>ppt_w</p:attrName>
                                        </p:attrNameLst>
                                      </p:cBhvr>
                                      <p:tavLst>
                                        <p:tav tm="0">
                                          <p:val>
                                            <p:strVal val="2/3*#ppt_w"/>
                                          </p:val>
                                        </p:tav>
                                        <p:tav tm="100000">
                                          <p:val>
                                            <p:strVal val="#ppt_w"/>
                                          </p:val>
                                        </p:tav>
                                      </p:tavLst>
                                    </p:anim>
                                    <p:anim calcmode="lin" valueType="num">
                                      <p:cBhvr>
                                        <p:cTn id="33" dur="500" fill="hold"/>
                                        <p:tgtEl>
                                          <p:spTgt spid="1484803"/>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484808"/>
                                        </p:tgtEl>
                                        <p:attrNameLst>
                                          <p:attrName>style.visibility</p:attrName>
                                        </p:attrNameLst>
                                      </p:cBhvr>
                                      <p:to>
                                        <p:strVal val="visible"/>
                                      </p:to>
                                    </p:set>
                                    <p:animEffect transition="in" filter="dissolve">
                                      <p:cBhvr>
                                        <p:cTn id="37" dur="500"/>
                                        <p:tgtEl>
                                          <p:spTgt spid="148480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484812"/>
                                        </p:tgtEl>
                                        <p:attrNameLst>
                                          <p:attrName>style.visibility</p:attrName>
                                        </p:attrNameLst>
                                      </p:cBhvr>
                                      <p:to>
                                        <p:strVal val="visible"/>
                                      </p:to>
                                    </p:set>
                                    <p:anim calcmode="lin" valueType="num">
                                      <p:cBhvr>
                                        <p:cTn id="42" dur="500" fill="hold"/>
                                        <p:tgtEl>
                                          <p:spTgt spid="1484812"/>
                                        </p:tgtEl>
                                        <p:attrNameLst>
                                          <p:attrName>ppt_w</p:attrName>
                                        </p:attrNameLst>
                                      </p:cBhvr>
                                      <p:tavLst>
                                        <p:tav tm="0">
                                          <p:val>
                                            <p:strVal val="2/3*#ppt_w"/>
                                          </p:val>
                                        </p:tav>
                                        <p:tav tm="100000">
                                          <p:val>
                                            <p:strVal val="#ppt_w"/>
                                          </p:val>
                                        </p:tav>
                                      </p:tavLst>
                                    </p:anim>
                                    <p:anim calcmode="lin" valueType="num">
                                      <p:cBhvr>
                                        <p:cTn id="43" dur="500" fill="hold"/>
                                        <p:tgtEl>
                                          <p:spTgt spid="1484812"/>
                                        </p:tgtEl>
                                        <p:attrNameLst>
                                          <p:attrName>ppt_h</p:attrName>
                                        </p:attrNameLst>
                                      </p:cBhvr>
                                      <p:tavLst>
                                        <p:tav tm="0">
                                          <p:val>
                                            <p:strVal val="2/3*#ppt_h"/>
                                          </p:val>
                                        </p:tav>
                                        <p:tav tm="100000">
                                          <p:val>
                                            <p:strVal val="#ppt_h"/>
                                          </p:val>
                                        </p:tav>
                                      </p:tavLst>
                                    </p:anim>
                                  </p:childTnLst>
                                </p:cTn>
                              </p:par>
                            </p:childTnLst>
                          </p:cTn>
                        </p:par>
                        <p:par>
                          <p:cTn id="44" fill="hold" nodeType="afterGroup">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484811"/>
                                        </p:tgtEl>
                                        <p:attrNameLst>
                                          <p:attrName>style.visibility</p:attrName>
                                        </p:attrNameLst>
                                      </p:cBhvr>
                                      <p:to>
                                        <p:strVal val="visible"/>
                                      </p:to>
                                    </p:set>
                                    <p:anim calcmode="lin" valueType="num">
                                      <p:cBhvr>
                                        <p:cTn id="47" dur="500" fill="hold"/>
                                        <p:tgtEl>
                                          <p:spTgt spid="1484811"/>
                                        </p:tgtEl>
                                        <p:attrNameLst>
                                          <p:attrName>ppt_w</p:attrName>
                                        </p:attrNameLst>
                                      </p:cBhvr>
                                      <p:tavLst>
                                        <p:tav tm="0">
                                          <p:val>
                                            <p:strVal val="2/3*#ppt_w"/>
                                          </p:val>
                                        </p:tav>
                                        <p:tav tm="100000">
                                          <p:val>
                                            <p:strVal val="#ppt_w"/>
                                          </p:val>
                                        </p:tav>
                                      </p:tavLst>
                                    </p:anim>
                                    <p:anim calcmode="lin" valueType="num">
                                      <p:cBhvr>
                                        <p:cTn id="48" dur="500" fill="hold"/>
                                        <p:tgtEl>
                                          <p:spTgt spid="1484811"/>
                                        </p:tgtEl>
                                        <p:attrNameLst>
                                          <p:attrName>ppt_h</p:attrName>
                                        </p:attrNameLst>
                                      </p:cBhvr>
                                      <p:tavLst>
                                        <p:tav tm="0">
                                          <p:val>
                                            <p:strVal val="2/3*#ppt_h"/>
                                          </p:val>
                                        </p:tav>
                                        <p:tav tm="100000">
                                          <p:val>
                                            <p:strVal val="#ppt_h"/>
                                          </p:val>
                                        </p:tav>
                                      </p:tavLst>
                                    </p:anim>
                                  </p:childTnLst>
                                </p:cTn>
                              </p:par>
                            </p:childTnLst>
                          </p:cTn>
                        </p:par>
                        <p:par>
                          <p:cTn id="49" fill="hold" nodeType="afterGroup">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484813"/>
                                        </p:tgtEl>
                                        <p:attrNameLst>
                                          <p:attrName>style.visibility</p:attrName>
                                        </p:attrNameLst>
                                      </p:cBhvr>
                                      <p:to>
                                        <p:strVal val="visible"/>
                                      </p:to>
                                    </p:set>
                                    <p:animEffect transition="in" filter="dissolve">
                                      <p:cBhvr>
                                        <p:cTn id="52" dur="500"/>
                                        <p:tgtEl>
                                          <p:spTgt spid="148481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hidden"/>
                                      </p:to>
                                    </p:set>
                                  </p:childTnLst>
                                </p:cTn>
                              </p:par>
                              <p:par>
                                <p:cTn id="57" presetID="9" presetClass="entr" presetSubtype="0" fill="hold" grpId="0" nodeType="withEffect">
                                  <p:stCondLst>
                                    <p:cond delay="0"/>
                                  </p:stCondLst>
                                  <p:childTnLst>
                                    <p:set>
                                      <p:cBhvr>
                                        <p:cTn id="58" dur="1" fill="hold">
                                          <p:stCondLst>
                                            <p:cond delay="0"/>
                                          </p:stCondLst>
                                        </p:cTn>
                                        <p:tgtEl>
                                          <p:spTgt spid="1484810"/>
                                        </p:tgtEl>
                                        <p:attrNameLst>
                                          <p:attrName>style.visibility</p:attrName>
                                        </p:attrNameLst>
                                      </p:cBhvr>
                                      <p:to>
                                        <p:strVal val="visible"/>
                                      </p:to>
                                    </p:set>
                                    <p:animEffect transition="in" filter="dissolve">
                                      <p:cBhvr>
                                        <p:cTn id="59" dur="500"/>
                                        <p:tgtEl>
                                          <p:spTgt spid="14848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03" grpId="0" animBg="1" autoUpdateAnimBg="0"/>
      <p:bldP spid="1484804" grpId="0" animBg="1" autoUpdateAnimBg="0"/>
      <p:bldP spid="1484805" grpId="0" animBg="1" autoUpdateAnimBg="0"/>
      <p:bldP spid="1484806" grpId="0" animBg="1"/>
      <p:bldP spid="1484807" grpId="0" animBg="1"/>
      <p:bldP spid="1484808" grpId="0" animBg="1" autoUpdateAnimBg="0"/>
      <p:bldP spid="1484809" grpId="0" animBg="1" autoUpdateAnimBg="0"/>
      <p:bldP spid="1484810" grpId="0" animBg="1" autoUpdateAnimBg="0"/>
      <p:bldP spid="1484811" grpId="0" animBg="1" autoUpdateAnimBg="0"/>
      <p:bldP spid="1484812" grpId="0" animBg="1"/>
      <p:bldP spid="1484813" grpId="0" animBg="1" autoUpdateAnimBg="0"/>
      <p:bldP spid="17"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6A773989-CB38-4E3A-AA1D-23F964BC1B0E}" type="datetime4">
              <a:rPr lang="en-US" smtClean="0"/>
              <a:t>April 21,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359CD25-ED98-4729-ACBE-C6A91EBE7D52}" type="slidenum">
              <a:rPr lang="en-US" altLang="en-US" sz="1400">
                <a:solidFill>
                  <a:srgbClr val="000066"/>
                </a:solidFill>
                <a:latin typeface="Arial" panose="020B0604020202020204" pitchFamily="34" charset="0"/>
              </a:rPr>
              <a:pPr/>
              <a:t>44</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smtClean="0"/>
              <a:t>Knowledge and Textured-Priority Rules</a:t>
            </a:r>
          </a:p>
        </p:txBody>
      </p:sp>
      <p:sp>
        <p:nvSpPr>
          <p:cNvPr id="37895" name="Rectangle 15"/>
          <p:cNvSpPr>
            <a:spLocks noGrp="1" noChangeArrowheads="1"/>
          </p:cNvSpPr>
          <p:nvPr>
            <p:ph type="body" idx="4294967295"/>
          </p:nvPr>
        </p:nvSpPr>
        <p:spPr/>
        <p:txBody>
          <a:bodyPr/>
          <a:lstStyle/>
          <a:p>
            <a:r>
              <a:rPr lang="en-US" altLang="en-US" sz="4000" dirty="0" smtClean="0">
                <a:solidFill>
                  <a:srgbClr val="0000FF"/>
                </a:solidFill>
              </a:rPr>
              <a:t>With Knowledge Rule, Circular Priority Possible</a:t>
            </a:r>
          </a:p>
          <a:p>
            <a:pPr lvl="1"/>
            <a:r>
              <a:rPr lang="en-US" altLang="en-US" sz="3600" dirty="0" smtClean="0"/>
              <a:t>B &gt; F: Knowledge</a:t>
            </a:r>
          </a:p>
          <a:p>
            <a:pPr lvl="1"/>
            <a:r>
              <a:rPr lang="en-US" altLang="en-US" sz="3600" dirty="0" smtClean="0"/>
              <a:t>F &gt; C: First to make good filing</a:t>
            </a:r>
          </a:p>
          <a:p>
            <a:pPr lvl="1"/>
            <a:r>
              <a:rPr lang="en-US" altLang="en-US" sz="3600" dirty="0" smtClean="0"/>
              <a:t>C &gt; B: No knowledge, Bank as unperfected</a:t>
            </a:r>
          </a:p>
        </p:txBody>
      </p:sp>
    </p:spTree>
    <p:extLst>
      <p:ext uri="{BB962C8B-B14F-4D97-AF65-F5344CB8AC3E}">
        <p14:creationId xmlns:p14="http://schemas.microsoft.com/office/powerpoint/2010/main" val="34264664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6A773989-CB38-4E3A-AA1D-23F964BC1B0E}" type="datetime4">
              <a:rPr lang="en-US" smtClean="0"/>
              <a:t>April 21,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359CD25-ED98-4729-ACBE-C6A91EBE7D52}" type="slidenum">
              <a:rPr lang="en-US" altLang="en-US" sz="1400">
                <a:solidFill>
                  <a:srgbClr val="000066"/>
                </a:solidFill>
                <a:latin typeface="Arial" panose="020B0604020202020204" pitchFamily="34" charset="0"/>
              </a:rPr>
              <a:pPr/>
              <a:t>45</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smtClean="0"/>
              <a:t>Knowledge and Textured-Priority Rules</a:t>
            </a:r>
          </a:p>
        </p:txBody>
      </p:sp>
      <p:sp>
        <p:nvSpPr>
          <p:cNvPr id="37895" name="Rectangle 15"/>
          <p:cNvSpPr>
            <a:spLocks noGrp="1" noChangeArrowheads="1"/>
          </p:cNvSpPr>
          <p:nvPr>
            <p:ph type="body" idx="4294967295"/>
          </p:nvPr>
        </p:nvSpPr>
        <p:spPr/>
        <p:txBody>
          <a:bodyPr/>
          <a:lstStyle/>
          <a:p>
            <a:r>
              <a:rPr lang="en-US" altLang="en-US" sz="3800" dirty="0" smtClean="0">
                <a:solidFill>
                  <a:srgbClr val="0000FF"/>
                </a:solidFill>
              </a:rPr>
              <a:t>Article 9 generally rejects use of knowledge to avoid situations like this</a:t>
            </a:r>
          </a:p>
          <a:p>
            <a:r>
              <a:rPr lang="en-US" altLang="en-US" sz="3800" dirty="0" smtClean="0">
                <a:solidFill>
                  <a:srgbClr val="0000FF"/>
                </a:solidFill>
              </a:rPr>
              <a:t>Meaning</a:t>
            </a:r>
          </a:p>
          <a:p>
            <a:pPr lvl="1"/>
            <a:r>
              <a:rPr lang="en-US" altLang="en-US" sz="3600" dirty="0" smtClean="0"/>
              <a:t>Bank should be unperfected</a:t>
            </a:r>
          </a:p>
          <a:p>
            <a:pPr lvl="1"/>
            <a:r>
              <a:rPr lang="en-US" altLang="en-US" sz="3600" dirty="0" err="1" smtClean="0"/>
              <a:t>Finco</a:t>
            </a:r>
            <a:r>
              <a:rPr lang="en-US" altLang="en-US" sz="3600" dirty="0" smtClean="0"/>
              <a:t> has priority over Creditor who has priority over Bank</a:t>
            </a:r>
          </a:p>
        </p:txBody>
      </p:sp>
    </p:spTree>
    <p:extLst>
      <p:ext uri="{BB962C8B-B14F-4D97-AF65-F5344CB8AC3E}">
        <p14:creationId xmlns:p14="http://schemas.microsoft.com/office/powerpoint/2010/main" val="134478828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C9448CF0-0095-4C82-AB6B-8724E1B672F4}" type="datetime4">
              <a:rPr lang="en-US" smtClean="0"/>
              <a:t>April 21,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DC364C-3E01-43C5-A295-BB75A9E649BB}" type="slidenum">
              <a:rPr lang="en-US" altLang="en-US" sz="1400">
                <a:solidFill>
                  <a:srgbClr val="000066"/>
                </a:solidFill>
                <a:latin typeface="Arial" panose="020B0604020202020204" pitchFamily="34" charset="0"/>
              </a:rPr>
              <a:pPr/>
              <a:t>46</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dirty="0" smtClean="0"/>
              <a:t>4-16: Negative Pledges</a:t>
            </a:r>
          </a:p>
        </p:txBody>
      </p:sp>
      <p:sp>
        <p:nvSpPr>
          <p:cNvPr id="1401859" name="AutoShape 3"/>
          <p:cNvSpPr>
            <a:spLocks noChangeArrowheads="1"/>
          </p:cNvSpPr>
          <p:nvPr/>
        </p:nvSpPr>
        <p:spPr bwMode="auto">
          <a:xfrm>
            <a:off x="8603876"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401860" name="AutoShape 4"/>
          <p:cNvSpPr>
            <a:spLocks noChangeArrowheads="1"/>
          </p:cNvSpPr>
          <p:nvPr/>
        </p:nvSpPr>
        <p:spPr bwMode="auto">
          <a:xfrm>
            <a:off x="1555377"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401861" name="AutoShape 5"/>
          <p:cNvSpPr>
            <a:spLocks noChangeArrowheads="1"/>
          </p:cNvSpPr>
          <p:nvPr/>
        </p:nvSpPr>
        <p:spPr bwMode="auto">
          <a:xfrm>
            <a:off x="2133600"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Creditco</a:t>
            </a:r>
          </a:p>
        </p:txBody>
      </p:sp>
      <p:sp>
        <p:nvSpPr>
          <p:cNvPr id="1401862" name="Line 6"/>
          <p:cNvSpPr>
            <a:spLocks noChangeShapeType="1"/>
          </p:cNvSpPr>
          <p:nvPr/>
        </p:nvSpPr>
        <p:spPr bwMode="auto">
          <a:xfrm>
            <a:off x="3919167" y="1828800"/>
            <a:ext cx="5054504"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3" name="AutoShape 7"/>
          <p:cNvSpPr>
            <a:spLocks noChangeArrowheads="1"/>
          </p:cNvSpPr>
          <p:nvPr/>
        </p:nvSpPr>
        <p:spPr bwMode="auto">
          <a:xfrm>
            <a:off x="4751322" y="1421805"/>
            <a:ext cx="3390193"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$20,000 </a:t>
            </a:r>
            <a:r>
              <a:rPr lang="en-US" altLang="en-US" sz="3200" dirty="0"/>
              <a:t>w/negative pledge</a:t>
            </a:r>
          </a:p>
        </p:txBody>
      </p:sp>
      <p:sp>
        <p:nvSpPr>
          <p:cNvPr id="1401864" name="Line 8"/>
          <p:cNvSpPr>
            <a:spLocks noChangeShapeType="1"/>
          </p:cNvSpPr>
          <p:nvPr/>
        </p:nvSpPr>
        <p:spPr bwMode="auto">
          <a:xfrm>
            <a:off x="3276600" y="2667000"/>
            <a:ext cx="0" cy="23622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5" name="AutoShape 9"/>
          <p:cNvSpPr>
            <a:spLocks noChangeArrowheads="1"/>
          </p:cNvSpPr>
          <p:nvPr/>
        </p:nvSpPr>
        <p:spPr bwMode="auto">
          <a:xfrm>
            <a:off x="726141" y="3276600"/>
            <a:ext cx="2398059" cy="1066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a:t>$10,000 USC</a:t>
            </a:r>
          </a:p>
        </p:txBody>
      </p:sp>
      <p:sp>
        <p:nvSpPr>
          <p:cNvPr id="1401866" name="AutoShape 10"/>
          <p:cNvSpPr>
            <a:spLocks noChangeArrowheads="1"/>
          </p:cNvSpPr>
          <p:nvPr/>
        </p:nvSpPr>
        <p:spPr bwMode="auto">
          <a:xfrm>
            <a:off x="5334000" y="5029200"/>
            <a:ext cx="22860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01867" name="Line 11"/>
          <p:cNvSpPr>
            <a:spLocks noChangeShapeType="1"/>
          </p:cNvSpPr>
          <p:nvPr/>
        </p:nvSpPr>
        <p:spPr bwMode="auto">
          <a:xfrm>
            <a:off x="3733800" y="2667000"/>
            <a:ext cx="1600200" cy="2362200"/>
          </a:xfrm>
          <a:prstGeom prst="line">
            <a:avLst/>
          </a:prstGeom>
          <a:noFill/>
          <a:ln w="190500">
            <a:solidFill>
              <a:srgbClr val="008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8" name="AutoShape 12"/>
          <p:cNvSpPr>
            <a:spLocks noChangeArrowheads="1"/>
          </p:cNvSpPr>
          <p:nvPr/>
        </p:nvSpPr>
        <p:spPr bwMode="auto">
          <a:xfrm>
            <a:off x="4845423" y="3162300"/>
            <a:ext cx="3404443" cy="1371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3/1: SA</a:t>
            </a:r>
            <a:r>
              <a:rPr lang="en-US" altLang="en-US" sz="3200" dirty="0"/>
              <a:t>: All Assets</a:t>
            </a:r>
          </a:p>
          <a:p>
            <a:pPr algn="ctr"/>
            <a:r>
              <a:rPr lang="en-US" altLang="en-US" sz="3200" dirty="0"/>
              <a:t>FS: Same</a:t>
            </a:r>
          </a:p>
          <a:p>
            <a:pPr algn="ctr"/>
            <a:r>
              <a:rPr lang="en-US" altLang="en-US" sz="3200" dirty="0"/>
              <a:t>$30,000</a:t>
            </a:r>
          </a:p>
        </p:txBody>
      </p:sp>
      <p:sp>
        <p:nvSpPr>
          <p:cNvPr id="1401869" name="AutoShape 13"/>
          <p:cNvSpPr>
            <a:spLocks noChangeArrowheads="1"/>
          </p:cNvSpPr>
          <p:nvPr/>
        </p:nvSpPr>
        <p:spPr bwMode="auto">
          <a:xfrm>
            <a:off x="8551864" y="2802731"/>
            <a:ext cx="3136432" cy="2355850"/>
          </a:xfrm>
          <a:prstGeom prst="flowChartProcess">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t>“Corp promises that it will not grant a security interest in any of its assets” </a:t>
            </a:r>
          </a:p>
        </p:txBody>
      </p:sp>
      <p:sp>
        <p:nvSpPr>
          <p:cNvPr id="1401870" name="Rectangle 14"/>
          <p:cNvSpPr>
            <a:spLocks noChangeArrowheads="1"/>
          </p:cNvSpPr>
          <p:nvPr/>
        </p:nvSpPr>
        <p:spPr bwMode="auto">
          <a:xfrm>
            <a:off x="7772400" y="5370513"/>
            <a:ext cx="4329953"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3/1: $40,000 in assets: Who has priority?</a:t>
            </a:r>
          </a:p>
        </p:txBody>
      </p:sp>
      <p:sp>
        <p:nvSpPr>
          <p:cNvPr id="18"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Text Box 5"/>
          <p:cNvSpPr txBox="1">
            <a:spLocks noChangeArrowheads="1"/>
          </p:cNvSpPr>
          <p:nvPr/>
        </p:nvSpPr>
        <p:spPr bwMode="auto">
          <a:xfrm>
            <a:off x="11159837" y="0"/>
            <a:ext cx="103216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0435894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01860"/>
                                        </p:tgtEl>
                                        <p:attrNameLst>
                                          <p:attrName>style.visibility</p:attrName>
                                        </p:attrNameLst>
                                      </p:cBhvr>
                                      <p:to>
                                        <p:strVal val="visible"/>
                                      </p:to>
                                    </p:set>
                                    <p:anim calcmode="lin" valueType="num">
                                      <p:cBhvr additive="base">
                                        <p:cTn id="7" dur="500" fill="hold"/>
                                        <p:tgtEl>
                                          <p:spTgt spid="1401860"/>
                                        </p:tgtEl>
                                        <p:attrNameLst>
                                          <p:attrName>ppt_x</p:attrName>
                                        </p:attrNameLst>
                                      </p:cBhvr>
                                      <p:tavLst>
                                        <p:tav tm="0">
                                          <p:val>
                                            <p:strVal val="0-#ppt_w/2"/>
                                          </p:val>
                                        </p:tav>
                                        <p:tav tm="100000">
                                          <p:val>
                                            <p:strVal val="#ppt_x"/>
                                          </p:val>
                                        </p:tav>
                                      </p:tavLst>
                                    </p:anim>
                                    <p:anim calcmode="lin" valueType="num">
                                      <p:cBhvr additive="base">
                                        <p:cTn id="8" dur="500" fill="hold"/>
                                        <p:tgtEl>
                                          <p:spTgt spid="140186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401861"/>
                                        </p:tgtEl>
                                        <p:attrNameLst>
                                          <p:attrName>style.visibility</p:attrName>
                                        </p:attrNameLst>
                                      </p:cBhvr>
                                      <p:to>
                                        <p:strVal val="visible"/>
                                      </p:to>
                                    </p:set>
                                    <p:anim calcmode="lin" valueType="num">
                                      <p:cBhvr>
                                        <p:cTn id="12" dur="500" fill="hold"/>
                                        <p:tgtEl>
                                          <p:spTgt spid="1401861"/>
                                        </p:tgtEl>
                                        <p:attrNameLst>
                                          <p:attrName>ppt_w</p:attrName>
                                        </p:attrNameLst>
                                      </p:cBhvr>
                                      <p:tavLst>
                                        <p:tav tm="0">
                                          <p:val>
                                            <p:strVal val="2/3*#ppt_w"/>
                                          </p:val>
                                        </p:tav>
                                        <p:tav tm="100000">
                                          <p:val>
                                            <p:strVal val="#ppt_w"/>
                                          </p:val>
                                        </p:tav>
                                      </p:tavLst>
                                    </p:anim>
                                    <p:anim calcmode="lin" valueType="num">
                                      <p:cBhvr>
                                        <p:cTn id="13" dur="500" fill="hold"/>
                                        <p:tgtEl>
                                          <p:spTgt spid="140186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401864"/>
                                        </p:tgtEl>
                                        <p:attrNameLst>
                                          <p:attrName>style.visibility</p:attrName>
                                        </p:attrNameLst>
                                      </p:cBhvr>
                                      <p:to>
                                        <p:strVal val="visible"/>
                                      </p:to>
                                    </p:set>
                                    <p:anim calcmode="lin" valueType="num">
                                      <p:cBhvr>
                                        <p:cTn id="17" dur="500" fill="hold"/>
                                        <p:tgtEl>
                                          <p:spTgt spid="1401864"/>
                                        </p:tgtEl>
                                        <p:attrNameLst>
                                          <p:attrName>ppt_w</p:attrName>
                                        </p:attrNameLst>
                                      </p:cBhvr>
                                      <p:tavLst>
                                        <p:tav tm="0">
                                          <p:val>
                                            <p:fltVal val="0"/>
                                          </p:val>
                                        </p:tav>
                                        <p:tav tm="100000">
                                          <p:val>
                                            <p:strVal val="#ppt_w"/>
                                          </p:val>
                                        </p:tav>
                                      </p:tavLst>
                                    </p:anim>
                                    <p:anim calcmode="lin" valueType="num">
                                      <p:cBhvr>
                                        <p:cTn id="18" dur="500" fill="hold"/>
                                        <p:tgtEl>
                                          <p:spTgt spid="1401864"/>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401865"/>
                                        </p:tgtEl>
                                        <p:attrNameLst>
                                          <p:attrName>style.visibility</p:attrName>
                                        </p:attrNameLst>
                                      </p:cBhvr>
                                      <p:to>
                                        <p:strVal val="visible"/>
                                      </p:to>
                                    </p:set>
                                    <p:animEffect transition="in" filter="dissolve">
                                      <p:cBhvr>
                                        <p:cTn id="22" dur="500"/>
                                        <p:tgtEl>
                                          <p:spTgt spid="140186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401859"/>
                                        </p:tgtEl>
                                        <p:attrNameLst>
                                          <p:attrName>style.visibility</p:attrName>
                                        </p:attrNameLst>
                                      </p:cBhvr>
                                      <p:to>
                                        <p:strVal val="visible"/>
                                      </p:to>
                                    </p:set>
                                    <p:anim calcmode="lin" valueType="num">
                                      <p:cBhvr>
                                        <p:cTn id="27" dur="500" fill="hold"/>
                                        <p:tgtEl>
                                          <p:spTgt spid="1401859"/>
                                        </p:tgtEl>
                                        <p:attrNameLst>
                                          <p:attrName>ppt_w</p:attrName>
                                        </p:attrNameLst>
                                      </p:cBhvr>
                                      <p:tavLst>
                                        <p:tav tm="0">
                                          <p:val>
                                            <p:strVal val="2/3*#ppt_w"/>
                                          </p:val>
                                        </p:tav>
                                        <p:tav tm="100000">
                                          <p:val>
                                            <p:strVal val="#ppt_w"/>
                                          </p:val>
                                        </p:tav>
                                      </p:tavLst>
                                    </p:anim>
                                    <p:anim calcmode="lin" valueType="num">
                                      <p:cBhvr>
                                        <p:cTn id="28" dur="500" fill="hold"/>
                                        <p:tgtEl>
                                          <p:spTgt spid="140185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401862"/>
                                        </p:tgtEl>
                                        <p:attrNameLst>
                                          <p:attrName>style.visibility</p:attrName>
                                        </p:attrNameLst>
                                      </p:cBhvr>
                                      <p:to>
                                        <p:strVal val="visible"/>
                                      </p:to>
                                    </p:set>
                                    <p:anim calcmode="lin" valueType="num">
                                      <p:cBhvr>
                                        <p:cTn id="32" dur="500" fill="hold"/>
                                        <p:tgtEl>
                                          <p:spTgt spid="1401862"/>
                                        </p:tgtEl>
                                        <p:attrNameLst>
                                          <p:attrName>ppt_w</p:attrName>
                                        </p:attrNameLst>
                                      </p:cBhvr>
                                      <p:tavLst>
                                        <p:tav tm="0">
                                          <p:val>
                                            <p:fltVal val="0"/>
                                          </p:val>
                                        </p:tav>
                                        <p:tav tm="100000">
                                          <p:val>
                                            <p:strVal val="#ppt_w"/>
                                          </p:val>
                                        </p:tav>
                                      </p:tavLst>
                                    </p:anim>
                                    <p:anim calcmode="lin" valueType="num">
                                      <p:cBhvr>
                                        <p:cTn id="33" dur="500" fill="hold"/>
                                        <p:tgtEl>
                                          <p:spTgt spid="140186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401863"/>
                                        </p:tgtEl>
                                        <p:attrNameLst>
                                          <p:attrName>style.visibility</p:attrName>
                                        </p:attrNameLst>
                                      </p:cBhvr>
                                      <p:to>
                                        <p:strVal val="visible"/>
                                      </p:to>
                                    </p:set>
                                    <p:animEffect transition="in" filter="dissolve">
                                      <p:cBhvr>
                                        <p:cTn id="37" dur="500"/>
                                        <p:tgtEl>
                                          <p:spTgt spid="1401863"/>
                                        </p:tgtEl>
                                      </p:cBhvr>
                                    </p:animEffect>
                                  </p:childTnLst>
                                </p:cTn>
                              </p:par>
                            </p:childTnLst>
                          </p:cTn>
                        </p:par>
                        <p:par>
                          <p:cTn id="38" fill="hold" nodeType="afterGroup">
                            <p:stCondLst>
                              <p:cond delay="1500"/>
                            </p:stCondLst>
                            <p:childTnLst>
                              <p:par>
                                <p:cTn id="39" presetID="22" presetClass="entr" presetSubtype="1" fill="hold" grpId="0" nodeType="afterEffect">
                                  <p:stCondLst>
                                    <p:cond delay="0"/>
                                  </p:stCondLst>
                                  <p:childTnLst>
                                    <p:set>
                                      <p:cBhvr>
                                        <p:cTn id="40" dur="1" fill="hold">
                                          <p:stCondLst>
                                            <p:cond delay="0"/>
                                          </p:stCondLst>
                                        </p:cTn>
                                        <p:tgtEl>
                                          <p:spTgt spid="1401869"/>
                                        </p:tgtEl>
                                        <p:attrNameLst>
                                          <p:attrName>style.visibility</p:attrName>
                                        </p:attrNameLst>
                                      </p:cBhvr>
                                      <p:to>
                                        <p:strVal val="visible"/>
                                      </p:to>
                                    </p:set>
                                    <p:animEffect transition="in" filter="wipe(up)">
                                      <p:cBhvr>
                                        <p:cTn id="41" dur="500"/>
                                        <p:tgtEl>
                                          <p:spTgt spid="140186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xit" presetSubtype="0" fill="hold" grpId="0" nodeType="clickEffect">
                                  <p:stCondLst>
                                    <p:cond delay="0"/>
                                  </p:stCondLst>
                                  <p:childTnLst>
                                    <p:set>
                                      <p:cBhvr>
                                        <p:cTn id="45" dur="1" fill="hold">
                                          <p:stCondLst>
                                            <p:cond delay="0"/>
                                          </p:stCondLst>
                                        </p:cTn>
                                        <p:tgtEl>
                                          <p:spTgt spid="18"/>
                                        </p:tgtEl>
                                        <p:attrNameLst>
                                          <p:attrName>style.visibility</p:attrName>
                                        </p:attrNameLst>
                                      </p:cBhvr>
                                      <p:to>
                                        <p:strVal val="hidden"/>
                                      </p:to>
                                    </p:set>
                                  </p:childTnLst>
                                </p:cTn>
                              </p:par>
                              <p:par>
                                <p:cTn id="46" presetID="23" presetClass="entr" presetSubtype="272" fill="hold" grpId="0" nodeType="withEffect">
                                  <p:stCondLst>
                                    <p:cond delay="0"/>
                                  </p:stCondLst>
                                  <p:childTnLst>
                                    <p:set>
                                      <p:cBhvr>
                                        <p:cTn id="47" dur="1" fill="hold">
                                          <p:stCondLst>
                                            <p:cond delay="0"/>
                                          </p:stCondLst>
                                        </p:cTn>
                                        <p:tgtEl>
                                          <p:spTgt spid="1401866"/>
                                        </p:tgtEl>
                                        <p:attrNameLst>
                                          <p:attrName>style.visibility</p:attrName>
                                        </p:attrNameLst>
                                      </p:cBhvr>
                                      <p:to>
                                        <p:strVal val="visible"/>
                                      </p:to>
                                    </p:set>
                                    <p:anim calcmode="lin" valueType="num">
                                      <p:cBhvr>
                                        <p:cTn id="48" dur="500" fill="hold"/>
                                        <p:tgtEl>
                                          <p:spTgt spid="1401866"/>
                                        </p:tgtEl>
                                        <p:attrNameLst>
                                          <p:attrName>ppt_w</p:attrName>
                                        </p:attrNameLst>
                                      </p:cBhvr>
                                      <p:tavLst>
                                        <p:tav tm="0">
                                          <p:val>
                                            <p:strVal val="2/3*#ppt_w"/>
                                          </p:val>
                                        </p:tav>
                                        <p:tav tm="100000">
                                          <p:val>
                                            <p:strVal val="#ppt_w"/>
                                          </p:val>
                                        </p:tav>
                                      </p:tavLst>
                                    </p:anim>
                                    <p:anim calcmode="lin" valueType="num">
                                      <p:cBhvr>
                                        <p:cTn id="49" dur="500" fill="hold"/>
                                        <p:tgtEl>
                                          <p:spTgt spid="1401866"/>
                                        </p:tgtEl>
                                        <p:attrNameLst>
                                          <p:attrName>ppt_h</p:attrName>
                                        </p:attrNameLst>
                                      </p:cBhvr>
                                      <p:tavLst>
                                        <p:tav tm="0">
                                          <p:val>
                                            <p:strVal val="2/3*#ppt_h"/>
                                          </p:val>
                                        </p:tav>
                                        <p:tav tm="100000">
                                          <p:val>
                                            <p:strVal val="#ppt_h"/>
                                          </p:val>
                                        </p:tav>
                                      </p:tavLst>
                                    </p:anim>
                                  </p:childTnLst>
                                </p:cTn>
                              </p:par>
                            </p:childTnLst>
                          </p:cTn>
                        </p:par>
                        <p:par>
                          <p:cTn id="50" fill="hold" nodeType="afterGroup">
                            <p:stCondLst>
                              <p:cond delay="500"/>
                            </p:stCondLst>
                            <p:childTnLst>
                              <p:par>
                                <p:cTn id="51" presetID="23" presetClass="entr" presetSubtype="16" fill="hold" grpId="0" nodeType="afterEffect">
                                  <p:stCondLst>
                                    <p:cond delay="0"/>
                                  </p:stCondLst>
                                  <p:childTnLst>
                                    <p:set>
                                      <p:cBhvr>
                                        <p:cTn id="52" dur="1" fill="hold">
                                          <p:stCondLst>
                                            <p:cond delay="0"/>
                                          </p:stCondLst>
                                        </p:cTn>
                                        <p:tgtEl>
                                          <p:spTgt spid="1401867"/>
                                        </p:tgtEl>
                                        <p:attrNameLst>
                                          <p:attrName>style.visibility</p:attrName>
                                        </p:attrNameLst>
                                      </p:cBhvr>
                                      <p:to>
                                        <p:strVal val="visible"/>
                                      </p:to>
                                    </p:set>
                                    <p:anim calcmode="lin" valueType="num">
                                      <p:cBhvr>
                                        <p:cTn id="53" dur="500" fill="hold"/>
                                        <p:tgtEl>
                                          <p:spTgt spid="1401867"/>
                                        </p:tgtEl>
                                        <p:attrNameLst>
                                          <p:attrName>ppt_w</p:attrName>
                                        </p:attrNameLst>
                                      </p:cBhvr>
                                      <p:tavLst>
                                        <p:tav tm="0">
                                          <p:val>
                                            <p:fltVal val="0"/>
                                          </p:val>
                                        </p:tav>
                                        <p:tav tm="100000">
                                          <p:val>
                                            <p:strVal val="#ppt_w"/>
                                          </p:val>
                                        </p:tav>
                                      </p:tavLst>
                                    </p:anim>
                                    <p:anim calcmode="lin" valueType="num">
                                      <p:cBhvr>
                                        <p:cTn id="54" dur="500" fill="hold"/>
                                        <p:tgtEl>
                                          <p:spTgt spid="1401867"/>
                                        </p:tgtEl>
                                        <p:attrNameLst>
                                          <p:attrName>ppt_h</p:attrName>
                                        </p:attrNameLst>
                                      </p:cBhvr>
                                      <p:tavLst>
                                        <p:tav tm="0">
                                          <p:val>
                                            <p:fltVal val="0"/>
                                          </p:val>
                                        </p:tav>
                                        <p:tav tm="100000">
                                          <p:val>
                                            <p:strVal val="#ppt_h"/>
                                          </p:val>
                                        </p:tav>
                                      </p:tavLst>
                                    </p:anim>
                                  </p:childTnLst>
                                </p:cTn>
                              </p:par>
                            </p:childTnLst>
                          </p:cTn>
                        </p:par>
                        <p:par>
                          <p:cTn id="55" fill="hold" nodeType="afterGroup">
                            <p:stCondLst>
                              <p:cond delay="1000"/>
                            </p:stCondLst>
                            <p:childTnLst>
                              <p:par>
                                <p:cTn id="56" presetID="9" presetClass="entr" presetSubtype="0" fill="hold" grpId="0" nodeType="afterEffect">
                                  <p:stCondLst>
                                    <p:cond delay="0"/>
                                  </p:stCondLst>
                                  <p:childTnLst>
                                    <p:set>
                                      <p:cBhvr>
                                        <p:cTn id="57" dur="1" fill="hold">
                                          <p:stCondLst>
                                            <p:cond delay="0"/>
                                          </p:stCondLst>
                                        </p:cTn>
                                        <p:tgtEl>
                                          <p:spTgt spid="1401868"/>
                                        </p:tgtEl>
                                        <p:attrNameLst>
                                          <p:attrName>style.visibility</p:attrName>
                                        </p:attrNameLst>
                                      </p:cBhvr>
                                      <p:to>
                                        <p:strVal val="visible"/>
                                      </p:to>
                                    </p:set>
                                    <p:animEffect transition="in" filter="dissolve">
                                      <p:cBhvr>
                                        <p:cTn id="58" dur="500"/>
                                        <p:tgtEl>
                                          <p:spTgt spid="1401868"/>
                                        </p:tgtEl>
                                      </p:cBhvr>
                                    </p:animEffect>
                                  </p:childTnLst>
                                </p:cTn>
                              </p:par>
                            </p:childTnLst>
                          </p:cTn>
                        </p:par>
                        <p:par>
                          <p:cTn id="59" fill="hold" nodeType="afterGroup">
                            <p:stCondLst>
                              <p:cond delay="1500"/>
                            </p:stCondLst>
                            <p:childTnLst>
                              <p:par>
                                <p:cTn id="60" presetID="9" presetClass="entr" presetSubtype="0" fill="hold" grpId="0" nodeType="afterEffect">
                                  <p:stCondLst>
                                    <p:cond delay="0"/>
                                  </p:stCondLst>
                                  <p:childTnLst>
                                    <p:set>
                                      <p:cBhvr>
                                        <p:cTn id="61" dur="1" fill="hold">
                                          <p:stCondLst>
                                            <p:cond delay="0"/>
                                          </p:stCondLst>
                                        </p:cTn>
                                        <p:tgtEl>
                                          <p:spTgt spid="1401870"/>
                                        </p:tgtEl>
                                        <p:attrNameLst>
                                          <p:attrName>style.visibility</p:attrName>
                                        </p:attrNameLst>
                                      </p:cBhvr>
                                      <p:to>
                                        <p:strVal val="visible"/>
                                      </p:to>
                                    </p:set>
                                    <p:animEffect transition="in" filter="dissolve">
                                      <p:cBhvr>
                                        <p:cTn id="62" dur="500"/>
                                        <p:tgtEl>
                                          <p:spTgt spid="1401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1859" grpId="0" animBg="1" autoUpdateAnimBg="0"/>
      <p:bldP spid="1401860" grpId="0" animBg="1" autoUpdateAnimBg="0"/>
      <p:bldP spid="1401861" grpId="0" animBg="1" autoUpdateAnimBg="0"/>
      <p:bldP spid="1401862" grpId="0" animBg="1"/>
      <p:bldP spid="1401863" grpId="0" animBg="1" autoUpdateAnimBg="0"/>
      <p:bldP spid="1401864" grpId="0" animBg="1"/>
      <p:bldP spid="1401865" grpId="0" animBg="1" autoUpdateAnimBg="0"/>
      <p:bldP spid="1401866" grpId="0" animBg="1" autoUpdateAnimBg="0"/>
      <p:bldP spid="1401867" grpId="0" animBg="1"/>
      <p:bldP spid="1401868" grpId="0" animBg="1" autoUpdateAnimBg="0"/>
      <p:bldP spid="1401869" grpId="0" animBg="1" autoUpdateAnimBg="0"/>
      <p:bldP spid="1401870" grpId="0" animBg="1" autoUpdateAnimBg="0"/>
      <p:bldP spid="18"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Date Placeholder 3"/>
          <p:cNvSpPr>
            <a:spLocks noGrp="1"/>
          </p:cNvSpPr>
          <p:nvPr>
            <p:ph type="dt" sz="quarter" idx="10"/>
          </p:nvPr>
        </p:nvSpPr>
        <p:spPr/>
        <p:txBody>
          <a:bodyPr/>
          <a:lstStyle/>
          <a:p>
            <a:pPr>
              <a:defRPr/>
            </a:pPr>
            <a:fld id="{0FC76E04-3A1C-4CEB-98CE-AD4BD55537BB}" type="datetime4">
              <a:rPr lang="en-US" smtClean="0"/>
              <a:t>April 21, 2021</a:t>
            </a:fld>
            <a:endParaRPr lang="en-US" altLang="en-US">
              <a:solidFill>
                <a:schemeClr val="bg2"/>
              </a:solidFill>
            </a:endParaRPr>
          </a:p>
        </p:txBody>
      </p:sp>
      <p:sp>
        <p:nvSpPr>
          <p:cNvPr id="19"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608403-94CF-44CE-B345-13ACA7F14E82}" type="slidenum">
              <a:rPr lang="en-US" altLang="en-US" sz="1400">
                <a:solidFill>
                  <a:srgbClr val="000066"/>
                </a:solidFill>
                <a:latin typeface="Arial" panose="020B0604020202020204" pitchFamily="34" charset="0"/>
              </a:rPr>
              <a:pPr/>
              <a:t>47</a:t>
            </a:fld>
            <a:endParaRPr lang="en-US" altLang="en-US" sz="140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altLang="en-US" dirty="0" smtClean="0"/>
              <a:t>NP: Try This</a:t>
            </a:r>
          </a:p>
        </p:txBody>
      </p:sp>
      <p:sp>
        <p:nvSpPr>
          <p:cNvPr id="39942" name="Rectangle 3"/>
          <p:cNvSpPr>
            <a:spLocks noGrp="1" noChangeArrowheads="1"/>
          </p:cNvSpPr>
          <p:nvPr>
            <p:ph type="body" idx="1"/>
          </p:nvPr>
        </p:nvSpPr>
        <p:spPr/>
        <p:txBody>
          <a:bodyPr/>
          <a:lstStyle/>
          <a:p>
            <a:r>
              <a:rPr lang="en-US" altLang="en-US" smtClean="0"/>
              <a:t>Separate property rights from purely contractual rights</a:t>
            </a:r>
          </a:p>
          <a:p>
            <a:r>
              <a:rPr lang="en-US" altLang="en-US" smtClean="0"/>
              <a:t>Step 1: Distribute $30,000 to Bank on its security interest</a:t>
            </a:r>
          </a:p>
        </p:txBody>
      </p:sp>
    </p:spTree>
    <p:extLst>
      <p:ext uri="{BB962C8B-B14F-4D97-AF65-F5344CB8AC3E}">
        <p14:creationId xmlns:p14="http://schemas.microsoft.com/office/powerpoint/2010/main" val="299743470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Date Placeholder 3"/>
          <p:cNvSpPr>
            <a:spLocks noGrp="1"/>
          </p:cNvSpPr>
          <p:nvPr>
            <p:ph type="dt" sz="quarter" idx="10"/>
          </p:nvPr>
        </p:nvSpPr>
        <p:spPr/>
        <p:txBody>
          <a:bodyPr/>
          <a:lstStyle/>
          <a:p>
            <a:pPr>
              <a:defRPr/>
            </a:pPr>
            <a:fld id="{9EF88A6B-4B9D-42AF-BF87-2F8AF7CC03FF}" type="datetime4">
              <a:rPr lang="en-US" smtClean="0"/>
              <a:t>April 21, 2021</a:t>
            </a:fld>
            <a:endParaRPr lang="en-US" altLang="en-US">
              <a:solidFill>
                <a:schemeClr val="bg2"/>
              </a:solidFill>
            </a:endParaRPr>
          </a:p>
        </p:txBody>
      </p:sp>
      <p:sp>
        <p:nvSpPr>
          <p:cNvPr id="19"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5E41E4-AAA9-4612-A56E-E88C60BFA025}" type="slidenum">
              <a:rPr lang="en-US" altLang="en-US" sz="1400">
                <a:solidFill>
                  <a:srgbClr val="000066"/>
                </a:solidFill>
                <a:latin typeface="Arial" panose="020B0604020202020204" pitchFamily="34" charset="0"/>
              </a:rPr>
              <a:pPr/>
              <a:t>48</a:t>
            </a:fld>
            <a:endParaRPr lang="en-US" altLang="en-US" sz="1400">
              <a:solidFill>
                <a:srgbClr val="000066"/>
              </a:solidFill>
              <a:latin typeface="Arial" panose="020B0604020202020204" pitchFamily="34" charset="0"/>
            </a:endParaRPr>
          </a:p>
        </p:txBody>
      </p:sp>
      <p:sp>
        <p:nvSpPr>
          <p:cNvPr id="40965" name="Rectangle 2"/>
          <p:cNvSpPr>
            <a:spLocks noGrp="1" noChangeArrowheads="1"/>
          </p:cNvSpPr>
          <p:nvPr>
            <p:ph type="title"/>
          </p:nvPr>
        </p:nvSpPr>
        <p:spPr/>
        <p:txBody>
          <a:bodyPr/>
          <a:lstStyle/>
          <a:p>
            <a:r>
              <a:rPr lang="en-US" altLang="en-US" dirty="0" smtClean="0"/>
              <a:t>NP: Try This</a:t>
            </a:r>
          </a:p>
        </p:txBody>
      </p:sp>
      <p:sp>
        <p:nvSpPr>
          <p:cNvPr id="40966" name="Rectangle 3"/>
          <p:cNvSpPr>
            <a:spLocks noGrp="1" noChangeArrowheads="1"/>
          </p:cNvSpPr>
          <p:nvPr>
            <p:ph type="body" idx="1"/>
          </p:nvPr>
        </p:nvSpPr>
        <p:spPr/>
        <p:txBody>
          <a:bodyPr/>
          <a:lstStyle/>
          <a:p>
            <a:r>
              <a:rPr lang="en-US" altLang="en-US" smtClean="0"/>
              <a:t>Step 2: Distribute remaining $10,000 pro rata to Credito and Finco as unsecured creditors ($3,333/$6,667)</a:t>
            </a:r>
          </a:p>
        </p:txBody>
      </p:sp>
    </p:spTree>
    <p:extLst>
      <p:ext uri="{BB962C8B-B14F-4D97-AF65-F5344CB8AC3E}">
        <p14:creationId xmlns:p14="http://schemas.microsoft.com/office/powerpoint/2010/main" val="104184705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Date Placeholder 3"/>
          <p:cNvSpPr>
            <a:spLocks noGrp="1"/>
          </p:cNvSpPr>
          <p:nvPr>
            <p:ph type="dt" sz="quarter" idx="10"/>
          </p:nvPr>
        </p:nvSpPr>
        <p:spPr/>
        <p:txBody>
          <a:bodyPr/>
          <a:lstStyle/>
          <a:p>
            <a:pPr>
              <a:defRPr/>
            </a:pPr>
            <a:fld id="{26FC1F93-FA00-4C02-8A47-E3BF4DFED248}" type="datetime4">
              <a:rPr lang="en-US" smtClean="0"/>
              <a:t>April 21, 2021</a:t>
            </a:fld>
            <a:endParaRPr lang="en-US" altLang="en-US">
              <a:solidFill>
                <a:schemeClr val="bg2"/>
              </a:solidFill>
            </a:endParaRPr>
          </a:p>
        </p:txBody>
      </p:sp>
      <p:sp>
        <p:nvSpPr>
          <p:cNvPr id="19"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7EB24F9-195D-4A0C-AC20-AAFDE8D09EE6}" type="slidenum">
              <a:rPr lang="en-US" altLang="en-US" sz="1400">
                <a:solidFill>
                  <a:srgbClr val="000066"/>
                </a:solidFill>
                <a:latin typeface="Arial" panose="020B0604020202020204" pitchFamily="34" charset="0"/>
              </a:rPr>
              <a:pPr/>
              <a:t>49</a:t>
            </a:fld>
            <a:endParaRPr lang="en-US" altLang="en-US" sz="1400">
              <a:solidFill>
                <a:srgbClr val="000066"/>
              </a:solidFill>
              <a:latin typeface="Arial" panose="020B0604020202020204" pitchFamily="34" charset="0"/>
            </a:endParaRPr>
          </a:p>
        </p:txBody>
      </p:sp>
      <p:sp>
        <p:nvSpPr>
          <p:cNvPr id="41989" name="Rectangle 2"/>
          <p:cNvSpPr>
            <a:spLocks noGrp="1" noChangeArrowheads="1"/>
          </p:cNvSpPr>
          <p:nvPr>
            <p:ph type="title"/>
          </p:nvPr>
        </p:nvSpPr>
        <p:spPr/>
        <p:txBody>
          <a:bodyPr/>
          <a:lstStyle/>
          <a:p>
            <a:r>
              <a:rPr lang="en-US" altLang="en-US" dirty="0" smtClean="0"/>
              <a:t>NP: Try This</a:t>
            </a:r>
          </a:p>
        </p:txBody>
      </p:sp>
      <p:sp>
        <p:nvSpPr>
          <p:cNvPr id="41990" name="Rectangle 3"/>
          <p:cNvSpPr>
            <a:spLocks noGrp="1" noChangeArrowheads="1"/>
          </p:cNvSpPr>
          <p:nvPr>
            <p:ph type="body" idx="1"/>
          </p:nvPr>
        </p:nvSpPr>
        <p:spPr/>
        <p:txBody>
          <a:bodyPr/>
          <a:lstStyle/>
          <a:p>
            <a:r>
              <a:rPr lang="en-US" altLang="en-US" dirty="0" smtClean="0"/>
              <a:t>Step 3: Treat the negative pledge as a contractual right of parity between </a:t>
            </a:r>
            <a:r>
              <a:rPr lang="en-US" altLang="en-US" dirty="0" err="1" smtClean="0"/>
              <a:t>Finco</a:t>
            </a:r>
            <a:r>
              <a:rPr lang="en-US" altLang="en-US" dirty="0" smtClean="0"/>
              <a:t> and Bank, so reallocate their funds ($36,667) pro rata ($14,667 to </a:t>
            </a:r>
            <a:r>
              <a:rPr lang="en-US" altLang="en-US" dirty="0" err="1" smtClean="0"/>
              <a:t>Finco</a:t>
            </a:r>
            <a:r>
              <a:rPr lang="en-US" altLang="en-US" dirty="0" smtClean="0"/>
              <a:t> and $22,000 to Bank)</a:t>
            </a:r>
          </a:p>
        </p:txBody>
      </p:sp>
    </p:spTree>
    <p:extLst>
      <p:ext uri="{BB962C8B-B14F-4D97-AF65-F5344CB8AC3E}">
        <p14:creationId xmlns:p14="http://schemas.microsoft.com/office/powerpoint/2010/main" val="3794324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F4FC83AB-0275-496B-A3CD-83F126337C2D}"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64E74E-49F2-4C15-AEDB-A4A581B37F39}"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dirty="0" smtClean="0"/>
              <a:t>MI Answer</a:t>
            </a:r>
          </a:p>
        </p:txBody>
      </p:sp>
      <p:sp>
        <p:nvSpPr>
          <p:cNvPr id="7175" name="Rectangle 17"/>
          <p:cNvSpPr>
            <a:spLocks noGrp="1" noChangeArrowheads="1"/>
          </p:cNvSpPr>
          <p:nvPr>
            <p:ph type="body" idx="4294967295"/>
          </p:nvPr>
        </p:nvSpPr>
        <p:spPr/>
        <p:txBody>
          <a:bodyPr/>
          <a:lstStyle/>
          <a:p>
            <a:pPr>
              <a:lnSpc>
                <a:spcPct val="90000"/>
              </a:lnSpc>
            </a:pPr>
            <a:r>
              <a:rPr lang="en-US" altLang="en-US" sz="4000" dirty="0">
                <a:solidFill>
                  <a:srgbClr val="0000FF"/>
                </a:solidFill>
              </a:rPr>
              <a:t>Inventory First?</a:t>
            </a:r>
          </a:p>
          <a:p>
            <a:pPr lvl="1">
              <a:lnSpc>
                <a:spcPct val="90000"/>
              </a:lnSpc>
            </a:pPr>
            <a:r>
              <a:rPr lang="en-US" altLang="en-US" sz="3600" dirty="0"/>
              <a:t>$99 from </a:t>
            </a:r>
            <a:r>
              <a:rPr lang="en-US" altLang="en-US" sz="3600" dirty="0" err="1"/>
              <a:t>Inv</a:t>
            </a:r>
            <a:r>
              <a:rPr lang="en-US" altLang="en-US" sz="3600" dirty="0"/>
              <a:t> to Bank</a:t>
            </a:r>
          </a:p>
          <a:p>
            <a:pPr lvl="1">
              <a:lnSpc>
                <a:spcPct val="90000"/>
              </a:lnSpc>
            </a:pPr>
            <a:r>
              <a:rPr lang="en-US" altLang="en-US" sz="3600" dirty="0"/>
              <a:t>$1 from </a:t>
            </a:r>
            <a:r>
              <a:rPr lang="en-US" altLang="en-US" sz="3600" dirty="0" err="1"/>
              <a:t>Eq</a:t>
            </a:r>
            <a:r>
              <a:rPr lang="en-US" altLang="en-US" sz="3600" dirty="0"/>
              <a:t> to Bank</a:t>
            </a:r>
          </a:p>
          <a:p>
            <a:pPr lvl="1">
              <a:lnSpc>
                <a:spcPct val="90000"/>
              </a:lnSpc>
            </a:pPr>
            <a:r>
              <a:rPr lang="en-US" altLang="en-US" sz="3600" dirty="0"/>
              <a:t>$99 from </a:t>
            </a:r>
            <a:r>
              <a:rPr lang="en-US" altLang="en-US" sz="3600" dirty="0" err="1"/>
              <a:t>Eq</a:t>
            </a:r>
            <a:r>
              <a:rPr lang="en-US" altLang="en-US" sz="3600" dirty="0"/>
              <a:t> to Finco</a:t>
            </a:r>
          </a:p>
          <a:p>
            <a:pPr lvl="1">
              <a:lnSpc>
                <a:spcPct val="90000"/>
              </a:lnSpc>
            </a:pPr>
            <a:r>
              <a:rPr lang="en-US" altLang="en-US" sz="3600" dirty="0"/>
              <a:t>$0 to </a:t>
            </a:r>
            <a:r>
              <a:rPr lang="en-US" altLang="en-US" sz="3600" dirty="0" smtClean="0"/>
              <a:t>USC</a:t>
            </a:r>
            <a:endParaRPr lang="en-US" altLang="en-US" sz="3600" dirty="0"/>
          </a:p>
        </p:txBody>
      </p:sp>
    </p:spTree>
    <p:extLst>
      <p:ext uri="{BB962C8B-B14F-4D97-AF65-F5344CB8AC3E}">
        <p14:creationId xmlns:p14="http://schemas.microsoft.com/office/powerpoint/2010/main" val="152410254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81AEBC83-C5B4-4689-87E6-8A2BE9156B7C}" type="datetime4">
              <a:rPr lang="en-US" smtClean="0"/>
              <a:t>April 21,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D909ACA-166B-4E41-B4C8-3235E367709C}" type="slidenum">
              <a:rPr lang="en-US" altLang="en-US" sz="1400">
                <a:solidFill>
                  <a:srgbClr val="000066"/>
                </a:solidFill>
                <a:latin typeface="Arial" panose="020B0604020202020204" pitchFamily="34" charset="0"/>
              </a:rPr>
              <a:pPr/>
              <a:t>50</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smtClean="0"/>
              <a:t>Mudge</a:t>
            </a:r>
          </a:p>
        </p:txBody>
      </p:sp>
      <p:sp>
        <p:nvSpPr>
          <p:cNvPr id="1539075" name="AutoShape 3"/>
          <p:cNvSpPr>
            <a:spLocks noChangeArrowheads="1"/>
          </p:cNvSpPr>
          <p:nvPr/>
        </p:nvSpPr>
        <p:spPr bwMode="auto">
          <a:xfrm>
            <a:off x="7924800" y="1752600"/>
            <a:ext cx="1694981"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Bank</a:t>
            </a:r>
          </a:p>
        </p:txBody>
      </p:sp>
      <p:sp>
        <p:nvSpPr>
          <p:cNvPr id="1539076" name="AutoShape 4"/>
          <p:cNvSpPr>
            <a:spLocks noChangeArrowheads="1"/>
          </p:cNvSpPr>
          <p:nvPr/>
        </p:nvSpPr>
        <p:spPr bwMode="auto">
          <a:xfrm>
            <a:off x="972018" y="1676400"/>
            <a:ext cx="2286000" cy="10668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Redding</a:t>
            </a:r>
          </a:p>
        </p:txBody>
      </p:sp>
      <p:grpSp>
        <p:nvGrpSpPr>
          <p:cNvPr id="2" name="Group 5"/>
          <p:cNvGrpSpPr>
            <a:grpSpLocks/>
          </p:cNvGrpSpPr>
          <p:nvPr/>
        </p:nvGrpSpPr>
        <p:grpSpPr bwMode="auto">
          <a:xfrm>
            <a:off x="1285613" y="5169367"/>
            <a:ext cx="1447800" cy="1447800"/>
            <a:chOff x="3072" y="2832"/>
            <a:chExt cx="912" cy="1152"/>
          </a:xfrm>
        </p:grpSpPr>
        <p:grpSp>
          <p:nvGrpSpPr>
            <p:cNvPr id="43028" name="Group 6"/>
            <p:cNvGrpSpPr>
              <a:grpSpLocks/>
            </p:cNvGrpSpPr>
            <p:nvPr/>
          </p:nvGrpSpPr>
          <p:grpSpPr bwMode="auto">
            <a:xfrm>
              <a:off x="3312" y="3216"/>
              <a:ext cx="480" cy="768"/>
              <a:chOff x="3792" y="2784"/>
              <a:chExt cx="336" cy="576"/>
            </a:xfrm>
          </p:grpSpPr>
          <p:sp>
            <p:nvSpPr>
              <p:cNvPr id="43030" name="Line 7"/>
              <p:cNvSpPr>
                <a:spLocks noChangeShapeType="1"/>
              </p:cNvSpPr>
              <p:nvPr/>
            </p:nvSpPr>
            <p:spPr bwMode="auto">
              <a:xfrm>
                <a:off x="3936" y="292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1" name="Line 8"/>
              <p:cNvSpPr>
                <a:spLocks noChangeShapeType="1"/>
              </p:cNvSpPr>
              <p:nvPr/>
            </p:nvSpPr>
            <p:spPr bwMode="auto">
              <a:xfrm flipV="1">
                <a:off x="3936" y="2976"/>
                <a:ext cx="192"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2" name="Line 9"/>
              <p:cNvSpPr>
                <a:spLocks noChangeShapeType="1"/>
              </p:cNvSpPr>
              <p:nvPr/>
            </p:nvSpPr>
            <p:spPr bwMode="auto">
              <a:xfrm flipH="1" flipV="1">
                <a:off x="3792" y="302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3" name="Line 10"/>
              <p:cNvSpPr>
                <a:spLocks noChangeShapeType="1"/>
              </p:cNvSpPr>
              <p:nvPr/>
            </p:nvSpPr>
            <p:spPr bwMode="auto">
              <a:xfrm>
                <a:off x="3936" y="326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4" name="Line 11"/>
              <p:cNvSpPr>
                <a:spLocks noChangeShapeType="1"/>
              </p:cNvSpPr>
              <p:nvPr/>
            </p:nvSpPr>
            <p:spPr bwMode="auto">
              <a:xfrm flipH="1">
                <a:off x="3840" y="326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5" name="Oval 12"/>
              <p:cNvSpPr>
                <a:spLocks noChangeArrowheads="1"/>
              </p:cNvSpPr>
              <p:nvPr/>
            </p:nvSpPr>
            <p:spPr bwMode="auto">
              <a:xfrm>
                <a:off x="3840" y="2784"/>
                <a:ext cx="192" cy="144"/>
              </a:xfrm>
              <a:prstGeom prst="ellipse">
                <a:avLst/>
              </a:prstGeom>
              <a:solidFill>
                <a:schemeClr val="accent1"/>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grpSp>
        <p:sp>
          <p:nvSpPr>
            <p:cNvPr id="43029" name="Text Box 13"/>
            <p:cNvSpPr txBox="1">
              <a:spLocks noChangeArrowheads="1"/>
            </p:cNvSpPr>
            <p:nvPr/>
          </p:nvSpPr>
          <p:spPr bwMode="auto">
            <a:xfrm>
              <a:off x="3072" y="2832"/>
              <a:ext cx="912"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a:t>Mudges</a:t>
              </a:r>
            </a:p>
          </p:txBody>
        </p:sp>
      </p:grpSp>
      <p:sp>
        <p:nvSpPr>
          <p:cNvPr id="1539086" name="AutoShape 14"/>
          <p:cNvSpPr>
            <a:spLocks noChangeArrowheads="1"/>
          </p:cNvSpPr>
          <p:nvPr/>
        </p:nvSpPr>
        <p:spPr bwMode="auto">
          <a:xfrm>
            <a:off x="5410199" y="1524000"/>
            <a:ext cx="2218765" cy="381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9/81: $100K</a:t>
            </a:r>
          </a:p>
        </p:txBody>
      </p:sp>
      <p:sp>
        <p:nvSpPr>
          <p:cNvPr id="1539087" name="AutoShape 15"/>
          <p:cNvSpPr>
            <a:spLocks noChangeArrowheads="1"/>
          </p:cNvSpPr>
          <p:nvPr/>
        </p:nvSpPr>
        <p:spPr bwMode="auto">
          <a:xfrm>
            <a:off x="4800599" y="2667000"/>
            <a:ext cx="2667001" cy="91440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INV, EQ</a:t>
            </a:r>
          </a:p>
          <a:p>
            <a:pPr algn="ctr"/>
            <a:r>
              <a:rPr lang="en-US" altLang="en-US" sz="3200" dirty="0"/>
              <a:t>?FS?</a:t>
            </a:r>
          </a:p>
        </p:txBody>
      </p:sp>
      <p:sp>
        <p:nvSpPr>
          <p:cNvPr id="1539088" name="AutoShape 16"/>
          <p:cNvSpPr>
            <a:spLocks noChangeArrowheads="1"/>
          </p:cNvSpPr>
          <p:nvPr/>
        </p:nvSpPr>
        <p:spPr bwMode="auto">
          <a:xfrm>
            <a:off x="17278" y="3352799"/>
            <a:ext cx="1594782" cy="1346465"/>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7/31/81</a:t>
            </a:r>
          </a:p>
          <a:p>
            <a:pPr algn="ctr"/>
            <a:r>
              <a:rPr lang="en-US" altLang="en-US" sz="3200" dirty="0"/>
              <a:t>Financed</a:t>
            </a:r>
          </a:p>
          <a:p>
            <a:pPr algn="ctr"/>
            <a:r>
              <a:rPr lang="en-US" altLang="en-US" sz="3200" dirty="0"/>
              <a:t>Sale</a:t>
            </a:r>
          </a:p>
        </p:txBody>
      </p:sp>
      <p:sp>
        <p:nvSpPr>
          <p:cNvPr id="1539089" name="AutoShape 17"/>
          <p:cNvSpPr>
            <a:spLocks noChangeArrowheads="1"/>
          </p:cNvSpPr>
          <p:nvPr/>
        </p:nvSpPr>
        <p:spPr bwMode="auto">
          <a:xfrm>
            <a:off x="2689781" y="2960051"/>
            <a:ext cx="1880505" cy="2261533"/>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Negative Pledge</a:t>
            </a:r>
          </a:p>
          <a:p>
            <a:pPr algn="ctr"/>
            <a:r>
              <a:rPr lang="en-US" altLang="en-US" sz="3200" dirty="0"/>
              <a:t>&amp; Stock Escrow</a:t>
            </a:r>
          </a:p>
        </p:txBody>
      </p:sp>
      <p:sp>
        <p:nvSpPr>
          <p:cNvPr id="1539090" name="Line 18"/>
          <p:cNvSpPr>
            <a:spLocks noChangeShapeType="1"/>
          </p:cNvSpPr>
          <p:nvPr/>
        </p:nvSpPr>
        <p:spPr bwMode="auto">
          <a:xfrm>
            <a:off x="3258018" y="2514600"/>
            <a:ext cx="4819182" cy="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9091" name="Line 19"/>
          <p:cNvSpPr>
            <a:spLocks noChangeShapeType="1"/>
          </p:cNvSpPr>
          <p:nvPr/>
        </p:nvSpPr>
        <p:spPr bwMode="auto">
          <a:xfrm>
            <a:off x="3258018" y="2057400"/>
            <a:ext cx="4819182" cy="0"/>
          </a:xfrm>
          <a:prstGeom prst="line">
            <a:avLst/>
          </a:prstGeom>
          <a:noFill/>
          <a:ln w="1905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39092" name="Line 20"/>
          <p:cNvSpPr>
            <a:spLocks noChangeShapeType="1"/>
          </p:cNvSpPr>
          <p:nvPr/>
        </p:nvSpPr>
        <p:spPr bwMode="auto">
          <a:xfrm flipV="1">
            <a:off x="1798692" y="2743200"/>
            <a:ext cx="0" cy="2478384"/>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9093" name="Line 21"/>
          <p:cNvSpPr>
            <a:spLocks noChangeShapeType="1"/>
          </p:cNvSpPr>
          <p:nvPr/>
        </p:nvSpPr>
        <p:spPr bwMode="auto">
          <a:xfrm flipV="1">
            <a:off x="2309680" y="2743200"/>
            <a:ext cx="0" cy="2478384"/>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39094" name="Text Box 22"/>
          <p:cNvSpPr txBox="1">
            <a:spLocks noChangeArrowheads="1"/>
          </p:cNvSpPr>
          <p:nvPr/>
        </p:nvSpPr>
        <p:spPr bwMode="auto">
          <a:xfrm>
            <a:off x="9556376" y="2381073"/>
            <a:ext cx="263562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How does the Bank do?</a:t>
            </a:r>
          </a:p>
        </p:txBody>
      </p:sp>
      <p:sp>
        <p:nvSpPr>
          <p:cNvPr id="1539095" name="Text Box 23"/>
          <p:cNvSpPr txBox="1">
            <a:spLocks noChangeArrowheads="1"/>
          </p:cNvSpPr>
          <p:nvPr/>
        </p:nvSpPr>
        <p:spPr bwMode="auto">
          <a:xfrm>
            <a:off x="4570286" y="3749457"/>
            <a:ext cx="7608735" cy="3108543"/>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2800" dirty="0">
                <a:cs typeface="Times New Roman" panose="02020603050405020304" pitchFamily="18" charset="0"/>
              </a:rPr>
              <a:t>3(f). It is agreed that the assets of M &amp; M Welding, Inc., a Wyoming corporation, or its successor corporation shall not be mortgaged for more than the presently existing indebtedness without Sellers[’] consent until the total purchase price herein agreed to be paid shall have been paid in full. Such consent shall not be unreasonably withheld.</a:t>
            </a:r>
            <a:r>
              <a:rPr lang="en-US" altLang="en-US" sz="2800" dirty="0"/>
              <a:t> </a:t>
            </a:r>
          </a:p>
        </p:txBody>
      </p:sp>
      <p:sp>
        <p:nvSpPr>
          <p:cNvPr id="27" name="Rectangle 5"/>
          <p:cNvSpPr>
            <a:spLocks noChangeArrowheads="1"/>
          </p:cNvSpPr>
          <p:nvPr/>
        </p:nvSpPr>
        <p:spPr bwMode="auto">
          <a:xfrm>
            <a:off x="12005984" y="668776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34944997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par>
                          <p:cTn id="7" fill="hold" nodeType="afterGroup">
                            <p:stCondLst>
                              <p:cond delay="500"/>
                            </p:stCondLst>
                            <p:childTnLst>
                              <p:par>
                                <p:cTn id="8" presetID="22" presetClass="entr" presetSubtype="4" fill="hold" grpId="0" nodeType="afterEffect">
                                  <p:stCondLst>
                                    <p:cond delay="0"/>
                                  </p:stCondLst>
                                  <p:childTnLst>
                                    <p:set>
                                      <p:cBhvr>
                                        <p:cTn id="9" dur="1" fill="hold">
                                          <p:stCondLst>
                                            <p:cond delay="0"/>
                                          </p:stCondLst>
                                        </p:cTn>
                                        <p:tgtEl>
                                          <p:spTgt spid="1539092"/>
                                        </p:tgtEl>
                                        <p:attrNameLst>
                                          <p:attrName>style.visibility</p:attrName>
                                        </p:attrNameLst>
                                      </p:cBhvr>
                                      <p:to>
                                        <p:strVal val="visible"/>
                                      </p:to>
                                    </p:set>
                                    <p:animEffect transition="in" filter="wipe(down)">
                                      <p:cBhvr>
                                        <p:cTn id="10" dur="500"/>
                                        <p:tgtEl>
                                          <p:spTgt spid="1539092"/>
                                        </p:tgtEl>
                                      </p:cBhvr>
                                    </p:animEffect>
                                  </p:childTnLst>
                                </p:cTn>
                              </p:par>
                            </p:childTnLst>
                          </p:cTn>
                        </p:par>
                        <p:par>
                          <p:cTn id="11" fill="hold" nodeType="afterGroup">
                            <p:stCondLst>
                              <p:cond delay="1000"/>
                            </p:stCondLst>
                            <p:childTnLst>
                              <p:par>
                                <p:cTn id="12" presetID="2" presetClass="entr" presetSubtype="8" fill="hold" grpId="0" nodeType="afterEffect">
                                  <p:stCondLst>
                                    <p:cond delay="0"/>
                                  </p:stCondLst>
                                  <p:childTnLst>
                                    <p:set>
                                      <p:cBhvr>
                                        <p:cTn id="13" dur="1" fill="hold">
                                          <p:stCondLst>
                                            <p:cond delay="0"/>
                                          </p:stCondLst>
                                        </p:cTn>
                                        <p:tgtEl>
                                          <p:spTgt spid="1539076"/>
                                        </p:tgtEl>
                                        <p:attrNameLst>
                                          <p:attrName>style.visibility</p:attrName>
                                        </p:attrNameLst>
                                      </p:cBhvr>
                                      <p:to>
                                        <p:strVal val="visible"/>
                                      </p:to>
                                    </p:set>
                                    <p:anim calcmode="lin" valueType="num">
                                      <p:cBhvr additive="base">
                                        <p:cTn id="14" dur="500" fill="hold"/>
                                        <p:tgtEl>
                                          <p:spTgt spid="1539076"/>
                                        </p:tgtEl>
                                        <p:attrNameLst>
                                          <p:attrName>ppt_x</p:attrName>
                                        </p:attrNameLst>
                                      </p:cBhvr>
                                      <p:tavLst>
                                        <p:tav tm="0">
                                          <p:val>
                                            <p:strVal val="0-#ppt_w/2"/>
                                          </p:val>
                                        </p:tav>
                                        <p:tav tm="100000">
                                          <p:val>
                                            <p:strVal val="#ppt_x"/>
                                          </p:val>
                                        </p:tav>
                                      </p:tavLst>
                                    </p:anim>
                                    <p:anim calcmode="lin" valueType="num">
                                      <p:cBhvr additive="base">
                                        <p:cTn id="15" dur="500" fill="hold"/>
                                        <p:tgtEl>
                                          <p:spTgt spid="1539076"/>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1539088"/>
                                        </p:tgtEl>
                                        <p:attrNameLst>
                                          <p:attrName>style.visibility</p:attrName>
                                        </p:attrNameLst>
                                      </p:cBhvr>
                                      <p:to>
                                        <p:strVal val="visible"/>
                                      </p:to>
                                    </p:set>
                                    <p:animEffect transition="in" filter="dissolve">
                                      <p:cBhvr>
                                        <p:cTn id="19" dur="500"/>
                                        <p:tgtEl>
                                          <p:spTgt spid="1539088"/>
                                        </p:tgtEl>
                                      </p:cBhvr>
                                    </p:animEffect>
                                  </p:childTnLst>
                                </p:cTn>
                              </p:par>
                            </p:childTnLst>
                          </p:cTn>
                        </p:par>
                        <p:par>
                          <p:cTn id="20" fill="hold" nodeType="afterGroup">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1539093"/>
                                        </p:tgtEl>
                                        <p:attrNameLst>
                                          <p:attrName>style.visibility</p:attrName>
                                        </p:attrNameLst>
                                      </p:cBhvr>
                                      <p:to>
                                        <p:strVal val="visible"/>
                                      </p:to>
                                    </p:set>
                                    <p:animEffect transition="in" filter="wipe(up)">
                                      <p:cBhvr>
                                        <p:cTn id="23" dur="500"/>
                                        <p:tgtEl>
                                          <p:spTgt spid="1539093"/>
                                        </p:tgtEl>
                                      </p:cBhvr>
                                    </p:animEffect>
                                  </p:childTnLst>
                                </p:cTn>
                              </p:par>
                            </p:childTnLst>
                          </p:cTn>
                        </p:par>
                        <p:par>
                          <p:cTn id="24" fill="hold" nodeType="afterGroup">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1539089"/>
                                        </p:tgtEl>
                                        <p:attrNameLst>
                                          <p:attrName>style.visibility</p:attrName>
                                        </p:attrNameLst>
                                      </p:cBhvr>
                                      <p:to>
                                        <p:strVal val="visible"/>
                                      </p:to>
                                    </p:set>
                                    <p:animEffect transition="in" filter="dissolve">
                                      <p:cBhvr>
                                        <p:cTn id="27" dur="500"/>
                                        <p:tgtEl>
                                          <p:spTgt spid="1539089"/>
                                        </p:tgtEl>
                                      </p:cBhvr>
                                    </p:animEffect>
                                  </p:childTnLst>
                                </p:cTn>
                              </p:par>
                            </p:childTnLst>
                          </p:cTn>
                        </p:par>
                        <p:par>
                          <p:cTn id="28" fill="hold" nodeType="afterGroup">
                            <p:stCondLst>
                              <p:cond delay="3000"/>
                            </p:stCondLst>
                            <p:childTnLst>
                              <p:par>
                                <p:cTn id="29" presetID="9" presetClass="entr" presetSubtype="0" fill="hold" grpId="0" nodeType="afterEffect">
                                  <p:stCondLst>
                                    <p:cond delay="0"/>
                                  </p:stCondLst>
                                  <p:childTnLst>
                                    <p:set>
                                      <p:cBhvr>
                                        <p:cTn id="30" dur="1" fill="hold">
                                          <p:stCondLst>
                                            <p:cond delay="0"/>
                                          </p:stCondLst>
                                        </p:cTn>
                                        <p:tgtEl>
                                          <p:spTgt spid="1539095"/>
                                        </p:tgtEl>
                                        <p:attrNameLst>
                                          <p:attrName>style.visibility</p:attrName>
                                        </p:attrNameLst>
                                      </p:cBhvr>
                                      <p:to>
                                        <p:strVal val="visible"/>
                                      </p:to>
                                    </p:set>
                                    <p:animEffect transition="in" filter="dissolve">
                                      <p:cBhvr>
                                        <p:cTn id="31" dur="500"/>
                                        <p:tgtEl>
                                          <p:spTgt spid="153909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xit" presetSubtype="0" fill="hold" grpId="0" nodeType="clickEffect">
                                  <p:stCondLst>
                                    <p:cond delay="0"/>
                                  </p:stCondLst>
                                  <p:childTnLst>
                                    <p:set>
                                      <p:cBhvr>
                                        <p:cTn id="35" dur="1" fill="hold">
                                          <p:stCondLst>
                                            <p:cond delay="0"/>
                                          </p:stCondLst>
                                        </p:cTn>
                                        <p:tgtEl>
                                          <p:spTgt spid="27"/>
                                        </p:tgtEl>
                                        <p:attrNameLst>
                                          <p:attrName>style.visibility</p:attrName>
                                        </p:attrNameLst>
                                      </p:cBhvr>
                                      <p:to>
                                        <p:strVal val="hidden"/>
                                      </p:to>
                                    </p:set>
                                  </p:childTnLst>
                                </p:cTn>
                              </p:par>
                              <p:par>
                                <p:cTn id="36" presetID="22" presetClass="entr" presetSubtype="8" fill="hold" grpId="0" nodeType="withEffect">
                                  <p:stCondLst>
                                    <p:cond delay="0"/>
                                  </p:stCondLst>
                                  <p:childTnLst>
                                    <p:set>
                                      <p:cBhvr>
                                        <p:cTn id="37" dur="1" fill="hold">
                                          <p:stCondLst>
                                            <p:cond delay="0"/>
                                          </p:stCondLst>
                                        </p:cTn>
                                        <p:tgtEl>
                                          <p:spTgt spid="1539090"/>
                                        </p:tgtEl>
                                        <p:attrNameLst>
                                          <p:attrName>style.visibility</p:attrName>
                                        </p:attrNameLst>
                                      </p:cBhvr>
                                      <p:to>
                                        <p:strVal val="visible"/>
                                      </p:to>
                                    </p:set>
                                    <p:animEffect transition="in" filter="wipe(left)">
                                      <p:cBhvr>
                                        <p:cTn id="38" dur="500"/>
                                        <p:tgtEl>
                                          <p:spTgt spid="1539090"/>
                                        </p:tgtEl>
                                      </p:cBhvr>
                                    </p:animEffect>
                                  </p:childTnLst>
                                </p:cTn>
                              </p:par>
                            </p:childTnLst>
                          </p:cTn>
                        </p:par>
                        <p:par>
                          <p:cTn id="39" fill="hold" nodeType="afterGroup">
                            <p:stCondLst>
                              <p:cond delay="500"/>
                            </p:stCondLst>
                            <p:childTnLst>
                              <p:par>
                                <p:cTn id="40" presetID="23" presetClass="entr" presetSubtype="272" fill="hold" grpId="0" nodeType="afterEffect">
                                  <p:stCondLst>
                                    <p:cond delay="0"/>
                                  </p:stCondLst>
                                  <p:childTnLst>
                                    <p:set>
                                      <p:cBhvr>
                                        <p:cTn id="41" dur="1" fill="hold">
                                          <p:stCondLst>
                                            <p:cond delay="0"/>
                                          </p:stCondLst>
                                        </p:cTn>
                                        <p:tgtEl>
                                          <p:spTgt spid="1539075"/>
                                        </p:tgtEl>
                                        <p:attrNameLst>
                                          <p:attrName>style.visibility</p:attrName>
                                        </p:attrNameLst>
                                      </p:cBhvr>
                                      <p:to>
                                        <p:strVal val="visible"/>
                                      </p:to>
                                    </p:set>
                                    <p:anim calcmode="lin" valueType="num">
                                      <p:cBhvr>
                                        <p:cTn id="42" dur="500" fill="hold"/>
                                        <p:tgtEl>
                                          <p:spTgt spid="1539075"/>
                                        </p:tgtEl>
                                        <p:attrNameLst>
                                          <p:attrName>ppt_w</p:attrName>
                                        </p:attrNameLst>
                                      </p:cBhvr>
                                      <p:tavLst>
                                        <p:tav tm="0">
                                          <p:val>
                                            <p:strVal val="2/3*#ppt_w"/>
                                          </p:val>
                                        </p:tav>
                                        <p:tav tm="100000">
                                          <p:val>
                                            <p:strVal val="#ppt_w"/>
                                          </p:val>
                                        </p:tav>
                                      </p:tavLst>
                                    </p:anim>
                                    <p:anim calcmode="lin" valueType="num">
                                      <p:cBhvr>
                                        <p:cTn id="43" dur="500" fill="hold"/>
                                        <p:tgtEl>
                                          <p:spTgt spid="1539075"/>
                                        </p:tgtEl>
                                        <p:attrNameLst>
                                          <p:attrName>ppt_h</p:attrName>
                                        </p:attrNameLst>
                                      </p:cBhvr>
                                      <p:tavLst>
                                        <p:tav tm="0">
                                          <p:val>
                                            <p:strVal val="2/3*#ppt_h"/>
                                          </p:val>
                                        </p:tav>
                                        <p:tav tm="100000">
                                          <p:val>
                                            <p:strVal val="#ppt_h"/>
                                          </p:val>
                                        </p:tav>
                                      </p:tavLst>
                                    </p:anim>
                                  </p:childTnLst>
                                </p:cTn>
                              </p:par>
                            </p:childTnLst>
                          </p:cTn>
                        </p:par>
                        <p:par>
                          <p:cTn id="44" fill="hold" nodeType="afterGroup">
                            <p:stCondLst>
                              <p:cond delay="1000"/>
                            </p:stCondLst>
                            <p:childTnLst>
                              <p:par>
                                <p:cTn id="45" presetID="9" presetClass="entr" presetSubtype="0" fill="hold" grpId="0" nodeType="afterEffect">
                                  <p:stCondLst>
                                    <p:cond delay="0"/>
                                  </p:stCondLst>
                                  <p:childTnLst>
                                    <p:set>
                                      <p:cBhvr>
                                        <p:cTn id="46" dur="1" fill="hold">
                                          <p:stCondLst>
                                            <p:cond delay="0"/>
                                          </p:stCondLst>
                                        </p:cTn>
                                        <p:tgtEl>
                                          <p:spTgt spid="1539087"/>
                                        </p:tgtEl>
                                        <p:attrNameLst>
                                          <p:attrName>style.visibility</p:attrName>
                                        </p:attrNameLst>
                                      </p:cBhvr>
                                      <p:to>
                                        <p:strVal val="visible"/>
                                      </p:to>
                                    </p:set>
                                    <p:animEffect transition="in" filter="dissolve">
                                      <p:cBhvr>
                                        <p:cTn id="47" dur="500"/>
                                        <p:tgtEl>
                                          <p:spTgt spid="1539087"/>
                                        </p:tgtEl>
                                      </p:cBhvr>
                                    </p:animEffect>
                                  </p:childTnLst>
                                </p:cTn>
                              </p:par>
                            </p:childTnLst>
                          </p:cTn>
                        </p:par>
                        <p:par>
                          <p:cTn id="48" fill="hold" nodeType="afterGroup">
                            <p:stCondLst>
                              <p:cond delay="1500"/>
                            </p:stCondLst>
                            <p:childTnLst>
                              <p:par>
                                <p:cTn id="49" presetID="22" presetClass="entr" presetSubtype="2" fill="hold" grpId="0" nodeType="afterEffect">
                                  <p:stCondLst>
                                    <p:cond delay="0"/>
                                  </p:stCondLst>
                                  <p:childTnLst>
                                    <p:set>
                                      <p:cBhvr>
                                        <p:cTn id="50" dur="1" fill="hold">
                                          <p:stCondLst>
                                            <p:cond delay="0"/>
                                          </p:stCondLst>
                                        </p:cTn>
                                        <p:tgtEl>
                                          <p:spTgt spid="1539091"/>
                                        </p:tgtEl>
                                        <p:attrNameLst>
                                          <p:attrName>style.visibility</p:attrName>
                                        </p:attrNameLst>
                                      </p:cBhvr>
                                      <p:to>
                                        <p:strVal val="visible"/>
                                      </p:to>
                                    </p:set>
                                    <p:animEffect transition="in" filter="wipe(right)">
                                      <p:cBhvr>
                                        <p:cTn id="51" dur="500"/>
                                        <p:tgtEl>
                                          <p:spTgt spid="1539091"/>
                                        </p:tgtEl>
                                      </p:cBhvr>
                                    </p:animEffect>
                                  </p:childTnLst>
                                </p:cTn>
                              </p:par>
                            </p:childTnLst>
                          </p:cTn>
                        </p:par>
                        <p:par>
                          <p:cTn id="52" fill="hold" nodeType="afterGroup">
                            <p:stCondLst>
                              <p:cond delay="2000"/>
                            </p:stCondLst>
                            <p:childTnLst>
                              <p:par>
                                <p:cTn id="53" presetID="9" presetClass="entr" presetSubtype="0" fill="hold" grpId="0" nodeType="afterEffect">
                                  <p:stCondLst>
                                    <p:cond delay="0"/>
                                  </p:stCondLst>
                                  <p:childTnLst>
                                    <p:set>
                                      <p:cBhvr>
                                        <p:cTn id="54" dur="1" fill="hold">
                                          <p:stCondLst>
                                            <p:cond delay="0"/>
                                          </p:stCondLst>
                                        </p:cTn>
                                        <p:tgtEl>
                                          <p:spTgt spid="1539086"/>
                                        </p:tgtEl>
                                        <p:attrNameLst>
                                          <p:attrName>style.visibility</p:attrName>
                                        </p:attrNameLst>
                                      </p:cBhvr>
                                      <p:to>
                                        <p:strVal val="visible"/>
                                      </p:to>
                                    </p:set>
                                    <p:animEffect transition="in" filter="dissolve">
                                      <p:cBhvr>
                                        <p:cTn id="55" dur="500"/>
                                        <p:tgtEl>
                                          <p:spTgt spid="1539086"/>
                                        </p:tgtEl>
                                      </p:cBhvr>
                                    </p:animEffect>
                                  </p:childTnLst>
                                </p:cTn>
                              </p:par>
                            </p:childTnLst>
                          </p:cTn>
                        </p:par>
                        <p:par>
                          <p:cTn id="56" fill="hold" nodeType="afterGroup">
                            <p:stCondLst>
                              <p:cond delay="2500"/>
                            </p:stCondLst>
                            <p:childTnLst>
                              <p:par>
                                <p:cTn id="57" presetID="9" presetClass="entr" presetSubtype="0" fill="hold" grpId="0" nodeType="afterEffect">
                                  <p:stCondLst>
                                    <p:cond delay="0"/>
                                  </p:stCondLst>
                                  <p:childTnLst>
                                    <p:set>
                                      <p:cBhvr>
                                        <p:cTn id="58" dur="1" fill="hold">
                                          <p:stCondLst>
                                            <p:cond delay="0"/>
                                          </p:stCondLst>
                                        </p:cTn>
                                        <p:tgtEl>
                                          <p:spTgt spid="1539094"/>
                                        </p:tgtEl>
                                        <p:attrNameLst>
                                          <p:attrName>style.visibility</p:attrName>
                                        </p:attrNameLst>
                                      </p:cBhvr>
                                      <p:to>
                                        <p:strVal val="visible"/>
                                      </p:to>
                                    </p:set>
                                    <p:animEffect transition="in" filter="dissolve">
                                      <p:cBhvr>
                                        <p:cTn id="59" dur="500"/>
                                        <p:tgtEl>
                                          <p:spTgt spid="15390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9075" grpId="0" animBg="1" autoUpdateAnimBg="0"/>
      <p:bldP spid="1539076" grpId="0" animBg="1" autoUpdateAnimBg="0"/>
      <p:bldP spid="1539086" grpId="0" animBg="1" autoUpdateAnimBg="0"/>
      <p:bldP spid="1539087" grpId="0" animBg="1" autoUpdateAnimBg="0"/>
      <p:bldP spid="1539088" grpId="0" animBg="1" autoUpdateAnimBg="0"/>
      <p:bldP spid="1539089" grpId="0" animBg="1" autoUpdateAnimBg="0"/>
      <p:bldP spid="1539090" grpId="0" animBg="1"/>
      <p:bldP spid="1539091" grpId="0" animBg="1"/>
      <p:bldP spid="1539092" grpId="0" animBg="1"/>
      <p:bldP spid="1539093" grpId="0" animBg="1"/>
      <p:bldP spid="1539094" grpId="0" animBg="1" autoUpdateAnimBg="0"/>
      <p:bldP spid="1539095" grpId="0" animBg="1" autoUpdateAnimBg="0"/>
      <p:bldP spid="2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dirty="0" smtClean="0"/>
              <a:t>Tortious Interference with Contracts</a:t>
            </a:r>
          </a:p>
        </p:txBody>
      </p:sp>
      <p:sp>
        <p:nvSpPr>
          <p:cNvPr id="44035" name="Content Placeholder 2"/>
          <p:cNvSpPr>
            <a:spLocks noGrp="1"/>
          </p:cNvSpPr>
          <p:nvPr>
            <p:ph idx="1"/>
          </p:nvPr>
        </p:nvSpPr>
        <p:spPr/>
        <p:txBody>
          <a:bodyPr/>
          <a:lstStyle/>
          <a:p>
            <a:r>
              <a:rPr lang="en-US" altLang="en-US" dirty="0" smtClean="0"/>
              <a:t>Restatement (Second) of Torts, Sec. 766</a:t>
            </a:r>
          </a:p>
          <a:p>
            <a:pPr lvl="1"/>
            <a:r>
              <a:rPr lang="en-US" altLang="en-US" dirty="0"/>
              <a:t>“One who intentionally and improperly interferes with the performance of a contract (except a contract to marry) between another and a third person by inducing or otherwise causing the third person not to perform the contract, is subject to liability to the other for the pecuniary loss resulting to the other from the failure of the third person to perform the contract.”</a:t>
            </a: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D8110DB-FE8E-4B64-AFF6-37513A85E85B}" type="slidenum">
              <a:rPr lang="en-US" altLang="en-US" sz="1400">
                <a:solidFill>
                  <a:srgbClr val="000066"/>
                </a:solidFill>
                <a:latin typeface="Arial" panose="020B0604020202020204" pitchFamily="34" charset="0"/>
              </a:rPr>
              <a:pPr/>
              <a:t>51</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92281425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AD36313-2E00-4446-BE9D-6C7B13CD0F10}"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70FDD3-0A2B-49AF-BEF5-476D90CE84B6}" type="slidenum">
              <a:rPr lang="en-US" altLang="en-US" sz="1400">
                <a:solidFill>
                  <a:srgbClr val="000066"/>
                </a:solidFill>
                <a:latin typeface="Arial" panose="020B0604020202020204" pitchFamily="34" charset="0"/>
              </a:rPr>
              <a:pPr/>
              <a:t>52</a:t>
            </a:fld>
            <a:endParaRPr lang="en-US" altLang="en-US" sz="1400">
              <a:solidFill>
                <a:srgbClr val="000066"/>
              </a:solidFill>
              <a:latin typeface="Arial" panose="020B0604020202020204" pitchFamily="34" charset="0"/>
            </a:endParaRPr>
          </a:p>
        </p:txBody>
      </p:sp>
      <p:sp>
        <p:nvSpPr>
          <p:cNvPr id="45061" name="Rectangle 2"/>
          <p:cNvSpPr>
            <a:spLocks noGrp="1" noChangeArrowheads="1"/>
          </p:cNvSpPr>
          <p:nvPr>
            <p:ph type="title"/>
          </p:nvPr>
        </p:nvSpPr>
        <p:spPr/>
        <p:txBody>
          <a:bodyPr/>
          <a:lstStyle/>
          <a:p>
            <a:r>
              <a:rPr lang="en-US" altLang="en-US" smtClean="0"/>
              <a:t>9-401: Alienability of Debtor’s Rights </a:t>
            </a:r>
          </a:p>
        </p:txBody>
      </p:sp>
      <p:sp>
        <p:nvSpPr>
          <p:cNvPr id="45062" name="Rectangle 3"/>
          <p:cNvSpPr>
            <a:spLocks noGrp="1" noChangeArrowheads="1"/>
          </p:cNvSpPr>
          <p:nvPr>
            <p:ph type="body" idx="1"/>
          </p:nvPr>
        </p:nvSpPr>
        <p:spPr/>
        <p:txBody>
          <a:bodyPr/>
          <a:lstStyle/>
          <a:p>
            <a:r>
              <a:rPr lang="en-US" altLang="en-US" smtClean="0"/>
              <a:t>(a) </a:t>
            </a:r>
            <a:r>
              <a:rPr lang="en-US" altLang="en-US" b="1" smtClean="0"/>
              <a:t>[Other law governs alienability; exceptions.]</a:t>
            </a:r>
            <a:endParaRPr lang="en-US" altLang="en-US" smtClean="0"/>
          </a:p>
          <a:p>
            <a:pPr lvl="1"/>
            <a:r>
              <a:rPr lang="en-US" altLang="en-US" smtClean="0"/>
              <a:t>Except as otherwise provided in subsection (b) and Sections 9‑406, 9‑407, 9‑408, and 9‑409, whether a debtor’s rights in collateral may be voluntarily or involuntarily transferred is governed by law other than this article. </a:t>
            </a:r>
          </a:p>
        </p:txBody>
      </p:sp>
    </p:spTree>
    <p:extLst>
      <p:ext uri="{BB962C8B-B14F-4D97-AF65-F5344CB8AC3E}">
        <p14:creationId xmlns:p14="http://schemas.microsoft.com/office/powerpoint/2010/main" val="226523078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5694731-0B32-41D6-AFDD-F6FDC1822F2E}"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8371581-3417-4D03-9567-AF3A21E00C73}" type="slidenum">
              <a:rPr lang="en-US" altLang="en-US" sz="1400">
                <a:solidFill>
                  <a:srgbClr val="000066"/>
                </a:solidFill>
                <a:latin typeface="Arial" panose="020B0604020202020204" pitchFamily="34" charset="0"/>
              </a:rPr>
              <a:pPr/>
              <a:t>53</a:t>
            </a:fld>
            <a:endParaRPr lang="en-US" altLang="en-US" sz="1400">
              <a:solidFill>
                <a:srgbClr val="000066"/>
              </a:solidFill>
              <a:latin typeface="Arial" panose="020B0604020202020204" pitchFamily="34" charset="0"/>
            </a:endParaRPr>
          </a:p>
        </p:txBody>
      </p:sp>
      <p:sp>
        <p:nvSpPr>
          <p:cNvPr id="46085" name="Rectangle 2"/>
          <p:cNvSpPr>
            <a:spLocks noGrp="1" noChangeArrowheads="1"/>
          </p:cNvSpPr>
          <p:nvPr>
            <p:ph type="title"/>
          </p:nvPr>
        </p:nvSpPr>
        <p:spPr/>
        <p:txBody>
          <a:bodyPr/>
          <a:lstStyle/>
          <a:p>
            <a:r>
              <a:rPr lang="en-US" altLang="en-US" smtClean="0"/>
              <a:t>9-401 (Cont.)</a:t>
            </a:r>
          </a:p>
        </p:txBody>
      </p:sp>
      <p:sp>
        <p:nvSpPr>
          <p:cNvPr id="46086" name="Rectangle 3"/>
          <p:cNvSpPr>
            <a:spLocks noGrp="1" noChangeArrowheads="1"/>
          </p:cNvSpPr>
          <p:nvPr>
            <p:ph type="body" idx="1"/>
          </p:nvPr>
        </p:nvSpPr>
        <p:spPr/>
        <p:txBody>
          <a:bodyPr/>
          <a:lstStyle/>
          <a:p>
            <a:r>
              <a:rPr lang="en-US" altLang="en-US" smtClean="0"/>
              <a:t>(b) </a:t>
            </a:r>
            <a:r>
              <a:rPr lang="en-US" altLang="en-US" b="1" smtClean="0"/>
              <a:t>[Agreement does not prevent transfer.]</a:t>
            </a:r>
            <a:endParaRPr lang="en-US" altLang="en-US" smtClean="0"/>
          </a:p>
          <a:p>
            <a:pPr lvl="1"/>
            <a:r>
              <a:rPr lang="en-US" altLang="en-US" smtClean="0"/>
              <a:t>An agreement between the debtor and secured party which prohibits a transfer of the debtor’s rights in collateral or makes the transfer a default does not prevent the transfer from taking effect. </a:t>
            </a:r>
          </a:p>
        </p:txBody>
      </p:sp>
    </p:spTree>
    <p:extLst>
      <p:ext uri="{BB962C8B-B14F-4D97-AF65-F5344CB8AC3E}">
        <p14:creationId xmlns:p14="http://schemas.microsoft.com/office/powerpoint/2010/main" val="130448335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159BCBD-A528-48BA-BDEC-F89A86223912}" type="datetime4">
              <a:rPr lang="en-US" smtClean="0"/>
              <a:t>April 21,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C09A8A-696C-45C9-A836-A03491B480BE}" type="slidenum">
              <a:rPr lang="en-US" altLang="en-US" sz="1400">
                <a:solidFill>
                  <a:srgbClr val="000066"/>
                </a:solidFill>
                <a:latin typeface="Arial" panose="020B0604020202020204" pitchFamily="34" charset="0"/>
              </a:rPr>
              <a:pPr/>
              <a:t>54</a:t>
            </a:fld>
            <a:endParaRPr lang="en-US" altLang="en-US" sz="1400">
              <a:solidFill>
                <a:srgbClr val="000066"/>
              </a:solidFill>
              <a:latin typeface="Arial" panose="020B0604020202020204" pitchFamily="34" charset="0"/>
            </a:endParaRPr>
          </a:p>
        </p:txBody>
      </p:sp>
      <p:sp>
        <p:nvSpPr>
          <p:cNvPr id="47109" name="Rectangle 2"/>
          <p:cNvSpPr>
            <a:spLocks noGrp="1" noChangeArrowheads="1"/>
          </p:cNvSpPr>
          <p:nvPr>
            <p:ph type="title"/>
          </p:nvPr>
        </p:nvSpPr>
        <p:spPr/>
        <p:txBody>
          <a:bodyPr/>
          <a:lstStyle/>
          <a:p>
            <a:r>
              <a:rPr lang="en-US" altLang="en-US" smtClean="0"/>
              <a:t>Comment 5 to 9-401</a:t>
            </a:r>
          </a:p>
        </p:txBody>
      </p:sp>
      <p:sp>
        <p:nvSpPr>
          <p:cNvPr id="47110" name="Rectangle 3"/>
          <p:cNvSpPr>
            <a:spLocks noGrp="1" noChangeArrowheads="1"/>
          </p:cNvSpPr>
          <p:nvPr>
            <p:ph type="body" idx="1"/>
          </p:nvPr>
        </p:nvSpPr>
        <p:spPr/>
        <p:txBody>
          <a:bodyPr/>
          <a:lstStyle/>
          <a:p>
            <a:r>
              <a:rPr lang="en-US" altLang="en-US" smtClean="0"/>
              <a:t>5. </a:t>
            </a:r>
            <a:r>
              <a:rPr lang="en-US" altLang="en-US" b="1" smtClean="0"/>
              <a:t>Negative Pledge Covenant.</a:t>
            </a:r>
          </a:p>
          <a:p>
            <a:pPr lvl="1"/>
            <a:r>
              <a:rPr lang="en-US" altLang="en-US" smtClean="0"/>
              <a:t>Subsection (b) is an exception to the general rule in subsection (a).  It makes clear that in secured transactions under this Article the debtor has rights in collateral (whether legal title or equitable) which it can transfer and which its creditors can reach.  It is best explained with an example.  </a:t>
            </a:r>
          </a:p>
        </p:txBody>
      </p:sp>
    </p:spTree>
    <p:extLst>
      <p:ext uri="{BB962C8B-B14F-4D97-AF65-F5344CB8AC3E}">
        <p14:creationId xmlns:p14="http://schemas.microsoft.com/office/powerpoint/2010/main" val="197629454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81A7A4C-8267-4EEA-AC77-E2877010F836}" type="slidenum">
              <a:rPr lang="en-US" altLang="en-US" sz="1400">
                <a:solidFill>
                  <a:srgbClr val="000066"/>
                </a:solidFill>
                <a:latin typeface="Arial" panose="020B0604020202020204" pitchFamily="34" charset="0"/>
              </a:rPr>
              <a:pPr/>
              <a:t>55</a:t>
            </a:fld>
            <a:endParaRPr lang="en-US" altLang="en-US" sz="1400">
              <a:solidFill>
                <a:srgbClr val="000066"/>
              </a:solidFill>
              <a:latin typeface="Arial" panose="020B0604020202020204" pitchFamily="34" charset="0"/>
            </a:endParaRPr>
          </a:p>
        </p:txBody>
      </p:sp>
      <p:sp>
        <p:nvSpPr>
          <p:cNvPr id="48133" name="Rectangle 2"/>
          <p:cNvSpPr>
            <a:spLocks noGrp="1" noChangeArrowheads="1"/>
          </p:cNvSpPr>
          <p:nvPr>
            <p:ph type="title"/>
          </p:nvPr>
        </p:nvSpPr>
        <p:spPr/>
        <p:txBody>
          <a:bodyPr/>
          <a:lstStyle/>
          <a:p>
            <a:r>
              <a:rPr lang="en-US" altLang="en-US" smtClean="0"/>
              <a:t>Comment 5 to 9-401</a:t>
            </a:r>
          </a:p>
        </p:txBody>
      </p:sp>
      <p:sp>
        <p:nvSpPr>
          <p:cNvPr id="48134" name="Rectangle 3"/>
          <p:cNvSpPr>
            <a:spLocks noGrp="1" noChangeArrowheads="1"/>
          </p:cNvSpPr>
          <p:nvPr>
            <p:ph type="body" idx="1"/>
          </p:nvPr>
        </p:nvSpPr>
        <p:spPr/>
        <p:txBody>
          <a:bodyPr/>
          <a:lstStyle/>
          <a:p>
            <a:pPr>
              <a:lnSpc>
                <a:spcPct val="90000"/>
              </a:lnSpc>
            </a:pPr>
            <a:r>
              <a:rPr lang="en-US" altLang="en-US" dirty="0"/>
              <a:t>Example 2</a:t>
            </a:r>
          </a:p>
          <a:p>
            <a:pPr lvl="1">
              <a:lnSpc>
                <a:spcPct val="90000"/>
              </a:lnSpc>
            </a:pPr>
            <a:r>
              <a:rPr lang="en-US" altLang="en-US" dirty="0"/>
              <a:t>A debtor, D, grants to SP a security interest to secure a debt in excess of the value of the collateral. D agrees with SP that it will not create a subsequent security interest in the collateral and that any security interest purportedly granted in violation of the agreement will be void.  Subsequently, in violation of its agreement with SP, D purports to grant a security interest in the same collateral to another secured party. </a:t>
            </a:r>
          </a:p>
        </p:txBody>
      </p:sp>
    </p:spTree>
    <p:extLst>
      <p:ext uri="{BB962C8B-B14F-4D97-AF65-F5344CB8AC3E}">
        <p14:creationId xmlns:p14="http://schemas.microsoft.com/office/powerpoint/2010/main" val="334052518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1B24DE-13F6-42DA-A860-7452C7223653}" type="slidenum">
              <a:rPr lang="en-US" altLang="en-US" sz="1400">
                <a:solidFill>
                  <a:srgbClr val="000066"/>
                </a:solidFill>
                <a:latin typeface="Arial" panose="020B0604020202020204" pitchFamily="34" charset="0"/>
              </a:rPr>
              <a:pPr/>
              <a:t>56</a:t>
            </a:fld>
            <a:endParaRPr lang="en-US" altLang="en-US" sz="1400">
              <a:solidFill>
                <a:srgbClr val="000066"/>
              </a:solidFill>
              <a:latin typeface="Arial" panose="020B0604020202020204" pitchFamily="34" charset="0"/>
            </a:endParaRPr>
          </a:p>
        </p:txBody>
      </p:sp>
      <p:sp>
        <p:nvSpPr>
          <p:cNvPr id="49157" name="Rectangle 2"/>
          <p:cNvSpPr>
            <a:spLocks noGrp="1" noChangeArrowheads="1"/>
          </p:cNvSpPr>
          <p:nvPr>
            <p:ph type="title"/>
          </p:nvPr>
        </p:nvSpPr>
        <p:spPr/>
        <p:txBody>
          <a:bodyPr/>
          <a:lstStyle/>
          <a:p>
            <a:r>
              <a:rPr lang="en-US" altLang="en-US" smtClean="0"/>
              <a:t>Comment 5 to 9-401</a:t>
            </a:r>
          </a:p>
        </p:txBody>
      </p:sp>
      <p:sp>
        <p:nvSpPr>
          <p:cNvPr id="49158" name="Rectangle 3"/>
          <p:cNvSpPr>
            <a:spLocks noGrp="1" noChangeArrowheads="1"/>
          </p:cNvSpPr>
          <p:nvPr>
            <p:ph type="body" idx="1"/>
          </p:nvPr>
        </p:nvSpPr>
        <p:spPr/>
        <p:txBody>
          <a:bodyPr/>
          <a:lstStyle/>
          <a:p>
            <a:pPr lvl="1"/>
            <a:r>
              <a:rPr lang="en-US" altLang="en-US" dirty="0"/>
              <a:t>Subsection (b) validates D’s creation of the subsequent (prohibited) security interest, which might even achieve priority over the earlier security interest. See Comment 7. However, unlike some other provisions of this Part, such as Section 9‑406, subsection (b) does not provide that the agreement restricting assignment itself is “ineffective.” Consequently, the debtor’s breach may create a default. </a:t>
            </a:r>
          </a:p>
        </p:txBody>
      </p:sp>
    </p:spTree>
    <p:extLst>
      <p:ext uri="{BB962C8B-B14F-4D97-AF65-F5344CB8AC3E}">
        <p14:creationId xmlns:p14="http://schemas.microsoft.com/office/powerpoint/2010/main" val="371137458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81AEBC83-C5B4-4689-87E6-8A2BE9156B7C}" type="datetime4">
              <a:rPr lang="en-US" smtClean="0"/>
              <a:t>April 21,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D909ACA-166B-4E41-B4C8-3235E367709C}" type="slidenum">
              <a:rPr lang="en-US" altLang="en-US" sz="1400">
                <a:solidFill>
                  <a:srgbClr val="000066"/>
                </a:solidFill>
                <a:latin typeface="Arial" panose="020B0604020202020204" pitchFamily="34" charset="0"/>
              </a:rPr>
              <a:pPr/>
              <a:t>57</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Fraudulent Transfers</a:t>
            </a:r>
          </a:p>
        </p:txBody>
      </p:sp>
      <p:sp>
        <p:nvSpPr>
          <p:cNvPr id="1539075" name="AutoShape 3"/>
          <p:cNvSpPr>
            <a:spLocks noChangeArrowheads="1"/>
          </p:cNvSpPr>
          <p:nvPr/>
        </p:nvSpPr>
        <p:spPr bwMode="auto">
          <a:xfrm>
            <a:off x="7924800" y="1752600"/>
            <a:ext cx="2033718"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Creditor</a:t>
            </a:r>
            <a:endParaRPr lang="en-US" altLang="en-US" sz="4000" dirty="0"/>
          </a:p>
        </p:txBody>
      </p:sp>
      <p:sp>
        <p:nvSpPr>
          <p:cNvPr id="1539076" name="AutoShape 4"/>
          <p:cNvSpPr>
            <a:spLocks noChangeArrowheads="1"/>
          </p:cNvSpPr>
          <p:nvPr/>
        </p:nvSpPr>
        <p:spPr bwMode="auto">
          <a:xfrm>
            <a:off x="972018" y="1676400"/>
            <a:ext cx="2286000" cy="10668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Debtor</a:t>
            </a:r>
            <a:endParaRPr lang="en-US" altLang="en-US" sz="4000" dirty="0"/>
          </a:p>
        </p:txBody>
      </p:sp>
      <p:grpSp>
        <p:nvGrpSpPr>
          <p:cNvPr id="2" name="Group 5"/>
          <p:cNvGrpSpPr>
            <a:grpSpLocks/>
          </p:cNvGrpSpPr>
          <p:nvPr/>
        </p:nvGrpSpPr>
        <p:grpSpPr bwMode="auto">
          <a:xfrm>
            <a:off x="1285613" y="5169367"/>
            <a:ext cx="1447800" cy="1447800"/>
            <a:chOff x="3072" y="2832"/>
            <a:chExt cx="912" cy="1152"/>
          </a:xfrm>
        </p:grpSpPr>
        <p:grpSp>
          <p:nvGrpSpPr>
            <p:cNvPr id="43028" name="Group 6"/>
            <p:cNvGrpSpPr>
              <a:grpSpLocks/>
            </p:cNvGrpSpPr>
            <p:nvPr/>
          </p:nvGrpSpPr>
          <p:grpSpPr bwMode="auto">
            <a:xfrm>
              <a:off x="3312" y="3216"/>
              <a:ext cx="480" cy="768"/>
              <a:chOff x="3792" y="2784"/>
              <a:chExt cx="336" cy="576"/>
            </a:xfrm>
          </p:grpSpPr>
          <p:sp>
            <p:nvSpPr>
              <p:cNvPr id="43030" name="Line 7"/>
              <p:cNvSpPr>
                <a:spLocks noChangeShapeType="1"/>
              </p:cNvSpPr>
              <p:nvPr/>
            </p:nvSpPr>
            <p:spPr bwMode="auto">
              <a:xfrm>
                <a:off x="3936" y="292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1" name="Line 8"/>
              <p:cNvSpPr>
                <a:spLocks noChangeShapeType="1"/>
              </p:cNvSpPr>
              <p:nvPr/>
            </p:nvSpPr>
            <p:spPr bwMode="auto">
              <a:xfrm flipV="1">
                <a:off x="3936" y="2976"/>
                <a:ext cx="192"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2" name="Line 9"/>
              <p:cNvSpPr>
                <a:spLocks noChangeShapeType="1"/>
              </p:cNvSpPr>
              <p:nvPr/>
            </p:nvSpPr>
            <p:spPr bwMode="auto">
              <a:xfrm flipH="1" flipV="1">
                <a:off x="3792" y="302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3" name="Line 10"/>
              <p:cNvSpPr>
                <a:spLocks noChangeShapeType="1"/>
              </p:cNvSpPr>
              <p:nvPr/>
            </p:nvSpPr>
            <p:spPr bwMode="auto">
              <a:xfrm>
                <a:off x="3936" y="326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4" name="Line 11"/>
              <p:cNvSpPr>
                <a:spLocks noChangeShapeType="1"/>
              </p:cNvSpPr>
              <p:nvPr/>
            </p:nvSpPr>
            <p:spPr bwMode="auto">
              <a:xfrm flipH="1">
                <a:off x="3840" y="326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5" name="Oval 12"/>
              <p:cNvSpPr>
                <a:spLocks noChangeArrowheads="1"/>
              </p:cNvSpPr>
              <p:nvPr/>
            </p:nvSpPr>
            <p:spPr bwMode="auto">
              <a:xfrm>
                <a:off x="3840" y="2784"/>
                <a:ext cx="192" cy="144"/>
              </a:xfrm>
              <a:prstGeom prst="ellipse">
                <a:avLst/>
              </a:prstGeom>
              <a:solidFill>
                <a:schemeClr val="accent1"/>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grpSp>
        <p:sp>
          <p:nvSpPr>
            <p:cNvPr id="43029" name="Text Box 13"/>
            <p:cNvSpPr txBox="1">
              <a:spLocks noChangeArrowheads="1"/>
            </p:cNvSpPr>
            <p:nvPr/>
          </p:nvSpPr>
          <p:spPr bwMode="auto">
            <a:xfrm>
              <a:off x="3072" y="2832"/>
              <a:ext cx="912"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dirty="0" smtClean="0"/>
                <a:t>Sister</a:t>
              </a:r>
              <a:endParaRPr lang="en-US" altLang="en-US" dirty="0"/>
            </a:p>
          </p:txBody>
        </p:sp>
      </p:grpSp>
      <p:sp>
        <p:nvSpPr>
          <p:cNvPr id="1539086" name="AutoShape 14"/>
          <p:cNvSpPr>
            <a:spLocks noChangeArrowheads="1"/>
          </p:cNvSpPr>
          <p:nvPr/>
        </p:nvSpPr>
        <p:spPr bwMode="auto">
          <a:xfrm>
            <a:off x="4930513" y="1733728"/>
            <a:ext cx="2218765" cy="381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a:t>
            </a:r>
            <a:r>
              <a:rPr lang="en-US" altLang="en-US" sz="3200" dirty="0"/>
              <a:t>100K</a:t>
            </a:r>
          </a:p>
        </p:txBody>
      </p:sp>
      <p:sp>
        <p:nvSpPr>
          <p:cNvPr id="1539089" name="AutoShape 17"/>
          <p:cNvSpPr>
            <a:spLocks noChangeArrowheads="1"/>
          </p:cNvSpPr>
          <p:nvPr/>
        </p:nvSpPr>
        <p:spPr bwMode="auto">
          <a:xfrm>
            <a:off x="2428613" y="3278059"/>
            <a:ext cx="377098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Insolvent debtor gives assets to Sister</a:t>
            </a:r>
            <a:endParaRPr lang="en-US" altLang="en-US" sz="3200" dirty="0"/>
          </a:p>
        </p:txBody>
      </p:sp>
      <p:sp>
        <p:nvSpPr>
          <p:cNvPr id="1539091" name="Line 19"/>
          <p:cNvSpPr>
            <a:spLocks noChangeShapeType="1"/>
          </p:cNvSpPr>
          <p:nvPr/>
        </p:nvSpPr>
        <p:spPr bwMode="auto">
          <a:xfrm>
            <a:off x="3258018" y="2365364"/>
            <a:ext cx="4666782" cy="15708"/>
          </a:xfrm>
          <a:prstGeom prst="line">
            <a:avLst/>
          </a:prstGeom>
          <a:noFill/>
          <a:ln w="190500">
            <a:solidFill>
              <a:srgbClr val="FF0000"/>
            </a:solidFill>
            <a:round/>
            <a:headEnd type="triangle" w="med" len="med"/>
            <a:tailEnd type="triangle"/>
          </a:ln>
          <a:extLst>
            <a:ext uri="{909E8E84-426E-40DD-AFC4-6F175D3DCCD1}">
              <a14:hiddenFill xmlns:a14="http://schemas.microsoft.com/office/drawing/2010/main">
                <a:noFill/>
              </a14:hiddenFill>
            </a:ext>
          </a:extLst>
        </p:spPr>
        <p:txBody>
          <a:bodyPr/>
          <a:lstStyle/>
          <a:p>
            <a:endParaRPr lang="en-US"/>
          </a:p>
        </p:txBody>
      </p:sp>
      <p:sp>
        <p:nvSpPr>
          <p:cNvPr id="1539093" name="Line 21"/>
          <p:cNvSpPr>
            <a:spLocks noChangeShapeType="1"/>
          </p:cNvSpPr>
          <p:nvPr/>
        </p:nvSpPr>
        <p:spPr bwMode="auto">
          <a:xfrm flipV="1">
            <a:off x="2115018" y="2785880"/>
            <a:ext cx="0" cy="2478384"/>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39094" name="Text Box 22"/>
          <p:cNvSpPr txBox="1">
            <a:spLocks noChangeArrowheads="1"/>
          </p:cNvSpPr>
          <p:nvPr/>
        </p:nvSpPr>
        <p:spPr bwMode="auto">
          <a:xfrm>
            <a:off x="5591409" y="5035972"/>
            <a:ext cx="5516302"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smtClean="0">
                <a:solidFill>
                  <a:srgbClr val="FF0000"/>
                </a:solidFill>
              </a:rPr>
              <a:t>What should the creditor do?</a:t>
            </a:r>
            <a:endParaRPr lang="en-US" altLang="en-US" sz="3600" dirty="0">
              <a:solidFill>
                <a:srgbClr val="FF0000"/>
              </a:solidFill>
            </a:endParaRPr>
          </a:p>
        </p:txBody>
      </p:sp>
      <p:sp>
        <p:nvSpPr>
          <p:cNvPr id="27" name="Rectangle 5"/>
          <p:cNvSpPr>
            <a:spLocks noChangeArrowheads="1"/>
          </p:cNvSpPr>
          <p:nvPr/>
        </p:nvSpPr>
        <p:spPr bwMode="auto">
          <a:xfrm>
            <a:off x="12005984" y="668776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17628500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39076"/>
                                        </p:tgtEl>
                                        <p:attrNameLst>
                                          <p:attrName>style.visibility</p:attrName>
                                        </p:attrNameLst>
                                      </p:cBhvr>
                                      <p:to>
                                        <p:strVal val="visible"/>
                                      </p:to>
                                    </p:set>
                                    <p:anim calcmode="lin" valueType="num">
                                      <p:cBhvr additive="base">
                                        <p:cTn id="7" dur="500" fill="hold"/>
                                        <p:tgtEl>
                                          <p:spTgt spid="1539076"/>
                                        </p:tgtEl>
                                        <p:attrNameLst>
                                          <p:attrName>ppt_x</p:attrName>
                                        </p:attrNameLst>
                                      </p:cBhvr>
                                      <p:tavLst>
                                        <p:tav tm="0">
                                          <p:val>
                                            <p:strVal val="0-#ppt_w/2"/>
                                          </p:val>
                                        </p:tav>
                                        <p:tav tm="100000">
                                          <p:val>
                                            <p:strVal val="#ppt_x"/>
                                          </p:val>
                                        </p:tav>
                                      </p:tavLst>
                                    </p:anim>
                                    <p:anim calcmode="lin" valueType="num">
                                      <p:cBhvr additive="base">
                                        <p:cTn id="8" dur="500" fill="hold"/>
                                        <p:tgtEl>
                                          <p:spTgt spid="153907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39075"/>
                                        </p:tgtEl>
                                        <p:attrNameLst>
                                          <p:attrName>style.visibility</p:attrName>
                                        </p:attrNameLst>
                                      </p:cBhvr>
                                      <p:to>
                                        <p:strVal val="visible"/>
                                      </p:to>
                                    </p:set>
                                    <p:anim calcmode="lin" valueType="num">
                                      <p:cBhvr>
                                        <p:cTn id="12" dur="500" fill="hold"/>
                                        <p:tgtEl>
                                          <p:spTgt spid="1539075"/>
                                        </p:tgtEl>
                                        <p:attrNameLst>
                                          <p:attrName>ppt_w</p:attrName>
                                        </p:attrNameLst>
                                      </p:cBhvr>
                                      <p:tavLst>
                                        <p:tav tm="0">
                                          <p:val>
                                            <p:strVal val="2/3*#ppt_w"/>
                                          </p:val>
                                        </p:tav>
                                        <p:tav tm="100000">
                                          <p:val>
                                            <p:strVal val="#ppt_w"/>
                                          </p:val>
                                        </p:tav>
                                      </p:tavLst>
                                    </p:anim>
                                    <p:anim calcmode="lin" valueType="num">
                                      <p:cBhvr>
                                        <p:cTn id="13" dur="500" fill="hold"/>
                                        <p:tgtEl>
                                          <p:spTgt spid="1539075"/>
                                        </p:tgtEl>
                                        <p:attrNameLst>
                                          <p:attrName>ppt_h</p:attrName>
                                        </p:attrNameLst>
                                      </p:cBhvr>
                                      <p:tavLst>
                                        <p:tav tm="0">
                                          <p:val>
                                            <p:strVal val="2/3*#ppt_h"/>
                                          </p:val>
                                        </p:tav>
                                        <p:tav tm="100000">
                                          <p:val>
                                            <p:strVal val="#ppt_h"/>
                                          </p:val>
                                        </p:tav>
                                      </p:tavLst>
                                    </p:anim>
                                  </p:childTnLst>
                                </p:cTn>
                              </p:par>
                            </p:childTnLst>
                          </p:cTn>
                        </p:par>
                        <p:par>
                          <p:cTn id="14" fill="hold">
                            <p:stCondLst>
                              <p:cond delay="1000"/>
                            </p:stCondLst>
                            <p:childTnLst>
                              <p:par>
                                <p:cTn id="15" presetID="22" presetClass="entr" presetSubtype="2" fill="hold" grpId="0" nodeType="afterEffect">
                                  <p:stCondLst>
                                    <p:cond delay="0"/>
                                  </p:stCondLst>
                                  <p:childTnLst>
                                    <p:set>
                                      <p:cBhvr>
                                        <p:cTn id="16" dur="1" fill="hold">
                                          <p:stCondLst>
                                            <p:cond delay="0"/>
                                          </p:stCondLst>
                                        </p:cTn>
                                        <p:tgtEl>
                                          <p:spTgt spid="1539091"/>
                                        </p:tgtEl>
                                        <p:attrNameLst>
                                          <p:attrName>style.visibility</p:attrName>
                                        </p:attrNameLst>
                                      </p:cBhvr>
                                      <p:to>
                                        <p:strVal val="visible"/>
                                      </p:to>
                                    </p:set>
                                    <p:animEffect transition="in" filter="wipe(right)">
                                      <p:cBhvr>
                                        <p:cTn id="17" dur="500"/>
                                        <p:tgtEl>
                                          <p:spTgt spid="1539091"/>
                                        </p:tgtEl>
                                      </p:cBhvr>
                                    </p:animEffect>
                                  </p:childTnLst>
                                </p:cTn>
                              </p:par>
                            </p:childTnLst>
                          </p:cTn>
                        </p:par>
                        <p:par>
                          <p:cTn id="18" fill="hold">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539086"/>
                                        </p:tgtEl>
                                        <p:attrNameLst>
                                          <p:attrName>style.visibility</p:attrName>
                                        </p:attrNameLst>
                                      </p:cBhvr>
                                      <p:to>
                                        <p:strVal val="visible"/>
                                      </p:to>
                                    </p:set>
                                    <p:animEffect transition="in" filter="dissolve">
                                      <p:cBhvr>
                                        <p:cTn id="21" dur="500"/>
                                        <p:tgtEl>
                                          <p:spTgt spid="1539086"/>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27"/>
                                        </p:tgtEl>
                                        <p:attrNameLst>
                                          <p:attrName>style.visibility</p:attrName>
                                        </p:attrNameLst>
                                      </p:cBhvr>
                                      <p:to>
                                        <p:strVal val="hidden"/>
                                      </p:to>
                                    </p:set>
                                  </p:childTnLst>
                                </p:cTn>
                              </p:par>
                            </p:childTnLst>
                          </p:cTn>
                        </p:par>
                        <p:par>
                          <p:cTn id="26" fill="hold">
                            <p:stCondLst>
                              <p:cond delay="0"/>
                            </p:stCondLst>
                            <p:childTnLst>
                              <p:par>
                                <p:cTn id="27" presetID="1" presetClass="entr" presetSubtype="0" fill="hold" nodeType="afterEffect">
                                  <p:stCondLst>
                                    <p:cond delay="0"/>
                                  </p:stCondLst>
                                  <p:childTnLst>
                                    <p:set>
                                      <p:cBhvr>
                                        <p:cTn id="28" dur="1" fill="hold">
                                          <p:stCondLst>
                                            <p:cond delay="499"/>
                                          </p:stCondLst>
                                        </p:cTn>
                                        <p:tgtEl>
                                          <p:spTgt spid="2"/>
                                        </p:tgtEl>
                                        <p:attrNameLst>
                                          <p:attrName>style.visibility</p:attrName>
                                        </p:attrNameLst>
                                      </p:cBhvr>
                                      <p:to>
                                        <p:strVal val="visible"/>
                                      </p:to>
                                    </p:set>
                                  </p:childTnLst>
                                </p:cTn>
                              </p:par>
                            </p:childTnLst>
                          </p:cTn>
                        </p:par>
                        <p:par>
                          <p:cTn id="29" fill="hold" nodeType="afterGroup">
                            <p:stCondLst>
                              <p:cond delay="1000"/>
                            </p:stCondLst>
                            <p:childTnLst>
                              <p:par>
                                <p:cTn id="30" presetID="22" presetClass="entr" presetSubtype="1" fill="hold" grpId="0" nodeType="afterEffect">
                                  <p:stCondLst>
                                    <p:cond delay="0"/>
                                  </p:stCondLst>
                                  <p:childTnLst>
                                    <p:set>
                                      <p:cBhvr>
                                        <p:cTn id="31" dur="1" fill="hold">
                                          <p:stCondLst>
                                            <p:cond delay="0"/>
                                          </p:stCondLst>
                                        </p:cTn>
                                        <p:tgtEl>
                                          <p:spTgt spid="1539093"/>
                                        </p:tgtEl>
                                        <p:attrNameLst>
                                          <p:attrName>style.visibility</p:attrName>
                                        </p:attrNameLst>
                                      </p:cBhvr>
                                      <p:to>
                                        <p:strVal val="visible"/>
                                      </p:to>
                                    </p:set>
                                    <p:animEffect transition="in" filter="wipe(up)">
                                      <p:cBhvr>
                                        <p:cTn id="32" dur="500"/>
                                        <p:tgtEl>
                                          <p:spTgt spid="1539093"/>
                                        </p:tgtEl>
                                      </p:cBhvr>
                                    </p:animEffect>
                                  </p:childTnLst>
                                </p:cTn>
                              </p:par>
                            </p:childTnLst>
                          </p:cTn>
                        </p:par>
                        <p:par>
                          <p:cTn id="33" fill="hold" nodeType="afterGroup">
                            <p:stCondLst>
                              <p:cond delay="1500"/>
                            </p:stCondLst>
                            <p:childTnLst>
                              <p:par>
                                <p:cTn id="34" presetID="9" presetClass="entr" presetSubtype="0" fill="hold" grpId="0" nodeType="afterEffect">
                                  <p:stCondLst>
                                    <p:cond delay="0"/>
                                  </p:stCondLst>
                                  <p:childTnLst>
                                    <p:set>
                                      <p:cBhvr>
                                        <p:cTn id="35" dur="1" fill="hold">
                                          <p:stCondLst>
                                            <p:cond delay="0"/>
                                          </p:stCondLst>
                                        </p:cTn>
                                        <p:tgtEl>
                                          <p:spTgt spid="1539089"/>
                                        </p:tgtEl>
                                        <p:attrNameLst>
                                          <p:attrName>style.visibility</p:attrName>
                                        </p:attrNameLst>
                                      </p:cBhvr>
                                      <p:to>
                                        <p:strVal val="visible"/>
                                      </p:to>
                                    </p:set>
                                    <p:animEffect transition="in" filter="dissolve">
                                      <p:cBhvr>
                                        <p:cTn id="36" dur="500"/>
                                        <p:tgtEl>
                                          <p:spTgt spid="1539089"/>
                                        </p:tgtEl>
                                      </p:cBhvr>
                                    </p:animEffect>
                                  </p:childTnLst>
                                </p:cTn>
                              </p:par>
                            </p:childTnLst>
                          </p:cTn>
                        </p:par>
                        <p:par>
                          <p:cTn id="37" fill="hold" nodeType="afterGroup">
                            <p:stCondLst>
                              <p:cond delay="2000"/>
                            </p:stCondLst>
                            <p:childTnLst>
                              <p:par>
                                <p:cTn id="38" presetID="9" presetClass="entr" presetSubtype="0" fill="hold" grpId="0" nodeType="afterEffect">
                                  <p:stCondLst>
                                    <p:cond delay="0"/>
                                  </p:stCondLst>
                                  <p:childTnLst>
                                    <p:set>
                                      <p:cBhvr>
                                        <p:cTn id="39" dur="1" fill="hold">
                                          <p:stCondLst>
                                            <p:cond delay="0"/>
                                          </p:stCondLst>
                                        </p:cTn>
                                        <p:tgtEl>
                                          <p:spTgt spid="1539094"/>
                                        </p:tgtEl>
                                        <p:attrNameLst>
                                          <p:attrName>style.visibility</p:attrName>
                                        </p:attrNameLst>
                                      </p:cBhvr>
                                      <p:to>
                                        <p:strVal val="visible"/>
                                      </p:to>
                                    </p:set>
                                    <p:animEffect transition="in" filter="dissolve">
                                      <p:cBhvr>
                                        <p:cTn id="40" dur="500"/>
                                        <p:tgtEl>
                                          <p:spTgt spid="15390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9075" grpId="0" animBg="1" autoUpdateAnimBg="0"/>
      <p:bldP spid="1539076" grpId="0" animBg="1" autoUpdateAnimBg="0"/>
      <p:bldP spid="1539086" grpId="0" animBg="1" autoUpdateAnimBg="0"/>
      <p:bldP spid="1539089" grpId="0" animBg="1" autoUpdateAnimBg="0"/>
      <p:bldP spid="1539091" grpId="0" animBg="1"/>
      <p:bldP spid="1539093" grpId="0" animBg="1"/>
      <p:bldP spid="1539094" grpId="0" animBg="1" autoUpdateAnimBg="0"/>
      <p:bldP spid="27"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Fraudulent Conveyance Law</a:t>
            </a:r>
            <a:endParaRPr lang="en-US" dirty="0"/>
          </a:p>
        </p:txBody>
      </p:sp>
      <p:sp>
        <p:nvSpPr>
          <p:cNvPr id="3" name="Content Placeholder 2"/>
          <p:cNvSpPr>
            <a:spLocks noGrp="1"/>
          </p:cNvSpPr>
          <p:nvPr>
            <p:ph idx="1"/>
          </p:nvPr>
        </p:nvSpPr>
        <p:spPr/>
        <p:txBody>
          <a:bodyPr/>
          <a:lstStyle/>
          <a:p>
            <a:r>
              <a:rPr lang="en-US" dirty="0" smtClean="0"/>
              <a:t>Protects creditors from these types of transfers</a:t>
            </a:r>
          </a:p>
          <a:p>
            <a:pPr lvl="1"/>
            <a:r>
              <a:rPr lang="en-US" dirty="0" smtClean="0"/>
              <a:t>Creditor can follow assets into the hands of sister here</a:t>
            </a:r>
          </a:p>
          <a:p>
            <a:pPr lvl="1"/>
            <a:r>
              <a:rPr lang="en-US" dirty="0" smtClean="0"/>
              <a:t>This can arise in bankruptcy under BC 548 and outside of bankruptcy under various state laws</a:t>
            </a:r>
            <a:endParaRPr lang="en-US" dirty="0"/>
          </a:p>
        </p:txBody>
      </p:sp>
      <p:sp>
        <p:nvSpPr>
          <p:cNvPr id="4" name="Date Placeholder 3"/>
          <p:cNvSpPr>
            <a:spLocks noGrp="1"/>
          </p:cNvSpPr>
          <p:nvPr>
            <p:ph type="dt" sz="half" idx="10"/>
          </p:nvPr>
        </p:nvSpPr>
        <p:spPr/>
        <p:txBody>
          <a:bodyPr/>
          <a:lstStyle/>
          <a:p>
            <a:pPr>
              <a:defRPr/>
            </a:pPr>
            <a:fld id="{0F999D49-66A8-4723-AB48-85EB09648450}" type="datetime4">
              <a:rPr lang="en-US" smtClean="0"/>
              <a:t>April 21,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7AC617F-9C2D-4F22-8526-E06E601AB67D}" type="slidenum">
              <a:rPr lang="en-US" altLang="en-US" smtClean="0"/>
              <a:pPr/>
              <a:t>58</a:t>
            </a:fld>
            <a:endParaRPr lang="en-US" altLang="en-US"/>
          </a:p>
        </p:txBody>
      </p:sp>
    </p:spTree>
    <p:extLst>
      <p:ext uri="{BB962C8B-B14F-4D97-AF65-F5344CB8AC3E}">
        <p14:creationId xmlns:p14="http://schemas.microsoft.com/office/powerpoint/2010/main" val="134893154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28C8D22D-292A-42FE-9AD1-FE64B91FC71B}" type="datetime4">
              <a:rPr lang="en-US" smtClean="0"/>
              <a:t>April 21,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E1ADB6-92B4-4678-B0A2-D289BD01D2DC}" type="slidenum">
              <a:rPr lang="en-US" altLang="en-US" sz="1400">
                <a:solidFill>
                  <a:srgbClr val="000066"/>
                </a:solidFill>
                <a:latin typeface="Arial" panose="020B0604020202020204" pitchFamily="34" charset="0"/>
              </a:rPr>
              <a:pPr/>
              <a:t>59</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dirty="0" smtClean="0"/>
              <a:t>Preferences</a:t>
            </a:r>
            <a:endParaRPr lang="en-US" altLang="en-US" sz="3200" dirty="0"/>
          </a:p>
        </p:txBody>
      </p:sp>
      <p:sp>
        <p:nvSpPr>
          <p:cNvPr id="1532931" name="AutoShape 3"/>
          <p:cNvSpPr>
            <a:spLocks noChangeArrowheads="1"/>
          </p:cNvSpPr>
          <p:nvPr/>
        </p:nvSpPr>
        <p:spPr bwMode="auto">
          <a:xfrm>
            <a:off x="1380909" y="5237014"/>
            <a:ext cx="2720036"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USC1</a:t>
            </a:r>
            <a:endParaRPr lang="en-US" altLang="en-US" sz="4000" dirty="0"/>
          </a:p>
        </p:txBody>
      </p:sp>
      <p:sp>
        <p:nvSpPr>
          <p:cNvPr id="1532932"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32933" name="AutoShape 5"/>
          <p:cNvSpPr>
            <a:spLocks noChangeArrowheads="1"/>
          </p:cNvSpPr>
          <p:nvPr/>
        </p:nvSpPr>
        <p:spPr bwMode="auto">
          <a:xfrm>
            <a:off x="7772400" y="1447800"/>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USC2</a:t>
            </a:r>
            <a:endParaRPr lang="en-US" altLang="en-US" sz="4000" dirty="0"/>
          </a:p>
        </p:txBody>
      </p:sp>
      <p:sp>
        <p:nvSpPr>
          <p:cNvPr id="1532934" name="Line 6"/>
          <p:cNvSpPr>
            <a:spLocks noChangeShapeType="1"/>
          </p:cNvSpPr>
          <p:nvPr/>
        </p:nvSpPr>
        <p:spPr bwMode="auto">
          <a:xfrm>
            <a:off x="4343400" y="2133600"/>
            <a:ext cx="3429000" cy="0"/>
          </a:xfrm>
          <a:prstGeom prst="line">
            <a:avLst/>
          </a:prstGeom>
          <a:noFill/>
          <a:ln w="190500">
            <a:solidFill>
              <a:srgbClr val="FF0000"/>
            </a:solidFill>
            <a:round/>
            <a:headEnd type="triangle" w="med" len="med"/>
            <a:tailEnd type="triangle"/>
          </a:ln>
          <a:extLst>
            <a:ext uri="{909E8E84-426E-40DD-AFC4-6F175D3DCCD1}">
              <a14:hiddenFill xmlns:a14="http://schemas.microsoft.com/office/drawing/2010/main">
                <a:noFill/>
              </a14:hiddenFill>
            </a:ext>
          </a:extLst>
        </p:spPr>
        <p:txBody>
          <a:bodyPr/>
          <a:lstStyle/>
          <a:p>
            <a:endParaRPr lang="en-US"/>
          </a:p>
        </p:txBody>
      </p:sp>
      <p:sp>
        <p:nvSpPr>
          <p:cNvPr id="1532935" name="Line 7"/>
          <p:cNvSpPr>
            <a:spLocks noChangeShapeType="1"/>
          </p:cNvSpPr>
          <p:nvPr/>
        </p:nvSpPr>
        <p:spPr bwMode="auto">
          <a:xfrm>
            <a:off x="3325092" y="2722414"/>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2936" name="AutoShape 8"/>
          <p:cNvSpPr>
            <a:spLocks noChangeArrowheads="1"/>
          </p:cNvSpPr>
          <p:nvPr/>
        </p:nvSpPr>
        <p:spPr bwMode="auto">
          <a:xfrm>
            <a:off x="687223" y="3522514"/>
            <a:ext cx="2407434"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$100 debt</a:t>
            </a:r>
            <a:endParaRPr lang="en-US" altLang="en-US" sz="3200" dirty="0"/>
          </a:p>
        </p:txBody>
      </p:sp>
      <p:sp>
        <p:nvSpPr>
          <p:cNvPr id="1532937" name="AutoShape 9"/>
          <p:cNvSpPr>
            <a:spLocks noChangeArrowheads="1"/>
          </p:cNvSpPr>
          <p:nvPr/>
        </p:nvSpPr>
        <p:spPr bwMode="auto">
          <a:xfrm>
            <a:off x="4573835" y="2571751"/>
            <a:ext cx="2969965" cy="9143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$100 debt</a:t>
            </a:r>
            <a:endParaRPr lang="en-US" altLang="en-US" sz="3200" dirty="0"/>
          </a:p>
        </p:txBody>
      </p:sp>
      <p:sp>
        <p:nvSpPr>
          <p:cNvPr id="13"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22"/>
          <p:cNvSpPr txBox="1">
            <a:spLocks noChangeArrowheads="1"/>
          </p:cNvSpPr>
          <p:nvPr/>
        </p:nvSpPr>
        <p:spPr bwMode="auto">
          <a:xfrm>
            <a:off x="5008894" y="4208325"/>
            <a:ext cx="6581660"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smtClean="0">
                <a:solidFill>
                  <a:srgbClr val="FF0000"/>
                </a:solidFill>
              </a:rPr>
              <a:t>Corp has only $50 and pays all of it to USC1. What should we do?</a:t>
            </a:r>
            <a:endParaRPr lang="en-US" altLang="en-US" sz="3600" dirty="0">
              <a:solidFill>
                <a:srgbClr val="FF0000"/>
              </a:solidFill>
            </a:endParaRPr>
          </a:p>
        </p:txBody>
      </p:sp>
    </p:spTree>
    <p:extLst>
      <p:ext uri="{BB962C8B-B14F-4D97-AF65-F5344CB8AC3E}">
        <p14:creationId xmlns:p14="http://schemas.microsoft.com/office/powerpoint/2010/main" val="17983572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32932"/>
                                        </p:tgtEl>
                                        <p:attrNameLst>
                                          <p:attrName>style.visibility</p:attrName>
                                        </p:attrNameLst>
                                      </p:cBhvr>
                                      <p:to>
                                        <p:strVal val="visible"/>
                                      </p:to>
                                    </p:set>
                                    <p:anim calcmode="lin" valueType="num">
                                      <p:cBhvr additive="base">
                                        <p:cTn id="7" dur="500" fill="hold"/>
                                        <p:tgtEl>
                                          <p:spTgt spid="1532932"/>
                                        </p:tgtEl>
                                        <p:attrNameLst>
                                          <p:attrName>ppt_x</p:attrName>
                                        </p:attrNameLst>
                                      </p:cBhvr>
                                      <p:tavLst>
                                        <p:tav tm="0">
                                          <p:val>
                                            <p:strVal val="0-#ppt_w/2"/>
                                          </p:val>
                                        </p:tav>
                                        <p:tav tm="100000">
                                          <p:val>
                                            <p:strVal val="#ppt_x"/>
                                          </p:val>
                                        </p:tav>
                                      </p:tavLst>
                                    </p:anim>
                                    <p:anim calcmode="lin" valueType="num">
                                      <p:cBhvr additive="base">
                                        <p:cTn id="8" dur="500" fill="hold"/>
                                        <p:tgtEl>
                                          <p:spTgt spid="153293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32935"/>
                                        </p:tgtEl>
                                        <p:attrNameLst>
                                          <p:attrName>style.visibility</p:attrName>
                                        </p:attrNameLst>
                                      </p:cBhvr>
                                      <p:to>
                                        <p:strVal val="visible"/>
                                      </p:to>
                                    </p:set>
                                    <p:anim calcmode="lin" valueType="num">
                                      <p:cBhvr>
                                        <p:cTn id="12" dur="500" fill="hold"/>
                                        <p:tgtEl>
                                          <p:spTgt spid="1532935"/>
                                        </p:tgtEl>
                                        <p:attrNameLst>
                                          <p:attrName>ppt_w</p:attrName>
                                        </p:attrNameLst>
                                      </p:cBhvr>
                                      <p:tavLst>
                                        <p:tav tm="0">
                                          <p:val>
                                            <p:strVal val="2/3*#ppt_w"/>
                                          </p:val>
                                        </p:tav>
                                        <p:tav tm="100000">
                                          <p:val>
                                            <p:strVal val="#ppt_w"/>
                                          </p:val>
                                        </p:tav>
                                      </p:tavLst>
                                    </p:anim>
                                    <p:anim calcmode="lin" valueType="num">
                                      <p:cBhvr>
                                        <p:cTn id="13" dur="500" fill="hold"/>
                                        <p:tgtEl>
                                          <p:spTgt spid="1532935"/>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32931"/>
                                        </p:tgtEl>
                                        <p:attrNameLst>
                                          <p:attrName>style.visibility</p:attrName>
                                        </p:attrNameLst>
                                      </p:cBhvr>
                                      <p:to>
                                        <p:strVal val="visible"/>
                                      </p:to>
                                    </p:set>
                                    <p:anim calcmode="lin" valueType="num">
                                      <p:cBhvr>
                                        <p:cTn id="17" dur="500" fill="hold"/>
                                        <p:tgtEl>
                                          <p:spTgt spid="1532931"/>
                                        </p:tgtEl>
                                        <p:attrNameLst>
                                          <p:attrName>ppt_w</p:attrName>
                                        </p:attrNameLst>
                                      </p:cBhvr>
                                      <p:tavLst>
                                        <p:tav tm="0">
                                          <p:val>
                                            <p:strVal val="2/3*#ppt_w"/>
                                          </p:val>
                                        </p:tav>
                                        <p:tav tm="100000">
                                          <p:val>
                                            <p:strVal val="#ppt_w"/>
                                          </p:val>
                                        </p:tav>
                                      </p:tavLst>
                                    </p:anim>
                                    <p:anim calcmode="lin" valueType="num">
                                      <p:cBhvr>
                                        <p:cTn id="18" dur="500" fill="hold"/>
                                        <p:tgtEl>
                                          <p:spTgt spid="153293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32936"/>
                                        </p:tgtEl>
                                        <p:attrNameLst>
                                          <p:attrName>style.visibility</p:attrName>
                                        </p:attrNameLst>
                                      </p:cBhvr>
                                      <p:to>
                                        <p:strVal val="visible"/>
                                      </p:to>
                                    </p:set>
                                    <p:animEffect transition="in" filter="dissolve">
                                      <p:cBhvr>
                                        <p:cTn id="22" dur="500"/>
                                        <p:tgtEl>
                                          <p:spTgt spid="15329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532933"/>
                                        </p:tgtEl>
                                        <p:attrNameLst>
                                          <p:attrName>style.visibility</p:attrName>
                                        </p:attrNameLst>
                                      </p:cBhvr>
                                      <p:to>
                                        <p:strVal val="visible"/>
                                      </p:to>
                                    </p:set>
                                    <p:anim calcmode="lin" valueType="num">
                                      <p:cBhvr>
                                        <p:cTn id="29" dur="500" fill="hold"/>
                                        <p:tgtEl>
                                          <p:spTgt spid="1532933"/>
                                        </p:tgtEl>
                                        <p:attrNameLst>
                                          <p:attrName>ppt_w</p:attrName>
                                        </p:attrNameLst>
                                      </p:cBhvr>
                                      <p:tavLst>
                                        <p:tav tm="0">
                                          <p:val>
                                            <p:strVal val="2/3*#ppt_w"/>
                                          </p:val>
                                        </p:tav>
                                        <p:tav tm="100000">
                                          <p:val>
                                            <p:strVal val="#ppt_w"/>
                                          </p:val>
                                        </p:tav>
                                      </p:tavLst>
                                    </p:anim>
                                    <p:anim calcmode="lin" valueType="num">
                                      <p:cBhvr>
                                        <p:cTn id="30" dur="500" fill="hold"/>
                                        <p:tgtEl>
                                          <p:spTgt spid="1532933"/>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2" presetClass="entr" presetSubtype="2" fill="hold" grpId="0" nodeType="afterEffect">
                                  <p:stCondLst>
                                    <p:cond delay="0"/>
                                  </p:stCondLst>
                                  <p:childTnLst>
                                    <p:set>
                                      <p:cBhvr>
                                        <p:cTn id="33" dur="1" fill="hold">
                                          <p:stCondLst>
                                            <p:cond delay="0"/>
                                          </p:stCondLst>
                                        </p:cTn>
                                        <p:tgtEl>
                                          <p:spTgt spid="1532934"/>
                                        </p:tgtEl>
                                        <p:attrNameLst>
                                          <p:attrName>style.visibility</p:attrName>
                                        </p:attrNameLst>
                                      </p:cBhvr>
                                      <p:to>
                                        <p:strVal val="visible"/>
                                      </p:to>
                                    </p:set>
                                    <p:animEffect transition="in" filter="wipe(right)">
                                      <p:cBhvr>
                                        <p:cTn id="34" dur="500"/>
                                        <p:tgtEl>
                                          <p:spTgt spid="1532934"/>
                                        </p:tgtEl>
                                      </p:cBhvr>
                                    </p:animEffect>
                                  </p:childTnLst>
                                </p:cTn>
                              </p:par>
                            </p:childTnLst>
                          </p:cTn>
                        </p:par>
                        <p:par>
                          <p:cTn id="35" fill="hold">
                            <p:stCondLst>
                              <p:cond delay="1000"/>
                            </p:stCondLst>
                            <p:childTnLst>
                              <p:par>
                                <p:cTn id="36" presetID="9" presetClass="entr" presetSubtype="0" fill="hold" grpId="0" nodeType="afterEffect">
                                  <p:stCondLst>
                                    <p:cond delay="0"/>
                                  </p:stCondLst>
                                  <p:childTnLst>
                                    <p:set>
                                      <p:cBhvr>
                                        <p:cTn id="37" dur="1" fill="hold">
                                          <p:stCondLst>
                                            <p:cond delay="0"/>
                                          </p:stCondLst>
                                        </p:cTn>
                                        <p:tgtEl>
                                          <p:spTgt spid="1532937"/>
                                        </p:tgtEl>
                                        <p:attrNameLst>
                                          <p:attrName>style.visibility</p:attrName>
                                        </p:attrNameLst>
                                      </p:cBhvr>
                                      <p:to>
                                        <p:strVal val="visible"/>
                                      </p:to>
                                    </p:set>
                                    <p:animEffect transition="in" filter="dissolve">
                                      <p:cBhvr>
                                        <p:cTn id="38" dur="500"/>
                                        <p:tgtEl>
                                          <p:spTgt spid="1532937"/>
                                        </p:tgtEl>
                                      </p:cBhvr>
                                    </p:animEffect>
                                  </p:childTnLst>
                                </p:cTn>
                              </p:par>
                            </p:childTnLst>
                          </p:cTn>
                        </p:par>
                        <p:par>
                          <p:cTn id="39" fill="hold">
                            <p:stCondLst>
                              <p:cond delay="1500"/>
                            </p:stCondLst>
                            <p:childTnLst>
                              <p:par>
                                <p:cTn id="40" presetID="9" presetClass="entr" presetSubtype="0" fill="hold" grpId="0" nodeType="after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dissolve">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2931" grpId="0" animBg="1" autoUpdateAnimBg="0"/>
      <p:bldP spid="1532932" grpId="0" animBg="1" autoUpdateAnimBg="0"/>
      <p:bldP spid="1532933" grpId="0" animBg="1" autoUpdateAnimBg="0"/>
      <p:bldP spid="1532934" grpId="0" animBg="1"/>
      <p:bldP spid="1532935" grpId="0" animBg="1"/>
      <p:bldP spid="1532936" grpId="0" animBg="1" autoUpdateAnimBg="0"/>
      <p:bldP spid="1532937" grpId="0" animBg="1" autoUpdateAnimBg="0"/>
      <p:bldP spid="13" grpId="0" animBg="1"/>
      <p:bldP spid="14"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F4FC83AB-0275-496B-A3CD-83F126337C2D}"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64E74E-49F2-4C15-AEDB-A4A581B37F39}"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dirty="0" smtClean="0"/>
              <a:t>MI Answer</a:t>
            </a:r>
          </a:p>
        </p:txBody>
      </p:sp>
      <p:sp>
        <p:nvSpPr>
          <p:cNvPr id="7175" name="Rectangle 17"/>
          <p:cNvSpPr>
            <a:spLocks noGrp="1" noChangeArrowheads="1"/>
          </p:cNvSpPr>
          <p:nvPr>
            <p:ph type="body" idx="4294967295"/>
          </p:nvPr>
        </p:nvSpPr>
        <p:spPr/>
        <p:txBody>
          <a:bodyPr/>
          <a:lstStyle/>
          <a:p>
            <a:pPr>
              <a:lnSpc>
                <a:spcPct val="90000"/>
              </a:lnSpc>
            </a:pPr>
            <a:r>
              <a:rPr lang="en-US" altLang="en-US" sz="4000" dirty="0" smtClean="0">
                <a:solidFill>
                  <a:srgbClr val="0000FF"/>
                </a:solidFill>
              </a:rPr>
              <a:t>Equipment </a:t>
            </a:r>
            <a:r>
              <a:rPr lang="en-US" altLang="en-US" sz="4000" dirty="0">
                <a:solidFill>
                  <a:srgbClr val="0000FF"/>
                </a:solidFill>
              </a:rPr>
              <a:t>First?</a:t>
            </a:r>
          </a:p>
          <a:p>
            <a:pPr lvl="1">
              <a:lnSpc>
                <a:spcPct val="90000"/>
              </a:lnSpc>
            </a:pPr>
            <a:r>
              <a:rPr lang="en-US" altLang="en-US" sz="3600" dirty="0"/>
              <a:t>$100 from </a:t>
            </a:r>
            <a:r>
              <a:rPr lang="en-US" altLang="en-US" sz="3600" dirty="0" err="1"/>
              <a:t>Eq</a:t>
            </a:r>
            <a:r>
              <a:rPr lang="en-US" altLang="en-US" sz="3600" dirty="0"/>
              <a:t> to Bank</a:t>
            </a:r>
          </a:p>
          <a:p>
            <a:pPr lvl="1">
              <a:lnSpc>
                <a:spcPct val="90000"/>
              </a:lnSpc>
            </a:pPr>
            <a:r>
              <a:rPr lang="en-US" altLang="en-US" sz="3600" dirty="0"/>
              <a:t>$49.50 from </a:t>
            </a:r>
            <a:r>
              <a:rPr lang="en-US" altLang="en-US" sz="3600" dirty="0" err="1"/>
              <a:t>Inv</a:t>
            </a:r>
            <a:r>
              <a:rPr lang="en-US" altLang="en-US" sz="3600" dirty="0"/>
              <a:t> to Finco</a:t>
            </a:r>
          </a:p>
          <a:p>
            <a:pPr lvl="1">
              <a:lnSpc>
                <a:spcPct val="90000"/>
              </a:lnSpc>
            </a:pPr>
            <a:r>
              <a:rPr lang="en-US" altLang="en-US" sz="3600" dirty="0"/>
              <a:t>$49.50 from </a:t>
            </a:r>
            <a:r>
              <a:rPr lang="en-US" altLang="en-US" sz="3600" dirty="0" err="1"/>
              <a:t>Inv</a:t>
            </a:r>
            <a:r>
              <a:rPr lang="en-US" altLang="en-US" sz="3600" dirty="0"/>
              <a:t> to USC</a:t>
            </a:r>
          </a:p>
          <a:p>
            <a:pPr>
              <a:lnSpc>
                <a:spcPct val="90000"/>
              </a:lnSpc>
            </a:pPr>
            <a:r>
              <a:rPr lang="en-US" altLang="en-US" sz="4000" dirty="0">
                <a:solidFill>
                  <a:srgbClr val="0000FF"/>
                </a:solidFill>
              </a:rPr>
              <a:t>Marshaling Doctrine</a:t>
            </a:r>
          </a:p>
          <a:p>
            <a:pPr lvl="1">
              <a:lnSpc>
                <a:spcPct val="90000"/>
              </a:lnSpc>
            </a:pPr>
            <a:r>
              <a:rPr lang="en-US" altLang="en-US" sz="3600" dirty="0"/>
              <a:t>Collect from </a:t>
            </a:r>
            <a:r>
              <a:rPr lang="en-US" altLang="en-US" sz="3600" dirty="0" err="1"/>
              <a:t>Inv</a:t>
            </a:r>
            <a:r>
              <a:rPr lang="en-US" altLang="en-US" sz="3600" dirty="0"/>
              <a:t> first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Preference Law</a:t>
            </a:r>
            <a:endParaRPr lang="en-US" dirty="0"/>
          </a:p>
        </p:txBody>
      </p:sp>
      <p:sp>
        <p:nvSpPr>
          <p:cNvPr id="3" name="Content Placeholder 2"/>
          <p:cNvSpPr>
            <a:spLocks noGrp="1"/>
          </p:cNvSpPr>
          <p:nvPr>
            <p:ph idx="1"/>
          </p:nvPr>
        </p:nvSpPr>
        <p:spPr/>
        <p:txBody>
          <a:bodyPr/>
          <a:lstStyle/>
          <a:p>
            <a:r>
              <a:rPr lang="en-US" dirty="0" smtClean="0"/>
              <a:t>Outside of Bankruptcy</a:t>
            </a:r>
          </a:p>
          <a:p>
            <a:pPr lvl="1"/>
            <a:r>
              <a:rPr lang="en-US" dirty="0" smtClean="0"/>
              <a:t>Some state laws address this, but not generally</a:t>
            </a:r>
          </a:p>
          <a:p>
            <a:r>
              <a:rPr lang="en-US" dirty="0" smtClean="0"/>
              <a:t>Inside of Bankruptcy</a:t>
            </a:r>
          </a:p>
          <a:p>
            <a:pPr lvl="1"/>
            <a:r>
              <a:rPr lang="en-US" dirty="0" smtClean="0"/>
              <a:t>BC 547 deals with this in elaborate fashion</a:t>
            </a:r>
          </a:p>
          <a:p>
            <a:pPr lvl="1"/>
            <a:r>
              <a:rPr lang="en-US" dirty="0" smtClean="0"/>
              <a:t>If the terms of that are met, the payment will be undone—avoided—and returned for pro rata distribution</a:t>
            </a:r>
          </a:p>
        </p:txBody>
      </p:sp>
      <p:sp>
        <p:nvSpPr>
          <p:cNvPr id="4" name="Date Placeholder 3"/>
          <p:cNvSpPr>
            <a:spLocks noGrp="1"/>
          </p:cNvSpPr>
          <p:nvPr>
            <p:ph type="dt" sz="half" idx="10"/>
          </p:nvPr>
        </p:nvSpPr>
        <p:spPr/>
        <p:txBody>
          <a:bodyPr/>
          <a:lstStyle/>
          <a:p>
            <a:pPr>
              <a:defRPr/>
            </a:pPr>
            <a:fld id="{0F999D49-66A8-4723-AB48-85EB09648450}" type="datetime4">
              <a:rPr lang="en-US" smtClean="0"/>
              <a:t>April 21,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7AC617F-9C2D-4F22-8526-E06E601AB67D}" type="slidenum">
              <a:rPr lang="en-US" altLang="en-US" smtClean="0"/>
              <a:pPr/>
              <a:t>60</a:t>
            </a:fld>
            <a:endParaRPr lang="en-US" altLang="en-US"/>
          </a:p>
        </p:txBody>
      </p:sp>
    </p:spTree>
    <p:extLst>
      <p:ext uri="{BB962C8B-B14F-4D97-AF65-F5344CB8AC3E}">
        <p14:creationId xmlns:p14="http://schemas.microsoft.com/office/powerpoint/2010/main" val="82844238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DC4D0CB6-5747-4AB3-8520-A91E33C689E3}" type="datetime4">
              <a:rPr lang="en-US" smtClean="0"/>
              <a:t>April 21,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519AAEF-33FC-4972-811A-7005F33AA96A}" type="slidenum">
              <a:rPr lang="en-US" altLang="en-US" sz="1400">
                <a:solidFill>
                  <a:srgbClr val="000066"/>
                </a:solidFill>
                <a:latin typeface="Arial" panose="020B0604020202020204" pitchFamily="34" charset="0"/>
              </a:rPr>
              <a:pPr/>
              <a:t>61</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dirty="0" smtClean="0"/>
              <a:t>SI Grants to Preexisting Creditors</a:t>
            </a:r>
            <a:endParaRPr lang="en-US" altLang="en-US" sz="3200" dirty="0"/>
          </a:p>
        </p:txBody>
      </p:sp>
      <p:sp>
        <p:nvSpPr>
          <p:cNvPr id="1526787"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USC1</a:t>
            </a:r>
            <a:endParaRPr lang="en-US" altLang="en-US" sz="4000" dirty="0"/>
          </a:p>
        </p:txBody>
      </p:sp>
      <p:sp>
        <p:nvSpPr>
          <p:cNvPr id="1526788"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6789" name="AutoShape 5"/>
          <p:cNvSpPr>
            <a:spLocks noChangeArrowheads="1"/>
          </p:cNvSpPr>
          <p:nvPr/>
        </p:nvSpPr>
        <p:spPr bwMode="auto">
          <a:xfrm>
            <a:off x="77724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USC2</a:t>
            </a:r>
            <a:endParaRPr lang="en-US" altLang="en-US" sz="4000" dirty="0"/>
          </a:p>
        </p:txBody>
      </p:sp>
      <p:sp>
        <p:nvSpPr>
          <p:cNvPr id="1526790" name="Line 6"/>
          <p:cNvSpPr>
            <a:spLocks noChangeShapeType="1"/>
          </p:cNvSpPr>
          <p:nvPr/>
        </p:nvSpPr>
        <p:spPr bwMode="auto">
          <a:xfrm>
            <a:off x="4343400" y="2133600"/>
            <a:ext cx="3429000" cy="0"/>
          </a:xfrm>
          <a:prstGeom prst="line">
            <a:avLst/>
          </a:prstGeom>
          <a:noFill/>
          <a:ln w="190500">
            <a:solidFill>
              <a:srgbClr val="FF0000"/>
            </a:solidFill>
            <a:round/>
            <a:headEnd type="triangle" w="med" len="med"/>
            <a:tailEnd type="triangle"/>
          </a:ln>
          <a:extLst>
            <a:ext uri="{909E8E84-426E-40DD-AFC4-6F175D3DCCD1}">
              <a14:hiddenFill xmlns:a14="http://schemas.microsoft.com/office/drawing/2010/main">
                <a:noFill/>
              </a14:hiddenFill>
            </a:ext>
          </a:extLst>
        </p:spPr>
        <p:txBody>
          <a:bodyPr/>
          <a:lstStyle/>
          <a:p>
            <a:endParaRPr lang="en-US"/>
          </a:p>
        </p:txBody>
      </p:sp>
      <p:sp>
        <p:nvSpPr>
          <p:cNvPr id="1526791" name="Line 7"/>
          <p:cNvSpPr>
            <a:spLocks noChangeShapeType="1"/>
          </p:cNvSpPr>
          <p:nvPr/>
        </p:nvSpPr>
        <p:spPr bwMode="auto">
          <a:xfrm>
            <a:off x="3200400"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3" name="AutoShape 8"/>
          <p:cNvSpPr>
            <a:spLocks noChangeArrowheads="1"/>
          </p:cNvSpPr>
          <p:nvPr/>
        </p:nvSpPr>
        <p:spPr bwMode="auto">
          <a:xfrm>
            <a:off x="498764" y="3543300"/>
            <a:ext cx="2407434"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$100 debt</a:t>
            </a:r>
            <a:endParaRPr lang="en-US" altLang="en-US" sz="3200" dirty="0"/>
          </a:p>
        </p:txBody>
      </p:sp>
      <p:sp>
        <p:nvSpPr>
          <p:cNvPr id="14" name="AutoShape 9"/>
          <p:cNvSpPr>
            <a:spLocks noChangeArrowheads="1"/>
          </p:cNvSpPr>
          <p:nvPr/>
        </p:nvSpPr>
        <p:spPr bwMode="auto">
          <a:xfrm>
            <a:off x="4835236" y="2571751"/>
            <a:ext cx="2708564" cy="9143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$100 debt</a:t>
            </a:r>
            <a:endParaRPr lang="en-US" altLang="en-US" sz="3200" dirty="0"/>
          </a:p>
        </p:txBody>
      </p:sp>
    </p:spTree>
    <p:extLst>
      <p:ext uri="{BB962C8B-B14F-4D97-AF65-F5344CB8AC3E}">
        <p14:creationId xmlns:p14="http://schemas.microsoft.com/office/powerpoint/2010/main" val="25692072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26788"/>
                                        </p:tgtEl>
                                        <p:attrNameLst>
                                          <p:attrName>style.visibility</p:attrName>
                                        </p:attrNameLst>
                                      </p:cBhvr>
                                      <p:to>
                                        <p:strVal val="visible"/>
                                      </p:to>
                                    </p:set>
                                    <p:anim calcmode="lin" valueType="num">
                                      <p:cBhvr additive="base">
                                        <p:cTn id="7" dur="500" fill="hold"/>
                                        <p:tgtEl>
                                          <p:spTgt spid="1526788"/>
                                        </p:tgtEl>
                                        <p:attrNameLst>
                                          <p:attrName>ppt_x</p:attrName>
                                        </p:attrNameLst>
                                      </p:cBhvr>
                                      <p:tavLst>
                                        <p:tav tm="0">
                                          <p:val>
                                            <p:strVal val="0-#ppt_w/2"/>
                                          </p:val>
                                        </p:tav>
                                        <p:tav tm="100000">
                                          <p:val>
                                            <p:strVal val="#ppt_x"/>
                                          </p:val>
                                        </p:tav>
                                      </p:tavLst>
                                    </p:anim>
                                    <p:anim calcmode="lin" valueType="num">
                                      <p:cBhvr additive="base">
                                        <p:cTn id="8" dur="500" fill="hold"/>
                                        <p:tgtEl>
                                          <p:spTgt spid="152678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26791"/>
                                        </p:tgtEl>
                                        <p:attrNameLst>
                                          <p:attrName>style.visibility</p:attrName>
                                        </p:attrNameLst>
                                      </p:cBhvr>
                                      <p:to>
                                        <p:strVal val="visible"/>
                                      </p:to>
                                    </p:set>
                                    <p:anim calcmode="lin" valueType="num">
                                      <p:cBhvr>
                                        <p:cTn id="12" dur="500" fill="hold"/>
                                        <p:tgtEl>
                                          <p:spTgt spid="1526791"/>
                                        </p:tgtEl>
                                        <p:attrNameLst>
                                          <p:attrName>ppt_w</p:attrName>
                                        </p:attrNameLst>
                                      </p:cBhvr>
                                      <p:tavLst>
                                        <p:tav tm="0">
                                          <p:val>
                                            <p:strVal val="2/3*#ppt_w"/>
                                          </p:val>
                                        </p:tav>
                                        <p:tav tm="100000">
                                          <p:val>
                                            <p:strVal val="#ppt_w"/>
                                          </p:val>
                                        </p:tav>
                                      </p:tavLst>
                                    </p:anim>
                                    <p:anim calcmode="lin" valueType="num">
                                      <p:cBhvr>
                                        <p:cTn id="13" dur="500" fill="hold"/>
                                        <p:tgtEl>
                                          <p:spTgt spid="152679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26787"/>
                                        </p:tgtEl>
                                        <p:attrNameLst>
                                          <p:attrName>style.visibility</p:attrName>
                                        </p:attrNameLst>
                                      </p:cBhvr>
                                      <p:to>
                                        <p:strVal val="visible"/>
                                      </p:to>
                                    </p:set>
                                    <p:anim calcmode="lin" valueType="num">
                                      <p:cBhvr>
                                        <p:cTn id="17" dur="500" fill="hold"/>
                                        <p:tgtEl>
                                          <p:spTgt spid="1526787"/>
                                        </p:tgtEl>
                                        <p:attrNameLst>
                                          <p:attrName>ppt_w</p:attrName>
                                        </p:attrNameLst>
                                      </p:cBhvr>
                                      <p:tavLst>
                                        <p:tav tm="0">
                                          <p:val>
                                            <p:strVal val="2/3*#ppt_w"/>
                                          </p:val>
                                        </p:tav>
                                        <p:tav tm="100000">
                                          <p:val>
                                            <p:strVal val="#ppt_w"/>
                                          </p:val>
                                        </p:tav>
                                      </p:tavLst>
                                    </p:anim>
                                    <p:anim calcmode="lin" valueType="num">
                                      <p:cBhvr>
                                        <p:cTn id="18" dur="500" fill="hold"/>
                                        <p:tgtEl>
                                          <p:spTgt spid="1526787"/>
                                        </p:tgtEl>
                                        <p:attrNameLst>
                                          <p:attrName>ppt_h</p:attrName>
                                        </p:attrNameLst>
                                      </p:cBhvr>
                                      <p:tavLst>
                                        <p:tav tm="0">
                                          <p:val>
                                            <p:strVal val="2/3*#ppt_h"/>
                                          </p:val>
                                        </p:tav>
                                        <p:tav tm="100000">
                                          <p:val>
                                            <p:strVal val="#ppt_h"/>
                                          </p:val>
                                        </p:tav>
                                      </p:tavLst>
                                    </p:anim>
                                  </p:childTnLst>
                                </p:cTn>
                              </p:par>
                            </p:childTnLst>
                          </p:cTn>
                        </p:par>
                        <p:par>
                          <p:cTn id="19" fill="hold">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ssolve">
                                      <p:cBhvr>
                                        <p:cTn id="22" dur="500"/>
                                        <p:tgtEl>
                                          <p:spTgt spid="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526789"/>
                                        </p:tgtEl>
                                        <p:attrNameLst>
                                          <p:attrName>style.visibility</p:attrName>
                                        </p:attrNameLst>
                                      </p:cBhvr>
                                      <p:to>
                                        <p:strVal val="visible"/>
                                      </p:to>
                                    </p:set>
                                    <p:anim calcmode="lin" valueType="num">
                                      <p:cBhvr>
                                        <p:cTn id="29" dur="500" fill="hold"/>
                                        <p:tgtEl>
                                          <p:spTgt spid="1526789"/>
                                        </p:tgtEl>
                                        <p:attrNameLst>
                                          <p:attrName>ppt_w</p:attrName>
                                        </p:attrNameLst>
                                      </p:cBhvr>
                                      <p:tavLst>
                                        <p:tav tm="0">
                                          <p:val>
                                            <p:strVal val="2/3*#ppt_w"/>
                                          </p:val>
                                        </p:tav>
                                        <p:tav tm="100000">
                                          <p:val>
                                            <p:strVal val="#ppt_w"/>
                                          </p:val>
                                        </p:tav>
                                      </p:tavLst>
                                    </p:anim>
                                    <p:anim calcmode="lin" valueType="num">
                                      <p:cBhvr>
                                        <p:cTn id="30" dur="500" fill="hold"/>
                                        <p:tgtEl>
                                          <p:spTgt spid="1526789"/>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2" presetClass="entr" presetSubtype="2" fill="hold" grpId="0" nodeType="afterEffect">
                                  <p:stCondLst>
                                    <p:cond delay="0"/>
                                  </p:stCondLst>
                                  <p:childTnLst>
                                    <p:set>
                                      <p:cBhvr>
                                        <p:cTn id="33" dur="1" fill="hold">
                                          <p:stCondLst>
                                            <p:cond delay="0"/>
                                          </p:stCondLst>
                                        </p:cTn>
                                        <p:tgtEl>
                                          <p:spTgt spid="1526790"/>
                                        </p:tgtEl>
                                        <p:attrNameLst>
                                          <p:attrName>style.visibility</p:attrName>
                                        </p:attrNameLst>
                                      </p:cBhvr>
                                      <p:to>
                                        <p:strVal val="visible"/>
                                      </p:to>
                                    </p:set>
                                    <p:animEffect transition="in" filter="wipe(right)">
                                      <p:cBhvr>
                                        <p:cTn id="34" dur="500"/>
                                        <p:tgtEl>
                                          <p:spTgt spid="1526790"/>
                                        </p:tgtEl>
                                      </p:cBhvr>
                                    </p:animEffect>
                                  </p:childTnLst>
                                </p:cTn>
                              </p:par>
                            </p:childTnLst>
                          </p:cTn>
                        </p:par>
                        <p:par>
                          <p:cTn id="35" fill="hold">
                            <p:stCondLst>
                              <p:cond delay="1500"/>
                            </p:stCondLst>
                            <p:childTnLst>
                              <p:par>
                                <p:cTn id="36" presetID="9" presetClass="entr" presetSubtype="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dissolve">
                                      <p:cBhvr>
                                        <p:cTn id="3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6787" grpId="0" animBg="1" autoUpdateAnimBg="0"/>
      <p:bldP spid="1526788" grpId="0" animBg="1" autoUpdateAnimBg="0"/>
      <p:bldP spid="1526789" grpId="0" animBg="1" autoUpdateAnimBg="0"/>
      <p:bldP spid="1526790" grpId="0" animBg="1"/>
      <p:bldP spid="1526791" grpId="0" animBg="1"/>
      <p:bldP spid="12" grpId="0" animBg="1"/>
      <p:bldP spid="13" grpId="0" animBg="1" autoUpdateAnimBg="0"/>
      <p:bldP spid="14" grpId="0" animBg="1"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7B13CA86-EE13-4BCB-A5BD-C175ECD88A91}" type="datetime4">
              <a:rPr lang="en-US" smtClean="0"/>
              <a:t>April 21,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8842BE-435D-43F9-97B2-508ED1EEC117}" type="slidenum">
              <a:rPr lang="en-US" altLang="en-US" sz="1400">
                <a:solidFill>
                  <a:srgbClr val="000066"/>
                </a:solidFill>
                <a:latin typeface="Arial" panose="020B0604020202020204" pitchFamily="34" charset="0"/>
              </a:rPr>
              <a:pPr/>
              <a:t>62</a:t>
            </a:fld>
            <a:endParaRPr lang="en-US" altLang="en-US" sz="1400">
              <a:solidFill>
                <a:srgbClr val="000066"/>
              </a:solidFill>
              <a:latin typeface="Arial" panose="020B0604020202020204" pitchFamily="34" charset="0"/>
            </a:endParaRPr>
          </a:p>
        </p:txBody>
      </p:sp>
      <p:sp>
        <p:nvSpPr>
          <p:cNvPr id="13317" name="AutoShape 2"/>
          <p:cNvSpPr>
            <a:spLocks noChangeArrowheads="1"/>
          </p:cNvSpPr>
          <p:nvPr/>
        </p:nvSpPr>
        <p:spPr bwMode="auto">
          <a:xfrm>
            <a:off x="7772400" y="1447800"/>
            <a:ext cx="2590800" cy="1447800"/>
          </a:xfrm>
          <a:prstGeom prst="flowChartPreparation">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13318" name="Rectangle 3"/>
          <p:cNvSpPr>
            <a:spLocks noGrp="1" noChangeArrowheads="1"/>
          </p:cNvSpPr>
          <p:nvPr>
            <p:ph type="title"/>
          </p:nvPr>
        </p:nvSpPr>
        <p:spPr/>
        <p:txBody>
          <a:bodyPr/>
          <a:lstStyle/>
          <a:p>
            <a:r>
              <a:rPr lang="en-US" altLang="en-US" dirty="0"/>
              <a:t>SI Grants to Preexisting Creditors</a:t>
            </a:r>
            <a:endParaRPr lang="en-US" altLang="en-US" sz="3200" dirty="0"/>
          </a:p>
        </p:txBody>
      </p:sp>
      <p:sp>
        <p:nvSpPr>
          <p:cNvPr id="13319" name="AutoShape 4"/>
          <p:cNvSpPr>
            <a:spLocks noChangeArrowheads="1"/>
          </p:cNvSpPr>
          <p:nvPr/>
        </p:nvSpPr>
        <p:spPr bwMode="auto">
          <a:xfrm>
            <a:off x="1739251"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USC1</a:t>
            </a:r>
            <a:endParaRPr lang="en-US" altLang="en-US" sz="4000" dirty="0"/>
          </a:p>
        </p:txBody>
      </p:sp>
      <p:sp>
        <p:nvSpPr>
          <p:cNvPr id="13320" name="AutoShape 5"/>
          <p:cNvSpPr>
            <a:spLocks noChangeArrowheads="1"/>
          </p:cNvSpPr>
          <p:nvPr/>
        </p:nvSpPr>
        <p:spPr bwMode="auto">
          <a:xfrm>
            <a:off x="1434451"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7814" name="Text Box 6"/>
          <p:cNvSpPr txBox="1">
            <a:spLocks noChangeArrowheads="1"/>
          </p:cNvSpPr>
          <p:nvPr/>
        </p:nvSpPr>
        <p:spPr bwMode="auto">
          <a:xfrm>
            <a:off x="5564909" y="4355712"/>
            <a:ext cx="6322291" cy="2308324"/>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a:t>
            </a:r>
            <a:r>
              <a:rPr lang="en-US" altLang="en-US" sz="3600" dirty="0" smtClean="0">
                <a:solidFill>
                  <a:srgbClr val="FF0000"/>
                </a:solidFill>
              </a:rPr>
              <a:t>/1 </a:t>
            </a:r>
            <a:r>
              <a:rPr lang="en-US" altLang="en-US" sz="3600" dirty="0">
                <a:solidFill>
                  <a:srgbClr val="FF0000"/>
                </a:solidFill>
              </a:rPr>
              <a:t>Who has priority</a:t>
            </a:r>
            <a:r>
              <a:rPr lang="en-US" altLang="en-US" sz="3600" dirty="0" smtClean="0">
                <a:solidFill>
                  <a:srgbClr val="FF0000"/>
                </a:solidFill>
              </a:rPr>
              <a:t>? Is the 3/1 transaction a fraudulent transfer? Suppose Corp files for bankruptcy on 4/1? 8/1?</a:t>
            </a:r>
            <a:endParaRPr lang="en-US" altLang="en-US" sz="3600" dirty="0">
              <a:solidFill>
                <a:srgbClr val="FF0000"/>
              </a:solidFill>
            </a:endParaRPr>
          </a:p>
        </p:txBody>
      </p:sp>
      <p:sp>
        <p:nvSpPr>
          <p:cNvPr id="13322" name="Line 7"/>
          <p:cNvSpPr>
            <a:spLocks noChangeShapeType="1"/>
          </p:cNvSpPr>
          <p:nvPr/>
        </p:nvSpPr>
        <p:spPr bwMode="auto">
          <a:xfrm>
            <a:off x="3720451" y="2415551"/>
            <a:ext cx="4051949" cy="8965"/>
          </a:xfrm>
          <a:prstGeom prst="line">
            <a:avLst/>
          </a:prstGeom>
          <a:noFill/>
          <a:ln w="190500">
            <a:solidFill>
              <a:srgbClr val="FF0000"/>
            </a:solidFill>
            <a:round/>
            <a:headEnd type="triangle" w="med" len="med"/>
            <a:tailEnd type="triangle"/>
          </a:ln>
          <a:extLst>
            <a:ext uri="{909E8E84-426E-40DD-AFC4-6F175D3DCCD1}">
              <a14:hiddenFill xmlns:a14="http://schemas.microsoft.com/office/drawing/2010/main">
                <a:noFill/>
              </a14:hiddenFill>
            </a:ext>
          </a:extLst>
        </p:spPr>
        <p:txBody>
          <a:bodyPr/>
          <a:lstStyle/>
          <a:p>
            <a:endParaRPr lang="en-US"/>
          </a:p>
        </p:txBody>
      </p:sp>
      <p:sp>
        <p:nvSpPr>
          <p:cNvPr id="13323" name="Line 8"/>
          <p:cNvSpPr>
            <a:spLocks noChangeShapeType="1"/>
          </p:cNvSpPr>
          <p:nvPr/>
        </p:nvSpPr>
        <p:spPr bwMode="auto">
          <a:xfrm>
            <a:off x="3232584" y="2667000"/>
            <a:ext cx="0" cy="25146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4" name="AutoShape 9"/>
          <p:cNvSpPr>
            <a:spLocks noChangeArrowheads="1"/>
          </p:cNvSpPr>
          <p:nvPr/>
        </p:nvSpPr>
        <p:spPr bwMode="auto">
          <a:xfrm>
            <a:off x="4544543" y="3009900"/>
            <a:ext cx="2828365"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3/1: FS, SA: </a:t>
            </a:r>
            <a:endParaRPr lang="en-US" altLang="en-US" sz="3200" dirty="0"/>
          </a:p>
          <a:p>
            <a:pPr algn="ctr"/>
            <a:r>
              <a:rPr lang="en-US" altLang="en-US" sz="3200" dirty="0" smtClean="0"/>
              <a:t>Collateral</a:t>
            </a:r>
            <a:endParaRPr lang="en-US" altLang="en-US" sz="3200" dirty="0"/>
          </a:p>
        </p:txBody>
      </p:sp>
      <p:sp>
        <p:nvSpPr>
          <p:cNvPr id="1527818" name="AutoShape 10"/>
          <p:cNvSpPr>
            <a:spLocks noChangeArrowheads="1"/>
          </p:cNvSpPr>
          <p:nvPr/>
        </p:nvSpPr>
        <p:spPr bwMode="auto">
          <a:xfrm>
            <a:off x="77724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SP</a:t>
            </a:r>
            <a:endParaRPr lang="en-US" altLang="en-US" sz="4000" dirty="0"/>
          </a:p>
        </p:txBody>
      </p:sp>
      <p:sp>
        <p:nvSpPr>
          <p:cNvPr id="16" name="AutoShape 8"/>
          <p:cNvSpPr>
            <a:spLocks noChangeArrowheads="1"/>
          </p:cNvSpPr>
          <p:nvPr/>
        </p:nvSpPr>
        <p:spPr bwMode="auto">
          <a:xfrm>
            <a:off x="498764" y="3543300"/>
            <a:ext cx="2407434"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$100 debt</a:t>
            </a:r>
            <a:endParaRPr lang="en-US" altLang="en-US" sz="3200" dirty="0"/>
          </a:p>
        </p:txBody>
      </p:sp>
      <p:sp>
        <p:nvSpPr>
          <p:cNvPr id="17" name="AutoShape 9"/>
          <p:cNvSpPr>
            <a:spLocks noChangeArrowheads="1"/>
          </p:cNvSpPr>
          <p:nvPr/>
        </p:nvSpPr>
        <p:spPr bwMode="auto">
          <a:xfrm>
            <a:off x="4544543" y="1310826"/>
            <a:ext cx="2708564" cy="9143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$100 debt</a:t>
            </a:r>
            <a:endParaRPr lang="en-US" altLang="en-US" sz="3200" dirty="0"/>
          </a:p>
        </p:txBody>
      </p:sp>
      <p:sp>
        <p:nvSpPr>
          <p:cNvPr id="18"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181428311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27818"/>
                                        </p:tgtEl>
                                        <p:attrNameLst>
                                          <p:attrName>style.visibility</p:attrName>
                                        </p:attrNameLst>
                                      </p:cBhvr>
                                      <p:to>
                                        <p:strVal val="visible"/>
                                      </p:to>
                                    </p:set>
                                    <p:animEffect transition="in" filter="dissolve">
                                      <p:cBhvr>
                                        <p:cTn id="7" dur="500"/>
                                        <p:tgtEl>
                                          <p:spTgt spid="152781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3324"/>
                                        </p:tgtEl>
                                        <p:attrNameLst>
                                          <p:attrName>style.visibility</p:attrName>
                                        </p:attrNameLst>
                                      </p:cBhvr>
                                      <p:to>
                                        <p:strVal val="visible"/>
                                      </p:to>
                                    </p:set>
                                    <p:animEffect transition="in" filter="dissolve">
                                      <p:cBhvr>
                                        <p:cTn id="10" dur="500"/>
                                        <p:tgtEl>
                                          <p:spTgt spid="1332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hidden"/>
                                      </p:to>
                                    </p:set>
                                  </p:childTnLst>
                                </p:cTn>
                              </p:par>
                            </p:childTnLst>
                          </p:cTn>
                        </p:par>
                        <p:par>
                          <p:cTn id="15" fill="hold">
                            <p:stCondLst>
                              <p:cond delay="0"/>
                            </p:stCondLst>
                            <p:childTnLst>
                              <p:par>
                                <p:cTn id="16" presetID="9" presetClass="entr" presetSubtype="0" fill="hold" grpId="0" nodeType="afterEffect">
                                  <p:stCondLst>
                                    <p:cond delay="0"/>
                                  </p:stCondLst>
                                  <p:childTnLst>
                                    <p:set>
                                      <p:cBhvr>
                                        <p:cTn id="17" dur="1" fill="hold">
                                          <p:stCondLst>
                                            <p:cond delay="0"/>
                                          </p:stCondLst>
                                        </p:cTn>
                                        <p:tgtEl>
                                          <p:spTgt spid="1527814"/>
                                        </p:tgtEl>
                                        <p:attrNameLst>
                                          <p:attrName>style.visibility</p:attrName>
                                        </p:attrNameLst>
                                      </p:cBhvr>
                                      <p:to>
                                        <p:strVal val="visible"/>
                                      </p:to>
                                    </p:set>
                                    <p:animEffect transition="in" filter="dissolve">
                                      <p:cBhvr>
                                        <p:cTn id="18" dur="500"/>
                                        <p:tgtEl>
                                          <p:spTgt spid="15278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7814" grpId="0" animBg="1" autoUpdateAnimBg="0"/>
      <p:bldP spid="13324" grpId="0" animBg="1"/>
      <p:bldP spid="1527818" grpId="0" animBg="1" autoUpdateAnimBg="0"/>
      <p:bldP spid="18"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 Grant to Preexisting Creditors</a:t>
            </a:r>
            <a:endParaRPr lang="en-US" dirty="0"/>
          </a:p>
        </p:txBody>
      </p:sp>
      <p:sp>
        <p:nvSpPr>
          <p:cNvPr id="3" name="Content Placeholder 2"/>
          <p:cNvSpPr>
            <a:spLocks noGrp="1"/>
          </p:cNvSpPr>
          <p:nvPr>
            <p:ph idx="1"/>
          </p:nvPr>
        </p:nvSpPr>
        <p:spPr/>
        <p:txBody>
          <a:bodyPr/>
          <a:lstStyle/>
          <a:p>
            <a:r>
              <a:rPr lang="en-US" dirty="0" smtClean="0"/>
              <a:t>Not a Constructive Fraudulent Transfer under BC 548</a:t>
            </a:r>
          </a:p>
          <a:p>
            <a:pPr lvl="1"/>
            <a:r>
              <a:rPr lang="en-US" dirty="0" smtClean="0"/>
              <a:t>Value definition under 548(d)(2)(A) covers this</a:t>
            </a:r>
          </a:p>
          <a:p>
            <a:r>
              <a:rPr lang="en-US" dirty="0" smtClean="0"/>
              <a:t>But a preference if within 90 day pre bankruptcy window</a:t>
            </a:r>
          </a:p>
          <a:p>
            <a:r>
              <a:rPr lang="en-US" dirty="0" smtClean="0"/>
              <a:t>Actual fraudulent transfer?</a:t>
            </a:r>
          </a:p>
        </p:txBody>
      </p:sp>
      <p:sp>
        <p:nvSpPr>
          <p:cNvPr id="4" name="Date Placeholder 3"/>
          <p:cNvSpPr>
            <a:spLocks noGrp="1"/>
          </p:cNvSpPr>
          <p:nvPr>
            <p:ph type="dt" sz="half" idx="10"/>
          </p:nvPr>
        </p:nvSpPr>
        <p:spPr/>
        <p:txBody>
          <a:bodyPr/>
          <a:lstStyle/>
          <a:p>
            <a:pPr>
              <a:defRPr/>
            </a:pPr>
            <a:fld id="{0F999D49-66A8-4723-AB48-85EB09648450}" type="datetime4">
              <a:rPr lang="en-US" smtClean="0"/>
              <a:t>April 21,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7AC617F-9C2D-4F22-8526-E06E601AB67D}" type="slidenum">
              <a:rPr lang="en-US" altLang="en-US" smtClean="0"/>
              <a:pPr/>
              <a:t>63</a:t>
            </a:fld>
            <a:endParaRPr lang="en-US" altLang="en-US"/>
          </a:p>
        </p:txBody>
      </p:sp>
    </p:spTree>
    <p:extLst>
      <p:ext uri="{BB962C8B-B14F-4D97-AF65-F5344CB8AC3E}">
        <p14:creationId xmlns:p14="http://schemas.microsoft.com/office/powerpoint/2010/main" val="345805762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7B13CA86-EE13-4BCB-A5BD-C175ECD88A91}" type="datetime4">
              <a:rPr lang="en-US" smtClean="0"/>
              <a:t>April 21,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8842BE-435D-43F9-97B2-508ED1EEC117}" type="slidenum">
              <a:rPr lang="en-US" altLang="en-US" sz="1400">
                <a:solidFill>
                  <a:srgbClr val="000066"/>
                </a:solidFill>
                <a:latin typeface="Arial" panose="020B0604020202020204" pitchFamily="34" charset="0"/>
              </a:rPr>
              <a:pPr/>
              <a:t>64</a:t>
            </a:fld>
            <a:endParaRPr lang="en-US" altLang="en-US" sz="1400">
              <a:solidFill>
                <a:srgbClr val="000066"/>
              </a:solidFill>
              <a:latin typeface="Arial" panose="020B0604020202020204" pitchFamily="34" charset="0"/>
            </a:endParaRPr>
          </a:p>
        </p:txBody>
      </p:sp>
      <p:sp>
        <p:nvSpPr>
          <p:cNvPr id="13318" name="Rectangle 3"/>
          <p:cNvSpPr>
            <a:spLocks noGrp="1" noChangeArrowheads="1"/>
          </p:cNvSpPr>
          <p:nvPr>
            <p:ph type="title"/>
          </p:nvPr>
        </p:nvSpPr>
        <p:spPr/>
        <p:txBody>
          <a:bodyPr/>
          <a:lstStyle/>
          <a:p>
            <a:r>
              <a:rPr lang="en-US" altLang="en-US" dirty="0" smtClean="0"/>
              <a:t>The Mona Lisa Again</a:t>
            </a:r>
            <a:endParaRPr lang="en-US" altLang="en-US" sz="3200" dirty="0"/>
          </a:p>
        </p:txBody>
      </p:sp>
      <p:sp>
        <p:nvSpPr>
          <p:cNvPr id="13319" name="AutoShape 4"/>
          <p:cNvSpPr>
            <a:spLocks noChangeArrowheads="1"/>
          </p:cNvSpPr>
          <p:nvPr/>
        </p:nvSpPr>
        <p:spPr bwMode="auto">
          <a:xfrm>
            <a:off x="1739251"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Louve</a:t>
            </a:r>
            <a:endParaRPr lang="en-US" altLang="en-US" sz="4000" dirty="0"/>
          </a:p>
        </p:txBody>
      </p:sp>
      <p:sp>
        <p:nvSpPr>
          <p:cNvPr id="13320" name="AutoShape 5"/>
          <p:cNvSpPr>
            <a:spLocks noChangeArrowheads="1"/>
          </p:cNvSpPr>
          <p:nvPr/>
        </p:nvSpPr>
        <p:spPr bwMode="auto">
          <a:xfrm>
            <a:off x="1434451"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7814" name="Text Box 6"/>
          <p:cNvSpPr txBox="1">
            <a:spLocks noChangeArrowheads="1"/>
          </p:cNvSpPr>
          <p:nvPr/>
        </p:nvSpPr>
        <p:spPr bwMode="auto">
          <a:xfrm>
            <a:off x="5564909" y="4355712"/>
            <a:ext cx="6322291"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Debtor has no rights as to Mona Lisa; what does SP get?</a:t>
            </a:r>
            <a:endParaRPr lang="en-US" altLang="en-US" sz="3600" dirty="0">
              <a:solidFill>
                <a:srgbClr val="FF0000"/>
              </a:solidFill>
            </a:endParaRPr>
          </a:p>
        </p:txBody>
      </p:sp>
      <p:sp>
        <p:nvSpPr>
          <p:cNvPr id="13322" name="Line 7"/>
          <p:cNvSpPr>
            <a:spLocks noChangeShapeType="1"/>
          </p:cNvSpPr>
          <p:nvPr/>
        </p:nvSpPr>
        <p:spPr bwMode="auto">
          <a:xfrm>
            <a:off x="3720451" y="2043952"/>
            <a:ext cx="4051949" cy="8965"/>
          </a:xfrm>
          <a:prstGeom prst="line">
            <a:avLst/>
          </a:prstGeom>
          <a:noFill/>
          <a:ln w="190500">
            <a:solidFill>
              <a:srgbClr val="FF0000"/>
            </a:solidFill>
            <a:round/>
            <a:headEnd type="triangle" w="med" len="med"/>
            <a:tailEnd type="triangle"/>
          </a:ln>
          <a:extLst>
            <a:ext uri="{909E8E84-426E-40DD-AFC4-6F175D3DCCD1}">
              <a14:hiddenFill xmlns:a14="http://schemas.microsoft.com/office/drawing/2010/main">
                <a:noFill/>
              </a14:hiddenFill>
            </a:ext>
          </a:extLst>
        </p:spPr>
        <p:txBody>
          <a:bodyPr/>
          <a:lstStyle/>
          <a:p>
            <a:endParaRPr lang="en-US"/>
          </a:p>
        </p:txBody>
      </p:sp>
      <p:sp>
        <p:nvSpPr>
          <p:cNvPr id="13324" name="AutoShape 9"/>
          <p:cNvSpPr>
            <a:spLocks noChangeArrowheads="1"/>
          </p:cNvSpPr>
          <p:nvPr/>
        </p:nvSpPr>
        <p:spPr bwMode="auto">
          <a:xfrm>
            <a:off x="4150726" y="2552700"/>
            <a:ext cx="2828365"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a:t>
            </a:r>
            <a:r>
              <a:rPr lang="en-US" altLang="en-US" sz="3200" dirty="0" smtClean="0"/>
              <a:t>/1: FS, SA: </a:t>
            </a:r>
            <a:endParaRPr lang="en-US" altLang="en-US" sz="3200" dirty="0"/>
          </a:p>
          <a:p>
            <a:pPr algn="ctr"/>
            <a:r>
              <a:rPr lang="en-US" altLang="en-US" sz="3200" dirty="0" smtClean="0"/>
              <a:t>Mona Lisa</a:t>
            </a:r>
            <a:endParaRPr lang="en-US" altLang="en-US" sz="3200" dirty="0"/>
          </a:p>
        </p:txBody>
      </p:sp>
      <p:sp>
        <p:nvSpPr>
          <p:cNvPr id="1527818" name="AutoShape 10"/>
          <p:cNvSpPr>
            <a:spLocks noChangeArrowheads="1"/>
          </p:cNvSpPr>
          <p:nvPr/>
        </p:nvSpPr>
        <p:spPr bwMode="auto">
          <a:xfrm>
            <a:off x="7772400" y="1453956"/>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SP</a:t>
            </a:r>
            <a:endParaRPr lang="en-US" altLang="en-US" sz="4000" dirty="0"/>
          </a:p>
        </p:txBody>
      </p:sp>
      <p:sp>
        <p:nvSpPr>
          <p:cNvPr id="18"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55830942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527818"/>
                                        </p:tgtEl>
                                        <p:attrNameLst>
                                          <p:attrName>style.visibility</p:attrName>
                                        </p:attrNameLst>
                                      </p:cBhvr>
                                      <p:to>
                                        <p:strVal val="visible"/>
                                      </p:to>
                                    </p:set>
                                    <p:animEffect transition="in" filter="dissolve">
                                      <p:cBhvr>
                                        <p:cTn id="7" dur="500"/>
                                        <p:tgtEl>
                                          <p:spTgt spid="152781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3324"/>
                                        </p:tgtEl>
                                        <p:attrNameLst>
                                          <p:attrName>style.visibility</p:attrName>
                                        </p:attrNameLst>
                                      </p:cBhvr>
                                      <p:to>
                                        <p:strVal val="visible"/>
                                      </p:to>
                                    </p:set>
                                    <p:animEffect transition="in" filter="dissolve">
                                      <p:cBhvr>
                                        <p:cTn id="10" dur="500"/>
                                        <p:tgtEl>
                                          <p:spTgt spid="1332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hidden"/>
                                      </p:to>
                                    </p:set>
                                  </p:childTnLst>
                                </p:cTn>
                              </p:par>
                            </p:childTnLst>
                          </p:cTn>
                        </p:par>
                        <p:par>
                          <p:cTn id="15" fill="hold">
                            <p:stCondLst>
                              <p:cond delay="0"/>
                            </p:stCondLst>
                            <p:childTnLst>
                              <p:par>
                                <p:cTn id="16" presetID="9" presetClass="entr" presetSubtype="0" fill="hold" grpId="0" nodeType="afterEffect">
                                  <p:stCondLst>
                                    <p:cond delay="0"/>
                                  </p:stCondLst>
                                  <p:childTnLst>
                                    <p:set>
                                      <p:cBhvr>
                                        <p:cTn id="17" dur="1" fill="hold">
                                          <p:stCondLst>
                                            <p:cond delay="0"/>
                                          </p:stCondLst>
                                        </p:cTn>
                                        <p:tgtEl>
                                          <p:spTgt spid="1527814"/>
                                        </p:tgtEl>
                                        <p:attrNameLst>
                                          <p:attrName>style.visibility</p:attrName>
                                        </p:attrNameLst>
                                      </p:cBhvr>
                                      <p:to>
                                        <p:strVal val="visible"/>
                                      </p:to>
                                    </p:set>
                                    <p:animEffect transition="in" filter="dissolve">
                                      <p:cBhvr>
                                        <p:cTn id="18" dur="500"/>
                                        <p:tgtEl>
                                          <p:spTgt spid="15278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7814" grpId="0" animBg="1" autoUpdateAnimBg="0"/>
      <p:bldP spid="13324" grpId="0" animBg="1"/>
      <p:bldP spid="1527818" grpId="0" animBg="1" autoUpdateAnimBg="0"/>
      <p:bldP spid="18"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dirty="0" smtClean="0"/>
              <a:t>Debtor has no rights in the collateral?</a:t>
            </a:r>
          </a:p>
          <a:p>
            <a:pPr lvl="1"/>
            <a:r>
              <a:rPr lang="en-US" dirty="0" smtClean="0"/>
              <a:t>SP gets nothing</a:t>
            </a:r>
            <a:endParaRPr lang="en-US" dirty="0"/>
          </a:p>
        </p:txBody>
      </p:sp>
      <p:sp>
        <p:nvSpPr>
          <p:cNvPr id="4" name="Date Placeholder 3"/>
          <p:cNvSpPr>
            <a:spLocks noGrp="1"/>
          </p:cNvSpPr>
          <p:nvPr>
            <p:ph type="dt" sz="half" idx="10"/>
          </p:nvPr>
        </p:nvSpPr>
        <p:spPr/>
        <p:txBody>
          <a:bodyPr/>
          <a:lstStyle/>
          <a:p>
            <a:pPr>
              <a:defRPr/>
            </a:pPr>
            <a:fld id="{0F999D49-66A8-4723-AB48-85EB09648450}" type="datetime4">
              <a:rPr lang="en-US" smtClean="0"/>
              <a:t>April 21,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7AC617F-9C2D-4F22-8526-E06E601AB67D}" type="slidenum">
              <a:rPr lang="en-US" altLang="en-US" smtClean="0"/>
              <a:pPr/>
              <a:t>65</a:t>
            </a:fld>
            <a:endParaRPr lang="en-US" altLang="en-US"/>
          </a:p>
        </p:txBody>
      </p:sp>
    </p:spTree>
    <p:extLst>
      <p:ext uri="{BB962C8B-B14F-4D97-AF65-F5344CB8AC3E}">
        <p14:creationId xmlns:p14="http://schemas.microsoft.com/office/powerpoint/2010/main" val="111284588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Grede</a:t>
            </a:r>
            <a:r>
              <a:rPr lang="en-US" dirty="0" smtClean="0"/>
              <a:t> (CA7 2016)</a:t>
            </a:r>
            <a:endParaRPr lang="en-US" dirty="0"/>
          </a:p>
        </p:txBody>
      </p:sp>
      <p:sp>
        <p:nvSpPr>
          <p:cNvPr id="3" name="Content Placeholder 2"/>
          <p:cNvSpPr>
            <a:spLocks noGrp="1"/>
          </p:cNvSpPr>
          <p:nvPr>
            <p:ph idx="1"/>
          </p:nvPr>
        </p:nvSpPr>
        <p:spPr/>
        <p:txBody>
          <a:bodyPr/>
          <a:lstStyle/>
          <a:p>
            <a:r>
              <a:rPr lang="en-US" dirty="0" smtClean="0"/>
              <a:t>Which, alone or together, of these are </a:t>
            </a:r>
            <a:r>
              <a:rPr lang="en-US" i="1" dirty="0" err="1" smtClean="0"/>
              <a:t>Grede</a:t>
            </a:r>
            <a:r>
              <a:rPr lang="en-US" dirty="0" smtClean="0"/>
              <a:t>?</a:t>
            </a:r>
            <a:endParaRPr lang="en-US" dirty="0"/>
          </a:p>
        </p:txBody>
      </p:sp>
      <p:sp>
        <p:nvSpPr>
          <p:cNvPr id="4" name="Date Placeholder 3"/>
          <p:cNvSpPr>
            <a:spLocks noGrp="1"/>
          </p:cNvSpPr>
          <p:nvPr>
            <p:ph type="dt" sz="half" idx="10"/>
          </p:nvPr>
        </p:nvSpPr>
        <p:spPr/>
        <p:txBody>
          <a:bodyPr/>
          <a:lstStyle/>
          <a:p>
            <a:pPr>
              <a:defRPr/>
            </a:pPr>
            <a:fld id="{0F999D49-66A8-4723-AB48-85EB09648450}" type="datetime4">
              <a:rPr lang="en-US" smtClean="0"/>
              <a:t>April 21,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07AC617F-9C2D-4F22-8526-E06E601AB67D}" type="slidenum">
              <a:rPr lang="en-US" altLang="en-US" smtClean="0"/>
              <a:pPr/>
              <a:t>66</a:t>
            </a:fld>
            <a:endParaRPr lang="en-US" altLang="en-US"/>
          </a:p>
        </p:txBody>
      </p:sp>
    </p:spTree>
    <p:extLst>
      <p:ext uri="{BB962C8B-B14F-4D97-AF65-F5344CB8AC3E}">
        <p14:creationId xmlns:p14="http://schemas.microsoft.com/office/powerpoint/2010/main" val="32940492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7EFD42E3-CCE0-4502-977F-F62814F12470}"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4B82732-F486-44BA-B281-4BE9F2896828}"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dirty="0" smtClean="0"/>
              <a:t>MII Answer</a:t>
            </a:r>
          </a:p>
        </p:txBody>
      </p:sp>
      <p:sp>
        <p:nvSpPr>
          <p:cNvPr id="9223" name="Rectangle 17"/>
          <p:cNvSpPr>
            <a:spLocks noGrp="1" noChangeArrowheads="1"/>
          </p:cNvSpPr>
          <p:nvPr>
            <p:ph type="body" idx="4294967295"/>
          </p:nvPr>
        </p:nvSpPr>
        <p:spPr/>
        <p:txBody>
          <a:bodyPr/>
          <a:lstStyle/>
          <a:p>
            <a:r>
              <a:rPr lang="en-US" altLang="en-US" sz="4000" dirty="0" smtClean="0">
                <a:solidFill>
                  <a:srgbClr val="0000FF"/>
                </a:solidFill>
              </a:rPr>
              <a:t>Inventory First?</a:t>
            </a:r>
          </a:p>
          <a:p>
            <a:pPr lvl="1"/>
            <a:r>
              <a:rPr lang="en-US" altLang="en-US" sz="3600" dirty="0" smtClean="0"/>
              <a:t>$33 from </a:t>
            </a:r>
            <a:r>
              <a:rPr lang="en-US" altLang="en-US" sz="3600" dirty="0" err="1" smtClean="0"/>
              <a:t>Inv</a:t>
            </a:r>
            <a:r>
              <a:rPr lang="en-US" altLang="en-US" sz="3600" dirty="0" smtClean="0"/>
              <a:t> to Bank, Finco and USC</a:t>
            </a:r>
          </a:p>
          <a:p>
            <a:pPr lvl="1"/>
            <a:r>
              <a:rPr lang="en-US" altLang="en-US" sz="3600" dirty="0" smtClean="0"/>
              <a:t>$67 from </a:t>
            </a:r>
            <a:r>
              <a:rPr lang="en-US" altLang="en-US" sz="3600" dirty="0" err="1" smtClean="0"/>
              <a:t>Eq</a:t>
            </a:r>
            <a:r>
              <a:rPr lang="en-US" altLang="en-US" sz="3600" dirty="0" smtClean="0"/>
              <a:t> to Bank</a:t>
            </a:r>
          </a:p>
          <a:p>
            <a:pPr lvl="1"/>
            <a:r>
              <a:rPr lang="en-US" altLang="en-US" sz="3600" dirty="0" smtClean="0"/>
              <a:t>$33 from </a:t>
            </a:r>
            <a:r>
              <a:rPr lang="en-US" altLang="en-US" sz="3600" dirty="0" err="1" smtClean="0"/>
              <a:t>Eq</a:t>
            </a:r>
            <a:r>
              <a:rPr lang="en-US" altLang="en-US" sz="3600" dirty="0" smtClean="0"/>
              <a:t> to Finco</a:t>
            </a:r>
          </a:p>
          <a:p>
            <a:pPr lvl="1"/>
            <a:r>
              <a:rPr lang="en-US" altLang="en-US" sz="3600" dirty="0" smtClean="0"/>
              <a:t>Bank gets 100, Finco gets 66, USC gets 33</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7EFD42E3-CCE0-4502-977F-F62814F12470}"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4B82732-F486-44BA-B281-4BE9F2896828}"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dirty="0" smtClean="0"/>
              <a:t>MII Answer</a:t>
            </a:r>
          </a:p>
        </p:txBody>
      </p:sp>
      <p:sp>
        <p:nvSpPr>
          <p:cNvPr id="9223" name="Rectangle 17"/>
          <p:cNvSpPr>
            <a:spLocks noGrp="1" noChangeArrowheads="1"/>
          </p:cNvSpPr>
          <p:nvPr>
            <p:ph type="body" idx="4294967295"/>
          </p:nvPr>
        </p:nvSpPr>
        <p:spPr/>
        <p:txBody>
          <a:bodyPr/>
          <a:lstStyle/>
          <a:p>
            <a:r>
              <a:rPr lang="en-US" altLang="en-US" sz="4000" dirty="0" smtClean="0">
                <a:solidFill>
                  <a:srgbClr val="0000FF"/>
                </a:solidFill>
              </a:rPr>
              <a:t>Equipment First?</a:t>
            </a:r>
          </a:p>
          <a:p>
            <a:pPr lvl="1"/>
            <a:r>
              <a:rPr lang="en-US" altLang="en-US" sz="3600" dirty="0" smtClean="0"/>
              <a:t>$100 from </a:t>
            </a:r>
            <a:r>
              <a:rPr lang="en-US" altLang="en-US" sz="3600" dirty="0" err="1" smtClean="0"/>
              <a:t>Eq</a:t>
            </a:r>
            <a:r>
              <a:rPr lang="en-US" altLang="en-US" sz="3600" dirty="0" smtClean="0"/>
              <a:t> to Bank</a:t>
            </a:r>
          </a:p>
          <a:p>
            <a:pPr lvl="1"/>
            <a:r>
              <a:rPr lang="en-US" altLang="en-US" sz="3600" dirty="0" smtClean="0"/>
              <a:t>$49.50 from </a:t>
            </a:r>
            <a:r>
              <a:rPr lang="en-US" altLang="en-US" sz="3600" dirty="0" err="1" smtClean="0"/>
              <a:t>Inv</a:t>
            </a:r>
            <a:r>
              <a:rPr lang="en-US" altLang="en-US" sz="3600" dirty="0" smtClean="0"/>
              <a:t> to Finco</a:t>
            </a:r>
          </a:p>
          <a:p>
            <a:pPr lvl="1"/>
            <a:r>
              <a:rPr lang="en-US" altLang="en-US" sz="3600" dirty="0" smtClean="0"/>
              <a:t>$49.50 from </a:t>
            </a:r>
            <a:r>
              <a:rPr lang="en-US" altLang="en-US" sz="3600" dirty="0" err="1" smtClean="0"/>
              <a:t>Inv</a:t>
            </a:r>
            <a:r>
              <a:rPr lang="en-US" altLang="en-US" sz="3600" dirty="0" smtClean="0"/>
              <a:t> to USC</a:t>
            </a:r>
          </a:p>
          <a:p>
            <a:r>
              <a:rPr lang="en-US" altLang="en-US" sz="3800" dirty="0" smtClean="0">
                <a:solidFill>
                  <a:srgbClr val="0000FF"/>
                </a:solidFill>
              </a:rPr>
              <a:t>Different outcomes depending on sequence but traditional marshaling doesn’t apply here, so do equipment first.</a:t>
            </a:r>
          </a:p>
        </p:txBody>
      </p:sp>
    </p:spTree>
    <p:extLst>
      <p:ext uri="{BB962C8B-B14F-4D97-AF65-F5344CB8AC3E}">
        <p14:creationId xmlns:p14="http://schemas.microsoft.com/office/powerpoint/2010/main" val="1311937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8ADE571E-6E70-45DC-B7C7-B41AC640C05E}" type="datetime4">
              <a:rPr lang="en-US" smtClean="0"/>
              <a:t>April 21, 2021</a:t>
            </a:fld>
            <a:endParaRPr lang="en-US" altLang="en-US">
              <a:solidFill>
                <a:schemeClr val="bg2"/>
              </a:solidFill>
            </a:endParaRPr>
          </a:p>
        </p:txBody>
      </p:sp>
      <p:sp>
        <p:nvSpPr>
          <p:cNvPr id="20" name="Slide Number Placeholder 4"/>
          <p:cNvSpPr>
            <a:spLocks noGrp="1"/>
          </p:cNvSpPr>
          <p:nvPr>
            <p:ph type="sldNum" sz="quarter" idx="12"/>
          </p:nvPr>
        </p:nvSpPr>
        <p:spPr>
          <a:xfrm>
            <a:off x="9347200" y="6248400"/>
            <a:ext cx="2540000" cy="457200"/>
          </a:xfrm>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6560E0-6F9D-4880-B871-8BE22C248EE0}"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dirty="0" smtClean="0"/>
              <a:t>MIII Answer</a:t>
            </a:r>
          </a:p>
        </p:txBody>
      </p:sp>
      <p:sp>
        <p:nvSpPr>
          <p:cNvPr id="11271" name="Rectangle 17"/>
          <p:cNvSpPr>
            <a:spLocks noGrp="1" noChangeArrowheads="1"/>
          </p:cNvSpPr>
          <p:nvPr>
            <p:ph type="body" idx="4294967295"/>
          </p:nvPr>
        </p:nvSpPr>
        <p:spPr/>
        <p:txBody>
          <a:bodyPr/>
          <a:lstStyle/>
          <a:p>
            <a:r>
              <a:rPr lang="en-US" altLang="en-US" sz="4000" dirty="0" smtClean="0">
                <a:solidFill>
                  <a:srgbClr val="0000FF"/>
                </a:solidFill>
              </a:rPr>
              <a:t>Inventory First?</a:t>
            </a:r>
          </a:p>
          <a:p>
            <a:pPr lvl="1"/>
            <a:r>
              <a:rPr lang="en-US" altLang="en-US" sz="3600" dirty="0" smtClean="0"/>
              <a:t>$33 from </a:t>
            </a:r>
            <a:r>
              <a:rPr lang="en-US" altLang="en-US" sz="3600" dirty="0" err="1" smtClean="0"/>
              <a:t>Inv</a:t>
            </a:r>
            <a:r>
              <a:rPr lang="en-US" altLang="en-US" sz="3600" dirty="0" smtClean="0"/>
              <a:t> to Bank, Finco and USC</a:t>
            </a:r>
          </a:p>
          <a:p>
            <a:pPr lvl="1"/>
            <a:r>
              <a:rPr lang="en-US" altLang="en-US" sz="3600" dirty="0" smtClean="0"/>
              <a:t>$67 from </a:t>
            </a:r>
            <a:r>
              <a:rPr lang="en-US" altLang="en-US" sz="3600" dirty="0" err="1" smtClean="0"/>
              <a:t>Eq</a:t>
            </a:r>
            <a:r>
              <a:rPr lang="en-US" altLang="en-US" sz="3600" dirty="0" smtClean="0"/>
              <a:t> to Bank (for total of $100)</a:t>
            </a:r>
          </a:p>
          <a:p>
            <a:pPr lvl="1"/>
            <a:r>
              <a:rPr lang="en-US" altLang="en-US" sz="3600" dirty="0" smtClean="0"/>
              <a:t>$16.50 from </a:t>
            </a:r>
            <a:r>
              <a:rPr lang="en-US" altLang="en-US" sz="3600" dirty="0" err="1" smtClean="0"/>
              <a:t>Eq</a:t>
            </a:r>
            <a:r>
              <a:rPr lang="en-US" altLang="en-US" sz="3600" dirty="0" smtClean="0"/>
              <a:t> to Finco/USC ($49.50 total)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4752</TotalTime>
  <Words>2926</Words>
  <Application>Microsoft Office PowerPoint</Application>
  <PresentationFormat>Widescreen</PresentationFormat>
  <Paragraphs>687</Paragraphs>
  <Slides>66</Slides>
  <Notes>60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66</vt:i4>
      </vt:variant>
    </vt:vector>
  </HeadingPairs>
  <TitlesOfParts>
    <vt:vector size="71" baseType="lpstr">
      <vt:lpstr>Arial</vt:lpstr>
      <vt:lpstr>Helvetica</vt:lpstr>
      <vt:lpstr>Monotype Sorts</vt:lpstr>
      <vt:lpstr>Times New Roman</vt:lpstr>
      <vt:lpstr>Generic (Standard)</vt:lpstr>
      <vt:lpstr>Class 11 Secured Transactions Spring 2021   Priority: Nature and Limits</vt:lpstr>
      <vt:lpstr>Marshaling I</vt:lpstr>
      <vt:lpstr>Marshaling II</vt:lpstr>
      <vt:lpstr>Marshaling III</vt:lpstr>
      <vt:lpstr>MI Answer</vt:lpstr>
      <vt:lpstr>MI Answer</vt:lpstr>
      <vt:lpstr>MII Answer</vt:lpstr>
      <vt:lpstr>MII Answer</vt:lpstr>
      <vt:lpstr>MIII Answer</vt:lpstr>
      <vt:lpstr>MIII Answer</vt:lpstr>
      <vt:lpstr>Marshaling IV</vt:lpstr>
      <vt:lpstr>Marshaling V</vt:lpstr>
      <vt:lpstr>MIV Answer</vt:lpstr>
      <vt:lpstr>MIV Answer</vt:lpstr>
      <vt:lpstr>Bottom Line So Far</vt:lpstr>
      <vt:lpstr>MV Answer</vt:lpstr>
      <vt:lpstr>MV Answer</vt:lpstr>
      <vt:lpstr>MV Answer</vt:lpstr>
      <vt:lpstr>Computer Room</vt:lpstr>
      <vt:lpstr>Marshaling Doctrine</vt:lpstr>
      <vt:lpstr>Marshaling Doctrine</vt:lpstr>
      <vt:lpstr>Meaning of Marshaling for Priority Theory</vt:lpstr>
      <vt:lpstr>9-322(a)(1)</vt:lpstr>
      <vt:lpstr>4-13: Secured Creditors and Lien Creditors (1/4)</vt:lpstr>
      <vt:lpstr>4-13: Secured Creditors and Lien Creditors (1/4)</vt:lpstr>
      <vt:lpstr>4-13: Secured Creditors and Lien Creditors (2/4)</vt:lpstr>
      <vt:lpstr>4-13: Secured Creditors and Lien Creditors (2/4)</vt:lpstr>
      <vt:lpstr>9-201(a)</vt:lpstr>
      <vt:lpstr>9-317(a)</vt:lpstr>
      <vt:lpstr>9-317(a)</vt:lpstr>
      <vt:lpstr>Lien Creditor: 9-102(a)(52)  </vt:lpstr>
      <vt:lpstr>Lien Creditor: 9-102(a)(52)  </vt:lpstr>
      <vt:lpstr>4-13: Answer</vt:lpstr>
      <vt:lpstr>4-13: Answer</vt:lpstr>
      <vt:lpstr>4-13: Secured Creditors and Lien Creditors (3/4)</vt:lpstr>
      <vt:lpstr>4-13: Secured Creditors and Lien Creditors (3/4)</vt:lpstr>
      <vt:lpstr>4-13: Secured Creditors and Lien Creditors (4/4)</vt:lpstr>
      <vt:lpstr>4-13: Secured Creditors and Lien Creditors (4/4)</vt:lpstr>
      <vt:lpstr>4-13: Answer</vt:lpstr>
      <vt:lpstr>4-13: Answer</vt:lpstr>
      <vt:lpstr>Subsequent SIs?</vt:lpstr>
      <vt:lpstr>Answer</vt:lpstr>
      <vt:lpstr>Knowledge and Textured-Priority Rules</vt:lpstr>
      <vt:lpstr>Knowledge and Textured-Priority Rules</vt:lpstr>
      <vt:lpstr>Knowledge and Textured-Priority Rules</vt:lpstr>
      <vt:lpstr>4-16: Negative Pledges</vt:lpstr>
      <vt:lpstr>NP: Try This</vt:lpstr>
      <vt:lpstr>NP: Try This</vt:lpstr>
      <vt:lpstr>NP: Try This</vt:lpstr>
      <vt:lpstr>Mudge</vt:lpstr>
      <vt:lpstr>Tortious Interference with Contracts</vt:lpstr>
      <vt:lpstr>9-401: Alienability of Debtor’s Rights </vt:lpstr>
      <vt:lpstr>9-401 (Cont.)</vt:lpstr>
      <vt:lpstr>Comment 5 to 9-401</vt:lpstr>
      <vt:lpstr>Comment 5 to 9-401</vt:lpstr>
      <vt:lpstr>Comment 5 to 9-401</vt:lpstr>
      <vt:lpstr>Fraudulent Transfers</vt:lpstr>
      <vt:lpstr>Fraudulent Conveyance Law</vt:lpstr>
      <vt:lpstr>Preferences</vt:lpstr>
      <vt:lpstr>Preference Law</vt:lpstr>
      <vt:lpstr>SI Grants to Preexisting Creditors</vt:lpstr>
      <vt:lpstr>SI Grants to Preexisting Creditors</vt:lpstr>
      <vt:lpstr>SI Grant to Preexisting Creditors</vt:lpstr>
      <vt:lpstr>The Mona Lisa Again</vt:lpstr>
      <vt:lpstr>Answer</vt:lpstr>
      <vt:lpstr>Grede (CA7 2016)</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429</cp:revision>
  <cp:lastPrinted>2021-04-21T19:41:07Z</cp:lastPrinted>
  <dcterms:created xsi:type="dcterms:W3CDTF">1999-10-27T15:27:59Z</dcterms:created>
  <dcterms:modified xsi:type="dcterms:W3CDTF">2021-04-21T19:41:30Z</dcterms:modified>
</cp:coreProperties>
</file>