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42"/>
  </p:notesMasterIdLst>
  <p:handoutMasterIdLst>
    <p:handoutMasterId r:id="rId43"/>
  </p:handoutMasterIdLst>
  <p:sldIdLst>
    <p:sldId id="1255" r:id="rId2"/>
    <p:sldId id="1424" r:id="rId3"/>
    <p:sldId id="1425" r:id="rId4"/>
    <p:sldId id="1426" r:id="rId5"/>
    <p:sldId id="1427" r:id="rId6"/>
    <p:sldId id="1428" r:id="rId7"/>
    <p:sldId id="1429" r:id="rId8"/>
    <p:sldId id="1284" r:id="rId9"/>
    <p:sldId id="1374" r:id="rId10"/>
    <p:sldId id="1285" r:id="rId11"/>
    <p:sldId id="1297" r:id="rId12"/>
    <p:sldId id="1286" r:id="rId13"/>
    <p:sldId id="1287" r:id="rId14"/>
    <p:sldId id="1341" r:id="rId15"/>
    <p:sldId id="1375" r:id="rId16"/>
    <p:sldId id="1343" r:id="rId17"/>
    <p:sldId id="1373" r:id="rId18"/>
    <p:sldId id="1309" r:id="rId19"/>
    <p:sldId id="1389" r:id="rId20"/>
    <p:sldId id="1390" r:id="rId21"/>
    <p:sldId id="1310" r:id="rId22"/>
    <p:sldId id="1392" r:id="rId23"/>
    <p:sldId id="1404" r:id="rId24"/>
    <p:sldId id="1413" r:id="rId25"/>
    <p:sldId id="1415" r:id="rId26"/>
    <p:sldId id="1410" r:id="rId27"/>
    <p:sldId id="1414" r:id="rId28"/>
    <p:sldId id="1416" r:id="rId29"/>
    <p:sldId id="1417" r:id="rId30"/>
    <p:sldId id="1422" r:id="rId31"/>
    <p:sldId id="1418" r:id="rId32"/>
    <p:sldId id="1423" r:id="rId33"/>
    <p:sldId id="1419" r:id="rId34"/>
    <p:sldId id="1420" r:id="rId35"/>
    <p:sldId id="1421" r:id="rId36"/>
    <p:sldId id="1379" r:id="rId37"/>
    <p:sldId id="1380" r:id="rId38"/>
    <p:sldId id="1381" r:id="rId39"/>
    <p:sldId id="1387" r:id="rId40"/>
    <p:sldId id="1388" r:id="rId41"/>
  </p:sldIdLst>
  <p:sldSz cx="12192000" cy="6858000"/>
  <p:notesSz cx="7010400" cy="9296400"/>
  <p:defaultTextStyle>
    <a:defPPr>
      <a:defRPr lang="en-US"/>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66FF"/>
    <a:srgbClr val="CC66FF"/>
    <a:srgbClr val="0000FF"/>
    <a:srgbClr val="CCCCFF"/>
    <a:srgbClr val="6699FF"/>
    <a:srgbClr val="003399"/>
    <a:srgbClr val="FFCC99"/>
    <a:srgbClr val="CC99FF"/>
    <a:srgbClr val="FF7C8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591" autoAdjust="0"/>
    <p:restoredTop sz="86386" autoAdjust="0"/>
  </p:normalViewPr>
  <p:slideViewPr>
    <p:cSldViewPr snapToGrid="0">
      <p:cViewPr varScale="1">
        <p:scale>
          <a:sx n="153" d="100"/>
          <a:sy n="153" d="100"/>
        </p:scale>
        <p:origin x="116" y="128"/>
      </p:cViewPr>
      <p:guideLst>
        <p:guide orient="horz" pos="2160"/>
        <p:guide pos="3840"/>
      </p:guideLst>
    </p:cSldViewPr>
  </p:slideViewPr>
  <p:outlineViewPr>
    <p:cViewPr>
      <p:scale>
        <a:sx n="50" d="100"/>
        <a:sy n="50"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81" d="100"/>
          <a:sy n="81" d="100"/>
        </p:scale>
        <p:origin x="-2059" y="-8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1" y="0"/>
            <a:ext cx="3036888" cy="463550"/>
          </a:xfrm>
          <a:prstGeom prst="rect">
            <a:avLst/>
          </a:prstGeom>
          <a:noFill/>
          <a:ln w="9525">
            <a:noFill/>
            <a:miter lim="800000"/>
            <a:headEnd/>
            <a:tailEnd/>
          </a:ln>
        </p:spPr>
        <p:txBody>
          <a:bodyPr vert="horz" wrap="square" lIns="93158" tIns="46579" rIns="93158" bIns="46579" numCol="1" anchor="t" anchorCtr="0" compatLnSpc="1">
            <a:prstTxWarp prst="textNoShape">
              <a:avLst/>
            </a:prstTxWarp>
          </a:bodyPr>
          <a:lstStyle>
            <a:lvl1pPr defTabSz="931795">
              <a:defRPr kumimoji="0" sz="1200"/>
            </a:lvl1pPr>
          </a:lstStyle>
          <a:p>
            <a:pPr>
              <a:defRPr/>
            </a:pPr>
            <a:r>
              <a:rPr lang="en-US" altLang="en-US"/>
              <a:t>Prof. Randal C. Picker</a:t>
            </a:r>
          </a:p>
        </p:txBody>
      </p:sp>
      <p:sp>
        <p:nvSpPr>
          <p:cNvPr id="14339" name="Rectangle 3"/>
          <p:cNvSpPr>
            <a:spLocks noGrp="1" noChangeArrowheads="1"/>
          </p:cNvSpPr>
          <p:nvPr>
            <p:ph type="dt" sz="quarter" idx="1"/>
          </p:nvPr>
        </p:nvSpPr>
        <p:spPr bwMode="auto">
          <a:xfrm>
            <a:off x="3973514" y="0"/>
            <a:ext cx="3036887" cy="463550"/>
          </a:xfrm>
          <a:prstGeom prst="rect">
            <a:avLst/>
          </a:prstGeom>
          <a:noFill/>
          <a:ln w="9525">
            <a:noFill/>
            <a:miter lim="800000"/>
            <a:headEnd/>
            <a:tailEnd/>
          </a:ln>
        </p:spPr>
        <p:txBody>
          <a:bodyPr vert="horz" wrap="square" lIns="93158" tIns="46579" rIns="93158" bIns="46579" numCol="1" anchor="t" anchorCtr="0" compatLnSpc="1">
            <a:prstTxWarp prst="textNoShape">
              <a:avLst/>
            </a:prstTxWarp>
          </a:bodyPr>
          <a:lstStyle>
            <a:lvl1pPr algn="r" defTabSz="931795">
              <a:defRPr kumimoji="0" sz="1200"/>
            </a:lvl1pPr>
          </a:lstStyle>
          <a:p>
            <a:pPr>
              <a:defRPr/>
            </a:pPr>
            <a:fld id="{873D6AD0-3D98-422C-9EFD-EECEE0019ECD}" type="datetime1">
              <a:rPr lang="en-US" altLang="en-US" smtClean="0"/>
              <a:t>4/19/2021</a:t>
            </a:fld>
            <a:endParaRPr lang="en-US" altLang="en-US"/>
          </a:p>
        </p:txBody>
      </p:sp>
      <p:sp>
        <p:nvSpPr>
          <p:cNvPr id="14340" name="Rectangle 4"/>
          <p:cNvSpPr>
            <a:spLocks noGrp="1" noChangeArrowheads="1"/>
          </p:cNvSpPr>
          <p:nvPr>
            <p:ph type="ftr" sz="quarter" idx="2"/>
          </p:nvPr>
        </p:nvSpPr>
        <p:spPr bwMode="auto">
          <a:xfrm>
            <a:off x="1" y="8832850"/>
            <a:ext cx="3036888" cy="463550"/>
          </a:xfrm>
          <a:prstGeom prst="rect">
            <a:avLst/>
          </a:prstGeom>
          <a:noFill/>
          <a:ln w="9525">
            <a:noFill/>
            <a:miter lim="800000"/>
            <a:headEnd/>
            <a:tailEnd/>
          </a:ln>
        </p:spPr>
        <p:txBody>
          <a:bodyPr vert="horz" wrap="square" lIns="93158" tIns="46579" rIns="93158" bIns="46579" numCol="1" anchor="b" anchorCtr="0" compatLnSpc="1">
            <a:prstTxWarp prst="textNoShape">
              <a:avLst/>
            </a:prstTxWarp>
          </a:bodyPr>
          <a:lstStyle>
            <a:lvl1pPr defTabSz="931795">
              <a:defRPr kumimoji="0" sz="1200"/>
            </a:lvl1pPr>
          </a:lstStyle>
          <a:p>
            <a:pPr>
              <a:defRPr/>
            </a:pPr>
            <a:r>
              <a:rPr lang="en-US" altLang="en-US"/>
              <a:t>Secured Transactions</a:t>
            </a:r>
          </a:p>
        </p:txBody>
      </p:sp>
      <p:sp>
        <p:nvSpPr>
          <p:cNvPr id="14341" name="Rectangle 5"/>
          <p:cNvSpPr>
            <a:spLocks noGrp="1" noChangeArrowheads="1"/>
          </p:cNvSpPr>
          <p:nvPr>
            <p:ph type="sldNum" sz="quarter" idx="3"/>
          </p:nvPr>
        </p:nvSpPr>
        <p:spPr bwMode="auto">
          <a:xfrm>
            <a:off x="3973514" y="8832850"/>
            <a:ext cx="3036887" cy="463550"/>
          </a:xfrm>
          <a:prstGeom prst="rect">
            <a:avLst/>
          </a:prstGeom>
          <a:noFill/>
          <a:ln w="9525">
            <a:noFill/>
            <a:miter lim="800000"/>
            <a:headEnd/>
            <a:tailEnd/>
          </a:ln>
        </p:spPr>
        <p:txBody>
          <a:bodyPr vert="horz" wrap="square" lIns="93158" tIns="46579" rIns="93158" bIns="46579" numCol="1" anchor="b" anchorCtr="0" compatLnSpc="1">
            <a:prstTxWarp prst="textNoShape">
              <a:avLst/>
            </a:prstTxWarp>
          </a:bodyPr>
          <a:lstStyle>
            <a:lvl1pPr algn="r" defTabSz="931795">
              <a:defRPr kumimoji="0" sz="1200"/>
            </a:lvl1pPr>
          </a:lstStyle>
          <a:p>
            <a:fld id="{73FAAA7A-9727-4318-989B-84324B5DD684}" type="slidenum">
              <a:rPr lang="en-US" altLang="en-US"/>
              <a:pPr/>
              <a:t>‹#›</a:t>
            </a:fld>
            <a:endParaRPr lang="en-US" altLang="en-US"/>
          </a:p>
        </p:txBody>
      </p:sp>
    </p:spTree>
    <p:extLst>
      <p:ext uri="{BB962C8B-B14F-4D97-AF65-F5344CB8AC3E}">
        <p14:creationId xmlns:p14="http://schemas.microsoft.com/office/powerpoint/2010/main" val="82404023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1" y="0"/>
            <a:ext cx="3036888" cy="463550"/>
          </a:xfrm>
          <a:prstGeom prst="rect">
            <a:avLst/>
          </a:prstGeom>
          <a:noFill/>
          <a:ln w="9525">
            <a:noFill/>
            <a:miter lim="800000"/>
            <a:headEnd/>
            <a:tailEnd/>
          </a:ln>
        </p:spPr>
        <p:txBody>
          <a:bodyPr vert="horz" wrap="square" lIns="93158" tIns="46579" rIns="93158" bIns="46579" numCol="1" anchor="t" anchorCtr="0" compatLnSpc="1">
            <a:prstTxWarp prst="textNoShape">
              <a:avLst/>
            </a:prstTxWarp>
          </a:bodyPr>
          <a:lstStyle>
            <a:lvl1pPr defTabSz="931795">
              <a:defRPr kumimoji="0" sz="1200"/>
            </a:lvl1pPr>
          </a:lstStyle>
          <a:p>
            <a:pPr>
              <a:defRPr/>
            </a:pPr>
            <a:endParaRPr lang="en-US" altLang="en-US"/>
          </a:p>
        </p:txBody>
      </p:sp>
      <p:sp>
        <p:nvSpPr>
          <p:cNvPr id="37891" name="Rectangle 9"/>
          <p:cNvSpPr>
            <a:spLocks noGrp="1" noRot="1" noChangeAspect="1" noChangeArrowheads="1"/>
          </p:cNvSpPr>
          <p:nvPr>
            <p:ph type="sldImg" idx="2"/>
          </p:nvPr>
        </p:nvSpPr>
        <p:spPr bwMode="auto">
          <a:xfrm>
            <a:off x="406400" y="698500"/>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 name="Rectangle 10"/>
          <p:cNvSpPr>
            <a:spLocks noGrp="1" noChangeArrowheads="1"/>
          </p:cNvSpPr>
          <p:nvPr>
            <p:ph type="body" sz="quarter" idx="3"/>
          </p:nvPr>
        </p:nvSpPr>
        <p:spPr bwMode="auto">
          <a:xfrm>
            <a:off x="935039" y="4416426"/>
            <a:ext cx="5140325" cy="4181475"/>
          </a:xfrm>
          <a:prstGeom prst="rect">
            <a:avLst/>
          </a:prstGeom>
          <a:noFill/>
          <a:ln w="9525">
            <a:noFill/>
            <a:miter lim="800000"/>
            <a:headEnd/>
            <a:tailEnd/>
          </a:ln>
        </p:spPr>
        <p:txBody>
          <a:bodyPr vert="horz" wrap="square" lIns="93158" tIns="46579" rIns="93158" bIns="46579"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059" name="Rectangle 11"/>
          <p:cNvSpPr>
            <a:spLocks noGrp="1" noChangeArrowheads="1"/>
          </p:cNvSpPr>
          <p:nvPr>
            <p:ph type="dt" idx="1"/>
          </p:nvPr>
        </p:nvSpPr>
        <p:spPr bwMode="auto">
          <a:xfrm>
            <a:off x="3973514" y="0"/>
            <a:ext cx="3036887" cy="463550"/>
          </a:xfrm>
          <a:prstGeom prst="rect">
            <a:avLst/>
          </a:prstGeom>
          <a:noFill/>
          <a:ln w="9525">
            <a:noFill/>
            <a:miter lim="800000"/>
            <a:headEnd/>
            <a:tailEnd/>
          </a:ln>
        </p:spPr>
        <p:txBody>
          <a:bodyPr vert="horz" wrap="square" lIns="93158" tIns="46579" rIns="93158" bIns="46579" numCol="1" anchor="t" anchorCtr="0" compatLnSpc="1">
            <a:prstTxWarp prst="textNoShape">
              <a:avLst/>
            </a:prstTxWarp>
          </a:bodyPr>
          <a:lstStyle>
            <a:lvl1pPr algn="r" defTabSz="931795">
              <a:defRPr kumimoji="0" sz="1200"/>
            </a:lvl1pPr>
          </a:lstStyle>
          <a:p>
            <a:pPr>
              <a:defRPr/>
            </a:pPr>
            <a:fld id="{972DCA2D-CF4D-41BA-B676-219F098CBB95}" type="datetime1">
              <a:rPr lang="en-US" altLang="en-US" smtClean="0"/>
              <a:t>4/19/2021</a:t>
            </a:fld>
            <a:endParaRPr lang="en-US" altLang="en-US"/>
          </a:p>
        </p:txBody>
      </p:sp>
      <p:sp>
        <p:nvSpPr>
          <p:cNvPr id="2060" name="Rectangle 12"/>
          <p:cNvSpPr>
            <a:spLocks noGrp="1" noChangeArrowheads="1"/>
          </p:cNvSpPr>
          <p:nvPr>
            <p:ph type="ftr" sz="quarter" idx="4"/>
          </p:nvPr>
        </p:nvSpPr>
        <p:spPr bwMode="auto">
          <a:xfrm>
            <a:off x="1" y="8832850"/>
            <a:ext cx="3036888" cy="463550"/>
          </a:xfrm>
          <a:prstGeom prst="rect">
            <a:avLst/>
          </a:prstGeom>
          <a:noFill/>
          <a:ln w="9525">
            <a:noFill/>
            <a:miter lim="800000"/>
            <a:headEnd/>
            <a:tailEnd/>
          </a:ln>
        </p:spPr>
        <p:txBody>
          <a:bodyPr vert="horz" wrap="square" lIns="93158" tIns="46579" rIns="93158" bIns="46579" numCol="1" anchor="b" anchorCtr="0" compatLnSpc="1">
            <a:prstTxWarp prst="textNoShape">
              <a:avLst/>
            </a:prstTxWarp>
          </a:bodyPr>
          <a:lstStyle>
            <a:lvl1pPr defTabSz="931795">
              <a:defRPr kumimoji="0" sz="1200"/>
            </a:lvl1pPr>
          </a:lstStyle>
          <a:p>
            <a:pPr>
              <a:defRPr/>
            </a:pPr>
            <a:endParaRPr lang="en-US" altLang="en-US"/>
          </a:p>
        </p:txBody>
      </p:sp>
      <p:sp>
        <p:nvSpPr>
          <p:cNvPr id="2061" name="Rectangle 13"/>
          <p:cNvSpPr>
            <a:spLocks noGrp="1" noChangeArrowheads="1"/>
          </p:cNvSpPr>
          <p:nvPr>
            <p:ph type="sldNum" sz="quarter" idx="5"/>
          </p:nvPr>
        </p:nvSpPr>
        <p:spPr bwMode="auto">
          <a:xfrm>
            <a:off x="3973514" y="8832850"/>
            <a:ext cx="3036887" cy="463550"/>
          </a:xfrm>
          <a:prstGeom prst="rect">
            <a:avLst/>
          </a:prstGeom>
          <a:noFill/>
          <a:ln w="9525">
            <a:noFill/>
            <a:miter lim="800000"/>
            <a:headEnd/>
            <a:tailEnd/>
          </a:ln>
        </p:spPr>
        <p:txBody>
          <a:bodyPr vert="horz" wrap="square" lIns="93158" tIns="46579" rIns="93158" bIns="46579" numCol="1" anchor="b" anchorCtr="0" compatLnSpc="1">
            <a:prstTxWarp prst="textNoShape">
              <a:avLst/>
            </a:prstTxWarp>
          </a:bodyPr>
          <a:lstStyle>
            <a:lvl1pPr algn="r" defTabSz="931795">
              <a:defRPr kumimoji="0" sz="1200"/>
            </a:lvl1pPr>
          </a:lstStyle>
          <a:p>
            <a:fld id="{A669D3A7-FF03-4136-AA25-DA77B951567F}" type="slidenum">
              <a:rPr lang="en-US" altLang="en-US"/>
              <a:pPr/>
              <a:t>‹#›</a:t>
            </a:fld>
            <a:endParaRPr lang="en-US" altLang="en-US"/>
          </a:p>
        </p:txBody>
      </p:sp>
    </p:spTree>
    <p:extLst>
      <p:ext uri="{BB962C8B-B14F-4D97-AF65-F5344CB8AC3E}">
        <p14:creationId xmlns:p14="http://schemas.microsoft.com/office/powerpoint/2010/main" val="3010881307"/>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EAD17098-A27C-4FC3-80A0-BB96D21D571E}" type="datetime1">
              <a:rPr kumimoji="0" lang="en-US" altLang="en-US" sz="1200"/>
              <a:t>4/19/2021</a:t>
            </a:fld>
            <a:endParaRPr kumimoji="0" lang="en-US" altLang="en-US" sz="1200"/>
          </a:p>
        </p:txBody>
      </p:sp>
      <p:sp>
        <p:nvSpPr>
          <p:cNvPr id="3891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9E4CC75F-98D2-4A01-A487-BAD75D35445D}" type="slidenum">
              <a:rPr kumimoji="0" lang="en-US" altLang="en-US" sz="1200"/>
              <a:pPr/>
              <a:t>1</a:t>
            </a:fld>
            <a:endParaRPr kumimoji="0" lang="en-US" altLang="en-US" sz="1200"/>
          </a:p>
        </p:txBody>
      </p:sp>
      <p:sp>
        <p:nvSpPr>
          <p:cNvPr id="38916" name="Rectangle 2"/>
          <p:cNvSpPr>
            <a:spLocks noGrp="1" noRot="1" noChangeAspect="1" noChangeArrowheads="1" noTextEdit="1"/>
          </p:cNvSpPr>
          <p:nvPr>
            <p:ph type="sldImg"/>
          </p:nvPr>
        </p:nvSpPr>
        <p:spPr>
          <a:xfrm>
            <a:off x="406400" y="698500"/>
            <a:ext cx="6197600" cy="3486150"/>
          </a:xfrm>
          <a:ln/>
        </p:spPr>
      </p:sp>
      <p:sp>
        <p:nvSpPr>
          <p:cNvPr id="389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2567273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430CABED-C3E7-4C1B-B789-24746A583E23}" type="datetime1">
              <a:rPr kumimoji="0" lang="en-US" altLang="en-US" sz="1200"/>
              <a:t>4/19/2021</a:t>
            </a:fld>
            <a:endParaRPr kumimoji="0" lang="en-US" altLang="en-US" sz="1200"/>
          </a:p>
        </p:txBody>
      </p:sp>
      <p:sp>
        <p:nvSpPr>
          <p:cNvPr id="4813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2FA907B0-B1B8-4A4F-81C7-65E62CEEA914}" type="slidenum">
              <a:rPr kumimoji="0" lang="en-US" altLang="en-US" sz="1200"/>
              <a:pPr/>
              <a:t>16</a:t>
            </a:fld>
            <a:endParaRPr kumimoji="0" lang="en-US" altLang="en-US" sz="1200"/>
          </a:p>
        </p:txBody>
      </p:sp>
      <p:sp>
        <p:nvSpPr>
          <p:cNvPr id="48132" name="Rectangle 2"/>
          <p:cNvSpPr>
            <a:spLocks noGrp="1" noRot="1" noChangeAspect="1" noChangeArrowheads="1" noTextEdit="1"/>
          </p:cNvSpPr>
          <p:nvPr>
            <p:ph type="sldImg"/>
          </p:nvPr>
        </p:nvSpPr>
        <p:spPr>
          <a:xfrm>
            <a:off x="406400" y="698500"/>
            <a:ext cx="6197600" cy="3486150"/>
          </a:xfrm>
          <a:ln/>
        </p:spPr>
      </p:sp>
      <p:sp>
        <p:nvSpPr>
          <p:cNvPr id="4813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8548768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C4591CC7-BDEA-4542-88FC-90CAA893E1E5}" type="datetime1">
              <a:rPr kumimoji="0" lang="en-US" altLang="en-US" sz="1200"/>
              <a:t>4/19/2021</a:t>
            </a:fld>
            <a:endParaRPr kumimoji="0" lang="en-US" altLang="en-US" sz="1200"/>
          </a:p>
        </p:txBody>
      </p:sp>
      <p:sp>
        <p:nvSpPr>
          <p:cNvPr id="4915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C6B4CF94-E7B7-4DCB-A7C4-219D688BC65B}" type="slidenum">
              <a:rPr kumimoji="0" lang="en-US" altLang="en-US" sz="1200"/>
              <a:pPr/>
              <a:t>17</a:t>
            </a:fld>
            <a:endParaRPr kumimoji="0" lang="en-US" altLang="en-US" sz="1200"/>
          </a:p>
        </p:txBody>
      </p:sp>
      <p:sp>
        <p:nvSpPr>
          <p:cNvPr id="49156" name="Rectangle 2"/>
          <p:cNvSpPr>
            <a:spLocks noGrp="1" noRot="1" noChangeAspect="1" noChangeArrowheads="1" noTextEdit="1"/>
          </p:cNvSpPr>
          <p:nvPr>
            <p:ph type="sldImg"/>
          </p:nvPr>
        </p:nvSpPr>
        <p:spPr>
          <a:xfrm>
            <a:off x="406400" y="698500"/>
            <a:ext cx="6197600" cy="3486150"/>
          </a:xfrm>
          <a:ln/>
        </p:spPr>
      </p:sp>
      <p:sp>
        <p:nvSpPr>
          <p:cNvPr id="4915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6929993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65F169B7-9502-4B3D-AEBD-DCF72499FE84}" type="datetime1">
              <a:rPr kumimoji="0" lang="en-US" altLang="en-US" sz="1200"/>
              <a:t>4/19/2021</a:t>
            </a:fld>
            <a:endParaRPr kumimoji="0" lang="en-US" altLang="en-US" sz="1200"/>
          </a:p>
        </p:txBody>
      </p:sp>
      <p:sp>
        <p:nvSpPr>
          <p:cNvPr id="6144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BBB18F3B-999C-4883-B129-85540B9BF4F4}" type="slidenum">
              <a:rPr kumimoji="0" lang="en-US" altLang="en-US" sz="1200"/>
              <a:pPr/>
              <a:t>18</a:t>
            </a:fld>
            <a:endParaRPr kumimoji="0" lang="en-US" altLang="en-US" sz="1200"/>
          </a:p>
        </p:txBody>
      </p:sp>
      <p:sp>
        <p:nvSpPr>
          <p:cNvPr id="61444" name="Rectangle 2"/>
          <p:cNvSpPr>
            <a:spLocks noGrp="1" noRot="1" noChangeAspect="1" noChangeArrowheads="1" noTextEdit="1"/>
          </p:cNvSpPr>
          <p:nvPr>
            <p:ph type="sldImg"/>
          </p:nvPr>
        </p:nvSpPr>
        <p:spPr>
          <a:xfrm>
            <a:off x="406400" y="698500"/>
            <a:ext cx="6197600" cy="3486150"/>
          </a:xfrm>
          <a:ln/>
        </p:spPr>
      </p:sp>
      <p:sp>
        <p:nvSpPr>
          <p:cNvPr id="614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1445688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409EB0F1-1C53-4C7D-AEFE-031DC639BF25}" type="datetime1">
              <a:rPr kumimoji="0" lang="en-US" altLang="en-US" sz="1200"/>
              <a:t>4/19/2021</a:t>
            </a:fld>
            <a:endParaRPr kumimoji="0" lang="en-US" altLang="en-US" sz="1200"/>
          </a:p>
        </p:txBody>
      </p:sp>
      <p:sp>
        <p:nvSpPr>
          <p:cNvPr id="6246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EB5D1799-A5DB-4068-8A88-91A493830789}" type="slidenum">
              <a:rPr kumimoji="0" lang="en-US" altLang="en-US" sz="1200"/>
              <a:pPr/>
              <a:t>21</a:t>
            </a:fld>
            <a:endParaRPr kumimoji="0" lang="en-US" altLang="en-US" sz="1200"/>
          </a:p>
        </p:txBody>
      </p:sp>
      <p:sp>
        <p:nvSpPr>
          <p:cNvPr id="62468" name="Rectangle 2"/>
          <p:cNvSpPr>
            <a:spLocks noGrp="1" noRot="1" noChangeAspect="1" noChangeArrowheads="1" noTextEdit="1"/>
          </p:cNvSpPr>
          <p:nvPr>
            <p:ph type="sldImg"/>
          </p:nvPr>
        </p:nvSpPr>
        <p:spPr>
          <a:xfrm>
            <a:off x="406400" y="698500"/>
            <a:ext cx="6197600" cy="3486150"/>
          </a:xfrm>
          <a:ln/>
        </p:spPr>
      </p:sp>
      <p:sp>
        <p:nvSpPr>
          <p:cNvPr id="624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23401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409EB0F1-1C53-4C7D-AEFE-031DC639BF25}" type="datetime1">
              <a:rPr kumimoji="0" lang="en-US" altLang="en-US" sz="1200"/>
              <a:t>4/19/2021</a:t>
            </a:fld>
            <a:endParaRPr kumimoji="0" lang="en-US" altLang="en-US" sz="1200"/>
          </a:p>
        </p:txBody>
      </p:sp>
      <p:sp>
        <p:nvSpPr>
          <p:cNvPr id="6246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EB5D1799-A5DB-4068-8A88-91A493830789}" type="slidenum">
              <a:rPr kumimoji="0" lang="en-US" altLang="en-US" sz="1200"/>
              <a:pPr/>
              <a:t>22</a:t>
            </a:fld>
            <a:endParaRPr kumimoji="0" lang="en-US" altLang="en-US" sz="1200"/>
          </a:p>
        </p:txBody>
      </p:sp>
      <p:sp>
        <p:nvSpPr>
          <p:cNvPr id="62468" name="Rectangle 2"/>
          <p:cNvSpPr>
            <a:spLocks noGrp="1" noRot="1" noChangeAspect="1" noChangeArrowheads="1" noTextEdit="1"/>
          </p:cNvSpPr>
          <p:nvPr>
            <p:ph type="sldImg"/>
          </p:nvPr>
        </p:nvSpPr>
        <p:spPr>
          <a:xfrm>
            <a:off x="406400" y="698500"/>
            <a:ext cx="6197600" cy="3486150"/>
          </a:xfrm>
          <a:ln/>
        </p:spPr>
      </p:sp>
      <p:sp>
        <p:nvSpPr>
          <p:cNvPr id="624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2324198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35E4BC47-5E7E-4EC2-B257-77FFC2FF5CA4}" type="datetime1">
              <a:rPr kumimoji="0" lang="en-US" altLang="en-US" sz="1200"/>
              <a:t>4/19/2021</a:t>
            </a:fld>
            <a:endParaRPr kumimoji="0" lang="en-US" altLang="en-US" sz="1200"/>
          </a:p>
        </p:txBody>
      </p:sp>
      <p:sp>
        <p:nvSpPr>
          <p:cNvPr id="634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D10F367B-5CB8-49AE-A5D8-F085380A8E2B}" type="slidenum">
              <a:rPr kumimoji="0" lang="en-US" altLang="en-US" sz="1200"/>
              <a:pPr/>
              <a:t>23</a:t>
            </a:fld>
            <a:endParaRPr kumimoji="0" lang="en-US" altLang="en-US" sz="1200"/>
          </a:p>
        </p:txBody>
      </p:sp>
      <p:sp>
        <p:nvSpPr>
          <p:cNvPr id="63492" name="Rectangle 2"/>
          <p:cNvSpPr>
            <a:spLocks noGrp="1" noRot="1" noChangeAspect="1" noChangeArrowheads="1" noTextEdit="1"/>
          </p:cNvSpPr>
          <p:nvPr>
            <p:ph type="sldImg"/>
          </p:nvPr>
        </p:nvSpPr>
        <p:spPr>
          <a:xfrm>
            <a:off x="406400" y="698500"/>
            <a:ext cx="6197600" cy="3486150"/>
          </a:xfrm>
          <a:ln/>
        </p:spPr>
      </p:sp>
      <p:sp>
        <p:nvSpPr>
          <p:cNvPr id="634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9878960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35E4BC47-5E7E-4EC2-B257-77FFC2FF5CA4}" type="datetime1">
              <a:rPr kumimoji="0" lang="en-US" altLang="en-US" sz="1200"/>
              <a:t>4/19/2021</a:t>
            </a:fld>
            <a:endParaRPr kumimoji="0" lang="en-US" altLang="en-US" sz="1200"/>
          </a:p>
        </p:txBody>
      </p:sp>
      <p:sp>
        <p:nvSpPr>
          <p:cNvPr id="634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D10F367B-5CB8-49AE-A5D8-F085380A8E2B}" type="slidenum">
              <a:rPr kumimoji="0" lang="en-US" altLang="en-US" sz="1200"/>
              <a:pPr/>
              <a:t>24</a:t>
            </a:fld>
            <a:endParaRPr kumimoji="0" lang="en-US" altLang="en-US" sz="1200"/>
          </a:p>
        </p:txBody>
      </p:sp>
      <p:sp>
        <p:nvSpPr>
          <p:cNvPr id="63492" name="Rectangle 2"/>
          <p:cNvSpPr>
            <a:spLocks noGrp="1" noRot="1" noChangeAspect="1" noChangeArrowheads="1" noTextEdit="1"/>
          </p:cNvSpPr>
          <p:nvPr>
            <p:ph type="sldImg"/>
          </p:nvPr>
        </p:nvSpPr>
        <p:spPr>
          <a:xfrm>
            <a:off x="406400" y="698500"/>
            <a:ext cx="6197600" cy="3486150"/>
          </a:xfrm>
          <a:ln/>
        </p:spPr>
      </p:sp>
      <p:sp>
        <p:nvSpPr>
          <p:cNvPr id="634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4515089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35E4BC47-5E7E-4EC2-B257-77FFC2FF5CA4}" type="datetime1">
              <a:rPr kumimoji="0" lang="en-US" altLang="en-US" sz="1200"/>
              <a:t>4/19/2021</a:t>
            </a:fld>
            <a:endParaRPr kumimoji="0" lang="en-US" altLang="en-US" sz="1200"/>
          </a:p>
        </p:txBody>
      </p:sp>
      <p:sp>
        <p:nvSpPr>
          <p:cNvPr id="634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D10F367B-5CB8-49AE-A5D8-F085380A8E2B}" type="slidenum">
              <a:rPr kumimoji="0" lang="en-US" altLang="en-US" sz="1200"/>
              <a:pPr/>
              <a:t>25</a:t>
            </a:fld>
            <a:endParaRPr kumimoji="0" lang="en-US" altLang="en-US" sz="1200"/>
          </a:p>
        </p:txBody>
      </p:sp>
      <p:sp>
        <p:nvSpPr>
          <p:cNvPr id="63492" name="Rectangle 2"/>
          <p:cNvSpPr>
            <a:spLocks noGrp="1" noRot="1" noChangeAspect="1" noChangeArrowheads="1" noTextEdit="1"/>
          </p:cNvSpPr>
          <p:nvPr>
            <p:ph type="sldImg"/>
          </p:nvPr>
        </p:nvSpPr>
        <p:spPr>
          <a:xfrm>
            <a:off x="406400" y="698500"/>
            <a:ext cx="6197600" cy="3486150"/>
          </a:xfrm>
          <a:ln/>
        </p:spPr>
      </p:sp>
      <p:sp>
        <p:nvSpPr>
          <p:cNvPr id="634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6986213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35E4BC47-5E7E-4EC2-B257-77FFC2FF5CA4}" type="datetime1">
              <a:rPr kumimoji="0" lang="en-US" altLang="en-US" sz="1200"/>
              <a:t>4/19/2021</a:t>
            </a:fld>
            <a:endParaRPr kumimoji="0" lang="en-US" altLang="en-US" sz="1200"/>
          </a:p>
        </p:txBody>
      </p:sp>
      <p:sp>
        <p:nvSpPr>
          <p:cNvPr id="634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D10F367B-5CB8-49AE-A5D8-F085380A8E2B}" type="slidenum">
              <a:rPr kumimoji="0" lang="en-US" altLang="en-US" sz="1200"/>
              <a:pPr/>
              <a:t>30</a:t>
            </a:fld>
            <a:endParaRPr kumimoji="0" lang="en-US" altLang="en-US" sz="1200"/>
          </a:p>
        </p:txBody>
      </p:sp>
      <p:sp>
        <p:nvSpPr>
          <p:cNvPr id="63492" name="Rectangle 2"/>
          <p:cNvSpPr>
            <a:spLocks noGrp="1" noRot="1" noChangeAspect="1" noChangeArrowheads="1" noTextEdit="1"/>
          </p:cNvSpPr>
          <p:nvPr>
            <p:ph type="sldImg"/>
          </p:nvPr>
        </p:nvSpPr>
        <p:spPr>
          <a:xfrm>
            <a:off x="406400" y="698500"/>
            <a:ext cx="6197600" cy="3486150"/>
          </a:xfrm>
          <a:ln/>
        </p:spPr>
      </p:sp>
      <p:sp>
        <p:nvSpPr>
          <p:cNvPr id="634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5163767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35E4BC47-5E7E-4EC2-B257-77FFC2FF5CA4}" type="datetime1">
              <a:rPr kumimoji="0" lang="en-US" altLang="en-US" sz="1200"/>
              <a:t>4/19/2021</a:t>
            </a:fld>
            <a:endParaRPr kumimoji="0" lang="en-US" altLang="en-US" sz="1200"/>
          </a:p>
        </p:txBody>
      </p:sp>
      <p:sp>
        <p:nvSpPr>
          <p:cNvPr id="6349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D10F367B-5CB8-49AE-A5D8-F085380A8E2B}" type="slidenum">
              <a:rPr kumimoji="0" lang="en-US" altLang="en-US" sz="1200"/>
              <a:pPr/>
              <a:t>31</a:t>
            </a:fld>
            <a:endParaRPr kumimoji="0" lang="en-US" altLang="en-US" sz="1200"/>
          </a:p>
        </p:txBody>
      </p:sp>
      <p:sp>
        <p:nvSpPr>
          <p:cNvPr id="63492" name="Rectangle 2"/>
          <p:cNvSpPr>
            <a:spLocks noGrp="1" noRot="1" noChangeAspect="1" noChangeArrowheads="1" noTextEdit="1"/>
          </p:cNvSpPr>
          <p:nvPr>
            <p:ph type="sldImg"/>
          </p:nvPr>
        </p:nvSpPr>
        <p:spPr>
          <a:xfrm>
            <a:off x="406400" y="698500"/>
            <a:ext cx="6197600" cy="3486150"/>
          </a:xfrm>
          <a:ln/>
        </p:spPr>
      </p:sp>
      <p:sp>
        <p:nvSpPr>
          <p:cNvPr id="634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6507128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95AEC7B5-76DE-41FF-B738-2E2B1067265B}" type="datetime1">
              <a:rPr kumimoji="0" lang="en-US" altLang="en-US" sz="1200"/>
              <a:t>4/19/2021</a:t>
            </a:fld>
            <a:endParaRPr kumimoji="0" lang="en-US" altLang="en-US" sz="1200"/>
          </a:p>
        </p:txBody>
      </p:sp>
      <p:sp>
        <p:nvSpPr>
          <p:cNvPr id="3993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645915B8-AC47-45EC-8717-8B3F434E172D}" type="slidenum">
              <a:rPr kumimoji="0" lang="en-US" altLang="en-US" sz="1200"/>
              <a:pPr/>
              <a:t>8</a:t>
            </a:fld>
            <a:endParaRPr kumimoji="0" lang="en-US" altLang="en-US" sz="1200"/>
          </a:p>
        </p:txBody>
      </p:sp>
      <p:sp>
        <p:nvSpPr>
          <p:cNvPr id="39940" name="Rectangle 2"/>
          <p:cNvSpPr>
            <a:spLocks noGrp="1" noRot="1" noChangeAspect="1" noChangeArrowheads="1" noTextEdit="1"/>
          </p:cNvSpPr>
          <p:nvPr>
            <p:ph type="sldImg"/>
          </p:nvPr>
        </p:nvSpPr>
        <p:spPr>
          <a:xfrm>
            <a:off x="406400" y="698500"/>
            <a:ext cx="6197600" cy="3486150"/>
          </a:xfrm>
          <a:ln/>
        </p:spPr>
      </p:sp>
      <p:sp>
        <p:nvSpPr>
          <p:cNvPr id="3994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951573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E17B5910-9B4C-4A3E-A1C0-E1A8C650ABEE}" type="datetime1">
              <a:rPr kumimoji="0" lang="en-US" altLang="en-US" sz="1200"/>
              <a:t>4/19/2021</a:t>
            </a:fld>
            <a:endParaRPr kumimoji="0" lang="en-US" altLang="en-US" sz="1200"/>
          </a:p>
        </p:txBody>
      </p:sp>
      <p:sp>
        <p:nvSpPr>
          <p:cNvPr id="6656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F6DCE687-0AE4-4024-9790-6A71A81B50BC}" type="slidenum">
              <a:rPr kumimoji="0" lang="en-US" altLang="en-US" sz="1200"/>
              <a:pPr/>
              <a:t>36</a:t>
            </a:fld>
            <a:endParaRPr kumimoji="0" lang="en-US" altLang="en-US" sz="1200"/>
          </a:p>
        </p:txBody>
      </p:sp>
      <p:sp>
        <p:nvSpPr>
          <p:cNvPr id="66564" name="Rectangle 2"/>
          <p:cNvSpPr>
            <a:spLocks noGrp="1" noRot="1" noChangeAspect="1" noChangeArrowheads="1" noTextEdit="1"/>
          </p:cNvSpPr>
          <p:nvPr>
            <p:ph type="sldImg"/>
          </p:nvPr>
        </p:nvSpPr>
        <p:spPr>
          <a:xfrm>
            <a:off x="406400" y="698500"/>
            <a:ext cx="6197600" cy="3486150"/>
          </a:xfrm>
          <a:ln/>
        </p:spPr>
      </p:sp>
      <p:sp>
        <p:nvSpPr>
          <p:cNvPr id="665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14859060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56DA8D0E-DA30-43F4-B49A-871F97D388D9}" type="datetime1">
              <a:rPr kumimoji="0" lang="en-US" altLang="en-US" sz="1200"/>
              <a:t>4/19/2021</a:t>
            </a:fld>
            <a:endParaRPr kumimoji="0" lang="en-US" altLang="en-US" sz="1200"/>
          </a:p>
        </p:txBody>
      </p:sp>
      <p:sp>
        <p:nvSpPr>
          <p:cNvPr id="675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E39515D3-0DD9-475B-A94E-263FEC8FBB2A}" type="slidenum">
              <a:rPr kumimoji="0" lang="en-US" altLang="en-US" sz="1200"/>
              <a:pPr/>
              <a:t>37</a:t>
            </a:fld>
            <a:endParaRPr kumimoji="0" lang="en-US" altLang="en-US" sz="1200"/>
          </a:p>
        </p:txBody>
      </p:sp>
      <p:sp>
        <p:nvSpPr>
          <p:cNvPr id="67588" name="Rectangle 2"/>
          <p:cNvSpPr>
            <a:spLocks noGrp="1" noRot="1" noChangeAspect="1" noChangeArrowheads="1" noTextEdit="1"/>
          </p:cNvSpPr>
          <p:nvPr>
            <p:ph type="sldImg"/>
          </p:nvPr>
        </p:nvSpPr>
        <p:spPr>
          <a:xfrm>
            <a:off x="406400" y="698500"/>
            <a:ext cx="6197600" cy="3486150"/>
          </a:xfrm>
          <a:ln/>
        </p:spPr>
      </p:sp>
      <p:sp>
        <p:nvSpPr>
          <p:cNvPr id="675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0851858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DFE26A05-D0F8-4E94-BCF4-DD4B583805F4}" type="datetime1">
              <a:rPr kumimoji="0" lang="en-US" altLang="en-US" sz="1200"/>
              <a:t>4/19/2021</a:t>
            </a:fld>
            <a:endParaRPr kumimoji="0" lang="en-US" altLang="en-US" sz="1200"/>
          </a:p>
        </p:txBody>
      </p:sp>
      <p:sp>
        <p:nvSpPr>
          <p:cNvPr id="6861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F010A7CB-C0DE-4249-A987-2F550B170F0B}" type="slidenum">
              <a:rPr kumimoji="0" lang="en-US" altLang="en-US" sz="1200"/>
              <a:pPr/>
              <a:t>38</a:t>
            </a:fld>
            <a:endParaRPr kumimoji="0" lang="en-US" altLang="en-US" sz="1200"/>
          </a:p>
        </p:txBody>
      </p:sp>
      <p:sp>
        <p:nvSpPr>
          <p:cNvPr id="68612" name="Rectangle 2"/>
          <p:cNvSpPr>
            <a:spLocks noGrp="1" noRot="1" noChangeAspect="1" noChangeArrowheads="1" noTextEdit="1"/>
          </p:cNvSpPr>
          <p:nvPr>
            <p:ph type="sldImg"/>
          </p:nvPr>
        </p:nvSpPr>
        <p:spPr>
          <a:xfrm>
            <a:off x="406400" y="698500"/>
            <a:ext cx="6197600" cy="3486150"/>
          </a:xfrm>
          <a:ln/>
        </p:spPr>
      </p:sp>
      <p:sp>
        <p:nvSpPr>
          <p:cNvPr id="6861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84559241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A6CDBC2C-47B4-41FE-A5AA-A301BD46CF40}" type="datetime1">
              <a:rPr kumimoji="0" lang="en-US" altLang="en-US" sz="1200"/>
              <a:t>4/19/2021</a:t>
            </a:fld>
            <a:endParaRPr kumimoji="0" lang="en-US" altLang="en-US" sz="1200"/>
          </a:p>
        </p:txBody>
      </p:sp>
      <p:sp>
        <p:nvSpPr>
          <p:cNvPr id="6963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BB1FA22B-5018-4855-824C-5F4AC1ADE989}" type="slidenum">
              <a:rPr kumimoji="0" lang="en-US" altLang="en-US" sz="1200"/>
              <a:pPr/>
              <a:t>39</a:t>
            </a:fld>
            <a:endParaRPr kumimoji="0" lang="en-US" altLang="en-US" sz="1200"/>
          </a:p>
        </p:txBody>
      </p:sp>
      <p:sp>
        <p:nvSpPr>
          <p:cNvPr id="69636" name="Rectangle 2"/>
          <p:cNvSpPr>
            <a:spLocks noGrp="1" noRot="1" noChangeAspect="1" noChangeArrowheads="1" noTextEdit="1"/>
          </p:cNvSpPr>
          <p:nvPr>
            <p:ph type="sldImg"/>
          </p:nvPr>
        </p:nvSpPr>
        <p:spPr>
          <a:xfrm>
            <a:off x="406400" y="698500"/>
            <a:ext cx="6197600" cy="3486150"/>
          </a:xfrm>
          <a:ln/>
        </p:spPr>
      </p:sp>
      <p:sp>
        <p:nvSpPr>
          <p:cNvPr id="696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0175550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C152CDAA-31C9-4872-B10E-F8DED3919C7B}" type="datetime1">
              <a:rPr kumimoji="0" lang="en-US" altLang="en-US" sz="1200"/>
              <a:t>4/19/2021</a:t>
            </a:fld>
            <a:endParaRPr kumimoji="0" lang="en-US" altLang="en-US" sz="1200"/>
          </a:p>
        </p:txBody>
      </p:sp>
      <p:sp>
        <p:nvSpPr>
          <p:cNvPr id="7065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AEBEED15-AF7B-4CC2-AC37-EB6BB6598666}" type="slidenum">
              <a:rPr kumimoji="0" lang="en-US" altLang="en-US" sz="1200"/>
              <a:pPr/>
              <a:t>40</a:t>
            </a:fld>
            <a:endParaRPr kumimoji="0" lang="en-US" altLang="en-US" sz="1200"/>
          </a:p>
        </p:txBody>
      </p:sp>
      <p:sp>
        <p:nvSpPr>
          <p:cNvPr id="70660" name="Rectangle 2"/>
          <p:cNvSpPr>
            <a:spLocks noGrp="1" noRot="1" noChangeAspect="1" noChangeArrowheads="1" noTextEdit="1"/>
          </p:cNvSpPr>
          <p:nvPr>
            <p:ph type="sldImg"/>
          </p:nvPr>
        </p:nvSpPr>
        <p:spPr>
          <a:xfrm>
            <a:off x="406400" y="698500"/>
            <a:ext cx="6197600" cy="3486150"/>
          </a:xfrm>
          <a:ln/>
        </p:spPr>
      </p:sp>
      <p:sp>
        <p:nvSpPr>
          <p:cNvPr id="706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2559730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89C8798E-352F-41E7-BCD6-CD5D9F4B5D50}" type="datetime1">
              <a:rPr kumimoji="0" lang="en-US" altLang="en-US" sz="1200"/>
              <a:t>4/19/2021</a:t>
            </a:fld>
            <a:endParaRPr kumimoji="0" lang="en-US" altLang="en-US" sz="1200"/>
          </a:p>
        </p:txBody>
      </p:sp>
      <p:sp>
        <p:nvSpPr>
          <p:cNvPr id="4096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5511D6B8-DACC-4C5F-9640-1F64AB484D67}" type="slidenum">
              <a:rPr kumimoji="0" lang="en-US" altLang="en-US" sz="1200"/>
              <a:pPr/>
              <a:t>9</a:t>
            </a:fld>
            <a:endParaRPr kumimoji="0" lang="en-US" altLang="en-US" sz="1200"/>
          </a:p>
        </p:txBody>
      </p:sp>
      <p:sp>
        <p:nvSpPr>
          <p:cNvPr id="40964" name="Rectangle 2"/>
          <p:cNvSpPr>
            <a:spLocks noGrp="1" noRot="1" noChangeAspect="1" noChangeArrowheads="1" noTextEdit="1"/>
          </p:cNvSpPr>
          <p:nvPr>
            <p:ph type="sldImg"/>
          </p:nvPr>
        </p:nvSpPr>
        <p:spPr>
          <a:xfrm>
            <a:off x="406400" y="698500"/>
            <a:ext cx="6197600" cy="3486150"/>
          </a:xfrm>
          <a:ln/>
        </p:spPr>
      </p:sp>
      <p:sp>
        <p:nvSpPr>
          <p:cNvPr id="409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8337044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822CF2C0-6E0E-486C-B180-76553065A878}" type="datetime1">
              <a:rPr kumimoji="0" lang="en-US" altLang="en-US" sz="1200"/>
              <a:t>4/19/2021</a:t>
            </a:fld>
            <a:endParaRPr kumimoji="0" lang="en-US" altLang="en-US" sz="1200"/>
          </a:p>
        </p:txBody>
      </p:sp>
      <p:sp>
        <p:nvSpPr>
          <p:cNvPr id="419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E416B14B-85E6-483A-80EA-7B5A73EFD1D9}" type="slidenum">
              <a:rPr kumimoji="0" lang="en-US" altLang="en-US" sz="1200"/>
              <a:pPr/>
              <a:t>10</a:t>
            </a:fld>
            <a:endParaRPr kumimoji="0" lang="en-US" altLang="en-US" sz="1200"/>
          </a:p>
        </p:txBody>
      </p:sp>
      <p:sp>
        <p:nvSpPr>
          <p:cNvPr id="41988" name="Rectangle 2"/>
          <p:cNvSpPr>
            <a:spLocks noGrp="1" noRot="1" noChangeAspect="1" noChangeArrowheads="1" noTextEdit="1"/>
          </p:cNvSpPr>
          <p:nvPr>
            <p:ph type="sldImg"/>
          </p:nvPr>
        </p:nvSpPr>
        <p:spPr>
          <a:xfrm>
            <a:off x="406400" y="698500"/>
            <a:ext cx="6197600" cy="3486150"/>
          </a:xfrm>
          <a:ln/>
        </p:spPr>
      </p:sp>
      <p:sp>
        <p:nvSpPr>
          <p:cNvPr id="419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5779980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E3819966-42D2-45D9-B700-98CA746FAEB9}" type="datetime1">
              <a:rPr kumimoji="0" lang="en-US" altLang="en-US" sz="1200"/>
              <a:t>4/19/2021</a:t>
            </a:fld>
            <a:endParaRPr kumimoji="0" lang="en-US" altLang="en-US" sz="1200"/>
          </a:p>
        </p:txBody>
      </p:sp>
      <p:sp>
        <p:nvSpPr>
          <p:cNvPr id="4301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213F2A4E-9B2B-4FAE-B58D-419457F8DE88}" type="slidenum">
              <a:rPr kumimoji="0" lang="en-US" altLang="en-US" sz="1200"/>
              <a:pPr/>
              <a:t>11</a:t>
            </a:fld>
            <a:endParaRPr kumimoji="0" lang="en-US" altLang="en-US" sz="1200"/>
          </a:p>
        </p:txBody>
      </p:sp>
      <p:sp>
        <p:nvSpPr>
          <p:cNvPr id="43012" name="Rectangle 2"/>
          <p:cNvSpPr>
            <a:spLocks noGrp="1" noRot="1" noChangeAspect="1" noChangeArrowheads="1" noTextEdit="1"/>
          </p:cNvSpPr>
          <p:nvPr>
            <p:ph type="sldImg"/>
          </p:nvPr>
        </p:nvSpPr>
        <p:spPr>
          <a:xfrm>
            <a:off x="406400" y="698500"/>
            <a:ext cx="6197600" cy="3486150"/>
          </a:xfrm>
          <a:ln/>
        </p:spPr>
      </p:sp>
      <p:sp>
        <p:nvSpPr>
          <p:cNvPr id="4301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5915705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6A4AF91E-F075-49D9-A9F9-FD7F1E08D89E}" type="datetime1">
              <a:rPr kumimoji="0" lang="en-US" altLang="en-US" sz="1200"/>
              <a:t>4/19/2021</a:t>
            </a:fld>
            <a:endParaRPr kumimoji="0" lang="en-US" altLang="en-US" sz="1200"/>
          </a:p>
        </p:txBody>
      </p:sp>
      <p:sp>
        <p:nvSpPr>
          <p:cNvPr id="4403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E6BAC386-5E31-4DE8-B8D0-46AE302E42A0}" type="slidenum">
              <a:rPr kumimoji="0" lang="en-US" altLang="en-US" sz="1200"/>
              <a:pPr/>
              <a:t>12</a:t>
            </a:fld>
            <a:endParaRPr kumimoji="0" lang="en-US" altLang="en-US" sz="1200"/>
          </a:p>
        </p:txBody>
      </p:sp>
      <p:sp>
        <p:nvSpPr>
          <p:cNvPr id="44036" name="Rectangle 2"/>
          <p:cNvSpPr>
            <a:spLocks noGrp="1" noRot="1" noChangeAspect="1" noChangeArrowheads="1" noTextEdit="1"/>
          </p:cNvSpPr>
          <p:nvPr>
            <p:ph type="sldImg"/>
          </p:nvPr>
        </p:nvSpPr>
        <p:spPr>
          <a:xfrm>
            <a:off x="406400" y="698500"/>
            <a:ext cx="6197600" cy="3486150"/>
          </a:xfrm>
          <a:ln/>
        </p:spPr>
      </p:sp>
      <p:sp>
        <p:nvSpPr>
          <p:cNvPr id="440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0295180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1A42AFD1-163A-402C-9F7A-5FEBD003A875}" type="datetime1">
              <a:rPr kumimoji="0" lang="en-US" altLang="en-US" sz="1200"/>
              <a:t>4/19/2021</a:t>
            </a:fld>
            <a:endParaRPr kumimoji="0" lang="en-US" altLang="en-US" sz="1200"/>
          </a:p>
        </p:txBody>
      </p:sp>
      <p:sp>
        <p:nvSpPr>
          <p:cNvPr id="4505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66FDD8D4-6B4A-4214-886C-A5EBE7010FF8}" type="slidenum">
              <a:rPr kumimoji="0" lang="en-US" altLang="en-US" sz="1200"/>
              <a:pPr/>
              <a:t>13</a:t>
            </a:fld>
            <a:endParaRPr kumimoji="0" lang="en-US" altLang="en-US" sz="1200"/>
          </a:p>
        </p:txBody>
      </p:sp>
      <p:sp>
        <p:nvSpPr>
          <p:cNvPr id="45060" name="Rectangle 2"/>
          <p:cNvSpPr>
            <a:spLocks noGrp="1" noRot="1" noChangeAspect="1" noChangeArrowheads="1" noTextEdit="1"/>
          </p:cNvSpPr>
          <p:nvPr>
            <p:ph type="sldImg"/>
          </p:nvPr>
        </p:nvSpPr>
        <p:spPr>
          <a:xfrm>
            <a:off x="406400" y="698500"/>
            <a:ext cx="6197600" cy="3486150"/>
          </a:xfrm>
          <a:ln/>
        </p:spPr>
      </p:sp>
      <p:sp>
        <p:nvSpPr>
          <p:cNvPr id="450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3382913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DCA73C47-0AD3-432C-B8D7-016D478324FE}" type="datetime1">
              <a:rPr kumimoji="0" lang="en-US" altLang="en-US" sz="1200"/>
              <a:t>4/19/2021</a:t>
            </a:fld>
            <a:endParaRPr kumimoji="0" lang="en-US" altLang="en-US" sz="1200"/>
          </a:p>
        </p:txBody>
      </p:sp>
      <p:sp>
        <p:nvSpPr>
          <p:cNvPr id="4608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45052E17-B2B5-4D79-BA52-84BB74857FA1}" type="slidenum">
              <a:rPr kumimoji="0" lang="en-US" altLang="en-US" sz="1200"/>
              <a:pPr/>
              <a:t>14</a:t>
            </a:fld>
            <a:endParaRPr kumimoji="0" lang="en-US" altLang="en-US" sz="1200"/>
          </a:p>
        </p:txBody>
      </p:sp>
      <p:sp>
        <p:nvSpPr>
          <p:cNvPr id="46084" name="Rectangle 2"/>
          <p:cNvSpPr>
            <a:spLocks noGrp="1" noRot="1" noChangeAspect="1" noChangeArrowheads="1" noTextEdit="1"/>
          </p:cNvSpPr>
          <p:nvPr>
            <p:ph type="sldImg"/>
          </p:nvPr>
        </p:nvSpPr>
        <p:spPr>
          <a:xfrm>
            <a:off x="406400" y="698500"/>
            <a:ext cx="6197600" cy="3486150"/>
          </a:xfrm>
          <a:ln/>
        </p:spPr>
      </p:sp>
      <p:sp>
        <p:nvSpPr>
          <p:cNvPr id="4608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8516400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EFF46208-B030-4570-9413-C4AC318975A9}" type="datetime1">
              <a:rPr kumimoji="0" lang="en-US" altLang="en-US" sz="1200"/>
              <a:t>4/19/2021</a:t>
            </a:fld>
            <a:endParaRPr kumimoji="0" lang="en-US" altLang="en-US" sz="1200"/>
          </a:p>
        </p:txBody>
      </p:sp>
      <p:sp>
        <p:nvSpPr>
          <p:cNvPr id="4710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795">
              <a:defRPr kumimoji="1" sz="2400">
                <a:solidFill>
                  <a:schemeClr val="tx1"/>
                </a:solidFill>
                <a:latin typeface="Times New Roman" panose="02020603050405020304" pitchFamily="18" charset="0"/>
              </a:defRPr>
            </a:lvl1pPr>
            <a:lvl2pPr marL="742895" indent="-285729" defTabSz="931795">
              <a:defRPr kumimoji="1" sz="2400">
                <a:solidFill>
                  <a:schemeClr val="tx1"/>
                </a:solidFill>
                <a:latin typeface="Times New Roman" panose="02020603050405020304" pitchFamily="18" charset="0"/>
              </a:defRPr>
            </a:lvl2pPr>
            <a:lvl3pPr marL="1142917" indent="-228583" defTabSz="931795">
              <a:defRPr kumimoji="1" sz="2400">
                <a:solidFill>
                  <a:schemeClr val="tx1"/>
                </a:solidFill>
                <a:latin typeface="Times New Roman" panose="02020603050405020304" pitchFamily="18" charset="0"/>
              </a:defRPr>
            </a:lvl3pPr>
            <a:lvl4pPr marL="1600083" indent="-228583" defTabSz="931795">
              <a:defRPr kumimoji="1" sz="2400">
                <a:solidFill>
                  <a:schemeClr val="tx1"/>
                </a:solidFill>
                <a:latin typeface="Times New Roman" panose="02020603050405020304" pitchFamily="18" charset="0"/>
              </a:defRPr>
            </a:lvl4pPr>
            <a:lvl5pPr marL="2057250" indent="-228583" defTabSz="931795">
              <a:defRPr kumimoji="1" sz="2400">
                <a:solidFill>
                  <a:schemeClr val="tx1"/>
                </a:solidFill>
                <a:latin typeface="Times New Roman" panose="02020603050405020304" pitchFamily="18" charset="0"/>
              </a:defRPr>
            </a:lvl5pPr>
            <a:lvl6pPr marL="25144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1795" eaLnBrk="0" fontAlgn="base" hangingPunct="0">
              <a:spcBef>
                <a:spcPct val="0"/>
              </a:spcBef>
              <a:spcAft>
                <a:spcPct val="0"/>
              </a:spcAft>
              <a:defRPr kumimoji="1" sz="2400">
                <a:solidFill>
                  <a:schemeClr val="tx1"/>
                </a:solidFill>
                <a:latin typeface="Times New Roman" panose="02020603050405020304" pitchFamily="18" charset="0"/>
              </a:defRPr>
            </a:lvl9pPr>
          </a:lstStyle>
          <a:p>
            <a:fld id="{786A954C-CE16-4C24-9F6A-A5CCC4EBE7FF}" type="slidenum">
              <a:rPr kumimoji="0" lang="en-US" altLang="en-US" sz="1200"/>
              <a:pPr/>
              <a:t>15</a:t>
            </a:fld>
            <a:endParaRPr kumimoji="0" lang="en-US" altLang="en-US" sz="1200"/>
          </a:p>
        </p:txBody>
      </p:sp>
      <p:sp>
        <p:nvSpPr>
          <p:cNvPr id="47108" name="Rectangle 2"/>
          <p:cNvSpPr>
            <a:spLocks noGrp="1" noRot="1" noChangeAspect="1" noChangeArrowheads="1" noTextEdit="1"/>
          </p:cNvSpPr>
          <p:nvPr>
            <p:ph type="sldImg"/>
          </p:nvPr>
        </p:nvSpPr>
        <p:spPr>
          <a:xfrm>
            <a:off x="406400" y="698500"/>
            <a:ext cx="6197600" cy="3486150"/>
          </a:xfrm>
          <a:ln/>
        </p:spPr>
      </p:sp>
      <p:sp>
        <p:nvSpPr>
          <p:cNvPr id="4710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45984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4233" y="3200400"/>
            <a:ext cx="12196233"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2400"/>
          </a:p>
        </p:txBody>
      </p:sp>
      <p:sp>
        <p:nvSpPr>
          <p:cNvPr id="5" name="Arc 3"/>
          <p:cNvSpPr>
            <a:spLocks/>
          </p:cNvSpPr>
          <p:nvPr/>
        </p:nvSpPr>
        <p:spPr bwMode="auto">
          <a:xfrm>
            <a:off x="0" y="842963"/>
            <a:ext cx="2641600" cy="6018212"/>
          </a:xfrm>
          <a:custGeom>
            <a:avLst/>
            <a:gdLst>
              <a:gd name="T0" fmla="*/ 0 w 21600"/>
              <a:gd name="T1" fmla="*/ 0 h 21600"/>
              <a:gd name="T2" fmla="*/ 181720067 w 21600"/>
              <a:gd name="T3" fmla="*/ 1676799800 h 21600"/>
              <a:gd name="T4" fmla="*/ 0 w 21600"/>
              <a:gd name="T5" fmla="*/ 167679980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sz="2400"/>
          </a:p>
        </p:txBody>
      </p:sp>
      <p:sp>
        <p:nvSpPr>
          <p:cNvPr id="3076" name="Rectangle 4"/>
          <p:cNvSpPr>
            <a:spLocks noGrp="1" noChangeArrowheads="1"/>
          </p:cNvSpPr>
          <p:nvPr>
            <p:ph type="ctrTitle" sz="quarter"/>
          </p:nvPr>
        </p:nvSpPr>
        <p:spPr>
          <a:xfrm>
            <a:off x="2133600" y="533400"/>
            <a:ext cx="10058400" cy="2590800"/>
          </a:xfrm>
        </p:spPr>
        <p:txBody>
          <a:bodyPr anchor="b"/>
          <a:lstStyle>
            <a:lvl1pPr algn="l">
              <a:lnSpc>
                <a:spcPct val="80000"/>
              </a:lnSpc>
              <a:defRPr sz="6600"/>
            </a:lvl1pPr>
          </a:lstStyle>
          <a:p>
            <a:r>
              <a:rPr lang="en-US" altLang="en-US"/>
              <a:t>Click to edit Master title style</a:t>
            </a:r>
          </a:p>
        </p:txBody>
      </p:sp>
      <p:sp>
        <p:nvSpPr>
          <p:cNvPr id="3077" name="Rectangle 5"/>
          <p:cNvSpPr>
            <a:spLocks noGrp="1" noChangeArrowheads="1"/>
          </p:cNvSpPr>
          <p:nvPr>
            <p:ph type="subTitle" sz="quarter" idx="1"/>
          </p:nvPr>
        </p:nvSpPr>
        <p:spPr>
          <a:xfrm>
            <a:off x="3759200" y="3581400"/>
            <a:ext cx="8128000" cy="1752600"/>
          </a:xfrm>
        </p:spPr>
        <p:txBody>
          <a:bodyPr/>
          <a:lstStyle>
            <a:lvl1pPr marL="0" indent="0">
              <a:buFont typeface="Monotype Sorts" pitchFamily="2" charset="2"/>
              <a:buNone/>
              <a:defRPr sz="2800"/>
            </a:lvl1pPr>
          </a:lstStyle>
          <a:p>
            <a:r>
              <a:rPr lang="en-US" altLang="en-US"/>
              <a:t>Click to edit Master subtitle style</a:t>
            </a:r>
          </a:p>
        </p:txBody>
      </p:sp>
      <p:sp>
        <p:nvSpPr>
          <p:cNvPr id="6" name="Rectangle 6"/>
          <p:cNvSpPr>
            <a:spLocks noGrp="1" noChangeArrowheads="1"/>
          </p:cNvSpPr>
          <p:nvPr>
            <p:ph type="dt" sz="quarter" idx="10"/>
          </p:nvPr>
        </p:nvSpPr>
        <p:spPr/>
        <p:txBody>
          <a:bodyPr/>
          <a:lstStyle>
            <a:lvl1pPr>
              <a:defRPr>
                <a:solidFill>
                  <a:schemeClr val="hlink"/>
                </a:solidFill>
              </a:defRPr>
            </a:lvl1pPr>
          </a:lstStyle>
          <a:p>
            <a:pPr>
              <a:defRPr/>
            </a:pPr>
            <a:fld id="{062F2AD6-F502-4BBD-A878-E3B91F01F049}" type="datetime4">
              <a:rPr lang="en-US" smtClean="0"/>
              <a:t>April 19, 2021</a:t>
            </a:fld>
            <a:endParaRPr lang="en-US" altLang="en-US"/>
          </a:p>
        </p:txBody>
      </p:sp>
      <p:sp>
        <p:nvSpPr>
          <p:cNvPr id="7" name="Rectangle 7"/>
          <p:cNvSpPr>
            <a:spLocks noGrp="1" noChangeArrowheads="1"/>
          </p:cNvSpPr>
          <p:nvPr>
            <p:ph type="ftr" sz="quarter" idx="11"/>
          </p:nvPr>
        </p:nvSpPr>
        <p:spPr/>
        <p:txBody>
          <a:bodyPr/>
          <a:lstStyle>
            <a:lvl1pPr>
              <a:defRPr>
                <a:solidFill>
                  <a:schemeClr val="hlink"/>
                </a:solidFill>
              </a:defRPr>
            </a:lvl1pPr>
          </a:lstStyle>
          <a:p>
            <a:pPr>
              <a:defRPr/>
            </a:pPr>
            <a:r>
              <a:rPr lang="en-US" altLang="en-US"/>
              <a:t>Copyright © 2001-11 Randal C. Picker</a:t>
            </a:r>
          </a:p>
        </p:txBody>
      </p:sp>
      <p:sp>
        <p:nvSpPr>
          <p:cNvPr id="8" name="Rectangle 8"/>
          <p:cNvSpPr>
            <a:spLocks noGrp="1" noChangeArrowheads="1"/>
          </p:cNvSpPr>
          <p:nvPr>
            <p:ph type="sldNum" sz="quarter" idx="12"/>
          </p:nvPr>
        </p:nvSpPr>
        <p:spPr/>
        <p:txBody>
          <a:bodyPr/>
          <a:lstStyle>
            <a:lvl1pPr>
              <a:defRPr>
                <a:solidFill>
                  <a:schemeClr val="hlink"/>
                </a:solidFill>
              </a:defRPr>
            </a:lvl1pPr>
          </a:lstStyle>
          <a:p>
            <a:fld id="{0CBD1F74-0AE5-4806-8EE7-7F71C26392D2}" type="slidenum">
              <a:rPr lang="en-US" altLang="en-US"/>
              <a:pPr/>
              <a:t>‹#›</a:t>
            </a:fld>
            <a:endParaRPr lang="en-US" altLang="en-US"/>
          </a:p>
        </p:txBody>
      </p:sp>
    </p:spTree>
    <p:extLst>
      <p:ext uri="{BB962C8B-B14F-4D97-AF65-F5344CB8AC3E}">
        <p14:creationId xmlns:p14="http://schemas.microsoft.com/office/powerpoint/2010/main" val="3320817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9B57CB0B-8C93-4EB5-B3EF-5B30B331743C}" type="datetime4">
              <a:rPr lang="en-US" smtClean="0"/>
              <a:t>April 19,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7708CEB8-4FF7-4F4B-9741-C167100A02AD}" type="slidenum">
              <a:rPr lang="en-US" altLang="en-US"/>
              <a:pPr/>
              <a:t>‹#›</a:t>
            </a:fld>
            <a:endParaRPr lang="en-US" altLang="en-US"/>
          </a:p>
        </p:txBody>
      </p:sp>
    </p:spTree>
    <p:extLst>
      <p:ext uri="{BB962C8B-B14F-4D97-AF65-F5344CB8AC3E}">
        <p14:creationId xmlns:p14="http://schemas.microsoft.com/office/powerpoint/2010/main" val="458579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94800" y="304800"/>
            <a:ext cx="2794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304800"/>
            <a:ext cx="8178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A51D4559-6E66-4684-AC8D-05838C94EBF1}" type="datetime4">
              <a:rPr lang="en-US" smtClean="0"/>
              <a:t>April 19,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5454539A-8152-41D5-8336-026C2E79B2A1}" type="slidenum">
              <a:rPr lang="en-US" altLang="en-US"/>
              <a:pPr/>
              <a:t>‹#›</a:t>
            </a:fld>
            <a:endParaRPr lang="en-US" altLang="en-US"/>
          </a:p>
        </p:txBody>
      </p:sp>
    </p:spTree>
    <p:extLst>
      <p:ext uri="{BB962C8B-B14F-4D97-AF65-F5344CB8AC3E}">
        <p14:creationId xmlns:p14="http://schemas.microsoft.com/office/powerpoint/2010/main" val="3394869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54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4000">
                <a:solidFill>
                  <a:srgbClr val="0000FF"/>
                </a:solidFill>
              </a:defRPr>
            </a:lvl1pPr>
            <a:lvl2pPr>
              <a:defRPr sz="3600"/>
            </a:lvl2pPr>
            <a:lvl3pPr>
              <a:defRPr sz="3600"/>
            </a:lvl3pPr>
            <a:lvl4pPr>
              <a:defRPr sz="36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fld id="{0A6AD328-8C6C-4781-AAAD-C20B9D80F4A7}" type="datetime4">
              <a:rPr lang="en-US" smtClean="0"/>
              <a:t>April 19,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2F972422-B7AD-4A2E-A1F6-D198A339BDD1}" type="slidenum">
              <a:rPr lang="en-US" altLang="en-US"/>
              <a:pPr/>
              <a:t>‹#›</a:t>
            </a:fld>
            <a:endParaRPr lang="en-US" altLang="en-US"/>
          </a:p>
        </p:txBody>
      </p:sp>
    </p:spTree>
    <p:extLst>
      <p:ext uri="{BB962C8B-B14F-4D97-AF65-F5344CB8AC3E}">
        <p14:creationId xmlns:p14="http://schemas.microsoft.com/office/powerpoint/2010/main" val="4191010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8C52C682-F223-4B24-BD14-6F9792894360}" type="datetime4">
              <a:rPr lang="en-US" smtClean="0"/>
              <a:t>April 19,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5E1511C3-70E8-4D96-A245-FDAD6C00BD3D}" type="slidenum">
              <a:rPr lang="en-US" altLang="en-US"/>
              <a:pPr/>
              <a:t>‹#›</a:t>
            </a:fld>
            <a:endParaRPr lang="en-US" altLang="en-US"/>
          </a:p>
        </p:txBody>
      </p:sp>
    </p:spTree>
    <p:extLst>
      <p:ext uri="{BB962C8B-B14F-4D97-AF65-F5344CB8AC3E}">
        <p14:creationId xmlns:p14="http://schemas.microsoft.com/office/powerpoint/2010/main" val="1896232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024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E1122960-3451-4CA1-9133-9FEC0A2F314C}" type="datetime4">
              <a:rPr lang="en-US" smtClean="0"/>
              <a:t>April 19,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EA0473BA-9FFE-4925-ADDF-7E8EF1A14B04}" type="slidenum">
              <a:rPr lang="en-US" altLang="en-US"/>
              <a:pPr/>
              <a:t>‹#›</a:t>
            </a:fld>
            <a:endParaRPr lang="en-US" altLang="en-US"/>
          </a:p>
        </p:txBody>
      </p:sp>
    </p:spTree>
    <p:extLst>
      <p:ext uri="{BB962C8B-B14F-4D97-AF65-F5344CB8AC3E}">
        <p14:creationId xmlns:p14="http://schemas.microsoft.com/office/powerpoint/2010/main" val="59859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1265A912-8BD3-4814-95F8-F64FAF1F62B1}" type="datetime4">
              <a:rPr lang="en-US" smtClean="0"/>
              <a:t>April 19, 2021</a:t>
            </a:fld>
            <a:endParaRPr lang="en-US" altLang="en-US">
              <a:solidFill>
                <a:schemeClr val="bg2"/>
              </a:solidFill>
            </a:endParaRPr>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9" name="Rectangle 7"/>
          <p:cNvSpPr>
            <a:spLocks noGrp="1" noChangeArrowheads="1"/>
          </p:cNvSpPr>
          <p:nvPr>
            <p:ph type="sldNum" sz="quarter" idx="12"/>
          </p:nvPr>
        </p:nvSpPr>
        <p:spPr>
          <a:ln/>
        </p:spPr>
        <p:txBody>
          <a:bodyPr/>
          <a:lstStyle>
            <a:lvl1pPr>
              <a:defRPr/>
            </a:lvl1pPr>
          </a:lstStyle>
          <a:p>
            <a:fld id="{28CD5AF0-2F8F-4D28-BD04-97656D3F547F}" type="slidenum">
              <a:rPr lang="en-US" altLang="en-US"/>
              <a:pPr/>
              <a:t>‹#›</a:t>
            </a:fld>
            <a:endParaRPr lang="en-US" altLang="en-US"/>
          </a:p>
        </p:txBody>
      </p:sp>
    </p:spTree>
    <p:extLst>
      <p:ext uri="{BB962C8B-B14F-4D97-AF65-F5344CB8AC3E}">
        <p14:creationId xmlns:p14="http://schemas.microsoft.com/office/powerpoint/2010/main" val="1603969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F61BB4FC-94BD-4C3D-9850-313B8E2CDB92}" type="datetime4">
              <a:rPr lang="en-US" smtClean="0"/>
              <a:t>April 19, 2021</a:t>
            </a:fld>
            <a:endParaRPr lang="en-US" altLang="en-US">
              <a:solidFill>
                <a:schemeClr val="bg2"/>
              </a:solidFill>
            </a:endParaRPr>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5" name="Rectangle 7"/>
          <p:cNvSpPr>
            <a:spLocks noGrp="1" noChangeArrowheads="1"/>
          </p:cNvSpPr>
          <p:nvPr>
            <p:ph type="sldNum" sz="quarter" idx="12"/>
          </p:nvPr>
        </p:nvSpPr>
        <p:spPr>
          <a:ln/>
        </p:spPr>
        <p:txBody>
          <a:bodyPr/>
          <a:lstStyle>
            <a:lvl1pPr>
              <a:defRPr/>
            </a:lvl1pPr>
          </a:lstStyle>
          <a:p>
            <a:fld id="{E780B7AF-52E2-4EC9-B41A-689CC58FEB55}" type="slidenum">
              <a:rPr lang="en-US" altLang="en-US"/>
              <a:pPr/>
              <a:t>‹#›</a:t>
            </a:fld>
            <a:endParaRPr lang="en-US" altLang="en-US"/>
          </a:p>
        </p:txBody>
      </p:sp>
    </p:spTree>
    <p:extLst>
      <p:ext uri="{BB962C8B-B14F-4D97-AF65-F5344CB8AC3E}">
        <p14:creationId xmlns:p14="http://schemas.microsoft.com/office/powerpoint/2010/main" val="338862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332763E-9881-4529-A3B0-BED51C026934}" type="datetime4">
              <a:rPr lang="en-US" smtClean="0"/>
              <a:t>April 19, 2021</a:t>
            </a:fld>
            <a:endParaRPr lang="en-US" altLang="en-US">
              <a:solidFill>
                <a:schemeClr val="bg2"/>
              </a:solidFill>
            </a:endParaRPr>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4" name="Rectangle 7"/>
          <p:cNvSpPr>
            <a:spLocks noGrp="1" noChangeArrowheads="1"/>
          </p:cNvSpPr>
          <p:nvPr>
            <p:ph type="sldNum" sz="quarter" idx="12"/>
          </p:nvPr>
        </p:nvSpPr>
        <p:spPr>
          <a:ln/>
        </p:spPr>
        <p:txBody>
          <a:bodyPr/>
          <a:lstStyle>
            <a:lvl1pPr>
              <a:defRPr/>
            </a:lvl1pPr>
          </a:lstStyle>
          <a:p>
            <a:fld id="{E5D3D1BD-1044-47CA-A298-1377CAF5F560}" type="slidenum">
              <a:rPr lang="en-US" altLang="en-US"/>
              <a:pPr/>
              <a:t>‹#›</a:t>
            </a:fld>
            <a:endParaRPr lang="en-US" altLang="en-US"/>
          </a:p>
        </p:txBody>
      </p:sp>
    </p:spTree>
    <p:extLst>
      <p:ext uri="{BB962C8B-B14F-4D97-AF65-F5344CB8AC3E}">
        <p14:creationId xmlns:p14="http://schemas.microsoft.com/office/powerpoint/2010/main" val="4325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C8C7130-73A6-4204-B47E-FDD72DFA3051}" type="datetime4">
              <a:rPr lang="en-US" smtClean="0"/>
              <a:t>April 19,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97B859EB-D227-4869-8A92-9B0D1E4203C6}" type="slidenum">
              <a:rPr lang="en-US" altLang="en-US"/>
              <a:pPr/>
              <a:t>‹#›</a:t>
            </a:fld>
            <a:endParaRPr lang="en-US" altLang="en-US"/>
          </a:p>
        </p:txBody>
      </p:sp>
    </p:spTree>
    <p:extLst>
      <p:ext uri="{BB962C8B-B14F-4D97-AF65-F5344CB8AC3E}">
        <p14:creationId xmlns:p14="http://schemas.microsoft.com/office/powerpoint/2010/main" val="4233112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8BE303A-40A0-4CA3-BCF7-E2F77102D148}" type="datetime4">
              <a:rPr lang="en-US" smtClean="0"/>
              <a:t>April 19,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9AA36593-D714-455B-A20F-4D15105C716F}" type="slidenum">
              <a:rPr lang="en-US" altLang="en-US"/>
              <a:pPr/>
              <a:t>‹#›</a:t>
            </a:fld>
            <a:endParaRPr lang="en-US" altLang="en-US"/>
          </a:p>
        </p:txBody>
      </p:sp>
    </p:spTree>
    <p:extLst>
      <p:ext uri="{BB962C8B-B14F-4D97-AF65-F5344CB8AC3E}">
        <p14:creationId xmlns:p14="http://schemas.microsoft.com/office/powerpoint/2010/main" val="536720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10000"/>
          </a:schemeClr>
        </a:solidFill>
        <a:effectLst/>
      </p:bgPr>
    </p:bg>
    <p:spTree>
      <p:nvGrpSpPr>
        <p:cNvPr id="1" name=""/>
        <p:cNvGrpSpPr/>
        <p:nvPr/>
      </p:nvGrpSpPr>
      <p:grpSpPr>
        <a:xfrm>
          <a:off x="0" y="0"/>
          <a:ext cx="0" cy="0"/>
          <a:chOff x="0" y="0"/>
          <a:chExt cx="0" cy="0"/>
        </a:xfrm>
      </p:grpSpPr>
      <p:sp>
        <p:nvSpPr>
          <p:cNvPr id="1026" name="Arc 2"/>
          <p:cNvSpPr>
            <a:spLocks/>
          </p:cNvSpPr>
          <p:nvPr/>
        </p:nvSpPr>
        <p:spPr bwMode="auto">
          <a:xfrm>
            <a:off x="0" y="842963"/>
            <a:ext cx="711200" cy="6018212"/>
          </a:xfrm>
          <a:custGeom>
            <a:avLst/>
            <a:gdLst>
              <a:gd name="T0" fmla="*/ 0 w 21600"/>
              <a:gd name="T1" fmla="*/ 0 h 21600"/>
              <a:gd name="T2" fmla="*/ 13172017 w 21600"/>
              <a:gd name="T3" fmla="*/ 1676799800 h 21600"/>
              <a:gd name="T4" fmla="*/ 0 w 21600"/>
              <a:gd name="T5" fmla="*/ 167679980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gradFill rotWithShape="0">
            <a:gsLst>
              <a:gs pos="0">
                <a:schemeClr val="accent1"/>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en-US" sz="2400"/>
          </a:p>
        </p:txBody>
      </p:sp>
      <p:sp>
        <p:nvSpPr>
          <p:cNvPr id="1027" name="Rectangle 3"/>
          <p:cNvSpPr>
            <a:spLocks noGrp="1" noChangeArrowheads="1"/>
          </p:cNvSpPr>
          <p:nvPr>
            <p:ph type="title"/>
          </p:nvPr>
        </p:nvSpPr>
        <p:spPr bwMode="auto">
          <a:xfrm>
            <a:off x="812800" y="304800"/>
            <a:ext cx="11176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812800" y="1600200"/>
            <a:ext cx="11176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9" name="Rectangle 5"/>
          <p:cNvSpPr>
            <a:spLocks noGrp="1" noChangeArrowheads="1"/>
          </p:cNvSpPr>
          <p:nvPr>
            <p:ph type="dt" sz="half" idx="2"/>
          </p:nvPr>
        </p:nvSpPr>
        <p:spPr bwMode="auto">
          <a:xfrm>
            <a:off x="4064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solidFill>
                  <a:srgbClr val="000066"/>
                </a:solidFill>
                <a:latin typeface="+mn-lt"/>
              </a:defRPr>
            </a:lvl1pPr>
          </a:lstStyle>
          <a:p>
            <a:pPr>
              <a:defRPr/>
            </a:pPr>
            <a:fld id="{AE95E12E-0130-436E-9932-DC13DE8043BC}" type="datetime4">
              <a:rPr lang="en-US" smtClean="0"/>
              <a:t>April 19, 2021</a:t>
            </a:fld>
            <a:endParaRPr lang="en-US" altLang="en-US">
              <a:solidFill>
                <a:schemeClr val="bg2"/>
              </a:solidFill>
            </a:endParaRPr>
          </a:p>
        </p:txBody>
      </p:sp>
      <p:sp>
        <p:nvSpPr>
          <p:cNvPr id="1030" name="Rectangle 6"/>
          <p:cNvSpPr>
            <a:spLocks noGrp="1" noChangeArrowheads="1"/>
          </p:cNvSpPr>
          <p:nvPr>
            <p:ph type="ftr" sz="quarter" idx="3"/>
          </p:nvPr>
        </p:nvSpPr>
        <p:spPr bwMode="auto">
          <a:xfrm>
            <a:off x="4775200" y="6248400"/>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solidFill>
                  <a:srgbClr val="000066"/>
                </a:solidFill>
                <a:latin typeface="+mn-lt"/>
              </a:defRPr>
            </a:lvl1pPr>
          </a:lstStyle>
          <a:p>
            <a:pPr>
              <a:defRPr/>
            </a:pPr>
            <a:r>
              <a:rPr lang="en-US" altLang="en-US"/>
              <a:t>Copyright © 2001-11 Randal C. Picker</a:t>
            </a:r>
            <a:endParaRPr lang="en-US" altLang="en-US">
              <a:solidFill>
                <a:schemeClr val="bg2"/>
              </a:solidFill>
            </a:endParaRPr>
          </a:p>
        </p:txBody>
      </p:sp>
      <p:sp>
        <p:nvSpPr>
          <p:cNvPr id="1031" name="Rectangle 7"/>
          <p:cNvSpPr>
            <a:spLocks noGrp="1" noChangeArrowheads="1"/>
          </p:cNvSpPr>
          <p:nvPr>
            <p:ph type="sldNum" sz="quarter" idx="4"/>
          </p:nvPr>
        </p:nvSpPr>
        <p:spPr bwMode="auto">
          <a:xfrm>
            <a:off x="93472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rgbClr val="000066"/>
                </a:solidFill>
                <a:latin typeface="Arial" panose="020B0604020202020204" pitchFamily="34" charset="0"/>
              </a:defRPr>
            </a:lvl1pPr>
          </a:lstStyle>
          <a:p>
            <a:fld id="{22DA0582-B821-47FF-9989-717A0CD5503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31"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iming>
    <p:tnLst>
      <p:par>
        <p:cTn id="1" dur="indefinite" restart="never" nodeType="tmRoot"/>
      </p:par>
    </p:tnLst>
  </p:timing>
  <p:hf hdr="0" ftr="0"/>
  <p:txStyles>
    <p:titleStyle>
      <a:lvl1pPr algn="ctr" rtl="0" eaLnBrk="0" fontAlgn="base" hangingPunct="0">
        <a:lnSpc>
          <a:spcPct val="70000"/>
        </a:lnSpc>
        <a:spcBef>
          <a:spcPct val="0"/>
        </a:spcBef>
        <a:spcAft>
          <a:spcPct val="0"/>
        </a:spcAft>
        <a:defRPr kumimoji="1" sz="4800" b="1">
          <a:solidFill>
            <a:srgbClr val="000066"/>
          </a:solidFill>
          <a:latin typeface="+mj-lt"/>
          <a:ea typeface="+mj-ea"/>
          <a:cs typeface="+mj-cs"/>
        </a:defRPr>
      </a:lvl1pPr>
      <a:lvl2pPr algn="ctr" rtl="0" eaLnBrk="0" fontAlgn="base" hangingPunct="0">
        <a:lnSpc>
          <a:spcPct val="70000"/>
        </a:lnSpc>
        <a:spcBef>
          <a:spcPct val="0"/>
        </a:spcBef>
        <a:spcAft>
          <a:spcPct val="0"/>
        </a:spcAft>
        <a:defRPr kumimoji="1" sz="4800" b="1">
          <a:solidFill>
            <a:srgbClr val="000066"/>
          </a:solidFill>
          <a:latin typeface="Helvetica" pitchFamily="34" charset="0"/>
        </a:defRPr>
      </a:lvl2pPr>
      <a:lvl3pPr algn="ctr" rtl="0" eaLnBrk="0" fontAlgn="base" hangingPunct="0">
        <a:lnSpc>
          <a:spcPct val="70000"/>
        </a:lnSpc>
        <a:spcBef>
          <a:spcPct val="0"/>
        </a:spcBef>
        <a:spcAft>
          <a:spcPct val="0"/>
        </a:spcAft>
        <a:defRPr kumimoji="1" sz="4800" b="1">
          <a:solidFill>
            <a:srgbClr val="000066"/>
          </a:solidFill>
          <a:latin typeface="Helvetica" pitchFamily="34" charset="0"/>
        </a:defRPr>
      </a:lvl3pPr>
      <a:lvl4pPr algn="ctr" rtl="0" eaLnBrk="0" fontAlgn="base" hangingPunct="0">
        <a:lnSpc>
          <a:spcPct val="70000"/>
        </a:lnSpc>
        <a:spcBef>
          <a:spcPct val="0"/>
        </a:spcBef>
        <a:spcAft>
          <a:spcPct val="0"/>
        </a:spcAft>
        <a:defRPr kumimoji="1" sz="4800" b="1">
          <a:solidFill>
            <a:srgbClr val="000066"/>
          </a:solidFill>
          <a:latin typeface="Helvetica" pitchFamily="34" charset="0"/>
        </a:defRPr>
      </a:lvl4pPr>
      <a:lvl5pPr algn="ctr" rtl="0" eaLnBrk="0" fontAlgn="base" hangingPunct="0">
        <a:lnSpc>
          <a:spcPct val="70000"/>
        </a:lnSpc>
        <a:spcBef>
          <a:spcPct val="0"/>
        </a:spcBef>
        <a:spcAft>
          <a:spcPct val="0"/>
        </a:spcAft>
        <a:defRPr kumimoji="1" sz="4800" b="1">
          <a:solidFill>
            <a:srgbClr val="000066"/>
          </a:solidFill>
          <a:latin typeface="Helvetica" pitchFamily="34" charset="0"/>
        </a:defRPr>
      </a:lvl5pPr>
      <a:lvl6pPr marL="457200" algn="ctr" rtl="0" eaLnBrk="0" fontAlgn="base" hangingPunct="0">
        <a:lnSpc>
          <a:spcPct val="70000"/>
        </a:lnSpc>
        <a:spcBef>
          <a:spcPct val="0"/>
        </a:spcBef>
        <a:spcAft>
          <a:spcPct val="0"/>
        </a:spcAft>
        <a:defRPr kumimoji="1" sz="4800" b="1">
          <a:solidFill>
            <a:srgbClr val="000066"/>
          </a:solidFill>
          <a:latin typeface="Helvetica" pitchFamily="34" charset="0"/>
        </a:defRPr>
      </a:lvl6pPr>
      <a:lvl7pPr marL="914400" algn="ctr" rtl="0" eaLnBrk="0" fontAlgn="base" hangingPunct="0">
        <a:lnSpc>
          <a:spcPct val="70000"/>
        </a:lnSpc>
        <a:spcBef>
          <a:spcPct val="0"/>
        </a:spcBef>
        <a:spcAft>
          <a:spcPct val="0"/>
        </a:spcAft>
        <a:defRPr kumimoji="1" sz="4800" b="1">
          <a:solidFill>
            <a:srgbClr val="000066"/>
          </a:solidFill>
          <a:latin typeface="Helvetica" pitchFamily="34" charset="0"/>
        </a:defRPr>
      </a:lvl7pPr>
      <a:lvl8pPr marL="1371600" algn="ctr" rtl="0" eaLnBrk="0" fontAlgn="base" hangingPunct="0">
        <a:lnSpc>
          <a:spcPct val="70000"/>
        </a:lnSpc>
        <a:spcBef>
          <a:spcPct val="0"/>
        </a:spcBef>
        <a:spcAft>
          <a:spcPct val="0"/>
        </a:spcAft>
        <a:defRPr kumimoji="1" sz="4800" b="1">
          <a:solidFill>
            <a:srgbClr val="000066"/>
          </a:solidFill>
          <a:latin typeface="Helvetica" pitchFamily="34" charset="0"/>
        </a:defRPr>
      </a:lvl8pPr>
      <a:lvl9pPr marL="1828800" algn="ctr" rtl="0" eaLnBrk="0" fontAlgn="base" hangingPunct="0">
        <a:lnSpc>
          <a:spcPct val="70000"/>
        </a:lnSpc>
        <a:spcBef>
          <a:spcPct val="0"/>
        </a:spcBef>
        <a:spcAft>
          <a:spcPct val="0"/>
        </a:spcAft>
        <a:defRPr kumimoji="1" sz="4800" b="1">
          <a:solidFill>
            <a:srgbClr val="000066"/>
          </a:solidFill>
          <a:latin typeface="Helvetica" pitchFamily="34" charset="0"/>
        </a:defRPr>
      </a:lvl9pPr>
    </p:titleStyle>
    <p:bodyStyle>
      <a:lvl1pPr marL="342900" indent="-342900" algn="l" rtl="0" eaLnBrk="0" fontAlgn="base" hangingPunct="0">
        <a:spcBef>
          <a:spcPct val="20000"/>
        </a:spcBef>
        <a:spcAft>
          <a:spcPct val="0"/>
        </a:spcAft>
        <a:buClr>
          <a:schemeClr val="hlink"/>
        </a:buClr>
        <a:buSzPct val="50000"/>
        <a:buFont typeface="Monotype Sorts" pitchFamily="2" charset="2"/>
        <a:buChar char="n"/>
        <a:defRPr kumimoji="1" sz="3200">
          <a:solidFill>
            <a:srgbClr val="CC0099"/>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Monotype Sorts" pitchFamily="2" charset="2"/>
        <a:buChar char="u"/>
        <a:defRPr kumimoji="1" sz="3000">
          <a:solidFill>
            <a:srgbClr val="000066"/>
          </a:solidFill>
          <a:latin typeface="+mn-lt"/>
        </a:defRPr>
      </a:lvl2pPr>
      <a:lvl3pPr marL="1143000" indent="-228600" algn="l" rtl="0" eaLnBrk="0" fontAlgn="base" hangingPunct="0">
        <a:spcBef>
          <a:spcPct val="20000"/>
        </a:spcBef>
        <a:spcAft>
          <a:spcPct val="0"/>
        </a:spcAft>
        <a:buClr>
          <a:schemeClr val="hlink"/>
        </a:buClr>
        <a:buSzPct val="65000"/>
        <a:buFont typeface="Monotype Sorts" pitchFamily="2" charset="2"/>
        <a:buChar char="w"/>
        <a:defRPr kumimoji="1" sz="2800">
          <a:solidFill>
            <a:srgbClr val="000066"/>
          </a:solidFill>
          <a:latin typeface="+mn-lt"/>
        </a:defRPr>
      </a:lvl3pPr>
      <a:lvl4pPr marL="1600200" indent="-228600" algn="l" rtl="0" eaLnBrk="0" fontAlgn="base" hangingPunct="0">
        <a:spcBef>
          <a:spcPct val="20000"/>
        </a:spcBef>
        <a:spcAft>
          <a:spcPct val="0"/>
        </a:spcAft>
        <a:buClr>
          <a:schemeClr val="tx2"/>
        </a:buClr>
        <a:buSzPct val="100000"/>
        <a:buChar char="•"/>
        <a:defRPr kumimoji="1" sz="2400">
          <a:solidFill>
            <a:srgbClr val="000066"/>
          </a:solidFill>
          <a:latin typeface="+mn-lt"/>
        </a:defRPr>
      </a:lvl4pPr>
      <a:lvl5pPr marL="20574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5pPr>
      <a:lvl6pPr marL="25146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6pPr>
      <a:lvl7pPr marL="29718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7pPr>
      <a:lvl8pPr marL="34290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8pPr>
      <a:lvl9pPr marL="38862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altLang="en-US" sz="2800" dirty="0"/>
              <a:t>Class </a:t>
            </a:r>
            <a:r>
              <a:rPr lang="en-US" altLang="en-US" sz="2800" dirty="0" smtClean="0"/>
              <a:t>10</a:t>
            </a:r>
            <a:r>
              <a:rPr lang="en-US" altLang="en-US" sz="2800" dirty="0"/>
              <a:t/>
            </a:r>
            <a:br>
              <a:rPr lang="en-US" altLang="en-US" sz="2800" dirty="0"/>
            </a:br>
            <a:r>
              <a:rPr lang="en-US" altLang="en-US" sz="2800" dirty="0"/>
              <a:t>Secured </a:t>
            </a:r>
            <a:r>
              <a:rPr lang="en-US" altLang="en-US" sz="2800" dirty="0" smtClean="0"/>
              <a:t>Transactions</a:t>
            </a:r>
            <a:r>
              <a:rPr lang="en-US" altLang="en-US" sz="2800" dirty="0"/>
              <a:t> </a:t>
            </a:r>
            <a:r>
              <a:rPr lang="en-US" altLang="en-US" sz="2800" dirty="0" smtClean="0"/>
              <a:t>Winter 2021</a:t>
            </a:r>
            <a:r>
              <a:rPr lang="en-US" altLang="en-US" sz="2800" dirty="0"/>
              <a:t/>
            </a:r>
            <a:br>
              <a:rPr lang="en-US" altLang="en-US" sz="2800" dirty="0"/>
            </a:br>
            <a:r>
              <a:rPr lang="en-US" altLang="en-US" sz="2800" dirty="0"/>
              <a:t/>
            </a:r>
            <a:br>
              <a:rPr lang="en-US" altLang="en-US" sz="2800" dirty="0"/>
            </a:br>
            <a:r>
              <a:rPr lang="en-US" altLang="en-US" sz="2800" dirty="0"/>
              <a:t/>
            </a:r>
            <a:br>
              <a:rPr lang="en-US" altLang="en-US" sz="2800" dirty="0"/>
            </a:br>
            <a:r>
              <a:rPr lang="en-US" altLang="en-US" sz="2800" dirty="0"/>
              <a:t/>
            </a:r>
            <a:br>
              <a:rPr lang="en-US" altLang="en-US" sz="2800" dirty="0"/>
            </a:br>
            <a:r>
              <a:rPr lang="en-US" altLang="en-US" sz="5400" dirty="0"/>
              <a:t>Priority: Introduction</a:t>
            </a:r>
          </a:p>
        </p:txBody>
      </p:sp>
      <p:sp>
        <p:nvSpPr>
          <p:cNvPr id="3075" name="Rectangle 3"/>
          <p:cNvSpPr>
            <a:spLocks noGrp="1" noChangeArrowheads="1"/>
          </p:cNvSpPr>
          <p:nvPr>
            <p:ph type="subTitle" idx="1"/>
          </p:nvPr>
        </p:nvSpPr>
        <p:spPr/>
        <p:txBody>
          <a:bodyPr/>
          <a:lstStyle/>
          <a:p>
            <a:r>
              <a:rPr lang="en-US" altLang="en-US" dirty="0" smtClean="0">
                <a:solidFill>
                  <a:srgbClr val="0000FF"/>
                </a:solidFill>
              </a:rPr>
              <a:t>Randal C. Picker</a:t>
            </a:r>
          </a:p>
          <a:p>
            <a:r>
              <a:rPr lang="en-US" altLang="en-US" sz="2000" dirty="0" smtClean="0">
                <a:solidFill>
                  <a:srgbClr val="0000FF"/>
                </a:solidFill>
              </a:rPr>
              <a:t>James Parker Hall Distinguished Service Professor of Law</a:t>
            </a:r>
            <a:endParaRPr lang="en-US" altLang="en-US" sz="2000" dirty="0">
              <a:solidFill>
                <a:srgbClr val="0000FF"/>
              </a:solidFill>
            </a:endParaRPr>
          </a:p>
          <a:p>
            <a:endParaRPr lang="en-US" altLang="en-US" sz="1600" dirty="0">
              <a:solidFill>
                <a:srgbClr val="0000FF"/>
              </a:solidFill>
            </a:endParaRPr>
          </a:p>
          <a:p>
            <a:r>
              <a:rPr lang="en-US" altLang="en-US" dirty="0" smtClean="0">
                <a:solidFill>
                  <a:srgbClr val="0000FF"/>
                </a:solidFill>
              </a:rPr>
              <a:t>The Law School</a:t>
            </a:r>
          </a:p>
          <a:p>
            <a:r>
              <a:rPr lang="en-US" altLang="en-US" dirty="0" smtClean="0">
                <a:solidFill>
                  <a:srgbClr val="0000FF"/>
                </a:solidFill>
              </a:rPr>
              <a:t>The University of Chicago</a:t>
            </a:r>
          </a:p>
          <a:p>
            <a:endParaRPr lang="en-US" altLang="en-US" sz="1800" dirty="0" smtClean="0">
              <a:solidFill>
                <a:srgbClr val="0000FF"/>
              </a:solidFill>
            </a:endParaRPr>
          </a:p>
          <a:p>
            <a:r>
              <a:rPr lang="en-US" altLang="en-US" sz="1800" smtClean="0">
                <a:solidFill>
                  <a:srgbClr val="0000FF"/>
                </a:solidFill>
              </a:rPr>
              <a:t>Copyright </a:t>
            </a:r>
            <a:r>
              <a:rPr lang="en-US" altLang="en-US" sz="1800">
                <a:solidFill>
                  <a:srgbClr val="0000FF"/>
                </a:solidFill>
              </a:rPr>
              <a:t>© </a:t>
            </a:r>
            <a:r>
              <a:rPr lang="en-US" altLang="en-US" sz="1800" smtClean="0">
                <a:solidFill>
                  <a:srgbClr val="0000FF"/>
                </a:solidFill>
              </a:rPr>
              <a:t>2001-21 </a:t>
            </a:r>
            <a:r>
              <a:rPr lang="en-US" altLang="en-US" sz="1800" dirty="0">
                <a:solidFill>
                  <a:srgbClr val="0000FF"/>
                </a:solidFill>
              </a:rPr>
              <a:t>Randal C. Picker. All Rights Reserved.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1102F3D1-ECD6-47F5-A0B8-C9DCC372A43F}" type="datetime4">
              <a:rPr lang="en-US" smtClean="0"/>
              <a:t>April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AD2C8B9-2F8D-4F67-8907-7D1CB1633310}" type="slidenum">
              <a:rPr lang="en-US" altLang="en-US" sz="1400">
                <a:solidFill>
                  <a:srgbClr val="000066"/>
                </a:solidFill>
                <a:latin typeface="Arial" panose="020B0604020202020204" pitchFamily="34" charset="0"/>
              </a:rPr>
              <a:pPr/>
              <a:t>10</a:t>
            </a:fld>
            <a:endParaRPr lang="en-US" altLang="en-US" sz="1400">
              <a:solidFill>
                <a:srgbClr val="000066"/>
              </a:solidFill>
              <a:latin typeface="Arial" panose="020B0604020202020204" pitchFamily="34" charset="0"/>
            </a:endParaRPr>
          </a:p>
        </p:txBody>
      </p:sp>
      <p:sp>
        <p:nvSpPr>
          <p:cNvPr id="6149" name="Rectangle 2"/>
          <p:cNvSpPr>
            <a:spLocks noGrp="1" noChangeArrowheads="1"/>
          </p:cNvSpPr>
          <p:nvPr>
            <p:ph type="title"/>
          </p:nvPr>
        </p:nvSpPr>
        <p:spPr/>
        <p:txBody>
          <a:bodyPr/>
          <a:lstStyle/>
          <a:p>
            <a:r>
              <a:rPr lang="en-US" altLang="en-US" smtClean="0">
                <a:cs typeface="Times New Roman" panose="02020603050405020304" pitchFamily="18" charset="0"/>
              </a:rPr>
              <a:t>The Key Idea</a:t>
            </a:r>
          </a:p>
        </p:txBody>
      </p:sp>
      <p:sp>
        <p:nvSpPr>
          <p:cNvPr id="6150" name="Rectangle 3"/>
          <p:cNvSpPr>
            <a:spLocks noGrp="1" noChangeArrowheads="1"/>
          </p:cNvSpPr>
          <p:nvPr>
            <p:ph type="body" idx="1"/>
          </p:nvPr>
        </p:nvSpPr>
        <p:spPr/>
        <p:txBody>
          <a:bodyPr/>
          <a:lstStyle/>
          <a:p>
            <a:pPr lvl="1">
              <a:lnSpc>
                <a:spcPct val="90000"/>
              </a:lnSpc>
            </a:pPr>
            <a:r>
              <a:rPr lang="en-US" altLang="en-US" dirty="0">
                <a:cs typeface="Times New Roman" panose="02020603050405020304" pitchFamily="18" charset="0"/>
              </a:rPr>
              <a:t>If an all-equity firm could create market value by introducing debt into its capital structure—by issuing bonds and using the proceeds to buy back stock, for instance—investors in the firm could have done so by adding bonds to their investment portfolios</a:t>
            </a:r>
            <a:r>
              <a:rPr lang="en-US" altLang="en-US" dirty="0" smtClean="0">
                <a:cs typeface="Times New Roman" panose="02020603050405020304" pitchFamily="18" charset="0"/>
              </a:rPr>
              <a:t>.</a:t>
            </a:r>
            <a:endParaRPr lang="en-US" altLang="en-US" dirty="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7B6E0E81-E0CF-4E8A-AD09-B75372AFA638}" type="datetime4">
              <a:rPr lang="en-US" smtClean="0"/>
              <a:t>April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E661407-5259-4020-817D-32E86AF8617B}" type="slidenum">
              <a:rPr lang="en-US" altLang="en-US" sz="1400">
                <a:solidFill>
                  <a:srgbClr val="000066"/>
                </a:solidFill>
                <a:latin typeface="Arial" panose="020B0604020202020204" pitchFamily="34" charset="0"/>
              </a:rPr>
              <a:pPr/>
              <a:t>11</a:t>
            </a:fld>
            <a:endParaRPr lang="en-US" altLang="en-US" sz="1400">
              <a:solidFill>
                <a:srgbClr val="000066"/>
              </a:solidFill>
              <a:latin typeface="Arial" panose="020B0604020202020204" pitchFamily="34" charset="0"/>
            </a:endParaRPr>
          </a:p>
        </p:txBody>
      </p:sp>
      <p:sp>
        <p:nvSpPr>
          <p:cNvPr id="7173" name="Rectangle 2"/>
          <p:cNvSpPr>
            <a:spLocks noGrp="1" noChangeArrowheads="1"/>
          </p:cNvSpPr>
          <p:nvPr>
            <p:ph type="title"/>
          </p:nvPr>
        </p:nvSpPr>
        <p:spPr/>
        <p:txBody>
          <a:bodyPr/>
          <a:lstStyle/>
          <a:p>
            <a:r>
              <a:rPr lang="en-US" altLang="en-US" smtClean="0">
                <a:cs typeface="Times New Roman" panose="02020603050405020304" pitchFamily="18" charset="0"/>
              </a:rPr>
              <a:t>The Key Idea</a:t>
            </a:r>
          </a:p>
        </p:txBody>
      </p:sp>
      <p:sp>
        <p:nvSpPr>
          <p:cNvPr id="7174" name="Rectangle 3"/>
          <p:cNvSpPr>
            <a:spLocks noGrp="1" noChangeArrowheads="1"/>
          </p:cNvSpPr>
          <p:nvPr>
            <p:ph type="body" idx="1"/>
          </p:nvPr>
        </p:nvSpPr>
        <p:spPr/>
        <p:txBody>
          <a:bodyPr/>
          <a:lstStyle/>
          <a:p>
            <a:pPr lvl="1"/>
            <a:r>
              <a:rPr lang="en-US" altLang="en-US" dirty="0" smtClean="0">
                <a:cs typeface="Times New Roman" panose="02020603050405020304" pitchFamily="18" charset="0"/>
              </a:rPr>
              <a:t>Any internal debt move could be matched (or offset) by an external debt move, and so investors should not be willing to pay any premium for internal efforts to create an optimal debt/equity ratio.</a:t>
            </a:r>
          </a:p>
          <a:p>
            <a:pPr lvl="1"/>
            <a:r>
              <a:rPr lang="en-US" altLang="en-US" dirty="0" smtClean="0">
                <a:cs typeface="Times New Roman" panose="02020603050405020304" pitchFamily="18" charset="0"/>
              </a:rPr>
              <a:t>The value of the firm is therefore independent of its capital structure.</a:t>
            </a:r>
            <a:r>
              <a:rPr lang="en-US" altLang="en-US" dirty="0" smtClean="0"/>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0" name="Date Placeholder 3"/>
          <p:cNvSpPr>
            <a:spLocks noGrp="1"/>
          </p:cNvSpPr>
          <p:nvPr>
            <p:ph type="dt" sz="quarter" idx="10"/>
          </p:nvPr>
        </p:nvSpPr>
        <p:spPr/>
        <p:txBody>
          <a:bodyPr/>
          <a:lstStyle/>
          <a:p>
            <a:pPr>
              <a:defRPr/>
            </a:pPr>
            <a:fld id="{0F4A4FE2-AC0B-4626-BF26-87D219779600}" type="datetime4">
              <a:rPr lang="en-US" smtClean="0"/>
              <a:t>April 19, 2021</a:t>
            </a:fld>
            <a:endParaRPr lang="en-US" altLang="en-US">
              <a:solidFill>
                <a:schemeClr val="bg2"/>
              </a:solidFill>
            </a:endParaRPr>
          </a:p>
        </p:txBody>
      </p:sp>
      <p:sp>
        <p:nvSpPr>
          <p:cNvPr id="22"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A8EC221-E70B-42A0-871D-BFF777E7D48D}" type="slidenum">
              <a:rPr lang="en-US" altLang="en-US" sz="1400">
                <a:solidFill>
                  <a:srgbClr val="000066"/>
                </a:solidFill>
                <a:latin typeface="Arial" panose="020B0604020202020204" pitchFamily="34" charset="0"/>
              </a:rPr>
              <a:pPr/>
              <a:t>12</a:t>
            </a:fld>
            <a:endParaRPr lang="en-US" altLang="en-US" sz="1400">
              <a:solidFill>
                <a:srgbClr val="000066"/>
              </a:solidFill>
              <a:latin typeface="Arial" panose="020B0604020202020204" pitchFamily="34" charset="0"/>
            </a:endParaRPr>
          </a:p>
        </p:txBody>
      </p:sp>
      <p:grpSp>
        <p:nvGrpSpPr>
          <p:cNvPr id="8197" name="Group 2"/>
          <p:cNvGrpSpPr>
            <a:grpSpLocks/>
          </p:cNvGrpSpPr>
          <p:nvPr/>
        </p:nvGrpSpPr>
        <p:grpSpPr bwMode="auto">
          <a:xfrm>
            <a:off x="2189164" y="1700213"/>
            <a:ext cx="7699376" cy="4278314"/>
            <a:chOff x="83" y="1359"/>
            <a:chExt cx="4850" cy="2695"/>
          </a:xfrm>
        </p:grpSpPr>
        <p:grpSp>
          <p:nvGrpSpPr>
            <p:cNvPr id="8208" name="Group 3"/>
            <p:cNvGrpSpPr>
              <a:grpSpLocks/>
            </p:cNvGrpSpPr>
            <p:nvPr/>
          </p:nvGrpSpPr>
          <p:grpSpPr bwMode="auto">
            <a:xfrm>
              <a:off x="83" y="1359"/>
              <a:ext cx="4850" cy="2695"/>
              <a:chOff x="83" y="1359"/>
              <a:chExt cx="4850" cy="2695"/>
            </a:xfrm>
          </p:grpSpPr>
          <p:sp>
            <p:nvSpPr>
              <p:cNvPr id="8211" name="Line 4"/>
              <p:cNvSpPr>
                <a:spLocks noChangeShapeType="1"/>
              </p:cNvSpPr>
              <p:nvPr/>
            </p:nvSpPr>
            <p:spPr bwMode="auto">
              <a:xfrm>
                <a:off x="1661" y="1583"/>
                <a:ext cx="1" cy="2131"/>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12" name="Line 5"/>
              <p:cNvSpPr>
                <a:spLocks noChangeShapeType="1"/>
              </p:cNvSpPr>
              <p:nvPr/>
            </p:nvSpPr>
            <p:spPr bwMode="auto">
              <a:xfrm>
                <a:off x="1661" y="3721"/>
                <a:ext cx="2538" cy="1"/>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13" name="Rectangle 6"/>
              <p:cNvSpPr>
                <a:spLocks noChangeArrowheads="1"/>
              </p:cNvSpPr>
              <p:nvPr/>
            </p:nvSpPr>
            <p:spPr bwMode="auto">
              <a:xfrm>
                <a:off x="3552" y="3744"/>
                <a:ext cx="1381" cy="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a:solidFill>
                      <a:srgbClr val="000000"/>
                    </a:solidFill>
                    <a:latin typeface="Palatino" pitchFamily="18" charset="0"/>
                  </a:rPr>
                  <a:t>Project Value</a:t>
                </a:r>
                <a:endParaRPr lang="en-US" altLang="en-US" sz="3200" dirty="0"/>
              </a:p>
            </p:txBody>
          </p:sp>
          <p:sp>
            <p:nvSpPr>
              <p:cNvPr id="8214" name="Rectangle 7"/>
              <p:cNvSpPr>
                <a:spLocks noChangeArrowheads="1"/>
              </p:cNvSpPr>
              <p:nvPr/>
            </p:nvSpPr>
            <p:spPr bwMode="auto">
              <a:xfrm>
                <a:off x="83" y="1359"/>
                <a:ext cx="1448" cy="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r"/>
                <a:r>
                  <a:rPr lang="en-US" altLang="en-US" sz="3200" dirty="0">
                    <a:solidFill>
                      <a:srgbClr val="000000"/>
                    </a:solidFill>
                    <a:latin typeface="Palatino" pitchFamily="18" charset="0"/>
                  </a:rPr>
                  <a:t>Outcome</a:t>
                </a:r>
              </a:p>
              <a:p>
                <a:pPr algn="r"/>
                <a:r>
                  <a:rPr lang="en-US" altLang="en-US" sz="3200" dirty="0">
                    <a:solidFill>
                      <a:srgbClr val="000000"/>
                    </a:solidFill>
                    <a:latin typeface="Palatino" pitchFamily="18" charset="0"/>
                  </a:rPr>
                  <a:t>Probability</a:t>
                </a:r>
                <a:endParaRPr lang="en-US" altLang="en-US" sz="3200" dirty="0"/>
              </a:p>
            </p:txBody>
          </p:sp>
        </p:grpSp>
        <p:sp>
          <p:nvSpPr>
            <p:cNvPr id="8209" name="Arc 8"/>
            <p:cNvSpPr>
              <a:spLocks/>
            </p:cNvSpPr>
            <p:nvPr/>
          </p:nvSpPr>
          <p:spPr bwMode="auto">
            <a:xfrm>
              <a:off x="1634" y="1543"/>
              <a:ext cx="57" cy="87"/>
            </a:xfrm>
            <a:custGeom>
              <a:avLst/>
              <a:gdLst>
                <a:gd name="T0" fmla="*/ 0 w 17379"/>
                <a:gd name="T1" fmla="*/ 0 h 21600"/>
                <a:gd name="T2" fmla="*/ 0 w 17379"/>
                <a:gd name="T3" fmla="*/ 0 h 21600"/>
                <a:gd name="T4" fmla="*/ 0 w 17379"/>
                <a:gd name="T5" fmla="*/ 0 h 21600"/>
                <a:gd name="T6" fmla="*/ 0 60000 65536"/>
                <a:gd name="T7" fmla="*/ 0 60000 65536"/>
                <a:gd name="T8" fmla="*/ 0 60000 65536"/>
                <a:gd name="T9" fmla="*/ 0 w 17379"/>
                <a:gd name="T10" fmla="*/ 0 h 21600"/>
                <a:gd name="T11" fmla="*/ 17379 w 17379"/>
                <a:gd name="T12" fmla="*/ 21600 h 21600"/>
              </a:gdLst>
              <a:ahLst/>
              <a:cxnLst>
                <a:cxn ang="T6">
                  <a:pos x="T0" y="T1"/>
                </a:cxn>
                <a:cxn ang="T7">
                  <a:pos x="T2" y="T3"/>
                </a:cxn>
                <a:cxn ang="T8">
                  <a:pos x="T4" y="T5"/>
                </a:cxn>
              </a:cxnLst>
              <a:rect l="T9" t="T10" r="T11" b="T12"/>
              <a:pathLst>
                <a:path w="17379" h="21600" fill="none" extrusionOk="0">
                  <a:moveTo>
                    <a:pt x="17379" y="19782"/>
                  </a:moveTo>
                  <a:cubicBezTo>
                    <a:pt x="14644" y="20981"/>
                    <a:pt x="11691" y="21599"/>
                    <a:pt x="8706" y="21600"/>
                  </a:cubicBezTo>
                  <a:cubicBezTo>
                    <a:pt x="5708" y="21600"/>
                    <a:pt x="2743" y="20976"/>
                    <a:pt x="0" y="19767"/>
                  </a:cubicBezTo>
                </a:path>
                <a:path w="17379" h="21600" stroke="0" extrusionOk="0">
                  <a:moveTo>
                    <a:pt x="17379" y="19782"/>
                  </a:moveTo>
                  <a:cubicBezTo>
                    <a:pt x="14644" y="20981"/>
                    <a:pt x="11691" y="21599"/>
                    <a:pt x="8706" y="21600"/>
                  </a:cubicBezTo>
                  <a:cubicBezTo>
                    <a:pt x="5708" y="21600"/>
                    <a:pt x="2743" y="20976"/>
                    <a:pt x="0" y="19767"/>
                  </a:cubicBezTo>
                  <a:lnTo>
                    <a:pt x="8706" y="0"/>
                  </a:lnTo>
                  <a:lnTo>
                    <a:pt x="17379" y="1978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10" name="Arc 9"/>
            <p:cNvSpPr>
              <a:spLocks/>
            </p:cNvSpPr>
            <p:nvPr/>
          </p:nvSpPr>
          <p:spPr bwMode="auto">
            <a:xfrm>
              <a:off x="4161" y="3686"/>
              <a:ext cx="71" cy="70"/>
            </a:xfrm>
            <a:custGeom>
              <a:avLst/>
              <a:gdLst>
                <a:gd name="T0" fmla="*/ 0 w 21600"/>
                <a:gd name="T1" fmla="*/ 0 h 17360"/>
                <a:gd name="T2" fmla="*/ 0 w 21600"/>
                <a:gd name="T3" fmla="*/ 0 h 17360"/>
                <a:gd name="T4" fmla="*/ 0 w 21600"/>
                <a:gd name="T5" fmla="*/ 0 h 17360"/>
                <a:gd name="T6" fmla="*/ 0 60000 65536"/>
                <a:gd name="T7" fmla="*/ 0 60000 65536"/>
                <a:gd name="T8" fmla="*/ 0 60000 65536"/>
                <a:gd name="T9" fmla="*/ 0 w 21600"/>
                <a:gd name="T10" fmla="*/ 0 h 17360"/>
                <a:gd name="T11" fmla="*/ 21600 w 21600"/>
                <a:gd name="T12" fmla="*/ 17360 h 17360"/>
              </a:gdLst>
              <a:ahLst/>
              <a:cxnLst>
                <a:cxn ang="T6">
                  <a:pos x="T0" y="T1"/>
                </a:cxn>
                <a:cxn ang="T7">
                  <a:pos x="T2" y="T3"/>
                </a:cxn>
                <a:cxn ang="T8">
                  <a:pos x="T4" y="T5"/>
                </a:cxn>
              </a:cxnLst>
              <a:rect l="T9" t="T10" r="T11" b="T12"/>
              <a:pathLst>
                <a:path w="21600" h="17360" fill="none" extrusionOk="0">
                  <a:moveTo>
                    <a:pt x="1820" y="17360"/>
                  </a:moveTo>
                  <a:cubicBezTo>
                    <a:pt x="620" y="14623"/>
                    <a:pt x="0" y="11668"/>
                    <a:pt x="0" y="8680"/>
                  </a:cubicBezTo>
                  <a:cubicBezTo>
                    <a:pt x="-1" y="5691"/>
                    <a:pt x="620" y="2736"/>
                    <a:pt x="1820" y="-1"/>
                  </a:cubicBezTo>
                </a:path>
                <a:path w="21600" h="17360" stroke="0" extrusionOk="0">
                  <a:moveTo>
                    <a:pt x="1820" y="17360"/>
                  </a:moveTo>
                  <a:cubicBezTo>
                    <a:pt x="620" y="14623"/>
                    <a:pt x="0" y="11668"/>
                    <a:pt x="0" y="8680"/>
                  </a:cubicBezTo>
                  <a:cubicBezTo>
                    <a:pt x="-1" y="5691"/>
                    <a:pt x="620" y="2736"/>
                    <a:pt x="1820" y="-1"/>
                  </a:cubicBezTo>
                  <a:lnTo>
                    <a:pt x="21600" y="8680"/>
                  </a:lnTo>
                  <a:lnTo>
                    <a:pt x="1820" y="1736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8198" name="Rectangle 10"/>
          <p:cNvSpPr>
            <a:spLocks noGrp="1" noChangeArrowheads="1"/>
          </p:cNvSpPr>
          <p:nvPr>
            <p:ph type="title"/>
          </p:nvPr>
        </p:nvSpPr>
        <p:spPr/>
        <p:txBody>
          <a:bodyPr/>
          <a:lstStyle/>
          <a:p>
            <a:r>
              <a:rPr lang="en-US" altLang="en-US" smtClean="0"/>
              <a:t>Hypo: $100 Investment Project</a:t>
            </a:r>
          </a:p>
        </p:txBody>
      </p:sp>
      <p:grpSp>
        <p:nvGrpSpPr>
          <p:cNvPr id="8200" name="Group 12"/>
          <p:cNvGrpSpPr>
            <a:grpSpLocks/>
          </p:cNvGrpSpPr>
          <p:nvPr/>
        </p:nvGrpSpPr>
        <p:grpSpPr bwMode="auto">
          <a:xfrm>
            <a:off x="6051551" y="4000500"/>
            <a:ext cx="1839913" cy="1436688"/>
            <a:chOff x="2516" y="2808"/>
            <a:chExt cx="1159" cy="905"/>
          </a:xfrm>
        </p:grpSpPr>
        <p:sp>
          <p:nvSpPr>
            <p:cNvPr id="8206" name="Arc 13"/>
            <p:cNvSpPr>
              <a:spLocks/>
            </p:cNvSpPr>
            <p:nvPr/>
          </p:nvSpPr>
          <p:spPr bwMode="auto">
            <a:xfrm>
              <a:off x="2892" y="3193"/>
              <a:ext cx="783" cy="520"/>
            </a:xfrm>
            <a:custGeom>
              <a:avLst/>
              <a:gdLst>
                <a:gd name="T0" fmla="*/ 0 w 21600"/>
                <a:gd name="T1" fmla="*/ 0 h 21768"/>
                <a:gd name="T2" fmla="*/ 0 w 21600"/>
                <a:gd name="T3" fmla="*/ 0 h 21768"/>
                <a:gd name="T4" fmla="*/ 0 w 21600"/>
                <a:gd name="T5" fmla="*/ 0 h 21768"/>
                <a:gd name="T6" fmla="*/ 0 60000 65536"/>
                <a:gd name="T7" fmla="*/ 0 60000 65536"/>
                <a:gd name="T8" fmla="*/ 0 60000 65536"/>
                <a:gd name="T9" fmla="*/ 0 w 21600"/>
                <a:gd name="T10" fmla="*/ 0 h 21768"/>
                <a:gd name="T11" fmla="*/ 21600 w 21600"/>
                <a:gd name="T12" fmla="*/ 21768 h 21768"/>
              </a:gdLst>
              <a:ahLst/>
              <a:cxnLst>
                <a:cxn ang="T6">
                  <a:pos x="T0" y="T1"/>
                </a:cxn>
                <a:cxn ang="T7">
                  <a:pos x="T2" y="T3"/>
                </a:cxn>
                <a:cxn ang="T8">
                  <a:pos x="T4" y="T5"/>
                </a:cxn>
              </a:cxnLst>
              <a:rect l="T9" t="T10" r="T11" b="T12"/>
              <a:pathLst>
                <a:path w="21600" h="21768" fill="none" extrusionOk="0">
                  <a:moveTo>
                    <a:pt x="21572" y="21767"/>
                  </a:moveTo>
                  <a:cubicBezTo>
                    <a:pt x="9653" y="21752"/>
                    <a:pt x="0" y="12086"/>
                    <a:pt x="0" y="168"/>
                  </a:cubicBezTo>
                  <a:cubicBezTo>
                    <a:pt x="-1" y="111"/>
                    <a:pt x="0" y="55"/>
                    <a:pt x="0" y="-1"/>
                  </a:cubicBezTo>
                </a:path>
                <a:path w="21600" h="21768" stroke="0" extrusionOk="0">
                  <a:moveTo>
                    <a:pt x="21572" y="21767"/>
                  </a:moveTo>
                  <a:cubicBezTo>
                    <a:pt x="9653" y="21752"/>
                    <a:pt x="0" y="12086"/>
                    <a:pt x="0" y="168"/>
                  </a:cubicBezTo>
                  <a:cubicBezTo>
                    <a:pt x="-1" y="111"/>
                    <a:pt x="0" y="55"/>
                    <a:pt x="0" y="-1"/>
                  </a:cubicBezTo>
                  <a:lnTo>
                    <a:pt x="21600" y="168"/>
                  </a:lnTo>
                  <a:lnTo>
                    <a:pt x="21572" y="21767"/>
                  </a:lnTo>
                  <a:close/>
                </a:path>
              </a:pathLst>
            </a:custGeom>
            <a:noFill/>
            <a:ln w="57150">
              <a:solidFill>
                <a:srgbClr val="FF0066"/>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07" name="Arc 14"/>
            <p:cNvSpPr>
              <a:spLocks/>
            </p:cNvSpPr>
            <p:nvPr/>
          </p:nvSpPr>
          <p:spPr bwMode="auto">
            <a:xfrm>
              <a:off x="2516" y="2808"/>
              <a:ext cx="377" cy="396"/>
            </a:xfrm>
            <a:custGeom>
              <a:avLst/>
              <a:gdLst>
                <a:gd name="T0" fmla="*/ 0 w 21599"/>
                <a:gd name="T1" fmla="*/ 0 h 21600"/>
                <a:gd name="T2" fmla="*/ 0 w 21599"/>
                <a:gd name="T3" fmla="*/ 0 h 21600"/>
                <a:gd name="T4" fmla="*/ 0 w 21599"/>
                <a:gd name="T5" fmla="*/ 0 h 21600"/>
                <a:gd name="T6" fmla="*/ 0 60000 65536"/>
                <a:gd name="T7" fmla="*/ 0 60000 65536"/>
                <a:gd name="T8" fmla="*/ 0 60000 65536"/>
                <a:gd name="T9" fmla="*/ 0 w 21599"/>
                <a:gd name="T10" fmla="*/ 0 h 21600"/>
                <a:gd name="T11" fmla="*/ 21599 w 21599"/>
                <a:gd name="T12" fmla="*/ 21600 h 21600"/>
              </a:gdLst>
              <a:ahLst/>
              <a:cxnLst>
                <a:cxn ang="T6">
                  <a:pos x="T0" y="T1"/>
                </a:cxn>
                <a:cxn ang="T7">
                  <a:pos x="T2" y="T3"/>
                </a:cxn>
                <a:cxn ang="T8">
                  <a:pos x="T4" y="T5"/>
                </a:cxn>
              </a:cxnLst>
              <a:rect l="T9" t="T10" r="T11" b="T12"/>
              <a:pathLst>
                <a:path w="21599" h="21600" fill="none" extrusionOk="0">
                  <a:moveTo>
                    <a:pt x="-1" y="0"/>
                  </a:moveTo>
                  <a:cubicBezTo>
                    <a:pt x="11869" y="0"/>
                    <a:pt x="21514" y="9577"/>
                    <a:pt x="21599" y="21445"/>
                  </a:cubicBezTo>
                </a:path>
                <a:path w="21599" h="21600" stroke="0" extrusionOk="0">
                  <a:moveTo>
                    <a:pt x="-1" y="0"/>
                  </a:moveTo>
                  <a:cubicBezTo>
                    <a:pt x="11869" y="0"/>
                    <a:pt x="21514" y="9577"/>
                    <a:pt x="21599" y="21445"/>
                  </a:cubicBezTo>
                  <a:lnTo>
                    <a:pt x="0" y="21600"/>
                  </a:lnTo>
                  <a:lnTo>
                    <a:pt x="-1" y="0"/>
                  </a:lnTo>
                  <a:close/>
                </a:path>
              </a:pathLst>
            </a:custGeom>
            <a:noFill/>
            <a:ln w="57150">
              <a:solidFill>
                <a:srgbClr val="FF0066"/>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8201" name="Group 15"/>
          <p:cNvGrpSpPr>
            <a:grpSpLocks/>
          </p:cNvGrpSpPr>
          <p:nvPr/>
        </p:nvGrpSpPr>
        <p:grpSpPr bwMode="auto">
          <a:xfrm>
            <a:off x="3856039" y="2728915"/>
            <a:ext cx="3690938" cy="3298827"/>
            <a:chOff x="1133" y="2007"/>
            <a:chExt cx="2325" cy="2078"/>
          </a:xfrm>
        </p:grpSpPr>
        <p:sp>
          <p:nvSpPr>
            <p:cNvPr id="8202" name="Line 16"/>
            <p:cNvSpPr>
              <a:spLocks noChangeShapeType="1"/>
            </p:cNvSpPr>
            <p:nvPr/>
          </p:nvSpPr>
          <p:spPr bwMode="auto">
            <a:xfrm flipV="1">
              <a:off x="2527" y="2144"/>
              <a:ext cx="1" cy="1570"/>
            </a:xfrm>
            <a:prstGeom prst="line">
              <a:avLst/>
            </a:prstGeom>
            <a:noFill/>
            <a:ln w="57150">
              <a:solidFill>
                <a:srgbClr val="FF0066"/>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3" name="Rectangle 17"/>
            <p:cNvSpPr>
              <a:spLocks noChangeArrowheads="1"/>
            </p:cNvSpPr>
            <p:nvPr/>
          </p:nvSpPr>
          <p:spPr bwMode="auto">
            <a:xfrm>
              <a:off x="2348" y="3775"/>
              <a:ext cx="517" cy="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a:solidFill>
                    <a:srgbClr val="000000"/>
                  </a:solidFill>
                  <a:latin typeface="Palatino" pitchFamily="18" charset="0"/>
                </a:rPr>
                <a:t>$100</a:t>
              </a:r>
              <a:endParaRPr lang="en-US" altLang="en-US" sz="3200" dirty="0"/>
            </a:p>
          </p:txBody>
        </p:sp>
        <p:sp>
          <p:nvSpPr>
            <p:cNvPr id="8204" name="Line 18"/>
            <p:cNvSpPr>
              <a:spLocks noChangeShapeType="1"/>
            </p:cNvSpPr>
            <p:nvPr/>
          </p:nvSpPr>
          <p:spPr bwMode="auto">
            <a:xfrm>
              <a:off x="1667" y="2138"/>
              <a:ext cx="1791" cy="1"/>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205" name="Rectangle 19"/>
            <p:cNvSpPr>
              <a:spLocks noChangeArrowheads="1"/>
            </p:cNvSpPr>
            <p:nvPr/>
          </p:nvSpPr>
          <p:spPr bwMode="auto">
            <a:xfrm>
              <a:off x="1133" y="2007"/>
              <a:ext cx="474" cy="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a:solidFill>
                    <a:srgbClr val="000000"/>
                  </a:solidFill>
                  <a:latin typeface="Palatino" pitchFamily="18" charset="0"/>
                </a:rPr>
                <a:t>50%</a:t>
              </a:r>
              <a:endParaRPr lang="en-US" altLang="en-US" sz="3200" dirty="0"/>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 name="Date Placeholder 3"/>
          <p:cNvSpPr>
            <a:spLocks noGrp="1"/>
          </p:cNvSpPr>
          <p:nvPr>
            <p:ph type="dt" sz="quarter" idx="10"/>
          </p:nvPr>
        </p:nvSpPr>
        <p:spPr/>
        <p:txBody>
          <a:bodyPr/>
          <a:lstStyle/>
          <a:p>
            <a:pPr>
              <a:defRPr/>
            </a:pPr>
            <a:fld id="{2D656659-984A-4CFA-8C54-0C813EA3B61B}" type="datetime4">
              <a:rPr lang="en-US" smtClean="0"/>
              <a:t>April 19, 2021</a:t>
            </a:fld>
            <a:endParaRPr lang="en-US" altLang="en-US">
              <a:solidFill>
                <a:schemeClr val="bg2"/>
              </a:solidFill>
            </a:endParaRPr>
          </a:p>
        </p:txBody>
      </p:sp>
      <p:sp>
        <p:nvSpPr>
          <p:cNvPr id="28"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5618D26-CCB3-4A49-9A0E-E6D4AAF1239C}" type="slidenum">
              <a:rPr lang="en-US" altLang="en-US" sz="1400">
                <a:solidFill>
                  <a:srgbClr val="000066"/>
                </a:solidFill>
                <a:latin typeface="Arial" panose="020B0604020202020204" pitchFamily="34" charset="0"/>
              </a:rPr>
              <a:pPr/>
              <a:t>13</a:t>
            </a:fld>
            <a:endParaRPr lang="en-US" altLang="en-US" sz="1400" dirty="0">
              <a:solidFill>
                <a:srgbClr val="000066"/>
              </a:solidFill>
              <a:latin typeface="Arial" panose="020B0604020202020204" pitchFamily="34" charset="0"/>
            </a:endParaRPr>
          </a:p>
        </p:txBody>
      </p:sp>
      <p:grpSp>
        <p:nvGrpSpPr>
          <p:cNvPr id="9221" name="Group 2"/>
          <p:cNvGrpSpPr>
            <a:grpSpLocks/>
          </p:cNvGrpSpPr>
          <p:nvPr/>
        </p:nvGrpSpPr>
        <p:grpSpPr bwMode="auto">
          <a:xfrm>
            <a:off x="2211388" y="1762125"/>
            <a:ext cx="8134351" cy="4140201"/>
            <a:chOff x="-191" y="1494"/>
            <a:chExt cx="5124" cy="2608"/>
          </a:xfrm>
        </p:grpSpPr>
        <p:grpSp>
          <p:nvGrpSpPr>
            <p:cNvPr id="9239" name="Group 3"/>
            <p:cNvGrpSpPr>
              <a:grpSpLocks/>
            </p:cNvGrpSpPr>
            <p:nvPr/>
          </p:nvGrpSpPr>
          <p:grpSpPr bwMode="auto">
            <a:xfrm>
              <a:off x="-191" y="1494"/>
              <a:ext cx="5124" cy="2608"/>
              <a:chOff x="-191" y="1494"/>
              <a:chExt cx="5124" cy="2608"/>
            </a:xfrm>
          </p:grpSpPr>
          <p:sp>
            <p:nvSpPr>
              <p:cNvPr id="9242" name="Line 4"/>
              <p:cNvSpPr>
                <a:spLocks noChangeShapeType="1"/>
              </p:cNvSpPr>
              <p:nvPr/>
            </p:nvSpPr>
            <p:spPr bwMode="auto">
              <a:xfrm>
                <a:off x="1358" y="1728"/>
                <a:ext cx="1" cy="2025"/>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43" name="Line 5"/>
              <p:cNvSpPr>
                <a:spLocks noChangeShapeType="1"/>
              </p:cNvSpPr>
              <p:nvPr/>
            </p:nvSpPr>
            <p:spPr bwMode="auto">
              <a:xfrm>
                <a:off x="1358" y="3760"/>
                <a:ext cx="2247" cy="1"/>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44" name="Rectangle 6"/>
              <p:cNvSpPr>
                <a:spLocks noChangeArrowheads="1"/>
              </p:cNvSpPr>
              <p:nvPr/>
            </p:nvSpPr>
            <p:spPr bwMode="auto">
              <a:xfrm>
                <a:off x="3552" y="3792"/>
                <a:ext cx="1381" cy="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a:solidFill>
                      <a:srgbClr val="000000"/>
                    </a:solidFill>
                    <a:latin typeface="Palatino" pitchFamily="18" charset="0"/>
                  </a:rPr>
                  <a:t>Project Value</a:t>
                </a:r>
                <a:endParaRPr lang="en-US" altLang="en-US" sz="3200" dirty="0"/>
              </a:p>
            </p:txBody>
          </p:sp>
          <p:sp>
            <p:nvSpPr>
              <p:cNvPr id="9245" name="Rectangle 7"/>
              <p:cNvSpPr>
                <a:spLocks noChangeArrowheads="1"/>
              </p:cNvSpPr>
              <p:nvPr/>
            </p:nvSpPr>
            <p:spPr bwMode="auto">
              <a:xfrm>
                <a:off x="-191" y="1494"/>
                <a:ext cx="1371" cy="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r"/>
                <a:r>
                  <a:rPr lang="en-US" altLang="en-US" sz="3200" dirty="0">
                    <a:solidFill>
                      <a:srgbClr val="000000"/>
                    </a:solidFill>
                    <a:latin typeface="Palatino" pitchFamily="18" charset="0"/>
                  </a:rPr>
                  <a:t>Outcome Probability</a:t>
                </a:r>
                <a:endParaRPr lang="en-US" altLang="en-US" sz="3200" dirty="0"/>
              </a:p>
            </p:txBody>
          </p:sp>
        </p:grpSp>
        <p:sp>
          <p:nvSpPr>
            <p:cNvPr id="9240" name="Arc 8"/>
            <p:cNvSpPr>
              <a:spLocks/>
            </p:cNvSpPr>
            <p:nvPr/>
          </p:nvSpPr>
          <p:spPr bwMode="auto">
            <a:xfrm>
              <a:off x="1333" y="1677"/>
              <a:ext cx="50" cy="84"/>
            </a:xfrm>
            <a:custGeom>
              <a:avLst/>
              <a:gdLst>
                <a:gd name="T0" fmla="*/ 0 w 17410"/>
                <a:gd name="T1" fmla="*/ 0 h 21600"/>
                <a:gd name="T2" fmla="*/ 0 w 17410"/>
                <a:gd name="T3" fmla="*/ 0 h 21600"/>
                <a:gd name="T4" fmla="*/ 0 w 17410"/>
                <a:gd name="T5" fmla="*/ 0 h 21600"/>
                <a:gd name="T6" fmla="*/ 0 60000 65536"/>
                <a:gd name="T7" fmla="*/ 0 60000 65536"/>
                <a:gd name="T8" fmla="*/ 0 60000 65536"/>
                <a:gd name="T9" fmla="*/ 0 w 17410"/>
                <a:gd name="T10" fmla="*/ 0 h 21600"/>
                <a:gd name="T11" fmla="*/ 17410 w 17410"/>
                <a:gd name="T12" fmla="*/ 21600 h 21600"/>
              </a:gdLst>
              <a:ahLst/>
              <a:cxnLst>
                <a:cxn ang="T6">
                  <a:pos x="T0" y="T1"/>
                </a:cxn>
                <a:cxn ang="T7">
                  <a:pos x="T2" y="T3"/>
                </a:cxn>
                <a:cxn ang="T8">
                  <a:pos x="T4" y="T5"/>
                </a:cxn>
              </a:cxnLst>
              <a:rect l="T9" t="T10" r="T11" b="T12"/>
              <a:pathLst>
                <a:path w="17410" h="21600" fill="none" extrusionOk="0">
                  <a:moveTo>
                    <a:pt x="17409" y="19776"/>
                  </a:moveTo>
                  <a:cubicBezTo>
                    <a:pt x="14671" y="20979"/>
                    <a:pt x="11714" y="21599"/>
                    <a:pt x="8724" y="21600"/>
                  </a:cubicBezTo>
                  <a:cubicBezTo>
                    <a:pt x="5719" y="21600"/>
                    <a:pt x="2748" y="20973"/>
                    <a:pt x="0" y="19759"/>
                  </a:cubicBezTo>
                </a:path>
                <a:path w="17410" h="21600" stroke="0" extrusionOk="0">
                  <a:moveTo>
                    <a:pt x="17409" y="19776"/>
                  </a:moveTo>
                  <a:cubicBezTo>
                    <a:pt x="14671" y="20979"/>
                    <a:pt x="11714" y="21599"/>
                    <a:pt x="8724" y="21600"/>
                  </a:cubicBezTo>
                  <a:cubicBezTo>
                    <a:pt x="5719" y="21600"/>
                    <a:pt x="2748" y="20973"/>
                    <a:pt x="0" y="19759"/>
                  </a:cubicBezTo>
                  <a:lnTo>
                    <a:pt x="8724" y="0"/>
                  </a:lnTo>
                  <a:lnTo>
                    <a:pt x="17409" y="1977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241" name="Arc 9"/>
            <p:cNvSpPr>
              <a:spLocks/>
            </p:cNvSpPr>
            <p:nvPr/>
          </p:nvSpPr>
          <p:spPr bwMode="auto">
            <a:xfrm>
              <a:off x="3572" y="3727"/>
              <a:ext cx="62" cy="67"/>
            </a:xfrm>
            <a:custGeom>
              <a:avLst/>
              <a:gdLst>
                <a:gd name="T0" fmla="*/ 0 w 21600"/>
                <a:gd name="T1" fmla="*/ 0 h 17352"/>
                <a:gd name="T2" fmla="*/ 0 w 21600"/>
                <a:gd name="T3" fmla="*/ 0 h 17352"/>
                <a:gd name="T4" fmla="*/ 0 w 21600"/>
                <a:gd name="T5" fmla="*/ 0 h 17352"/>
                <a:gd name="T6" fmla="*/ 0 60000 65536"/>
                <a:gd name="T7" fmla="*/ 0 60000 65536"/>
                <a:gd name="T8" fmla="*/ 0 60000 65536"/>
                <a:gd name="T9" fmla="*/ 0 w 21600"/>
                <a:gd name="T10" fmla="*/ 0 h 17352"/>
                <a:gd name="T11" fmla="*/ 21600 w 21600"/>
                <a:gd name="T12" fmla="*/ 17352 h 17352"/>
              </a:gdLst>
              <a:ahLst/>
              <a:cxnLst>
                <a:cxn ang="T6">
                  <a:pos x="T0" y="T1"/>
                </a:cxn>
                <a:cxn ang="T7">
                  <a:pos x="T2" y="T3"/>
                </a:cxn>
                <a:cxn ang="T8">
                  <a:pos x="T4" y="T5"/>
                </a:cxn>
              </a:cxnLst>
              <a:rect l="T9" t="T10" r="T11" b="T12"/>
              <a:pathLst>
                <a:path w="21600" h="17352" fill="none" extrusionOk="0">
                  <a:moveTo>
                    <a:pt x="1819" y="17351"/>
                  </a:moveTo>
                  <a:cubicBezTo>
                    <a:pt x="619" y="14616"/>
                    <a:pt x="0" y="11662"/>
                    <a:pt x="0" y="8676"/>
                  </a:cubicBezTo>
                  <a:cubicBezTo>
                    <a:pt x="-1" y="5689"/>
                    <a:pt x="619" y="2735"/>
                    <a:pt x="1819" y="0"/>
                  </a:cubicBezTo>
                </a:path>
                <a:path w="21600" h="17352" stroke="0" extrusionOk="0">
                  <a:moveTo>
                    <a:pt x="1819" y="17351"/>
                  </a:moveTo>
                  <a:cubicBezTo>
                    <a:pt x="619" y="14616"/>
                    <a:pt x="0" y="11662"/>
                    <a:pt x="0" y="8676"/>
                  </a:cubicBezTo>
                  <a:cubicBezTo>
                    <a:pt x="-1" y="5689"/>
                    <a:pt x="619" y="2735"/>
                    <a:pt x="1819" y="0"/>
                  </a:cubicBezTo>
                  <a:lnTo>
                    <a:pt x="21600" y="8676"/>
                  </a:lnTo>
                  <a:lnTo>
                    <a:pt x="1819" y="1735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9222" name="Rectangle 10"/>
          <p:cNvSpPr>
            <a:spLocks noGrp="1" noChangeArrowheads="1"/>
          </p:cNvSpPr>
          <p:nvPr>
            <p:ph type="title"/>
          </p:nvPr>
        </p:nvSpPr>
        <p:spPr/>
        <p:txBody>
          <a:bodyPr/>
          <a:lstStyle/>
          <a:p>
            <a:r>
              <a:rPr lang="en-US" altLang="en-US" dirty="0" smtClean="0"/>
              <a:t>Hypo: 2nd Project</a:t>
            </a:r>
          </a:p>
        </p:txBody>
      </p:sp>
      <p:grpSp>
        <p:nvGrpSpPr>
          <p:cNvPr id="4" name="Group 12"/>
          <p:cNvGrpSpPr>
            <a:grpSpLocks/>
          </p:cNvGrpSpPr>
          <p:nvPr/>
        </p:nvGrpSpPr>
        <p:grpSpPr bwMode="auto">
          <a:xfrm>
            <a:off x="5638800" y="3971928"/>
            <a:ext cx="1860550" cy="1854201"/>
            <a:chOff x="2592" y="2502"/>
            <a:chExt cx="1172" cy="1168"/>
          </a:xfrm>
        </p:grpSpPr>
        <p:grpSp>
          <p:nvGrpSpPr>
            <p:cNvPr id="9235" name="Group 13"/>
            <p:cNvGrpSpPr>
              <a:grpSpLocks/>
            </p:cNvGrpSpPr>
            <p:nvPr/>
          </p:nvGrpSpPr>
          <p:grpSpPr bwMode="auto">
            <a:xfrm>
              <a:off x="2739" y="2502"/>
              <a:ext cx="1025" cy="878"/>
              <a:chOff x="2115" y="2886"/>
              <a:chExt cx="1025" cy="878"/>
            </a:xfrm>
          </p:grpSpPr>
          <p:sp>
            <p:nvSpPr>
              <p:cNvPr id="9237" name="Arc 14"/>
              <p:cNvSpPr>
                <a:spLocks/>
              </p:cNvSpPr>
              <p:nvPr/>
            </p:nvSpPr>
            <p:spPr bwMode="auto">
              <a:xfrm>
                <a:off x="2447" y="3242"/>
                <a:ext cx="693" cy="52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lnTo>
                      <a:pt x="21600" y="21600"/>
                    </a:lnTo>
                    <a:close/>
                  </a:path>
                </a:pathLst>
              </a:custGeom>
              <a:noFill/>
              <a:ln w="57150">
                <a:solidFill>
                  <a:srgbClr val="FF0066"/>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238" name="Arc 15"/>
              <p:cNvSpPr>
                <a:spLocks/>
              </p:cNvSpPr>
              <p:nvPr/>
            </p:nvSpPr>
            <p:spPr bwMode="auto">
              <a:xfrm>
                <a:off x="2115" y="2886"/>
                <a:ext cx="333" cy="379"/>
              </a:xfrm>
              <a:custGeom>
                <a:avLst/>
                <a:gdLst>
                  <a:gd name="T0" fmla="*/ 0 w 21599"/>
                  <a:gd name="T1" fmla="*/ 0 h 21600"/>
                  <a:gd name="T2" fmla="*/ 0 w 21599"/>
                  <a:gd name="T3" fmla="*/ 0 h 21600"/>
                  <a:gd name="T4" fmla="*/ 0 w 21599"/>
                  <a:gd name="T5" fmla="*/ 0 h 21600"/>
                  <a:gd name="T6" fmla="*/ 0 60000 65536"/>
                  <a:gd name="T7" fmla="*/ 0 60000 65536"/>
                  <a:gd name="T8" fmla="*/ 0 60000 65536"/>
                  <a:gd name="T9" fmla="*/ 0 w 21599"/>
                  <a:gd name="T10" fmla="*/ 0 h 21600"/>
                  <a:gd name="T11" fmla="*/ 21599 w 21599"/>
                  <a:gd name="T12" fmla="*/ 21600 h 21600"/>
                </a:gdLst>
                <a:ahLst/>
                <a:cxnLst>
                  <a:cxn ang="T6">
                    <a:pos x="T0" y="T1"/>
                  </a:cxn>
                  <a:cxn ang="T7">
                    <a:pos x="T2" y="T3"/>
                  </a:cxn>
                  <a:cxn ang="T8">
                    <a:pos x="T4" y="T5"/>
                  </a:cxn>
                </a:cxnLst>
                <a:rect l="T9" t="T10" r="T11" b="T12"/>
                <a:pathLst>
                  <a:path w="21599" h="21600" fill="none" extrusionOk="0">
                    <a:moveTo>
                      <a:pt x="-1" y="0"/>
                    </a:moveTo>
                    <a:cubicBezTo>
                      <a:pt x="11866" y="0"/>
                      <a:pt x="21510" y="9572"/>
                      <a:pt x="21599" y="21438"/>
                    </a:cubicBezTo>
                  </a:path>
                  <a:path w="21599" h="21600" stroke="0" extrusionOk="0">
                    <a:moveTo>
                      <a:pt x="-1" y="0"/>
                    </a:moveTo>
                    <a:cubicBezTo>
                      <a:pt x="11866" y="0"/>
                      <a:pt x="21510" y="9572"/>
                      <a:pt x="21599" y="21438"/>
                    </a:cubicBezTo>
                    <a:lnTo>
                      <a:pt x="0" y="21600"/>
                    </a:lnTo>
                    <a:lnTo>
                      <a:pt x="-1" y="0"/>
                    </a:lnTo>
                    <a:close/>
                  </a:path>
                </a:pathLst>
              </a:custGeom>
              <a:noFill/>
              <a:ln w="57150">
                <a:solidFill>
                  <a:srgbClr val="FF0066"/>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9236" name="Rectangle 16"/>
            <p:cNvSpPr>
              <a:spLocks noChangeArrowheads="1"/>
            </p:cNvSpPr>
            <p:nvPr/>
          </p:nvSpPr>
          <p:spPr bwMode="auto">
            <a:xfrm>
              <a:off x="2592" y="3360"/>
              <a:ext cx="517" cy="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a:solidFill>
                    <a:srgbClr val="000000"/>
                  </a:solidFill>
                  <a:latin typeface="Palatino" pitchFamily="18" charset="0"/>
                </a:rPr>
                <a:t>$100</a:t>
              </a:r>
              <a:endParaRPr lang="en-US" altLang="en-US" sz="3200" dirty="0"/>
            </a:p>
          </p:txBody>
        </p:sp>
      </p:grpSp>
      <p:grpSp>
        <p:nvGrpSpPr>
          <p:cNvPr id="6" name="Group 17"/>
          <p:cNvGrpSpPr>
            <a:grpSpLocks/>
          </p:cNvGrpSpPr>
          <p:nvPr/>
        </p:nvGrpSpPr>
        <p:grpSpPr bwMode="auto">
          <a:xfrm>
            <a:off x="3757613" y="2760663"/>
            <a:ext cx="3430588" cy="2579688"/>
            <a:chOff x="783" y="2123"/>
            <a:chExt cx="2161" cy="1625"/>
          </a:xfrm>
        </p:grpSpPr>
        <p:sp>
          <p:nvSpPr>
            <p:cNvPr id="9232" name="Line 18"/>
            <p:cNvSpPr>
              <a:spLocks noChangeShapeType="1"/>
            </p:cNvSpPr>
            <p:nvPr/>
          </p:nvSpPr>
          <p:spPr bwMode="auto">
            <a:xfrm flipV="1">
              <a:off x="1392" y="2304"/>
              <a:ext cx="1" cy="1444"/>
            </a:xfrm>
            <a:prstGeom prst="line">
              <a:avLst/>
            </a:prstGeom>
            <a:noFill/>
            <a:ln w="57150">
              <a:solidFill>
                <a:srgbClr val="FF0066"/>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33" name="Line 19"/>
            <p:cNvSpPr>
              <a:spLocks noChangeShapeType="1"/>
            </p:cNvSpPr>
            <p:nvPr/>
          </p:nvSpPr>
          <p:spPr bwMode="auto">
            <a:xfrm>
              <a:off x="1358" y="2296"/>
              <a:ext cx="1586" cy="1"/>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34" name="Rectangle 20"/>
            <p:cNvSpPr>
              <a:spLocks noChangeArrowheads="1"/>
            </p:cNvSpPr>
            <p:nvPr/>
          </p:nvSpPr>
          <p:spPr bwMode="auto">
            <a:xfrm>
              <a:off x="783" y="2123"/>
              <a:ext cx="474" cy="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a:solidFill>
                    <a:srgbClr val="000000"/>
                  </a:solidFill>
                  <a:latin typeface="Palatino" pitchFamily="18" charset="0"/>
                </a:rPr>
                <a:t>49%</a:t>
              </a:r>
              <a:endParaRPr lang="en-US" altLang="en-US" sz="3200" dirty="0"/>
            </a:p>
          </p:txBody>
        </p:sp>
      </p:grpSp>
      <p:grpSp>
        <p:nvGrpSpPr>
          <p:cNvPr id="7" name="Group 21"/>
          <p:cNvGrpSpPr>
            <a:grpSpLocks/>
          </p:cNvGrpSpPr>
          <p:nvPr/>
        </p:nvGrpSpPr>
        <p:grpSpPr bwMode="auto">
          <a:xfrm>
            <a:off x="4114801" y="5029207"/>
            <a:ext cx="3932238" cy="841376"/>
            <a:chOff x="1008" y="3552"/>
            <a:chExt cx="2477" cy="530"/>
          </a:xfrm>
        </p:grpSpPr>
        <p:sp>
          <p:nvSpPr>
            <p:cNvPr id="9228" name="Line 22"/>
            <p:cNvSpPr>
              <a:spLocks noChangeShapeType="1"/>
            </p:cNvSpPr>
            <p:nvPr/>
          </p:nvSpPr>
          <p:spPr bwMode="auto">
            <a:xfrm>
              <a:off x="3313" y="3702"/>
              <a:ext cx="1" cy="58"/>
            </a:xfrm>
            <a:prstGeom prst="line">
              <a:avLst/>
            </a:prstGeom>
            <a:noFill/>
            <a:ln w="57150">
              <a:solidFill>
                <a:srgbClr val="FF0066"/>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29" name="Line 23"/>
            <p:cNvSpPr>
              <a:spLocks noChangeShapeType="1"/>
            </p:cNvSpPr>
            <p:nvPr/>
          </p:nvSpPr>
          <p:spPr bwMode="auto">
            <a:xfrm>
              <a:off x="1358" y="3690"/>
              <a:ext cx="2003" cy="1"/>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30" name="Rectangle 24"/>
            <p:cNvSpPr>
              <a:spLocks noChangeArrowheads="1"/>
            </p:cNvSpPr>
            <p:nvPr/>
          </p:nvSpPr>
          <p:spPr bwMode="auto">
            <a:xfrm>
              <a:off x="1008" y="3552"/>
              <a:ext cx="344" cy="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a:solidFill>
                    <a:srgbClr val="000000"/>
                  </a:solidFill>
                  <a:latin typeface="Palatino" pitchFamily="18" charset="0"/>
                </a:rPr>
                <a:t>1%</a:t>
              </a:r>
              <a:endParaRPr lang="en-US" altLang="en-US" sz="3200" dirty="0"/>
            </a:p>
          </p:txBody>
        </p:sp>
        <p:sp>
          <p:nvSpPr>
            <p:cNvPr id="9231" name="Rectangle 25"/>
            <p:cNvSpPr>
              <a:spLocks noChangeArrowheads="1"/>
            </p:cNvSpPr>
            <p:nvPr/>
          </p:nvSpPr>
          <p:spPr bwMode="auto">
            <a:xfrm>
              <a:off x="3298" y="3772"/>
              <a:ext cx="187" cy="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a:solidFill>
                    <a:srgbClr val="000000"/>
                  </a:solidFill>
                  <a:latin typeface="Palatino" pitchFamily="18" charset="0"/>
                </a:rPr>
                <a:t>X</a:t>
              </a:r>
              <a:endParaRPr lang="en-US" altLang="en-US" sz="3200" dirty="0"/>
            </a:p>
          </p:txBody>
        </p:sp>
      </p:grpSp>
      <p:sp>
        <p:nvSpPr>
          <p:cNvPr id="29" name="Rectangle 5"/>
          <p:cNvSpPr>
            <a:spLocks noChangeArrowheads="1"/>
          </p:cNvSpPr>
          <p:nvPr/>
        </p:nvSpPr>
        <p:spPr bwMode="auto">
          <a:xfrm>
            <a:off x="12018963" y="6705600"/>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29"/>
                                        </p:tgtEl>
                                        <p:attrNameLst>
                                          <p:attrName>style.visibility</p:attrName>
                                        </p:attrNameLst>
                                      </p:cBhvr>
                                      <p:to>
                                        <p:strVal val="hidden"/>
                                      </p:to>
                                    </p:set>
                                  </p:childTnLst>
                                </p:cTn>
                              </p:par>
                              <p:par>
                                <p:cTn id="17" presetID="9"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dissolv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819FC32B-DA59-4B77-9AF8-98768DFB8C1A}" type="datetime4">
              <a:rPr lang="en-US" smtClean="0"/>
              <a:t>April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DD96663-F407-486F-AFE9-365F6EF38054}" type="slidenum">
              <a:rPr lang="en-US" altLang="en-US" sz="1400">
                <a:solidFill>
                  <a:srgbClr val="000066"/>
                </a:solidFill>
                <a:latin typeface="Arial" panose="020B0604020202020204" pitchFamily="34" charset="0"/>
              </a:rPr>
              <a:pPr/>
              <a:t>14</a:t>
            </a:fld>
            <a:endParaRPr lang="en-US" altLang="en-US" sz="1400">
              <a:solidFill>
                <a:srgbClr val="000066"/>
              </a:solidFill>
              <a:latin typeface="Arial" panose="020B0604020202020204" pitchFamily="34" charset="0"/>
            </a:endParaRPr>
          </a:p>
        </p:txBody>
      </p:sp>
      <p:sp>
        <p:nvSpPr>
          <p:cNvPr id="10245" name="Rectangle 2"/>
          <p:cNvSpPr>
            <a:spLocks noGrp="1" noChangeArrowheads="1"/>
          </p:cNvSpPr>
          <p:nvPr>
            <p:ph type="title"/>
          </p:nvPr>
        </p:nvSpPr>
        <p:spPr/>
        <p:txBody>
          <a:bodyPr/>
          <a:lstStyle/>
          <a:p>
            <a:r>
              <a:rPr lang="en-US" altLang="en-US" smtClean="0"/>
              <a:t>Consequences of Project Choice</a:t>
            </a:r>
          </a:p>
        </p:txBody>
      </p:sp>
      <p:sp>
        <p:nvSpPr>
          <p:cNvPr id="10246" name="Rectangle 3"/>
          <p:cNvSpPr>
            <a:spLocks noGrp="1" noChangeArrowheads="1"/>
          </p:cNvSpPr>
          <p:nvPr>
            <p:ph type="body" idx="1"/>
          </p:nvPr>
        </p:nvSpPr>
        <p:spPr/>
        <p:txBody>
          <a:bodyPr/>
          <a:lstStyle/>
          <a:p>
            <a:r>
              <a:rPr lang="en-US" altLang="en-US" smtClean="0"/>
              <a:t>Society</a:t>
            </a:r>
          </a:p>
          <a:p>
            <a:pPr lvl="1"/>
            <a:r>
              <a:rPr lang="en-US" altLang="en-US" smtClean="0"/>
              <a:t>Project 1 vs. Project 2 depends on the size of X</a:t>
            </a:r>
          </a:p>
          <a:p>
            <a:r>
              <a:rPr lang="en-US" altLang="en-US" smtClean="0"/>
              <a:t>Equity</a:t>
            </a:r>
          </a:p>
          <a:p>
            <a:pPr lvl="2"/>
            <a:r>
              <a:rPr lang="en-US" altLang="en-US" smtClean="0"/>
              <a:t>Once $100 is in hand and lenders have fixed payment, always prefer project 2</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E65D752B-2573-4990-BFFA-20FC81C2313A}" type="datetime4">
              <a:rPr lang="en-US" smtClean="0"/>
              <a:t>April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6ABA975-44A1-4823-BA48-DCC5EE276D1D}" type="slidenum">
              <a:rPr lang="en-US" altLang="en-US" sz="1400">
                <a:solidFill>
                  <a:srgbClr val="000066"/>
                </a:solidFill>
                <a:latin typeface="Arial" panose="020B0604020202020204" pitchFamily="34" charset="0"/>
              </a:rPr>
              <a:pPr/>
              <a:t>15</a:t>
            </a:fld>
            <a:endParaRPr lang="en-US" altLang="en-US" sz="1400">
              <a:solidFill>
                <a:srgbClr val="000066"/>
              </a:solidFill>
              <a:latin typeface="Arial" panose="020B0604020202020204" pitchFamily="34" charset="0"/>
            </a:endParaRPr>
          </a:p>
        </p:txBody>
      </p:sp>
      <p:sp>
        <p:nvSpPr>
          <p:cNvPr id="11269" name="Rectangle 2"/>
          <p:cNvSpPr>
            <a:spLocks noGrp="1" noChangeArrowheads="1"/>
          </p:cNvSpPr>
          <p:nvPr>
            <p:ph type="title"/>
          </p:nvPr>
        </p:nvSpPr>
        <p:spPr/>
        <p:txBody>
          <a:bodyPr/>
          <a:lstStyle/>
          <a:p>
            <a:r>
              <a:rPr lang="en-US" altLang="en-US" smtClean="0"/>
              <a:t>Consequences of Project Choice</a:t>
            </a:r>
          </a:p>
        </p:txBody>
      </p:sp>
      <p:sp>
        <p:nvSpPr>
          <p:cNvPr id="11270" name="Rectangle 3"/>
          <p:cNvSpPr>
            <a:spLocks noGrp="1" noChangeArrowheads="1"/>
          </p:cNvSpPr>
          <p:nvPr>
            <p:ph type="body" idx="1"/>
          </p:nvPr>
        </p:nvSpPr>
        <p:spPr/>
        <p:txBody>
          <a:bodyPr/>
          <a:lstStyle/>
          <a:p>
            <a:r>
              <a:rPr lang="en-US" altLang="en-US" smtClean="0"/>
              <a:t>Why Modigliani-Miller is “Wrong”</a:t>
            </a:r>
          </a:p>
          <a:p>
            <a:pPr lvl="1"/>
            <a:r>
              <a:rPr lang="en-US" altLang="en-US" smtClean="0"/>
              <a:t>Capital structure matters: it sets incentives for the use of assets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16E3D082-C69A-4E33-8BB3-157112B949B3}" type="datetime4">
              <a:rPr lang="en-US" smtClean="0"/>
              <a:t>April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4A630FC0-ED7B-46C6-B078-116CA3181175}" type="slidenum">
              <a:rPr lang="en-US" altLang="en-US" sz="1400">
                <a:solidFill>
                  <a:srgbClr val="000066"/>
                </a:solidFill>
                <a:latin typeface="Arial" panose="020B0604020202020204" pitchFamily="34" charset="0"/>
              </a:rPr>
              <a:pPr/>
              <a:t>16</a:t>
            </a:fld>
            <a:endParaRPr lang="en-US" altLang="en-US" sz="1400">
              <a:solidFill>
                <a:srgbClr val="000066"/>
              </a:solidFill>
              <a:latin typeface="Arial" panose="020B0604020202020204" pitchFamily="34" charset="0"/>
            </a:endParaRPr>
          </a:p>
        </p:txBody>
      </p:sp>
      <p:sp>
        <p:nvSpPr>
          <p:cNvPr id="12293" name="Rectangle 2"/>
          <p:cNvSpPr>
            <a:spLocks noGrp="1" noChangeArrowheads="1"/>
          </p:cNvSpPr>
          <p:nvPr>
            <p:ph type="title"/>
          </p:nvPr>
        </p:nvSpPr>
        <p:spPr/>
        <p:txBody>
          <a:bodyPr/>
          <a:lstStyle/>
          <a:p>
            <a:r>
              <a:rPr lang="en-US" altLang="en-US" smtClean="0"/>
              <a:t>Implications for Project Choice</a:t>
            </a:r>
          </a:p>
        </p:txBody>
      </p:sp>
      <p:sp>
        <p:nvSpPr>
          <p:cNvPr id="12294" name="Rectangle 3"/>
          <p:cNvSpPr>
            <a:spLocks noGrp="1" noChangeArrowheads="1"/>
          </p:cNvSpPr>
          <p:nvPr>
            <p:ph type="body" idx="1"/>
          </p:nvPr>
        </p:nvSpPr>
        <p:spPr/>
        <p:txBody>
          <a:bodyPr/>
          <a:lstStyle/>
          <a:p>
            <a:pPr>
              <a:lnSpc>
                <a:spcPct val="90000"/>
              </a:lnSpc>
            </a:pPr>
            <a:r>
              <a:rPr lang="en-US" altLang="en-US" smtClean="0"/>
              <a:t>The Need for Monitoring</a:t>
            </a:r>
          </a:p>
          <a:p>
            <a:pPr lvl="1">
              <a:lnSpc>
                <a:spcPct val="90000"/>
              </a:lnSpc>
            </a:pPr>
            <a:r>
              <a:rPr lang="en-US" altLang="en-US" smtClean="0"/>
              <a:t>Debtor misbehavior means monitoring by creditors is required</a:t>
            </a:r>
          </a:p>
          <a:p>
            <a:pPr>
              <a:lnSpc>
                <a:spcPct val="90000"/>
              </a:lnSpc>
            </a:pPr>
            <a:r>
              <a:rPr lang="en-US" altLang="en-US" smtClean="0"/>
              <a:t>Monitoring Consequences</a:t>
            </a:r>
          </a:p>
          <a:p>
            <a:pPr lvl="1">
              <a:lnSpc>
                <a:spcPct val="90000"/>
              </a:lnSpc>
            </a:pPr>
            <a:r>
              <a:rPr lang="en-US" altLang="en-US" smtClean="0"/>
              <a:t>Controls debtor misbehavior</a:t>
            </a:r>
          </a:p>
          <a:p>
            <a:pPr lvl="1">
              <a:lnSpc>
                <a:spcPct val="90000"/>
              </a:lnSpc>
            </a:pPr>
            <a:r>
              <a:rPr lang="en-US" altLang="en-US" smtClean="0"/>
              <a:t>But also makes possible deviations from pro rata</a:t>
            </a:r>
          </a:p>
          <a:p>
            <a:pPr>
              <a:lnSpc>
                <a:spcPct val="90000"/>
              </a:lnSpc>
            </a:pPr>
            <a:r>
              <a:rPr lang="en-US" altLang="en-US" smtClean="0"/>
              <a:t>SI Allocates Monitoring Among Creditors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C42B3C8-721E-45B5-A906-CB63BE12BFFD}" type="datetime4">
              <a:rPr lang="en-US" smtClean="0"/>
              <a:t>April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A5A811B-1BF7-4AC4-847A-A12036C74EE9}" type="slidenum">
              <a:rPr lang="en-US" altLang="en-US" sz="1400">
                <a:solidFill>
                  <a:srgbClr val="000066"/>
                </a:solidFill>
                <a:latin typeface="Arial" panose="020B0604020202020204" pitchFamily="34" charset="0"/>
              </a:rPr>
              <a:pPr/>
              <a:t>17</a:t>
            </a:fld>
            <a:endParaRPr lang="en-US" altLang="en-US" sz="1400">
              <a:solidFill>
                <a:srgbClr val="000066"/>
              </a:solidFill>
              <a:latin typeface="Arial" panose="020B0604020202020204" pitchFamily="34" charset="0"/>
            </a:endParaRPr>
          </a:p>
        </p:txBody>
      </p:sp>
      <p:sp>
        <p:nvSpPr>
          <p:cNvPr id="13317" name="Rectangle 2"/>
          <p:cNvSpPr>
            <a:spLocks noGrp="1" noChangeArrowheads="1"/>
          </p:cNvSpPr>
          <p:nvPr>
            <p:ph type="title"/>
          </p:nvPr>
        </p:nvSpPr>
        <p:spPr/>
        <p:txBody>
          <a:bodyPr/>
          <a:lstStyle/>
          <a:p>
            <a:r>
              <a:rPr lang="en-US" altLang="en-US" smtClean="0"/>
              <a:t>Key Priority Contexts</a:t>
            </a:r>
          </a:p>
        </p:txBody>
      </p:sp>
      <p:sp>
        <p:nvSpPr>
          <p:cNvPr id="13318" name="Rectangle 3"/>
          <p:cNvSpPr>
            <a:spLocks noGrp="1" noChangeArrowheads="1"/>
          </p:cNvSpPr>
          <p:nvPr>
            <p:ph type="body" idx="1"/>
          </p:nvPr>
        </p:nvSpPr>
        <p:spPr/>
        <p:txBody>
          <a:bodyPr/>
          <a:lstStyle/>
          <a:p>
            <a:r>
              <a:rPr lang="en-US" altLang="en-US" smtClean="0"/>
              <a:t>Secured Creditor vs.</a:t>
            </a:r>
          </a:p>
          <a:p>
            <a:pPr lvl="1"/>
            <a:r>
              <a:rPr lang="en-US" altLang="en-US" smtClean="0"/>
              <a:t>Other secured creditor</a:t>
            </a:r>
          </a:p>
          <a:p>
            <a:pPr lvl="1"/>
            <a:r>
              <a:rPr lang="en-US" altLang="en-US" smtClean="0"/>
              <a:t>Pure unsecured creditor</a:t>
            </a:r>
          </a:p>
          <a:p>
            <a:pPr lvl="1"/>
            <a:r>
              <a:rPr lang="en-US" altLang="en-US" smtClean="0"/>
              <a:t>Lien creditor</a:t>
            </a:r>
          </a:p>
          <a:p>
            <a:pPr lvl="1"/>
            <a:r>
              <a:rPr lang="en-US" altLang="en-US" smtClean="0"/>
              <a:t>Other third parties, such as purchasers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 name="Date Placeholder 2"/>
          <p:cNvSpPr>
            <a:spLocks noGrp="1"/>
          </p:cNvSpPr>
          <p:nvPr>
            <p:ph type="dt" sz="quarter" idx="10"/>
          </p:nvPr>
        </p:nvSpPr>
        <p:spPr/>
        <p:txBody>
          <a:bodyPr/>
          <a:lstStyle/>
          <a:p>
            <a:pPr>
              <a:defRPr/>
            </a:pPr>
            <a:fld id="{64C4E649-5B2A-4383-9BEA-26C7B45A7724}" type="datetime4">
              <a:rPr lang="en-US" smtClean="0"/>
              <a:t>April 19, 2021</a:t>
            </a:fld>
            <a:endParaRPr lang="en-US" altLang="en-US">
              <a:solidFill>
                <a:schemeClr val="bg2"/>
              </a:solidFill>
            </a:endParaRPr>
          </a:p>
        </p:txBody>
      </p:sp>
      <p:sp>
        <p:nvSpPr>
          <p:cNvPr id="32"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3F2D9AD-93DE-4E90-A0DD-3FB9A2ACC723}" type="slidenum">
              <a:rPr lang="en-US" altLang="en-US" sz="1400">
                <a:solidFill>
                  <a:srgbClr val="000066"/>
                </a:solidFill>
                <a:latin typeface="Arial" panose="020B0604020202020204" pitchFamily="34" charset="0"/>
              </a:rPr>
              <a:pPr/>
              <a:t>18</a:t>
            </a:fld>
            <a:endParaRPr lang="en-US" altLang="en-US" sz="1400">
              <a:solidFill>
                <a:srgbClr val="000066"/>
              </a:solidFill>
              <a:latin typeface="Arial" panose="020B0604020202020204" pitchFamily="34" charset="0"/>
            </a:endParaRPr>
          </a:p>
        </p:txBody>
      </p:sp>
      <p:sp>
        <p:nvSpPr>
          <p:cNvPr id="25605" name="Rectangle 2"/>
          <p:cNvSpPr>
            <a:spLocks noGrp="1" noChangeArrowheads="1"/>
          </p:cNvSpPr>
          <p:nvPr>
            <p:ph type="title"/>
          </p:nvPr>
        </p:nvSpPr>
        <p:spPr/>
        <p:txBody>
          <a:bodyPr/>
          <a:lstStyle/>
          <a:p>
            <a:r>
              <a:rPr lang="en-US" altLang="en-US" sz="5400" dirty="0" smtClean="0"/>
              <a:t>Case v. </a:t>
            </a:r>
            <a:r>
              <a:rPr lang="en-US" altLang="en-US" sz="5400" dirty="0" err="1" smtClean="0"/>
              <a:t>Foos</a:t>
            </a:r>
            <a:endParaRPr lang="en-US" altLang="en-US" sz="5400" dirty="0" smtClean="0"/>
          </a:p>
        </p:txBody>
      </p:sp>
      <p:grpSp>
        <p:nvGrpSpPr>
          <p:cNvPr id="25606" name="Group 3"/>
          <p:cNvGrpSpPr>
            <a:grpSpLocks/>
          </p:cNvGrpSpPr>
          <p:nvPr/>
        </p:nvGrpSpPr>
        <p:grpSpPr bwMode="auto">
          <a:xfrm>
            <a:off x="2755900" y="1828800"/>
            <a:ext cx="1066800" cy="1600200"/>
            <a:chOff x="3792" y="2784"/>
            <a:chExt cx="336" cy="576"/>
          </a:xfrm>
        </p:grpSpPr>
        <p:sp>
          <p:nvSpPr>
            <p:cNvPr id="25628" name="Line 4"/>
            <p:cNvSpPr>
              <a:spLocks noChangeShapeType="1"/>
            </p:cNvSpPr>
            <p:nvPr/>
          </p:nvSpPr>
          <p:spPr bwMode="auto">
            <a:xfrm>
              <a:off x="3936" y="2928"/>
              <a:ext cx="0" cy="33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9" name="Line 5"/>
            <p:cNvSpPr>
              <a:spLocks noChangeShapeType="1"/>
            </p:cNvSpPr>
            <p:nvPr/>
          </p:nvSpPr>
          <p:spPr bwMode="auto">
            <a:xfrm flipV="1">
              <a:off x="3936" y="2976"/>
              <a:ext cx="192"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0" name="Line 6"/>
            <p:cNvSpPr>
              <a:spLocks noChangeShapeType="1"/>
            </p:cNvSpPr>
            <p:nvPr/>
          </p:nvSpPr>
          <p:spPr bwMode="auto">
            <a:xfrm flipH="1" flipV="1">
              <a:off x="3792" y="3024"/>
              <a:ext cx="14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1" name="Line 7"/>
            <p:cNvSpPr>
              <a:spLocks noChangeShapeType="1"/>
            </p:cNvSpPr>
            <p:nvPr/>
          </p:nvSpPr>
          <p:spPr bwMode="auto">
            <a:xfrm>
              <a:off x="3936" y="3264"/>
              <a:ext cx="14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2" name="Line 8"/>
            <p:cNvSpPr>
              <a:spLocks noChangeShapeType="1"/>
            </p:cNvSpPr>
            <p:nvPr/>
          </p:nvSpPr>
          <p:spPr bwMode="auto">
            <a:xfrm flipH="1">
              <a:off x="3840" y="3264"/>
              <a:ext cx="96"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33" name="Oval 9"/>
            <p:cNvSpPr>
              <a:spLocks noChangeArrowheads="1"/>
            </p:cNvSpPr>
            <p:nvPr/>
          </p:nvSpPr>
          <p:spPr bwMode="auto">
            <a:xfrm>
              <a:off x="3840" y="2784"/>
              <a:ext cx="192" cy="144"/>
            </a:xfrm>
            <a:prstGeom prst="ellipse">
              <a:avLst/>
            </a:prstGeom>
            <a:solidFill>
              <a:schemeClr val="accent1"/>
            </a:solidFill>
            <a:ln w="9525">
              <a:solidFill>
                <a:schemeClr val="tx1"/>
              </a:solidFill>
              <a:round/>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grpSp>
      <p:sp>
        <p:nvSpPr>
          <p:cNvPr id="1416202" name="AutoShape 10"/>
          <p:cNvSpPr>
            <a:spLocks noChangeArrowheads="1"/>
          </p:cNvSpPr>
          <p:nvPr/>
        </p:nvSpPr>
        <p:spPr bwMode="auto">
          <a:xfrm>
            <a:off x="6718300" y="2133600"/>
            <a:ext cx="2209800" cy="15240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a:t>Bank</a:t>
            </a:r>
          </a:p>
        </p:txBody>
      </p:sp>
      <p:sp>
        <p:nvSpPr>
          <p:cNvPr id="1416203" name="AutoShape 11"/>
          <p:cNvSpPr>
            <a:spLocks noChangeArrowheads="1"/>
          </p:cNvSpPr>
          <p:nvPr/>
        </p:nvSpPr>
        <p:spPr bwMode="auto">
          <a:xfrm>
            <a:off x="2679700" y="5257800"/>
            <a:ext cx="2209800" cy="762000"/>
          </a:xfrm>
          <a:prstGeom prst="flowChartManualOpe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Rural</a:t>
            </a:r>
          </a:p>
        </p:txBody>
      </p:sp>
      <p:sp>
        <p:nvSpPr>
          <p:cNvPr id="1416204" name="AutoShape 12"/>
          <p:cNvSpPr>
            <a:spLocks noChangeArrowheads="1"/>
          </p:cNvSpPr>
          <p:nvPr/>
        </p:nvSpPr>
        <p:spPr bwMode="auto">
          <a:xfrm>
            <a:off x="8928100" y="5105400"/>
            <a:ext cx="1981200" cy="12192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Case</a:t>
            </a:r>
          </a:p>
        </p:txBody>
      </p:sp>
      <p:sp>
        <p:nvSpPr>
          <p:cNvPr id="1416205" name="AutoShape 13"/>
          <p:cNvSpPr>
            <a:spLocks noChangeArrowheads="1"/>
          </p:cNvSpPr>
          <p:nvPr/>
        </p:nvSpPr>
        <p:spPr bwMode="auto">
          <a:xfrm>
            <a:off x="8851900" y="1143000"/>
            <a:ext cx="2057400" cy="914400"/>
          </a:xfrm>
          <a:prstGeom prst="flowChartProcess">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Register</a:t>
            </a:r>
          </a:p>
        </p:txBody>
      </p:sp>
      <p:sp>
        <p:nvSpPr>
          <p:cNvPr id="25611" name="Text Box 14"/>
          <p:cNvSpPr txBox="1">
            <a:spLocks noChangeArrowheads="1"/>
          </p:cNvSpPr>
          <p:nvPr/>
        </p:nvSpPr>
        <p:spPr bwMode="auto">
          <a:xfrm>
            <a:off x="2603500" y="12192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a:t>Foos</a:t>
            </a:r>
          </a:p>
        </p:txBody>
      </p:sp>
      <p:sp>
        <p:nvSpPr>
          <p:cNvPr id="1416207" name="AutoShape 15"/>
          <p:cNvSpPr>
            <a:spLocks noChangeArrowheads="1"/>
          </p:cNvSpPr>
          <p:nvPr/>
        </p:nvSpPr>
        <p:spPr bwMode="auto">
          <a:xfrm>
            <a:off x="3822700" y="1181100"/>
            <a:ext cx="2209800" cy="8763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1966</a:t>
            </a:r>
          </a:p>
          <a:p>
            <a:pPr algn="ctr"/>
            <a:r>
              <a:rPr lang="en-US" altLang="en-US" sz="3200" dirty="0"/>
              <a:t>FS: Farm EQ</a:t>
            </a:r>
          </a:p>
        </p:txBody>
      </p:sp>
      <p:sp>
        <p:nvSpPr>
          <p:cNvPr id="1416208" name="AutoShape 16"/>
          <p:cNvSpPr>
            <a:spLocks noChangeArrowheads="1"/>
          </p:cNvSpPr>
          <p:nvPr/>
        </p:nvSpPr>
        <p:spPr bwMode="auto">
          <a:xfrm>
            <a:off x="558801" y="3581399"/>
            <a:ext cx="2235200" cy="1485899"/>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SA: T&amp;U</a:t>
            </a:r>
          </a:p>
          <a:p>
            <a:pPr algn="ctr"/>
            <a:r>
              <a:rPr lang="en-US" altLang="en-US" sz="3200" dirty="0"/>
              <a:t>FS: T&amp;U</a:t>
            </a:r>
          </a:p>
          <a:p>
            <a:pPr algn="ctr"/>
            <a:r>
              <a:rPr lang="en-US" altLang="en-US" sz="3200" dirty="0"/>
              <a:t>6/18/80</a:t>
            </a:r>
          </a:p>
        </p:txBody>
      </p:sp>
      <p:sp>
        <p:nvSpPr>
          <p:cNvPr id="1416209" name="AutoShape 17"/>
          <p:cNvSpPr>
            <a:spLocks noChangeArrowheads="1"/>
          </p:cNvSpPr>
          <p:nvPr/>
        </p:nvSpPr>
        <p:spPr bwMode="auto">
          <a:xfrm>
            <a:off x="3479801" y="4057650"/>
            <a:ext cx="2476499" cy="97155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Sale of Tractor</a:t>
            </a:r>
          </a:p>
          <a:p>
            <a:pPr algn="ctr"/>
            <a:r>
              <a:rPr lang="en-US" altLang="en-US" sz="3200" dirty="0"/>
              <a:t>&amp; </a:t>
            </a:r>
            <a:r>
              <a:rPr lang="en-US" altLang="en-US" sz="3200" dirty="0" err="1"/>
              <a:t>Undercutter</a:t>
            </a:r>
            <a:endParaRPr lang="en-US" altLang="en-US" sz="3200" dirty="0"/>
          </a:p>
        </p:txBody>
      </p:sp>
      <p:sp>
        <p:nvSpPr>
          <p:cNvPr id="1416210" name="AutoShape 18"/>
          <p:cNvSpPr>
            <a:spLocks noChangeArrowheads="1"/>
          </p:cNvSpPr>
          <p:nvPr/>
        </p:nvSpPr>
        <p:spPr bwMode="auto">
          <a:xfrm>
            <a:off x="5803900" y="5486399"/>
            <a:ext cx="2197100" cy="685799"/>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Assignment</a:t>
            </a:r>
          </a:p>
        </p:txBody>
      </p:sp>
      <p:sp>
        <p:nvSpPr>
          <p:cNvPr id="1416211" name="AutoShape 19"/>
          <p:cNvSpPr>
            <a:spLocks noChangeArrowheads="1"/>
          </p:cNvSpPr>
          <p:nvPr/>
        </p:nvSpPr>
        <p:spPr bwMode="auto">
          <a:xfrm>
            <a:off x="9690100" y="2819400"/>
            <a:ext cx="2133600" cy="18288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11/24/82 </a:t>
            </a:r>
          </a:p>
          <a:p>
            <a:pPr algn="ctr"/>
            <a:r>
              <a:rPr lang="en-US" altLang="en-US" sz="3200" dirty="0"/>
              <a:t>Mistakenly</a:t>
            </a:r>
          </a:p>
          <a:p>
            <a:pPr algn="ctr"/>
            <a:r>
              <a:rPr lang="en-US" altLang="en-US" sz="3200" dirty="0"/>
              <a:t>Terminates</a:t>
            </a:r>
          </a:p>
          <a:p>
            <a:pPr algn="ctr"/>
            <a:r>
              <a:rPr lang="en-US" altLang="en-US" sz="3200" dirty="0"/>
              <a:t>FS</a:t>
            </a:r>
          </a:p>
        </p:txBody>
      </p:sp>
      <p:sp>
        <p:nvSpPr>
          <p:cNvPr id="1416212" name="AutoShape 20"/>
          <p:cNvSpPr>
            <a:spLocks noChangeArrowheads="1"/>
          </p:cNvSpPr>
          <p:nvPr/>
        </p:nvSpPr>
        <p:spPr bwMode="auto">
          <a:xfrm>
            <a:off x="6794500" y="3810000"/>
            <a:ext cx="2209800" cy="1000126"/>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2/83</a:t>
            </a:r>
          </a:p>
          <a:p>
            <a:pPr algn="ctr"/>
            <a:r>
              <a:rPr lang="en-US" altLang="en-US" sz="3200" dirty="0"/>
              <a:t>Files New FS</a:t>
            </a:r>
          </a:p>
        </p:txBody>
      </p:sp>
      <p:sp>
        <p:nvSpPr>
          <p:cNvPr id="1416213" name="AutoShape 21"/>
          <p:cNvSpPr>
            <a:spLocks noChangeArrowheads="1"/>
          </p:cNvSpPr>
          <p:nvPr/>
        </p:nvSpPr>
        <p:spPr bwMode="auto">
          <a:xfrm>
            <a:off x="4508500" y="2971799"/>
            <a:ext cx="1676400" cy="990599"/>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SA: T&amp;U</a:t>
            </a:r>
          </a:p>
          <a:p>
            <a:pPr algn="ctr"/>
            <a:r>
              <a:rPr lang="en-US" altLang="en-US" sz="3200" dirty="0"/>
              <a:t>FS: T&amp;U</a:t>
            </a:r>
          </a:p>
        </p:txBody>
      </p:sp>
      <p:sp>
        <p:nvSpPr>
          <p:cNvPr id="1416214" name="Line 22"/>
          <p:cNvSpPr>
            <a:spLocks noChangeShapeType="1"/>
          </p:cNvSpPr>
          <p:nvPr/>
        </p:nvSpPr>
        <p:spPr bwMode="auto">
          <a:xfrm>
            <a:off x="3975100" y="2209800"/>
            <a:ext cx="3124200" cy="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16215" name="Line 23"/>
          <p:cNvSpPr>
            <a:spLocks noChangeShapeType="1"/>
          </p:cNvSpPr>
          <p:nvPr/>
        </p:nvSpPr>
        <p:spPr bwMode="auto">
          <a:xfrm>
            <a:off x="3175000" y="3505200"/>
            <a:ext cx="0" cy="17526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16216" name="Line 24"/>
          <p:cNvSpPr>
            <a:spLocks noChangeShapeType="1"/>
          </p:cNvSpPr>
          <p:nvPr/>
        </p:nvSpPr>
        <p:spPr bwMode="auto">
          <a:xfrm>
            <a:off x="4889500" y="5334000"/>
            <a:ext cx="4191000" cy="0"/>
          </a:xfrm>
          <a:prstGeom prst="line">
            <a:avLst/>
          </a:prstGeom>
          <a:noFill/>
          <a:ln w="190500">
            <a:solidFill>
              <a:srgbClr val="008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16217" name="Line 25"/>
          <p:cNvSpPr>
            <a:spLocks noChangeShapeType="1"/>
          </p:cNvSpPr>
          <p:nvPr/>
        </p:nvSpPr>
        <p:spPr bwMode="auto">
          <a:xfrm flipV="1">
            <a:off x="9156700" y="2057400"/>
            <a:ext cx="0" cy="3048000"/>
          </a:xfrm>
          <a:prstGeom prst="line">
            <a:avLst/>
          </a:prstGeom>
          <a:noFill/>
          <a:ln w="127000">
            <a:solidFill>
              <a:srgbClr val="FF0066"/>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16218" name="Line 26"/>
          <p:cNvSpPr>
            <a:spLocks noChangeShapeType="1"/>
          </p:cNvSpPr>
          <p:nvPr/>
        </p:nvSpPr>
        <p:spPr bwMode="auto">
          <a:xfrm flipV="1">
            <a:off x="9537700" y="2133600"/>
            <a:ext cx="0" cy="2971800"/>
          </a:xfrm>
          <a:prstGeom prst="line">
            <a:avLst/>
          </a:prstGeom>
          <a:noFill/>
          <a:ln w="127000">
            <a:solidFill>
              <a:srgbClr val="660066"/>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16219" name="Line 27"/>
          <p:cNvSpPr>
            <a:spLocks noChangeShapeType="1"/>
          </p:cNvSpPr>
          <p:nvPr/>
        </p:nvSpPr>
        <p:spPr bwMode="auto">
          <a:xfrm flipV="1">
            <a:off x="3898900" y="2819400"/>
            <a:ext cx="3048000" cy="0"/>
          </a:xfrm>
          <a:prstGeom prst="line">
            <a:avLst/>
          </a:prstGeom>
          <a:noFill/>
          <a:ln w="190500">
            <a:solidFill>
              <a:srgbClr val="666633"/>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16220" name="AutoShape 28"/>
          <p:cNvSpPr>
            <a:spLocks noChangeArrowheads="1"/>
          </p:cNvSpPr>
          <p:nvPr/>
        </p:nvSpPr>
        <p:spPr bwMode="auto">
          <a:xfrm>
            <a:off x="5238750" y="2286000"/>
            <a:ext cx="1397000" cy="514347"/>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12/82: $</a:t>
            </a:r>
          </a:p>
        </p:txBody>
      </p:sp>
      <p:sp>
        <p:nvSpPr>
          <p:cNvPr id="1416221" name="Text Box 29"/>
          <p:cNvSpPr txBox="1">
            <a:spLocks noChangeArrowheads="1"/>
          </p:cNvSpPr>
          <p:nvPr/>
        </p:nvSpPr>
        <p:spPr bwMode="auto">
          <a:xfrm>
            <a:off x="330200" y="1758770"/>
            <a:ext cx="2082800" cy="1200329"/>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Who has priority?</a:t>
            </a:r>
          </a:p>
        </p:txBody>
      </p:sp>
      <p:sp>
        <p:nvSpPr>
          <p:cNvPr id="33" name="Rectangle 5"/>
          <p:cNvSpPr>
            <a:spLocks noChangeArrowheads="1"/>
          </p:cNvSpPr>
          <p:nvPr/>
        </p:nvSpPr>
        <p:spPr bwMode="auto">
          <a:xfrm>
            <a:off x="11988800"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34" name="AutoShape 28"/>
          <p:cNvSpPr>
            <a:spLocks noChangeArrowheads="1"/>
          </p:cNvSpPr>
          <p:nvPr/>
        </p:nvSpPr>
        <p:spPr bwMode="auto">
          <a:xfrm>
            <a:off x="3759200" y="2295526"/>
            <a:ext cx="1397000" cy="514347"/>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9/82</a:t>
            </a:r>
            <a:r>
              <a:rPr lang="en-US" altLang="en-US" sz="3200" dirty="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16214"/>
                                        </p:tgtEl>
                                        <p:attrNameLst>
                                          <p:attrName>style.visibility</p:attrName>
                                        </p:attrNameLst>
                                      </p:cBhvr>
                                      <p:to>
                                        <p:strVal val="visible"/>
                                      </p:to>
                                    </p:set>
                                    <p:animEffect transition="in" filter="wipe(left)">
                                      <p:cBhvr>
                                        <p:cTn id="7" dur="500"/>
                                        <p:tgtEl>
                                          <p:spTgt spid="1416214"/>
                                        </p:tgtEl>
                                      </p:cBhvr>
                                    </p:animEffect>
                                  </p:childTnLst>
                                </p:cTn>
                              </p:par>
                            </p:childTnLst>
                          </p:cTn>
                        </p:par>
                        <p:par>
                          <p:cTn id="8" fill="hold" nodeType="afterGroup">
                            <p:stCondLst>
                              <p:cond delay="500"/>
                            </p:stCondLst>
                            <p:childTnLst>
                              <p:par>
                                <p:cTn id="9" presetID="23" presetClass="entr" presetSubtype="272" fill="hold" grpId="0" nodeType="afterEffect">
                                  <p:stCondLst>
                                    <p:cond delay="0"/>
                                  </p:stCondLst>
                                  <p:childTnLst>
                                    <p:set>
                                      <p:cBhvr>
                                        <p:cTn id="10" dur="1" fill="hold">
                                          <p:stCondLst>
                                            <p:cond delay="0"/>
                                          </p:stCondLst>
                                        </p:cTn>
                                        <p:tgtEl>
                                          <p:spTgt spid="1416202"/>
                                        </p:tgtEl>
                                        <p:attrNameLst>
                                          <p:attrName>style.visibility</p:attrName>
                                        </p:attrNameLst>
                                      </p:cBhvr>
                                      <p:to>
                                        <p:strVal val="visible"/>
                                      </p:to>
                                    </p:set>
                                    <p:anim calcmode="lin" valueType="num">
                                      <p:cBhvr>
                                        <p:cTn id="11" dur="500" fill="hold"/>
                                        <p:tgtEl>
                                          <p:spTgt spid="1416202"/>
                                        </p:tgtEl>
                                        <p:attrNameLst>
                                          <p:attrName>ppt_w</p:attrName>
                                        </p:attrNameLst>
                                      </p:cBhvr>
                                      <p:tavLst>
                                        <p:tav tm="0">
                                          <p:val>
                                            <p:strVal val="2/3*#ppt_w"/>
                                          </p:val>
                                        </p:tav>
                                        <p:tav tm="100000">
                                          <p:val>
                                            <p:strVal val="#ppt_w"/>
                                          </p:val>
                                        </p:tav>
                                      </p:tavLst>
                                    </p:anim>
                                    <p:anim calcmode="lin" valueType="num">
                                      <p:cBhvr>
                                        <p:cTn id="12" dur="500" fill="hold"/>
                                        <p:tgtEl>
                                          <p:spTgt spid="1416202"/>
                                        </p:tgtEl>
                                        <p:attrNameLst>
                                          <p:attrName>ppt_h</p:attrName>
                                        </p:attrNameLst>
                                      </p:cBhvr>
                                      <p:tavLst>
                                        <p:tav tm="0">
                                          <p:val>
                                            <p:strVal val="2/3*#ppt_h"/>
                                          </p:val>
                                        </p:tav>
                                        <p:tav tm="100000">
                                          <p:val>
                                            <p:strVal val="#ppt_h"/>
                                          </p:val>
                                        </p:tav>
                                      </p:tavLst>
                                    </p:anim>
                                  </p:childTnLst>
                                </p:cTn>
                              </p:par>
                            </p:childTnLst>
                          </p:cTn>
                        </p:par>
                        <p:par>
                          <p:cTn id="13" fill="hold" nodeType="afterGroup">
                            <p:stCondLst>
                              <p:cond delay="1000"/>
                            </p:stCondLst>
                            <p:childTnLst>
                              <p:par>
                                <p:cTn id="14" presetID="9" presetClass="entr" presetSubtype="0" fill="hold" grpId="0" nodeType="afterEffect">
                                  <p:stCondLst>
                                    <p:cond delay="0"/>
                                  </p:stCondLst>
                                  <p:childTnLst>
                                    <p:set>
                                      <p:cBhvr>
                                        <p:cTn id="15" dur="1" fill="hold">
                                          <p:stCondLst>
                                            <p:cond delay="0"/>
                                          </p:stCondLst>
                                        </p:cTn>
                                        <p:tgtEl>
                                          <p:spTgt spid="1416207"/>
                                        </p:tgtEl>
                                        <p:attrNameLst>
                                          <p:attrName>style.visibility</p:attrName>
                                        </p:attrNameLst>
                                      </p:cBhvr>
                                      <p:to>
                                        <p:strVal val="visible"/>
                                      </p:to>
                                    </p:set>
                                    <p:animEffect transition="in" filter="dissolve">
                                      <p:cBhvr>
                                        <p:cTn id="16" dur="500"/>
                                        <p:tgtEl>
                                          <p:spTgt spid="141620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3" presetClass="entr" presetSubtype="272" fill="hold" grpId="0" nodeType="clickEffect">
                                  <p:stCondLst>
                                    <p:cond delay="0"/>
                                  </p:stCondLst>
                                  <p:childTnLst>
                                    <p:set>
                                      <p:cBhvr>
                                        <p:cTn id="20" dur="1" fill="hold">
                                          <p:stCondLst>
                                            <p:cond delay="0"/>
                                          </p:stCondLst>
                                        </p:cTn>
                                        <p:tgtEl>
                                          <p:spTgt spid="1416203"/>
                                        </p:tgtEl>
                                        <p:attrNameLst>
                                          <p:attrName>style.visibility</p:attrName>
                                        </p:attrNameLst>
                                      </p:cBhvr>
                                      <p:to>
                                        <p:strVal val="visible"/>
                                      </p:to>
                                    </p:set>
                                    <p:anim calcmode="lin" valueType="num">
                                      <p:cBhvr>
                                        <p:cTn id="21" dur="500" fill="hold"/>
                                        <p:tgtEl>
                                          <p:spTgt spid="1416203"/>
                                        </p:tgtEl>
                                        <p:attrNameLst>
                                          <p:attrName>ppt_w</p:attrName>
                                        </p:attrNameLst>
                                      </p:cBhvr>
                                      <p:tavLst>
                                        <p:tav tm="0">
                                          <p:val>
                                            <p:strVal val="2/3*#ppt_w"/>
                                          </p:val>
                                        </p:tav>
                                        <p:tav tm="100000">
                                          <p:val>
                                            <p:strVal val="#ppt_w"/>
                                          </p:val>
                                        </p:tav>
                                      </p:tavLst>
                                    </p:anim>
                                    <p:anim calcmode="lin" valueType="num">
                                      <p:cBhvr>
                                        <p:cTn id="22" dur="500" fill="hold"/>
                                        <p:tgtEl>
                                          <p:spTgt spid="1416203"/>
                                        </p:tgtEl>
                                        <p:attrNameLst>
                                          <p:attrName>ppt_h</p:attrName>
                                        </p:attrNameLst>
                                      </p:cBhvr>
                                      <p:tavLst>
                                        <p:tav tm="0">
                                          <p:val>
                                            <p:strVal val="2/3*#ppt_h"/>
                                          </p:val>
                                        </p:tav>
                                        <p:tav tm="100000">
                                          <p:val>
                                            <p:strVal val="#ppt_h"/>
                                          </p:val>
                                        </p:tav>
                                      </p:tavLst>
                                    </p:anim>
                                  </p:childTnLst>
                                </p:cTn>
                              </p:par>
                            </p:childTnLst>
                          </p:cTn>
                        </p:par>
                        <p:par>
                          <p:cTn id="23" fill="hold" nodeType="afterGroup">
                            <p:stCondLst>
                              <p:cond delay="500"/>
                            </p:stCondLst>
                            <p:childTnLst>
                              <p:par>
                                <p:cTn id="24" presetID="9" presetClass="entr" presetSubtype="0" fill="hold" grpId="0" nodeType="afterEffect">
                                  <p:stCondLst>
                                    <p:cond delay="0"/>
                                  </p:stCondLst>
                                  <p:childTnLst>
                                    <p:set>
                                      <p:cBhvr>
                                        <p:cTn id="25" dur="1" fill="hold">
                                          <p:stCondLst>
                                            <p:cond delay="0"/>
                                          </p:stCondLst>
                                        </p:cTn>
                                        <p:tgtEl>
                                          <p:spTgt spid="1416209"/>
                                        </p:tgtEl>
                                        <p:attrNameLst>
                                          <p:attrName>style.visibility</p:attrName>
                                        </p:attrNameLst>
                                      </p:cBhvr>
                                      <p:to>
                                        <p:strVal val="visible"/>
                                      </p:to>
                                    </p:set>
                                    <p:animEffect transition="in" filter="dissolve">
                                      <p:cBhvr>
                                        <p:cTn id="26" dur="500"/>
                                        <p:tgtEl>
                                          <p:spTgt spid="1416209"/>
                                        </p:tgtEl>
                                      </p:cBhvr>
                                    </p:animEffect>
                                  </p:childTnLst>
                                </p:cTn>
                              </p:par>
                            </p:childTnLst>
                          </p:cTn>
                        </p:par>
                        <p:par>
                          <p:cTn id="27" fill="hold" nodeType="afterGroup">
                            <p:stCondLst>
                              <p:cond delay="1000"/>
                            </p:stCondLst>
                            <p:childTnLst>
                              <p:par>
                                <p:cTn id="28" presetID="23" presetClass="entr" presetSubtype="272" fill="hold" grpId="0" nodeType="afterEffect">
                                  <p:stCondLst>
                                    <p:cond delay="0"/>
                                  </p:stCondLst>
                                  <p:childTnLst>
                                    <p:set>
                                      <p:cBhvr>
                                        <p:cTn id="29" dur="1" fill="hold">
                                          <p:stCondLst>
                                            <p:cond delay="0"/>
                                          </p:stCondLst>
                                        </p:cTn>
                                        <p:tgtEl>
                                          <p:spTgt spid="1416215"/>
                                        </p:tgtEl>
                                        <p:attrNameLst>
                                          <p:attrName>style.visibility</p:attrName>
                                        </p:attrNameLst>
                                      </p:cBhvr>
                                      <p:to>
                                        <p:strVal val="visible"/>
                                      </p:to>
                                    </p:set>
                                    <p:anim calcmode="lin" valueType="num">
                                      <p:cBhvr>
                                        <p:cTn id="30" dur="500" fill="hold"/>
                                        <p:tgtEl>
                                          <p:spTgt spid="1416215"/>
                                        </p:tgtEl>
                                        <p:attrNameLst>
                                          <p:attrName>ppt_w</p:attrName>
                                        </p:attrNameLst>
                                      </p:cBhvr>
                                      <p:tavLst>
                                        <p:tav tm="0">
                                          <p:val>
                                            <p:strVal val="2/3*#ppt_w"/>
                                          </p:val>
                                        </p:tav>
                                        <p:tav tm="100000">
                                          <p:val>
                                            <p:strVal val="#ppt_w"/>
                                          </p:val>
                                        </p:tav>
                                      </p:tavLst>
                                    </p:anim>
                                    <p:anim calcmode="lin" valueType="num">
                                      <p:cBhvr>
                                        <p:cTn id="31" dur="500" fill="hold"/>
                                        <p:tgtEl>
                                          <p:spTgt spid="1416215"/>
                                        </p:tgtEl>
                                        <p:attrNameLst>
                                          <p:attrName>ppt_h</p:attrName>
                                        </p:attrNameLst>
                                      </p:cBhvr>
                                      <p:tavLst>
                                        <p:tav tm="0">
                                          <p:val>
                                            <p:strVal val="2/3*#ppt_h"/>
                                          </p:val>
                                        </p:tav>
                                        <p:tav tm="100000">
                                          <p:val>
                                            <p:strVal val="#ppt_h"/>
                                          </p:val>
                                        </p:tav>
                                      </p:tavLst>
                                    </p:anim>
                                  </p:childTnLst>
                                </p:cTn>
                              </p:par>
                            </p:childTnLst>
                          </p:cTn>
                        </p:par>
                        <p:par>
                          <p:cTn id="32" fill="hold" nodeType="afterGroup">
                            <p:stCondLst>
                              <p:cond delay="1500"/>
                            </p:stCondLst>
                            <p:childTnLst>
                              <p:par>
                                <p:cTn id="33" presetID="9" presetClass="entr" presetSubtype="0" fill="hold" grpId="0" nodeType="afterEffect">
                                  <p:stCondLst>
                                    <p:cond delay="0"/>
                                  </p:stCondLst>
                                  <p:childTnLst>
                                    <p:set>
                                      <p:cBhvr>
                                        <p:cTn id="34" dur="1" fill="hold">
                                          <p:stCondLst>
                                            <p:cond delay="0"/>
                                          </p:stCondLst>
                                        </p:cTn>
                                        <p:tgtEl>
                                          <p:spTgt spid="1416208"/>
                                        </p:tgtEl>
                                        <p:attrNameLst>
                                          <p:attrName>style.visibility</p:attrName>
                                        </p:attrNameLst>
                                      </p:cBhvr>
                                      <p:to>
                                        <p:strVal val="visible"/>
                                      </p:to>
                                    </p:set>
                                    <p:animEffect transition="in" filter="dissolve">
                                      <p:cBhvr>
                                        <p:cTn id="35" dur="500"/>
                                        <p:tgtEl>
                                          <p:spTgt spid="1416208"/>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1416216"/>
                                        </p:tgtEl>
                                        <p:attrNameLst>
                                          <p:attrName>style.visibility</p:attrName>
                                        </p:attrNameLst>
                                      </p:cBhvr>
                                      <p:to>
                                        <p:strVal val="visible"/>
                                      </p:to>
                                    </p:set>
                                    <p:animEffect transition="in" filter="wipe(left)">
                                      <p:cBhvr>
                                        <p:cTn id="40" dur="500"/>
                                        <p:tgtEl>
                                          <p:spTgt spid="1416216"/>
                                        </p:tgtEl>
                                      </p:cBhvr>
                                    </p:animEffect>
                                  </p:childTnLst>
                                </p:cTn>
                              </p:par>
                            </p:childTnLst>
                          </p:cTn>
                        </p:par>
                        <p:par>
                          <p:cTn id="41" fill="hold" nodeType="afterGroup">
                            <p:stCondLst>
                              <p:cond delay="500"/>
                            </p:stCondLst>
                            <p:childTnLst>
                              <p:par>
                                <p:cTn id="42" presetID="23" presetClass="entr" presetSubtype="272" fill="hold" grpId="0" nodeType="afterEffect">
                                  <p:stCondLst>
                                    <p:cond delay="0"/>
                                  </p:stCondLst>
                                  <p:childTnLst>
                                    <p:set>
                                      <p:cBhvr>
                                        <p:cTn id="43" dur="1" fill="hold">
                                          <p:stCondLst>
                                            <p:cond delay="0"/>
                                          </p:stCondLst>
                                        </p:cTn>
                                        <p:tgtEl>
                                          <p:spTgt spid="1416204"/>
                                        </p:tgtEl>
                                        <p:attrNameLst>
                                          <p:attrName>style.visibility</p:attrName>
                                        </p:attrNameLst>
                                      </p:cBhvr>
                                      <p:to>
                                        <p:strVal val="visible"/>
                                      </p:to>
                                    </p:set>
                                    <p:anim calcmode="lin" valueType="num">
                                      <p:cBhvr>
                                        <p:cTn id="44" dur="500" fill="hold"/>
                                        <p:tgtEl>
                                          <p:spTgt spid="1416204"/>
                                        </p:tgtEl>
                                        <p:attrNameLst>
                                          <p:attrName>ppt_w</p:attrName>
                                        </p:attrNameLst>
                                      </p:cBhvr>
                                      <p:tavLst>
                                        <p:tav tm="0">
                                          <p:val>
                                            <p:strVal val="2/3*#ppt_w"/>
                                          </p:val>
                                        </p:tav>
                                        <p:tav tm="100000">
                                          <p:val>
                                            <p:strVal val="#ppt_w"/>
                                          </p:val>
                                        </p:tav>
                                      </p:tavLst>
                                    </p:anim>
                                    <p:anim calcmode="lin" valueType="num">
                                      <p:cBhvr>
                                        <p:cTn id="45" dur="500" fill="hold"/>
                                        <p:tgtEl>
                                          <p:spTgt spid="1416204"/>
                                        </p:tgtEl>
                                        <p:attrNameLst>
                                          <p:attrName>ppt_h</p:attrName>
                                        </p:attrNameLst>
                                      </p:cBhvr>
                                      <p:tavLst>
                                        <p:tav tm="0">
                                          <p:val>
                                            <p:strVal val="2/3*#ppt_h"/>
                                          </p:val>
                                        </p:tav>
                                        <p:tav tm="100000">
                                          <p:val>
                                            <p:strVal val="#ppt_h"/>
                                          </p:val>
                                        </p:tav>
                                      </p:tavLst>
                                    </p:anim>
                                  </p:childTnLst>
                                </p:cTn>
                              </p:par>
                            </p:childTnLst>
                          </p:cTn>
                        </p:par>
                        <p:par>
                          <p:cTn id="46" fill="hold" nodeType="afterGroup">
                            <p:stCondLst>
                              <p:cond delay="1000"/>
                            </p:stCondLst>
                            <p:childTnLst>
                              <p:par>
                                <p:cTn id="47" presetID="9" presetClass="entr" presetSubtype="0" fill="hold" grpId="0" nodeType="afterEffect">
                                  <p:stCondLst>
                                    <p:cond delay="0"/>
                                  </p:stCondLst>
                                  <p:childTnLst>
                                    <p:set>
                                      <p:cBhvr>
                                        <p:cTn id="48" dur="1" fill="hold">
                                          <p:stCondLst>
                                            <p:cond delay="0"/>
                                          </p:stCondLst>
                                        </p:cTn>
                                        <p:tgtEl>
                                          <p:spTgt spid="1416210"/>
                                        </p:tgtEl>
                                        <p:attrNameLst>
                                          <p:attrName>style.visibility</p:attrName>
                                        </p:attrNameLst>
                                      </p:cBhvr>
                                      <p:to>
                                        <p:strVal val="visible"/>
                                      </p:to>
                                    </p:set>
                                    <p:animEffect transition="in" filter="dissolve">
                                      <p:cBhvr>
                                        <p:cTn id="49" dur="500"/>
                                        <p:tgtEl>
                                          <p:spTgt spid="1416210"/>
                                        </p:tgtEl>
                                      </p:cBhvr>
                                    </p:animEffect>
                                  </p:childTnLst>
                                </p:cTn>
                              </p:par>
                            </p:childTnLst>
                          </p:cTn>
                        </p:par>
                      </p:childTnLst>
                    </p:cTn>
                  </p:par>
                  <p:par>
                    <p:cTn id="50" fill="hold">
                      <p:stCondLst>
                        <p:cond delay="indefinite"/>
                      </p:stCondLst>
                      <p:childTnLst>
                        <p:par>
                          <p:cTn id="51" fill="hold">
                            <p:stCondLst>
                              <p:cond delay="0"/>
                            </p:stCondLst>
                            <p:childTnLst>
                              <p:par>
                                <p:cTn id="52" presetID="23" presetClass="entr" presetSubtype="272" fill="hold" grpId="0" nodeType="clickEffect">
                                  <p:stCondLst>
                                    <p:cond delay="0"/>
                                  </p:stCondLst>
                                  <p:childTnLst>
                                    <p:set>
                                      <p:cBhvr>
                                        <p:cTn id="53" dur="1" fill="hold">
                                          <p:stCondLst>
                                            <p:cond delay="0"/>
                                          </p:stCondLst>
                                        </p:cTn>
                                        <p:tgtEl>
                                          <p:spTgt spid="1416219"/>
                                        </p:tgtEl>
                                        <p:attrNameLst>
                                          <p:attrName>style.visibility</p:attrName>
                                        </p:attrNameLst>
                                      </p:cBhvr>
                                      <p:to>
                                        <p:strVal val="visible"/>
                                      </p:to>
                                    </p:set>
                                    <p:anim calcmode="lin" valueType="num">
                                      <p:cBhvr>
                                        <p:cTn id="54" dur="500" fill="hold"/>
                                        <p:tgtEl>
                                          <p:spTgt spid="1416219"/>
                                        </p:tgtEl>
                                        <p:attrNameLst>
                                          <p:attrName>ppt_w</p:attrName>
                                        </p:attrNameLst>
                                      </p:cBhvr>
                                      <p:tavLst>
                                        <p:tav tm="0">
                                          <p:val>
                                            <p:strVal val="2/3*#ppt_w"/>
                                          </p:val>
                                        </p:tav>
                                        <p:tav tm="100000">
                                          <p:val>
                                            <p:strVal val="#ppt_w"/>
                                          </p:val>
                                        </p:tav>
                                      </p:tavLst>
                                    </p:anim>
                                    <p:anim calcmode="lin" valueType="num">
                                      <p:cBhvr>
                                        <p:cTn id="55" dur="500" fill="hold"/>
                                        <p:tgtEl>
                                          <p:spTgt spid="1416219"/>
                                        </p:tgtEl>
                                        <p:attrNameLst>
                                          <p:attrName>ppt_h</p:attrName>
                                        </p:attrNameLst>
                                      </p:cBhvr>
                                      <p:tavLst>
                                        <p:tav tm="0">
                                          <p:val>
                                            <p:strVal val="2/3*#ppt_h"/>
                                          </p:val>
                                        </p:tav>
                                        <p:tav tm="100000">
                                          <p:val>
                                            <p:strVal val="#ppt_h"/>
                                          </p:val>
                                        </p:tav>
                                      </p:tavLst>
                                    </p:anim>
                                  </p:childTnLst>
                                </p:cTn>
                              </p:par>
                            </p:childTnLst>
                          </p:cTn>
                        </p:par>
                        <p:par>
                          <p:cTn id="56" fill="hold">
                            <p:stCondLst>
                              <p:cond delay="500"/>
                            </p:stCondLst>
                            <p:childTnLst>
                              <p:par>
                                <p:cTn id="57" presetID="9" presetClass="entr" presetSubtype="0" fill="hold" grpId="0" nodeType="afterEffect">
                                  <p:stCondLst>
                                    <p:cond delay="0"/>
                                  </p:stCondLst>
                                  <p:childTnLst>
                                    <p:set>
                                      <p:cBhvr>
                                        <p:cTn id="58" dur="1" fill="hold">
                                          <p:stCondLst>
                                            <p:cond delay="0"/>
                                          </p:stCondLst>
                                        </p:cTn>
                                        <p:tgtEl>
                                          <p:spTgt spid="34"/>
                                        </p:tgtEl>
                                        <p:attrNameLst>
                                          <p:attrName>style.visibility</p:attrName>
                                        </p:attrNameLst>
                                      </p:cBhvr>
                                      <p:to>
                                        <p:strVal val="visible"/>
                                      </p:to>
                                    </p:set>
                                    <p:animEffect transition="in" filter="dissolve">
                                      <p:cBhvr>
                                        <p:cTn id="59" dur="500"/>
                                        <p:tgtEl>
                                          <p:spTgt spid="34"/>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22" presetClass="entr" presetSubtype="4" fill="hold" grpId="0" nodeType="clickEffect">
                                  <p:stCondLst>
                                    <p:cond delay="0"/>
                                  </p:stCondLst>
                                  <p:childTnLst>
                                    <p:set>
                                      <p:cBhvr>
                                        <p:cTn id="63" dur="1" fill="hold">
                                          <p:stCondLst>
                                            <p:cond delay="0"/>
                                          </p:stCondLst>
                                        </p:cTn>
                                        <p:tgtEl>
                                          <p:spTgt spid="1416218"/>
                                        </p:tgtEl>
                                        <p:attrNameLst>
                                          <p:attrName>style.visibility</p:attrName>
                                        </p:attrNameLst>
                                      </p:cBhvr>
                                      <p:to>
                                        <p:strVal val="visible"/>
                                      </p:to>
                                    </p:set>
                                    <p:animEffect transition="in" filter="wipe(down)">
                                      <p:cBhvr>
                                        <p:cTn id="64" dur="500"/>
                                        <p:tgtEl>
                                          <p:spTgt spid="1416218"/>
                                        </p:tgtEl>
                                      </p:cBhvr>
                                    </p:animEffect>
                                  </p:childTnLst>
                                </p:cTn>
                              </p:par>
                            </p:childTnLst>
                          </p:cTn>
                        </p:par>
                        <p:par>
                          <p:cTn id="65" fill="hold" nodeType="afterGroup">
                            <p:stCondLst>
                              <p:cond delay="500"/>
                            </p:stCondLst>
                            <p:childTnLst>
                              <p:par>
                                <p:cTn id="66" presetID="23" presetClass="entr" presetSubtype="272" fill="hold" grpId="0" nodeType="afterEffect">
                                  <p:stCondLst>
                                    <p:cond delay="0"/>
                                  </p:stCondLst>
                                  <p:childTnLst>
                                    <p:set>
                                      <p:cBhvr>
                                        <p:cTn id="67" dur="1" fill="hold">
                                          <p:stCondLst>
                                            <p:cond delay="0"/>
                                          </p:stCondLst>
                                        </p:cTn>
                                        <p:tgtEl>
                                          <p:spTgt spid="1416205"/>
                                        </p:tgtEl>
                                        <p:attrNameLst>
                                          <p:attrName>style.visibility</p:attrName>
                                        </p:attrNameLst>
                                      </p:cBhvr>
                                      <p:to>
                                        <p:strVal val="visible"/>
                                      </p:to>
                                    </p:set>
                                    <p:anim calcmode="lin" valueType="num">
                                      <p:cBhvr>
                                        <p:cTn id="68" dur="500" fill="hold"/>
                                        <p:tgtEl>
                                          <p:spTgt spid="1416205"/>
                                        </p:tgtEl>
                                        <p:attrNameLst>
                                          <p:attrName>ppt_w</p:attrName>
                                        </p:attrNameLst>
                                      </p:cBhvr>
                                      <p:tavLst>
                                        <p:tav tm="0">
                                          <p:val>
                                            <p:strVal val="2/3*#ppt_w"/>
                                          </p:val>
                                        </p:tav>
                                        <p:tav tm="100000">
                                          <p:val>
                                            <p:strVal val="#ppt_w"/>
                                          </p:val>
                                        </p:tav>
                                      </p:tavLst>
                                    </p:anim>
                                    <p:anim calcmode="lin" valueType="num">
                                      <p:cBhvr>
                                        <p:cTn id="69" dur="500" fill="hold"/>
                                        <p:tgtEl>
                                          <p:spTgt spid="1416205"/>
                                        </p:tgtEl>
                                        <p:attrNameLst>
                                          <p:attrName>ppt_h</p:attrName>
                                        </p:attrNameLst>
                                      </p:cBhvr>
                                      <p:tavLst>
                                        <p:tav tm="0">
                                          <p:val>
                                            <p:strVal val="2/3*#ppt_h"/>
                                          </p:val>
                                        </p:tav>
                                        <p:tav tm="100000">
                                          <p:val>
                                            <p:strVal val="#ppt_h"/>
                                          </p:val>
                                        </p:tav>
                                      </p:tavLst>
                                    </p:anim>
                                  </p:childTnLst>
                                </p:cTn>
                              </p:par>
                            </p:childTnLst>
                          </p:cTn>
                        </p:par>
                        <p:par>
                          <p:cTn id="70" fill="hold" nodeType="afterGroup">
                            <p:stCondLst>
                              <p:cond delay="1000"/>
                            </p:stCondLst>
                            <p:childTnLst>
                              <p:par>
                                <p:cTn id="71" presetID="9" presetClass="entr" presetSubtype="0" fill="hold" grpId="0" nodeType="afterEffect">
                                  <p:stCondLst>
                                    <p:cond delay="0"/>
                                  </p:stCondLst>
                                  <p:childTnLst>
                                    <p:set>
                                      <p:cBhvr>
                                        <p:cTn id="72" dur="1" fill="hold">
                                          <p:stCondLst>
                                            <p:cond delay="0"/>
                                          </p:stCondLst>
                                        </p:cTn>
                                        <p:tgtEl>
                                          <p:spTgt spid="1416211"/>
                                        </p:tgtEl>
                                        <p:attrNameLst>
                                          <p:attrName>style.visibility</p:attrName>
                                        </p:attrNameLst>
                                      </p:cBhvr>
                                      <p:to>
                                        <p:strVal val="visible"/>
                                      </p:to>
                                    </p:set>
                                    <p:animEffect transition="in" filter="dissolve">
                                      <p:cBhvr>
                                        <p:cTn id="73" dur="500"/>
                                        <p:tgtEl>
                                          <p:spTgt spid="1416211"/>
                                        </p:tgtEl>
                                      </p:cBhvr>
                                    </p:animEffect>
                                  </p:childTnLst>
                                </p:cTn>
                              </p:par>
                            </p:childTnLst>
                          </p:cTn>
                        </p:par>
                      </p:childTnLst>
                    </p:cTn>
                  </p:par>
                  <p:par>
                    <p:cTn id="74" fill="hold">
                      <p:stCondLst>
                        <p:cond delay="indefinite"/>
                      </p:stCondLst>
                      <p:childTnLst>
                        <p:par>
                          <p:cTn id="75" fill="hold" nodeType="afterGroup">
                            <p:stCondLst>
                              <p:cond delay="0"/>
                            </p:stCondLst>
                            <p:childTnLst>
                              <p:par>
                                <p:cTn id="76" presetID="9" presetClass="entr" presetSubtype="0" fill="hold" grpId="0" nodeType="clickEffect">
                                  <p:stCondLst>
                                    <p:cond delay="0"/>
                                  </p:stCondLst>
                                  <p:childTnLst>
                                    <p:set>
                                      <p:cBhvr>
                                        <p:cTn id="77" dur="1" fill="hold">
                                          <p:stCondLst>
                                            <p:cond delay="0"/>
                                          </p:stCondLst>
                                        </p:cTn>
                                        <p:tgtEl>
                                          <p:spTgt spid="1416220"/>
                                        </p:tgtEl>
                                        <p:attrNameLst>
                                          <p:attrName>style.visibility</p:attrName>
                                        </p:attrNameLst>
                                      </p:cBhvr>
                                      <p:to>
                                        <p:strVal val="visible"/>
                                      </p:to>
                                    </p:set>
                                    <p:animEffect transition="in" filter="dissolve">
                                      <p:cBhvr>
                                        <p:cTn id="78" dur="500"/>
                                        <p:tgtEl>
                                          <p:spTgt spid="1416220"/>
                                        </p:tgtEl>
                                      </p:cBhvr>
                                    </p:animEffect>
                                  </p:childTnLst>
                                </p:cTn>
                              </p:par>
                            </p:childTnLst>
                          </p:cTn>
                        </p:par>
                        <p:par>
                          <p:cTn id="79" fill="hold" nodeType="afterGroup">
                            <p:stCondLst>
                              <p:cond delay="500"/>
                            </p:stCondLst>
                            <p:childTnLst>
                              <p:par>
                                <p:cTn id="80" presetID="9" presetClass="entr" presetSubtype="0" fill="hold" grpId="0" nodeType="afterEffect">
                                  <p:stCondLst>
                                    <p:cond delay="0"/>
                                  </p:stCondLst>
                                  <p:childTnLst>
                                    <p:set>
                                      <p:cBhvr>
                                        <p:cTn id="81" dur="1" fill="hold">
                                          <p:stCondLst>
                                            <p:cond delay="0"/>
                                          </p:stCondLst>
                                        </p:cTn>
                                        <p:tgtEl>
                                          <p:spTgt spid="1416213"/>
                                        </p:tgtEl>
                                        <p:attrNameLst>
                                          <p:attrName>style.visibility</p:attrName>
                                        </p:attrNameLst>
                                      </p:cBhvr>
                                      <p:to>
                                        <p:strVal val="visible"/>
                                      </p:to>
                                    </p:set>
                                    <p:animEffect transition="in" filter="dissolve">
                                      <p:cBhvr>
                                        <p:cTn id="82" dur="500"/>
                                        <p:tgtEl>
                                          <p:spTgt spid="1416213"/>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33"/>
                                        </p:tgtEl>
                                        <p:attrNameLst>
                                          <p:attrName>style.visibility</p:attrName>
                                        </p:attrNameLst>
                                      </p:cBhvr>
                                      <p:to>
                                        <p:strVal val="hidden"/>
                                      </p:to>
                                    </p:set>
                                  </p:childTnLst>
                                </p:cTn>
                              </p:par>
                              <p:par>
                                <p:cTn id="87" presetID="22" presetClass="entr" presetSubtype="4" fill="hold" grpId="0" nodeType="withEffect">
                                  <p:stCondLst>
                                    <p:cond delay="0"/>
                                  </p:stCondLst>
                                  <p:childTnLst>
                                    <p:set>
                                      <p:cBhvr>
                                        <p:cTn id="88" dur="1" fill="hold">
                                          <p:stCondLst>
                                            <p:cond delay="0"/>
                                          </p:stCondLst>
                                        </p:cTn>
                                        <p:tgtEl>
                                          <p:spTgt spid="1416217"/>
                                        </p:tgtEl>
                                        <p:attrNameLst>
                                          <p:attrName>style.visibility</p:attrName>
                                        </p:attrNameLst>
                                      </p:cBhvr>
                                      <p:to>
                                        <p:strVal val="visible"/>
                                      </p:to>
                                    </p:set>
                                    <p:animEffect transition="in" filter="wipe(down)">
                                      <p:cBhvr>
                                        <p:cTn id="89" dur="500"/>
                                        <p:tgtEl>
                                          <p:spTgt spid="1416217"/>
                                        </p:tgtEl>
                                      </p:cBhvr>
                                    </p:animEffect>
                                  </p:childTnLst>
                                </p:cTn>
                              </p:par>
                            </p:childTnLst>
                          </p:cTn>
                        </p:par>
                        <p:par>
                          <p:cTn id="90" fill="hold" nodeType="afterGroup">
                            <p:stCondLst>
                              <p:cond delay="500"/>
                            </p:stCondLst>
                            <p:childTnLst>
                              <p:par>
                                <p:cTn id="91" presetID="9" presetClass="entr" presetSubtype="0" fill="hold" grpId="0" nodeType="afterEffect">
                                  <p:stCondLst>
                                    <p:cond delay="0"/>
                                  </p:stCondLst>
                                  <p:childTnLst>
                                    <p:set>
                                      <p:cBhvr>
                                        <p:cTn id="92" dur="1" fill="hold">
                                          <p:stCondLst>
                                            <p:cond delay="0"/>
                                          </p:stCondLst>
                                        </p:cTn>
                                        <p:tgtEl>
                                          <p:spTgt spid="1416212"/>
                                        </p:tgtEl>
                                        <p:attrNameLst>
                                          <p:attrName>style.visibility</p:attrName>
                                        </p:attrNameLst>
                                      </p:cBhvr>
                                      <p:to>
                                        <p:strVal val="visible"/>
                                      </p:to>
                                    </p:set>
                                    <p:animEffect transition="in" filter="dissolve">
                                      <p:cBhvr>
                                        <p:cTn id="93" dur="500"/>
                                        <p:tgtEl>
                                          <p:spTgt spid="1416212"/>
                                        </p:tgtEl>
                                      </p:cBhvr>
                                    </p:animEffect>
                                  </p:childTnLst>
                                </p:cTn>
                              </p:par>
                            </p:childTnLst>
                          </p:cTn>
                        </p:par>
                        <p:par>
                          <p:cTn id="94" fill="hold" nodeType="afterGroup">
                            <p:stCondLst>
                              <p:cond delay="1000"/>
                            </p:stCondLst>
                            <p:childTnLst>
                              <p:par>
                                <p:cTn id="95" presetID="9" presetClass="entr" presetSubtype="0" fill="hold" grpId="0" nodeType="afterEffect">
                                  <p:stCondLst>
                                    <p:cond delay="0"/>
                                  </p:stCondLst>
                                  <p:childTnLst>
                                    <p:set>
                                      <p:cBhvr>
                                        <p:cTn id="96" dur="1" fill="hold">
                                          <p:stCondLst>
                                            <p:cond delay="0"/>
                                          </p:stCondLst>
                                        </p:cTn>
                                        <p:tgtEl>
                                          <p:spTgt spid="1416221"/>
                                        </p:tgtEl>
                                        <p:attrNameLst>
                                          <p:attrName>style.visibility</p:attrName>
                                        </p:attrNameLst>
                                      </p:cBhvr>
                                      <p:to>
                                        <p:strVal val="visible"/>
                                      </p:to>
                                    </p:set>
                                    <p:animEffect transition="in" filter="dissolve">
                                      <p:cBhvr>
                                        <p:cTn id="97" dur="500"/>
                                        <p:tgtEl>
                                          <p:spTgt spid="14162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6202" grpId="0" animBg="1" autoUpdateAnimBg="0"/>
      <p:bldP spid="1416203" grpId="0" animBg="1" autoUpdateAnimBg="0"/>
      <p:bldP spid="1416204" grpId="0" animBg="1" autoUpdateAnimBg="0"/>
      <p:bldP spid="1416205" grpId="0" animBg="1" autoUpdateAnimBg="0"/>
      <p:bldP spid="1416207" grpId="0" animBg="1" autoUpdateAnimBg="0"/>
      <p:bldP spid="1416208" grpId="0" animBg="1" autoUpdateAnimBg="0"/>
      <p:bldP spid="1416209" grpId="0" animBg="1" autoUpdateAnimBg="0"/>
      <p:bldP spid="1416210" grpId="0" animBg="1" autoUpdateAnimBg="0"/>
      <p:bldP spid="1416211" grpId="0" animBg="1" autoUpdateAnimBg="0"/>
      <p:bldP spid="1416212" grpId="0" animBg="1" autoUpdateAnimBg="0"/>
      <p:bldP spid="1416213" grpId="0" animBg="1" autoUpdateAnimBg="0"/>
      <p:bldP spid="1416214" grpId="0" animBg="1"/>
      <p:bldP spid="1416215" grpId="0" animBg="1"/>
      <p:bldP spid="1416216" grpId="0" animBg="1"/>
      <p:bldP spid="1416217" grpId="0" animBg="1"/>
      <p:bldP spid="1416218" grpId="0" animBg="1"/>
      <p:bldP spid="1416219" grpId="0" animBg="1"/>
      <p:bldP spid="1416220" grpId="0" animBg="1" autoUpdateAnimBg="0"/>
      <p:bldP spid="1416221" grpId="0" animBg="1" autoUpdateAnimBg="0"/>
      <p:bldP spid="33" grpId="0" animBg="1"/>
      <p:bldP spid="34"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smtClean="0"/>
              <a:t>What Does this Mean</a:t>
            </a:r>
          </a:p>
        </p:txBody>
      </p:sp>
      <p:sp>
        <p:nvSpPr>
          <p:cNvPr id="26627" name="Content Placeholder 2"/>
          <p:cNvSpPr>
            <a:spLocks noGrp="1"/>
          </p:cNvSpPr>
          <p:nvPr>
            <p:ph idx="1"/>
          </p:nvPr>
        </p:nvSpPr>
        <p:spPr/>
        <p:txBody>
          <a:bodyPr/>
          <a:lstStyle/>
          <a:p>
            <a:r>
              <a:rPr lang="en-US" altLang="en-US" smtClean="0"/>
              <a:t>Says the Court</a:t>
            </a:r>
          </a:p>
          <a:p>
            <a:pPr lvl="1"/>
            <a:r>
              <a:rPr lang="en-US" altLang="en-US" smtClean="0"/>
              <a:t>“Conversely, the record is clear that at the time of Foos’ purchase and through June 18, 1980, the Bank had no underlying security interest supporting its previously filed financing statement. [9‑308] contemplates the existence of a security agreement before a security interest is perfected.”</a:t>
            </a:r>
          </a:p>
        </p:txBody>
      </p:sp>
      <p:sp>
        <p:nvSpPr>
          <p:cNvPr id="4" name="Date Placeholder 3"/>
          <p:cNvSpPr>
            <a:spLocks noGrp="1"/>
          </p:cNvSpPr>
          <p:nvPr>
            <p:ph type="dt" sz="quarter" idx="10"/>
          </p:nvPr>
        </p:nvSpPr>
        <p:spPr/>
        <p:txBody>
          <a:bodyPr/>
          <a:lstStyle/>
          <a:p>
            <a:pPr>
              <a:defRPr/>
            </a:pPr>
            <a:fld id="{A452845C-9DFD-48C0-81DF-0E6271814381}" type="datetime4">
              <a:rPr lang="en-US" smtClean="0"/>
              <a:t>April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58EA5C0-58FF-4FEF-B2F6-241FDC52A27A}" type="slidenum">
              <a:rPr lang="en-US" altLang="en-US" sz="1400">
                <a:solidFill>
                  <a:srgbClr val="000066"/>
                </a:solidFill>
                <a:latin typeface="Arial" panose="020B0604020202020204" pitchFamily="34" charset="0"/>
              </a:rPr>
              <a:pPr/>
              <a:t>19</a:t>
            </a:fld>
            <a:endParaRPr lang="en-US" altLang="en-US" sz="1400">
              <a:solidFill>
                <a:srgbClr val="000066"/>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Debtor Misbehavior and Insolvency</a:t>
            </a:r>
            <a:endParaRPr lang="en-US" dirty="0"/>
          </a:p>
        </p:txBody>
      </p:sp>
      <p:sp>
        <p:nvSpPr>
          <p:cNvPr id="3" name="Content Placeholder 2"/>
          <p:cNvSpPr>
            <a:spLocks noGrp="1"/>
          </p:cNvSpPr>
          <p:nvPr>
            <p:ph idx="1"/>
          </p:nvPr>
        </p:nvSpPr>
        <p:spPr/>
        <p:txBody>
          <a:bodyPr/>
          <a:lstStyle/>
          <a:p>
            <a:r>
              <a:rPr lang="en-US" dirty="0" smtClean="0"/>
              <a:t>Two-Step Hypo</a:t>
            </a:r>
          </a:p>
          <a:p>
            <a:pPr lvl="1"/>
            <a:r>
              <a:rPr lang="en-US" dirty="0" smtClean="0"/>
              <a:t>Potential Investment: $30 required to undertake it</a:t>
            </a:r>
          </a:p>
          <a:p>
            <a:pPr lvl="1"/>
            <a:r>
              <a:rPr lang="en-US" dirty="0" smtClean="0"/>
              <a:t>Possible outcomes:</a:t>
            </a:r>
          </a:p>
          <a:p>
            <a:pPr lvl="2"/>
            <a:r>
              <a:rPr lang="en-US" dirty="0" smtClean="0"/>
              <a:t>99% of the time, money lost completely and no dollars generated</a:t>
            </a:r>
          </a:p>
          <a:p>
            <a:pPr lvl="2"/>
            <a:r>
              <a:rPr lang="en-US" dirty="0" smtClean="0"/>
              <a:t>1% of the time, $30 turns into $1000</a:t>
            </a:r>
          </a:p>
          <a:p>
            <a:r>
              <a:rPr lang="en-US" dirty="0" smtClean="0"/>
              <a:t>Does society want this investment to be made?</a:t>
            </a:r>
            <a:endParaRPr lang="en-US" dirty="0"/>
          </a:p>
        </p:txBody>
      </p:sp>
      <p:sp>
        <p:nvSpPr>
          <p:cNvPr id="4" name="Date Placeholder 3"/>
          <p:cNvSpPr>
            <a:spLocks noGrp="1"/>
          </p:cNvSpPr>
          <p:nvPr>
            <p:ph type="dt" sz="half" idx="10"/>
          </p:nvPr>
        </p:nvSpPr>
        <p:spPr/>
        <p:txBody>
          <a:bodyPr/>
          <a:lstStyle/>
          <a:p>
            <a:pPr>
              <a:defRPr/>
            </a:pPr>
            <a:fld id="{0A6AD328-8C6C-4781-AAAD-C20B9D80F4A7}" type="datetime4">
              <a:rPr lang="en-US" smtClean="0"/>
              <a:t>April 19,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2F972422-B7AD-4A2E-A1F6-D198A339BDD1}" type="slidenum">
              <a:rPr lang="en-US" altLang="en-US" smtClean="0"/>
              <a:pPr/>
              <a:t>2</a:t>
            </a:fld>
            <a:endParaRPr lang="en-US" altLang="en-US"/>
          </a:p>
        </p:txBody>
      </p:sp>
    </p:spTree>
    <p:extLst>
      <p:ext uri="{BB962C8B-B14F-4D97-AF65-F5344CB8AC3E}">
        <p14:creationId xmlns:p14="http://schemas.microsoft.com/office/powerpoint/2010/main" val="36977237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altLang="en-US" smtClean="0"/>
              <a:t>What Does this Mean</a:t>
            </a:r>
          </a:p>
        </p:txBody>
      </p:sp>
      <p:sp>
        <p:nvSpPr>
          <p:cNvPr id="27651" name="Content Placeholder 2"/>
          <p:cNvSpPr>
            <a:spLocks noGrp="1"/>
          </p:cNvSpPr>
          <p:nvPr>
            <p:ph idx="1"/>
          </p:nvPr>
        </p:nvSpPr>
        <p:spPr/>
        <p:txBody>
          <a:bodyPr/>
          <a:lstStyle/>
          <a:p>
            <a:r>
              <a:rPr lang="en-US" altLang="en-US" smtClean="0"/>
              <a:t>Says the Court</a:t>
            </a:r>
          </a:p>
          <a:p>
            <a:pPr lvl="1"/>
            <a:r>
              <a:rPr lang="en-US" altLang="en-US" smtClean="0"/>
              <a:t>“Based upon these circumstances, we conclude Case had a perfected security interest in the tractor and undercutter from June 18, 1980, until its termination statement was filed on November 24, 1982, superior to any interest or claim asserted by the Bank.”</a:t>
            </a:r>
          </a:p>
        </p:txBody>
      </p:sp>
      <p:sp>
        <p:nvSpPr>
          <p:cNvPr id="4" name="Date Placeholder 3"/>
          <p:cNvSpPr>
            <a:spLocks noGrp="1"/>
          </p:cNvSpPr>
          <p:nvPr>
            <p:ph type="dt" sz="quarter" idx="10"/>
          </p:nvPr>
        </p:nvSpPr>
        <p:spPr/>
        <p:txBody>
          <a:bodyPr/>
          <a:lstStyle/>
          <a:p>
            <a:pPr>
              <a:defRPr/>
            </a:pPr>
            <a:fld id="{5DEAEE47-DC50-46E2-91F1-37EEFA5F89D3}" type="datetime4">
              <a:rPr lang="en-US" smtClean="0"/>
              <a:t>April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ACB90BE-40D9-43AD-B517-D688E3A4EB4A}" type="slidenum">
              <a:rPr lang="en-US" altLang="en-US" sz="1400">
                <a:solidFill>
                  <a:srgbClr val="000066"/>
                </a:solidFill>
                <a:latin typeface="Arial" panose="020B0604020202020204" pitchFamily="34" charset="0"/>
              </a:rPr>
              <a:pPr/>
              <a:t>20</a:t>
            </a:fld>
            <a:endParaRPr lang="en-US" altLang="en-US" sz="1400">
              <a:solidFill>
                <a:srgbClr val="000066"/>
              </a:solidFill>
              <a:latin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84AD6B54-86AA-4E30-ACFE-F8A620CDAF43}" type="datetime4">
              <a:rPr lang="en-US" smtClean="0"/>
              <a:t>April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7306F47-0592-4971-97DE-59C4CCB02B86}" type="slidenum">
              <a:rPr lang="en-US" altLang="en-US" sz="1400">
                <a:solidFill>
                  <a:srgbClr val="000066"/>
                </a:solidFill>
                <a:latin typeface="Arial" panose="020B0604020202020204" pitchFamily="34" charset="0"/>
              </a:rPr>
              <a:pPr/>
              <a:t>21</a:t>
            </a:fld>
            <a:endParaRPr lang="en-US" altLang="en-US" sz="1400">
              <a:solidFill>
                <a:srgbClr val="000066"/>
              </a:solidFill>
              <a:latin typeface="Arial" panose="020B0604020202020204" pitchFamily="34" charset="0"/>
            </a:endParaRPr>
          </a:p>
        </p:txBody>
      </p:sp>
      <p:sp>
        <p:nvSpPr>
          <p:cNvPr id="28677" name="Rectangle 2"/>
          <p:cNvSpPr>
            <a:spLocks noGrp="1" noChangeArrowheads="1"/>
          </p:cNvSpPr>
          <p:nvPr>
            <p:ph type="title"/>
          </p:nvPr>
        </p:nvSpPr>
        <p:spPr/>
        <p:txBody>
          <a:bodyPr/>
          <a:lstStyle/>
          <a:p>
            <a:r>
              <a:rPr lang="en-US" altLang="en-US" smtClean="0"/>
              <a:t>Holding: Pure Race Statute</a:t>
            </a:r>
          </a:p>
        </p:txBody>
      </p:sp>
      <p:sp>
        <p:nvSpPr>
          <p:cNvPr id="28678" name="Rectangle 3"/>
          <p:cNvSpPr>
            <a:spLocks noGrp="1" noChangeArrowheads="1"/>
          </p:cNvSpPr>
          <p:nvPr>
            <p:ph type="body" idx="1"/>
          </p:nvPr>
        </p:nvSpPr>
        <p:spPr/>
        <p:txBody>
          <a:bodyPr/>
          <a:lstStyle/>
          <a:p>
            <a:pPr>
              <a:lnSpc>
                <a:spcPct val="90000"/>
              </a:lnSpc>
            </a:pPr>
            <a:r>
              <a:rPr lang="en-US" altLang="en-US" dirty="0">
                <a:cs typeface="Times New Roman" panose="02020603050405020304" pitchFamily="18" charset="0"/>
              </a:rPr>
              <a:t>Says the Court</a:t>
            </a:r>
          </a:p>
          <a:p>
            <a:pPr lvl="1">
              <a:lnSpc>
                <a:spcPct val="90000"/>
              </a:lnSpc>
            </a:pPr>
            <a:r>
              <a:rPr lang="en-US" altLang="en-US" dirty="0">
                <a:cs typeface="Times New Roman" panose="02020603050405020304" pitchFamily="18" charset="0"/>
              </a:rPr>
              <a:t>“In short, this statute was intended to be and is a ‘pure race’ type statute. This means the secured creditor who wins the ‘race’ to the appropriate filing office has priority without regard to the prevailing creditor’s state of mind and knowledge. …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84AD6B54-86AA-4E30-ACFE-F8A620CDAF43}" type="datetime4">
              <a:rPr lang="en-US" smtClean="0"/>
              <a:t>April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7306F47-0592-4971-97DE-59C4CCB02B86}" type="slidenum">
              <a:rPr lang="en-US" altLang="en-US" sz="1400">
                <a:solidFill>
                  <a:srgbClr val="000066"/>
                </a:solidFill>
                <a:latin typeface="Arial" panose="020B0604020202020204" pitchFamily="34" charset="0"/>
              </a:rPr>
              <a:pPr/>
              <a:t>22</a:t>
            </a:fld>
            <a:endParaRPr lang="en-US" altLang="en-US" sz="1400">
              <a:solidFill>
                <a:srgbClr val="000066"/>
              </a:solidFill>
              <a:latin typeface="Arial" panose="020B0604020202020204" pitchFamily="34" charset="0"/>
            </a:endParaRPr>
          </a:p>
        </p:txBody>
      </p:sp>
      <p:sp>
        <p:nvSpPr>
          <p:cNvPr id="28677" name="Rectangle 2"/>
          <p:cNvSpPr>
            <a:spLocks noGrp="1" noChangeArrowheads="1"/>
          </p:cNvSpPr>
          <p:nvPr>
            <p:ph type="title"/>
          </p:nvPr>
        </p:nvSpPr>
        <p:spPr/>
        <p:txBody>
          <a:bodyPr/>
          <a:lstStyle/>
          <a:p>
            <a:r>
              <a:rPr lang="en-US" altLang="en-US" smtClean="0"/>
              <a:t>Holding: Pure Race Statute</a:t>
            </a:r>
          </a:p>
        </p:txBody>
      </p:sp>
      <p:sp>
        <p:nvSpPr>
          <p:cNvPr id="28678" name="Rectangle 3"/>
          <p:cNvSpPr>
            <a:spLocks noGrp="1" noChangeArrowheads="1"/>
          </p:cNvSpPr>
          <p:nvPr>
            <p:ph type="body" idx="1"/>
          </p:nvPr>
        </p:nvSpPr>
        <p:spPr/>
        <p:txBody>
          <a:bodyPr/>
          <a:lstStyle/>
          <a:p>
            <a:pPr>
              <a:lnSpc>
                <a:spcPct val="90000"/>
              </a:lnSpc>
            </a:pPr>
            <a:r>
              <a:rPr lang="en-US" altLang="en-US" dirty="0">
                <a:cs typeface="Times New Roman" panose="02020603050405020304" pitchFamily="18" charset="0"/>
              </a:rPr>
              <a:t>Says the Court</a:t>
            </a:r>
          </a:p>
          <a:p>
            <a:pPr lvl="1">
              <a:lnSpc>
                <a:spcPct val="90000"/>
              </a:lnSpc>
            </a:pPr>
            <a:r>
              <a:rPr lang="en-US" altLang="en-US" dirty="0" smtClean="0">
                <a:cs typeface="Times New Roman" panose="02020603050405020304" pitchFamily="18" charset="0"/>
              </a:rPr>
              <a:t>“</a:t>
            </a:r>
            <a:r>
              <a:rPr lang="en-US" altLang="en-US" dirty="0">
                <a:cs typeface="Times New Roman" panose="02020603050405020304" pitchFamily="18" charset="0"/>
              </a:rPr>
              <a:t>Any other conclusion would cause confusion and uncertainty in commercial transactions, undoing the clarity and preciseness intended under Article 9 of the Code.” </a:t>
            </a:r>
          </a:p>
        </p:txBody>
      </p:sp>
    </p:spTree>
    <p:extLst>
      <p:ext uri="{BB962C8B-B14F-4D97-AF65-F5344CB8AC3E}">
        <p14:creationId xmlns:p14="http://schemas.microsoft.com/office/powerpoint/2010/main" val="21654922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ate Placeholder 2"/>
          <p:cNvSpPr>
            <a:spLocks noGrp="1"/>
          </p:cNvSpPr>
          <p:nvPr>
            <p:ph type="dt" sz="quarter" idx="10"/>
          </p:nvPr>
        </p:nvSpPr>
        <p:spPr/>
        <p:txBody>
          <a:bodyPr/>
          <a:lstStyle/>
          <a:p>
            <a:pPr>
              <a:defRPr/>
            </a:pPr>
            <a:fld id="{15B70F93-EB3A-42C0-ACBC-22CA9336EB7C}" type="datetime4">
              <a:rPr lang="en-US" smtClean="0"/>
              <a:t>April 19, 2021</a:t>
            </a:fld>
            <a:endParaRPr lang="en-US" altLang="en-US">
              <a:solidFill>
                <a:schemeClr val="bg2"/>
              </a:solidFill>
            </a:endParaRPr>
          </a:p>
        </p:txBody>
      </p:sp>
      <p:sp>
        <p:nvSpPr>
          <p:cNvPr id="12"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3D5A747-6407-4002-B2B8-89A4E2558900}" type="slidenum">
              <a:rPr lang="en-US" altLang="en-US" sz="1400">
                <a:solidFill>
                  <a:srgbClr val="000066"/>
                </a:solidFill>
                <a:latin typeface="Arial" panose="020B0604020202020204" pitchFamily="34" charset="0"/>
              </a:rPr>
              <a:pPr/>
              <a:t>23</a:t>
            </a:fld>
            <a:endParaRPr lang="en-US" altLang="en-US" sz="1400">
              <a:solidFill>
                <a:srgbClr val="000066"/>
              </a:solidFill>
              <a:latin typeface="Arial" panose="020B0604020202020204" pitchFamily="34" charset="0"/>
            </a:endParaRPr>
          </a:p>
        </p:txBody>
      </p:sp>
      <p:sp>
        <p:nvSpPr>
          <p:cNvPr id="29701" name="Rectangle 2"/>
          <p:cNvSpPr>
            <a:spLocks noGrp="1" noChangeArrowheads="1"/>
          </p:cNvSpPr>
          <p:nvPr>
            <p:ph type="title"/>
          </p:nvPr>
        </p:nvSpPr>
        <p:spPr/>
        <p:txBody>
          <a:bodyPr/>
          <a:lstStyle/>
          <a:p>
            <a:r>
              <a:rPr lang="en-US" altLang="en-US" sz="5400" dirty="0" smtClean="0"/>
              <a:t>Caterpillar Financial?: Ver. 1</a:t>
            </a:r>
          </a:p>
        </p:txBody>
      </p:sp>
      <p:sp>
        <p:nvSpPr>
          <p:cNvPr id="1518595" name="AutoShape 3"/>
          <p:cNvSpPr>
            <a:spLocks noChangeArrowheads="1"/>
          </p:cNvSpPr>
          <p:nvPr/>
        </p:nvSpPr>
        <p:spPr bwMode="auto">
          <a:xfrm>
            <a:off x="1822450" y="5250084"/>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Cat FSC</a:t>
            </a:r>
            <a:endParaRPr lang="en-US" altLang="en-US" sz="4000" dirty="0"/>
          </a:p>
        </p:txBody>
      </p:sp>
      <p:sp>
        <p:nvSpPr>
          <p:cNvPr id="1518596"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S Coal</a:t>
            </a:r>
            <a:endParaRPr lang="en-US" altLang="en-US" sz="4000" dirty="0"/>
          </a:p>
        </p:txBody>
      </p:sp>
      <p:sp>
        <p:nvSpPr>
          <p:cNvPr id="1518597" name="AutoShape 5"/>
          <p:cNvSpPr>
            <a:spLocks noChangeArrowheads="1"/>
          </p:cNvSpPr>
          <p:nvPr/>
        </p:nvSpPr>
        <p:spPr bwMode="auto">
          <a:xfrm>
            <a:off x="8902700" y="1447800"/>
            <a:ext cx="2590800"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Peabody</a:t>
            </a:r>
            <a:endParaRPr lang="en-US" altLang="en-US" sz="4000" dirty="0"/>
          </a:p>
        </p:txBody>
      </p:sp>
      <p:sp>
        <p:nvSpPr>
          <p:cNvPr id="1518598" name="Line 6"/>
          <p:cNvSpPr>
            <a:spLocks noChangeShapeType="1"/>
          </p:cNvSpPr>
          <p:nvPr/>
        </p:nvSpPr>
        <p:spPr bwMode="auto">
          <a:xfrm>
            <a:off x="4229099" y="2485368"/>
            <a:ext cx="47879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18599" name="AutoShape 7"/>
          <p:cNvSpPr>
            <a:spLocks noChangeArrowheads="1"/>
          </p:cNvSpPr>
          <p:nvPr/>
        </p:nvSpPr>
        <p:spPr bwMode="auto">
          <a:xfrm>
            <a:off x="5147694" y="1129846"/>
            <a:ext cx="3128205"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2005: $10K lent, SA: EQ, FS: EQ </a:t>
            </a:r>
            <a:endParaRPr lang="en-US" altLang="en-US" sz="3200" dirty="0"/>
          </a:p>
        </p:txBody>
      </p:sp>
      <p:sp>
        <p:nvSpPr>
          <p:cNvPr id="1518600" name="Line 8"/>
          <p:cNvSpPr>
            <a:spLocks noChangeShapeType="1"/>
          </p:cNvSpPr>
          <p:nvPr/>
        </p:nvSpPr>
        <p:spPr bwMode="auto">
          <a:xfrm>
            <a:off x="3359150" y="2667000"/>
            <a:ext cx="0" cy="25908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18601" name="AutoShape 9"/>
          <p:cNvSpPr>
            <a:spLocks noChangeArrowheads="1"/>
          </p:cNvSpPr>
          <p:nvPr/>
        </p:nvSpPr>
        <p:spPr bwMode="auto">
          <a:xfrm>
            <a:off x="312317" y="3124722"/>
            <a:ext cx="2395958"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2006: $10K lent, SA: EQ, FS: EQ</a:t>
            </a:r>
            <a:endParaRPr lang="en-US" altLang="en-US" sz="3200" dirty="0"/>
          </a:p>
        </p:txBody>
      </p:sp>
      <p:sp>
        <p:nvSpPr>
          <p:cNvPr id="13" name="Rectangle 5"/>
          <p:cNvSpPr>
            <a:spLocks noChangeArrowheads="1"/>
          </p:cNvSpPr>
          <p:nvPr/>
        </p:nvSpPr>
        <p:spPr bwMode="auto">
          <a:xfrm>
            <a:off x="12018963" y="6683376"/>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4" name="AutoShape 3"/>
          <p:cNvSpPr>
            <a:spLocks noChangeArrowheads="1"/>
          </p:cNvSpPr>
          <p:nvPr/>
        </p:nvSpPr>
        <p:spPr bwMode="auto">
          <a:xfrm>
            <a:off x="6065584" y="5160818"/>
            <a:ext cx="168275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PNB</a:t>
            </a:r>
            <a:endParaRPr lang="en-US" altLang="en-US" sz="4000" dirty="0"/>
          </a:p>
        </p:txBody>
      </p:sp>
      <p:sp>
        <p:nvSpPr>
          <p:cNvPr id="15" name="Line 8"/>
          <p:cNvSpPr>
            <a:spLocks noChangeShapeType="1"/>
          </p:cNvSpPr>
          <p:nvPr/>
        </p:nvSpPr>
        <p:spPr bwMode="auto">
          <a:xfrm>
            <a:off x="4229099" y="2830706"/>
            <a:ext cx="2133601" cy="2330112"/>
          </a:xfrm>
          <a:prstGeom prst="line">
            <a:avLst/>
          </a:prstGeom>
          <a:noFill/>
          <a:ln w="190500">
            <a:solidFill>
              <a:srgbClr val="00B05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 name="AutoShape 9"/>
          <p:cNvSpPr>
            <a:spLocks noChangeArrowheads="1"/>
          </p:cNvSpPr>
          <p:nvPr/>
        </p:nvSpPr>
        <p:spPr bwMode="auto">
          <a:xfrm>
            <a:off x="5818770" y="3200426"/>
            <a:ext cx="3198229"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2008: $10K lent, SA: EQ, FS: EQ</a:t>
            </a:r>
            <a:endParaRPr lang="en-US" altLang="en-US" sz="3200" dirty="0"/>
          </a:p>
        </p:txBody>
      </p:sp>
      <p:sp>
        <p:nvSpPr>
          <p:cNvPr id="17" name="Text Box 14"/>
          <p:cNvSpPr txBox="1">
            <a:spLocks noChangeArrowheads="1"/>
          </p:cNvSpPr>
          <p:nvPr/>
        </p:nvSpPr>
        <p:spPr bwMode="auto">
          <a:xfrm>
            <a:off x="8382000" y="4697068"/>
            <a:ext cx="3391947" cy="1200329"/>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smtClean="0">
                <a:solidFill>
                  <a:srgbClr val="FF0000"/>
                </a:solidFill>
              </a:rPr>
              <a:t>15K in EQ: Who </a:t>
            </a:r>
            <a:r>
              <a:rPr lang="en-US" altLang="en-US" sz="3600" dirty="0">
                <a:solidFill>
                  <a:srgbClr val="FF0000"/>
                </a:solidFill>
              </a:rPr>
              <a:t>has priority?</a:t>
            </a:r>
          </a:p>
        </p:txBody>
      </p:sp>
      <p:sp>
        <p:nvSpPr>
          <p:cNvPr id="18" name="Text Box 5"/>
          <p:cNvSpPr txBox="1">
            <a:spLocks noChangeArrowheads="1"/>
          </p:cNvSpPr>
          <p:nvPr/>
        </p:nvSpPr>
        <p:spPr bwMode="auto">
          <a:xfrm>
            <a:off x="10079183" y="0"/>
            <a:ext cx="2112818"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2153814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18596"/>
                                        </p:tgtEl>
                                        <p:attrNameLst>
                                          <p:attrName>style.visibility</p:attrName>
                                        </p:attrNameLst>
                                      </p:cBhvr>
                                      <p:to>
                                        <p:strVal val="visible"/>
                                      </p:to>
                                    </p:set>
                                    <p:anim calcmode="lin" valueType="num">
                                      <p:cBhvr additive="base">
                                        <p:cTn id="7" dur="500" fill="hold"/>
                                        <p:tgtEl>
                                          <p:spTgt spid="1518596"/>
                                        </p:tgtEl>
                                        <p:attrNameLst>
                                          <p:attrName>ppt_x</p:attrName>
                                        </p:attrNameLst>
                                      </p:cBhvr>
                                      <p:tavLst>
                                        <p:tav tm="0">
                                          <p:val>
                                            <p:strVal val="0-#ppt_w/2"/>
                                          </p:val>
                                        </p:tav>
                                        <p:tav tm="100000">
                                          <p:val>
                                            <p:strVal val="#ppt_x"/>
                                          </p:val>
                                        </p:tav>
                                      </p:tavLst>
                                    </p:anim>
                                    <p:anim calcmode="lin" valueType="num">
                                      <p:cBhvr additive="base">
                                        <p:cTn id="8" dur="500" fill="hold"/>
                                        <p:tgtEl>
                                          <p:spTgt spid="151859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518597"/>
                                        </p:tgtEl>
                                        <p:attrNameLst>
                                          <p:attrName>style.visibility</p:attrName>
                                        </p:attrNameLst>
                                      </p:cBhvr>
                                      <p:to>
                                        <p:strVal val="visible"/>
                                      </p:to>
                                    </p:set>
                                    <p:anim calcmode="lin" valueType="num">
                                      <p:cBhvr>
                                        <p:cTn id="12" dur="500" fill="hold"/>
                                        <p:tgtEl>
                                          <p:spTgt spid="1518597"/>
                                        </p:tgtEl>
                                        <p:attrNameLst>
                                          <p:attrName>ppt_w</p:attrName>
                                        </p:attrNameLst>
                                      </p:cBhvr>
                                      <p:tavLst>
                                        <p:tav tm="0">
                                          <p:val>
                                            <p:strVal val="2/3*#ppt_w"/>
                                          </p:val>
                                        </p:tav>
                                        <p:tav tm="100000">
                                          <p:val>
                                            <p:strVal val="#ppt_w"/>
                                          </p:val>
                                        </p:tav>
                                      </p:tavLst>
                                    </p:anim>
                                    <p:anim calcmode="lin" valueType="num">
                                      <p:cBhvr>
                                        <p:cTn id="13" dur="500" fill="hold"/>
                                        <p:tgtEl>
                                          <p:spTgt spid="1518597"/>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518598"/>
                                        </p:tgtEl>
                                        <p:attrNameLst>
                                          <p:attrName>style.visibility</p:attrName>
                                        </p:attrNameLst>
                                      </p:cBhvr>
                                      <p:to>
                                        <p:strVal val="visible"/>
                                      </p:to>
                                    </p:set>
                                    <p:anim calcmode="lin" valueType="num">
                                      <p:cBhvr>
                                        <p:cTn id="17" dur="500" fill="hold"/>
                                        <p:tgtEl>
                                          <p:spTgt spid="1518598"/>
                                        </p:tgtEl>
                                        <p:attrNameLst>
                                          <p:attrName>ppt_w</p:attrName>
                                        </p:attrNameLst>
                                      </p:cBhvr>
                                      <p:tavLst>
                                        <p:tav tm="0">
                                          <p:val>
                                            <p:strVal val="2/3*#ppt_w"/>
                                          </p:val>
                                        </p:tav>
                                        <p:tav tm="100000">
                                          <p:val>
                                            <p:strVal val="#ppt_w"/>
                                          </p:val>
                                        </p:tav>
                                      </p:tavLst>
                                    </p:anim>
                                    <p:anim calcmode="lin" valueType="num">
                                      <p:cBhvr>
                                        <p:cTn id="18" dur="500" fill="hold"/>
                                        <p:tgtEl>
                                          <p:spTgt spid="1518598"/>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518599"/>
                                        </p:tgtEl>
                                        <p:attrNameLst>
                                          <p:attrName>style.visibility</p:attrName>
                                        </p:attrNameLst>
                                      </p:cBhvr>
                                      <p:to>
                                        <p:strVal val="visible"/>
                                      </p:to>
                                    </p:set>
                                    <p:animEffect transition="in" filter="dissolve">
                                      <p:cBhvr>
                                        <p:cTn id="22" dur="500"/>
                                        <p:tgtEl>
                                          <p:spTgt spid="1518599"/>
                                        </p:tgtEl>
                                      </p:cBhvr>
                                    </p:animEffect>
                                  </p:childTnLst>
                                </p:cTn>
                              </p:par>
                            </p:childTnLst>
                          </p:cTn>
                        </p:par>
                      </p:childTnLst>
                    </p:cTn>
                  </p:par>
                  <p:par>
                    <p:cTn id="23" fill="hold">
                      <p:stCondLst>
                        <p:cond delay="indefinite"/>
                      </p:stCondLst>
                      <p:childTnLst>
                        <p:par>
                          <p:cTn id="24" fill="hold">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518595"/>
                                        </p:tgtEl>
                                        <p:attrNameLst>
                                          <p:attrName>style.visibility</p:attrName>
                                        </p:attrNameLst>
                                      </p:cBhvr>
                                      <p:to>
                                        <p:strVal val="visible"/>
                                      </p:to>
                                    </p:set>
                                    <p:anim calcmode="lin" valueType="num">
                                      <p:cBhvr>
                                        <p:cTn id="27" dur="500" fill="hold"/>
                                        <p:tgtEl>
                                          <p:spTgt spid="1518595"/>
                                        </p:tgtEl>
                                        <p:attrNameLst>
                                          <p:attrName>ppt_w</p:attrName>
                                        </p:attrNameLst>
                                      </p:cBhvr>
                                      <p:tavLst>
                                        <p:tav tm="0">
                                          <p:val>
                                            <p:strVal val="2/3*#ppt_w"/>
                                          </p:val>
                                        </p:tav>
                                        <p:tav tm="100000">
                                          <p:val>
                                            <p:strVal val="#ppt_w"/>
                                          </p:val>
                                        </p:tav>
                                      </p:tavLst>
                                    </p:anim>
                                    <p:anim calcmode="lin" valueType="num">
                                      <p:cBhvr>
                                        <p:cTn id="28" dur="500" fill="hold"/>
                                        <p:tgtEl>
                                          <p:spTgt spid="1518595"/>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272" fill="hold" grpId="0" nodeType="afterEffect">
                                  <p:stCondLst>
                                    <p:cond delay="0"/>
                                  </p:stCondLst>
                                  <p:childTnLst>
                                    <p:set>
                                      <p:cBhvr>
                                        <p:cTn id="31" dur="1" fill="hold">
                                          <p:stCondLst>
                                            <p:cond delay="0"/>
                                          </p:stCondLst>
                                        </p:cTn>
                                        <p:tgtEl>
                                          <p:spTgt spid="1518600"/>
                                        </p:tgtEl>
                                        <p:attrNameLst>
                                          <p:attrName>style.visibility</p:attrName>
                                        </p:attrNameLst>
                                      </p:cBhvr>
                                      <p:to>
                                        <p:strVal val="visible"/>
                                      </p:to>
                                    </p:set>
                                    <p:anim calcmode="lin" valueType="num">
                                      <p:cBhvr>
                                        <p:cTn id="32" dur="500" fill="hold"/>
                                        <p:tgtEl>
                                          <p:spTgt spid="1518600"/>
                                        </p:tgtEl>
                                        <p:attrNameLst>
                                          <p:attrName>ppt_w</p:attrName>
                                        </p:attrNameLst>
                                      </p:cBhvr>
                                      <p:tavLst>
                                        <p:tav tm="0">
                                          <p:val>
                                            <p:strVal val="2/3*#ppt_w"/>
                                          </p:val>
                                        </p:tav>
                                        <p:tav tm="100000">
                                          <p:val>
                                            <p:strVal val="#ppt_w"/>
                                          </p:val>
                                        </p:tav>
                                      </p:tavLst>
                                    </p:anim>
                                    <p:anim calcmode="lin" valueType="num">
                                      <p:cBhvr>
                                        <p:cTn id="33" dur="500" fill="hold"/>
                                        <p:tgtEl>
                                          <p:spTgt spid="1518600"/>
                                        </p:tgtEl>
                                        <p:attrNameLst>
                                          <p:attrName>ppt_h</p:attrName>
                                        </p:attrNameLst>
                                      </p:cBhvr>
                                      <p:tavLst>
                                        <p:tav tm="0">
                                          <p:val>
                                            <p:strVal val="2/3*#ppt_h"/>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518601"/>
                                        </p:tgtEl>
                                        <p:attrNameLst>
                                          <p:attrName>style.visibility</p:attrName>
                                        </p:attrNameLst>
                                      </p:cBhvr>
                                      <p:to>
                                        <p:strVal val="visible"/>
                                      </p:to>
                                    </p:set>
                                    <p:animEffect transition="in" filter="dissolve">
                                      <p:cBhvr>
                                        <p:cTn id="37" dur="500"/>
                                        <p:tgtEl>
                                          <p:spTgt spid="1518601"/>
                                        </p:tgtEl>
                                      </p:cBhvr>
                                    </p:animEffect>
                                  </p:childTnLst>
                                </p:cTn>
                              </p:par>
                            </p:childTnLst>
                          </p:cTn>
                        </p:par>
                      </p:childTnLst>
                    </p:cTn>
                  </p:par>
                  <p:par>
                    <p:cTn id="38" fill="hold">
                      <p:stCondLst>
                        <p:cond delay="indefinite"/>
                      </p:stCondLst>
                      <p:childTnLst>
                        <p:par>
                          <p:cTn id="39" fill="hold">
                            <p:stCondLst>
                              <p:cond delay="0"/>
                            </p:stCondLst>
                            <p:childTnLst>
                              <p:par>
                                <p:cTn id="40" presetID="23" presetClass="entr" presetSubtype="272"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 calcmode="lin" valueType="num">
                                      <p:cBhvr>
                                        <p:cTn id="42" dur="500" fill="hold"/>
                                        <p:tgtEl>
                                          <p:spTgt spid="14"/>
                                        </p:tgtEl>
                                        <p:attrNameLst>
                                          <p:attrName>ppt_w</p:attrName>
                                        </p:attrNameLst>
                                      </p:cBhvr>
                                      <p:tavLst>
                                        <p:tav tm="0">
                                          <p:val>
                                            <p:strVal val="2/3*#ppt_w"/>
                                          </p:val>
                                        </p:tav>
                                        <p:tav tm="100000">
                                          <p:val>
                                            <p:strVal val="#ppt_w"/>
                                          </p:val>
                                        </p:tav>
                                      </p:tavLst>
                                    </p:anim>
                                    <p:anim calcmode="lin" valueType="num">
                                      <p:cBhvr>
                                        <p:cTn id="43" dur="500" fill="hold"/>
                                        <p:tgtEl>
                                          <p:spTgt spid="14"/>
                                        </p:tgtEl>
                                        <p:attrNameLst>
                                          <p:attrName>ppt_h</p:attrName>
                                        </p:attrNameLst>
                                      </p:cBhvr>
                                      <p:tavLst>
                                        <p:tav tm="0">
                                          <p:val>
                                            <p:strVal val="2/3*#ppt_h"/>
                                          </p:val>
                                        </p:tav>
                                        <p:tav tm="100000">
                                          <p:val>
                                            <p:strVal val="#ppt_h"/>
                                          </p:val>
                                        </p:tav>
                                      </p:tavLst>
                                    </p:anim>
                                  </p:childTnLst>
                                </p:cTn>
                              </p:par>
                            </p:childTnLst>
                          </p:cTn>
                        </p:par>
                        <p:par>
                          <p:cTn id="44" fill="hold">
                            <p:stCondLst>
                              <p:cond delay="500"/>
                            </p:stCondLst>
                            <p:childTnLst>
                              <p:par>
                                <p:cTn id="45" presetID="23" presetClass="entr" presetSubtype="272" fill="hold" grpId="0" nodeType="after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p:cTn id="47" dur="500" fill="hold"/>
                                        <p:tgtEl>
                                          <p:spTgt spid="15"/>
                                        </p:tgtEl>
                                        <p:attrNameLst>
                                          <p:attrName>ppt_w</p:attrName>
                                        </p:attrNameLst>
                                      </p:cBhvr>
                                      <p:tavLst>
                                        <p:tav tm="0">
                                          <p:val>
                                            <p:strVal val="2/3*#ppt_w"/>
                                          </p:val>
                                        </p:tav>
                                        <p:tav tm="100000">
                                          <p:val>
                                            <p:strVal val="#ppt_w"/>
                                          </p:val>
                                        </p:tav>
                                      </p:tavLst>
                                    </p:anim>
                                    <p:anim calcmode="lin" valueType="num">
                                      <p:cBhvr>
                                        <p:cTn id="48" dur="500" fill="hold"/>
                                        <p:tgtEl>
                                          <p:spTgt spid="15"/>
                                        </p:tgtEl>
                                        <p:attrNameLst>
                                          <p:attrName>ppt_h</p:attrName>
                                        </p:attrNameLst>
                                      </p:cBhvr>
                                      <p:tavLst>
                                        <p:tav tm="0">
                                          <p:val>
                                            <p:strVal val="2/3*#ppt_h"/>
                                          </p:val>
                                        </p:tav>
                                        <p:tav tm="100000">
                                          <p:val>
                                            <p:strVal val="#ppt_h"/>
                                          </p:val>
                                        </p:tav>
                                      </p:tavLst>
                                    </p:anim>
                                  </p:childTnLst>
                                </p:cTn>
                              </p:par>
                            </p:childTnLst>
                          </p:cTn>
                        </p:par>
                        <p:par>
                          <p:cTn id="49" fill="hold">
                            <p:stCondLst>
                              <p:cond delay="1000"/>
                            </p:stCondLst>
                            <p:childTnLst>
                              <p:par>
                                <p:cTn id="50" presetID="9" presetClass="entr" presetSubtype="0" fill="hold" grpId="0" nodeType="after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dissolve">
                                      <p:cBhvr>
                                        <p:cTn id="52" dur="5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
                                        </p:tgtEl>
                                        <p:attrNameLst>
                                          <p:attrName>style.visibility</p:attrName>
                                        </p:attrNameLst>
                                      </p:cBhvr>
                                      <p:to>
                                        <p:strVal val="hidden"/>
                                      </p:to>
                                    </p:set>
                                  </p:childTnLst>
                                </p:cTn>
                              </p:par>
                            </p:childTnLst>
                          </p:cTn>
                        </p:par>
                        <p:par>
                          <p:cTn id="57" fill="hold">
                            <p:stCondLst>
                              <p:cond delay="0"/>
                            </p:stCondLst>
                            <p:childTnLst>
                              <p:par>
                                <p:cTn id="58" presetID="9" presetClass="entr" presetSubtype="0" fill="hold" grpId="0" nodeType="afterEffect">
                                  <p:stCondLst>
                                    <p:cond delay="0"/>
                                  </p:stCondLst>
                                  <p:childTnLst>
                                    <p:set>
                                      <p:cBhvr>
                                        <p:cTn id="59" dur="1" fill="hold">
                                          <p:stCondLst>
                                            <p:cond delay="0"/>
                                          </p:stCondLst>
                                        </p:cTn>
                                        <p:tgtEl>
                                          <p:spTgt spid="17"/>
                                        </p:tgtEl>
                                        <p:attrNameLst>
                                          <p:attrName>style.visibility</p:attrName>
                                        </p:attrNameLst>
                                      </p:cBhvr>
                                      <p:to>
                                        <p:strVal val="visible"/>
                                      </p:to>
                                    </p:set>
                                    <p:animEffect transition="in" filter="dissolve">
                                      <p:cBhvr>
                                        <p:cTn id="6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8595" grpId="0" animBg="1" autoUpdateAnimBg="0"/>
      <p:bldP spid="1518596" grpId="0" animBg="1" autoUpdateAnimBg="0"/>
      <p:bldP spid="1518597" grpId="0" animBg="1" autoUpdateAnimBg="0"/>
      <p:bldP spid="1518598" grpId="0" animBg="1"/>
      <p:bldP spid="1518599" grpId="0" animBg="1" autoUpdateAnimBg="0"/>
      <p:bldP spid="1518600" grpId="0" animBg="1"/>
      <p:bldP spid="1518601" grpId="0" animBg="1" autoUpdateAnimBg="0"/>
      <p:bldP spid="13" grpId="0" animBg="1"/>
      <p:bldP spid="14" grpId="0" animBg="1" autoUpdateAnimBg="0"/>
      <p:bldP spid="15" grpId="0" animBg="1"/>
      <p:bldP spid="16" grpId="0" animBg="1" autoUpdateAnimBg="0"/>
      <p:bldP spid="17" grpId="0" animBg="1"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ate Placeholder 2"/>
          <p:cNvSpPr>
            <a:spLocks noGrp="1"/>
          </p:cNvSpPr>
          <p:nvPr>
            <p:ph type="dt" sz="quarter" idx="10"/>
          </p:nvPr>
        </p:nvSpPr>
        <p:spPr/>
        <p:txBody>
          <a:bodyPr/>
          <a:lstStyle/>
          <a:p>
            <a:pPr>
              <a:defRPr/>
            </a:pPr>
            <a:fld id="{15B70F93-EB3A-42C0-ACBC-22CA9336EB7C}" type="datetime4">
              <a:rPr lang="en-US" smtClean="0"/>
              <a:t>April 19, 2021</a:t>
            </a:fld>
            <a:endParaRPr lang="en-US" altLang="en-US">
              <a:solidFill>
                <a:schemeClr val="bg2"/>
              </a:solidFill>
            </a:endParaRPr>
          </a:p>
        </p:txBody>
      </p:sp>
      <p:sp>
        <p:nvSpPr>
          <p:cNvPr id="12"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3D5A747-6407-4002-B2B8-89A4E2558900}" type="slidenum">
              <a:rPr lang="en-US" altLang="en-US" sz="1400">
                <a:solidFill>
                  <a:srgbClr val="000066"/>
                </a:solidFill>
                <a:latin typeface="Arial" panose="020B0604020202020204" pitchFamily="34" charset="0"/>
              </a:rPr>
              <a:pPr/>
              <a:t>24</a:t>
            </a:fld>
            <a:endParaRPr lang="en-US" altLang="en-US" sz="1400">
              <a:solidFill>
                <a:srgbClr val="000066"/>
              </a:solidFill>
              <a:latin typeface="Arial" panose="020B0604020202020204" pitchFamily="34" charset="0"/>
            </a:endParaRPr>
          </a:p>
        </p:txBody>
      </p:sp>
      <p:sp>
        <p:nvSpPr>
          <p:cNvPr id="29701" name="Rectangle 2"/>
          <p:cNvSpPr>
            <a:spLocks noGrp="1" noChangeArrowheads="1"/>
          </p:cNvSpPr>
          <p:nvPr>
            <p:ph type="title"/>
          </p:nvPr>
        </p:nvSpPr>
        <p:spPr/>
        <p:txBody>
          <a:bodyPr/>
          <a:lstStyle/>
          <a:p>
            <a:r>
              <a:rPr lang="en-US" altLang="en-US" sz="5400" dirty="0" smtClean="0"/>
              <a:t>Caterpillar Financial?: Ver. 2</a:t>
            </a:r>
          </a:p>
        </p:txBody>
      </p:sp>
      <p:sp>
        <p:nvSpPr>
          <p:cNvPr id="1518595" name="AutoShape 3"/>
          <p:cNvSpPr>
            <a:spLocks noChangeArrowheads="1"/>
          </p:cNvSpPr>
          <p:nvPr/>
        </p:nvSpPr>
        <p:spPr bwMode="auto">
          <a:xfrm>
            <a:off x="1822450" y="5250084"/>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Cat FSC</a:t>
            </a:r>
            <a:endParaRPr lang="en-US" altLang="en-US" sz="4000" dirty="0"/>
          </a:p>
        </p:txBody>
      </p:sp>
      <p:sp>
        <p:nvSpPr>
          <p:cNvPr id="1518596"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S Coal</a:t>
            </a:r>
            <a:endParaRPr lang="en-US" altLang="en-US" sz="4000" dirty="0"/>
          </a:p>
        </p:txBody>
      </p:sp>
      <p:sp>
        <p:nvSpPr>
          <p:cNvPr id="1518597" name="AutoShape 5"/>
          <p:cNvSpPr>
            <a:spLocks noChangeArrowheads="1"/>
          </p:cNvSpPr>
          <p:nvPr/>
        </p:nvSpPr>
        <p:spPr bwMode="auto">
          <a:xfrm>
            <a:off x="8902700" y="1447800"/>
            <a:ext cx="2590800"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Peabody</a:t>
            </a:r>
            <a:endParaRPr lang="en-US" altLang="en-US" sz="4000" dirty="0"/>
          </a:p>
        </p:txBody>
      </p:sp>
      <p:sp>
        <p:nvSpPr>
          <p:cNvPr id="1518598" name="Line 6"/>
          <p:cNvSpPr>
            <a:spLocks noChangeShapeType="1"/>
          </p:cNvSpPr>
          <p:nvPr/>
        </p:nvSpPr>
        <p:spPr bwMode="auto">
          <a:xfrm>
            <a:off x="4229099" y="2485368"/>
            <a:ext cx="47879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18599" name="AutoShape 7"/>
          <p:cNvSpPr>
            <a:spLocks noChangeArrowheads="1"/>
          </p:cNvSpPr>
          <p:nvPr/>
        </p:nvSpPr>
        <p:spPr bwMode="auto">
          <a:xfrm>
            <a:off x="5147694" y="1129846"/>
            <a:ext cx="3128205"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2005: $10K lent, SA: EQ, FS: EQ </a:t>
            </a:r>
            <a:endParaRPr lang="en-US" altLang="en-US" sz="3200" dirty="0"/>
          </a:p>
        </p:txBody>
      </p:sp>
      <p:sp>
        <p:nvSpPr>
          <p:cNvPr id="1518600" name="Line 8"/>
          <p:cNvSpPr>
            <a:spLocks noChangeShapeType="1"/>
          </p:cNvSpPr>
          <p:nvPr/>
        </p:nvSpPr>
        <p:spPr bwMode="auto">
          <a:xfrm>
            <a:off x="3359150" y="2667000"/>
            <a:ext cx="0" cy="25908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18601" name="AutoShape 9"/>
          <p:cNvSpPr>
            <a:spLocks noChangeArrowheads="1"/>
          </p:cNvSpPr>
          <p:nvPr/>
        </p:nvSpPr>
        <p:spPr bwMode="auto">
          <a:xfrm>
            <a:off x="312317" y="3124722"/>
            <a:ext cx="2395958"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2006: $10K lent, SA: EQ, FS: EQ</a:t>
            </a:r>
            <a:endParaRPr lang="en-US" altLang="en-US" sz="3200" dirty="0"/>
          </a:p>
        </p:txBody>
      </p:sp>
      <p:sp>
        <p:nvSpPr>
          <p:cNvPr id="13" name="Rectangle 5"/>
          <p:cNvSpPr>
            <a:spLocks noChangeArrowheads="1"/>
          </p:cNvSpPr>
          <p:nvPr/>
        </p:nvSpPr>
        <p:spPr bwMode="auto">
          <a:xfrm>
            <a:off x="12018963" y="6683376"/>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4" name="AutoShape 3"/>
          <p:cNvSpPr>
            <a:spLocks noChangeArrowheads="1"/>
          </p:cNvSpPr>
          <p:nvPr/>
        </p:nvSpPr>
        <p:spPr bwMode="auto">
          <a:xfrm>
            <a:off x="6065584" y="5160818"/>
            <a:ext cx="168275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PNB</a:t>
            </a:r>
            <a:endParaRPr lang="en-US" altLang="en-US" sz="4000" dirty="0"/>
          </a:p>
        </p:txBody>
      </p:sp>
      <p:sp>
        <p:nvSpPr>
          <p:cNvPr id="15" name="Line 8"/>
          <p:cNvSpPr>
            <a:spLocks noChangeShapeType="1"/>
          </p:cNvSpPr>
          <p:nvPr/>
        </p:nvSpPr>
        <p:spPr bwMode="auto">
          <a:xfrm>
            <a:off x="4229099" y="2830706"/>
            <a:ext cx="2133601" cy="2330112"/>
          </a:xfrm>
          <a:prstGeom prst="line">
            <a:avLst/>
          </a:prstGeom>
          <a:noFill/>
          <a:ln w="190500">
            <a:solidFill>
              <a:srgbClr val="00B05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 name="AutoShape 9"/>
          <p:cNvSpPr>
            <a:spLocks noChangeArrowheads="1"/>
          </p:cNvSpPr>
          <p:nvPr/>
        </p:nvSpPr>
        <p:spPr bwMode="auto">
          <a:xfrm>
            <a:off x="5915752" y="2786891"/>
            <a:ext cx="3198229" cy="228147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2008: $10K lent, SA: EQ, FS: EQ</a:t>
            </a:r>
          </a:p>
          <a:p>
            <a:pPr algn="ctr"/>
            <a:r>
              <a:rPr lang="en-US" altLang="en-US" sz="3200" dirty="0" smtClean="0"/>
              <a:t>Subordination in favor of PNB</a:t>
            </a:r>
            <a:endParaRPr lang="en-US" altLang="en-US" sz="3200" dirty="0"/>
          </a:p>
        </p:txBody>
      </p:sp>
      <p:sp>
        <p:nvSpPr>
          <p:cNvPr id="17" name="Text Box 14"/>
          <p:cNvSpPr txBox="1">
            <a:spLocks noChangeArrowheads="1"/>
          </p:cNvSpPr>
          <p:nvPr/>
        </p:nvSpPr>
        <p:spPr bwMode="auto">
          <a:xfrm>
            <a:off x="8502126" y="5483047"/>
            <a:ext cx="3391947" cy="1200329"/>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smtClean="0">
                <a:solidFill>
                  <a:srgbClr val="FF0000"/>
                </a:solidFill>
              </a:rPr>
              <a:t>15K in EQ: Who </a:t>
            </a:r>
            <a:r>
              <a:rPr lang="en-US" altLang="en-US" sz="3600" dirty="0">
                <a:solidFill>
                  <a:srgbClr val="FF0000"/>
                </a:solidFill>
              </a:rPr>
              <a:t>has priority?</a:t>
            </a:r>
          </a:p>
        </p:txBody>
      </p:sp>
      <p:sp>
        <p:nvSpPr>
          <p:cNvPr id="18" name="Line 8"/>
          <p:cNvSpPr>
            <a:spLocks noChangeShapeType="1"/>
          </p:cNvSpPr>
          <p:nvPr/>
        </p:nvSpPr>
        <p:spPr bwMode="auto">
          <a:xfrm flipH="1">
            <a:off x="7653083" y="2916582"/>
            <a:ext cx="3204180" cy="3082435"/>
          </a:xfrm>
          <a:prstGeom prst="line">
            <a:avLst/>
          </a:prstGeom>
          <a:noFill/>
          <a:ln w="190500">
            <a:solidFill>
              <a:srgbClr val="00B05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 name="Text Box 5"/>
          <p:cNvSpPr txBox="1">
            <a:spLocks noChangeArrowheads="1"/>
          </p:cNvSpPr>
          <p:nvPr/>
        </p:nvSpPr>
        <p:spPr bwMode="auto">
          <a:xfrm>
            <a:off x="10129059" y="0"/>
            <a:ext cx="2062942"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8112435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18596"/>
                                        </p:tgtEl>
                                        <p:attrNameLst>
                                          <p:attrName>style.visibility</p:attrName>
                                        </p:attrNameLst>
                                      </p:cBhvr>
                                      <p:to>
                                        <p:strVal val="visible"/>
                                      </p:to>
                                    </p:set>
                                    <p:anim calcmode="lin" valueType="num">
                                      <p:cBhvr additive="base">
                                        <p:cTn id="7" dur="500" fill="hold"/>
                                        <p:tgtEl>
                                          <p:spTgt spid="1518596"/>
                                        </p:tgtEl>
                                        <p:attrNameLst>
                                          <p:attrName>ppt_x</p:attrName>
                                        </p:attrNameLst>
                                      </p:cBhvr>
                                      <p:tavLst>
                                        <p:tav tm="0">
                                          <p:val>
                                            <p:strVal val="0-#ppt_w/2"/>
                                          </p:val>
                                        </p:tav>
                                        <p:tav tm="100000">
                                          <p:val>
                                            <p:strVal val="#ppt_x"/>
                                          </p:val>
                                        </p:tav>
                                      </p:tavLst>
                                    </p:anim>
                                    <p:anim calcmode="lin" valueType="num">
                                      <p:cBhvr additive="base">
                                        <p:cTn id="8" dur="500" fill="hold"/>
                                        <p:tgtEl>
                                          <p:spTgt spid="151859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518597"/>
                                        </p:tgtEl>
                                        <p:attrNameLst>
                                          <p:attrName>style.visibility</p:attrName>
                                        </p:attrNameLst>
                                      </p:cBhvr>
                                      <p:to>
                                        <p:strVal val="visible"/>
                                      </p:to>
                                    </p:set>
                                    <p:anim calcmode="lin" valueType="num">
                                      <p:cBhvr>
                                        <p:cTn id="12" dur="500" fill="hold"/>
                                        <p:tgtEl>
                                          <p:spTgt spid="1518597"/>
                                        </p:tgtEl>
                                        <p:attrNameLst>
                                          <p:attrName>ppt_w</p:attrName>
                                        </p:attrNameLst>
                                      </p:cBhvr>
                                      <p:tavLst>
                                        <p:tav tm="0">
                                          <p:val>
                                            <p:strVal val="2/3*#ppt_w"/>
                                          </p:val>
                                        </p:tav>
                                        <p:tav tm="100000">
                                          <p:val>
                                            <p:strVal val="#ppt_w"/>
                                          </p:val>
                                        </p:tav>
                                      </p:tavLst>
                                    </p:anim>
                                    <p:anim calcmode="lin" valueType="num">
                                      <p:cBhvr>
                                        <p:cTn id="13" dur="500" fill="hold"/>
                                        <p:tgtEl>
                                          <p:spTgt spid="1518597"/>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518598"/>
                                        </p:tgtEl>
                                        <p:attrNameLst>
                                          <p:attrName>style.visibility</p:attrName>
                                        </p:attrNameLst>
                                      </p:cBhvr>
                                      <p:to>
                                        <p:strVal val="visible"/>
                                      </p:to>
                                    </p:set>
                                    <p:anim calcmode="lin" valueType="num">
                                      <p:cBhvr>
                                        <p:cTn id="17" dur="500" fill="hold"/>
                                        <p:tgtEl>
                                          <p:spTgt spid="1518598"/>
                                        </p:tgtEl>
                                        <p:attrNameLst>
                                          <p:attrName>ppt_w</p:attrName>
                                        </p:attrNameLst>
                                      </p:cBhvr>
                                      <p:tavLst>
                                        <p:tav tm="0">
                                          <p:val>
                                            <p:strVal val="2/3*#ppt_w"/>
                                          </p:val>
                                        </p:tav>
                                        <p:tav tm="100000">
                                          <p:val>
                                            <p:strVal val="#ppt_w"/>
                                          </p:val>
                                        </p:tav>
                                      </p:tavLst>
                                    </p:anim>
                                    <p:anim calcmode="lin" valueType="num">
                                      <p:cBhvr>
                                        <p:cTn id="18" dur="500" fill="hold"/>
                                        <p:tgtEl>
                                          <p:spTgt spid="1518598"/>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518599"/>
                                        </p:tgtEl>
                                        <p:attrNameLst>
                                          <p:attrName>style.visibility</p:attrName>
                                        </p:attrNameLst>
                                      </p:cBhvr>
                                      <p:to>
                                        <p:strVal val="visible"/>
                                      </p:to>
                                    </p:set>
                                    <p:animEffect transition="in" filter="dissolve">
                                      <p:cBhvr>
                                        <p:cTn id="22" dur="500"/>
                                        <p:tgtEl>
                                          <p:spTgt spid="1518599"/>
                                        </p:tgtEl>
                                      </p:cBhvr>
                                    </p:animEffect>
                                  </p:childTnLst>
                                </p:cTn>
                              </p:par>
                            </p:childTnLst>
                          </p:cTn>
                        </p:par>
                      </p:childTnLst>
                    </p:cTn>
                  </p:par>
                  <p:par>
                    <p:cTn id="23" fill="hold">
                      <p:stCondLst>
                        <p:cond delay="indefinite"/>
                      </p:stCondLst>
                      <p:childTnLst>
                        <p:par>
                          <p:cTn id="24" fill="hold">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518595"/>
                                        </p:tgtEl>
                                        <p:attrNameLst>
                                          <p:attrName>style.visibility</p:attrName>
                                        </p:attrNameLst>
                                      </p:cBhvr>
                                      <p:to>
                                        <p:strVal val="visible"/>
                                      </p:to>
                                    </p:set>
                                    <p:anim calcmode="lin" valueType="num">
                                      <p:cBhvr>
                                        <p:cTn id="27" dur="500" fill="hold"/>
                                        <p:tgtEl>
                                          <p:spTgt spid="1518595"/>
                                        </p:tgtEl>
                                        <p:attrNameLst>
                                          <p:attrName>ppt_w</p:attrName>
                                        </p:attrNameLst>
                                      </p:cBhvr>
                                      <p:tavLst>
                                        <p:tav tm="0">
                                          <p:val>
                                            <p:strVal val="2/3*#ppt_w"/>
                                          </p:val>
                                        </p:tav>
                                        <p:tav tm="100000">
                                          <p:val>
                                            <p:strVal val="#ppt_w"/>
                                          </p:val>
                                        </p:tav>
                                      </p:tavLst>
                                    </p:anim>
                                    <p:anim calcmode="lin" valueType="num">
                                      <p:cBhvr>
                                        <p:cTn id="28" dur="500" fill="hold"/>
                                        <p:tgtEl>
                                          <p:spTgt spid="1518595"/>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272" fill="hold" grpId="0" nodeType="afterEffect">
                                  <p:stCondLst>
                                    <p:cond delay="0"/>
                                  </p:stCondLst>
                                  <p:childTnLst>
                                    <p:set>
                                      <p:cBhvr>
                                        <p:cTn id="31" dur="1" fill="hold">
                                          <p:stCondLst>
                                            <p:cond delay="0"/>
                                          </p:stCondLst>
                                        </p:cTn>
                                        <p:tgtEl>
                                          <p:spTgt spid="1518600"/>
                                        </p:tgtEl>
                                        <p:attrNameLst>
                                          <p:attrName>style.visibility</p:attrName>
                                        </p:attrNameLst>
                                      </p:cBhvr>
                                      <p:to>
                                        <p:strVal val="visible"/>
                                      </p:to>
                                    </p:set>
                                    <p:anim calcmode="lin" valueType="num">
                                      <p:cBhvr>
                                        <p:cTn id="32" dur="500" fill="hold"/>
                                        <p:tgtEl>
                                          <p:spTgt spid="1518600"/>
                                        </p:tgtEl>
                                        <p:attrNameLst>
                                          <p:attrName>ppt_w</p:attrName>
                                        </p:attrNameLst>
                                      </p:cBhvr>
                                      <p:tavLst>
                                        <p:tav tm="0">
                                          <p:val>
                                            <p:strVal val="2/3*#ppt_w"/>
                                          </p:val>
                                        </p:tav>
                                        <p:tav tm="100000">
                                          <p:val>
                                            <p:strVal val="#ppt_w"/>
                                          </p:val>
                                        </p:tav>
                                      </p:tavLst>
                                    </p:anim>
                                    <p:anim calcmode="lin" valueType="num">
                                      <p:cBhvr>
                                        <p:cTn id="33" dur="500" fill="hold"/>
                                        <p:tgtEl>
                                          <p:spTgt spid="1518600"/>
                                        </p:tgtEl>
                                        <p:attrNameLst>
                                          <p:attrName>ppt_h</p:attrName>
                                        </p:attrNameLst>
                                      </p:cBhvr>
                                      <p:tavLst>
                                        <p:tav tm="0">
                                          <p:val>
                                            <p:strVal val="2/3*#ppt_h"/>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518601"/>
                                        </p:tgtEl>
                                        <p:attrNameLst>
                                          <p:attrName>style.visibility</p:attrName>
                                        </p:attrNameLst>
                                      </p:cBhvr>
                                      <p:to>
                                        <p:strVal val="visible"/>
                                      </p:to>
                                    </p:set>
                                    <p:animEffect transition="in" filter="dissolve">
                                      <p:cBhvr>
                                        <p:cTn id="37" dur="500"/>
                                        <p:tgtEl>
                                          <p:spTgt spid="1518601"/>
                                        </p:tgtEl>
                                      </p:cBhvr>
                                    </p:animEffect>
                                  </p:childTnLst>
                                </p:cTn>
                              </p:par>
                            </p:childTnLst>
                          </p:cTn>
                        </p:par>
                      </p:childTnLst>
                    </p:cTn>
                  </p:par>
                  <p:par>
                    <p:cTn id="38" fill="hold">
                      <p:stCondLst>
                        <p:cond delay="indefinite"/>
                      </p:stCondLst>
                      <p:childTnLst>
                        <p:par>
                          <p:cTn id="39" fill="hold">
                            <p:stCondLst>
                              <p:cond delay="0"/>
                            </p:stCondLst>
                            <p:childTnLst>
                              <p:par>
                                <p:cTn id="40" presetID="23" presetClass="entr" presetSubtype="272"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 calcmode="lin" valueType="num">
                                      <p:cBhvr>
                                        <p:cTn id="42" dur="500" fill="hold"/>
                                        <p:tgtEl>
                                          <p:spTgt spid="14"/>
                                        </p:tgtEl>
                                        <p:attrNameLst>
                                          <p:attrName>ppt_w</p:attrName>
                                        </p:attrNameLst>
                                      </p:cBhvr>
                                      <p:tavLst>
                                        <p:tav tm="0">
                                          <p:val>
                                            <p:strVal val="2/3*#ppt_w"/>
                                          </p:val>
                                        </p:tav>
                                        <p:tav tm="100000">
                                          <p:val>
                                            <p:strVal val="#ppt_w"/>
                                          </p:val>
                                        </p:tav>
                                      </p:tavLst>
                                    </p:anim>
                                    <p:anim calcmode="lin" valueType="num">
                                      <p:cBhvr>
                                        <p:cTn id="43" dur="500" fill="hold"/>
                                        <p:tgtEl>
                                          <p:spTgt spid="14"/>
                                        </p:tgtEl>
                                        <p:attrNameLst>
                                          <p:attrName>ppt_h</p:attrName>
                                        </p:attrNameLst>
                                      </p:cBhvr>
                                      <p:tavLst>
                                        <p:tav tm="0">
                                          <p:val>
                                            <p:strVal val="2/3*#ppt_h"/>
                                          </p:val>
                                        </p:tav>
                                        <p:tav tm="100000">
                                          <p:val>
                                            <p:strVal val="#ppt_h"/>
                                          </p:val>
                                        </p:tav>
                                      </p:tavLst>
                                    </p:anim>
                                  </p:childTnLst>
                                </p:cTn>
                              </p:par>
                            </p:childTnLst>
                          </p:cTn>
                        </p:par>
                        <p:par>
                          <p:cTn id="44" fill="hold">
                            <p:stCondLst>
                              <p:cond delay="500"/>
                            </p:stCondLst>
                            <p:childTnLst>
                              <p:par>
                                <p:cTn id="45" presetID="23" presetClass="entr" presetSubtype="272" fill="hold" grpId="0" nodeType="after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p:cTn id="47" dur="500" fill="hold"/>
                                        <p:tgtEl>
                                          <p:spTgt spid="15"/>
                                        </p:tgtEl>
                                        <p:attrNameLst>
                                          <p:attrName>ppt_w</p:attrName>
                                        </p:attrNameLst>
                                      </p:cBhvr>
                                      <p:tavLst>
                                        <p:tav tm="0">
                                          <p:val>
                                            <p:strVal val="2/3*#ppt_w"/>
                                          </p:val>
                                        </p:tav>
                                        <p:tav tm="100000">
                                          <p:val>
                                            <p:strVal val="#ppt_w"/>
                                          </p:val>
                                        </p:tav>
                                      </p:tavLst>
                                    </p:anim>
                                    <p:anim calcmode="lin" valueType="num">
                                      <p:cBhvr>
                                        <p:cTn id="48" dur="500" fill="hold"/>
                                        <p:tgtEl>
                                          <p:spTgt spid="15"/>
                                        </p:tgtEl>
                                        <p:attrNameLst>
                                          <p:attrName>ppt_h</p:attrName>
                                        </p:attrNameLst>
                                      </p:cBhvr>
                                      <p:tavLst>
                                        <p:tav tm="0">
                                          <p:val>
                                            <p:strVal val="2/3*#ppt_h"/>
                                          </p:val>
                                        </p:tav>
                                        <p:tav tm="100000">
                                          <p:val>
                                            <p:strVal val="#ppt_h"/>
                                          </p:val>
                                        </p:tav>
                                      </p:tavLst>
                                    </p:anim>
                                  </p:childTnLst>
                                </p:cTn>
                              </p:par>
                            </p:childTnLst>
                          </p:cTn>
                        </p:par>
                        <p:par>
                          <p:cTn id="49" fill="hold">
                            <p:stCondLst>
                              <p:cond delay="1000"/>
                            </p:stCondLst>
                            <p:childTnLst>
                              <p:par>
                                <p:cTn id="50" presetID="23" presetClass="entr" presetSubtype="272" fill="hold" grpId="0" nodeType="afterEffect">
                                  <p:stCondLst>
                                    <p:cond delay="0"/>
                                  </p:stCondLst>
                                  <p:childTnLst>
                                    <p:set>
                                      <p:cBhvr>
                                        <p:cTn id="51" dur="1" fill="hold">
                                          <p:stCondLst>
                                            <p:cond delay="0"/>
                                          </p:stCondLst>
                                        </p:cTn>
                                        <p:tgtEl>
                                          <p:spTgt spid="18"/>
                                        </p:tgtEl>
                                        <p:attrNameLst>
                                          <p:attrName>style.visibility</p:attrName>
                                        </p:attrNameLst>
                                      </p:cBhvr>
                                      <p:to>
                                        <p:strVal val="visible"/>
                                      </p:to>
                                    </p:set>
                                    <p:anim calcmode="lin" valueType="num">
                                      <p:cBhvr>
                                        <p:cTn id="52" dur="500" fill="hold"/>
                                        <p:tgtEl>
                                          <p:spTgt spid="18"/>
                                        </p:tgtEl>
                                        <p:attrNameLst>
                                          <p:attrName>ppt_w</p:attrName>
                                        </p:attrNameLst>
                                      </p:cBhvr>
                                      <p:tavLst>
                                        <p:tav tm="0">
                                          <p:val>
                                            <p:strVal val="2/3*#ppt_w"/>
                                          </p:val>
                                        </p:tav>
                                        <p:tav tm="100000">
                                          <p:val>
                                            <p:strVal val="#ppt_w"/>
                                          </p:val>
                                        </p:tav>
                                      </p:tavLst>
                                    </p:anim>
                                    <p:anim calcmode="lin" valueType="num">
                                      <p:cBhvr>
                                        <p:cTn id="53" dur="500" fill="hold"/>
                                        <p:tgtEl>
                                          <p:spTgt spid="18"/>
                                        </p:tgtEl>
                                        <p:attrNameLst>
                                          <p:attrName>ppt_h</p:attrName>
                                        </p:attrNameLst>
                                      </p:cBhvr>
                                      <p:tavLst>
                                        <p:tav tm="0">
                                          <p:val>
                                            <p:strVal val="2/3*#ppt_h"/>
                                          </p:val>
                                        </p:tav>
                                        <p:tav tm="100000">
                                          <p:val>
                                            <p:strVal val="#ppt_h"/>
                                          </p:val>
                                        </p:tav>
                                      </p:tavLst>
                                    </p:anim>
                                  </p:childTnLst>
                                </p:cTn>
                              </p:par>
                            </p:childTnLst>
                          </p:cTn>
                        </p:par>
                        <p:par>
                          <p:cTn id="54" fill="hold">
                            <p:stCondLst>
                              <p:cond delay="1500"/>
                            </p:stCondLst>
                            <p:childTnLst>
                              <p:par>
                                <p:cTn id="55" presetID="9" presetClass="entr" presetSubtype="0" fill="hold" grpId="0" nodeType="after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dissolve">
                                      <p:cBhvr>
                                        <p:cTn id="57" dur="500"/>
                                        <p:tgtEl>
                                          <p:spTgt spid="16"/>
                                        </p:tgtEl>
                                      </p:cBhvr>
                                    </p:animEffect>
                                  </p:childTnLst>
                                </p:cTn>
                              </p:par>
                            </p:childTnLst>
                          </p:cTn>
                        </p:par>
                      </p:childTnLst>
                    </p:cTn>
                  </p:par>
                  <p:par>
                    <p:cTn id="58" fill="hold">
                      <p:stCondLst>
                        <p:cond delay="indefinite"/>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
                                        </p:tgtEl>
                                        <p:attrNameLst>
                                          <p:attrName>style.visibility</p:attrName>
                                        </p:attrNameLst>
                                      </p:cBhvr>
                                      <p:to>
                                        <p:strVal val="hidden"/>
                                      </p:to>
                                    </p:set>
                                  </p:childTnLst>
                                </p:cTn>
                              </p:par>
                            </p:childTnLst>
                          </p:cTn>
                        </p:par>
                        <p:par>
                          <p:cTn id="62" fill="hold">
                            <p:stCondLst>
                              <p:cond delay="0"/>
                            </p:stCondLst>
                            <p:childTnLst>
                              <p:par>
                                <p:cTn id="63" presetID="9" presetClass="entr" presetSubtype="0" fill="hold" grpId="0" nodeType="afterEffect">
                                  <p:stCondLst>
                                    <p:cond delay="0"/>
                                  </p:stCondLst>
                                  <p:childTnLst>
                                    <p:set>
                                      <p:cBhvr>
                                        <p:cTn id="64" dur="1" fill="hold">
                                          <p:stCondLst>
                                            <p:cond delay="0"/>
                                          </p:stCondLst>
                                        </p:cTn>
                                        <p:tgtEl>
                                          <p:spTgt spid="17"/>
                                        </p:tgtEl>
                                        <p:attrNameLst>
                                          <p:attrName>style.visibility</p:attrName>
                                        </p:attrNameLst>
                                      </p:cBhvr>
                                      <p:to>
                                        <p:strVal val="visible"/>
                                      </p:to>
                                    </p:set>
                                    <p:animEffect transition="in" filter="dissolve">
                                      <p:cBhvr>
                                        <p:cTn id="65"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8595" grpId="0" animBg="1" autoUpdateAnimBg="0"/>
      <p:bldP spid="1518596" grpId="0" animBg="1" autoUpdateAnimBg="0"/>
      <p:bldP spid="1518597" grpId="0" animBg="1" autoUpdateAnimBg="0"/>
      <p:bldP spid="1518598" grpId="0" animBg="1"/>
      <p:bldP spid="1518599" grpId="0" animBg="1" autoUpdateAnimBg="0"/>
      <p:bldP spid="1518600" grpId="0" animBg="1"/>
      <p:bldP spid="1518601" grpId="0" animBg="1" autoUpdateAnimBg="0"/>
      <p:bldP spid="13" grpId="0" animBg="1"/>
      <p:bldP spid="14" grpId="0" animBg="1" autoUpdateAnimBg="0"/>
      <p:bldP spid="15" grpId="0" animBg="1"/>
      <p:bldP spid="16" grpId="0" animBg="1" autoUpdateAnimBg="0"/>
      <p:bldP spid="17" grpId="0" animBg="1" autoUpdateAnimBg="0"/>
      <p:bldP spid="1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ate Placeholder 2"/>
          <p:cNvSpPr>
            <a:spLocks noGrp="1"/>
          </p:cNvSpPr>
          <p:nvPr>
            <p:ph type="dt" sz="quarter" idx="10"/>
          </p:nvPr>
        </p:nvSpPr>
        <p:spPr/>
        <p:txBody>
          <a:bodyPr/>
          <a:lstStyle/>
          <a:p>
            <a:pPr>
              <a:defRPr/>
            </a:pPr>
            <a:fld id="{15B70F93-EB3A-42C0-ACBC-22CA9336EB7C}" type="datetime4">
              <a:rPr lang="en-US" smtClean="0"/>
              <a:t>April 19, 2021</a:t>
            </a:fld>
            <a:endParaRPr lang="en-US" altLang="en-US">
              <a:solidFill>
                <a:schemeClr val="bg2"/>
              </a:solidFill>
            </a:endParaRPr>
          </a:p>
        </p:txBody>
      </p:sp>
      <p:sp>
        <p:nvSpPr>
          <p:cNvPr id="12"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3D5A747-6407-4002-B2B8-89A4E2558900}" type="slidenum">
              <a:rPr lang="en-US" altLang="en-US" sz="1400">
                <a:solidFill>
                  <a:srgbClr val="000066"/>
                </a:solidFill>
                <a:latin typeface="Arial" panose="020B0604020202020204" pitchFamily="34" charset="0"/>
              </a:rPr>
              <a:pPr/>
              <a:t>25</a:t>
            </a:fld>
            <a:endParaRPr lang="en-US" altLang="en-US" sz="1400">
              <a:solidFill>
                <a:srgbClr val="000066"/>
              </a:solidFill>
              <a:latin typeface="Arial" panose="020B0604020202020204" pitchFamily="34" charset="0"/>
            </a:endParaRPr>
          </a:p>
        </p:txBody>
      </p:sp>
      <p:sp>
        <p:nvSpPr>
          <p:cNvPr id="29701" name="Rectangle 2"/>
          <p:cNvSpPr>
            <a:spLocks noGrp="1" noChangeArrowheads="1"/>
          </p:cNvSpPr>
          <p:nvPr>
            <p:ph type="title"/>
          </p:nvPr>
        </p:nvSpPr>
        <p:spPr/>
        <p:txBody>
          <a:bodyPr/>
          <a:lstStyle/>
          <a:p>
            <a:r>
              <a:rPr lang="en-US" altLang="en-US" sz="5400" dirty="0" smtClean="0"/>
              <a:t>Caterpillar Financial?: Ver. 3</a:t>
            </a:r>
          </a:p>
        </p:txBody>
      </p:sp>
      <p:sp>
        <p:nvSpPr>
          <p:cNvPr id="1518595" name="AutoShape 3"/>
          <p:cNvSpPr>
            <a:spLocks noChangeArrowheads="1"/>
          </p:cNvSpPr>
          <p:nvPr/>
        </p:nvSpPr>
        <p:spPr bwMode="auto">
          <a:xfrm>
            <a:off x="1822450" y="5250084"/>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Cat FSC</a:t>
            </a:r>
            <a:endParaRPr lang="en-US" altLang="en-US" sz="4000" dirty="0"/>
          </a:p>
        </p:txBody>
      </p:sp>
      <p:sp>
        <p:nvSpPr>
          <p:cNvPr id="1518596"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S Coal</a:t>
            </a:r>
            <a:endParaRPr lang="en-US" altLang="en-US" sz="4000" dirty="0"/>
          </a:p>
        </p:txBody>
      </p:sp>
      <p:sp>
        <p:nvSpPr>
          <p:cNvPr id="1518597" name="AutoShape 5"/>
          <p:cNvSpPr>
            <a:spLocks noChangeArrowheads="1"/>
          </p:cNvSpPr>
          <p:nvPr/>
        </p:nvSpPr>
        <p:spPr bwMode="auto">
          <a:xfrm>
            <a:off x="8902700" y="1447800"/>
            <a:ext cx="2590800"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Peabody</a:t>
            </a:r>
            <a:endParaRPr lang="en-US" altLang="en-US" sz="4000" dirty="0"/>
          </a:p>
        </p:txBody>
      </p:sp>
      <p:sp>
        <p:nvSpPr>
          <p:cNvPr id="1518598" name="Line 6"/>
          <p:cNvSpPr>
            <a:spLocks noChangeShapeType="1"/>
          </p:cNvSpPr>
          <p:nvPr/>
        </p:nvSpPr>
        <p:spPr bwMode="auto">
          <a:xfrm>
            <a:off x="4229099" y="2485368"/>
            <a:ext cx="47879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18599" name="AutoShape 7"/>
          <p:cNvSpPr>
            <a:spLocks noChangeArrowheads="1"/>
          </p:cNvSpPr>
          <p:nvPr/>
        </p:nvSpPr>
        <p:spPr bwMode="auto">
          <a:xfrm>
            <a:off x="5147694" y="1129846"/>
            <a:ext cx="3128205"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2005: $10K lent, SA: EQ, FS: EQ </a:t>
            </a:r>
            <a:endParaRPr lang="en-US" altLang="en-US" sz="3200" dirty="0"/>
          </a:p>
        </p:txBody>
      </p:sp>
      <p:sp>
        <p:nvSpPr>
          <p:cNvPr id="1518600" name="Line 8"/>
          <p:cNvSpPr>
            <a:spLocks noChangeShapeType="1"/>
          </p:cNvSpPr>
          <p:nvPr/>
        </p:nvSpPr>
        <p:spPr bwMode="auto">
          <a:xfrm>
            <a:off x="3359150" y="2667000"/>
            <a:ext cx="0" cy="25908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18601" name="AutoShape 9"/>
          <p:cNvSpPr>
            <a:spLocks noChangeArrowheads="1"/>
          </p:cNvSpPr>
          <p:nvPr/>
        </p:nvSpPr>
        <p:spPr bwMode="auto">
          <a:xfrm>
            <a:off x="312317" y="3124722"/>
            <a:ext cx="2395958"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2006: $10K lent, SA: EQ, FS: EQ</a:t>
            </a:r>
            <a:endParaRPr lang="en-US" altLang="en-US" sz="3200" dirty="0"/>
          </a:p>
        </p:txBody>
      </p:sp>
      <p:sp>
        <p:nvSpPr>
          <p:cNvPr id="13" name="Rectangle 5"/>
          <p:cNvSpPr>
            <a:spLocks noChangeArrowheads="1"/>
          </p:cNvSpPr>
          <p:nvPr/>
        </p:nvSpPr>
        <p:spPr bwMode="auto">
          <a:xfrm>
            <a:off x="12018963" y="6683376"/>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4" name="AutoShape 3"/>
          <p:cNvSpPr>
            <a:spLocks noChangeArrowheads="1"/>
          </p:cNvSpPr>
          <p:nvPr/>
        </p:nvSpPr>
        <p:spPr bwMode="auto">
          <a:xfrm>
            <a:off x="6065584" y="5160818"/>
            <a:ext cx="168275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PNB</a:t>
            </a:r>
            <a:endParaRPr lang="en-US" altLang="en-US" sz="4000" dirty="0"/>
          </a:p>
        </p:txBody>
      </p:sp>
      <p:sp>
        <p:nvSpPr>
          <p:cNvPr id="15" name="Line 8"/>
          <p:cNvSpPr>
            <a:spLocks noChangeShapeType="1"/>
          </p:cNvSpPr>
          <p:nvPr/>
        </p:nvSpPr>
        <p:spPr bwMode="auto">
          <a:xfrm>
            <a:off x="4229099" y="2830706"/>
            <a:ext cx="2133601" cy="2330112"/>
          </a:xfrm>
          <a:prstGeom prst="line">
            <a:avLst/>
          </a:prstGeom>
          <a:noFill/>
          <a:ln w="190500">
            <a:solidFill>
              <a:srgbClr val="00B05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 name="AutoShape 9"/>
          <p:cNvSpPr>
            <a:spLocks noChangeArrowheads="1"/>
          </p:cNvSpPr>
          <p:nvPr/>
        </p:nvSpPr>
        <p:spPr bwMode="auto">
          <a:xfrm>
            <a:off x="5915752" y="2786891"/>
            <a:ext cx="3198229" cy="228147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2008: $20K lent, SA: EQ, FS: EQ</a:t>
            </a:r>
          </a:p>
          <a:p>
            <a:pPr algn="ctr"/>
            <a:r>
              <a:rPr lang="en-US" altLang="en-US" sz="3200" dirty="0" smtClean="0"/>
              <a:t>Subordination in favor of PNB</a:t>
            </a:r>
            <a:endParaRPr lang="en-US" altLang="en-US" sz="3200" dirty="0"/>
          </a:p>
        </p:txBody>
      </p:sp>
      <p:sp>
        <p:nvSpPr>
          <p:cNvPr id="17" name="Text Box 14"/>
          <p:cNvSpPr txBox="1">
            <a:spLocks noChangeArrowheads="1"/>
          </p:cNvSpPr>
          <p:nvPr/>
        </p:nvSpPr>
        <p:spPr bwMode="auto">
          <a:xfrm>
            <a:off x="8502126" y="5483047"/>
            <a:ext cx="3391947" cy="1200329"/>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smtClean="0">
                <a:solidFill>
                  <a:srgbClr val="FF0000"/>
                </a:solidFill>
              </a:rPr>
              <a:t>15K in EQ: Who </a:t>
            </a:r>
            <a:r>
              <a:rPr lang="en-US" altLang="en-US" sz="3600" dirty="0">
                <a:solidFill>
                  <a:srgbClr val="FF0000"/>
                </a:solidFill>
              </a:rPr>
              <a:t>has priority?</a:t>
            </a:r>
          </a:p>
        </p:txBody>
      </p:sp>
      <p:sp>
        <p:nvSpPr>
          <p:cNvPr id="18" name="Line 8"/>
          <p:cNvSpPr>
            <a:spLocks noChangeShapeType="1"/>
          </p:cNvSpPr>
          <p:nvPr/>
        </p:nvSpPr>
        <p:spPr bwMode="auto">
          <a:xfrm flipH="1">
            <a:off x="7653083" y="2916582"/>
            <a:ext cx="3204180" cy="3082435"/>
          </a:xfrm>
          <a:prstGeom prst="line">
            <a:avLst/>
          </a:prstGeom>
          <a:noFill/>
          <a:ln w="190500">
            <a:solidFill>
              <a:srgbClr val="00B05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 name="Text Box 5"/>
          <p:cNvSpPr txBox="1">
            <a:spLocks noChangeArrowheads="1"/>
          </p:cNvSpPr>
          <p:nvPr/>
        </p:nvSpPr>
        <p:spPr bwMode="auto">
          <a:xfrm>
            <a:off x="10129059" y="0"/>
            <a:ext cx="2062942"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(3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3759715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18596"/>
                                        </p:tgtEl>
                                        <p:attrNameLst>
                                          <p:attrName>style.visibility</p:attrName>
                                        </p:attrNameLst>
                                      </p:cBhvr>
                                      <p:to>
                                        <p:strVal val="visible"/>
                                      </p:to>
                                    </p:set>
                                    <p:anim calcmode="lin" valueType="num">
                                      <p:cBhvr additive="base">
                                        <p:cTn id="7" dur="500" fill="hold"/>
                                        <p:tgtEl>
                                          <p:spTgt spid="1518596"/>
                                        </p:tgtEl>
                                        <p:attrNameLst>
                                          <p:attrName>ppt_x</p:attrName>
                                        </p:attrNameLst>
                                      </p:cBhvr>
                                      <p:tavLst>
                                        <p:tav tm="0">
                                          <p:val>
                                            <p:strVal val="0-#ppt_w/2"/>
                                          </p:val>
                                        </p:tav>
                                        <p:tav tm="100000">
                                          <p:val>
                                            <p:strVal val="#ppt_x"/>
                                          </p:val>
                                        </p:tav>
                                      </p:tavLst>
                                    </p:anim>
                                    <p:anim calcmode="lin" valueType="num">
                                      <p:cBhvr additive="base">
                                        <p:cTn id="8" dur="500" fill="hold"/>
                                        <p:tgtEl>
                                          <p:spTgt spid="151859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518597"/>
                                        </p:tgtEl>
                                        <p:attrNameLst>
                                          <p:attrName>style.visibility</p:attrName>
                                        </p:attrNameLst>
                                      </p:cBhvr>
                                      <p:to>
                                        <p:strVal val="visible"/>
                                      </p:to>
                                    </p:set>
                                    <p:anim calcmode="lin" valueType="num">
                                      <p:cBhvr>
                                        <p:cTn id="12" dur="500" fill="hold"/>
                                        <p:tgtEl>
                                          <p:spTgt spid="1518597"/>
                                        </p:tgtEl>
                                        <p:attrNameLst>
                                          <p:attrName>ppt_w</p:attrName>
                                        </p:attrNameLst>
                                      </p:cBhvr>
                                      <p:tavLst>
                                        <p:tav tm="0">
                                          <p:val>
                                            <p:strVal val="2/3*#ppt_w"/>
                                          </p:val>
                                        </p:tav>
                                        <p:tav tm="100000">
                                          <p:val>
                                            <p:strVal val="#ppt_w"/>
                                          </p:val>
                                        </p:tav>
                                      </p:tavLst>
                                    </p:anim>
                                    <p:anim calcmode="lin" valueType="num">
                                      <p:cBhvr>
                                        <p:cTn id="13" dur="500" fill="hold"/>
                                        <p:tgtEl>
                                          <p:spTgt spid="1518597"/>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518598"/>
                                        </p:tgtEl>
                                        <p:attrNameLst>
                                          <p:attrName>style.visibility</p:attrName>
                                        </p:attrNameLst>
                                      </p:cBhvr>
                                      <p:to>
                                        <p:strVal val="visible"/>
                                      </p:to>
                                    </p:set>
                                    <p:anim calcmode="lin" valueType="num">
                                      <p:cBhvr>
                                        <p:cTn id="17" dur="500" fill="hold"/>
                                        <p:tgtEl>
                                          <p:spTgt spid="1518598"/>
                                        </p:tgtEl>
                                        <p:attrNameLst>
                                          <p:attrName>ppt_w</p:attrName>
                                        </p:attrNameLst>
                                      </p:cBhvr>
                                      <p:tavLst>
                                        <p:tav tm="0">
                                          <p:val>
                                            <p:strVal val="2/3*#ppt_w"/>
                                          </p:val>
                                        </p:tav>
                                        <p:tav tm="100000">
                                          <p:val>
                                            <p:strVal val="#ppt_w"/>
                                          </p:val>
                                        </p:tav>
                                      </p:tavLst>
                                    </p:anim>
                                    <p:anim calcmode="lin" valueType="num">
                                      <p:cBhvr>
                                        <p:cTn id="18" dur="500" fill="hold"/>
                                        <p:tgtEl>
                                          <p:spTgt spid="1518598"/>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518599"/>
                                        </p:tgtEl>
                                        <p:attrNameLst>
                                          <p:attrName>style.visibility</p:attrName>
                                        </p:attrNameLst>
                                      </p:cBhvr>
                                      <p:to>
                                        <p:strVal val="visible"/>
                                      </p:to>
                                    </p:set>
                                    <p:animEffect transition="in" filter="dissolve">
                                      <p:cBhvr>
                                        <p:cTn id="22" dur="500"/>
                                        <p:tgtEl>
                                          <p:spTgt spid="1518599"/>
                                        </p:tgtEl>
                                      </p:cBhvr>
                                    </p:animEffect>
                                  </p:childTnLst>
                                </p:cTn>
                              </p:par>
                            </p:childTnLst>
                          </p:cTn>
                        </p:par>
                      </p:childTnLst>
                    </p:cTn>
                  </p:par>
                  <p:par>
                    <p:cTn id="23" fill="hold">
                      <p:stCondLst>
                        <p:cond delay="indefinite"/>
                      </p:stCondLst>
                      <p:childTnLst>
                        <p:par>
                          <p:cTn id="24" fill="hold">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518595"/>
                                        </p:tgtEl>
                                        <p:attrNameLst>
                                          <p:attrName>style.visibility</p:attrName>
                                        </p:attrNameLst>
                                      </p:cBhvr>
                                      <p:to>
                                        <p:strVal val="visible"/>
                                      </p:to>
                                    </p:set>
                                    <p:anim calcmode="lin" valueType="num">
                                      <p:cBhvr>
                                        <p:cTn id="27" dur="500" fill="hold"/>
                                        <p:tgtEl>
                                          <p:spTgt spid="1518595"/>
                                        </p:tgtEl>
                                        <p:attrNameLst>
                                          <p:attrName>ppt_w</p:attrName>
                                        </p:attrNameLst>
                                      </p:cBhvr>
                                      <p:tavLst>
                                        <p:tav tm="0">
                                          <p:val>
                                            <p:strVal val="2/3*#ppt_w"/>
                                          </p:val>
                                        </p:tav>
                                        <p:tav tm="100000">
                                          <p:val>
                                            <p:strVal val="#ppt_w"/>
                                          </p:val>
                                        </p:tav>
                                      </p:tavLst>
                                    </p:anim>
                                    <p:anim calcmode="lin" valueType="num">
                                      <p:cBhvr>
                                        <p:cTn id="28" dur="500" fill="hold"/>
                                        <p:tgtEl>
                                          <p:spTgt spid="1518595"/>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272" fill="hold" grpId="0" nodeType="afterEffect">
                                  <p:stCondLst>
                                    <p:cond delay="0"/>
                                  </p:stCondLst>
                                  <p:childTnLst>
                                    <p:set>
                                      <p:cBhvr>
                                        <p:cTn id="31" dur="1" fill="hold">
                                          <p:stCondLst>
                                            <p:cond delay="0"/>
                                          </p:stCondLst>
                                        </p:cTn>
                                        <p:tgtEl>
                                          <p:spTgt spid="1518600"/>
                                        </p:tgtEl>
                                        <p:attrNameLst>
                                          <p:attrName>style.visibility</p:attrName>
                                        </p:attrNameLst>
                                      </p:cBhvr>
                                      <p:to>
                                        <p:strVal val="visible"/>
                                      </p:to>
                                    </p:set>
                                    <p:anim calcmode="lin" valueType="num">
                                      <p:cBhvr>
                                        <p:cTn id="32" dur="500" fill="hold"/>
                                        <p:tgtEl>
                                          <p:spTgt spid="1518600"/>
                                        </p:tgtEl>
                                        <p:attrNameLst>
                                          <p:attrName>ppt_w</p:attrName>
                                        </p:attrNameLst>
                                      </p:cBhvr>
                                      <p:tavLst>
                                        <p:tav tm="0">
                                          <p:val>
                                            <p:strVal val="2/3*#ppt_w"/>
                                          </p:val>
                                        </p:tav>
                                        <p:tav tm="100000">
                                          <p:val>
                                            <p:strVal val="#ppt_w"/>
                                          </p:val>
                                        </p:tav>
                                      </p:tavLst>
                                    </p:anim>
                                    <p:anim calcmode="lin" valueType="num">
                                      <p:cBhvr>
                                        <p:cTn id="33" dur="500" fill="hold"/>
                                        <p:tgtEl>
                                          <p:spTgt spid="1518600"/>
                                        </p:tgtEl>
                                        <p:attrNameLst>
                                          <p:attrName>ppt_h</p:attrName>
                                        </p:attrNameLst>
                                      </p:cBhvr>
                                      <p:tavLst>
                                        <p:tav tm="0">
                                          <p:val>
                                            <p:strVal val="2/3*#ppt_h"/>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518601"/>
                                        </p:tgtEl>
                                        <p:attrNameLst>
                                          <p:attrName>style.visibility</p:attrName>
                                        </p:attrNameLst>
                                      </p:cBhvr>
                                      <p:to>
                                        <p:strVal val="visible"/>
                                      </p:to>
                                    </p:set>
                                    <p:animEffect transition="in" filter="dissolve">
                                      <p:cBhvr>
                                        <p:cTn id="37" dur="500"/>
                                        <p:tgtEl>
                                          <p:spTgt spid="1518601"/>
                                        </p:tgtEl>
                                      </p:cBhvr>
                                    </p:animEffect>
                                  </p:childTnLst>
                                </p:cTn>
                              </p:par>
                            </p:childTnLst>
                          </p:cTn>
                        </p:par>
                      </p:childTnLst>
                    </p:cTn>
                  </p:par>
                  <p:par>
                    <p:cTn id="38" fill="hold">
                      <p:stCondLst>
                        <p:cond delay="indefinite"/>
                      </p:stCondLst>
                      <p:childTnLst>
                        <p:par>
                          <p:cTn id="39" fill="hold">
                            <p:stCondLst>
                              <p:cond delay="0"/>
                            </p:stCondLst>
                            <p:childTnLst>
                              <p:par>
                                <p:cTn id="40" presetID="23" presetClass="entr" presetSubtype="272"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 calcmode="lin" valueType="num">
                                      <p:cBhvr>
                                        <p:cTn id="42" dur="500" fill="hold"/>
                                        <p:tgtEl>
                                          <p:spTgt spid="14"/>
                                        </p:tgtEl>
                                        <p:attrNameLst>
                                          <p:attrName>ppt_w</p:attrName>
                                        </p:attrNameLst>
                                      </p:cBhvr>
                                      <p:tavLst>
                                        <p:tav tm="0">
                                          <p:val>
                                            <p:strVal val="2/3*#ppt_w"/>
                                          </p:val>
                                        </p:tav>
                                        <p:tav tm="100000">
                                          <p:val>
                                            <p:strVal val="#ppt_w"/>
                                          </p:val>
                                        </p:tav>
                                      </p:tavLst>
                                    </p:anim>
                                    <p:anim calcmode="lin" valueType="num">
                                      <p:cBhvr>
                                        <p:cTn id="43" dur="500" fill="hold"/>
                                        <p:tgtEl>
                                          <p:spTgt spid="14"/>
                                        </p:tgtEl>
                                        <p:attrNameLst>
                                          <p:attrName>ppt_h</p:attrName>
                                        </p:attrNameLst>
                                      </p:cBhvr>
                                      <p:tavLst>
                                        <p:tav tm="0">
                                          <p:val>
                                            <p:strVal val="2/3*#ppt_h"/>
                                          </p:val>
                                        </p:tav>
                                        <p:tav tm="100000">
                                          <p:val>
                                            <p:strVal val="#ppt_h"/>
                                          </p:val>
                                        </p:tav>
                                      </p:tavLst>
                                    </p:anim>
                                  </p:childTnLst>
                                </p:cTn>
                              </p:par>
                            </p:childTnLst>
                          </p:cTn>
                        </p:par>
                        <p:par>
                          <p:cTn id="44" fill="hold">
                            <p:stCondLst>
                              <p:cond delay="500"/>
                            </p:stCondLst>
                            <p:childTnLst>
                              <p:par>
                                <p:cTn id="45" presetID="23" presetClass="entr" presetSubtype="272" fill="hold" grpId="0" nodeType="after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p:cTn id="47" dur="500" fill="hold"/>
                                        <p:tgtEl>
                                          <p:spTgt spid="15"/>
                                        </p:tgtEl>
                                        <p:attrNameLst>
                                          <p:attrName>ppt_w</p:attrName>
                                        </p:attrNameLst>
                                      </p:cBhvr>
                                      <p:tavLst>
                                        <p:tav tm="0">
                                          <p:val>
                                            <p:strVal val="2/3*#ppt_w"/>
                                          </p:val>
                                        </p:tav>
                                        <p:tav tm="100000">
                                          <p:val>
                                            <p:strVal val="#ppt_w"/>
                                          </p:val>
                                        </p:tav>
                                      </p:tavLst>
                                    </p:anim>
                                    <p:anim calcmode="lin" valueType="num">
                                      <p:cBhvr>
                                        <p:cTn id="48" dur="500" fill="hold"/>
                                        <p:tgtEl>
                                          <p:spTgt spid="15"/>
                                        </p:tgtEl>
                                        <p:attrNameLst>
                                          <p:attrName>ppt_h</p:attrName>
                                        </p:attrNameLst>
                                      </p:cBhvr>
                                      <p:tavLst>
                                        <p:tav tm="0">
                                          <p:val>
                                            <p:strVal val="2/3*#ppt_h"/>
                                          </p:val>
                                        </p:tav>
                                        <p:tav tm="100000">
                                          <p:val>
                                            <p:strVal val="#ppt_h"/>
                                          </p:val>
                                        </p:tav>
                                      </p:tavLst>
                                    </p:anim>
                                  </p:childTnLst>
                                </p:cTn>
                              </p:par>
                            </p:childTnLst>
                          </p:cTn>
                        </p:par>
                        <p:par>
                          <p:cTn id="49" fill="hold">
                            <p:stCondLst>
                              <p:cond delay="1000"/>
                            </p:stCondLst>
                            <p:childTnLst>
                              <p:par>
                                <p:cTn id="50" presetID="23" presetClass="entr" presetSubtype="272" fill="hold" grpId="0" nodeType="afterEffect">
                                  <p:stCondLst>
                                    <p:cond delay="0"/>
                                  </p:stCondLst>
                                  <p:childTnLst>
                                    <p:set>
                                      <p:cBhvr>
                                        <p:cTn id="51" dur="1" fill="hold">
                                          <p:stCondLst>
                                            <p:cond delay="0"/>
                                          </p:stCondLst>
                                        </p:cTn>
                                        <p:tgtEl>
                                          <p:spTgt spid="18"/>
                                        </p:tgtEl>
                                        <p:attrNameLst>
                                          <p:attrName>style.visibility</p:attrName>
                                        </p:attrNameLst>
                                      </p:cBhvr>
                                      <p:to>
                                        <p:strVal val="visible"/>
                                      </p:to>
                                    </p:set>
                                    <p:anim calcmode="lin" valueType="num">
                                      <p:cBhvr>
                                        <p:cTn id="52" dur="500" fill="hold"/>
                                        <p:tgtEl>
                                          <p:spTgt spid="18"/>
                                        </p:tgtEl>
                                        <p:attrNameLst>
                                          <p:attrName>ppt_w</p:attrName>
                                        </p:attrNameLst>
                                      </p:cBhvr>
                                      <p:tavLst>
                                        <p:tav tm="0">
                                          <p:val>
                                            <p:strVal val="2/3*#ppt_w"/>
                                          </p:val>
                                        </p:tav>
                                        <p:tav tm="100000">
                                          <p:val>
                                            <p:strVal val="#ppt_w"/>
                                          </p:val>
                                        </p:tav>
                                      </p:tavLst>
                                    </p:anim>
                                    <p:anim calcmode="lin" valueType="num">
                                      <p:cBhvr>
                                        <p:cTn id="53" dur="500" fill="hold"/>
                                        <p:tgtEl>
                                          <p:spTgt spid="18"/>
                                        </p:tgtEl>
                                        <p:attrNameLst>
                                          <p:attrName>ppt_h</p:attrName>
                                        </p:attrNameLst>
                                      </p:cBhvr>
                                      <p:tavLst>
                                        <p:tav tm="0">
                                          <p:val>
                                            <p:strVal val="2/3*#ppt_h"/>
                                          </p:val>
                                        </p:tav>
                                        <p:tav tm="100000">
                                          <p:val>
                                            <p:strVal val="#ppt_h"/>
                                          </p:val>
                                        </p:tav>
                                      </p:tavLst>
                                    </p:anim>
                                  </p:childTnLst>
                                </p:cTn>
                              </p:par>
                            </p:childTnLst>
                          </p:cTn>
                        </p:par>
                        <p:par>
                          <p:cTn id="54" fill="hold">
                            <p:stCondLst>
                              <p:cond delay="1500"/>
                            </p:stCondLst>
                            <p:childTnLst>
                              <p:par>
                                <p:cTn id="55" presetID="9" presetClass="entr" presetSubtype="0" fill="hold" grpId="0" nodeType="after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dissolve">
                                      <p:cBhvr>
                                        <p:cTn id="57" dur="500"/>
                                        <p:tgtEl>
                                          <p:spTgt spid="16"/>
                                        </p:tgtEl>
                                      </p:cBhvr>
                                    </p:animEffect>
                                  </p:childTnLst>
                                </p:cTn>
                              </p:par>
                            </p:childTnLst>
                          </p:cTn>
                        </p:par>
                      </p:childTnLst>
                    </p:cTn>
                  </p:par>
                  <p:par>
                    <p:cTn id="58" fill="hold">
                      <p:stCondLst>
                        <p:cond delay="indefinite"/>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
                                        </p:tgtEl>
                                        <p:attrNameLst>
                                          <p:attrName>style.visibility</p:attrName>
                                        </p:attrNameLst>
                                      </p:cBhvr>
                                      <p:to>
                                        <p:strVal val="hidden"/>
                                      </p:to>
                                    </p:set>
                                  </p:childTnLst>
                                </p:cTn>
                              </p:par>
                            </p:childTnLst>
                          </p:cTn>
                        </p:par>
                        <p:par>
                          <p:cTn id="62" fill="hold">
                            <p:stCondLst>
                              <p:cond delay="0"/>
                            </p:stCondLst>
                            <p:childTnLst>
                              <p:par>
                                <p:cTn id="63" presetID="9" presetClass="entr" presetSubtype="0" fill="hold" grpId="0" nodeType="afterEffect">
                                  <p:stCondLst>
                                    <p:cond delay="0"/>
                                  </p:stCondLst>
                                  <p:childTnLst>
                                    <p:set>
                                      <p:cBhvr>
                                        <p:cTn id="64" dur="1" fill="hold">
                                          <p:stCondLst>
                                            <p:cond delay="0"/>
                                          </p:stCondLst>
                                        </p:cTn>
                                        <p:tgtEl>
                                          <p:spTgt spid="17"/>
                                        </p:tgtEl>
                                        <p:attrNameLst>
                                          <p:attrName>style.visibility</p:attrName>
                                        </p:attrNameLst>
                                      </p:cBhvr>
                                      <p:to>
                                        <p:strVal val="visible"/>
                                      </p:to>
                                    </p:set>
                                    <p:animEffect transition="in" filter="dissolve">
                                      <p:cBhvr>
                                        <p:cTn id="65"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8595" grpId="0" animBg="1" autoUpdateAnimBg="0"/>
      <p:bldP spid="1518596" grpId="0" animBg="1" autoUpdateAnimBg="0"/>
      <p:bldP spid="1518597" grpId="0" animBg="1" autoUpdateAnimBg="0"/>
      <p:bldP spid="1518598" grpId="0" animBg="1"/>
      <p:bldP spid="1518599" grpId="0" animBg="1" autoUpdateAnimBg="0"/>
      <p:bldP spid="1518600" grpId="0" animBg="1"/>
      <p:bldP spid="1518601" grpId="0" animBg="1" autoUpdateAnimBg="0"/>
      <p:bldP spid="13" grpId="0" animBg="1"/>
      <p:bldP spid="14" grpId="0" animBg="1" autoUpdateAnimBg="0"/>
      <p:bldP spid="15" grpId="0" animBg="1"/>
      <p:bldP spid="16" grpId="0" animBg="1" autoUpdateAnimBg="0"/>
      <p:bldP spid="17" grpId="0" animBg="1" autoUpdateAnimBg="0"/>
      <p:bldP spid="18"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 1 Answer</a:t>
            </a:r>
            <a:endParaRPr lang="en-US" dirty="0"/>
          </a:p>
        </p:txBody>
      </p:sp>
      <p:sp>
        <p:nvSpPr>
          <p:cNvPr id="3" name="Content Placeholder 2"/>
          <p:cNvSpPr>
            <a:spLocks noGrp="1"/>
          </p:cNvSpPr>
          <p:nvPr>
            <p:ph idx="1"/>
          </p:nvPr>
        </p:nvSpPr>
        <p:spPr/>
        <p:txBody>
          <a:bodyPr/>
          <a:lstStyle/>
          <a:p>
            <a:r>
              <a:rPr lang="en-US" dirty="0" smtClean="0"/>
              <a:t>9-322(a)(1) Priority Scheme</a:t>
            </a:r>
          </a:p>
          <a:p>
            <a:pPr lvl="1"/>
            <a:r>
              <a:rPr lang="en-US" dirty="0" smtClean="0"/>
              <a:t>Priority dates from earlier of first to file or perfect</a:t>
            </a:r>
          </a:p>
          <a:p>
            <a:pPr lvl="1"/>
            <a:r>
              <a:rPr lang="en-US" dirty="0" smtClean="0"/>
              <a:t>Peabody first, Cat second, PNB third</a:t>
            </a:r>
          </a:p>
          <a:p>
            <a:r>
              <a:rPr lang="en-US" dirty="0" smtClean="0"/>
              <a:t>Value Split</a:t>
            </a:r>
          </a:p>
          <a:p>
            <a:pPr lvl="1"/>
            <a:r>
              <a:rPr lang="en-US" dirty="0" smtClean="0"/>
              <a:t>$10K to Peabody, $5K to Cat, $0 to PNB</a:t>
            </a:r>
            <a:endParaRPr lang="en-US" dirty="0"/>
          </a:p>
        </p:txBody>
      </p:sp>
      <p:sp>
        <p:nvSpPr>
          <p:cNvPr id="4" name="Date Placeholder 3"/>
          <p:cNvSpPr>
            <a:spLocks noGrp="1"/>
          </p:cNvSpPr>
          <p:nvPr>
            <p:ph type="dt" sz="half" idx="10"/>
          </p:nvPr>
        </p:nvSpPr>
        <p:spPr/>
        <p:txBody>
          <a:bodyPr/>
          <a:lstStyle/>
          <a:p>
            <a:pPr>
              <a:defRPr/>
            </a:pPr>
            <a:fld id="{0A6AD328-8C6C-4781-AAAD-C20B9D80F4A7}" type="datetime4">
              <a:rPr lang="en-US" smtClean="0"/>
              <a:t>April 19,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2F972422-B7AD-4A2E-A1F6-D198A339BDD1}" type="slidenum">
              <a:rPr lang="en-US" altLang="en-US" smtClean="0"/>
              <a:pPr/>
              <a:t>26</a:t>
            </a:fld>
            <a:endParaRPr lang="en-US" altLang="en-US"/>
          </a:p>
        </p:txBody>
      </p:sp>
    </p:spTree>
    <p:extLst>
      <p:ext uri="{BB962C8B-B14F-4D97-AF65-F5344CB8AC3E}">
        <p14:creationId xmlns:p14="http://schemas.microsoft.com/office/powerpoint/2010/main" val="199056612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 2 Answer</a:t>
            </a:r>
            <a:endParaRPr lang="en-US" dirty="0"/>
          </a:p>
        </p:txBody>
      </p:sp>
      <p:sp>
        <p:nvSpPr>
          <p:cNvPr id="3" name="Content Placeholder 2"/>
          <p:cNvSpPr>
            <a:spLocks noGrp="1"/>
          </p:cNvSpPr>
          <p:nvPr>
            <p:ph idx="1"/>
          </p:nvPr>
        </p:nvSpPr>
        <p:spPr/>
        <p:txBody>
          <a:bodyPr/>
          <a:lstStyle/>
          <a:p>
            <a:r>
              <a:rPr lang="en-US" dirty="0" smtClean="0"/>
              <a:t>9-322(a)(1) Priority Scheme</a:t>
            </a:r>
          </a:p>
          <a:p>
            <a:pPr lvl="1"/>
            <a:r>
              <a:rPr lang="en-US" dirty="0" smtClean="0"/>
              <a:t>Priority dates from earlier of first to file or perfect</a:t>
            </a:r>
          </a:p>
          <a:p>
            <a:pPr lvl="1"/>
            <a:r>
              <a:rPr lang="en-US" dirty="0" smtClean="0"/>
              <a:t>Peabody first, Cat second, PNB third</a:t>
            </a:r>
          </a:p>
          <a:p>
            <a:r>
              <a:rPr lang="en-US" dirty="0" smtClean="0"/>
              <a:t>Value Split</a:t>
            </a:r>
          </a:p>
          <a:p>
            <a:pPr lvl="1"/>
            <a:r>
              <a:rPr lang="en-US" dirty="0" smtClean="0"/>
              <a:t>SIs: $10K to Peabody, $5K to Cat, $0 to PNB</a:t>
            </a:r>
          </a:p>
          <a:p>
            <a:pPr lvl="1"/>
            <a:r>
              <a:rPr lang="en-US" dirty="0" smtClean="0"/>
              <a:t>Peabody sends $10K to PNB under the subordination</a:t>
            </a:r>
            <a:endParaRPr lang="en-US" dirty="0"/>
          </a:p>
        </p:txBody>
      </p:sp>
      <p:sp>
        <p:nvSpPr>
          <p:cNvPr id="4" name="Date Placeholder 3"/>
          <p:cNvSpPr>
            <a:spLocks noGrp="1"/>
          </p:cNvSpPr>
          <p:nvPr>
            <p:ph type="dt" sz="half" idx="10"/>
          </p:nvPr>
        </p:nvSpPr>
        <p:spPr/>
        <p:txBody>
          <a:bodyPr/>
          <a:lstStyle/>
          <a:p>
            <a:pPr>
              <a:defRPr/>
            </a:pPr>
            <a:fld id="{0A6AD328-8C6C-4781-AAAD-C20B9D80F4A7}" type="datetime4">
              <a:rPr lang="en-US" smtClean="0"/>
              <a:t>April 19,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2F972422-B7AD-4A2E-A1F6-D198A339BDD1}" type="slidenum">
              <a:rPr lang="en-US" altLang="en-US" smtClean="0"/>
              <a:pPr/>
              <a:t>27</a:t>
            </a:fld>
            <a:endParaRPr lang="en-US" altLang="en-US"/>
          </a:p>
        </p:txBody>
      </p:sp>
    </p:spTree>
    <p:extLst>
      <p:ext uri="{BB962C8B-B14F-4D97-AF65-F5344CB8AC3E}">
        <p14:creationId xmlns:p14="http://schemas.microsoft.com/office/powerpoint/2010/main" val="34847155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 3 Answer</a:t>
            </a:r>
            <a:endParaRPr lang="en-US" dirty="0"/>
          </a:p>
        </p:txBody>
      </p:sp>
      <p:sp>
        <p:nvSpPr>
          <p:cNvPr id="3" name="Content Placeholder 2"/>
          <p:cNvSpPr>
            <a:spLocks noGrp="1"/>
          </p:cNvSpPr>
          <p:nvPr>
            <p:ph idx="1"/>
          </p:nvPr>
        </p:nvSpPr>
        <p:spPr/>
        <p:txBody>
          <a:bodyPr/>
          <a:lstStyle/>
          <a:p>
            <a:r>
              <a:rPr lang="en-US" dirty="0" smtClean="0"/>
              <a:t>9-322(a)(1) Priority Scheme</a:t>
            </a:r>
          </a:p>
          <a:p>
            <a:pPr lvl="1"/>
            <a:r>
              <a:rPr lang="en-US" dirty="0" smtClean="0"/>
              <a:t>Priority dates from earlier of first to file or perfect</a:t>
            </a:r>
          </a:p>
          <a:p>
            <a:pPr lvl="1"/>
            <a:r>
              <a:rPr lang="en-US" dirty="0" smtClean="0"/>
              <a:t>Peabody first, Cat second, PNB third</a:t>
            </a:r>
          </a:p>
          <a:p>
            <a:r>
              <a:rPr lang="en-US" dirty="0" smtClean="0"/>
              <a:t>Value Split</a:t>
            </a:r>
          </a:p>
          <a:p>
            <a:pPr lvl="1"/>
            <a:r>
              <a:rPr lang="en-US" dirty="0" smtClean="0"/>
              <a:t>SIs: $10K to Peabody, $5K to Cat, $0 to PNB</a:t>
            </a:r>
          </a:p>
          <a:p>
            <a:pPr lvl="1"/>
            <a:r>
              <a:rPr lang="en-US" dirty="0" smtClean="0"/>
              <a:t>Peabody sends $10K to PNB under the subordination</a:t>
            </a:r>
          </a:p>
        </p:txBody>
      </p:sp>
      <p:sp>
        <p:nvSpPr>
          <p:cNvPr id="4" name="Date Placeholder 3"/>
          <p:cNvSpPr>
            <a:spLocks noGrp="1"/>
          </p:cNvSpPr>
          <p:nvPr>
            <p:ph type="dt" sz="half" idx="10"/>
          </p:nvPr>
        </p:nvSpPr>
        <p:spPr/>
        <p:txBody>
          <a:bodyPr/>
          <a:lstStyle/>
          <a:p>
            <a:pPr>
              <a:defRPr/>
            </a:pPr>
            <a:fld id="{0A6AD328-8C6C-4781-AAAD-C20B9D80F4A7}" type="datetime4">
              <a:rPr lang="en-US" smtClean="0"/>
              <a:t>April 19,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2F972422-B7AD-4A2E-A1F6-D198A339BDD1}" type="slidenum">
              <a:rPr lang="en-US" altLang="en-US" smtClean="0"/>
              <a:pPr/>
              <a:t>28</a:t>
            </a:fld>
            <a:endParaRPr lang="en-US" altLang="en-US"/>
          </a:p>
        </p:txBody>
      </p:sp>
    </p:spTree>
    <p:extLst>
      <p:ext uri="{BB962C8B-B14F-4D97-AF65-F5344CB8AC3E}">
        <p14:creationId xmlns:p14="http://schemas.microsoft.com/office/powerpoint/2010/main" val="22372880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 3 Answer</a:t>
            </a:r>
            <a:endParaRPr lang="en-US" dirty="0"/>
          </a:p>
        </p:txBody>
      </p:sp>
      <p:sp>
        <p:nvSpPr>
          <p:cNvPr id="3" name="Content Placeholder 2"/>
          <p:cNvSpPr>
            <a:spLocks noGrp="1"/>
          </p:cNvSpPr>
          <p:nvPr>
            <p:ph idx="1"/>
          </p:nvPr>
        </p:nvSpPr>
        <p:spPr/>
        <p:txBody>
          <a:bodyPr/>
          <a:lstStyle/>
          <a:p>
            <a:r>
              <a:rPr lang="en-US" dirty="0" smtClean="0"/>
              <a:t>Key Points</a:t>
            </a:r>
          </a:p>
          <a:p>
            <a:pPr lvl="1"/>
            <a:r>
              <a:rPr lang="en-US" dirty="0" smtClean="0"/>
              <a:t>Do not let PNB assert right to full $15K based on $20K debt</a:t>
            </a:r>
          </a:p>
          <a:p>
            <a:pPr lvl="1"/>
            <a:r>
              <a:rPr lang="en-US" dirty="0" smtClean="0"/>
              <a:t>Subordination agreement is private contractual right between two creditors but doesn’t alter SI priority scheme</a:t>
            </a:r>
            <a:endParaRPr lang="en-US" dirty="0"/>
          </a:p>
        </p:txBody>
      </p:sp>
      <p:sp>
        <p:nvSpPr>
          <p:cNvPr id="4" name="Date Placeholder 3"/>
          <p:cNvSpPr>
            <a:spLocks noGrp="1"/>
          </p:cNvSpPr>
          <p:nvPr>
            <p:ph type="dt" sz="half" idx="10"/>
          </p:nvPr>
        </p:nvSpPr>
        <p:spPr/>
        <p:txBody>
          <a:bodyPr/>
          <a:lstStyle/>
          <a:p>
            <a:pPr>
              <a:defRPr/>
            </a:pPr>
            <a:fld id="{0A6AD328-8C6C-4781-AAAD-C20B9D80F4A7}" type="datetime4">
              <a:rPr lang="en-US" smtClean="0"/>
              <a:t>April 19,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2F972422-B7AD-4A2E-A1F6-D198A339BDD1}" type="slidenum">
              <a:rPr lang="en-US" altLang="en-US" smtClean="0"/>
              <a:pPr/>
              <a:t>29</a:t>
            </a:fld>
            <a:endParaRPr lang="en-US" altLang="en-US"/>
          </a:p>
        </p:txBody>
      </p:sp>
    </p:spTree>
    <p:extLst>
      <p:ext uri="{BB962C8B-B14F-4D97-AF65-F5344CB8AC3E}">
        <p14:creationId xmlns:p14="http://schemas.microsoft.com/office/powerpoint/2010/main" val="23600846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Debtor Misbehavior and Insolvency</a:t>
            </a:r>
          </a:p>
        </p:txBody>
      </p:sp>
      <p:sp>
        <p:nvSpPr>
          <p:cNvPr id="3" name="Content Placeholder 2"/>
          <p:cNvSpPr>
            <a:spLocks noGrp="1"/>
          </p:cNvSpPr>
          <p:nvPr>
            <p:ph idx="1"/>
          </p:nvPr>
        </p:nvSpPr>
        <p:spPr/>
        <p:txBody>
          <a:bodyPr/>
          <a:lstStyle/>
          <a:p>
            <a:r>
              <a:rPr lang="en-US" dirty="0" smtClean="0"/>
              <a:t>Depends, but …</a:t>
            </a:r>
          </a:p>
          <a:p>
            <a:pPr lvl="1"/>
            <a:r>
              <a:rPr lang="en-US" dirty="0" smtClean="0"/>
              <a:t>Need to make assumptions about risk-aversion:</a:t>
            </a:r>
          </a:p>
          <a:p>
            <a:pPr lvl="2"/>
            <a:r>
              <a:rPr lang="en-US" dirty="0" smtClean="0"/>
              <a:t>Fear risk?</a:t>
            </a:r>
          </a:p>
          <a:p>
            <a:pPr lvl="2"/>
            <a:r>
              <a:rPr lang="en-US" dirty="0" smtClean="0"/>
              <a:t>Neutral?</a:t>
            </a:r>
          </a:p>
          <a:p>
            <a:pPr lvl="2"/>
            <a:r>
              <a:rPr lang="en-US" dirty="0" smtClean="0"/>
              <a:t>Prefer risk?</a:t>
            </a:r>
            <a:endParaRPr lang="en-US" dirty="0"/>
          </a:p>
        </p:txBody>
      </p:sp>
      <p:sp>
        <p:nvSpPr>
          <p:cNvPr id="4" name="Date Placeholder 3"/>
          <p:cNvSpPr>
            <a:spLocks noGrp="1"/>
          </p:cNvSpPr>
          <p:nvPr>
            <p:ph type="dt" sz="half" idx="10"/>
          </p:nvPr>
        </p:nvSpPr>
        <p:spPr/>
        <p:txBody>
          <a:bodyPr/>
          <a:lstStyle/>
          <a:p>
            <a:pPr>
              <a:defRPr/>
            </a:pPr>
            <a:fld id="{0A6AD328-8C6C-4781-AAAD-C20B9D80F4A7}" type="datetime4">
              <a:rPr lang="en-US" smtClean="0"/>
              <a:t>April 19,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2F972422-B7AD-4A2E-A1F6-D198A339BDD1}" type="slidenum">
              <a:rPr lang="en-US" altLang="en-US" smtClean="0"/>
              <a:pPr/>
              <a:t>3</a:t>
            </a:fld>
            <a:endParaRPr lang="en-US" altLang="en-US"/>
          </a:p>
        </p:txBody>
      </p:sp>
    </p:spTree>
    <p:extLst>
      <p:ext uri="{BB962C8B-B14F-4D97-AF65-F5344CB8AC3E}">
        <p14:creationId xmlns:p14="http://schemas.microsoft.com/office/powerpoint/2010/main" val="14542425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ate Placeholder 2"/>
          <p:cNvSpPr>
            <a:spLocks noGrp="1"/>
          </p:cNvSpPr>
          <p:nvPr>
            <p:ph type="dt" sz="quarter" idx="10"/>
          </p:nvPr>
        </p:nvSpPr>
        <p:spPr/>
        <p:txBody>
          <a:bodyPr/>
          <a:lstStyle/>
          <a:p>
            <a:pPr>
              <a:defRPr/>
            </a:pPr>
            <a:fld id="{15B70F93-EB3A-42C0-ACBC-22CA9336EB7C}" type="datetime4">
              <a:rPr lang="en-US" smtClean="0"/>
              <a:t>April 19, 2021</a:t>
            </a:fld>
            <a:endParaRPr lang="en-US" altLang="en-US">
              <a:solidFill>
                <a:schemeClr val="bg2"/>
              </a:solidFill>
            </a:endParaRPr>
          </a:p>
        </p:txBody>
      </p:sp>
      <p:sp>
        <p:nvSpPr>
          <p:cNvPr id="12"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3D5A747-6407-4002-B2B8-89A4E2558900}" type="slidenum">
              <a:rPr lang="en-US" altLang="en-US" sz="1400">
                <a:solidFill>
                  <a:srgbClr val="000066"/>
                </a:solidFill>
                <a:latin typeface="Arial" panose="020B0604020202020204" pitchFamily="34" charset="0"/>
              </a:rPr>
              <a:pPr/>
              <a:t>30</a:t>
            </a:fld>
            <a:endParaRPr lang="en-US" altLang="en-US" sz="1400">
              <a:solidFill>
                <a:srgbClr val="000066"/>
              </a:solidFill>
              <a:latin typeface="Arial" panose="020B0604020202020204" pitchFamily="34" charset="0"/>
            </a:endParaRPr>
          </a:p>
        </p:txBody>
      </p:sp>
      <p:sp>
        <p:nvSpPr>
          <p:cNvPr id="29701" name="Rectangle 2"/>
          <p:cNvSpPr>
            <a:spLocks noGrp="1" noChangeArrowheads="1"/>
          </p:cNvSpPr>
          <p:nvPr>
            <p:ph type="title"/>
          </p:nvPr>
        </p:nvSpPr>
        <p:spPr/>
        <p:txBody>
          <a:bodyPr/>
          <a:lstStyle/>
          <a:p>
            <a:r>
              <a:rPr lang="en-US" altLang="en-US" sz="5400" dirty="0" smtClean="0"/>
              <a:t>Caterpillar Financial?: Ver. 4</a:t>
            </a:r>
          </a:p>
        </p:txBody>
      </p:sp>
      <p:sp>
        <p:nvSpPr>
          <p:cNvPr id="1518595" name="AutoShape 3"/>
          <p:cNvSpPr>
            <a:spLocks noChangeArrowheads="1"/>
          </p:cNvSpPr>
          <p:nvPr/>
        </p:nvSpPr>
        <p:spPr bwMode="auto">
          <a:xfrm>
            <a:off x="1822450" y="5250084"/>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Cat FSC</a:t>
            </a:r>
            <a:endParaRPr lang="en-US" altLang="en-US" sz="4000" dirty="0"/>
          </a:p>
        </p:txBody>
      </p:sp>
      <p:sp>
        <p:nvSpPr>
          <p:cNvPr id="1518596"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S Coal</a:t>
            </a:r>
            <a:endParaRPr lang="en-US" altLang="en-US" sz="4000" dirty="0"/>
          </a:p>
        </p:txBody>
      </p:sp>
      <p:sp>
        <p:nvSpPr>
          <p:cNvPr id="1518597" name="AutoShape 5"/>
          <p:cNvSpPr>
            <a:spLocks noChangeArrowheads="1"/>
          </p:cNvSpPr>
          <p:nvPr/>
        </p:nvSpPr>
        <p:spPr bwMode="auto">
          <a:xfrm>
            <a:off x="8902700" y="1447800"/>
            <a:ext cx="2590800"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Peabody</a:t>
            </a:r>
            <a:endParaRPr lang="en-US" altLang="en-US" sz="4000" dirty="0"/>
          </a:p>
        </p:txBody>
      </p:sp>
      <p:sp>
        <p:nvSpPr>
          <p:cNvPr id="1518598" name="Line 6"/>
          <p:cNvSpPr>
            <a:spLocks noChangeShapeType="1"/>
          </p:cNvSpPr>
          <p:nvPr/>
        </p:nvSpPr>
        <p:spPr bwMode="auto">
          <a:xfrm>
            <a:off x="4229099" y="2485368"/>
            <a:ext cx="47879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18599" name="AutoShape 7"/>
          <p:cNvSpPr>
            <a:spLocks noChangeArrowheads="1"/>
          </p:cNvSpPr>
          <p:nvPr/>
        </p:nvSpPr>
        <p:spPr bwMode="auto">
          <a:xfrm>
            <a:off x="5147694" y="1129846"/>
            <a:ext cx="3128205"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2005: $10K lent, SA: EQ, FS: EQ </a:t>
            </a:r>
            <a:endParaRPr lang="en-US" altLang="en-US" sz="3200" dirty="0"/>
          </a:p>
        </p:txBody>
      </p:sp>
      <p:sp>
        <p:nvSpPr>
          <p:cNvPr id="1518600" name="Line 8"/>
          <p:cNvSpPr>
            <a:spLocks noChangeShapeType="1"/>
          </p:cNvSpPr>
          <p:nvPr/>
        </p:nvSpPr>
        <p:spPr bwMode="auto">
          <a:xfrm>
            <a:off x="3359150" y="2667000"/>
            <a:ext cx="0" cy="25908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18601" name="AutoShape 9"/>
          <p:cNvSpPr>
            <a:spLocks noChangeArrowheads="1"/>
          </p:cNvSpPr>
          <p:nvPr/>
        </p:nvSpPr>
        <p:spPr bwMode="auto">
          <a:xfrm>
            <a:off x="312317" y="3124722"/>
            <a:ext cx="2395958"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2006: $10K lent, SA: EQ, FS: EQ</a:t>
            </a:r>
            <a:endParaRPr lang="en-US" altLang="en-US" sz="3200" dirty="0"/>
          </a:p>
        </p:txBody>
      </p:sp>
      <p:sp>
        <p:nvSpPr>
          <p:cNvPr id="13" name="Rectangle 5"/>
          <p:cNvSpPr>
            <a:spLocks noChangeArrowheads="1"/>
          </p:cNvSpPr>
          <p:nvPr/>
        </p:nvSpPr>
        <p:spPr bwMode="auto">
          <a:xfrm>
            <a:off x="12018963" y="6683376"/>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4" name="AutoShape 3"/>
          <p:cNvSpPr>
            <a:spLocks noChangeArrowheads="1"/>
          </p:cNvSpPr>
          <p:nvPr/>
        </p:nvSpPr>
        <p:spPr bwMode="auto">
          <a:xfrm>
            <a:off x="6065584" y="5160818"/>
            <a:ext cx="168275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PNB</a:t>
            </a:r>
            <a:endParaRPr lang="en-US" altLang="en-US" sz="4000" dirty="0"/>
          </a:p>
        </p:txBody>
      </p:sp>
      <p:sp>
        <p:nvSpPr>
          <p:cNvPr id="15" name="Line 8"/>
          <p:cNvSpPr>
            <a:spLocks noChangeShapeType="1"/>
          </p:cNvSpPr>
          <p:nvPr/>
        </p:nvSpPr>
        <p:spPr bwMode="auto">
          <a:xfrm>
            <a:off x="4229099" y="2830706"/>
            <a:ext cx="2133601" cy="2330112"/>
          </a:xfrm>
          <a:prstGeom prst="line">
            <a:avLst/>
          </a:prstGeom>
          <a:noFill/>
          <a:ln w="190500">
            <a:solidFill>
              <a:srgbClr val="00B05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 name="AutoShape 9"/>
          <p:cNvSpPr>
            <a:spLocks noChangeArrowheads="1"/>
          </p:cNvSpPr>
          <p:nvPr/>
        </p:nvSpPr>
        <p:spPr bwMode="auto">
          <a:xfrm>
            <a:off x="5915752" y="3059306"/>
            <a:ext cx="5971448"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2008: $20K lent, SA: EQ, FS: EQ</a:t>
            </a:r>
          </a:p>
          <a:p>
            <a:pPr algn="ctr"/>
            <a:r>
              <a:rPr lang="en-US" altLang="en-US" sz="3200" dirty="0" smtClean="0"/>
              <a:t>Subordination and Appoint Peabody as Collateral Agent</a:t>
            </a:r>
            <a:endParaRPr lang="en-US" altLang="en-US" sz="3200" dirty="0"/>
          </a:p>
        </p:txBody>
      </p:sp>
      <p:sp>
        <p:nvSpPr>
          <p:cNvPr id="17" name="Text Box 14"/>
          <p:cNvSpPr txBox="1">
            <a:spLocks noChangeArrowheads="1"/>
          </p:cNvSpPr>
          <p:nvPr/>
        </p:nvSpPr>
        <p:spPr bwMode="auto">
          <a:xfrm>
            <a:off x="8502126" y="5483047"/>
            <a:ext cx="3391947" cy="1200329"/>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smtClean="0">
                <a:solidFill>
                  <a:srgbClr val="FF0000"/>
                </a:solidFill>
              </a:rPr>
              <a:t>15K in EQ: Who </a:t>
            </a:r>
            <a:r>
              <a:rPr lang="en-US" altLang="en-US" sz="3600" dirty="0">
                <a:solidFill>
                  <a:srgbClr val="FF0000"/>
                </a:solidFill>
              </a:rPr>
              <a:t>has priority?</a:t>
            </a:r>
          </a:p>
        </p:txBody>
      </p:sp>
      <p:sp>
        <p:nvSpPr>
          <p:cNvPr id="18" name="Line 8"/>
          <p:cNvSpPr>
            <a:spLocks noChangeShapeType="1"/>
          </p:cNvSpPr>
          <p:nvPr/>
        </p:nvSpPr>
        <p:spPr bwMode="auto">
          <a:xfrm flipH="1">
            <a:off x="7653083" y="2916582"/>
            <a:ext cx="3204180" cy="3082435"/>
          </a:xfrm>
          <a:prstGeom prst="line">
            <a:avLst/>
          </a:prstGeom>
          <a:noFill/>
          <a:ln w="190500">
            <a:solidFill>
              <a:srgbClr val="00B05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9" name="Text Box 5"/>
          <p:cNvSpPr txBox="1">
            <a:spLocks noChangeArrowheads="1"/>
          </p:cNvSpPr>
          <p:nvPr/>
        </p:nvSpPr>
        <p:spPr bwMode="auto">
          <a:xfrm>
            <a:off x="10108277" y="0"/>
            <a:ext cx="2083724"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1839114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18596"/>
                                        </p:tgtEl>
                                        <p:attrNameLst>
                                          <p:attrName>style.visibility</p:attrName>
                                        </p:attrNameLst>
                                      </p:cBhvr>
                                      <p:to>
                                        <p:strVal val="visible"/>
                                      </p:to>
                                    </p:set>
                                    <p:anim calcmode="lin" valueType="num">
                                      <p:cBhvr additive="base">
                                        <p:cTn id="7" dur="500" fill="hold"/>
                                        <p:tgtEl>
                                          <p:spTgt spid="1518596"/>
                                        </p:tgtEl>
                                        <p:attrNameLst>
                                          <p:attrName>ppt_x</p:attrName>
                                        </p:attrNameLst>
                                      </p:cBhvr>
                                      <p:tavLst>
                                        <p:tav tm="0">
                                          <p:val>
                                            <p:strVal val="0-#ppt_w/2"/>
                                          </p:val>
                                        </p:tav>
                                        <p:tav tm="100000">
                                          <p:val>
                                            <p:strVal val="#ppt_x"/>
                                          </p:val>
                                        </p:tav>
                                      </p:tavLst>
                                    </p:anim>
                                    <p:anim calcmode="lin" valueType="num">
                                      <p:cBhvr additive="base">
                                        <p:cTn id="8" dur="500" fill="hold"/>
                                        <p:tgtEl>
                                          <p:spTgt spid="151859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518597"/>
                                        </p:tgtEl>
                                        <p:attrNameLst>
                                          <p:attrName>style.visibility</p:attrName>
                                        </p:attrNameLst>
                                      </p:cBhvr>
                                      <p:to>
                                        <p:strVal val="visible"/>
                                      </p:to>
                                    </p:set>
                                    <p:anim calcmode="lin" valueType="num">
                                      <p:cBhvr>
                                        <p:cTn id="12" dur="500" fill="hold"/>
                                        <p:tgtEl>
                                          <p:spTgt spid="1518597"/>
                                        </p:tgtEl>
                                        <p:attrNameLst>
                                          <p:attrName>ppt_w</p:attrName>
                                        </p:attrNameLst>
                                      </p:cBhvr>
                                      <p:tavLst>
                                        <p:tav tm="0">
                                          <p:val>
                                            <p:strVal val="2/3*#ppt_w"/>
                                          </p:val>
                                        </p:tav>
                                        <p:tav tm="100000">
                                          <p:val>
                                            <p:strVal val="#ppt_w"/>
                                          </p:val>
                                        </p:tav>
                                      </p:tavLst>
                                    </p:anim>
                                    <p:anim calcmode="lin" valueType="num">
                                      <p:cBhvr>
                                        <p:cTn id="13" dur="500" fill="hold"/>
                                        <p:tgtEl>
                                          <p:spTgt spid="1518597"/>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518598"/>
                                        </p:tgtEl>
                                        <p:attrNameLst>
                                          <p:attrName>style.visibility</p:attrName>
                                        </p:attrNameLst>
                                      </p:cBhvr>
                                      <p:to>
                                        <p:strVal val="visible"/>
                                      </p:to>
                                    </p:set>
                                    <p:anim calcmode="lin" valueType="num">
                                      <p:cBhvr>
                                        <p:cTn id="17" dur="500" fill="hold"/>
                                        <p:tgtEl>
                                          <p:spTgt spid="1518598"/>
                                        </p:tgtEl>
                                        <p:attrNameLst>
                                          <p:attrName>ppt_w</p:attrName>
                                        </p:attrNameLst>
                                      </p:cBhvr>
                                      <p:tavLst>
                                        <p:tav tm="0">
                                          <p:val>
                                            <p:strVal val="2/3*#ppt_w"/>
                                          </p:val>
                                        </p:tav>
                                        <p:tav tm="100000">
                                          <p:val>
                                            <p:strVal val="#ppt_w"/>
                                          </p:val>
                                        </p:tav>
                                      </p:tavLst>
                                    </p:anim>
                                    <p:anim calcmode="lin" valueType="num">
                                      <p:cBhvr>
                                        <p:cTn id="18" dur="500" fill="hold"/>
                                        <p:tgtEl>
                                          <p:spTgt spid="1518598"/>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518599"/>
                                        </p:tgtEl>
                                        <p:attrNameLst>
                                          <p:attrName>style.visibility</p:attrName>
                                        </p:attrNameLst>
                                      </p:cBhvr>
                                      <p:to>
                                        <p:strVal val="visible"/>
                                      </p:to>
                                    </p:set>
                                    <p:animEffect transition="in" filter="dissolve">
                                      <p:cBhvr>
                                        <p:cTn id="22" dur="500"/>
                                        <p:tgtEl>
                                          <p:spTgt spid="1518599"/>
                                        </p:tgtEl>
                                      </p:cBhvr>
                                    </p:animEffect>
                                  </p:childTnLst>
                                </p:cTn>
                              </p:par>
                            </p:childTnLst>
                          </p:cTn>
                        </p:par>
                      </p:childTnLst>
                    </p:cTn>
                  </p:par>
                  <p:par>
                    <p:cTn id="23" fill="hold">
                      <p:stCondLst>
                        <p:cond delay="indefinite"/>
                      </p:stCondLst>
                      <p:childTnLst>
                        <p:par>
                          <p:cTn id="24" fill="hold">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518595"/>
                                        </p:tgtEl>
                                        <p:attrNameLst>
                                          <p:attrName>style.visibility</p:attrName>
                                        </p:attrNameLst>
                                      </p:cBhvr>
                                      <p:to>
                                        <p:strVal val="visible"/>
                                      </p:to>
                                    </p:set>
                                    <p:anim calcmode="lin" valueType="num">
                                      <p:cBhvr>
                                        <p:cTn id="27" dur="500" fill="hold"/>
                                        <p:tgtEl>
                                          <p:spTgt spid="1518595"/>
                                        </p:tgtEl>
                                        <p:attrNameLst>
                                          <p:attrName>ppt_w</p:attrName>
                                        </p:attrNameLst>
                                      </p:cBhvr>
                                      <p:tavLst>
                                        <p:tav tm="0">
                                          <p:val>
                                            <p:strVal val="2/3*#ppt_w"/>
                                          </p:val>
                                        </p:tav>
                                        <p:tav tm="100000">
                                          <p:val>
                                            <p:strVal val="#ppt_w"/>
                                          </p:val>
                                        </p:tav>
                                      </p:tavLst>
                                    </p:anim>
                                    <p:anim calcmode="lin" valueType="num">
                                      <p:cBhvr>
                                        <p:cTn id="28" dur="500" fill="hold"/>
                                        <p:tgtEl>
                                          <p:spTgt spid="1518595"/>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272" fill="hold" grpId="0" nodeType="afterEffect">
                                  <p:stCondLst>
                                    <p:cond delay="0"/>
                                  </p:stCondLst>
                                  <p:childTnLst>
                                    <p:set>
                                      <p:cBhvr>
                                        <p:cTn id="31" dur="1" fill="hold">
                                          <p:stCondLst>
                                            <p:cond delay="0"/>
                                          </p:stCondLst>
                                        </p:cTn>
                                        <p:tgtEl>
                                          <p:spTgt spid="1518600"/>
                                        </p:tgtEl>
                                        <p:attrNameLst>
                                          <p:attrName>style.visibility</p:attrName>
                                        </p:attrNameLst>
                                      </p:cBhvr>
                                      <p:to>
                                        <p:strVal val="visible"/>
                                      </p:to>
                                    </p:set>
                                    <p:anim calcmode="lin" valueType="num">
                                      <p:cBhvr>
                                        <p:cTn id="32" dur="500" fill="hold"/>
                                        <p:tgtEl>
                                          <p:spTgt spid="1518600"/>
                                        </p:tgtEl>
                                        <p:attrNameLst>
                                          <p:attrName>ppt_w</p:attrName>
                                        </p:attrNameLst>
                                      </p:cBhvr>
                                      <p:tavLst>
                                        <p:tav tm="0">
                                          <p:val>
                                            <p:strVal val="2/3*#ppt_w"/>
                                          </p:val>
                                        </p:tav>
                                        <p:tav tm="100000">
                                          <p:val>
                                            <p:strVal val="#ppt_w"/>
                                          </p:val>
                                        </p:tav>
                                      </p:tavLst>
                                    </p:anim>
                                    <p:anim calcmode="lin" valueType="num">
                                      <p:cBhvr>
                                        <p:cTn id="33" dur="500" fill="hold"/>
                                        <p:tgtEl>
                                          <p:spTgt spid="1518600"/>
                                        </p:tgtEl>
                                        <p:attrNameLst>
                                          <p:attrName>ppt_h</p:attrName>
                                        </p:attrNameLst>
                                      </p:cBhvr>
                                      <p:tavLst>
                                        <p:tav tm="0">
                                          <p:val>
                                            <p:strVal val="2/3*#ppt_h"/>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518601"/>
                                        </p:tgtEl>
                                        <p:attrNameLst>
                                          <p:attrName>style.visibility</p:attrName>
                                        </p:attrNameLst>
                                      </p:cBhvr>
                                      <p:to>
                                        <p:strVal val="visible"/>
                                      </p:to>
                                    </p:set>
                                    <p:animEffect transition="in" filter="dissolve">
                                      <p:cBhvr>
                                        <p:cTn id="37" dur="500"/>
                                        <p:tgtEl>
                                          <p:spTgt spid="1518601"/>
                                        </p:tgtEl>
                                      </p:cBhvr>
                                    </p:animEffect>
                                  </p:childTnLst>
                                </p:cTn>
                              </p:par>
                            </p:childTnLst>
                          </p:cTn>
                        </p:par>
                      </p:childTnLst>
                    </p:cTn>
                  </p:par>
                  <p:par>
                    <p:cTn id="38" fill="hold">
                      <p:stCondLst>
                        <p:cond delay="indefinite"/>
                      </p:stCondLst>
                      <p:childTnLst>
                        <p:par>
                          <p:cTn id="39" fill="hold">
                            <p:stCondLst>
                              <p:cond delay="0"/>
                            </p:stCondLst>
                            <p:childTnLst>
                              <p:par>
                                <p:cTn id="40" presetID="23" presetClass="entr" presetSubtype="272"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 calcmode="lin" valueType="num">
                                      <p:cBhvr>
                                        <p:cTn id="42" dur="500" fill="hold"/>
                                        <p:tgtEl>
                                          <p:spTgt spid="14"/>
                                        </p:tgtEl>
                                        <p:attrNameLst>
                                          <p:attrName>ppt_w</p:attrName>
                                        </p:attrNameLst>
                                      </p:cBhvr>
                                      <p:tavLst>
                                        <p:tav tm="0">
                                          <p:val>
                                            <p:strVal val="2/3*#ppt_w"/>
                                          </p:val>
                                        </p:tav>
                                        <p:tav tm="100000">
                                          <p:val>
                                            <p:strVal val="#ppt_w"/>
                                          </p:val>
                                        </p:tav>
                                      </p:tavLst>
                                    </p:anim>
                                    <p:anim calcmode="lin" valueType="num">
                                      <p:cBhvr>
                                        <p:cTn id="43" dur="500" fill="hold"/>
                                        <p:tgtEl>
                                          <p:spTgt spid="14"/>
                                        </p:tgtEl>
                                        <p:attrNameLst>
                                          <p:attrName>ppt_h</p:attrName>
                                        </p:attrNameLst>
                                      </p:cBhvr>
                                      <p:tavLst>
                                        <p:tav tm="0">
                                          <p:val>
                                            <p:strVal val="2/3*#ppt_h"/>
                                          </p:val>
                                        </p:tav>
                                        <p:tav tm="100000">
                                          <p:val>
                                            <p:strVal val="#ppt_h"/>
                                          </p:val>
                                        </p:tav>
                                      </p:tavLst>
                                    </p:anim>
                                  </p:childTnLst>
                                </p:cTn>
                              </p:par>
                            </p:childTnLst>
                          </p:cTn>
                        </p:par>
                        <p:par>
                          <p:cTn id="44" fill="hold">
                            <p:stCondLst>
                              <p:cond delay="500"/>
                            </p:stCondLst>
                            <p:childTnLst>
                              <p:par>
                                <p:cTn id="45" presetID="23" presetClass="entr" presetSubtype="272" fill="hold" grpId="0" nodeType="after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p:cTn id="47" dur="500" fill="hold"/>
                                        <p:tgtEl>
                                          <p:spTgt spid="15"/>
                                        </p:tgtEl>
                                        <p:attrNameLst>
                                          <p:attrName>ppt_w</p:attrName>
                                        </p:attrNameLst>
                                      </p:cBhvr>
                                      <p:tavLst>
                                        <p:tav tm="0">
                                          <p:val>
                                            <p:strVal val="2/3*#ppt_w"/>
                                          </p:val>
                                        </p:tav>
                                        <p:tav tm="100000">
                                          <p:val>
                                            <p:strVal val="#ppt_w"/>
                                          </p:val>
                                        </p:tav>
                                      </p:tavLst>
                                    </p:anim>
                                    <p:anim calcmode="lin" valueType="num">
                                      <p:cBhvr>
                                        <p:cTn id="48" dur="500" fill="hold"/>
                                        <p:tgtEl>
                                          <p:spTgt spid="15"/>
                                        </p:tgtEl>
                                        <p:attrNameLst>
                                          <p:attrName>ppt_h</p:attrName>
                                        </p:attrNameLst>
                                      </p:cBhvr>
                                      <p:tavLst>
                                        <p:tav tm="0">
                                          <p:val>
                                            <p:strVal val="2/3*#ppt_h"/>
                                          </p:val>
                                        </p:tav>
                                        <p:tav tm="100000">
                                          <p:val>
                                            <p:strVal val="#ppt_h"/>
                                          </p:val>
                                        </p:tav>
                                      </p:tavLst>
                                    </p:anim>
                                  </p:childTnLst>
                                </p:cTn>
                              </p:par>
                            </p:childTnLst>
                          </p:cTn>
                        </p:par>
                        <p:par>
                          <p:cTn id="49" fill="hold">
                            <p:stCondLst>
                              <p:cond delay="1000"/>
                            </p:stCondLst>
                            <p:childTnLst>
                              <p:par>
                                <p:cTn id="50" presetID="23" presetClass="entr" presetSubtype="272" fill="hold" grpId="0" nodeType="afterEffect">
                                  <p:stCondLst>
                                    <p:cond delay="0"/>
                                  </p:stCondLst>
                                  <p:childTnLst>
                                    <p:set>
                                      <p:cBhvr>
                                        <p:cTn id="51" dur="1" fill="hold">
                                          <p:stCondLst>
                                            <p:cond delay="0"/>
                                          </p:stCondLst>
                                        </p:cTn>
                                        <p:tgtEl>
                                          <p:spTgt spid="18"/>
                                        </p:tgtEl>
                                        <p:attrNameLst>
                                          <p:attrName>style.visibility</p:attrName>
                                        </p:attrNameLst>
                                      </p:cBhvr>
                                      <p:to>
                                        <p:strVal val="visible"/>
                                      </p:to>
                                    </p:set>
                                    <p:anim calcmode="lin" valueType="num">
                                      <p:cBhvr>
                                        <p:cTn id="52" dur="500" fill="hold"/>
                                        <p:tgtEl>
                                          <p:spTgt spid="18"/>
                                        </p:tgtEl>
                                        <p:attrNameLst>
                                          <p:attrName>ppt_w</p:attrName>
                                        </p:attrNameLst>
                                      </p:cBhvr>
                                      <p:tavLst>
                                        <p:tav tm="0">
                                          <p:val>
                                            <p:strVal val="2/3*#ppt_w"/>
                                          </p:val>
                                        </p:tav>
                                        <p:tav tm="100000">
                                          <p:val>
                                            <p:strVal val="#ppt_w"/>
                                          </p:val>
                                        </p:tav>
                                      </p:tavLst>
                                    </p:anim>
                                    <p:anim calcmode="lin" valueType="num">
                                      <p:cBhvr>
                                        <p:cTn id="53" dur="500" fill="hold"/>
                                        <p:tgtEl>
                                          <p:spTgt spid="18"/>
                                        </p:tgtEl>
                                        <p:attrNameLst>
                                          <p:attrName>ppt_h</p:attrName>
                                        </p:attrNameLst>
                                      </p:cBhvr>
                                      <p:tavLst>
                                        <p:tav tm="0">
                                          <p:val>
                                            <p:strVal val="2/3*#ppt_h"/>
                                          </p:val>
                                        </p:tav>
                                        <p:tav tm="100000">
                                          <p:val>
                                            <p:strVal val="#ppt_h"/>
                                          </p:val>
                                        </p:tav>
                                      </p:tavLst>
                                    </p:anim>
                                  </p:childTnLst>
                                </p:cTn>
                              </p:par>
                            </p:childTnLst>
                          </p:cTn>
                        </p:par>
                        <p:par>
                          <p:cTn id="54" fill="hold">
                            <p:stCondLst>
                              <p:cond delay="1500"/>
                            </p:stCondLst>
                            <p:childTnLst>
                              <p:par>
                                <p:cTn id="55" presetID="9" presetClass="entr" presetSubtype="0" fill="hold" grpId="0" nodeType="after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dissolve">
                                      <p:cBhvr>
                                        <p:cTn id="57" dur="500"/>
                                        <p:tgtEl>
                                          <p:spTgt spid="16"/>
                                        </p:tgtEl>
                                      </p:cBhvr>
                                    </p:animEffect>
                                  </p:childTnLst>
                                </p:cTn>
                              </p:par>
                            </p:childTnLst>
                          </p:cTn>
                        </p:par>
                      </p:childTnLst>
                    </p:cTn>
                  </p:par>
                  <p:par>
                    <p:cTn id="58" fill="hold">
                      <p:stCondLst>
                        <p:cond delay="indefinite"/>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
                                        </p:tgtEl>
                                        <p:attrNameLst>
                                          <p:attrName>style.visibility</p:attrName>
                                        </p:attrNameLst>
                                      </p:cBhvr>
                                      <p:to>
                                        <p:strVal val="hidden"/>
                                      </p:to>
                                    </p:set>
                                  </p:childTnLst>
                                </p:cTn>
                              </p:par>
                            </p:childTnLst>
                          </p:cTn>
                        </p:par>
                        <p:par>
                          <p:cTn id="62" fill="hold">
                            <p:stCondLst>
                              <p:cond delay="0"/>
                            </p:stCondLst>
                            <p:childTnLst>
                              <p:par>
                                <p:cTn id="63" presetID="9" presetClass="entr" presetSubtype="0" fill="hold" grpId="0" nodeType="afterEffect">
                                  <p:stCondLst>
                                    <p:cond delay="0"/>
                                  </p:stCondLst>
                                  <p:childTnLst>
                                    <p:set>
                                      <p:cBhvr>
                                        <p:cTn id="64" dur="1" fill="hold">
                                          <p:stCondLst>
                                            <p:cond delay="0"/>
                                          </p:stCondLst>
                                        </p:cTn>
                                        <p:tgtEl>
                                          <p:spTgt spid="17"/>
                                        </p:tgtEl>
                                        <p:attrNameLst>
                                          <p:attrName>style.visibility</p:attrName>
                                        </p:attrNameLst>
                                      </p:cBhvr>
                                      <p:to>
                                        <p:strVal val="visible"/>
                                      </p:to>
                                    </p:set>
                                    <p:animEffect transition="in" filter="dissolve">
                                      <p:cBhvr>
                                        <p:cTn id="65"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8595" grpId="0" animBg="1" autoUpdateAnimBg="0"/>
      <p:bldP spid="1518596" grpId="0" animBg="1" autoUpdateAnimBg="0"/>
      <p:bldP spid="1518597" grpId="0" animBg="1" autoUpdateAnimBg="0"/>
      <p:bldP spid="1518598" grpId="0" animBg="1"/>
      <p:bldP spid="1518599" grpId="0" animBg="1" autoUpdateAnimBg="0"/>
      <p:bldP spid="1518600" grpId="0" animBg="1"/>
      <p:bldP spid="1518601" grpId="0" animBg="1" autoUpdateAnimBg="0"/>
      <p:bldP spid="13" grpId="0" animBg="1"/>
      <p:bldP spid="14" grpId="0" animBg="1" autoUpdateAnimBg="0"/>
      <p:bldP spid="15" grpId="0" animBg="1"/>
      <p:bldP spid="16" grpId="0" animBg="1" autoUpdateAnimBg="0"/>
      <p:bldP spid="17" grpId="0" animBg="1" autoUpdateAnimBg="0"/>
      <p:bldP spid="18"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Line 8"/>
          <p:cNvSpPr>
            <a:spLocks noChangeShapeType="1"/>
          </p:cNvSpPr>
          <p:nvPr/>
        </p:nvSpPr>
        <p:spPr bwMode="auto">
          <a:xfrm>
            <a:off x="4307353" y="2659284"/>
            <a:ext cx="5976200" cy="2202084"/>
          </a:xfrm>
          <a:prstGeom prst="line">
            <a:avLst/>
          </a:prstGeom>
          <a:noFill/>
          <a:ln w="190500">
            <a:solidFill>
              <a:srgbClr val="FF66FF"/>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 name="Date Placeholder 2"/>
          <p:cNvSpPr>
            <a:spLocks noGrp="1"/>
          </p:cNvSpPr>
          <p:nvPr>
            <p:ph type="dt" sz="quarter" idx="10"/>
          </p:nvPr>
        </p:nvSpPr>
        <p:spPr/>
        <p:txBody>
          <a:bodyPr/>
          <a:lstStyle/>
          <a:p>
            <a:pPr>
              <a:defRPr/>
            </a:pPr>
            <a:fld id="{15B70F93-EB3A-42C0-ACBC-22CA9336EB7C}" type="datetime4">
              <a:rPr lang="en-US" smtClean="0"/>
              <a:t>April 19, 2021</a:t>
            </a:fld>
            <a:endParaRPr lang="en-US" altLang="en-US">
              <a:solidFill>
                <a:schemeClr val="bg2"/>
              </a:solidFill>
            </a:endParaRPr>
          </a:p>
        </p:txBody>
      </p:sp>
      <p:sp>
        <p:nvSpPr>
          <p:cNvPr id="12"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3D5A747-6407-4002-B2B8-89A4E2558900}" type="slidenum">
              <a:rPr lang="en-US" altLang="en-US" sz="1400">
                <a:solidFill>
                  <a:srgbClr val="000066"/>
                </a:solidFill>
                <a:latin typeface="Arial" panose="020B0604020202020204" pitchFamily="34" charset="0"/>
              </a:rPr>
              <a:pPr/>
              <a:t>31</a:t>
            </a:fld>
            <a:endParaRPr lang="en-US" altLang="en-US" sz="1400">
              <a:solidFill>
                <a:srgbClr val="000066"/>
              </a:solidFill>
              <a:latin typeface="Arial" panose="020B0604020202020204" pitchFamily="34" charset="0"/>
            </a:endParaRPr>
          </a:p>
        </p:txBody>
      </p:sp>
      <p:sp>
        <p:nvSpPr>
          <p:cNvPr id="29701" name="Rectangle 2"/>
          <p:cNvSpPr>
            <a:spLocks noGrp="1" noChangeArrowheads="1"/>
          </p:cNvSpPr>
          <p:nvPr>
            <p:ph type="title"/>
          </p:nvPr>
        </p:nvSpPr>
        <p:spPr/>
        <p:txBody>
          <a:bodyPr/>
          <a:lstStyle/>
          <a:p>
            <a:r>
              <a:rPr lang="en-US" altLang="en-US" sz="5400" dirty="0" smtClean="0"/>
              <a:t>Caterpillar Financial?: Ver. 5</a:t>
            </a:r>
          </a:p>
        </p:txBody>
      </p:sp>
      <p:sp>
        <p:nvSpPr>
          <p:cNvPr id="1518595" name="AutoShape 3"/>
          <p:cNvSpPr>
            <a:spLocks noChangeArrowheads="1"/>
          </p:cNvSpPr>
          <p:nvPr/>
        </p:nvSpPr>
        <p:spPr bwMode="auto">
          <a:xfrm>
            <a:off x="1822450" y="5250084"/>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Cat FSC</a:t>
            </a:r>
            <a:endParaRPr lang="en-US" altLang="en-US" sz="4000" dirty="0"/>
          </a:p>
        </p:txBody>
      </p:sp>
      <p:sp>
        <p:nvSpPr>
          <p:cNvPr id="1518596"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S Coal</a:t>
            </a:r>
            <a:endParaRPr lang="en-US" altLang="en-US" sz="4000" dirty="0"/>
          </a:p>
        </p:txBody>
      </p:sp>
      <p:sp>
        <p:nvSpPr>
          <p:cNvPr id="1518597" name="AutoShape 5"/>
          <p:cNvSpPr>
            <a:spLocks noChangeArrowheads="1"/>
          </p:cNvSpPr>
          <p:nvPr/>
        </p:nvSpPr>
        <p:spPr bwMode="auto">
          <a:xfrm>
            <a:off x="8902700" y="1447800"/>
            <a:ext cx="2590800" cy="14478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Peabody</a:t>
            </a:r>
            <a:endParaRPr lang="en-US" altLang="en-US" sz="4000" dirty="0"/>
          </a:p>
        </p:txBody>
      </p:sp>
      <p:sp>
        <p:nvSpPr>
          <p:cNvPr id="1518598" name="Line 6"/>
          <p:cNvSpPr>
            <a:spLocks noChangeShapeType="1"/>
          </p:cNvSpPr>
          <p:nvPr/>
        </p:nvSpPr>
        <p:spPr bwMode="auto">
          <a:xfrm>
            <a:off x="4326081" y="2520092"/>
            <a:ext cx="47879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18599" name="AutoShape 7"/>
          <p:cNvSpPr>
            <a:spLocks noChangeArrowheads="1"/>
          </p:cNvSpPr>
          <p:nvPr/>
        </p:nvSpPr>
        <p:spPr bwMode="auto">
          <a:xfrm>
            <a:off x="5147694" y="1129846"/>
            <a:ext cx="3128205"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2005: $10K lent, SA: EQ, FS: EQ </a:t>
            </a:r>
            <a:endParaRPr lang="en-US" altLang="en-US" sz="3200" dirty="0"/>
          </a:p>
        </p:txBody>
      </p:sp>
      <p:sp>
        <p:nvSpPr>
          <p:cNvPr id="1518600" name="Line 8"/>
          <p:cNvSpPr>
            <a:spLocks noChangeShapeType="1"/>
          </p:cNvSpPr>
          <p:nvPr/>
        </p:nvSpPr>
        <p:spPr bwMode="auto">
          <a:xfrm>
            <a:off x="3359150" y="2667000"/>
            <a:ext cx="0" cy="259080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18601" name="AutoShape 9"/>
          <p:cNvSpPr>
            <a:spLocks noChangeArrowheads="1"/>
          </p:cNvSpPr>
          <p:nvPr/>
        </p:nvSpPr>
        <p:spPr bwMode="auto">
          <a:xfrm>
            <a:off x="312317" y="3124722"/>
            <a:ext cx="2395958"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2006: $10K lent, SA: EQ, FS: EQ</a:t>
            </a:r>
            <a:endParaRPr lang="en-US" altLang="en-US" sz="3200" dirty="0"/>
          </a:p>
        </p:txBody>
      </p:sp>
      <p:sp>
        <p:nvSpPr>
          <p:cNvPr id="13" name="Rectangle 5"/>
          <p:cNvSpPr>
            <a:spLocks noChangeArrowheads="1"/>
          </p:cNvSpPr>
          <p:nvPr/>
        </p:nvSpPr>
        <p:spPr bwMode="auto">
          <a:xfrm>
            <a:off x="12018963" y="6683376"/>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4" name="AutoShape 3"/>
          <p:cNvSpPr>
            <a:spLocks noChangeArrowheads="1"/>
          </p:cNvSpPr>
          <p:nvPr/>
        </p:nvSpPr>
        <p:spPr bwMode="auto">
          <a:xfrm>
            <a:off x="6065584" y="5160818"/>
            <a:ext cx="168275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smtClean="0"/>
              <a:t>PNB</a:t>
            </a:r>
            <a:endParaRPr lang="en-US" altLang="en-US" sz="4000" dirty="0"/>
          </a:p>
        </p:txBody>
      </p:sp>
      <p:sp>
        <p:nvSpPr>
          <p:cNvPr id="15" name="Line 8"/>
          <p:cNvSpPr>
            <a:spLocks noChangeShapeType="1"/>
          </p:cNvSpPr>
          <p:nvPr/>
        </p:nvSpPr>
        <p:spPr bwMode="auto">
          <a:xfrm>
            <a:off x="4229099" y="2830706"/>
            <a:ext cx="2133601" cy="2330112"/>
          </a:xfrm>
          <a:prstGeom prst="line">
            <a:avLst/>
          </a:prstGeom>
          <a:noFill/>
          <a:ln w="190500">
            <a:solidFill>
              <a:srgbClr val="00B05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 name="AutoShape 9"/>
          <p:cNvSpPr>
            <a:spLocks noChangeArrowheads="1"/>
          </p:cNvSpPr>
          <p:nvPr/>
        </p:nvSpPr>
        <p:spPr bwMode="auto">
          <a:xfrm>
            <a:off x="5915752" y="2786891"/>
            <a:ext cx="3198229" cy="228147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2008: $20K lent, SA: EQ, FS: EQ</a:t>
            </a:r>
          </a:p>
          <a:p>
            <a:pPr algn="ctr"/>
            <a:r>
              <a:rPr lang="en-US" altLang="en-US" sz="3200" smtClean="0"/>
              <a:t>Subordination in favor of PNB</a:t>
            </a:r>
            <a:endParaRPr lang="en-US" altLang="en-US" sz="3200" dirty="0"/>
          </a:p>
        </p:txBody>
      </p:sp>
      <p:sp>
        <p:nvSpPr>
          <p:cNvPr id="17" name="Text Box 14"/>
          <p:cNvSpPr txBox="1">
            <a:spLocks noChangeArrowheads="1"/>
          </p:cNvSpPr>
          <p:nvPr/>
        </p:nvSpPr>
        <p:spPr bwMode="auto">
          <a:xfrm>
            <a:off x="8502126" y="5483047"/>
            <a:ext cx="3391947" cy="1200329"/>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smtClean="0">
                <a:solidFill>
                  <a:srgbClr val="FF0000"/>
                </a:solidFill>
              </a:rPr>
              <a:t>15K in EQ: Who </a:t>
            </a:r>
            <a:r>
              <a:rPr lang="en-US" altLang="en-US" sz="3600" dirty="0">
                <a:solidFill>
                  <a:srgbClr val="FF0000"/>
                </a:solidFill>
              </a:rPr>
              <a:t>has priority?</a:t>
            </a:r>
          </a:p>
        </p:txBody>
      </p:sp>
      <p:sp>
        <p:nvSpPr>
          <p:cNvPr id="18" name="Line 8"/>
          <p:cNvSpPr>
            <a:spLocks noChangeShapeType="1"/>
          </p:cNvSpPr>
          <p:nvPr/>
        </p:nvSpPr>
        <p:spPr bwMode="auto">
          <a:xfrm flipH="1">
            <a:off x="7653083" y="2916582"/>
            <a:ext cx="3204180" cy="3082435"/>
          </a:xfrm>
          <a:prstGeom prst="line">
            <a:avLst/>
          </a:prstGeom>
          <a:noFill/>
          <a:ln w="190500">
            <a:solidFill>
              <a:srgbClr val="00B05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 name="Hexagon 1"/>
          <p:cNvSpPr/>
          <p:nvPr/>
        </p:nvSpPr>
        <p:spPr bwMode="auto">
          <a:xfrm>
            <a:off x="10283553" y="4354343"/>
            <a:ext cx="1689101" cy="1105525"/>
          </a:xfrm>
          <a:prstGeom prst="hexagon">
            <a:avLst/>
          </a:prstGeom>
          <a:solidFill>
            <a:srgbClr val="CC66FF"/>
          </a:solidFill>
          <a:ln w="9525" cap="flat" cmpd="sng" algn="ctr">
            <a:solidFill>
              <a:srgbClr val="CC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en-US" sz="4000" b="0" i="0" u="none" strike="noStrike" cap="none" normalizeH="0" baseline="0" dirty="0" smtClean="0">
                <a:ln>
                  <a:noFill/>
                </a:ln>
                <a:solidFill>
                  <a:schemeClr val="tx1"/>
                </a:solidFill>
                <a:effectLst/>
                <a:latin typeface="Times New Roman" pitchFamily="18" charset="0"/>
              </a:rPr>
              <a:t>SPV</a:t>
            </a:r>
          </a:p>
        </p:txBody>
      </p:sp>
      <p:sp>
        <p:nvSpPr>
          <p:cNvPr id="21" name="AutoShape 9"/>
          <p:cNvSpPr>
            <a:spLocks noChangeArrowheads="1"/>
          </p:cNvSpPr>
          <p:nvPr/>
        </p:nvSpPr>
        <p:spPr bwMode="auto">
          <a:xfrm>
            <a:off x="9740782" y="3033878"/>
            <a:ext cx="2278181"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2007: Asset Transfer</a:t>
            </a:r>
            <a:endParaRPr lang="en-US" altLang="en-US" sz="3200" dirty="0"/>
          </a:p>
        </p:txBody>
      </p:sp>
      <p:sp>
        <p:nvSpPr>
          <p:cNvPr id="22" name="Text Box 5"/>
          <p:cNvSpPr txBox="1">
            <a:spLocks noChangeArrowheads="1"/>
          </p:cNvSpPr>
          <p:nvPr/>
        </p:nvSpPr>
        <p:spPr bwMode="auto">
          <a:xfrm>
            <a:off x="10129059" y="0"/>
            <a:ext cx="2062942"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6637674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18596"/>
                                        </p:tgtEl>
                                        <p:attrNameLst>
                                          <p:attrName>style.visibility</p:attrName>
                                        </p:attrNameLst>
                                      </p:cBhvr>
                                      <p:to>
                                        <p:strVal val="visible"/>
                                      </p:to>
                                    </p:set>
                                    <p:anim calcmode="lin" valueType="num">
                                      <p:cBhvr additive="base">
                                        <p:cTn id="7" dur="500" fill="hold"/>
                                        <p:tgtEl>
                                          <p:spTgt spid="1518596"/>
                                        </p:tgtEl>
                                        <p:attrNameLst>
                                          <p:attrName>ppt_x</p:attrName>
                                        </p:attrNameLst>
                                      </p:cBhvr>
                                      <p:tavLst>
                                        <p:tav tm="0">
                                          <p:val>
                                            <p:strVal val="0-#ppt_w/2"/>
                                          </p:val>
                                        </p:tav>
                                        <p:tav tm="100000">
                                          <p:val>
                                            <p:strVal val="#ppt_x"/>
                                          </p:val>
                                        </p:tav>
                                      </p:tavLst>
                                    </p:anim>
                                    <p:anim calcmode="lin" valueType="num">
                                      <p:cBhvr additive="base">
                                        <p:cTn id="8" dur="500" fill="hold"/>
                                        <p:tgtEl>
                                          <p:spTgt spid="151859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518597"/>
                                        </p:tgtEl>
                                        <p:attrNameLst>
                                          <p:attrName>style.visibility</p:attrName>
                                        </p:attrNameLst>
                                      </p:cBhvr>
                                      <p:to>
                                        <p:strVal val="visible"/>
                                      </p:to>
                                    </p:set>
                                    <p:anim calcmode="lin" valueType="num">
                                      <p:cBhvr>
                                        <p:cTn id="12" dur="500" fill="hold"/>
                                        <p:tgtEl>
                                          <p:spTgt spid="1518597"/>
                                        </p:tgtEl>
                                        <p:attrNameLst>
                                          <p:attrName>ppt_w</p:attrName>
                                        </p:attrNameLst>
                                      </p:cBhvr>
                                      <p:tavLst>
                                        <p:tav tm="0">
                                          <p:val>
                                            <p:strVal val="2/3*#ppt_w"/>
                                          </p:val>
                                        </p:tav>
                                        <p:tav tm="100000">
                                          <p:val>
                                            <p:strVal val="#ppt_w"/>
                                          </p:val>
                                        </p:tav>
                                      </p:tavLst>
                                    </p:anim>
                                    <p:anim calcmode="lin" valueType="num">
                                      <p:cBhvr>
                                        <p:cTn id="13" dur="500" fill="hold"/>
                                        <p:tgtEl>
                                          <p:spTgt spid="1518597"/>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1518598"/>
                                        </p:tgtEl>
                                        <p:attrNameLst>
                                          <p:attrName>style.visibility</p:attrName>
                                        </p:attrNameLst>
                                      </p:cBhvr>
                                      <p:to>
                                        <p:strVal val="visible"/>
                                      </p:to>
                                    </p:set>
                                    <p:anim calcmode="lin" valueType="num">
                                      <p:cBhvr>
                                        <p:cTn id="17" dur="500" fill="hold"/>
                                        <p:tgtEl>
                                          <p:spTgt spid="1518598"/>
                                        </p:tgtEl>
                                        <p:attrNameLst>
                                          <p:attrName>ppt_w</p:attrName>
                                        </p:attrNameLst>
                                      </p:cBhvr>
                                      <p:tavLst>
                                        <p:tav tm="0">
                                          <p:val>
                                            <p:strVal val="2/3*#ppt_w"/>
                                          </p:val>
                                        </p:tav>
                                        <p:tav tm="100000">
                                          <p:val>
                                            <p:strVal val="#ppt_w"/>
                                          </p:val>
                                        </p:tav>
                                      </p:tavLst>
                                    </p:anim>
                                    <p:anim calcmode="lin" valueType="num">
                                      <p:cBhvr>
                                        <p:cTn id="18" dur="500" fill="hold"/>
                                        <p:tgtEl>
                                          <p:spTgt spid="1518598"/>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518599"/>
                                        </p:tgtEl>
                                        <p:attrNameLst>
                                          <p:attrName>style.visibility</p:attrName>
                                        </p:attrNameLst>
                                      </p:cBhvr>
                                      <p:to>
                                        <p:strVal val="visible"/>
                                      </p:to>
                                    </p:set>
                                    <p:animEffect transition="in" filter="dissolve">
                                      <p:cBhvr>
                                        <p:cTn id="22" dur="500"/>
                                        <p:tgtEl>
                                          <p:spTgt spid="1518599"/>
                                        </p:tgtEl>
                                      </p:cBhvr>
                                    </p:animEffect>
                                  </p:childTnLst>
                                </p:cTn>
                              </p:par>
                            </p:childTnLst>
                          </p:cTn>
                        </p:par>
                      </p:childTnLst>
                    </p:cTn>
                  </p:par>
                  <p:par>
                    <p:cTn id="23" fill="hold">
                      <p:stCondLst>
                        <p:cond delay="indefinite"/>
                      </p:stCondLst>
                      <p:childTnLst>
                        <p:par>
                          <p:cTn id="24" fill="hold">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1518595"/>
                                        </p:tgtEl>
                                        <p:attrNameLst>
                                          <p:attrName>style.visibility</p:attrName>
                                        </p:attrNameLst>
                                      </p:cBhvr>
                                      <p:to>
                                        <p:strVal val="visible"/>
                                      </p:to>
                                    </p:set>
                                    <p:anim calcmode="lin" valueType="num">
                                      <p:cBhvr>
                                        <p:cTn id="27" dur="500" fill="hold"/>
                                        <p:tgtEl>
                                          <p:spTgt spid="1518595"/>
                                        </p:tgtEl>
                                        <p:attrNameLst>
                                          <p:attrName>ppt_w</p:attrName>
                                        </p:attrNameLst>
                                      </p:cBhvr>
                                      <p:tavLst>
                                        <p:tav tm="0">
                                          <p:val>
                                            <p:strVal val="2/3*#ppt_w"/>
                                          </p:val>
                                        </p:tav>
                                        <p:tav tm="100000">
                                          <p:val>
                                            <p:strVal val="#ppt_w"/>
                                          </p:val>
                                        </p:tav>
                                      </p:tavLst>
                                    </p:anim>
                                    <p:anim calcmode="lin" valueType="num">
                                      <p:cBhvr>
                                        <p:cTn id="28" dur="500" fill="hold"/>
                                        <p:tgtEl>
                                          <p:spTgt spid="1518595"/>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272" fill="hold" grpId="0" nodeType="afterEffect">
                                  <p:stCondLst>
                                    <p:cond delay="0"/>
                                  </p:stCondLst>
                                  <p:childTnLst>
                                    <p:set>
                                      <p:cBhvr>
                                        <p:cTn id="31" dur="1" fill="hold">
                                          <p:stCondLst>
                                            <p:cond delay="0"/>
                                          </p:stCondLst>
                                        </p:cTn>
                                        <p:tgtEl>
                                          <p:spTgt spid="1518600"/>
                                        </p:tgtEl>
                                        <p:attrNameLst>
                                          <p:attrName>style.visibility</p:attrName>
                                        </p:attrNameLst>
                                      </p:cBhvr>
                                      <p:to>
                                        <p:strVal val="visible"/>
                                      </p:to>
                                    </p:set>
                                    <p:anim calcmode="lin" valueType="num">
                                      <p:cBhvr>
                                        <p:cTn id="32" dur="500" fill="hold"/>
                                        <p:tgtEl>
                                          <p:spTgt spid="1518600"/>
                                        </p:tgtEl>
                                        <p:attrNameLst>
                                          <p:attrName>ppt_w</p:attrName>
                                        </p:attrNameLst>
                                      </p:cBhvr>
                                      <p:tavLst>
                                        <p:tav tm="0">
                                          <p:val>
                                            <p:strVal val="2/3*#ppt_w"/>
                                          </p:val>
                                        </p:tav>
                                        <p:tav tm="100000">
                                          <p:val>
                                            <p:strVal val="#ppt_w"/>
                                          </p:val>
                                        </p:tav>
                                      </p:tavLst>
                                    </p:anim>
                                    <p:anim calcmode="lin" valueType="num">
                                      <p:cBhvr>
                                        <p:cTn id="33" dur="500" fill="hold"/>
                                        <p:tgtEl>
                                          <p:spTgt spid="1518600"/>
                                        </p:tgtEl>
                                        <p:attrNameLst>
                                          <p:attrName>ppt_h</p:attrName>
                                        </p:attrNameLst>
                                      </p:cBhvr>
                                      <p:tavLst>
                                        <p:tav tm="0">
                                          <p:val>
                                            <p:strVal val="2/3*#ppt_h"/>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1518601"/>
                                        </p:tgtEl>
                                        <p:attrNameLst>
                                          <p:attrName>style.visibility</p:attrName>
                                        </p:attrNameLst>
                                      </p:cBhvr>
                                      <p:to>
                                        <p:strVal val="visible"/>
                                      </p:to>
                                    </p:set>
                                    <p:animEffect transition="in" filter="dissolve">
                                      <p:cBhvr>
                                        <p:cTn id="37" dur="500"/>
                                        <p:tgtEl>
                                          <p:spTgt spid="1518601"/>
                                        </p:tgtEl>
                                      </p:cBhvr>
                                    </p:animEffect>
                                  </p:childTnLst>
                                </p:cTn>
                              </p:par>
                            </p:childTnLst>
                          </p:cTn>
                        </p:par>
                      </p:childTnLst>
                    </p:cTn>
                  </p:par>
                  <p:par>
                    <p:cTn id="38" fill="hold">
                      <p:stCondLst>
                        <p:cond delay="indefinite"/>
                      </p:stCondLst>
                      <p:childTnLst>
                        <p:par>
                          <p:cTn id="39" fill="hold">
                            <p:stCondLst>
                              <p:cond delay="0"/>
                            </p:stCondLst>
                            <p:childTnLst>
                              <p:par>
                                <p:cTn id="40" presetID="23" presetClass="entr" presetSubtype="272"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 calcmode="lin" valueType="num">
                                      <p:cBhvr>
                                        <p:cTn id="42" dur="500" fill="hold"/>
                                        <p:tgtEl>
                                          <p:spTgt spid="20"/>
                                        </p:tgtEl>
                                        <p:attrNameLst>
                                          <p:attrName>ppt_w</p:attrName>
                                        </p:attrNameLst>
                                      </p:cBhvr>
                                      <p:tavLst>
                                        <p:tav tm="0">
                                          <p:val>
                                            <p:strVal val="2/3*#ppt_w"/>
                                          </p:val>
                                        </p:tav>
                                        <p:tav tm="100000">
                                          <p:val>
                                            <p:strVal val="#ppt_w"/>
                                          </p:val>
                                        </p:tav>
                                      </p:tavLst>
                                    </p:anim>
                                    <p:anim calcmode="lin" valueType="num">
                                      <p:cBhvr>
                                        <p:cTn id="43" dur="500" fill="hold"/>
                                        <p:tgtEl>
                                          <p:spTgt spid="20"/>
                                        </p:tgtEl>
                                        <p:attrNameLst>
                                          <p:attrName>ppt_h</p:attrName>
                                        </p:attrNameLst>
                                      </p:cBhvr>
                                      <p:tavLst>
                                        <p:tav tm="0">
                                          <p:val>
                                            <p:strVal val="2/3*#ppt_h"/>
                                          </p:val>
                                        </p:tav>
                                        <p:tav tm="100000">
                                          <p:val>
                                            <p:strVal val="#ppt_h"/>
                                          </p:val>
                                        </p:tav>
                                      </p:tavLst>
                                    </p:anim>
                                  </p:childTnLst>
                                </p:cTn>
                              </p:par>
                            </p:childTnLst>
                          </p:cTn>
                        </p:par>
                        <p:par>
                          <p:cTn id="44" fill="hold">
                            <p:stCondLst>
                              <p:cond delay="500"/>
                            </p:stCondLst>
                            <p:childTnLst>
                              <p:par>
                                <p:cTn id="45" presetID="1" presetClass="entr" presetSubtype="0" fill="hold" grpId="0" nodeType="afterEffect">
                                  <p:stCondLst>
                                    <p:cond delay="0"/>
                                  </p:stCondLst>
                                  <p:childTnLst>
                                    <p:set>
                                      <p:cBhvr>
                                        <p:cTn id="46" dur="1" fill="hold">
                                          <p:stCondLst>
                                            <p:cond delay="0"/>
                                          </p:stCondLst>
                                        </p:cTn>
                                        <p:tgtEl>
                                          <p:spTgt spid="2"/>
                                        </p:tgtEl>
                                        <p:attrNameLst>
                                          <p:attrName>style.visibility</p:attrName>
                                        </p:attrNameLst>
                                      </p:cBhvr>
                                      <p:to>
                                        <p:strVal val="visible"/>
                                      </p:to>
                                    </p:set>
                                  </p:childTnLst>
                                </p:cTn>
                              </p:par>
                              <p:par>
                                <p:cTn id="47" presetID="9" presetClass="entr" presetSubtype="0" fill="hold" grpId="0" nodeType="withEffect">
                                  <p:stCondLst>
                                    <p:cond delay="0"/>
                                  </p:stCondLst>
                                  <p:childTnLst>
                                    <p:set>
                                      <p:cBhvr>
                                        <p:cTn id="48" dur="1" fill="hold">
                                          <p:stCondLst>
                                            <p:cond delay="0"/>
                                          </p:stCondLst>
                                        </p:cTn>
                                        <p:tgtEl>
                                          <p:spTgt spid="21"/>
                                        </p:tgtEl>
                                        <p:attrNameLst>
                                          <p:attrName>style.visibility</p:attrName>
                                        </p:attrNameLst>
                                      </p:cBhvr>
                                      <p:to>
                                        <p:strVal val="visible"/>
                                      </p:to>
                                    </p:set>
                                    <p:animEffect transition="in" filter="dissolve">
                                      <p:cBhvr>
                                        <p:cTn id="49" dur="500"/>
                                        <p:tgtEl>
                                          <p:spTgt spid="21"/>
                                        </p:tgtEl>
                                      </p:cBhvr>
                                    </p:animEffect>
                                  </p:childTnLst>
                                </p:cTn>
                              </p:par>
                            </p:childTnLst>
                          </p:cTn>
                        </p:par>
                      </p:childTnLst>
                    </p:cTn>
                  </p:par>
                  <p:par>
                    <p:cTn id="50" fill="hold">
                      <p:stCondLst>
                        <p:cond delay="indefinite"/>
                      </p:stCondLst>
                      <p:childTnLst>
                        <p:par>
                          <p:cTn id="51" fill="hold">
                            <p:stCondLst>
                              <p:cond delay="0"/>
                            </p:stCondLst>
                            <p:childTnLst>
                              <p:par>
                                <p:cTn id="52" presetID="23" presetClass="entr" presetSubtype="272" fill="hold" grpId="0" nodeType="clickEffect">
                                  <p:stCondLst>
                                    <p:cond delay="0"/>
                                  </p:stCondLst>
                                  <p:childTnLst>
                                    <p:set>
                                      <p:cBhvr>
                                        <p:cTn id="53" dur="1" fill="hold">
                                          <p:stCondLst>
                                            <p:cond delay="0"/>
                                          </p:stCondLst>
                                        </p:cTn>
                                        <p:tgtEl>
                                          <p:spTgt spid="14"/>
                                        </p:tgtEl>
                                        <p:attrNameLst>
                                          <p:attrName>style.visibility</p:attrName>
                                        </p:attrNameLst>
                                      </p:cBhvr>
                                      <p:to>
                                        <p:strVal val="visible"/>
                                      </p:to>
                                    </p:set>
                                    <p:anim calcmode="lin" valueType="num">
                                      <p:cBhvr>
                                        <p:cTn id="54" dur="500" fill="hold"/>
                                        <p:tgtEl>
                                          <p:spTgt spid="14"/>
                                        </p:tgtEl>
                                        <p:attrNameLst>
                                          <p:attrName>ppt_w</p:attrName>
                                        </p:attrNameLst>
                                      </p:cBhvr>
                                      <p:tavLst>
                                        <p:tav tm="0">
                                          <p:val>
                                            <p:strVal val="2/3*#ppt_w"/>
                                          </p:val>
                                        </p:tav>
                                        <p:tav tm="100000">
                                          <p:val>
                                            <p:strVal val="#ppt_w"/>
                                          </p:val>
                                        </p:tav>
                                      </p:tavLst>
                                    </p:anim>
                                    <p:anim calcmode="lin" valueType="num">
                                      <p:cBhvr>
                                        <p:cTn id="55" dur="500" fill="hold"/>
                                        <p:tgtEl>
                                          <p:spTgt spid="14"/>
                                        </p:tgtEl>
                                        <p:attrNameLst>
                                          <p:attrName>ppt_h</p:attrName>
                                        </p:attrNameLst>
                                      </p:cBhvr>
                                      <p:tavLst>
                                        <p:tav tm="0">
                                          <p:val>
                                            <p:strVal val="2/3*#ppt_h"/>
                                          </p:val>
                                        </p:tav>
                                        <p:tav tm="100000">
                                          <p:val>
                                            <p:strVal val="#ppt_h"/>
                                          </p:val>
                                        </p:tav>
                                      </p:tavLst>
                                    </p:anim>
                                  </p:childTnLst>
                                </p:cTn>
                              </p:par>
                            </p:childTnLst>
                          </p:cTn>
                        </p:par>
                        <p:par>
                          <p:cTn id="56" fill="hold">
                            <p:stCondLst>
                              <p:cond delay="500"/>
                            </p:stCondLst>
                            <p:childTnLst>
                              <p:par>
                                <p:cTn id="57" presetID="23" presetClass="entr" presetSubtype="272" fill="hold" grpId="0" nodeType="afterEffect">
                                  <p:stCondLst>
                                    <p:cond delay="0"/>
                                  </p:stCondLst>
                                  <p:childTnLst>
                                    <p:set>
                                      <p:cBhvr>
                                        <p:cTn id="58" dur="1" fill="hold">
                                          <p:stCondLst>
                                            <p:cond delay="0"/>
                                          </p:stCondLst>
                                        </p:cTn>
                                        <p:tgtEl>
                                          <p:spTgt spid="15"/>
                                        </p:tgtEl>
                                        <p:attrNameLst>
                                          <p:attrName>style.visibility</p:attrName>
                                        </p:attrNameLst>
                                      </p:cBhvr>
                                      <p:to>
                                        <p:strVal val="visible"/>
                                      </p:to>
                                    </p:set>
                                    <p:anim calcmode="lin" valueType="num">
                                      <p:cBhvr>
                                        <p:cTn id="59" dur="500" fill="hold"/>
                                        <p:tgtEl>
                                          <p:spTgt spid="15"/>
                                        </p:tgtEl>
                                        <p:attrNameLst>
                                          <p:attrName>ppt_w</p:attrName>
                                        </p:attrNameLst>
                                      </p:cBhvr>
                                      <p:tavLst>
                                        <p:tav tm="0">
                                          <p:val>
                                            <p:strVal val="2/3*#ppt_w"/>
                                          </p:val>
                                        </p:tav>
                                        <p:tav tm="100000">
                                          <p:val>
                                            <p:strVal val="#ppt_w"/>
                                          </p:val>
                                        </p:tav>
                                      </p:tavLst>
                                    </p:anim>
                                    <p:anim calcmode="lin" valueType="num">
                                      <p:cBhvr>
                                        <p:cTn id="60" dur="500" fill="hold"/>
                                        <p:tgtEl>
                                          <p:spTgt spid="15"/>
                                        </p:tgtEl>
                                        <p:attrNameLst>
                                          <p:attrName>ppt_h</p:attrName>
                                        </p:attrNameLst>
                                      </p:cBhvr>
                                      <p:tavLst>
                                        <p:tav tm="0">
                                          <p:val>
                                            <p:strVal val="2/3*#ppt_h"/>
                                          </p:val>
                                        </p:tav>
                                        <p:tav tm="100000">
                                          <p:val>
                                            <p:strVal val="#ppt_h"/>
                                          </p:val>
                                        </p:tav>
                                      </p:tavLst>
                                    </p:anim>
                                  </p:childTnLst>
                                </p:cTn>
                              </p:par>
                            </p:childTnLst>
                          </p:cTn>
                        </p:par>
                        <p:par>
                          <p:cTn id="61" fill="hold">
                            <p:stCondLst>
                              <p:cond delay="1000"/>
                            </p:stCondLst>
                            <p:childTnLst>
                              <p:par>
                                <p:cTn id="62" presetID="23" presetClass="entr" presetSubtype="272" fill="hold" grpId="0" nodeType="afterEffect">
                                  <p:stCondLst>
                                    <p:cond delay="0"/>
                                  </p:stCondLst>
                                  <p:childTnLst>
                                    <p:set>
                                      <p:cBhvr>
                                        <p:cTn id="63" dur="1" fill="hold">
                                          <p:stCondLst>
                                            <p:cond delay="0"/>
                                          </p:stCondLst>
                                        </p:cTn>
                                        <p:tgtEl>
                                          <p:spTgt spid="18"/>
                                        </p:tgtEl>
                                        <p:attrNameLst>
                                          <p:attrName>style.visibility</p:attrName>
                                        </p:attrNameLst>
                                      </p:cBhvr>
                                      <p:to>
                                        <p:strVal val="visible"/>
                                      </p:to>
                                    </p:set>
                                    <p:anim calcmode="lin" valueType="num">
                                      <p:cBhvr>
                                        <p:cTn id="64" dur="500" fill="hold"/>
                                        <p:tgtEl>
                                          <p:spTgt spid="18"/>
                                        </p:tgtEl>
                                        <p:attrNameLst>
                                          <p:attrName>ppt_w</p:attrName>
                                        </p:attrNameLst>
                                      </p:cBhvr>
                                      <p:tavLst>
                                        <p:tav tm="0">
                                          <p:val>
                                            <p:strVal val="2/3*#ppt_w"/>
                                          </p:val>
                                        </p:tav>
                                        <p:tav tm="100000">
                                          <p:val>
                                            <p:strVal val="#ppt_w"/>
                                          </p:val>
                                        </p:tav>
                                      </p:tavLst>
                                    </p:anim>
                                    <p:anim calcmode="lin" valueType="num">
                                      <p:cBhvr>
                                        <p:cTn id="65" dur="500" fill="hold"/>
                                        <p:tgtEl>
                                          <p:spTgt spid="18"/>
                                        </p:tgtEl>
                                        <p:attrNameLst>
                                          <p:attrName>ppt_h</p:attrName>
                                        </p:attrNameLst>
                                      </p:cBhvr>
                                      <p:tavLst>
                                        <p:tav tm="0">
                                          <p:val>
                                            <p:strVal val="2/3*#ppt_h"/>
                                          </p:val>
                                        </p:tav>
                                        <p:tav tm="100000">
                                          <p:val>
                                            <p:strVal val="#ppt_h"/>
                                          </p:val>
                                        </p:tav>
                                      </p:tavLst>
                                    </p:anim>
                                  </p:childTnLst>
                                </p:cTn>
                              </p:par>
                            </p:childTnLst>
                          </p:cTn>
                        </p:par>
                        <p:par>
                          <p:cTn id="66" fill="hold">
                            <p:stCondLst>
                              <p:cond delay="1500"/>
                            </p:stCondLst>
                            <p:childTnLst>
                              <p:par>
                                <p:cTn id="67" presetID="9" presetClass="entr" presetSubtype="0" fill="hold" grpId="0" nodeType="afterEffect">
                                  <p:stCondLst>
                                    <p:cond delay="0"/>
                                  </p:stCondLst>
                                  <p:childTnLst>
                                    <p:set>
                                      <p:cBhvr>
                                        <p:cTn id="68" dur="1" fill="hold">
                                          <p:stCondLst>
                                            <p:cond delay="0"/>
                                          </p:stCondLst>
                                        </p:cTn>
                                        <p:tgtEl>
                                          <p:spTgt spid="16"/>
                                        </p:tgtEl>
                                        <p:attrNameLst>
                                          <p:attrName>style.visibility</p:attrName>
                                        </p:attrNameLst>
                                      </p:cBhvr>
                                      <p:to>
                                        <p:strVal val="visible"/>
                                      </p:to>
                                    </p:set>
                                    <p:animEffect transition="in" filter="dissolve">
                                      <p:cBhvr>
                                        <p:cTn id="69" dur="500"/>
                                        <p:tgtEl>
                                          <p:spTgt spid="16"/>
                                        </p:tgtEl>
                                      </p:cBhvr>
                                    </p:animEffect>
                                  </p:childTnLst>
                                </p:cTn>
                              </p:par>
                            </p:childTnLst>
                          </p:cTn>
                        </p:par>
                      </p:childTnLst>
                    </p:cTn>
                  </p:par>
                  <p:par>
                    <p:cTn id="70" fill="hold">
                      <p:stCondLst>
                        <p:cond delay="indefinite"/>
                      </p:stCondLst>
                      <p:childTnLst>
                        <p:par>
                          <p:cTn id="71" fill="hold">
                            <p:stCondLst>
                              <p:cond delay="0"/>
                            </p:stCondLst>
                            <p:childTnLst>
                              <p:par>
                                <p:cTn id="72" presetID="1" presetClass="exit" presetSubtype="0" fill="hold" grpId="0" nodeType="clickEffect">
                                  <p:stCondLst>
                                    <p:cond delay="0"/>
                                  </p:stCondLst>
                                  <p:childTnLst>
                                    <p:set>
                                      <p:cBhvr>
                                        <p:cTn id="73" dur="1" fill="hold">
                                          <p:stCondLst>
                                            <p:cond delay="0"/>
                                          </p:stCondLst>
                                        </p:cTn>
                                        <p:tgtEl>
                                          <p:spTgt spid="13"/>
                                        </p:tgtEl>
                                        <p:attrNameLst>
                                          <p:attrName>style.visibility</p:attrName>
                                        </p:attrNameLst>
                                      </p:cBhvr>
                                      <p:to>
                                        <p:strVal val="hidden"/>
                                      </p:to>
                                    </p:set>
                                  </p:childTnLst>
                                </p:cTn>
                              </p:par>
                            </p:childTnLst>
                          </p:cTn>
                        </p:par>
                        <p:par>
                          <p:cTn id="74" fill="hold">
                            <p:stCondLst>
                              <p:cond delay="0"/>
                            </p:stCondLst>
                            <p:childTnLst>
                              <p:par>
                                <p:cTn id="75" presetID="9" presetClass="entr" presetSubtype="0" fill="hold" grpId="0" nodeType="after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dissolve">
                                      <p:cBhvr>
                                        <p:cTn id="7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1518595" grpId="0" animBg="1" autoUpdateAnimBg="0"/>
      <p:bldP spid="1518596" grpId="0" animBg="1" autoUpdateAnimBg="0"/>
      <p:bldP spid="1518597" grpId="0" animBg="1" autoUpdateAnimBg="0"/>
      <p:bldP spid="1518598" grpId="0" animBg="1"/>
      <p:bldP spid="1518599" grpId="0" animBg="1" autoUpdateAnimBg="0"/>
      <p:bldP spid="1518600" grpId="0" animBg="1"/>
      <p:bldP spid="1518601" grpId="0" animBg="1" autoUpdateAnimBg="0"/>
      <p:bldP spid="13" grpId="0" animBg="1"/>
      <p:bldP spid="14" grpId="0" animBg="1" autoUpdateAnimBg="0"/>
      <p:bldP spid="15" grpId="0" animBg="1"/>
      <p:bldP spid="16" grpId="0" animBg="1" autoUpdateAnimBg="0"/>
      <p:bldP spid="17" grpId="0" animBg="1" autoUpdateAnimBg="0"/>
      <p:bldP spid="18" grpId="0" animBg="1"/>
      <p:bldP spid="2" grpId="0" animBg="1"/>
      <p:bldP spid="21" grpId="0" animBg="1"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 4 Answer</a:t>
            </a:r>
            <a:endParaRPr lang="en-US" dirty="0"/>
          </a:p>
        </p:txBody>
      </p:sp>
      <p:sp>
        <p:nvSpPr>
          <p:cNvPr id="3" name="Content Placeholder 2"/>
          <p:cNvSpPr>
            <a:spLocks noGrp="1"/>
          </p:cNvSpPr>
          <p:nvPr>
            <p:ph idx="1"/>
          </p:nvPr>
        </p:nvSpPr>
        <p:spPr/>
        <p:txBody>
          <a:bodyPr/>
          <a:lstStyle/>
          <a:p>
            <a:r>
              <a:rPr lang="en-US" dirty="0" smtClean="0"/>
              <a:t>Key Points</a:t>
            </a:r>
          </a:p>
          <a:p>
            <a:pPr lvl="1"/>
            <a:r>
              <a:rPr lang="en-US" dirty="0" smtClean="0"/>
              <a:t>This is another look at the ex post collateral agent question</a:t>
            </a:r>
          </a:p>
          <a:p>
            <a:pPr lvl="1"/>
            <a:r>
              <a:rPr lang="en-US" dirty="0" smtClean="0"/>
              <a:t>Probably won’t work but remember </a:t>
            </a:r>
            <a:r>
              <a:rPr lang="en-US" i="1" dirty="0" smtClean="0"/>
              <a:t>Oak Rock </a:t>
            </a:r>
            <a:r>
              <a:rPr lang="en-US" dirty="0" smtClean="0"/>
              <a:t>and wait to see </a:t>
            </a:r>
            <a:r>
              <a:rPr lang="en-US" i="1" dirty="0" err="1" smtClean="0"/>
              <a:t>Fretz</a:t>
            </a:r>
            <a:endParaRPr lang="en-US" dirty="0"/>
          </a:p>
        </p:txBody>
      </p:sp>
      <p:sp>
        <p:nvSpPr>
          <p:cNvPr id="4" name="Date Placeholder 3"/>
          <p:cNvSpPr>
            <a:spLocks noGrp="1"/>
          </p:cNvSpPr>
          <p:nvPr>
            <p:ph type="dt" sz="half" idx="10"/>
          </p:nvPr>
        </p:nvSpPr>
        <p:spPr/>
        <p:txBody>
          <a:bodyPr/>
          <a:lstStyle/>
          <a:p>
            <a:pPr>
              <a:defRPr/>
            </a:pPr>
            <a:fld id="{0A6AD328-8C6C-4781-AAAD-C20B9D80F4A7}" type="datetime4">
              <a:rPr lang="en-US" smtClean="0"/>
              <a:t>April 19,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2F972422-B7AD-4A2E-A1F6-D198A339BDD1}" type="slidenum">
              <a:rPr lang="en-US" altLang="en-US" smtClean="0"/>
              <a:pPr/>
              <a:t>32</a:t>
            </a:fld>
            <a:endParaRPr lang="en-US" altLang="en-US"/>
          </a:p>
        </p:txBody>
      </p:sp>
    </p:spTree>
    <p:extLst>
      <p:ext uri="{BB962C8B-B14F-4D97-AF65-F5344CB8AC3E}">
        <p14:creationId xmlns:p14="http://schemas.microsoft.com/office/powerpoint/2010/main" val="93410925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 5 Answer</a:t>
            </a:r>
            <a:endParaRPr lang="en-US" dirty="0"/>
          </a:p>
        </p:txBody>
      </p:sp>
      <p:sp>
        <p:nvSpPr>
          <p:cNvPr id="3" name="Content Placeholder 2"/>
          <p:cNvSpPr>
            <a:spLocks noGrp="1"/>
          </p:cNvSpPr>
          <p:nvPr>
            <p:ph idx="1"/>
          </p:nvPr>
        </p:nvSpPr>
        <p:spPr/>
        <p:txBody>
          <a:bodyPr/>
          <a:lstStyle/>
          <a:p>
            <a:r>
              <a:rPr lang="en-US" dirty="0" smtClean="0"/>
              <a:t>9-203 Rights in the Collateral Issue</a:t>
            </a:r>
          </a:p>
          <a:p>
            <a:pPr lvl="1"/>
            <a:r>
              <a:rPr lang="en-US" dirty="0" smtClean="0"/>
              <a:t>What rights does S Coal have in the collateral after transfer? How should PNB respond?</a:t>
            </a:r>
          </a:p>
          <a:p>
            <a:r>
              <a:rPr lang="en-US" dirty="0" smtClean="0"/>
              <a:t>Missing Issues</a:t>
            </a:r>
          </a:p>
          <a:p>
            <a:pPr lvl="1"/>
            <a:r>
              <a:rPr lang="en-US" dirty="0" smtClean="0"/>
              <a:t>Survival of Peabody and Cat SIs on transfer to SPV (9-315, 9-320)</a:t>
            </a:r>
          </a:p>
          <a:p>
            <a:pPr lvl="1"/>
            <a:r>
              <a:rPr lang="en-US" dirty="0" smtClean="0"/>
              <a:t>Cat purchase money security interest (PMSI)</a:t>
            </a:r>
            <a:endParaRPr lang="en-US" dirty="0"/>
          </a:p>
        </p:txBody>
      </p:sp>
      <p:sp>
        <p:nvSpPr>
          <p:cNvPr id="4" name="Date Placeholder 3"/>
          <p:cNvSpPr>
            <a:spLocks noGrp="1"/>
          </p:cNvSpPr>
          <p:nvPr>
            <p:ph type="dt" sz="half" idx="10"/>
          </p:nvPr>
        </p:nvSpPr>
        <p:spPr/>
        <p:txBody>
          <a:bodyPr/>
          <a:lstStyle/>
          <a:p>
            <a:pPr>
              <a:defRPr/>
            </a:pPr>
            <a:fld id="{0A6AD328-8C6C-4781-AAAD-C20B9D80F4A7}" type="datetime4">
              <a:rPr lang="en-US" smtClean="0"/>
              <a:t>April 19,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2F972422-B7AD-4A2E-A1F6-D198A339BDD1}" type="slidenum">
              <a:rPr lang="en-US" altLang="en-US" smtClean="0"/>
              <a:pPr/>
              <a:t>33</a:t>
            </a:fld>
            <a:endParaRPr lang="en-US" altLang="en-US"/>
          </a:p>
        </p:txBody>
      </p:sp>
    </p:spTree>
    <p:extLst>
      <p:ext uri="{BB962C8B-B14F-4D97-AF65-F5344CB8AC3E}">
        <p14:creationId xmlns:p14="http://schemas.microsoft.com/office/powerpoint/2010/main" val="248930628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 5 Answer</a:t>
            </a:r>
            <a:endParaRPr lang="en-US" dirty="0"/>
          </a:p>
        </p:txBody>
      </p:sp>
      <p:sp>
        <p:nvSpPr>
          <p:cNvPr id="3" name="Content Placeholder 2"/>
          <p:cNvSpPr>
            <a:spLocks noGrp="1"/>
          </p:cNvSpPr>
          <p:nvPr>
            <p:ph idx="1"/>
          </p:nvPr>
        </p:nvSpPr>
        <p:spPr/>
        <p:txBody>
          <a:bodyPr/>
          <a:lstStyle/>
          <a:p>
            <a:r>
              <a:rPr lang="en-US" dirty="0" smtClean="0"/>
              <a:t>But on this hypo</a:t>
            </a:r>
          </a:p>
          <a:p>
            <a:pPr lvl="1"/>
            <a:r>
              <a:rPr lang="en-US" dirty="0" smtClean="0"/>
              <a:t>PNB is out of the money as to its SI, if any, anyhow, assuming that Cat and Peabody SI’s survive the 2007 transfers as they likely will</a:t>
            </a:r>
          </a:p>
          <a:p>
            <a:pPr lvl="1"/>
            <a:r>
              <a:rPr lang="en-US" dirty="0" smtClean="0"/>
              <a:t>PNB can collect from Peabody on the contractual subordination</a:t>
            </a:r>
          </a:p>
        </p:txBody>
      </p:sp>
      <p:sp>
        <p:nvSpPr>
          <p:cNvPr id="4" name="Date Placeholder 3"/>
          <p:cNvSpPr>
            <a:spLocks noGrp="1"/>
          </p:cNvSpPr>
          <p:nvPr>
            <p:ph type="dt" sz="half" idx="10"/>
          </p:nvPr>
        </p:nvSpPr>
        <p:spPr/>
        <p:txBody>
          <a:bodyPr/>
          <a:lstStyle/>
          <a:p>
            <a:pPr>
              <a:defRPr/>
            </a:pPr>
            <a:fld id="{0A6AD328-8C6C-4781-AAAD-C20B9D80F4A7}" type="datetime4">
              <a:rPr lang="en-US" smtClean="0"/>
              <a:t>April 19,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2F972422-B7AD-4A2E-A1F6-D198A339BDD1}" type="slidenum">
              <a:rPr lang="en-US" altLang="en-US" smtClean="0"/>
              <a:pPr/>
              <a:t>34</a:t>
            </a:fld>
            <a:endParaRPr lang="en-US" altLang="en-US"/>
          </a:p>
        </p:txBody>
      </p:sp>
    </p:spTree>
    <p:extLst>
      <p:ext uri="{BB962C8B-B14F-4D97-AF65-F5344CB8AC3E}">
        <p14:creationId xmlns:p14="http://schemas.microsoft.com/office/powerpoint/2010/main" val="7117046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 5 Answer</a:t>
            </a:r>
            <a:endParaRPr lang="en-US" dirty="0"/>
          </a:p>
        </p:txBody>
      </p:sp>
      <p:sp>
        <p:nvSpPr>
          <p:cNvPr id="3" name="Content Placeholder 2"/>
          <p:cNvSpPr>
            <a:spLocks noGrp="1"/>
          </p:cNvSpPr>
          <p:nvPr>
            <p:ph idx="1"/>
          </p:nvPr>
        </p:nvSpPr>
        <p:spPr/>
        <p:txBody>
          <a:bodyPr/>
          <a:lstStyle/>
          <a:p>
            <a:r>
              <a:rPr lang="en-US" dirty="0" smtClean="0"/>
              <a:t>But on this hypo</a:t>
            </a:r>
          </a:p>
          <a:p>
            <a:pPr lvl="1"/>
            <a:r>
              <a:rPr lang="en-US" dirty="0"/>
              <a:t>SIs: $10K to Peabody, $5K to Cat, $0 to PNB</a:t>
            </a:r>
          </a:p>
          <a:p>
            <a:pPr lvl="1"/>
            <a:r>
              <a:rPr lang="en-US" dirty="0"/>
              <a:t>Peabody sends $10K to </a:t>
            </a:r>
            <a:r>
              <a:rPr lang="en-US" dirty="0" smtClean="0"/>
              <a:t>PNB under the subordination</a:t>
            </a:r>
          </a:p>
        </p:txBody>
      </p:sp>
      <p:sp>
        <p:nvSpPr>
          <p:cNvPr id="4" name="Date Placeholder 3"/>
          <p:cNvSpPr>
            <a:spLocks noGrp="1"/>
          </p:cNvSpPr>
          <p:nvPr>
            <p:ph type="dt" sz="half" idx="10"/>
          </p:nvPr>
        </p:nvSpPr>
        <p:spPr/>
        <p:txBody>
          <a:bodyPr/>
          <a:lstStyle/>
          <a:p>
            <a:pPr>
              <a:defRPr/>
            </a:pPr>
            <a:fld id="{0A6AD328-8C6C-4781-AAAD-C20B9D80F4A7}" type="datetime4">
              <a:rPr lang="en-US" smtClean="0"/>
              <a:t>April 19,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2F972422-B7AD-4A2E-A1F6-D198A339BDD1}" type="slidenum">
              <a:rPr lang="en-US" altLang="en-US" smtClean="0"/>
              <a:pPr/>
              <a:t>35</a:t>
            </a:fld>
            <a:endParaRPr lang="en-US" altLang="en-US"/>
          </a:p>
        </p:txBody>
      </p:sp>
    </p:spTree>
    <p:extLst>
      <p:ext uri="{BB962C8B-B14F-4D97-AF65-F5344CB8AC3E}">
        <p14:creationId xmlns:p14="http://schemas.microsoft.com/office/powerpoint/2010/main" val="12311697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Date Placeholder 2"/>
          <p:cNvSpPr>
            <a:spLocks noGrp="1"/>
          </p:cNvSpPr>
          <p:nvPr>
            <p:ph type="dt" sz="quarter" idx="10"/>
          </p:nvPr>
        </p:nvSpPr>
        <p:spPr/>
        <p:txBody>
          <a:bodyPr/>
          <a:lstStyle/>
          <a:p>
            <a:pPr>
              <a:defRPr/>
            </a:pPr>
            <a:fld id="{2CABFCA3-1AD6-4A11-B14C-E16AA79190D2}" type="datetime4">
              <a:rPr lang="en-US" smtClean="0"/>
              <a:t>April 19, 2021</a:t>
            </a:fld>
            <a:endParaRPr lang="en-US" altLang="en-US">
              <a:solidFill>
                <a:schemeClr val="bg2"/>
              </a:solidFill>
            </a:endParaRPr>
          </a:p>
        </p:txBody>
      </p:sp>
      <p:sp>
        <p:nvSpPr>
          <p:cNvPr id="14"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B63CFBD-0B15-4E2F-88B5-13582D4EE94C}" type="slidenum">
              <a:rPr lang="en-US" altLang="en-US" sz="1400">
                <a:solidFill>
                  <a:srgbClr val="000066"/>
                </a:solidFill>
                <a:latin typeface="Arial" panose="020B0604020202020204" pitchFamily="34" charset="0"/>
              </a:rPr>
              <a:pPr/>
              <a:t>36</a:t>
            </a:fld>
            <a:endParaRPr lang="en-US" altLang="en-US" sz="1400">
              <a:solidFill>
                <a:srgbClr val="000066"/>
              </a:solidFill>
              <a:latin typeface="Arial" panose="020B0604020202020204" pitchFamily="34" charset="0"/>
            </a:endParaRPr>
          </a:p>
        </p:txBody>
      </p:sp>
      <p:sp>
        <p:nvSpPr>
          <p:cNvPr id="32773" name="Rectangle 2"/>
          <p:cNvSpPr>
            <a:spLocks noGrp="1" noChangeArrowheads="1"/>
          </p:cNvSpPr>
          <p:nvPr>
            <p:ph type="title"/>
          </p:nvPr>
        </p:nvSpPr>
        <p:spPr/>
        <p:txBody>
          <a:bodyPr/>
          <a:lstStyle/>
          <a:p>
            <a:r>
              <a:rPr lang="en-US" altLang="en-US" smtClean="0"/>
              <a:t>4-6: Mixed Financing Statements and Priority</a:t>
            </a:r>
          </a:p>
        </p:txBody>
      </p:sp>
      <p:sp>
        <p:nvSpPr>
          <p:cNvPr id="1524739" name="AutoShape 3"/>
          <p:cNvSpPr>
            <a:spLocks noChangeArrowheads="1"/>
          </p:cNvSpPr>
          <p:nvPr/>
        </p:nvSpPr>
        <p:spPr bwMode="auto">
          <a:xfrm>
            <a:off x="2362200" y="51816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1524740" name="AutoShape 4"/>
          <p:cNvSpPr>
            <a:spLocks noChangeArrowheads="1"/>
          </p:cNvSpPr>
          <p:nvPr/>
        </p:nvSpPr>
        <p:spPr bwMode="auto">
          <a:xfrm>
            <a:off x="2057400" y="1447800"/>
            <a:ext cx="2286000" cy="11430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Corp</a:t>
            </a:r>
          </a:p>
        </p:txBody>
      </p:sp>
      <p:sp>
        <p:nvSpPr>
          <p:cNvPr id="1524741" name="AutoShape 5"/>
          <p:cNvSpPr>
            <a:spLocks noChangeArrowheads="1"/>
          </p:cNvSpPr>
          <p:nvPr/>
        </p:nvSpPr>
        <p:spPr bwMode="auto">
          <a:xfrm>
            <a:off x="8295482" y="1447800"/>
            <a:ext cx="2286000" cy="12954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524742" name="Text Box 6"/>
          <p:cNvSpPr txBox="1">
            <a:spLocks noChangeArrowheads="1"/>
          </p:cNvSpPr>
          <p:nvPr/>
        </p:nvSpPr>
        <p:spPr bwMode="auto">
          <a:xfrm>
            <a:off x="7650161" y="3389094"/>
            <a:ext cx="4368802" cy="646331"/>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1/1 Who has priority?</a:t>
            </a:r>
          </a:p>
        </p:txBody>
      </p:sp>
      <p:sp>
        <p:nvSpPr>
          <p:cNvPr id="1524743" name="Line 7"/>
          <p:cNvSpPr>
            <a:spLocks noChangeShapeType="1"/>
          </p:cNvSpPr>
          <p:nvPr/>
        </p:nvSpPr>
        <p:spPr bwMode="auto">
          <a:xfrm>
            <a:off x="4343400" y="2057400"/>
            <a:ext cx="3952082" cy="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24744" name="Line 8"/>
          <p:cNvSpPr>
            <a:spLocks noChangeShapeType="1"/>
          </p:cNvSpPr>
          <p:nvPr/>
        </p:nvSpPr>
        <p:spPr bwMode="auto">
          <a:xfrm>
            <a:off x="3200400" y="2590800"/>
            <a:ext cx="0" cy="259080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24745" name="AutoShape 9"/>
          <p:cNvSpPr>
            <a:spLocks noChangeArrowheads="1"/>
          </p:cNvSpPr>
          <p:nvPr/>
        </p:nvSpPr>
        <p:spPr bwMode="auto">
          <a:xfrm>
            <a:off x="63500" y="2901951"/>
            <a:ext cx="2984500" cy="15367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2/1/79</a:t>
            </a:r>
          </a:p>
          <a:p>
            <a:pPr algn="ctr"/>
            <a:r>
              <a:rPr lang="en-US" altLang="en-US" sz="3200" dirty="0"/>
              <a:t>SA: Equipment</a:t>
            </a:r>
          </a:p>
          <a:p>
            <a:pPr algn="ctr"/>
            <a:r>
              <a:rPr lang="en-US" altLang="en-US" sz="3200" dirty="0"/>
              <a:t>FS: Equipment</a:t>
            </a:r>
          </a:p>
        </p:txBody>
      </p:sp>
      <p:sp>
        <p:nvSpPr>
          <p:cNvPr id="1524746" name="AutoShape 10"/>
          <p:cNvSpPr>
            <a:spLocks noChangeArrowheads="1"/>
          </p:cNvSpPr>
          <p:nvPr/>
        </p:nvSpPr>
        <p:spPr bwMode="auto">
          <a:xfrm>
            <a:off x="4495799" y="2473326"/>
            <a:ext cx="2971800" cy="15748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1/1/79</a:t>
            </a:r>
          </a:p>
          <a:p>
            <a:pPr algn="ctr"/>
            <a:r>
              <a:rPr lang="en-US" altLang="en-US" sz="3200" dirty="0"/>
              <a:t>SA: Equipment</a:t>
            </a:r>
          </a:p>
          <a:p>
            <a:pPr algn="ctr"/>
            <a:r>
              <a:rPr lang="en-US" altLang="en-US" sz="3200" dirty="0"/>
              <a:t>FS: Equipment</a:t>
            </a:r>
          </a:p>
        </p:txBody>
      </p:sp>
      <p:sp>
        <p:nvSpPr>
          <p:cNvPr id="1524747" name="AutoShape 11"/>
          <p:cNvSpPr>
            <a:spLocks noChangeArrowheads="1"/>
          </p:cNvSpPr>
          <p:nvPr/>
        </p:nvSpPr>
        <p:spPr bwMode="auto">
          <a:xfrm>
            <a:off x="5638800" y="4257675"/>
            <a:ext cx="4267200" cy="1546225"/>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u="sng" dirty="0"/>
              <a:t>Bank’s FS</a:t>
            </a:r>
          </a:p>
          <a:p>
            <a:pPr algn="ctr"/>
            <a:r>
              <a:rPr lang="en-US" altLang="en-US" sz="3200" dirty="0"/>
              <a:t>12/1/83 – New FS Filed</a:t>
            </a:r>
          </a:p>
          <a:p>
            <a:pPr algn="ctr"/>
            <a:r>
              <a:rPr lang="en-US" altLang="en-US" sz="3200" dirty="0"/>
              <a:t>1/1/84 – Original Lapses</a:t>
            </a:r>
          </a:p>
        </p:txBody>
      </p:sp>
      <p:sp>
        <p:nvSpPr>
          <p:cNvPr id="15"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6" name="Text Box 5"/>
          <p:cNvSpPr txBox="1">
            <a:spLocks noChangeArrowheads="1"/>
          </p:cNvSpPr>
          <p:nvPr/>
        </p:nvSpPr>
        <p:spPr bwMode="auto">
          <a:xfrm>
            <a:off x="11134899" y="0"/>
            <a:ext cx="1057102"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a:t>
            </a:r>
            <a:endParaRPr lang="en-US" b="1" i="0" dirty="0">
              <a:solidFill>
                <a:schemeClr val="accent4">
                  <a:lumMod val="75000"/>
                  <a:lumOff val="25000"/>
                </a:schemeClr>
              </a:solidFill>
              <a:latin typeface="+mn-lt"/>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24740"/>
                                        </p:tgtEl>
                                        <p:attrNameLst>
                                          <p:attrName>style.visibility</p:attrName>
                                        </p:attrNameLst>
                                      </p:cBhvr>
                                      <p:to>
                                        <p:strVal val="visible"/>
                                      </p:to>
                                    </p:set>
                                    <p:anim calcmode="lin" valueType="num">
                                      <p:cBhvr additive="base">
                                        <p:cTn id="7" dur="500" fill="hold"/>
                                        <p:tgtEl>
                                          <p:spTgt spid="1524740"/>
                                        </p:tgtEl>
                                        <p:attrNameLst>
                                          <p:attrName>ppt_x</p:attrName>
                                        </p:attrNameLst>
                                      </p:cBhvr>
                                      <p:tavLst>
                                        <p:tav tm="0">
                                          <p:val>
                                            <p:strVal val="0-#ppt_w/2"/>
                                          </p:val>
                                        </p:tav>
                                        <p:tav tm="100000">
                                          <p:val>
                                            <p:strVal val="#ppt_x"/>
                                          </p:val>
                                        </p:tav>
                                      </p:tavLst>
                                    </p:anim>
                                    <p:anim calcmode="lin" valueType="num">
                                      <p:cBhvr additive="base">
                                        <p:cTn id="8" dur="500" fill="hold"/>
                                        <p:tgtEl>
                                          <p:spTgt spid="1524740"/>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1524743"/>
                                        </p:tgtEl>
                                        <p:attrNameLst>
                                          <p:attrName>style.visibility</p:attrName>
                                        </p:attrNameLst>
                                      </p:cBhvr>
                                      <p:to>
                                        <p:strVal val="visible"/>
                                      </p:to>
                                    </p:set>
                                    <p:animEffect transition="in" filter="wipe(left)">
                                      <p:cBhvr>
                                        <p:cTn id="12" dur="500"/>
                                        <p:tgtEl>
                                          <p:spTgt spid="1524743"/>
                                        </p:tgtEl>
                                      </p:cBhvr>
                                    </p:animEffect>
                                  </p:childTnLst>
                                </p:cTn>
                              </p:par>
                            </p:childTnLst>
                          </p:cTn>
                        </p:par>
                        <p:par>
                          <p:cTn id="13" fill="hold" nodeType="afterGroup">
                            <p:stCondLst>
                              <p:cond delay="1000"/>
                            </p:stCondLst>
                            <p:childTnLst>
                              <p:par>
                                <p:cTn id="14" presetID="23" presetClass="entr" presetSubtype="272" fill="hold" grpId="0" nodeType="afterEffect">
                                  <p:stCondLst>
                                    <p:cond delay="0"/>
                                  </p:stCondLst>
                                  <p:childTnLst>
                                    <p:set>
                                      <p:cBhvr>
                                        <p:cTn id="15" dur="1" fill="hold">
                                          <p:stCondLst>
                                            <p:cond delay="0"/>
                                          </p:stCondLst>
                                        </p:cTn>
                                        <p:tgtEl>
                                          <p:spTgt spid="1524741"/>
                                        </p:tgtEl>
                                        <p:attrNameLst>
                                          <p:attrName>style.visibility</p:attrName>
                                        </p:attrNameLst>
                                      </p:cBhvr>
                                      <p:to>
                                        <p:strVal val="visible"/>
                                      </p:to>
                                    </p:set>
                                    <p:anim calcmode="lin" valueType="num">
                                      <p:cBhvr>
                                        <p:cTn id="16" dur="500" fill="hold"/>
                                        <p:tgtEl>
                                          <p:spTgt spid="1524741"/>
                                        </p:tgtEl>
                                        <p:attrNameLst>
                                          <p:attrName>ppt_w</p:attrName>
                                        </p:attrNameLst>
                                      </p:cBhvr>
                                      <p:tavLst>
                                        <p:tav tm="0">
                                          <p:val>
                                            <p:strVal val="2/3*#ppt_w"/>
                                          </p:val>
                                        </p:tav>
                                        <p:tav tm="100000">
                                          <p:val>
                                            <p:strVal val="#ppt_w"/>
                                          </p:val>
                                        </p:tav>
                                      </p:tavLst>
                                    </p:anim>
                                    <p:anim calcmode="lin" valueType="num">
                                      <p:cBhvr>
                                        <p:cTn id="17" dur="500" fill="hold"/>
                                        <p:tgtEl>
                                          <p:spTgt spid="1524741"/>
                                        </p:tgtEl>
                                        <p:attrNameLst>
                                          <p:attrName>ppt_h</p:attrName>
                                        </p:attrNameLst>
                                      </p:cBhvr>
                                      <p:tavLst>
                                        <p:tav tm="0">
                                          <p:val>
                                            <p:strVal val="2/3*#ppt_h"/>
                                          </p:val>
                                        </p:tav>
                                        <p:tav tm="100000">
                                          <p:val>
                                            <p:strVal val="#ppt_h"/>
                                          </p:val>
                                        </p:tav>
                                      </p:tavLst>
                                    </p:anim>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524746"/>
                                        </p:tgtEl>
                                        <p:attrNameLst>
                                          <p:attrName>style.visibility</p:attrName>
                                        </p:attrNameLst>
                                      </p:cBhvr>
                                      <p:to>
                                        <p:strVal val="visible"/>
                                      </p:to>
                                    </p:set>
                                    <p:animEffect transition="in" filter="dissolve">
                                      <p:cBhvr>
                                        <p:cTn id="21" dur="500"/>
                                        <p:tgtEl>
                                          <p:spTgt spid="1524746"/>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1" fill="hold" grpId="0" nodeType="clickEffect">
                                  <p:stCondLst>
                                    <p:cond delay="0"/>
                                  </p:stCondLst>
                                  <p:childTnLst>
                                    <p:set>
                                      <p:cBhvr>
                                        <p:cTn id="25" dur="1" fill="hold">
                                          <p:stCondLst>
                                            <p:cond delay="0"/>
                                          </p:stCondLst>
                                        </p:cTn>
                                        <p:tgtEl>
                                          <p:spTgt spid="1524744"/>
                                        </p:tgtEl>
                                        <p:attrNameLst>
                                          <p:attrName>style.visibility</p:attrName>
                                        </p:attrNameLst>
                                      </p:cBhvr>
                                      <p:to>
                                        <p:strVal val="visible"/>
                                      </p:to>
                                    </p:set>
                                    <p:animEffect transition="in" filter="wipe(up)">
                                      <p:cBhvr>
                                        <p:cTn id="26" dur="500"/>
                                        <p:tgtEl>
                                          <p:spTgt spid="1524744"/>
                                        </p:tgtEl>
                                      </p:cBhvr>
                                    </p:animEffect>
                                  </p:childTnLst>
                                </p:cTn>
                              </p:par>
                            </p:childTnLst>
                          </p:cTn>
                        </p:par>
                        <p:par>
                          <p:cTn id="27" fill="hold" nodeType="afterGroup">
                            <p:stCondLst>
                              <p:cond delay="500"/>
                            </p:stCondLst>
                            <p:childTnLst>
                              <p:par>
                                <p:cTn id="28" presetID="23" presetClass="entr" presetSubtype="272" fill="hold" grpId="0" nodeType="afterEffect">
                                  <p:stCondLst>
                                    <p:cond delay="0"/>
                                  </p:stCondLst>
                                  <p:childTnLst>
                                    <p:set>
                                      <p:cBhvr>
                                        <p:cTn id="29" dur="1" fill="hold">
                                          <p:stCondLst>
                                            <p:cond delay="0"/>
                                          </p:stCondLst>
                                        </p:cTn>
                                        <p:tgtEl>
                                          <p:spTgt spid="1524739"/>
                                        </p:tgtEl>
                                        <p:attrNameLst>
                                          <p:attrName>style.visibility</p:attrName>
                                        </p:attrNameLst>
                                      </p:cBhvr>
                                      <p:to>
                                        <p:strVal val="visible"/>
                                      </p:to>
                                    </p:set>
                                    <p:anim calcmode="lin" valueType="num">
                                      <p:cBhvr>
                                        <p:cTn id="30" dur="500" fill="hold"/>
                                        <p:tgtEl>
                                          <p:spTgt spid="1524739"/>
                                        </p:tgtEl>
                                        <p:attrNameLst>
                                          <p:attrName>ppt_w</p:attrName>
                                        </p:attrNameLst>
                                      </p:cBhvr>
                                      <p:tavLst>
                                        <p:tav tm="0">
                                          <p:val>
                                            <p:strVal val="2/3*#ppt_w"/>
                                          </p:val>
                                        </p:tav>
                                        <p:tav tm="100000">
                                          <p:val>
                                            <p:strVal val="#ppt_w"/>
                                          </p:val>
                                        </p:tav>
                                      </p:tavLst>
                                    </p:anim>
                                    <p:anim calcmode="lin" valueType="num">
                                      <p:cBhvr>
                                        <p:cTn id="31" dur="500" fill="hold"/>
                                        <p:tgtEl>
                                          <p:spTgt spid="1524739"/>
                                        </p:tgtEl>
                                        <p:attrNameLst>
                                          <p:attrName>ppt_h</p:attrName>
                                        </p:attrNameLst>
                                      </p:cBhvr>
                                      <p:tavLst>
                                        <p:tav tm="0">
                                          <p:val>
                                            <p:strVal val="2/3*#ppt_h"/>
                                          </p:val>
                                        </p:tav>
                                        <p:tav tm="100000">
                                          <p:val>
                                            <p:strVal val="#ppt_h"/>
                                          </p:val>
                                        </p:tav>
                                      </p:tavLst>
                                    </p:anim>
                                  </p:childTnLst>
                                </p:cTn>
                              </p:par>
                            </p:childTnLst>
                          </p:cTn>
                        </p:par>
                        <p:par>
                          <p:cTn id="32" fill="hold" nodeType="afterGroup">
                            <p:stCondLst>
                              <p:cond delay="1000"/>
                            </p:stCondLst>
                            <p:childTnLst>
                              <p:par>
                                <p:cTn id="33" presetID="9" presetClass="entr" presetSubtype="0" fill="hold" grpId="0" nodeType="afterEffect">
                                  <p:stCondLst>
                                    <p:cond delay="0"/>
                                  </p:stCondLst>
                                  <p:childTnLst>
                                    <p:set>
                                      <p:cBhvr>
                                        <p:cTn id="34" dur="1" fill="hold">
                                          <p:stCondLst>
                                            <p:cond delay="0"/>
                                          </p:stCondLst>
                                        </p:cTn>
                                        <p:tgtEl>
                                          <p:spTgt spid="1524745"/>
                                        </p:tgtEl>
                                        <p:attrNameLst>
                                          <p:attrName>style.visibility</p:attrName>
                                        </p:attrNameLst>
                                      </p:cBhvr>
                                      <p:to>
                                        <p:strVal val="visible"/>
                                      </p:to>
                                    </p:set>
                                    <p:animEffect transition="in" filter="dissolve">
                                      <p:cBhvr>
                                        <p:cTn id="35" dur="500"/>
                                        <p:tgtEl>
                                          <p:spTgt spid="1524745"/>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 presetClass="exit" presetSubtype="0" fill="hold" grpId="0" nodeType="clickEffect">
                                  <p:stCondLst>
                                    <p:cond delay="0"/>
                                  </p:stCondLst>
                                  <p:childTnLst>
                                    <p:set>
                                      <p:cBhvr>
                                        <p:cTn id="39" dur="1" fill="hold">
                                          <p:stCondLst>
                                            <p:cond delay="0"/>
                                          </p:stCondLst>
                                        </p:cTn>
                                        <p:tgtEl>
                                          <p:spTgt spid="15"/>
                                        </p:tgtEl>
                                        <p:attrNameLst>
                                          <p:attrName>style.visibility</p:attrName>
                                        </p:attrNameLst>
                                      </p:cBhvr>
                                      <p:to>
                                        <p:strVal val="hidden"/>
                                      </p:to>
                                    </p:set>
                                  </p:childTnLst>
                                </p:cTn>
                              </p:par>
                              <p:par>
                                <p:cTn id="40" presetID="9" presetClass="entr" presetSubtype="0" fill="hold" grpId="0" nodeType="withEffect">
                                  <p:stCondLst>
                                    <p:cond delay="0"/>
                                  </p:stCondLst>
                                  <p:childTnLst>
                                    <p:set>
                                      <p:cBhvr>
                                        <p:cTn id="41" dur="1" fill="hold">
                                          <p:stCondLst>
                                            <p:cond delay="0"/>
                                          </p:stCondLst>
                                        </p:cTn>
                                        <p:tgtEl>
                                          <p:spTgt spid="1524747"/>
                                        </p:tgtEl>
                                        <p:attrNameLst>
                                          <p:attrName>style.visibility</p:attrName>
                                        </p:attrNameLst>
                                      </p:cBhvr>
                                      <p:to>
                                        <p:strVal val="visible"/>
                                      </p:to>
                                    </p:set>
                                    <p:animEffect transition="in" filter="dissolve">
                                      <p:cBhvr>
                                        <p:cTn id="42" dur="500"/>
                                        <p:tgtEl>
                                          <p:spTgt spid="1524747"/>
                                        </p:tgtEl>
                                      </p:cBhvr>
                                    </p:animEffect>
                                  </p:childTnLst>
                                </p:cTn>
                              </p:par>
                            </p:childTnLst>
                          </p:cTn>
                        </p:par>
                        <p:par>
                          <p:cTn id="43" fill="hold" nodeType="afterGroup">
                            <p:stCondLst>
                              <p:cond delay="500"/>
                            </p:stCondLst>
                            <p:childTnLst>
                              <p:par>
                                <p:cTn id="44" presetID="9" presetClass="entr" presetSubtype="0" fill="hold" grpId="0" nodeType="afterEffect">
                                  <p:stCondLst>
                                    <p:cond delay="0"/>
                                  </p:stCondLst>
                                  <p:childTnLst>
                                    <p:set>
                                      <p:cBhvr>
                                        <p:cTn id="45" dur="1" fill="hold">
                                          <p:stCondLst>
                                            <p:cond delay="0"/>
                                          </p:stCondLst>
                                        </p:cTn>
                                        <p:tgtEl>
                                          <p:spTgt spid="1524742"/>
                                        </p:tgtEl>
                                        <p:attrNameLst>
                                          <p:attrName>style.visibility</p:attrName>
                                        </p:attrNameLst>
                                      </p:cBhvr>
                                      <p:to>
                                        <p:strVal val="visible"/>
                                      </p:to>
                                    </p:set>
                                    <p:animEffect transition="in" filter="dissolve">
                                      <p:cBhvr>
                                        <p:cTn id="46" dur="500"/>
                                        <p:tgtEl>
                                          <p:spTgt spid="15247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4739" grpId="0" animBg="1" autoUpdateAnimBg="0"/>
      <p:bldP spid="1524740" grpId="0" animBg="1" autoUpdateAnimBg="0"/>
      <p:bldP spid="1524741" grpId="0" animBg="1" autoUpdateAnimBg="0"/>
      <p:bldP spid="1524742" grpId="0" animBg="1" autoUpdateAnimBg="0"/>
      <p:bldP spid="1524743" grpId="0" animBg="1"/>
      <p:bldP spid="1524744" grpId="0" animBg="1"/>
      <p:bldP spid="1524745" grpId="0" animBg="1" autoUpdateAnimBg="0"/>
      <p:bldP spid="1524746" grpId="0" animBg="1" autoUpdateAnimBg="0"/>
      <p:bldP spid="1524747" grpId="0" animBg="1" autoUpdateAnimBg="0"/>
      <p:bldP spid="15" grpId="0" animBg="1"/>
    </p:bld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Date Placeholder 2"/>
          <p:cNvSpPr>
            <a:spLocks noGrp="1"/>
          </p:cNvSpPr>
          <p:nvPr>
            <p:ph type="dt" sz="quarter" idx="10"/>
          </p:nvPr>
        </p:nvSpPr>
        <p:spPr/>
        <p:txBody>
          <a:bodyPr/>
          <a:lstStyle/>
          <a:p>
            <a:pPr>
              <a:defRPr/>
            </a:pPr>
            <a:fld id="{3350E319-BE79-46D4-9AFB-279E98B565FC}" type="datetime4">
              <a:rPr lang="en-US" smtClean="0"/>
              <a:t>April 19, 2021</a:t>
            </a:fld>
            <a:endParaRPr lang="en-US" altLang="en-US">
              <a:solidFill>
                <a:schemeClr val="bg2"/>
              </a:solidFill>
            </a:endParaRPr>
          </a:p>
        </p:txBody>
      </p:sp>
      <p:sp>
        <p:nvSpPr>
          <p:cNvPr id="14"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27B4820-B092-4D1C-97F1-339DB0DD9019}" type="slidenum">
              <a:rPr lang="en-US" altLang="en-US" sz="1400">
                <a:solidFill>
                  <a:srgbClr val="000066"/>
                </a:solidFill>
                <a:latin typeface="Arial" panose="020B0604020202020204" pitchFamily="34" charset="0"/>
              </a:rPr>
              <a:pPr/>
              <a:t>37</a:t>
            </a:fld>
            <a:endParaRPr lang="en-US" altLang="en-US" sz="1400">
              <a:solidFill>
                <a:srgbClr val="000066"/>
              </a:solidFill>
              <a:latin typeface="Arial" panose="020B0604020202020204" pitchFamily="34" charset="0"/>
            </a:endParaRPr>
          </a:p>
        </p:txBody>
      </p:sp>
      <p:sp>
        <p:nvSpPr>
          <p:cNvPr id="33797" name="Rectangle 2"/>
          <p:cNvSpPr>
            <a:spLocks noGrp="1" noChangeArrowheads="1"/>
          </p:cNvSpPr>
          <p:nvPr>
            <p:ph type="title"/>
          </p:nvPr>
        </p:nvSpPr>
        <p:spPr/>
        <p:txBody>
          <a:bodyPr/>
          <a:lstStyle/>
          <a:p>
            <a:r>
              <a:rPr lang="en-US" altLang="en-US" smtClean="0"/>
              <a:t>4-6: Answer</a:t>
            </a:r>
          </a:p>
        </p:txBody>
      </p:sp>
      <p:sp>
        <p:nvSpPr>
          <p:cNvPr id="33806" name="Rectangle 11"/>
          <p:cNvSpPr>
            <a:spLocks noGrp="1" noChangeArrowheads="1"/>
          </p:cNvSpPr>
          <p:nvPr>
            <p:ph type="body" idx="4294967295"/>
          </p:nvPr>
        </p:nvSpPr>
        <p:spPr/>
        <p:txBody>
          <a:bodyPr/>
          <a:lstStyle/>
          <a:p>
            <a:r>
              <a:rPr lang="en-US" altLang="en-US" sz="4000" dirty="0" smtClean="0">
                <a:solidFill>
                  <a:srgbClr val="0000FF"/>
                </a:solidFill>
              </a:rPr>
              <a:t>This is </a:t>
            </a:r>
            <a:r>
              <a:rPr lang="en-US" altLang="en-US" sz="4000" i="1" dirty="0" err="1" smtClean="0">
                <a:solidFill>
                  <a:srgbClr val="0000FF"/>
                </a:solidFill>
              </a:rPr>
              <a:t>Hilyard</a:t>
            </a:r>
            <a:endParaRPr lang="en-US" altLang="en-US" sz="4000" i="1" dirty="0" smtClean="0">
              <a:solidFill>
                <a:srgbClr val="0000FF"/>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 name="Date Placeholder 2"/>
          <p:cNvSpPr>
            <a:spLocks noGrp="1"/>
          </p:cNvSpPr>
          <p:nvPr>
            <p:ph type="dt" sz="quarter" idx="10"/>
          </p:nvPr>
        </p:nvSpPr>
        <p:spPr/>
        <p:txBody>
          <a:bodyPr/>
          <a:lstStyle/>
          <a:p>
            <a:pPr>
              <a:defRPr/>
            </a:pPr>
            <a:fld id="{CB5DA874-24A7-49F6-B823-F570E56EFF5E}" type="datetime4">
              <a:rPr lang="en-US" smtClean="0"/>
              <a:t>April 19, 2021</a:t>
            </a:fld>
            <a:endParaRPr lang="en-US" altLang="en-US">
              <a:solidFill>
                <a:schemeClr val="bg2"/>
              </a:solidFill>
            </a:endParaRPr>
          </a:p>
        </p:txBody>
      </p:sp>
      <p:sp>
        <p:nvSpPr>
          <p:cNvPr id="19"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4DABDE8-5F1F-415D-B603-500CEBD89EAA}" type="slidenum">
              <a:rPr lang="en-US" altLang="en-US" sz="1400">
                <a:solidFill>
                  <a:srgbClr val="000066"/>
                </a:solidFill>
                <a:latin typeface="Arial" panose="020B0604020202020204" pitchFamily="34" charset="0"/>
              </a:rPr>
              <a:pPr/>
              <a:t>38</a:t>
            </a:fld>
            <a:endParaRPr lang="en-US" altLang="en-US" sz="1400">
              <a:solidFill>
                <a:srgbClr val="000066"/>
              </a:solidFill>
              <a:latin typeface="Arial" panose="020B0604020202020204" pitchFamily="34" charset="0"/>
            </a:endParaRPr>
          </a:p>
        </p:txBody>
      </p:sp>
      <p:sp>
        <p:nvSpPr>
          <p:cNvPr id="34821" name="Rectangle 2"/>
          <p:cNvSpPr>
            <a:spLocks noGrp="1" noChangeArrowheads="1"/>
          </p:cNvSpPr>
          <p:nvPr>
            <p:ph type="title"/>
          </p:nvPr>
        </p:nvSpPr>
        <p:spPr/>
        <p:txBody>
          <a:bodyPr/>
          <a:lstStyle/>
          <a:p>
            <a:r>
              <a:rPr lang="en-US" altLang="en-US" sz="5400" dirty="0" err="1" smtClean="0"/>
              <a:t>Hilyard</a:t>
            </a:r>
            <a:r>
              <a:rPr lang="en-US" altLang="en-US" sz="5400" dirty="0" smtClean="0"/>
              <a:t> Drilling</a:t>
            </a:r>
          </a:p>
        </p:txBody>
      </p:sp>
      <p:sp>
        <p:nvSpPr>
          <p:cNvPr id="1528835" name="AutoShape 3"/>
          <p:cNvSpPr>
            <a:spLocks noChangeArrowheads="1"/>
          </p:cNvSpPr>
          <p:nvPr/>
        </p:nvSpPr>
        <p:spPr bwMode="auto">
          <a:xfrm>
            <a:off x="1244601" y="52578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Worthen</a:t>
            </a:r>
          </a:p>
        </p:txBody>
      </p:sp>
      <p:sp>
        <p:nvSpPr>
          <p:cNvPr id="1528836" name="AutoShape 4"/>
          <p:cNvSpPr>
            <a:spLocks noChangeArrowheads="1"/>
          </p:cNvSpPr>
          <p:nvPr/>
        </p:nvSpPr>
        <p:spPr bwMode="auto">
          <a:xfrm>
            <a:off x="2057400" y="19812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Hilyard</a:t>
            </a:r>
          </a:p>
        </p:txBody>
      </p:sp>
      <p:sp>
        <p:nvSpPr>
          <p:cNvPr id="1528837" name="AutoShape 5"/>
          <p:cNvSpPr>
            <a:spLocks noChangeArrowheads="1"/>
          </p:cNvSpPr>
          <p:nvPr/>
        </p:nvSpPr>
        <p:spPr bwMode="auto">
          <a:xfrm>
            <a:off x="7848600" y="2057400"/>
            <a:ext cx="2438400"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dirty="0"/>
              <a:t>NBC</a:t>
            </a:r>
          </a:p>
        </p:txBody>
      </p:sp>
      <p:sp>
        <p:nvSpPr>
          <p:cNvPr id="1528838" name="Line 6"/>
          <p:cNvSpPr>
            <a:spLocks noChangeShapeType="1"/>
          </p:cNvSpPr>
          <p:nvPr/>
        </p:nvSpPr>
        <p:spPr bwMode="auto">
          <a:xfrm>
            <a:off x="4343400" y="2438400"/>
            <a:ext cx="3581400" cy="0"/>
          </a:xfrm>
          <a:prstGeom prst="line">
            <a:avLst/>
          </a:prstGeom>
          <a:noFill/>
          <a:ln w="190500">
            <a:solidFill>
              <a:schemeClr val="hlink"/>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28839" name="Line 7"/>
          <p:cNvSpPr>
            <a:spLocks noChangeShapeType="1"/>
          </p:cNvSpPr>
          <p:nvPr/>
        </p:nvSpPr>
        <p:spPr bwMode="auto">
          <a:xfrm>
            <a:off x="3200400" y="3200400"/>
            <a:ext cx="0" cy="2057400"/>
          </a:xfrm>
          <a:prstGeom prst="line">
            <a:avLst/>
          </a:prstGeom>
          <a:noFill/>
          <a:ln w="1905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28840" name="AutoShape 8"/>
          <p:cNvSpPr>
            <a:spLocks noChangeArrowheads="1"/>
          </p:cNvSpPr>
          <p:nvPr/>
        </p:nvSpPr>
        <p:spPr bwMode="auto">
          <a:xfrm>
            <a:off x="914401" y="3482976"/>
            <a:ext cx="1866900" cy="1495424"/>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6/14/83</a:t>
            </a:r>
          </a:p>
          <a:p>
            <a:pPr algn="ctr"/>
            <a:r>
              <a:rPr lang="en-US" altLang="en-US" sz="3200" dirty="0"/>
              <a:t>SA: AR</a:t>
            </a:r>
            <a:br>
              <a:rPr lang="en-US" altLang="en-US" sz="3200" dirty="0"/>
            </a:br>
            <a:r>
              <a:rPr lang="en-US" altLang="en-US" sz="3200" dirty="0"/>
              <a:t>FS: AR</a:t>
            </a:r>
          </a:p>
        </p:txBody>
      </p:sp>
      <p:sp>
        <p:nvSpPr>
          <p:cNvPr id="1528841" name="AutoShape 9"/>
          <p:cNvSpPr>
            <a:spLocks noChangeArrowheads="1"/>
          </p:cNvSpPr>
          <p:nvPr/>
        </p:nvSpPr>
        <p:spPr bwMode="auto">
          <a:xfrm>
            <a:off x="4572000" y="1003300"/>
            <a:ext cx="2286000" cy="12827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4/25/79</a:t>
            </a:r>
          </a:p>
          <a:p>
            <a:pPr algn="ctr"/>
            <a:r>
              <a:rPr lang="en-US" altLang="en-US" sz="3200" dirty="0"/>
              <a:t>SA: AR</a:t>
            </a:r>
          </a:p>
          <a:p>
            <a:pPr algn="ctr"/>
            <a:r>
              <a:rPr lang="en-US" altLang="en-US" sz="3200" dirty="0"/>
              <a:t>FS: AR </a:t>
            </a:r>
          </a:p>
        </p:txBody>
      </p:sp>
      <p:sp>
        <p:nvSpPr>
          <p:cNvPr id="1528842" name="Text Box 10"/>
          <p:cNvSpPr txBox="1">
            <a:spLocks noChangeArrowheads="1"/>
          </p:cNvSpPr>
          <p:nvPr/>
        </p:nvSpPr>
        <p:spPr bwMode="auto">
          <a:xfrm>
            <a:off x="9880599" y="3352801"/>
            <a:ext cx="2281237" cy="156966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200" dirty="0"/>
              <a:t>1/25/85 </a:t>
            </a:r>
            <a:r>
              <a:rPr lang="en-US" altLang="en-US" sz="3200" dirty="0" err="1"/>
              <a:t>Hilyard</a:t>
            </a:r>
            <a:r>
              <a:rPr lang="en-US" altLang="en-US" sz="3200" dirty="0"/>
              <a:t> Files </a:t>
            </a:r>
            <a:r>
              <a:rPr lang="en-US" altLang="en-US" sz="3200" dirty="0" err="1"/>
              <a:t>Ch</a:t>
            </a:r>
            <a:r>
              <a:rPr lang="en-US" altLang="en-US" sz="3200" dirty="0"/>
              <a:t> 11</a:t>
            </a:r>
          </a:p>
        </p:txBody>
      </p:sp>
      <p:sp>
        <p:nvSpPr>
          <p:cNvPr id="1528843" name="AutoShape 11"/>
          <p:cNvSpPr>
            <a:spLocks noChangeArrowheads="1"/>
          </p:cNvSpPr>
          <p:nvPr/>
        </p:nvSpPr>
        <p:spPr bwMode="auto">
          <a:xfrm>
            <a:off x="4762499" y="3048000"/>
            <a:ext cx="1866901" cy="990600"/>
          </a:xfrm>
          <a:prstGeom prst="flowChartAlternateProcess">
            <a:avLst/>
          </a:prstGeom>
          <a:solidFill>
            <a:srgbClr val="00FF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7/8/83</a:t>
            </a:r>
          </a:p>
          <a:p>
            <a:pPr algn="ctr"/>
            <a:r>
              <a:rPr lang="en-US" altLang="en-US" sz="3200" dirty="0"/>
              <a:t>FS: AR</a:t>
            </a:r>
          </a:p>
        </p:txBody>
      </p:sp>
      <p:sp>
        <p:nvSpPr>
          <p:cNvPr id="1528844" name="AutoShape 12"/>
          <p:cNvSpPr>
            <a:spLocks noChangeArrowheads="1"/>
          </p:cNvSpPr>
          <p:nvPr/>
        </p:nvSpPr>
        <p:spPr bwMode="auto">
          <a:xfrm>
            <a:off x="3937001" y="4310422"/>
            <a:ext cx="5918719" cy="2390416"/>
          </a:xfrm>
          <a:prstGeom prst="flowChartAlternateProcess">
            <a:avLst/>
          </a:prstGeom>
          <a:solidFill>
            <a:srgbClr val="00FFFF"/>
          </a:solidFill>
          <a:ln w="9525">
            <a:solidFill>
              <a:schemeClr val="tx1"/>
            </a:solidFill>
            <a:miter lim="800000"/>
            <a:headEnd/>
            <a:tailEnd/>
          </a:ln>
        </p:spPr>
        <p:txBody>
          <a:bodyPr wrap="square" anchor="ctr">
            <a:no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200" dirty="0"/>
              <a:t>4/28/83 </a:t>
            </a:r>
            <a:r>
              <a:rPr lang="en-US" altLang="en-US" sz="3200" dirty="0" smtClean="0"/>
              <a:t>Letter: </a:t>
            </a:r>
            <a:r>
              <a:rPr lang="en-US" altLang="en-US" sz="3200" dirty="0" smtClean="0">
                <a:cs typeface="Times New Roman" panose="02020603050405020304" pitchFamily="18" charset="0"/>
              </a:rPr>
              <a:t>“We </a:t>
            </a:r>
            <a:r>
              <a:rPr lang="en-US" altLang="en-US" sz="3200" dirty="0">
                <a:cs typeface="Times New Roman" panose="02020603050405020304" pitchFamily="18" charset="0"/>
              </a:rPr>
              <a:t>acknowledge their </a:t>
            </a:r>
            <a:r>
              <a:rPr lang="en-US" altLang="en-US" sz="3200" dirty="0" smtClean="0">
                <a:cs typeface="Times New Roman" panose="02020603050405020304" pitchFamily="18" charset="0"/>
              </a:rPr>
              <a:t>first lien </a:t>
            </a:r>
            <a:r>
              <a:rPr lang="en-US" altLang="en-US" sz="3200" dirty="0">
                <a:cs typeface="Times New Roman" panose="02020603050405020304" pitchFamily="18" charset="0"/>
              </a:rPr>
              <a:t>and would be happy </a:t>
            </a:r>
            <a:r>
              <a:rPr lang="en-US" altLang="en-US" sz="3200" dirty="0" smtClean="0">
                <a:cs typeface="Times New Roman" panose="02020603050405020304" pitchFamily="18" charset="0"/>
              </a:rPr>
              <a:t>to do </a:t>
            </a:r>
            <a:r>
              <a:rPr lang="en-US" altLang="en-US" sz="3200" dirty="0">
                <a:cs typeface="Times New Roman" panose="02020603050405020304" pitchFamily="18" charset="0"/>
              </a:rPr>
              <a:t>so </a:t>
            </a:r>
            <a:r>
              <a:rPr lang="en-US" altLang="en-US" sz="3200" dirty="0" smtClean="0">
                <a:cs typeface="Times New Roman" panose="02020603050405020304" pitchFamily="18" charset="0"/>
              </a:rPr>
              <a:t>in writing </a:t>
            </a:r>
            <a:r>
              <a:rPr lang="en-US" altLang="en-US" sz="3200" dirty="0">
                <a:cs typeface="Times New Roman" panose="02020603050405020304" pitchFamily="18" charset="0"/>
              </a:rPr>
              <a:t>so that it </a:t>
            </a:r>
            <a:r>
              <a:rPr lang="en-US" altLang="en-US" sz="3200" dirty="0" smtClean="0">
                <a:cs typeface="Times New Roman" panose="02020603050405020304" pitchFamily="18" charset="0"/>
              </a:rPr>
              <a:t>is clear </a:t>
            </a:r>
            <a:r>
              <a:rPr lang="en-US" altLang="en-US" sz="3200" dirty="0">
                <a:cs typeface="Times New Roman" panose="02020603050405020304" pitchFamily="18" charset="0"/>
              </a:rPr>
              <a:t>to everyone that our </a:t>
            </a:r>
            <a:r>
              <a:rPr lang="en-US" altLang="en-US" sz="3200" dirty="0" smtClean="0">
                <a:cs typeface="Times New Roman" panose="02020603050405020304" pitchFamily="18" charset="0"/>
              </a:rPr>
              <a:t>lien </a:t>
            </a:r>
            <a:r>
              <a:rPr lang="en-US" altLang="en-US" sz="3200" dirty="0">
                <a:cs typeface="Times New Roman" panose="02020603050405020304" pitchFamily="18" charset="0"/>
              </a:rPr>
              <a:t>is junior to </a:t>
            </a:r>
            <a:r>
              <a:rPr lang="en-US" altLang="en-US" sz="3200" dirty="0" smtClean="0">
                <a:cs typeface="Times New Roman" panose="02020603050405020304" pitchFamily="18" charset="0"/>
              </a:rPr>
              <a:t>theirs.”</a:t>
            </a:r>
            <a:endParaRPr lang="en-US" altLang="en-US" sz="3200" dirty="0"/>
          </a:p>
        </p:txBody>
      </p:sp>
      <p:sp>
        <p:nvSpPr>
          <p:cNvPr id="1528845" name="Line 13"/>
          <p:cNvSpPr>
            <a:spLocks noChangeShapeType="1"/>
          </p:cNvSpPr>
          <p:nvPr/>
        </p:nvSpPr>
        <p:spPr bwMode="auto">
          <a:xfrm>
            <a:off x="4343400" y="2895600"/>
            <a:ext cx="3581400" cy="0"/>
          </a:xfrm>
          <a:prstGeom prst="line">
            <a:avLst/>
          </a:prstGeom>
          <a:noFill/>
          <a:ln w="190500">
            <a:solidFill>
              <a:srgbClr val="008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28846" name="Text Box 14"/>
          <p:cNvSpPr txBox="1">
            <a:spLocks noChangeArrowheads="1"/>
          </p:cNvSpPr>
          <p:nvPr/>
        </p:nvSpPr>
        <p:spPr bwMode="auto">
          <a:xfrm>
            <a:off x="9957320" y="5144105"/>
            <a:ext cx="1981200" cy="1200329"/>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Who has priority?</a:t>
            </a:r>
          </a:p>
        </p:txBody>
      </p:sp>
      <p:sp>
        <p:nvSpPr>
          <p:cNvPr id="1528847" name="Line 15"/>
          <p:cNvSpPr>
            <a:spLocks noChangeShapeType="1"/>
          </p:cNvSpPr>
          <p:nvPr/>
        </p:nvSpPr>
        <p:spPr bwMode="auto">
          <a:xfrm>
            <a:off x="4724400" y="2184400"/>
            <a:ext cx="22098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28848" name="AutoShape 16"/>
          <p:cNvSpPr>
            <a:spLocks/>
          </p:cNvSpPr>
          <p:nvPr/>
        </p:nvSpPr>
        <p:spPr bwMode="auto">
          <a:xfrm>
            <a:off x="7373938" y="1198564"/>
            <a:ext cx="4030662" cy="584775"/>
          </a:xfrm>
          <a:prstGeom prst="borderCallout2">
            <a:avLst>
              <a:gd name="adj1" fmla="val 13741"/>
              <a:gd name="adj2" fmla="val -2486"/>
              <a:gd name="adj3" fmla="val 13741"/>
              <a:gd name="adj4" fmla="val -6111"/>
              <a:gd name="adj5" fmla="val 190458"/>
              <a:gd name="adj6" fmla="val -9787"/>
            </a:avLst>
          </a:prstGeom>
          <a:solidFill>
            <a:srgbClr val="00FFFF"/>
          </a:solidFill>
          <a:ln w="9525">
            <a:solidFill>
              <a:schemeClr val="tx1"/>
            </a:solidFill>
            <a:miter lim="800000"/>
            <a:headEnd/>
            <a:tailEnd/>
          </a:ln>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After 5 </a:t>
            </a:r>
            <a:r>
              <a:rPr lang="en-US" altLang="en-US" sz="3200" dirty="0" err="1"/>
              <a:t>Yrs</a:t>
            </a:r>
            <a:r>
              <a:rPr lang="en-US" altLang="en-US" sz="3200" dirty="0"/>
              <a:t>: Lapsed FS</a:t>
            </a:r>
          </a:p>
        </p:txBody>
      </p:sp>
      <p:sp>
        <p:nvSpPr>
          <p:cNvPr id="20" name="Rectangle 5"/>
          <p:cNvSpPr>
            <a:spLocks noChangeArrowheads="1"/>
          </p:cNvSpPr>
          <p:nvPr/>
        </p:nvSpPr>
        <p:spPr bwMode="auto">
          <a:xfrm>
            <a:off x="11988800"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28836"/>
                                        </p:tgtEl>
                                        <p:attrNameLst>
                                          <p:attrName>style.visibility</p:attrName>
                                        </p:attrNameLst>
                                      </p:cBhvr>
                                      <p:to>
                                        <p:strVal val="visible"/>
                                      </p:to>
                                    </p:set>
                                    <p:anim calcmode="lin" valueType="num">
                                      <p:cBhvr additive="base">
                                        <p:cTn id="7" dur="500" fill="hold"/>
                                        <p:tgtEl>
                                          <p:spTgt spid="1528836"/>
                                        </p:tgtEl>
                                        <p:attrNameLst>
                                          <p:attrName>ppt_x</p:attrName>
                                        </p:attrNameLst>
                                      </p:cBhvr>
                                      <p:tavLst>
                                        <p:tav tm="0">
                                          <p:val>
                                            <p:strVal val="0-#ppt_w/2"/>
                                          </p:val>
                                        </p:tav>
                                        <p:tav tm="100000">
                                          <p:val>
                                            <p:strVal val="#ppt_x"/>
                                          </p:val>
                                        </p:tav>
                                      </p:tavLst>
                                    </p:anim>
                                    <p:anim calcmode="lin" valueType="num">
                                      <p:cBhvr additive="base">
                                        <p:cTn id="8" dur="500" fill="hold"/>
                                        <p:tgtEl>
                                          <p:spTgt spid="152883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1528838"/>
                                        </p:tgtEl>
                                        <p:attrNameLst>
                                          <p:attrName>style.visibility</p:attrName>
                                        </p:attrNameLst>
                                      </p:cBhvr>
                                      <p:to>
                                        <p:strVal val="visible"/>
                                      </p:to>
                                    </p:set>
                                    <p:animEffect transition="in" filter="wipe(left)">
                                      <p:cBhvr>
                                        <p:cTn id="12" dur="500"/>
                                        <p:tgtEl>
                                          <p:spTgt spid="1528838"/>
                                        </p:tgtEl>
                                      </p:cBhvr>
                                    </p:animEffect>
                                  </p:childTnLst>
                                </p:cTn>
                              </p:par>
                            </p:childTnLst>
                          </p:cTn>
                        </p:par>
                        <p:par>
                          <p:cTn id="13" fill="hold" nodeType="afterGroup">
                            <p:stCondLst>
                              <p:cond delay="1000"/>
                            </p:stCondLst>
                            <p:childTnLst>
                              <p:par>
                                <p:cTn id="14" presetID="23" presetClass="entr" presetSubtype="272" fill="hold" grpId="0" nodeType="afterEffect">
                                  <p:stCondLst>
                                    <p:cond delay="0"/>
                                  </p:stCondLst>
                                  <p:childTnLst>
                                    <p:set>
                                      <p:cBhvr>
                                        <p:cTn id="15" dur="1" fill="hold">
                                          <p:stCondLst>
                                            <p:cond delay="0"/>
                                          </p:stCondLst>
                                        </p:cTn>
                                        <p:tgtEl>
                                          <p:spTgt spid="1528837"/>
                                        </p:tgtEl>
                                        <p:attrNameLst>
                                          <p:attrName>style.visibility</p:attrName>
                                        </p:attrNameLst>
                                      </p:cBhvr>
                                      <p:to>
                                        <p:strVal val="visible"/>
                                      </p:to>
                                    </p:set>
                                    <p:anim calcmode="lin" valueType="num">
                                      <p:cBhvr>
                                        <p:cTn id="16" dur="500" fill="hold"/>
                                        <p:tgtEl>
                                          <p:spTgt spid="1528837"/>
                                        </p:tgtEl>
                                        <p:attrNameLst>
                                          <p:attrName>ppt_w</p:attrName>
                                        </p:attrNameLst>
                                      </p:cBhvr>
                                      <p:tavLst>
                                        <p:tav tm="0">
                                          <p:val>
                                            <p:strVal val="2/3*#ppt_w"/>
                                          </p:val>
                                        </p:tav>
                                        <p:tav tm="100000">
                                          <p:val>
                                            <p:strVal val="#ppt_w"/>
                                          </p:val>
                                        </p:tav>
                                      </p:tavLst>
                                    </p:anim>
                                    <p:anim calcmode="lin" valueType="num">
                                      <p:cBhvr>
                                        <p:cTn id="17" dur="500" fill="hold"/>
                                        <p:tgtEl>
                                          <p:spTgt spid="1528837"/>
                                        </p:tgtEl>
                                        <p:attrNameLst>
                                          <p:attrName>ppt_h</p:attrName>
                                        </p:attrNameLst>
                                      </p:cBhvr>
                                      <p:tavLst>
                                        <p:tav tm="0">
                                          <p:val>
                                            <p:strVal val="2/3*#ppt_h"/>
                                          </p:val>
                                        </p:tav>
                                        <p:tav tm="100000">
                                          <p:val>
                                            <p:strVal val="#ppt_h"/>
                                          </p:val>
                                        </p:tav>
                                      </p:tavLst>
                                    </p:anim>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1528841"/>
                                        </p:tgtEl>
                                        <p:attrNameLst>
                                          <p:attrName>style.visibility</p:attrName>
                                        </p:attrNameLst>
                                      </p:cBhvr>
                                      <p:to>
                                        <p:strVal val="visible"/>
                                      </p:to>
                                    </p:set>
                                    <p:animEffect transition="in" filter="dissolve">
                                      <p:cBhvr>
                                        <p:cTn id="21" dur="500"/>
                                        <p:tgtEl>
                                          <p:spTgt spid="1528841"/>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1" fill="hold" grpId="0" nodeType="clickEffect">
                                  <p:stCondLst>
                                    <p:cond delay="0"/>
                                  </p:stCondLst>
                                  <p:childTnLst>
                                    <p:set>
                                      <p:cBhvr>
                                        <p:cTn id="25" dur="1" fill="hold">
                                          <p:stCondLst>
                                            <p:cond delay="0"/>
                                          </p:stCondLst>
                                        </p:cTn>
                                        <p:tgtEl>
                                          <p:spTgt spid="1528839"/>
                                        </p:tgtEl>
                                        <p:attrNameLst>
                                          <p:attrName>style.visibility</p:attrName>
                                        </p:attrNameLst>
                                      </p:cBhvr>
                                      <p:to>
                                        <p:strVal val="visible"/>
                                      </p:to>
                                    </p:set>
                                    <p:animEffect transition="in" filter="wipe(up)">
                                      <p:cBhvr>
                                        <p:cTn id="26" dur="500"/>
                                        <p:tgtEl>
                                          <p:spTgt spid="1528839"/>
                                        </p:tgtEl>
                                      </p:cBhvr>
                                    </p:animEffect>
                                  </p:childTnLst>
                                </p:cTn>
                              </p:par>
                            </p:childTnLst>
                          </p:cTn>
                        </p:par>
                        <p:par>
                          <p:cTn id="27" fill="hold" nodeType="afterGroup">
                            <p:stCondLst>
                              <p:cond delay="500"/>
                            </p:stCondLst>
                            <p:childTnLst>
                              <p:par>
                                <p:cTn id="28" presetID="23" presetClass="entr" presetSubtype="272" fill="hold" grpId="0" nodeType="afterEffect">
                                  <p:stCondLst>
                                    <p:cond delay="0"/>
                                  </p:stCondLst>
                                  <p:childTnLst>
                                    <p:set>
                                      <p:cBhvr>
                                        <p:cTn id="29" dur="1" fill="hold">
                                          <p:stCondLst>
                                            <p:cond delay="0"/>
                                          </p:stCondLst>
                                        </p:cTn>
                                        <p:tgtEl>
                                          <p:spTgt spid="1528835"/>
                                        </p:tgtEl>
                                        <p:attrNameLst>
                                          <p:attrName>style.visibility</p:attrName>
                                        </p:attrNameLst>
                                      </p:cBhvr>
                                      <p:to>
                                        <p:strVal val="visible"/>
                                      </p:to>
                                    </p:set>
                                    <p:anim calcmode="lin" valueType="num">
                                      <p:cBhvr>
                                        <p:cTn id="30" dur="500" fill="hold"/>
                                        <p:tgtEl>
                                          <p:spTgt spid="1528835"/>
                                        </p:tgtEl>
                                        <p:attrNameLst>
                                          <p:attrName>ppt_w</p:attrName>
                                        </p:attrNameLst>
                                      </p:cBhvr>
                                      <p:tavLst>
                                        <p:tav tm="0">
                                          <p:val>
                                            <p:strVal val="2/3*#ppt_w"/>
                                          </p:val>
                                        </p:tav>
                                        <p:tav tm="100000">
                                          <p:val>
                                            <p:strVal val="#ppt_w"/>
                                          </p:val>
                                        </p:tav>
                                      </p:tavLst>
                                    </p:anim>
                                    <p:anim calcmode="lin" valueType="num">
                                      <p:cBhvr>
                                        <p:cTn id="31" dur="500" fill="hold"/>
                                        <p:tgtEl>
                                          <p:spTgt spid="1528835"/>
                                        </p:tgtEl>
                                        <p:attrNameLst>
                                          <p:attrName>ppt_h</p:attrName>
                                        </p:attrNameLst>
                                      </p:cBhvr>
                                      <p:tavLst>
                                        <p:tav tm="0">
                                          <p:val>
                                            <p:strVal val="2/3*#ppt_h"/>
                                          </p:val>
                                        </p:tav>
                                        <p:tav tm="100000">
                                          <p:val>
                                            <p:strVal val="#ppt_h"/>
                                          </p:val>
                                        </p:tav>
                                      </p:tavLst>
                                    </p:anim>
                                  </p:childTnLst>
                                </p:cTn>
                              </p:par>
                            </p:childTnLst>
                          </p:cTn>
                        </p:par>
                        <p:par>
                          <p:cTn id="32" fill="hold" nodeType="afterGroup">
                            <p:stCondLst>
                              <p:cond delay="1000"/>
                            </p:stCondLst>
                            <p:childTnLst>
                              <p:par>
                                <p:cTn id="33" presetID="9" presetClass="entr" presetSubtype="0" fill="hold" grpId="0" nodeType="afterEffect">
                                  <p:stCondLst>
                                    <p:cond delay="0"/>
                                  </p:stCondLst>
                                  <p:childTnLst>
                                    <p:set>
                                      <p:cBhvr>
                                        <p:cTn id="34" dur="1" fill="hold">
                                          <p:stCondLst>
                                            <p:cond delay="0"/>
                                          </p:stCondLst>
                                        </p:cTn>
                                        <p:tgtEl>
                                          <p:spTgt spid="1528840"/>
                                        </p:tgtEl>
                                        <p:attrNameLst>
                                          <p:attrName>style.visibility</p:attrName>
                                        </p:attrNameLst>
                                      </p:cBhvr>
                                      <p:to>
                                        <p:strVal val="visible"/>
                                      </p:to>
                                    </p:set>
                                    <p:animEffect transition="in" filter="dissolve">
                                      <p:cBhvr>
                                        <p:cTn id="35" dur="500"/>
                                        <p:tgtEl>
                                          <p:spTgt spid="1528840"/>
                                        </p:tgtEl>
                                      </p:cBhvr>
                                    </p:animEffect>
                                  </p:childTnLst>
                                </p:cTn>
                              </p:par>
                            </p:childTnLst>
                          </p:cTn>
                        </p:par>
                        <p:par>
                          <p:cTn id="36" fill="hold" nodeType="afterGroup">
                            <p:stCondLst>
                              <p:cond delay="1500"/>
                            </p:stCondLst>
                            <p:childTnLst>
                              <p:par>
                                <p:cTn id="37" presetID="9" presetClass="entr" presetSubtype="0" fill="hold" grpId="0" nodeType="afterEffect">
                                  <p:stCondLst>
                                    <p:cond delay="0"/>
                                  </p:stCondLst>
                                  <p:childTnLst>
                                    <p:set>
                                      <p:cBhvr>
                                        <p:cTn id="38" dur="1" fill="hold">
                                          <p:stCondLst>
                                            <p:cond delay="0"/>
                                          </p:stCondLst>
                                        </p:cTn>
                                        <p:tgtEl>
                                          <p:spTgt spid="1528844"/>
                                        </p:tgtEl>
                                        <p:attrNameLst>
                                          <p:attrName>style.visibility</p:attrName>
                                        </p:attrNameLst>
                                      </p:cBhvr>
                                      <p:to>
                                        <p:strVal val="visible"/>
                                      </p:to>
                                    </p:set>
                                    <p:animEffect transition="in" filter="dissolve">
                                      <p:cBhvr>
                                        <p:cTn id="39" dur="500"/>
                                        <p:tgtEl>
                                          <p:spTgt spid="1528844"/>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1528845"/>
                                        </p:tgtEl>
                                        <p:attrNameLst>
                                          <p:attrName>style.visibility</p:attrName>
                                        </p:attrNameLst>
                                      </p:cBhvr>
                                      <p:to>
                                        <p:strVal val="visible"/>
                                      </p:to>
                                    </p:set>
                                    <p:animEffect transition="in" filter="wipe(left)">
                                      <p:cBhvr>
                                        <p:cTn id="44" dur="500"/>
                                        <p:tgtEl>
                                          <p:spTgt spid="1528845"/>
                                        </p:tgtEl>
                                      </p:cBhvr>
                                    </p:animEffect>
                                  </p:childTnLst>
                                </p:cTn>
                              </p:par>
                            </p:childTnLst>
                          </p:cTn>
                        </p:par>
                        <p:par>
                          <p:cTn id="45" fill="hold" nodeType="afterGroup">
                            <p:stCondLst>
                              <p:cond delay="500"/>
                            </p:stCondLst>
                            <p:childTnLst>
                              <p:par>
                                <p:cTn id="46" presetID="9" presetClass="entr" presetSubtype="0" fill="hold" grpId="0" nodeType="afterEffect">
                                  <p:stCondLst>
                                    <p:cond delay="0"/>
                                  </p:stCondLst>
                                  <p:childTnLst>
                                    <p:set>
                                      <p:cBhvr>
                                        <p:cTn id="47" dur="1" fill="hold">
                                          <p:stCondLst>
                                            <p:cond delay="0"/>
                                          </p:stCondLst>
                                        </p:cTn>
                                        <p:tgtEl>
                                          <p:spTgt spid="1528843"/>
                                        </p:tgtEl>
                                        <p:attrNameLst>
                                          <p:attrName>style.visibility</p:attrName>
                                        </p:attrNameLst>
                                      </p:cBhvr>
                                      <p:to>
                                        <p:strVal val="visible"/>
                                      </p:to>
                                    </p:set>
                                    <p:animEffect transition="in" filter="dissolve">
                                      <p:cBhvr>
                                        <p:cTn id="48" dur="500"/>
                                        <p:tgtEl>
                                          <p:spTgt spid="1528843"/>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3" presetClass="entr" presetSubtype="272" fill="hold" grpId="0" nodeType="clickEffect">
                                  <p:stCondLst>
                                    <p:cond delay="0"/>
                                  </p:stCondLst>
                                  <p:childTnLst>
                                    <p:set>
                                      <p:cBhvr>
                                        <p:cTn id="52" dur="1" fill="hold">
                                          <p:stCondLst>
                                            <p:cond delay="0"/>
                                          </p:stCondLst>
                                        </p:cTn>
                                        <p:tgtEl>
                                          <p:spTgt spid="1528847"/>
                                        </p:tgtEl>
                                        <p:attrNameLst>
                                          <p:attrName>style.visibility</p:attrName>
                                        </p:attrNameLst>
                                      </p:cBhvr>
                                      <p:to>
                                        <p:strVal val="visible"/>
                                      </p:to>
                                    </p:set>
                                    <p:anim calcmode="lin" valueType="num">
                                      <p:cBhvr>
                                        <p:cTn id="53" dur="500" fill="hold"/>
                                        <p:tgtEl>
                                          <p:spTgt spid="1528847"/>
                                        </p:tgtEl>
                                        <p:attrNameLst>
                                          <p:attrName>ppt_w</p:attrName>
                                        </p:attrNameLst>
                                      </p:cBhvr>
                                      <p:tavLst>
                                        <p:tav tm="0">
                                          <p:val>
                                            <p:strVal val="2/3*#ppt_w"/>
                                          </p:val>
                                        </p:tav>
                                        <p:tav tm="100000">
                                          <p:val>
                                            <p:strVal val="#ppt_w"/>
                                          </p:val>
                                        </p:tav>
                                      </p:tavLst>
                                    </p:anim>
                                    <p:anim calcmode="lin" valueType="num">
                                      <p:cBhvr>
                                        <p:cTn id="54" dur="500" fill="hold"/>
                                        <p:tgtEl>
                                          <p:spTgt spid="1528847"/>
                                        </p:tgtEl>
                                        <p:attrNameLst>
                                          <p:attrName>ppt_h</p:attrName>
                                        </p:attrNameLst>
                                      </p:cBhvr>
                                      <p:tavLst>
                                        <p:tav tm="0">
                                          <p:val>
                                            <p:strVal val="2/3*#ppt_h"/>
                                          </p:val>
                                        </p:tav>
                                        <p:tav tm="100000">
                                          <p:val>
                                            <p:strVal val="#ppt_h"/>
                                          </p:val>
                                        </p:tav>
                                      </p:tavLst>
                                    </p:anim>
                                  </p:childTnLst>
                                </p:cTn>
                              </p:par>
                            </p:childTnLst>
                          </p:cTn>
                        </p:par>
                        <p:par>
                          <p:cTn id="55" fill="hold" nodeType="afterGroup">
                            <p:stCondLst>
                              <p:cond delay="500"/>
                            </p:stCondLst>
                            <p:childTnLst>
                              <p:par>
                                <p:cTn id="56" presetID="22" presetClass="entr" presetSubtype="4" fill="hold" grpId="0" nodeType="afterEffect">
                                  <p:stCondLst>
                                    <p:cond delay="0"/>
                                  </p:stCondLst>
                                  <p:childTnLst>
                                    <p:set>
                                      <p:cBhvr>
                                        <p:cTn id="57" dur="1" fill="hold">
                                          <p:stCondLst>
                                            <p:cond delay="0"/>
                                          </p:stCondLst>
                                        </p:cTn>
                                        <p:tgtEl>
                                          <p:spTgt spid="1528848"/>
                                        </p:tgtEl>
                                        <p:attrNameLst>
                                          <p:attrName>style.visibility</p:attrName>
                                        </p:attrNameLst>
                                      </p:cBhvr>
                                      <p:to>
                                        <p:strVal val="visible"/>
                                      </p:to>
                                    </p:set>
                                    <p:animEffect transition="in" filter="wipe(down)">
                                      <p:cBhvr>
                                        <p:cTn id="58" dur="500"/>
                                        <p:tgtEl>
                                          <p:spTgt spid="1528848"/>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xit" presetSubtype="0" fill="hold" grpId="0" nodeType="clickEffect">
                                  <p:stCondLst>
                                    <p:cond delay="0"/>
                                  </p:stCondLst>
                                  <p:childTnLst>
                                    <p:set>
                                      <p:cBhvr>
                                        <p:cTn id="62" dur="1" fill="hold">
                                          <p:stCondLst>
                                            <p:cond delay="0"/>
                                          </p:stCondLst>
                                        </p:cTn>
                                        <p:tgtEl>
                                          <p:spTgt spid="20"/>
                                        </p:tgtEl>
                                        <p:attrNameLst>
                                          <p:attrName>style.visibility</p:attrName>
                                        </p:attrNameLst>
                                      </p:cBhvr>
                                      <p:to>
                                        <p:strVal val="hidden"/>
                                      </p:to>
                                    </p:set>
                                  </p:childTnLst>
                                </p:cTn>
                              </p:par>
                              <p:par>
                                <p:cTn id="63" presetID="9" presetClass="entr" presetSubtype="0" fill="hold" grpId="0" nodeType="withEffect">
                                  <p:stCondLst>
                                    <p:cond delay="0"/>
                                  </p:stCondLst>
                                  <p:childTnLst>
                                    <p:set>
                                      <p:cBhvr>
                                        <p:cTn id="64" dur="1" fill="hold">
                                          <p:stCondLst>
                                            <p:cond delay="0"/>
                                          </p:stCondLst>
                                        </p:cTn>
                                        <p:tgtEl>
                                          <p:spTgt spid="1528842"/>
                                        </p:tgtEl>
                                        <p:attrNameLst>
                                          <p:attrName>style.visibility</p:attrName>
                                        </p:attrNameLst>
                                      </p:cBhvr>
                                      <p:to>
                                        <p:strVal val="visible"/>
                                      </p:to>
                                    </p:set>
                                    <p:animEffect transition="in" filter="dissolve">
                                      <p:cBhvr>
                                        <p:cTn id="65" dur="500"/>
                                        <p:tgtEl>
                                          <p:spTgt spid="1528842"/>
                                        </p:tgtEl>
                                      </p:cBhvr>
                                    </p:animEffect>
                                  </p:childTnLst>
                                </p:cTn>
                              </p:par>
                            </p:childTnLst>
                          </p:cTn>
                        </p:par>
                        <p:par>
                          <p:cTn id="66" fill="hold" nodeType="afterGroup">
                            <p:stCondLst>
                              <p:cond delay="500"/>
                            </p:stCondLst>
                            <p:childTnLst>
                              <p:par>
                                <p:cTn id="67" presetID="9" presetClass="entr" presetSubtype="0" fill="hold" grpId="0" nodeType="afterEffect">
                                  <p:stCondLst>
                                    <p:cond delay="0"/>
                                  </p:stCondLst>
                                  <p:childTnLst>
                                    <p:set>
                                      <p:cBhvr>
                                        <p:cTn id="68" dur="1" fill="hold">
                                          <p:stCondLst>
                                            <p:cond delay="0"/>
                                          </p:stCondLst>
                                        </p:cTn>
                                        <p:tgtEl>
                                          <p:spTgt spid="1528846"/>
                                        </p:tgtEl>
                                        <p:attrNameLst>
                                          <p:attrName>style.visibility</p:attrName>
                                        </p:attrNameLst>
                                      </p:cBhvr>
                                      <p:to>
                                        <p:strVal val="visible"/>
                                      </p:to>
                                    </p:set>
                                    <p:animEffect transition="in" filter="dissolve">
                                      <p:cBhvr>
                                        <p:cTn id="69" dur="500"/>
                                        <p:tgtEl>
                                          <p:spTgt spid="15288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8835" grpId="0" animBg="1" autoUpdateAnimBg="0"/>
      <p:bldP spid="1528836" grpId="0" animBg="1" autoUpdateAnimBg="0"/>
      <p:bldP spid="1528837" grpId="0" animBg="1" autoUpdateAnimBg="0"/>
      <p:bldP spid="1528838" grpId="0" animBg="1"/>
      <p:bldP spid="1528839" grpId="0" animBg="1"/>
      <p:bldP spid="1528840" grpId="0" animBg="1" autoUpdateAnimBg="0"/>
      <p:bldP spid="1528841" grpId="0" animBg="1" autoUpdateAnimBg="0"/>
      <p:bldP spid="1528842" grpId="0" animBg="1" autoUpdateAnimBg="0"/>
      <p:bldP spid="1528843" grpId="0" animBg="1" autoUpdateAnimBg="0"/>
      <p:bldP spid="1528844" grpId="0" animBg="1" autoUpdateAnimBg="0"/>
      <p:bldP spid="1528845" grpId="0" animBg="1"/>
      <p:bldP spid="1528846" grpId="0" animBg="1" autoUpdateAnimBg="0"/>
      <p:bldP spid="1528847" grpId="0" animBg="1"/>
      <p:bldP spid="1528848" grpId="0" animBg="1" autoUpdateAnimBg="0"/>
      <p:bldP spid="20" grpId="0" animBg="1"/>
    </p:bld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4B6D4F02-6218-49A4-B767-9A6C9A855CE6}" type="datetime4">
              <a:rPr lang="en-US" smtClean="0"/>
              <a:t>April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25D9079-AB60-4BDF-8995-AB14506E5822}" type="slidenum">
              <a:rPr lang="en-US" altLang="en-US" sz="1400">
                <a:solidFill>
                  <a:srgbClr val="000066"/>
                </a:solidFill>
                <a:latin typeface="Arial" panose="020B0604020202020204" pitchFamily="34" charset="0"/>
              </a:rPr>
              <a:pPr/>
              <a:t>39</a:t>
            </a:fld>
            <a:endParaRPr lang="en-US" altLang="en-US" sz="1400">
              <a:solidFill>
                <a:srgbClr val="000066"/>
              </a:solidFill>
              <a:latin typeface="Arial" panose="020B0604020202020204" pitchFamily="34" charset="0"/>
            </a:endParaRPr>
          </a:p>
        </p:txBody>
      </p:sp>
      <p:sp>
        <p:nvSpPr>
          <p:cNvPr id="35845" name="Rectangle 2"/>
          <p:cNvSpPr>
            <a:spLocks noGrp="1" noChangeArrowheads="1"/>
          </p:cNvSpPr>
          <p:nvPr>
            <p:ph type="title"/>
          </p:nvPr>
        </p:nvSpPr>
        <p:spPr/>
        <p:txBody>
          <a:bodyPr/>
          <a:lstStyle/>
          <a:p>
            <a:r>
              <a:rPr lang="en-US" altLang="en-US" smtClean="0">
                <a:cs typeface="Times New Roman" panose="02020603050405020304" pitchFamily="18" charset="0"/>
              </a:rPr>
              <a:t>9-308(c)</a:t>
            </a:r>
          </a:p>
        </p:txBody>
      </p:sp>
      <p:sp>
        <p:nvSpPr>
          <p:cNvPr id="35846" name="Rectangle 3"/>
          <p:cNvSpPr>
            <a:spLocks noGrp="1" noChangeArrowheads="1"/>
          </p:cNvSpPr>
          <p:nvPr>
            <p:ph type="body" idx="1"/>
          </p:nvPr>
        </p:nvSpPr>
        <p:spPr/>
        <p:txBody>
          <a:bodyPr/>
          <a:lstStyle/>
          <a:p>
            <a:pPr>
              <a:lnSpc>
                <a:spcPct val="90000"/>
              </a:lnSpc>
            </a:pPr>
            <a:r>
              <a:rPr lang="en-US" altLang="en-US" smtClean="0">
                <a:cs typeface="Times New Roman" panose="02020603050405020304" pitchFamily="18" charset="0"/>
              </a:rPr>
              <a:t>(c) </a:t>
            </a:r>
            <a:r>
              <a:rPr lang="en-US" altLang="en-US" b="1" smtClean="0">
                <a:cs typeface="Times New Roman" panose="02020603050405020304" pitchFamily="18" charset="0"/>
              </a:rPr>
              <a:t>[Continuous perfection; perfection by different methods.]</a:t>
            </a:r>
            <a:endParaRPr lang="en-US" altLang="en-US" smtClean="0">
              <a:cs typeface="Times New Roman" panose="02020603050405020304" pitchFamily="18" charset="0"/>
            </a:endParaRPr>
          </a:p>
          <a:p>
            <a:pPr lvl="1">
              <a:lnSpc>
                <a:spcPct val="90000"/>
              </a:lnSpc>
            </a:pPr>
            <a:r>
              <a:rPr lang="en-US" altLang="en-US" smtClean="0">
                <a:cs typeface="Times New Roman" panose="02020603050405020304" pitchFamily="18" charset="0"/>
              </a:rPr>
              <a:t>A security interest or agricultural lien is perfected continuously if it is originally perfected by one method under this article and is later perfected by another method under this article, without an intermediate period when it was unperfected.</a:t>
            </a:r>
            <a:r>
              <a:rPr lang="en-US" altLang="en-US" sz="2600">
                <a:cs typeface="Times New Roman" panose="02020603050405020304" pitchFamily="18" charset="0"/>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Debtor Misbehavior and Insolvency</a:t>
            </a:r>
          </a:p>
        </p:txBody>
      </p:sp>
      <p:sp>
        <p:nvSpPr>
          <p:cNvPr id="3" name="Content Placeholder 2"/>
          <p:cNvSpPr>
            <a:spLocks noGrp="1"/>
          </p:cNvSpPr>
          <p:nvPr>
            <p:ph idx="1"/>
          </p:nvPr>
        </p:nvSpPr>
        <p:spPr/>
        <p:txBody>
          <a:bodyPr/>
          <a:lstStyle/>
          <a:p>
            <a:r>
              <a:rPr lang="en-US" dirty="0" smtClean="0"/>
              <a:t>Depends, but …</a:t>
            </a:r>
          </a:p>
          <a:p>
            <a:pPr lvl="1"/>
            <a:r>
              <a:rPr lang="en-US" dirty="0" smtClean="0"/>
              <a:t>If risk neutral, don’t want the investment</a:t>
            </a:r>
          </a:p>
          <a:p>
            <a:pPr lvl="2"/>
            <a:r>
              <a:rPr lang="en-US" dirty="0" smtClean="0"/>
              <a:t>Expected value of returns is .99x0 + .01x1000 = $10</a:t>
            </a:r>
          </a:p>
          <a:p>
            <a:pPr lvl="2"/>
            <a:r>
              <a:rPr lang="en-US" dirty="0" smtClean="0"/>
              <a:t>Better to just keep the $30</a:t>
            </a:r>
            <a:endParaRPr lang="en-US" dirty="0"/>
          </a:p>
        </p:txBody>
      </p:sp>
      <p:sp>
        <p:nvSpPr>
          <p:cNvPr id="4" name="Date Placeholder 3"/>
          <p:cNvSpPr>
            <a:spLocks noGrp="1"/>
          </p:cNvSpPr>
          <p:nvPr>
            <p:ph type="dt" sz="half" idx="10"/>
          </p:nvPr>
        </p:nvSpPr>
        <p:spPr/>
        <p:txBody>
          <a:bodyPr/>
          <a:lstStyle/>
          <a:p>
            <a:pPr>
              <a:defRPr/>
            </a:pPr>
            <a:fld id="{0A6AD328-8C6C-4781-AAAD-C20B9D80F4A7}" type="datetime4">
              <a:rPr lang="en-US" smtClean="0"/>
              <a:t>April 19,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2F972422-B7AD-4A2E-A1F6-D198A339BDD1}" type="slidenum">
              <a:rPr lang="en-US" altLang="en-US" smtClean="0"/>
              <a:pPr/>
              <a:t>4</a:t>
            </a:fld>
            <a:endParaRPr lang="en-US" altLang="en-US"/>
          </a:p>
        </p:txBody>
      </p:sp>
    </p:spTree>
    <p:extLst>
      <p:ext uri="{BB962C8B-B14F-4D97-AF65-F5344CB8AC3E}">
        <p14:creationId xmlns:p14="http://schemas.microsoft.com/office/powerpoint/2010/main" val="274715318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F5C86452-D23D-4609-BBEE-0408E39996FA}" type="datetime4">
              <a:rPr lang="en-US" smtClean="0"/>
              <a:t>April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30256FF-EE60-482D-9576-08DC38F98AF9}" type="slidenum">
              <a:rPr lang="en-US" altLang="en-US" sz="1400">
                <a:solidFill>
                  <a:srgbClr val="000066"/>
                </a:solidFill>
                <a:latin typeface="Arial" panose="020B0604020202020204" pitchFamily="34" charset="0"/>
              </a:rPr>
              <a:pPr/>
              <a:t>40</a:t>
            </a:fld>
            <a:endParaRPr lang="en-US" altLang="en-US" sz="1400">
              <a:solidFill>
                <a:srgbClr val="000066"/>
              </a:solidFill>
              <a:latin typeface="Arial" panose="020B0604020202020204" pitchFamily="34" charset="0"/>
            </a:endParaRPr>
          </a:p>
        </p:txBody>
      </p:sp>
      <p:sp>
        <p:nvSpPr>
          <p:cNvPr id="36869" name="Rectangle 2"/>
          <p:cNvSpPr>
            <a:spLocks noGrp="1" noChangeArrowheads="1"/>
          </p:cNvSpPr>
          <p:nvPr>
            <p:ph type="title"/>
          </p:nvPr>
        </p:nvSpPr>
        <p:spPr/>
        <p:txBody>
          <a:bodyPr/>
          <a:lstStyle/>
          <a:p>
            <a:r>
              <a:rPr lang="en-US" altLang="en-US" smtClean="0"/>
              <a:t>9-322(a)(1)</a:t>
            </a:r>
          </a:p>
        </p:txBody>
      </p:sp>
      <p:sp>
        <p:nvSpPr>
          <p:cNvPr id="36870" name="Rectangle 3"/>
          <p:cNvSpPr>
            <a:spLocks noGrp="1" noChangeArrowheads="1"/>
          </p:cNvSpPr>
          <p:nvPr>
            <p:ph type="body" idx="1"/>
          </p:nvPr>
        </p:nvSpPr>
        <p:spPr/>
        <p:txBody>
          <a:bodyPr/>
          <a:lstStyle/>
          <a:p>
            <a:r>
              <a:rPr lang="en-US" altLang="en-US" smtClean="0">
                <a:cs typeface="Times New Roman" panose="02020603050405020304" pitchFamily="18" charset="0"/>
              </a:rPr>
              <a:t>Conflicting perfected security interests and agricultural liens rank according to priority in time of filing or perfection</a:t>
            </a:r>
          </a:p>
          <a:p>
            <a:r>
              <a:rPr lang="en-US" altLang="en-US" smtClean="0">
                <a:cs typeface="Times New Roman" panose="02020603050405020304" pitchFamily="18" charset="0"/>
              </a:rPr>
              <a:t>Priority dates from the earlier of the time a filing covering the collateral is first made or the security interest or agricultural lien is first perfected, if there is no period thereafter when there is neither filing nor perfection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Debtor Misbehavior and Insolvency</a:t>
            </a:r>
          </a:p>
        </p:txBody>
      </p:sp>
      <p:sp>
        <p:nvSpPr>
          <p:cNvPr id="3" name="Content Placeholder 2"/>
          <p:cNvSpPr>
            <a:spLocks noGrp="1"/>
          </p:cNvSpPr>
          <p:nvPr>
            <p:ph idx="1"/>
          </p:nvPr>
        </p:nvSpPr>
        <p:spPr/>
        <p:txBody>
          <a:bodyPr/>
          <a:lstStyle/>
          <a:p>
            <a:r>
              <a:rPr lang="en-US" dirty="0" smtClean="0"/>
              <a:t>Second Step: Embed Investment in Insolvent Firm</a:t>
            </a:r>
          </a:p>
          <a:p>
            <a:pPr lvl="1"/>
            <a:r>
              <a:rPr lang="en-US" dirty="0" smtClean="0"/>
              <a:t>Firm has creditors owed $100 and equity holders</a:t>
            </a:r>
          </a:p>
          <a:p>
            <a:pPr lvl="1"/>
            <a:r>
              <a:rPr lang="en-US" dirty="0" smtClean="0"/>
              <a:t>Firm has $30 in cash and the investment opportunity described above</a:t>
            </a:r>
          </a:p>
          <a:p>
            <a:r>
              <a:rPr lang="en-US" dirty="0" smtClean="0"/>
              <a:t>The equity holders are in charge. Will they do the project?</a:t>
            </a:r>
            <a:endParaRPr lang="en-US" dirty="0"/>
          </a:p>
        </p:txBody>
      </p:sp>
      <p:sp>
        <p:nvSpPr>
          <p:cNvPr id="4" name="Date Placeholder 3"/>
          <p:cNvSpPr>
            <a:spLocks noGrp="1"/>
          </p:cNvSpPr>
          <p:nvPr>
            <p:ph type="dt" sz="half" idx="10"/>
          </p:nvPr>
        </p:nvSpPr>
        <p:spPr/>
        <p:txBody>
          <a:bodyPr/>
          <a:lstStyle/>
          <a:p>
            <a:pPr>
              <a:defRPr/>
            </a:pPr>
            <a:fld id="{0A6AD328-8C6C-4781-AAAD-C20B9D80F4A7}" type="datetime4">
              <a:rPr lang="en-US" smtClean="0"/>
              <a:t>April 19,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2F972422-B7AD-4A2E-A1F6-D198A339BDD1}" type="slidenum">
              <a:rPr lang="en-US" altLang="en-US" smtClean="0"/>
              <a:pPr/>
              <a:t>5</a:t>
            </a:fld>
            <a:endParaRPr lang="en-US" altLang="en-US"/>
          </a:p>
        </p:txBody>
      </p:sp>
    </p:spTree>
    <p:extLst>
      <p:ext uri="{BB962C8B-B14F-4D97-AF65-F5344CB8AC3E}">
        <p14:creationId xmlns:p14="http://schemas.microsoft.com/office/powerpoint/2010/main" val="437775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Debtor Misbehavior and Insolvency</a:t>
            </a:r>
          </a:p>
        </p:txBody>
      </p:sp>
      <p:sp>
        <p:nvSpPr>
          <p:cNvPr id="3" name="Content Placeholder 2"/>
          <p:cNvSpPr>
            <a:spLocks noGrp="1"/>
          </p:cNvSpPr>
          <p:nvPr>
            <p:ph idx="1"/>
          </p:nvPr>
        </p:nvSpPr>
        <p:spPr/>
        <p:txBody>
          <a:bodyPr/>
          <a:lstStyle/>
          <a:p>
            <a:r>
              <a:rPr lang="en-US" dirty="0" smtClean="0"/>
              <a:t>Answer: Yes!</a:t>
            </a:r>
          </a:p>
          <a:p>
            <a:pPr lvl="1"/>
            <a:r>
              <a:rPr lang="en-US" dirty="0" smtClean="0"/>
              <a:t>Right now, with the $30 in cash, 100% of the time the equity holders will get nothing.</a:t>
            </a:r>
          </a:p>
          <a:p>
            <a:pPr lvl="1"/>
            <a:r>
              <a:rPr lang="en-US" dirty="0" smtClean="0"/>
              <a:t>The project converts that into a situation where they get nothing 99% of the time and a 1% chance at getting $900.</a:t>
            </a:r>
          </a:p>
          <a:p>
            <a:endParaRPr lang="en-US" dirty="0"/>
          </a:p>
        </p:txBody>
      </p:sp>
      <p:sp>
        <p:nvSpPr>
          <p:cNvPr id="4" name="Date Placeholder 3"/>
          <p:cNvSpPr>
            <a:spLocks noGrp="1"/>
          </p:cNvSpPr>
          <p:nvPr>
            <p:ph type="dt" sz="half" idx="10"/>
          </p:nvPr>
        </p:nvSpPr>
        <p:spPr/>
        <p:txBody>
          <a:bodyPr/>
          <a:lstStyle/>
          <a:p>
            <a:pPr>
              <a:defRPr/>
            </a:pPr>
            <a:fld id="{0A6AD328-8C6C-4781-AAAD-C20B9D80F4A7}" type="datetime4">
              <a:rPr lang="en-US" smtClean="0"/>
              <a:t>April 19,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2F972422-B7AD-4A2E-A1F6-D198A339BDD1}" type="slidenum">
              <a:rPr lang="en-US" altLang="en-US" smtClean="0"/>
              <a:pPr/>
              <a:t>6</a:t>
            </a:fld>
            <a:endParaRPr lang="en-US" altLang="en-US"/>
          </a:p>
        </p:txBody>
      </p:sp>
    </p:spTree>
    <p:extLst>
      <p:ext uri="{BB962C8B-B14F-4D97-AF65-F5344CB8AC3E}">
        <p14:creationId xmlns:p14="http://schemas.microsoft.com/office/powerpoint/2010/main" val="1794348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Debtor Misbehavior and Insolvency</a:t>
            </a:r>
          </a:p>
        </p:txBody>
      </p:sp>
      <p:sp>
        <p:nvSpPr>
          <p:cNvPr id="3" name="Content Placeholder 2"/>
          <p:cNvSpPr>
            <a:spLocks noGrp="1"/>
          </p:cNvSpPr>
          <p:nvPr>
            <p:ph idx="1"/>
          </p:nvPr>
        </p:nvSpPr>
        <p:spPr/>
        <p:txBody>
          <a:bodyPr/>
          <a:lstStyle/>
          <a:p>
            <a:r>
              <a:rPr lang="en-US" dirty="0" smtClean="0"/>
              <a:t>Controlling Debtor Misbehavior</a:t>
            </a:r>
          </a:p>
          <a:p>
            <a:pPr lvl="1"/>
            <a:r>
              <a:rPr lang="en-US" dirty="0" smtClean="0"/>
              <a:t>We need some sort of mechanism—control?—to make sure that debtors don’t undertake these types of investments</a:t>
            </a:r>
          </a:p>
          <a:p>
            <a:pPr lvl="1"/>
            <a:r>
              <a:rPr lang="en-US" dirty="0" smtClean="0"/>
              <a:t>They are playing with other people’s money and that will cause systematic losses to society</a:t>
            </a:r>
          </a:p>
          <a:p>
            <a:endParaRPr lang="en-US" dirty="0"/>
          </a:p>
        </p:txBody>
      </p:sp>
      <p:sp>
        <p:nvSpPr>
          <p:cNvPr id="4" name="Date Placeholder 3"/>
          <p:cNvSpPr>
            <a:spLocks noGrp="1"/>
          </p:cNvSpPr>
          <p:nvPr>
            <p:ph type="dt" sz="half" idx="10"/>
          </p:nvPr>
        </p:nvSpPr>
        <p:spPr/>
        <p:txBody>
          <a:bodyPr/>
          <a:lstStyle/>
          <a:p>
            <a:pPr>
              <a:defRPr/>
            </a:pPr>
            <a:fld id="{0A6AD328-8C6C-4781-AAAD-C20B9D80F4A7}" type="datetime4">
              <a:rPr lang="en-US" smtClean="0"/>
              <a:t>April 19,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2F972422-B7AD-4A2E-A1F6-D198A339BDD1}" type="slidenum">
              <a:rPr lang="en-US" altLang="en-US" smtClean="0"/>
              <a:pPr/>
              <a:t>7</a:t>
            </a:fld>
            <a:endParaRPr lang="en-US" altLang="en-US"/>
          </a:p>
        </p:txBody>
      </p:sp>
    </p:spTree>
    <p:extLst>
      <p:ext uri="{BB962C8B-B14F-4D97-AF65-F5344CB8AC3E}">
        <p14:creationId xmlns:p14="http://schemas.microsoft.com/office/powerpoint/2010/main" val="706470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9A9E5363-09AF-47F7-A956-ED98464A0D09}" type="datetime4">
              <a:rPr lang="en-US" smtClean="0"/>
              <a:t>April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1ADF6D7-6BA5-4A6E-ABBC-847C6644F32F}" type="slidenum">
              <a:rPr lang="en-US" altLang="en-US" sz="1400">
                <a:solidFill>
                  <a:srgbClr val="000066"/>
                </a:solidFill>
                <a:latin typeface="Arial" panose="020B0604020202020204" pitchFamily="34" charset="0"/>
              </a:rPr>
              <a:pPr/>
              <a:t>8</a:t>
            </a:fld>
            <a:endParaRPr lang="en-US" altLang="en-US" sz="1400">
              <a:solidFill>
                <a:srgbClr val="000066"/>
              </a:solidFill>
              <a:latin typeface="Arial" panose="020B0604020202020204" pitchFamily="34" charset="0"/>
            </a:endParaRPr>
          </a:p>
        </p:txBody>
      </p:sp>
      <p:sp>
        <p:nvSpPr>
          <p:cNvPr id="4101" name="Rectangle 2"/>
          <p:cNvSpPr>
            <a:spLocks noGrp="1" noChangeArrowheads="1"/>
          </p:cNvSpPr>
          <p:nvPr>
            <p:ph type="title"/>
          </p:nvPr>
        </p:nvSpPr>
        <p:spPr/>
        <p:txBody>
          <a:bodyPr/>
          <a:lstStyle/>
          <a:p>
            <a:r>
              <a:rPr lang="en-US" altLang="en-US" smtClean="0"/>
              <a:t>Modigliani-Miller: The Irrelevance Theorem </a:t>
            </a:r>
          </a:p>
        </p:txBody>
      </p:sp>
      <p:sp>
        <p:nvSpPr>
          <p:cNvPr id="4102" name="Rectangle 3"/>
          <p:cNvSpPr>
            <a:spLocks noGrp="1" noChangeArrowheads="1"/>
          </p:cNvSpPr>
          <p:nvPr>
            <p:ph type="body" idx="1"/>
          </p:nvPr>
        </p:nvSpPr>
        <p:spPr/>
        <p:txBody>
          <a:bodyPr/>
          <a:lstStyle/>
          <a:p>
            <a:r>
              <a:rPr lang="en-US" altLang="en-US" smtClean="0"/>
              <a:t>Yogi Berra and the Pizza</a:t>
            </a:r>
          </a:p>
          <a:p>
            <a:pPr lvl="1"/>
            <a:r>
              <a:rPr lang="en-US" altLang="en-US" smtClean="0"/>
              <a:t>The size of the pie is independent of how many slices it is cut into</a:t>
            </a:r>
          </a:p>
          <a:p>
            <a:pPr lvl="1"/>
            <a:r>
              <a:rPr lang="en-US" altLang="en-US" smtClean="0"/>
              <a:t>Corporate capital structure is irrelevant for the value of the firm</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8E9D76BD-0EEB-4A51-9909-87ABBEF49092}" type="datetime4">
              <a:rPr lang="en-US" smtClean="0"/>
              <a:t>April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FCD7C26-477F-47BA-A74E-7BCD742250F2}" type="slidenum">
              <a:rPr lang="en-US" altLang="en-US" sz="1400">
                <a:solidFill>
                  <a:srgbClr val="000066"/>
                </a:solidFill>
                <a:latin typeface="Arial" panose="020B0604020202020204" pitchFamily="34" charset="0"/>
              </a:rPr>
              <a:pPr/>
              <a:t>9</a:t>
            </a:fld>
            <a:endParaRPr lang="en-US" altLang="en-US" sz="1400">
              <a:solidFill>
                <a:srgbClr val="000066"/>
              </a:solidFill>
              <a:latin typeface="Arial" panose="020B0604020202020204" pitchFamily="34" charset="0"/>
            </a:endParaRPr>
          </a:p>
        </p:txBody>
      </p:sp>
      <p:sp>
        <p:nvSpPr>
          <p:cNvPr id="5125" name="Rectangle 2"/>
          <p:cNvSpPr>
            <a:spLocks noGrp="1" noChangeArrowheads="1"/>
          </p:cNvSpPr>
          <p:nvPr>
            <p:ph type="title"/>
          </p:nvPr>
        </p:nvSpPr>
        <p:spPr/>
        <p:txBody>
          <a:bodyPr/>
          <a:lstStyle/>
          <a:p>
            <a:r>
              <a:rPr lang="en-US" altLang="en-US" smtClean="0"/>
              <a:t>Modigliani-Miller: The Irrelevance Theorem</a:t>
            </a:r>
          </a:p>
        </p:txBody>
      </p:sp>
      <p:sp>
        <p:nvSpPr>
          <p:cNvPr id="5126" name="Rectangle 3"/>
          <p:cNvSpPr>
            <a:spLocks noGrp="1" noChangeArrowheads="1"/>
          </p:cNvSpPr>
          <p:nvPr>
            <p:ph type="body" idx="1"/>
          </p:nvPr>
        </p:nvSpPr>
        <p:spPr/>
        <p:txBody>
          <a:bodyPr/>
          <a:lstStyle/>
          <a:p>
            <a:r>
              <a:rPr lang="en-US" altLang="en-US" smtClean="0"/>
              <a:t>Intuition: Anything You Can Do I Can Do</a:t>
            </a:r>
          </a:p>
          <a:p>
            <a:pPr lvl="1"/>
            <a:r>
              <a:rPr lang="en-US" altLang="en-US" smtClean="0">
                <a:cs typeface="Times New Roman" panose="02020603050405020304" pitchFamily="18" charset="0"/>
              </a:rPr>
              <a:t>The key to the theorem is that investors can replicate any debt/equity ratio created by the firm internally by externally creating a portfolio of stock of the pure-equity firm and, say, U.S. government bonds.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Generic (Standard)">
  <a:themeElements>
    <a:clrScheme name="">
      <a:dk1>
        <a:srgbClr val="000066"/>
      </a:dk1>
      <a:lt1>
        <a:srgbClr val="FFFFFF"/>
      </a:lt1>
      <a:dk2>
        <a:srgbClr val="336699"/>
      </a:dk2>
      <a:lt2>
        <a:srgbClr val="010000"/>
      </a:lt2>
      <a:accent1>
        <a:srgbClr val="CCECFF"/>
      </a:accent1>
      <a:accent2>
        <a:srgbClr val="FFFFCC"/>
      </a:accent2>
      <a:accent3>
        <a:srgbClr val="FFFFFF"/>
      </a:accent3>
      <a:accent4>
        <a:srgbClr val="000056"/>
      </a:accent4>
      <a:accent5>
        <a:srgbClr val="E2F4FF"/>
      </a:accent5>
      <a:accent6>
        <a:srgbClr val="E7E7B9"/>
      </a:accent6>
      <a:hlink>
        <a:srgbClr val="0066FF"/>
      </a:hlink>
      <a:folHlink>
        <a:srgbClr val="FFFFCC"/>
      </a:folHlink>
    </a:clrScheme>
    <a:fontScheme name="Generic (Standard)">
      <a:majorFont>
        <a:latin typeface="Helvetic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Standard)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clrMap bg1="lt1" tx1="dk1" bg2="lt2" tx2="dk2" accent1="accent1" accent2="accent2" accent3="accent3" accent4="accent4" accent5="accent5" accent6="accent6" hlink="hlink" folHlink="folHlink"/>
    </a:extraClrScheme>
    <a:extraClrScheme>
      <a:clrScheme name="Generic (Standard)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000000"/>
        </a:folHlink>
      </a:clrScheme>
      <a:clrMap bg1="dk2" tx1="lt1" bg2="dk1" tx2="lt2" accent1="accent1" accent2="accent2" accent3="accent3" accent4="accent4" accent5="accent5" accent6="accent6" hlink="hlink" folHlink="folHlink"/>
    </a:extraClrScheme>
    <a:extraClrScheme>
      <a:clrScheme name="Generic (Standard)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Generic (Standard) 4">
        <a:dk1>
          <a:srgbClr val="336699"/>
        </a:dk1>
        <a:lt1>
          <a:srgbClr val="FFFFFF"/>
        </a:lt1>
        <a:dk2>
          <a:srgbClr val="000066"/>
        </a:dk2>
        <a:lt2>
          <a:srgbClr val="010000"/>
        </a:lt2>
        <a:accent1>
          <a:srgbClr val="CCECFF"/>
        </a:accent1>
        <a:accent2>
          <a:srgbClr val="FFFFCC"/>
        </a:accent2>
        <a:accent3>
          <a:srgbClr val="FFFFFF"/>
        </a:accent3>
        <a:accent4>
          <a:srgbClr val="2A5682"/>
        </a:accent4>
        <a:accent5>
          <a:srgbClr val="E2F4FF"/>
        </a:accent5>
        <a:accent6>
          <a:srgbClr val="E7E7B9"/>
        </a:accent6>
        <a:hlink>
          <a:srgbClr val="3399FF"/>
        </a:hlink>
        <a:folHlink>
          <a:srgbClr val="FFFFCC"/>
        </a:folHlink>
      </a:clrScheme>
      <a:clrMap bg1="lt1" tx1="dk1" bg2="lt2" tx2="dk2" accent1="accent1" accent2="accent2" accent3="accent3" accent4="accent4" accent5="accent5" accent6="accent6" hlink="hlink" folHlink="folHlink"/>
    </a:extraClrScheme>
    <a:extraClrScheme>
      <a:clrScheme name="Generic (Standard) 5">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0066FF"/>
        </a:hlink>
        <a:folHlink>
          <a:srgbClr val="FFFF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HD:Microsoft Office 98:Templates:Presentations:Generic (Standard)</Template>
  <TotalTime>3664</TotalTime>
  <Words>1949</Words>
  <Application>Microsoft Office PowerPoint</Application>
  <PresentationFormat>Widescreen</PresentationFormat>
  <Paragraphs>384</Paragraphs>
  <Slides>40</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40</vt:i4>
      </vt:variant>
    </vt:vector>
  </HeadingPairs>
  <TitlesOfParts>
    <vt:vector size="46" baseType="lpstr">
      <vt:lpstr>Arial</vt:lpstr>
      <vt:lpstr>Helvetica</vt:lpstr>
      <vt:lpstr>Monotype Sorts</vt:lpstr>
      <vt:lpstr>Palatino</vt:lpstr>
      <vt:lpstr>Times New Roman</vt:lpstr>
      <vt:lpstr>Generic (Standard)</vt:lpstr>
      <vt:lpstr>Class 10 Secured Transactions Winter 2021    Priority: Introduction</vt:lpstr>
      <vt:lpstr>Debtor Misbehavior and Insolvency</vt:lpstr>
      <vt:lpstr>Debtor Misbehavior and Insolvency</vt:lpstr>
      <vt:lpstr>Debtor Misbehavior and Insolvency</vt:lpstr>
      <vt:lpstr>Debtor Misbehavior and Insolvency</vt:lpstr>
      <vt:lpstr>Debtor Misbehavior and Insolvency</vt:lpstr>
      <vt:lpstr>Debtor Misbehavior and Insolvency</vt:lpstr>
      <vt:lpstr>Modigliani-Miller: The Irrelevance Theorem </vt:lpstr>
      <vt:lpstr>Modigliani-Miller: The Irrelevance Theorem</vt:lpstr>
      <vt:lpstr>The Key Idea</vt:lpstr>
      <vt:lpstr>The Key Idea</vt:lpstr>
      <vt:lpstr>Hypo: $100 Investment Project</vt:lpstr>
      <vt:lpstr>Hypo: 2nd Project</vt:lpstr>
      <vt:lpstr>Consequences of Project Choice</vt:lpstr>
      <vt:lpstr>Consequences of Project Choice</vt:lpstr>
      <vt:lpstr>Implications for Project Choice</vt:lpstr>
      <vt:lpstr>Key Priority Contexts</vt:lpstr>
      <vt:lpstr>Case v. Foos</vt:lpstr>
      <vt:lpstr>What Does this Mean</vt:lpstr>
      <vt:lpstr>What Does this Mean</vt:lpstr>
      <vt:lpstr>Holding: Pure Race Statute</vt:lpstr>
      <vt:lpstr>Holding: Pure Race Statute</vt:lpstr>
      <vt:lpstr>Caterpillar Financial?: Ver. 1</vt:lpstr>
      <vt:lpstr>Caterpillar Financial?: Ver. 2</vt:lpstr>
      <vt:lpstr>Caterpillar Financial?: Ver. 3</vt:lpstr>
      <vt:lpstr>Ver. 1 Answer</vt:lpstr>
      <vt:lpstr>Ver. 2 Answer</vt:lpstr>
      <vt:lpstr>Ver. 3 Answer</vt:lpstr>
      <vt:lpstr>Ver. 3 Answer</vt:lpstr>
      <vt:lpstr>Caterpillar Financial?: Ver. 4</vt:lpstr>
      <vt:lpstr>Caterpillar Financial?: Ver. 5</vt:lpstr>
      <vt:lpstr>Ver. 4 Answer</vt:lpstr>
      <vt:lpstr>Ver. 5 Answer</vt:lpstr>
      <vt:lpstr>Ver. 5 Answer</vt:lpstr>
      <vt:lpstr>Ver. 5 Answer</vt:lpstr>
      <vt:lpstr>4-6: Mixed Financing Statements and Priority</vt:lpstr>
      <vt:lpstr>4-6: Answer</vt:lpstr>
      <vt:lpstr>Hilyard Drilling</vt:lpstr>
      <vt:lpstr>9-308(c)</vt:lpstr>
      <vt:lpstr>9-322(a)(1)</vt:lpstr>
    </vt:vector>
  </TitlesOfParts>
  <Company>The University of Chicago Law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Setting in High-Tech Industries</dc:title>
  <dc:creator>Randal Picker</dc:creator>
  <cp:lastModifiedBy>Picker, Randall</cp:lastModifiedBy>
  <cp:revision>426</cp:revision>
  <cp:lastPrinted>2018-10-15T22:25:16Z</cp:lastPrinted>
  <dcterms:created xsi:type="dcterms:W3CDTF">1999-10-27T15:27:59Z</dcterms:created>
  <dcterms:modified xsi:type="dcterms:W3CDTF">2021-04-19T19:49:04Z</dcterms:modified>
</cp:coreProperties>
</file>