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64"/>
  </p:notesMasterIdLst>
  <p:handoutMasterIdLst>
    <p:handoutMasterId r:id="rId65"/>
  </p:handoutMasterIdLst>
  <p:sldIdLst>
    <p:sldId id="1255" r:id="rId2"/>
    <p:sldId id="1369" r:id="rId3"/>
    <p:sldId id="1370" r:id="rId4"/>
    <p:sldId id="1371" r:id="rId5"/>
    <p:sldId id="1372" r:id="rId6"/>
    <p:sldId id="1373" r:id="rId7"/>
    <p:sldId id="1374" r:id="rId8"/>
    <p:sldId id="1375" r:id="rId9"/>
    <p:sldId id="1377" r:id="rId10"/>
    <p:sldId id="1379" r:id="rId11"/>
    <p:sldId id="1376" r:id="rId12"/>
    <p:sldId id="1378" r:id="rId13"/>
    <p:sldId id="1380" r:id="rId14"/>
    <p:sldId id="1381" r:id="rId15"/>
    <p:sldId id="1382" r:id="rId16"/>
    <p:sldId id="1383" r:id="rId17"/>
    <p:sldId id="1384" r:id="rId18"/>
    <p:sldId id="1359" r:id="rId19"/>
    <p:sldId id="1360" r:id="rId20"/>
    <p:sldId id="1361" r:id="rId21"/>
    <p:sldId id="1362" r:id="rId22"/>
    <p:sldId id="1385" r:id="rId23"/>
    <p:sldId id="1388" r:id="rId24"/>
    <p:sldId id="1363" r:id="rId25"/>
    <p:sldId id="1364" r:id="rId26"/>
    <p:sldId id="1365" r:id="rId27"/>
    <p:sldId id="1386" r:id="rId28"/>
    <p:sldId id="1387" r:id="rId29"/>
    <p:sldId id="1366" r:id="rId30"/>
    <p:sldId id="1367" r:id="rId31"/>
    <p:sldId id="1368" r:id="rId32"/>
    <p:sldId id="1335" r:id="rId33"/>
    <p:sldId id="1336" r:id="rId34"/>
    <p:sldId id="1270" r:id="rId35"/>
    <p:sldId id="1271" r:id="rId36"/>
    <p:sldId id="1317" r:id="rId37"/>
    <p:sldId id="1311" r:id="rId38"/>
    <p:sldId id="1282" r:id="rId39"/>
    <p:sldId id="1312" r:id="rId40"/>
    <p:sldId id="1313" r:id="rId41"/>
    <p:sldId id="1314" r:id="rId42"/>
    <p:sldId id="1315" r:id="rId43"/>
    <p:sldId id="1316" r:id="rId44"/>
    <p:sldId id="1325" r:id="rId45"/>
    <p:sldId id="1326" r:id="rId46"/>
    <p:sldId id="1344" r:id="rId47"/>
    <p:sldId id="1345" r:id="rId48"/>
    <p:sldId id="1346" r:id="rId49"/>
    <p:sldId id="1347" r:id="rId50"/>
    <p:sldId id="1327" r:id="rId51"/>
    <p:sldId id="1328" r:id="rId52"/>
    <p:sldId id="1329" r:id="rId53"/>
    <p:sldId id="1300" r:id="rId54"/>
    <p:sldId id="1301" r:id="rId55"/>
    <p:sldId id="1299" r:id="rId56"/>
    <p:sldId id="1302" r:id="rId57"/>
    <p:sldId id="1303" r:id="rId58"/>
    <p:sldId id="1304" r:id="rId59"/>
    <p:sldId id="1310" r:id="rId60"/>
    <p:sldId id="1305" r:id="rId61"/>
    <p:sldId id="1306" r:id="rId62"/>
    <p:sldId id="1308" r:id="rId63"/>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CC66FF"/>
    <a:srgbClr val="CCCCFF"/>
    <a:srgbClr val="6699FF"/>
    <a:srgbClr val="003399"/>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54" autoAdjust="0"/>
    <p:restoredTop sz="94703" autoAdjust="0"/>
  </p:normalViewPr>
  <p:slideViewPr>
    <p:cSldViewPr snapToGrid="0">
      <p:cViewPr varScale="1">
        <p:scale>
          <a:sx n="165" d="100"/>
          <a:sy n="165" d="100"/>
        </p:scale>
        <p:origin x="80" y="224"/>
      </p:cViewPr>
      <p:guideLst>
        <p:guide orient="horz" pos="2160"/>
        <p:guide pos="3840"/>
      </p:guideLst>
    </p:cSldViewPr>
  </p:slideViewPr>
  <p:outlineViewPr>
    <p:cViewPr>
      <p:scale>
        <a:sx n="50" d="100"/>
        <a:sy n="50" d="100"/>
      </p:scale>
      <p:origin x="0" y="3732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defTabSz="931602">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3514" y="0"/>
            <a:ext cx="3036887"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algn="r" defTabSz="931602">
              <a:defRPr kumimoji="0" sz="1200"/>
            </a:lvl1pPr>
          </a:lstStyle>
          <a:p>
            <a:pPr>
              <a:defRPr/>
            </a:pPr>
            <a:fld id="{84BB5A9A-C7F0-4594-B57F-F7C9007D49FD}" type="datetime1">
              <a:rPr lang="en-US" altLang="en-US" smtClean="0"/>
              <a:t>4/15/2021</a:t>
            </a:fld>
            <a:endParaRPr lang="en-US" altLang="en-US"/>
          </a:p>
        </p:txBody>
      </p:sp>
      <p:sp>
        <p:nvSpPr>
          <p:cNvPr id="14340" name="Rectangle 4"/>
          <p:cNvSpPr>
            <a:spLocks noGrp="1" noChangeArrowheads="1"/>
          </p:cNvSpPr>
          <p:nvPr>
            <p:ph type="ftr" sz="quarter" idx="2"/>
          </p:nvPr>
        </p:nvSpPr>
        <p:spPr bwMode="auto">
          <a:xfrm>
            <a:off x="1" y="8832850"/>
            <a:ext cx="3036888"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defTabSz="931602">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3514" y="8832850"/>
            <a:ext cx="3036887"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algn="r" defTabSz="930207">
              <a:defRPr kumimoji="0" sz="1200"/>
            </a:lvl1pPr>
          </a:lstStyle>
          <a:p>
            <a:fld id="{7D3D575C-74D5-49C9-A05A-C8874A3F001F}" type="slidenum">
              <a:rPr lang="en-US" altLang="en-US"/>
              <a:pPr/>
              <a:t>‹#›</a:t>
            </a:fld>
            <a:endParaRPr lang="en-US" altLang="en-US"/>
          </a:p>
        </p:txBody>
      </p:sp>
    </p:spTree>
    <p:extLst>
      <p:ext uri="{BB962C8B-B14F-4D97-AF65-F5344CB8AC3E}">
        <p14:creationId xmlns:p14="http://schemas.microsoft.com/office/powerpoint/2010/main" val="27835882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defTabSz="931602">
              <a:defRPr kumimoji="0" sz="1200"/>
            </a:lvl1pPr>
          </a:lstStyle>
          <a:p>
            <a:pPr>
              <a:defRPr/>
            </a:pPr>
            <a:endParaRPr lang="en-US" altLang="en-US"/>
          </a:p>
        </p:txBody>
      </p:sp>
      <p:sp>
        <p:nvSpPr>
          <p:cNvPr id="30723" name="Rectangle 9"/>
          <p:cNvSpPr>
            <a:spLocks noGrp="1" noRot="1" noChangeAspect="1" noChangeArrowheads="1"/>
          </p:cNvSpPr>
          <p:nvPr>
            <p:ph type="sldImg" idx="2"/>
          </p:nvPr>
        </p:nvSpPr>
        <p:spPr bwMode="auto">
          <a:xfrm>
            <a:off x="406400" y="698500"/>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039" y="4416426"/>
            <a:ext cx="5140325" cy="4181475"/>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3514" y="0"/>
            <a:ext cx="3036887"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algn="r" defTabSz="931602">
              <a:defRPr kumimoji="0" sz="1200"/>
            </a:lvl1pPr>
          </a:lstStyle>
          <a:p>
            <a:pPr>
              <a:defRPr/>
            </a:pPr>
            <a:fld id="{D64D521A-2C18-40E1-BF85-D37A841C514A}" type="datetime1">
              <a:rPr lang="en-US" altLang="en-US" smtClean="0"/>
              <a:t>4/15/2021</a:t>
            </a:fld>
            <a:endParaRPr lang="en-US" altLang="en-US"/>
          </a:p>
        </p:txBody>
      </p:sp>
      <p:sp>
        <p:nvSpPr>
          <p:cNvPr id="2060" name="Rectangle 12"/>
          <p:cNvSpPr>
            <a:spLocks noGrp="1" noChangeArrowheads="1"/>
          </p:cNvSpPr>
          <p:nvPr>
            <p:ph type="ftr" sz="quarter" idx="4"/>
          </p:nvPr>
        </p:nvSpPr>
        <p:spPr bwMode="auto">
          <a:xfrm>
            <a:off x="1" y="8832850"/>
            <a:ext cx="3036888"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defTabSz="931602">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3514" y="8832850"/>
            <a:ext cx="3036887"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algn="r" defTabSz="930207">
              <a:defRPr kumimoji="0" sz="1200"/>
            </a:lvl1pPr>
          </a:lstStyle>
          <a:p>
            <a:fld id="{8F487124-9B28-491D-B386-EBFAFCE504CF}" type="slidenum">
              <a:rPr lang="en-US" altLang="en-US"/>
              <a:pPr/>
              <a:t>‹#›</a:t>
            </a:fld>
            <a:endParaRPr lang="en-US" altLang="en-US"/>
          </a:p>
        </p:txBody>
      </p:sp>
    </p:spTree>
    <p:extLst>
      <p:ext uri="{BB962C8B-B14F-4D97-AF65-F5344CB8AC3E}">
        <p14:creationId xmlns:p14="http://schemas.microsoft.com/office/powerpoint/2010/main" val="15146326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31344A-D89D-492B-AD68-C553FC68DEF9}" type="datetime1">
              <a:rPr kumimoji="0" lang="en-US" altLang="en-US" sz="1200"/>
              <a:t>4/15/2021</a:t>
            </a:fld>
            <a:endParaRPr kumimoji="0" lang="en-US" altLang="en-US" sz="1200"/>
          </a:p>
        </p:txBody>
      </p:sp>
      <p:sp>
        <p:nvSpPr>
          <p:cNvPr id="317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91BCB5A3-257E-478D-855D-E1FB11D2492A}" type="slidenum">
              <a:rPr kumimoji="0" lang="en-US" altLang="en-US" sz="1200"/>
              <a:pPr/>
              <a:t>1</a:t>
            </a:fld>
            <a:endParaRPr kumimoji="0" lang="en-US" altLang="en-US" sz="1200"/>
          </a:p>
        </p:txBody>
      </p:sp>
      <p:sp>
        <p:nvSpPr>
          <p:cNvPr id="31748" name="Rectangle 2"/>
          <p:cNvSpPr>
            <a:spLocks noGrp="1" noRot="1" noChangeAspect="1" noChangeArrowheads="1" noTextEdit="1"/>
          </p:cNvSpPr>
          <p:nvPr>
            <p:ph type="sldImg"/>
          </p:nvPr>
        </p:nvSpPr>
        <p:spPr>
          <a:xfrm>
            <a:off x="406400" y="698500"/>
            <a:ext cx="6197600" cy="3486150"/>
          </a:xfrm>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81767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21E681-41DA-4A32-8EC1-DFAAC5919F97}" type="datetime1">
              <a:rPr kumimoji="0" lang="en-US" altLang="en-US" sz="1200"/>
              <a:t>4/15/2021</a:t>
            </a:fld>
            <a:endParaRPr kumimoji="0" lang="en-US" altLang="en-US" sz="1200"/>
          </a:p>
        </p:txBody>
      </p:sp>
      <p:sp>
        <p:nvSpPr>
          <p:cNvPr id="358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8C47064-4FC1-427C-9888-6D10BDE2AC8F}" type="slidenum">
              <a:rPr kumimoji="0" lang="en-US" altLang="en-US" sz="1200"/>
              <a:pPr/>
              <a:t>11</a:t>
            </a:fld>
            <a:endParaRPr kumimoji="0" lang="en-US" altLang="en-US" sz="1200"/>
          </a:p>
        </p:txBody>
      </p:sp>
      <p:sp>
        <p:nvSpPr>
          <p:cNvPr id="35844" name="Rectangle 2"/>
          <p:cNvSpPr>
            <a:spLocks noGrp="1" noRot="1" noChangeAspect="1" noChangeArrowheads="1" noTextEdit="1"/>
          </p:cNvSpPr>
          <p:nvPr>
            <p:ph type="sldImg"/>
          </p:nvPr>
        </p:nvSpPr>
        <p:spPr>
          <a:xfrm>
            <a:off x="407988" y="698500"/>
            <a:ext cx="6194425" cy="3484563"/>
          </a:xfrm>
          <a:ln/>
        </p:spPr>
      </p:sp>
      <p:sp>
        <p:nvSpPr>
          <p:cNvPr id="35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92130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7B89E66-BB9A-49D3-B009-A966F29CA254}" type="datetime1">
              <a:rPr kumimoji="0" lang="en-US" altLang="en-US" sz="1200"/>
              <a:t>4/15/2021</a:t>
            </a:fld>
            <a:endParaRPr kumimoji="0" lang="en-US" altLang="en-US" sz="1200"/>
          </a:p>
        </p:txBody>
      </p:sp>
      <p:sp>
        <p:nvSpPr>
          <p:cNvPr id="37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B38BCC-9CA5-41AA-89EA-25C54E200999}" type="slidenum">
              <a:rPr kumimoji="0" lang="en-US" altLang="en-US" sz="1200"/>
              <a:pPr/>
              <a:t>12</a:t>
            </a:fld>
            <a:endParaRPr kumimoji="0" lang="en-US" altLang="en-US" sz="1200"/>
          </a:p>
        </p:txBody>
      </p:sp>
      <p:sp>
        <p:nvSpPr>
          <p:cNvPr id="37892" name="Rectangle 2"/>
          <p:cNvSpPr>
            <a:spLocks noGrp="1" noRot="1" noChangeAspect="1" noChangeArrowheads="1" noTextEdit="1"/>
          </p:cNvSpPr>
          <p:nvPr>
            <p:ph type="sldImg"/>
          </p:nvPr>
        </p:nvSpPr>
        <p:spPr>
          <a:xfrm>
            <a:off x="407988" y="698500"/>
            <a:ext cx="6194425" cy="3484563"/>
          </a:xfrm>
          <a:ln/>
        </p:spPr>
      </p:sp>
      <p:sp>
        <p:nvSpPr>
          <p:cNvPr id="37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77383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7704F48-1B74-4F27-AE39-444C47D0E046}" type="datetime1">
              <a:rPr kumimoji="0" lang="en-US" altLang="en-US" sz="1200"/>
              <a:t>4/15/2021</a:t>
            </a:fld>
            <a:endParaRPr kumimoji="0" lang="en-US" altLang="en-US" sz="1200"/>
          </a:p>
        </p:txBody>
      </p:sp>
      <p:sp>
        <p:nvSpPr>
          <p:cNvPr id="399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1CE33D-F09F-42B4-AFDA-858852A6C122}" type="slidenum">
              <a:rPr kumimoji="0" lang="en-US" altLang="en-US" sz="1200"/>
              <a:pPr/>
              <a:t>13</a:t>
            </a:fld>
            <a:endParaRPr kumimoji="0" lang="en-US" altLang="en-US" sz="1200"/>
          </a:p>
        </p:txBody>
      </p:sp>
      <p:sp>
        <p:nvSpPr>
          <p:cNvPr id="39940" name="Rectangle 2"/>
          <p:cNvSpPr>
            <a:spLocks noGrp="1" noRot="1" noChangeAspect="1" noChangeArrowheads="1" noTextEdit="1"/>
          </p:cNvSpPr>
          <p:nvPr>
            <p:ph type="sldImg"/>
          </p:nvPr>
        </p:nvSpPr>
        <p:spPr>
          <a:xfrm>
            <a:off x="407988" y="698500"/>
            <a:ext cx="6194425" cy="3484563"/>
          </a:xfrm>
          <a:ln/>
        </p:spPr>
      </p:sp>
      <p:sp>
        <p:nvSpPr>
          <p:cNvPr id="399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73022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4/15/2021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14</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209701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28DF283-1DF4-48D8-BF1B-6576EA62E8A2}" type="datetime1">
              <a:rPr kumimoji="0" lang="en-US" altLang="en-US" sz="1200"/>
              <a:t>4/15/2021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3A162C-EC91-4BED-A7B0-17318145597A}" type="slidenum">
              <a:rPr kumimoji="0" lang="en-US" altLang="en-US" sz="1200"/>
              <a:pPr/>
              <a:t>15</a:t>
            </a:fld>
            <a:endParaRPr kumimoji="0" lang="en-US" altLang="en-US" sz="1200"/>
          </a:p>
        </p:txBody>
      </p:sp>
      <p:sp>
        <p:nvSpPr>
          <p:cNvPr id="64516" name="Rectangle 2"/>
          <p:cNvSpPr>
            <a:spLocks noGrp="1" noRot="1" noChangeAspect="1" noChangeArrowheads="1" noTextEdit="1"/>
          </p:cNvSpPr>
          <p:nvPr>
            <p:ph type="sldImg"/>
          </p:nvPr>
        </p:nvSpPr>
        <p:spPr>
          <a:xfrm>
            <a:off x="406400" y="698500"/>
            <a:ext cx="6197600" cy="3486150"/>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00900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B280BA99-7B91-49A5-B567-ADC4DB4F11D2}" type="datetime1">
              <a:rPr kumimoji="0" lang="en-US" altLang="en-US" sz="1200"/>
              <a:t>4/15/2021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F863A3-37B2-4387-9A78-A8191ED2F7F4}" type="slidenum">
              <a:rPr kumimoji="0" lang="en-US" altLang="en-US" sz="1200"/>
              <a:pPr/>
              <a:t>17</a:t>
            </a:fld>
            <a:endParaRPr kumimoji="0" lang="en-US" altLang="en-US" sz="1200"/>
          </a:p>
        </p:txBody>
      </p:sp>
      <p:sp>
        <p:nvSpPr>
          <p:cNvPr id="65540" name="Rectangle 2"/>
          <p:cNvSpPr>
            <a:spLocks noGrp="1" noRot="1" noChangeAspect="1" noChangeArrowheads="1" noTextEdit="1"/>
          </p:cNvSpPr>
          <p:nvPr>
            <p:ph type="sldImg"/>
          </p:nvPr>
        </p:nvSpPr>
        <p:spPr>
          <a:xfrm>
            <a:off x="406400" y="698500"/>
            <a:ext cx="6197600" cy="3486150"/>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549027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5D6384-0ACE-413D-9398-6C8DFBB3BB1A}" type="datetime1">
              <a:rPr kumimoji="0" lang="en-US" altLang="en-US" sz="1200"/>
              <a:t>4/15/2021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F268A9-EE50-4F56-84D7-F55F88FDC1B9}" type="slidenum">
              <a:rPr kumimoji="0" lang="en-US" altLang="en-US" sz="1200"/>
              <a:pPr/>
              <a:t>22</a:t>
            </a:fld>
            <a:endParaRPr kumimoji="0" lang="en-US" altLang="en-US" sz="1200"/>
          </a:p>
        </p:txBody>
      </p:sp>
      <p:sp>
        <p:nvSpPr>
          <p:cNvPr id="38916" name="Rectangle 2"/>
          <p:cNvSpPr>
            <a:spLocks noGrp="1" noRot="1" noChangeAspect="1" noChangeArrowheads="1" noTextEdit="1"/>
          </p:cNvSpPr>
          <p:nvPr>
            <p:ph type="sldImg"/>
          </p:nvPr>
        </p:nvSpPr>
        <p:spPr>
          <a:xfrm>
            <a:off x="407988" y="698500"/>
            <a:ext cx="6194425" cy="3484563"/>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5716417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74D77A7C-0777-47BC-AE20-54C9E557C7C9}" type="datetime1">
              <a:rPr kumimoji="0" lang="en-US" altLang="en-US" sz="1200"/>
              <a:t>4/15/2021</a:t>
            </a:fld>
            <a:endParaRPr kumimoji="0" lang="en-US" altLang="en-US" sz="1200"/>
          </a:p>
        </p:txBody>
      </p:sp>
      <p:sp>
        <p:nvSpPr>
          <p:cNvPr id="32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4893DF-414B-4559-AFDF-03266F0141A3}" type="slidenum">
              <a:rPr kumimoji="0" lang="en-US" altLang="en-US" sz="1200"/>
              <a:pPr/>
              <a:t>32</a:t>
            </a:fld>
            <a:endParaRPr kumimoji="0" lang="en-US" altLang="en-US" sz="1200"/>
          </a:p>
        </p:txBody>
      </p:sp>
      <p:sp>
        <p:nvSpPr>
          <p:cNvPr id="32772" name="Rectangle 2"/>
          <p:cNvSpPr>
            <a:spLocks noGrp="1" noRot="1" noChangeAspect="1" noChangeArrowheads="1" noTextEdit="1"/>
          </p:cNvSpPr>
          <p:nvPr>
            <p:ph type="sldImg"/>
          </p:nvPr>
        </p:nvSpPr>
        <p:spPr>
          <a:xfrm>
            <a:off x="406400" y="698500"/>
            <a:ext cx="6197600" cy="3486150"/>
          </a:xfrm>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66174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D14BC92-FEEB-444E-AACE-8DCB5277890C}" type="datetime1">
              <a:rPr kumimoji="0" lang="en-US" altLang="en-US" sz="1200"/>
              <a:t>4/15/2021</a:t>
            </a:fld>
            <a:endParaRPr kumimoji="0" lang="en-US" altLang="en-US" sz="1200"/>
          </a:p>
        </p:txBody>
      </p:sp>
      <p:sp>
        <p:nvSpPr>
          <p:cNvPr id="337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8E8FE0-C505-41C8-9CC1-A2FB10E0BC90}" type="slidenum">
              <a:rPr kumimoji="0" lang="en-US" altLang="en-US" sz="1200"/>
              <a:pPr/>
              <a:t>33</a:t>
            </a:fld>
            <a:endParaRPr kumimoji="0" lang="en-US" altLang="en-US" sz="1200"/>
          </a:p>
        </p:txBody>
      </p:sp>
      <p:sp>
        <p:nvSpPr>
          <p:cNvPr id="33796" name="Rectangle 2"/>
          <p:cNvSpPr>
            <a:spLocks noGrp="1" noRot="1" noChangeAspect="1" noChangeArrowheads="1" noTextEdit="1"/>
          </p:cNvSpPr>
          <p:nvPr>
            <p:ph type="sldImg"/>
          </p:nvPr>
        </p:nvSpPr>
        <p:spPr>
          <a:xfrm>
            <a:off x="406400" y="698500"/>
            <a:ext cx="6197600" cy="3486150"/>
          </a:xfrm>
          <a:ln/>
        </p:spPr>
      </p:sp>
      <p:sp>
        <p:nvSpPr>
          <p:cNvPr id="337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25436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71705710-4EEA-4E15-B262-D55913757925}" type="datetime1">
              <a:rPr kumimoji="0" lang="en-US" altLang="en-US" sz="1200"/>
              <a:t>4/15/2021</a:t>
            </a:fld>
            <a:endParaRPr kumimoji="0" lang="en-US" altLang="en-US" sz="1200"/>
          </a:p>
        </p:txBody>
      </p:sp>
      <p:sp>
        <p:nvSpPr>
          <p:cNvPr id="368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EEE420-3160-499F-BA0E-69501B29216B}" type="slidenum">
              <a:rPr kumimoji="0" lang="en-US" altLang="en-US" sz="1200"/>
              <a:pPr/>
              <a:t>34</a:t>
            </a:fld>
            <a:endParaRPr kumimoji="0" lang="en-US" altLang="en-US" sz="1200"/>
          </a:p>
        </p:txBody>
      </p:sp>
      <p:sp>
        <p:nvSpPr>
          <p:cNvPr id="36868" name="Rectangle 2"/>
          <p:cNvSpPr>
            <a:spLocks noGrp="1" noRot="1" noChangeAspect="1" noChangeArrowheads="1" noTextEdit="1"/>
          </p:cNvSpPr>
          <p:nvPr>
            <p:ph type="sldImg"/>
          </p:nvPr>
        </p:nvSpPr>
        <p:spPr>
          <a:xfrm>
            <a:off x="406400" y="698500"/>
            <a:ext cx="6197600" cy="3486150"/>
          </a:xfrm>
          <a:ln/>
        </p:spPr>
      </p:sp>
      <p:sp>
        <p:nvSpPr>
          <p:cNvPr id="368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33675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232FF95-48A8-459F-8233-35F8A615F6BC}" type="datetime1">
              <a:rPr kumimoji="0" lang="en-US" altLang="en-US" sz="1200"/>
              <a:t>4/15/2021</a:t>
            </a:fld>
            <a:endParaRPr kumimoji="0" lang="en-US" altLang="en-US" sz="1200"/>
          </a:p>
        </p:txBody>
      </p:sp>
      <p:sp>
        <p:nvSpPr>
          <p:cNvPr id="296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6CD8C8-7ED3-47E6-9C6B-D63BE7961998}" type="slidenum">
              <a:rPr kumimoji="0" lang="en-US" altLang="en-US" sz="1200"/>
              <a:pPr/>
              <a:t>2</a:t>
            </a:fld>
            <a:endParaRPr kumimoji="0" lang="en-US" altLang="en-US" sz="1200"/>
          </a:p>
        </p:txBody>
      </p:sp>
      <p:sp>
        <p:nvSpPr>
          <p:cNvPr id="29700" name="Rectangle 2"/>
          <p:cNvSpPr>
            <a:spLocks noGrp="1" noRot="1" noChangeAspect="1" noChangeArrowheads="1" noTextEdit="1"/>
          </p:cNvSpPr>
          <p:nvPr>
            <p:ph type="sldImg"/>
          </p:nvPr>
        </p:nvSpPr>
        <p:spPr>
          <a:xfrm>
            <a:off x="407988" y="698500"/>
            <a:ext cx="6194425" cy="3484563"/>
          </a:xfrm>
          <a:ln/>
        </p:spPr>
      </p:sp>
      <p:sp>
        <p:nvSpPr>
          <p:cNvPr id="297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265144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016D05-4900-4B4F-A211-531301369BEC}" type="datetime1">
              <a:rPr kumimoji="0" lang="en-US" altLang="en-US" sz="1200"/>
              <a:t>4/15/2021</a:t>
            </a:fld>
            <a:endParaRPr kumimoji="0" lang="en-US" altLang="en-US" sz="1200"/>
          </a:p>
        </p:txBody>
      </p:sp>
      <p:sp>
        <p:nvSpPr>
          <p:cNvPr id="37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00DE82BC-82F8-462F-83D6-DBA67CF5DD91}" type="slidenum">
              <a:rPr kumimoji="0" lang="en-US" altLang="en-US" sz="1200"/>
              <a:pPr/>
              <a:t>35</a:t>
            </a:fld>
            <a:endParaRPr kumimoji="0" lang="en-US" altLang="en-US" sz="1200"/>
          </a:p>
        </p:txBody>
      </p:sp>
      <p:sp>
        <p:nvSpPr>
          <p:cNvPr id="37892" name="Rectangle 2"/>
          <p:cNvSpPr>
            <a:spLocks noGrp="1" noRot="1" noChangeAspect="1" noChangeArrowheads="1" noTextEdit="1"/>
          </p:cNvSpPr>
          <p:nvPr>
            <p:ph type="sldImg"/>
          </p:nvPr>
        </p:nvSpPr>
        <p:spPr>
          <a:xfrm>
            <a:off x="406400" y="698500"/>
            <a:ext cx="6197600" cy="3486150"/>
          </a:xfrm>
          <a:ln/>
        </p:spPr>
      </p:sp>
      <p:sp>
        <p:nvSpPr>
          <p:cNvPr id="37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001202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C9AF429A-BD04-42A3-947B-1DB87F393296}" type="datetime1">
              <a:rPr kumimoji="0" lang="en-US" altLang="en-US" sz="1200"/>
              <a:t>4/15/2021</a:t>
            </a:fld>
            <a:endParaRPr kumimoji="0" lang="en-US" altLang="en-US" sz="1200"/>
          </a:p>
        </p:txBody>
      </p:sp>
      <p:sp>
        <p:nvSpPr>
          <p:cNvPr id="460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4B856A-AE44-4D89-A722-216306ED9FBA}" type="slidenum">
              <a:rPr kumimoji="0" lang="en-US" altLang="en-US" sz="1200"/>
              <a:pPr/>
              <a:t>37</a:t>
            </a:fld>
            <a:endParaRPr kumimoji="0" lang="en-US" altLang="en-US" sz="1200"/>
          </a:p>
        </p:txBody>
      </p:sp>
      <p:sp>
        <p:nvSpPr>
          <p:cNvPr id="46084" name="Rectangle 2"/>
          <p:cNvSpPr>
            <a:spLocks noGrp="1" noRot="1" noChangeAspect="1" noChangeArrowheads="1" noTextEdit="1"/>
          </p:cNvSpPr>
          <p:nvPr>
            <p:ph type="sldImg"/>
          </p:nvPr>
        </p:nvSpPr>
        <p:spPr>
          <a:xfrm>
            <a:off x="406400" y="698500"/>
            <a:ext cx="6197600" cy="3486150"/>
          </a:xfrm>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9544143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FA5E6A-80AB-454E-A590-9811AD261947}" type="datetime1">
              <a:rPr kumimoji="0" lang="en-US" altLang="en-US" sz="1200"/>
              <a:t>4/15/2021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92E74B1D-6754-4298-B547-FC9022C48469}" type="slidenum">
              <a:rPr kumimoji="0" lang="en-US" altLang="en-US" sz="1200"/>
              <a:pPr/>
              <a:t>38</a:t>
            </a:fld>
            <a:endParaRPr kumimoji="0" lang="en-US" altLang="en-US" sz="1200"/>
          </a:p>
        </p:txBody>
      </p:sp>
      <p:sp>
        <p:nvSpPr>
          <p:cNvPr id="49156" name="Rectangle 2"/>
          <p:cNvSpPr>
            <a:spLocks noGrp="1" noRot="1" noChangeAspect="1" noChangeArrowheads="1" noTextEdit="1"/>
          </p:cNvSpPr>
          <p:nvPr>
            <p:ph type="sldImg"/>
          </p:nvPr>
        </p:nvSpPr>
        <p:spPr>
          <a:xfrm>
            <a:off x="406400" y="698500"/>
            <a:ext cx="6197600" cy="3486150"/>
          </a:xfrm>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61474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921B47FC-98D2-486D-94AB-1FBFD09B2041}" type="datetime1">
              <a:rPr kumimoji="0" lang="en-US" altLang="en-US" sz="1200"/>
              <a:t>4/15/2021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8B6063-F356-4CC3-A4E5-3811B239ADD7}" type="slidenum">
              <a:rPr kumimoji="0" lang="en-US" altLang="en-US" sz="1200"/>
              <a:pPr/>
              <a:t>44</a:t>
            </a:fld>
            <a:endParaRPr kumimoji="0" lang="en-US" altLang="en-US" sz="1200"/>
          </a:p>
        </p:txBody>
      </p:sp>
      <p:sp>
        <p:nvSpPr>
          <p:cNvPr id="38916" name="Rectangle 2"/>
          <p:cNvSpPr>
            <a:spLocks noGrp="1" noRot="1" noChangeAspect="1" noChangeArrowheads="1" noTextEdit="1"/>
          </p:cNvSpPr>
          <p:nvPr>
            <p:ph type="sldImg"/>
          </p:nvPr>
        </p:nvSpPr>
        <p:spPr>
          <a:xfrm>
            <a:off x="406400" y="698500"/>
            <a:ext cx="6197600" cy="3486150"/>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60120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406400" y="698500"/>
            <a:ext cx="6197600"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99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5705529A-B052-4222-9C15-A13B4BB6BBA8}" type="datetime1">
              <a:rPr kumimoji="0" lang="en-US" altLang="en-US" sz="1200"/>
              <a:t>4/15/2021</a:t>
            </a:fld>
            <a:endParaRPr kumimoji="0" lang="en-US" altLang="en-US" sz="1200"/>
          </a:p>
        </p:txBody>
      </p:sp>
      <p:sp>
        <p:nvSpPr>
          <p:cNvPr id="399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16D38894-19BF-421E-BD43-47F3356FBFDA}" type="slidenum">
              <a:rPr kumimoji="0" lang="en-US" altLang="en-US" sz="1200"/>
              <a:pPr/>
              <a:t>45</a:t>
            </a:fld>
            <a:endParaRPr kumimoji="0" lang="en-US" altLang="en-US" sz="1200"/>
          </a:p>
        </p:txBody>
      </p:sp>
    </p:spTree>
    <p:extLst>
      <p:ext uri="{BB962C8B-B14F-4D97-AF65-F5344CB8AC3E}">
        <p14:creationId xmlns:p14="http://schemas.microsoft.com/office/powerpoint/2010/main" val="7525321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85ACA29C-BA04-4EB0-86AF-E1D1459D909E}" type="datetime1">
              <a:rPr kumimoji="0" lang="en-US" altLang="en-US" sz="1200"/>
              <a:t>4/15/2021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2795B3-351B-48F8-A36A-4306F4D5F745}" type="slidenum">
              <a:rPr kumimoji="0" lang="en-US" altLang="en-US" sz="1200"/>
              <a:pPr/>
              <a:t>50</a:t>
            </a:fld>
            <a:endParaRPr kumimoji="0" lang="en-US" altLang="en-US" sz="1200"/>
          </a:p>
        </p:txBody>
      </p:sp>
      <p:sp>
        <p:nvSpPr>
          <p:cNvPr id="40964" name="Rectangle 2"/>
          <p:cNvSpPr>
            <a:spLocks noGrp="1" noRot="1" noChangeAspect="1" noChangeArrowheads="1" noTextEdit="1"/>
          </p:cNvSpPr>
          <p:nvPr>
            <p:ph type="sldImg"/>
          </p:nvPr>
        </p:nvSpPr>
        <p:spPr>
          <a:xfrm>
            <a:off x="406400" y="698500"/>
            <a:ext cx="6197600" cy="3486150"/>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647467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149C59-DFB0-4B4B-A704-6EC30FF6946D}" type="datetime1">
              <a:rPr kumimoji="0" lang="en-US" altLang="en-US" sz="1200"/>
              <a:t>4/15/2021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F92C5672-99E1-4F3D-B0B3-3BFA93ED8C0C}" type="slidenum">
              <a:rPr kumimoji="0" lang="en-US" altLang="en-US" sz="1200"/>
              <a:pPr/>
              <a:t>51</a:t>
            </a:fld>
            <a:endParaRPr kumimoji="0" lang="en-US" altLang="en-US" sz="1200"/>
          </a:p>
        </p:txBody>
      </p:sp>
      <p:sp>
        <p:nvSpPr>
          <p:cNvPr id="41988" name="Rectangle 2"/>
          <p:cNvSpPr>
            <a:spLocks noGrp="1" noRot="1" noChangeAspect="1" noChangeArrowheads="1" noTextEdit="1"/>
          </p:cNvSpPr>
          <p:nvPr>
            <p:ph type="sldImg"/>
          </p:nvPr>
        </p:nvSpPr>
        <p:spPr>
          <a:xfrm>
            <a:off x="406400" y="698500"/>
            <a:ext cx="6197600" cy="3486150"/>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399342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0CBD60-3C94-4ED3-879A-12BD5284F1CC}" type="datetime1">
              <a:rPr kumimoji="0" lang="en-US" altLang="en-US" sz="1200"/>
              <a:t>4/15/2021</a:t>
            </a:fld>
            <a:endParaRPr kumimoji="0" lang="en-US" altLang="en-US" sz="1200"/>
          </a:p>
        </p:txBody>
      </p:sp>
      <p:sp>
        <p:nvSpPr>
          <p:cNvPr id="430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58E823-2274-4681-8AB3-D1E9B296574A}" type="slidenum">
              <a:rPr kumimoji="0" lang="en-US" altLang="en-US" sz="1200"/>
              <a:pPr/>
              <a:t>52</a:t>
            </a:fld>
            <a:endParaRPr kumimoji="0" lang="en-US" altLang="en-US" sz="1200"/>
          </a:p>
        </p:txBody>
      </p:sp>
      <p:sp>
        <p:nvSpPr>
          <p:cNvPr id="43012" name="Rectangle 2"/>
          <p:cNvSpPr>
            <a:spLocks noGrp="1" noRot="1" noChangeAspect="1" noChangeArrowheads="1" noTextEdit="1"/>
          </p:cNvSpPr>
          <p:nvPr>
            <p:ph type="sldImg"/>
          </p:nvPr>
        </p:nvSpPr>
        <p:spPr>
          <a:xfrm>
            <a:off x="406400" y="698500"/>
            <a:ext cx="6197600" cy="3486150"/>
          </a:xfrm>
          <a:ln/>
        </p:spPr>
      </p:sp>
      <p:sp>
        <p:nvSpPr>
          <p:cNvPr id="430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435188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B62E370-F1F5-482B-926A-D6B8702A2586}" type="datetime1">
              <a:rPr kumimoji="0" lang="en-US" altLang="en-US" sz="1200"/>
              <a:t>4/15/2021</a:t>
            </a:fld>
            <a:endParaRPr kumimoji="0" lang="en-US" altLang="en-US" sz="1200"/>
          </a:p>
        </p:txBody>
      </p:sp>
      <p:sp>
        <p:nvSpPr>
          <p:cNvPr id="501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CD0FDC2-8C31-41A9-BE8B-5C0C0F5728FF}" type="slidenum">
              <a:rPr kumimoji="0" lang="en-US" altLang="en-US" sz="1200"/>
              <a:pPr/>
              <a:t>53</a:t>
            </a:fld>
            <a:endParaRPr kumimoji="0" lang="en-US" altLang="en-US" sz="1200"/>
          </a:p>
        </p:txBody>
      </p:sp>
      <p:sp>
        <p:nvSpPr>
          <p:cNvPr id="50180" name="Rectangle 2"/>
          <p:cNvSpPr>
            <a:spLocks noGrp="1" noRot="1" noChangeAspect="1" noChangeArrowheads="1" noTextEdit="1"/>
          </p:cNvSpPr>
          <p:nvPr>
            <p:ph type="sldImg"/>
          </p:nvPr>
        </p:nvSpPr>
        <p:spPr>
          <a:xfrm>
            <a:off x="406400" y="698500"/>
            <a:ext cx="6197600" cy="3486150"/>
          </a:xfrm>
          <a:ln/>
        </p:spPr>
      </p:sp>
      <p:sp>
        <p:nvSpPr>
          <p:cNvPr id="501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39938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5B53CDE-B30F-4867-AE97-E8716221455A}" type="datetime1">
              <a:rPr kumimoji="0" lang="en-US" altLang="en-US" sz="1200"/>
              <a:t>4/15/2021</a:t>
            </a:fld>
            <a:endParaRPr kumimoji="0" lang="en-US" altLang="en-US" sz="1200"/>
          </a:p>
        </p:txBody>
      </p:sp>
      <p:sp>
        <p:nvSpPr>
          <p:cNvPr id="512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319DE31-659A-4BB0-917A-9A9B86010285}" type="slidenum">
              <a:rPr kumimoji="0" lang="en-US" altLang="en-US" sz="1200"/>
              <a:pPr/>
              <a:t>54</a:t>
            </a:fld>
            <a:endParaRPr kumimoji="0" lang="en-US" altLang="en-US" sz="1200"/>
          </a:p>
        </p:txBody>
      </p:sp>
      <p:sp>
        <p:nvSpPr>
          <p:cNvPr id="51204" name="Rectangle 2"/>
          <p:cNvSpPr>
            <a:spLocks noGrp="1" noRot="1" noChangeAspect="1" noChangeArrowheads="1" noTextEdit="1"/>
          </p:cNvSpPr>
          <p:nvPr>
            <p:ph type="sldImg"/>
          </p:nvPr>
        </p:nvSpPr>
        <p:spPr>
          <a:xfrm>
            <a:off x="406400" y="698500"/>
            <a:ext cx="6197600" cy="3486150"/>
          </a:xfrm>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7692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D174D3-FDF7-4F8A-A744-B15B2B3F32C1}" type="datetime1">
              <a:rPr kumimoji="0" lang="en-US" altLang="en-US" sz="1200"/>
              <a:t>4/15/2021</a:t>
            </a:fld>
            <a:endParaRPr kumimoji="0" lang="en-US" altLang="en-US" sz="1200"/>
          </a:p>
        </p:txBody>
      </p:sp>
      <p:sp>
        <p:nvSpPr>
          <p:cNvPr id="307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41D1AA-0792-40F2-8B10-5753C816FC8D}" type="slidenum">
              <a:rPr kumimoji="0" lang="en-US" altLang="en-US" sz="1200"/>
              <a:pPr/>
              <a:t>4</a:t>
            </a:fld>
            <a:endParaRPr kumimoji="0" lang="en-US" altLang="en-US" sz="1200"/>
          </a:p>
        </p:txBody>
      </p:sp>
      <p:sp>
        <p:nvSpPr>
          <p:cNvPr id="30724" name="Rectangle 2"/>
          <p:cNvSpPr>
            <a:spLocks noGrp="1" noRot="1" noChangeAspect="1" noChangeArrowheads="1" noTextEdit="1"/>
          </p:cNvSpPr>
          <p:nvPr>
            <p:ph type="sldImg"/>
          </p:nvPr>
        </p:nvSpPr>
        <p:spPr>
          <a:xfrm>
            <a:off x="407988" y="698500"/>
            <a:ext cx="6194425" cy="3484563"/>
          </a:xfrm>
          <a:ln/>
        </p:spPr>
      </p:sp>
      <p:sp>
        <p:nvSpPr>
          <p:cNvPr id="307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379737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90BD27-1688-46C2-BBA6-82ACC269F70F}" type="datetime1">
              <a:rPr kumimoji="0" lang="en-US" altLang="en-US" sz="1200"/>
              <a:t>4/15/2021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04862E2-7873-4823-93E3-F2DBBEF7B1B4}" type="slidenum">
              <a:rPr kumimoji="0" lang="en-US" altLang="en-US" sz="1200"/>
              <a:pPr/>
              <a:t>55</a:t>
            </a:fld>
            <a:endParaRPr kumimoji="0" lang="en-US" altLang="en-US" sz="1200"/>
          </a:p>
        </p:txBody>
      </p:sp>
      <p:sp>
        <p:nvSpPr>
          <p:cNvPr id="52228" name="Rectangle 2"/>
          <p:cNvSpPr>
            <a:spLocks noGrp="1" noRot="1" noChangeAspect="1" noChangeArrowheads="1" noTextEdit="1"/>
          </p:cNvSpPr>
          <p:nvPr>
            <p:ph type="sldImg"/>
          </p:nvPr>
        </p:nvSpPr>
        <p:spPr>
          <a:xfrm>
            <a:off x="406400" y="698500"/>
            <a:ext cx="6197600" cy="3486150"/>
          </a:xfrm>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325355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93526F-7A7E-4188-87CE-9249145964BE}" type="datetime1">
              <a:rPr kumimoji="0" lang="en-US" altLang="en-US" sz="1200"/>
              <a:t>4/15/2021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A784C1-1753-49F4-AD5C-930F909CDF5C}" type="slidenum">
              <a:rPr kumimoji="0" lang="en-US" altLang="en-US" sz="1200"/>
              <a:pPr/>
              <a:t>56</a:t>
            </a:fld>
            <a:endParaRPr kumimoji="0" lang="en-US" altLang="en-US" sz="1200"/>
          </a:p>
        </p:txBody>
      </p:sp>
      <p:sp>
        <p:nvSpPr>
          <p:cNvPr id="53252" name="Rectangle 2"/>
          <p:cNvSpPr>
            <a:spLocks noGrp="1" noRot="1" noChangeAspect="1" noChangeArrowheads="1" noTextEdit="1"/>
          </p:cNvSpPr>
          <p:nvPr>
            <p:ph type="sldImg"/>
          </p:nvPr>
        </p:nvSpPr>
        <p:spPr>
          <a:xfrm>
            <a:off x="406400" y="698500"/>
            <a:ext cx="6197600" cy="3486150"/>
          </a:xfrm>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42132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3B105B-8A78-4967-9D27-8F7266ADCBAC}" type="datetime1">
              <a:rPr kumimoji="0" lang="en-US" altLang="en-US" sz="1200"/>
              <a:t>4/15/2021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20E716-08A2-4A5F-B779-DCE8F3F5E99D}" type="slidenum">
              <a:rPr kumimoji="0" lang="en-US" altLang="en-US" sz="1200"/>
              <a:pPr/>
              <a:t>57</a:t>
            </a:fld>
            <a:endParaRPr kumimoji="0" lang="en-US" altLang="en-US" sz="1200"/>
          </a:p>
        </p:txBody>
      </p:sp>
      <p:sp>
        <p:nvSpPr>
          <p:cNvPr id="54276" name="Rectangle 2"/>
          <p:cNvSpPr>
            <a:spLocks noGrp="1" noRot="1" noChangeAspect="1" noChangeArrowheads="1" noTextEdit="1"/>
          </p:cNvSpPr>
          <p:nvPr>
            <p:ph type="sldImg"/>
          </p:nvPr>
        </p:nvSpPr>
        <p:spPr>
          <a:xfrm>
            <a:off x="406400" y="698500"/>
            <a:ext cx="6197600" cy="3486150"/>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197828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1A511D-C918-42DE-8B69-2E013C0590CD}" type="datetime1">
              <a:rPr kumimoji="0" lang="en-US" altLang="en-US" sz="1200"/>
              <a:t>4/15/2021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3CCE519-0310-447B-B00B-3493DC691865}" type="slidenum">
              <a:rPr kumimoji="0" lang="en-US" altLang="en-US" sz="1200"/>
              <a:pPr/>
              <a:t>58</a:t>
            </a:fld>
            <a:endParaRPr kumimoji="0" lang="en-US" altLang="en-US" sz="1200"/>
          </a:p>
        </p:txBody>
      </p:sp>
      <p:sp>
        <p:nvSpPr>
          <p:cNvPr id="55300" name="Rectangle 2"/>
          <p:cNvSpPr>
            <a:spLocks noGrp="1" noRot="1" noChangeAspect="1" noChangeArrowheads="1" noTextEdit="1"/>
          </p:cNvSpPr>
          <p:nvPr>
            <p:ph type="sldImg"/>
          </p:nvPr>
        </p:nvSpPr>
        <p:spPr>
          <a:xfrm>
            <a:off x="406400" y="698500"/>
            <a:ext cx="6197600" cy="3486150"/>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072893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1A511D-C918-42DE-8B69-2E013C0590CD}" type="datetime1">
              <a:rPr kumimoji="0" lang="en-US" altLang="en-US" sz="1200"/>
              <a:t>4/15/2021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3CCE519-0310-447B-B00B-3493DC691865}" type="slidenum">
              <a:rPr kumimoji="0" lang="en-US" altLang="en-US" sz="1200"/>
              <a:pPr/>
              <a:t>59</a:t>
            </a:fld>
            <a:endParaRPr kumimoji="0" lang="en-US" altLang="en-US" sz="1200"/>
          </a:p>
        </p:txBody>
      </p:sp>
      <p:sp>
        <p:nvSpPr>
          <p:cNvPr id="55300" name="Rectangle 2"/>
          <p:cNvSpPr>
            <a:spLocks noGrp="1" noRot="1" noChangeAspect="1" noChangeArrowheads="1" noTextEdit="1"/>
          </p:cNvSpPr>
          <p:nvPr>
            <p:ph type="sldImg"/>
          </p:nvPr>
        </p:nvSpPr>
        <p:spPr>
          <a:xfrm>
            <a:off x="406400" y="698500"/>
            <a:ext cx="6197600" cy="3486150"/>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536824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xfrm>
            <a:off x="406400" y="698500"/>
            <a:ext cx="6197600" cy="3486150"/>
          </a:xfrm>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632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0CC52B-85D1-430B-BB1F-07021F20FC66}" type="datetime1">
              <a:rPr kumimoji="0" lang="en-US" altLang="en-US" sz="1200"/>
              <a:t>4/15/2021</a:t>
            </a:fld>
            <a:endParaRPr kumimoji="0" lang="en-US" altLang="en-US" sz="1200"/>
          </a:p>
        </p:txBody>
      </p:sp>
      <p:sp>
        <p:nvSpPr>
          <p:cNvPr id="5632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75DBEEE5-0F0C-4EDF-AF3F-1C2C4BF49683}" type="slidenum">
              <a:rPr kumimoji="0" lang="en-US" altLang="en-US" sz="1200"/>
              <a:pPr/>
              <a:t>60</a:t>
            </a:fld>
            <a:endParaRPr kumimoji="0" lang="en-US" altLang="en-US" sz="1200"/>
          </a:p>
        </p:txBody>
      </p:sp>
    </p:spTree>
    <p:extLst>
      <p:ext uri="{BB962C8B-B14F-4D97-AF65-F5344CB8AC3E}">
        <p14:creationId xmlns:p14="http://schemas.microsoft.com/office/powerpoint/2010/main" val="31351970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CEAEBA-774B-40CE-A79E-CD6498756C88}" type="datetime1">
              <a:rPr kumimoji="0" lang="en-US" altLang="en-US" sz="1200"/>
              <a:t>4/15/2021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709E59-1950-436F-802F-2C1C1A311CF5}" type="slidenum">
              <a:rPr kumimoji="0" lang="en-US" altLang="en-US" sz="1200"/>
              <a:pPr/>
              <a:t>61</a:t>
            </a:fld>
            <a:endParaRPr kumimoji="0" lang="en-US" altLang="en-US" sz="1200"/>
          </a:p>
        </p:txBody>
      </p:sp>
      <p:sp>
        <p:nvSpPr>
          <p:cNvPr id="57348" name="Rectangle 2"/>
          <p:cNvSpPr>
            <a:spLocks noGrp="1" noRot="1" noChangeAspect="1" noChangeArrowheads="1" noTextEdit="1"/>
          </p:cNvSpPr>
          <p:nvPr>
            <p:ph type="sldImg"/>
          </p:nvPr>
        </p:nvSpPr>
        <p:spPr>
          <a:xfrm>
            <a:off x="406400" y="698500"/>
            <a:ext cx="6197600" cy="3486150"/>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909773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D81A9DD-C6CE-4210-BC5E-97F3155AE059}" type="datetime1">
              <a:rPr kumimoji="0" lang="en-US" altLang="en-US" sz="1200"/>
              <a:t>4/15/2021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A0A7FC-7DE0-459C-BE8A-1E4D0D1B0480}" type="slidenum">
              <a:rPr kumimoji="0" lang="en-US" altLang="en-US" sz="1200"/>
              <a:pPr/>
              <a:t>62</a:t>
            </a:fld>
            <a:endParaRPr kumimoji="0" lang="en-US" altLang="en-US" sz="1200"/>
          </a:p>
        </p:txBody>
      </p:sp>
      <p:sp>
        <p:nvSpPr>
          <p:cNvPr id="58372" name="Rectangle 2"/>
          <p:cNvSpPr>
            <a:spLocks noGrp="1" noRot="1" noChangeAspect="1" noChangeArrowheads="1" noTextEdit="1"/>
          </p:cNvSpPr>
          <p:nvPr>
            <p:ph type="sldImg"/>
          </p:nvPr>
        </p:nvSpPr>
        <p:spPr>
          <a:xfrm>
            <a:off x="406400" y="698500"/>
            <a:ext cx="6197600" cy="3486150"/>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41917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9FBD45E-E3F5-47CB-91B1-FE210F37CA62}" type="datetime1">
              <a:rPr kumimoji="0" lang="en-US" altLang="en-US" sz="1200"/>
              <a:t>4/15/2021</a:t>
            </a:fld>
            <a:endParaRPr kumimoji="0" lang="en-US" altLang="en-US" sz="1200"/>
          </a:p>
        </p:txBody>
      </p:sp>
      <p:sp>
        <p:nvSpPr>
          <p:cNvPr id="317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90E4E3F-B4A1-4FCE-B56E-F2707B52E315}" type="slidenum">
              <a:rPr kumimoji="0" lang="en-US" altLang="en-US" sz="1200"/>
              <a:pPr/>
              <a:t>5</a:t>
            </a:fld>
            <a:endParaRPr kumimoji="0" lang="en-US" altLang="en-US" sz="1200"/>
          </a:p>
        </p:txBody>
      </p:sp>
      <p:sp>
        <p:nvSpPr>
          <p:cNvPr id="31748" name="Rectangle 2"/>
          <p:cNvSpPr>
            <a:spLocks noGrp="1" noRot="1" noChangeAspect="1" noChangeArrowheads="1" noTextEdit="1"/>
          </p:cNvSpPr>
          <p:nvPr>
            <p:ph type="sldImg"/>
          </p:nvPr>
        </p:nvSpPr>
        <p:spPr>
          <a:xfrm>
            <a:off x="407988" y="698500"/>
            <a:ext cx="6194425" cy="3484563"/>
          </a:xfrm>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65854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xfrm>
            <a:off x="407988" y="698500"/>
            <a:ext cx="6194425" cy="3484563"/>
          </a:xfrm>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277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7EB00BC-5F43-4694-BCAB-90B98B6E0DFC}" type="datetime1">
              <a:rPr kumimoji="0" lang="en-US" altLang="en-US" sz="1200"/>
              <a:t>4/15/2021</a:t>
            </a:fld>
            <a:endParaRPr kumimoji="0" lang="en-US" altLang="en-US" sz="1200"/>
          </a:p>
        </p:txBody>
      </p:sp>
      <p:sp>
        <p:nvSpPr>
          <p:cNvPr id="3277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C42F87-7CE7-4980-AF5B-D986DA2AE940}" type="slidenum">
              <a:rPr kumimoji="0" lang="en-US" altLang="en-US" sz="1200"/>
              <a:pPr/>
              <a:t>6</a:t>
            </a:fld>
            <a:endParaRPr kumimoji="0" lang="en-US" altLang="en-US" sz="1200"/>
          </a:p>
        </p:txBody>
      </p:sp>
    </p:spTree>
    <p:extLst>
      <p:ext uri="{BB962C8B-B14F-4D97-AF65-F5344CB8AC3E}">
        <p14:creationId xmlns:p14="http://schemas.microsoft.com/office/powerpoint/2010/main" val="4022721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407988" y="698500"/>
            <a:ext cx="6194425" cy="3484563"/>
          </a:xfrm>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379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BCF65CA-E17C-4AC5-A204-B6492A49933E}" type="datetime1">
              <a:rPr kumimoji="0" lang="en-US" altLang="en-US" sz="1200"/>
              <a:t>4/15/2021</a:t>
            </a:fld>
            <a:endParaRPr kumimoji="0" lang="en-US" altLang="en-US" sz="1200"/>
          </a:p>
        </p:txBody>
      </p:sp>
      <p:sp>
        <p:nvSpPr>
          <p:cNvPr id="3379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4D716D1-4351-4821-8687-C0A121DAA440}" type="slidenum">
              <a:rPr kumimoji="0" lang="en-US" altLang="en-US" sz="1200"/>
              <a:pPr/>
              <a:t>7</a:t>
            </a:fld>
            <a:endParaRPr kumimoji="0" lang="en-US" altLang="en-US" sz="1200"/>
          </a:p>
        </p:txBody>
      </p:sp>
    </p:spTree>
    <p:extLst>
      <p:ext uri="{BB962C8B-B14F-4D97-AF65-F5344CB8AC3E}">
        <p14:creationId xmlns:p14="http://schemas.microsoft.com/office/powerpoint/2010/main" val="4029678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920F20-799D-4A1E-A5B7-A7330D08A6FD}" type="datetime1">
              <a:rPr kumimoji="0" lang="en-US" altLang="en-US" sz="1200"/>
              <a:t>4/15/2021</a:t>
            </a:fld>
            <a:endParaRPr kumimoji="0" lang="en-US" altLang="en-US" sz="1200"/>
          </a:p>
        </p:txBody>
      </p:sp>
      <p:sp>
        <p:nvSpPr>
          <p:cNvPr id="34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6C1BD7-6585-4257-A20D-D7272676D080}" type="slidenum">
              <a:rPr kumimoji="0" lang="en-US" altLang="en-US" sz="1200"/>
              <a:pPr/>
              <a:t>8</a:t>
            </a:fld>
            <a:endParaRPr kumimoji="0" lang="en-US" altLang="en-US" sz="1200"/>
          </a:p>
        </p:txBody>
      </p:sp>
      <p:sp>
        <p:nvSpPr>
          <p:cNvPr id="34820" name="Rectangle 2"/>
          <p:cNvSpPr>
            <a:spLocks noGrp="1" noRot="1" noChangeAspect="1" noChangeArrowheads="1" noTextEdit="1"/>
          </p:cNvSpPr>
          <p:nvPr>
            <p:ph type="sldImg"/>
          </p:nvPr>
        </p:nvSpPr>
        <p:spPr>
          <a:xfrm>
            <a:off x="407988" y="698500"/>
            <a:ext cx="6194425" cy="3484563"/>
          </a:xfrm>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10160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61C26F-BD40-465E-84FF-868E7C24757F}" type="datetime1">
              <a:rPr kumimoji="0" lang="en-US" altLang="en-US" sz="1200"/>
              <a:t>4/15/2021</a:t>
            </a:fld>
            <a:endParaRPr kumimoji="0" lang="en-US" altLang="en-US" sz="1200"/>
          </a:p>
        </p:txBody>
      </p:sp>
      <p:sp>
        <p:nvSpPr>
          <p:cNvPr id="368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A1BE26-78EF-4532-9BF3-F31E1AD004F3}" type="slidenum">
              <a:rPr kumimoji="0" lang="en-US" altLang="en-US" sz="1200"/>
              <a:pPr/>
              <a:t>9</a:t>
            </a:fld>
            <a:endParaRPr kumimoji="0" lang="en-US" altLang="en-US" sz="1200"/>
          </a:p>
        </p:txBody>
      </p:sp>
      <p:sp>
        <p:nvSpPr>
          <p:cNvPr id="36868" name="Rectangle 2"/>
          <p:cNvSpPr>
            <a:spLocks noGrp="1" noRot="1" noChangeAspect="1" noChangeArrowheads="1" noTextEdit="1"/>
          </p:cNvSpPr>
          <p:nvPr>
            <p:ph type="sldImg"/>
          </p:nvPr>
        </p:nvSpPr>
        <p:spPr>
          <a:xfrm>
            <a:off x="407988" y="698500"/>
            <a:ext cx="6194425" cy="3484563"/>
          </a:xfrm>
          <a:ln/>
        </p:spPr>
      </p:sp>
      <p:sp>
        <p:nvSpPr>
          <p:cNvPr id="368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910873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5D6384-0ACE-413D-9398-6C8DFBB3BB1A}" type="datetime1">
              <a:rPr kumimoji="0" lang="en-US" altLang="en-US" sz="1200"/>
              <a:t>4/15/2021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F268A9-EE50-4F56-84D7-F55F88FDC1B9}" type="slidenum">
              <a:rPr kumimoji="0" lang="en-US" altLang="en-US" sz="1200"/>
              <a:pPr/>
              <a:t>10</a:t>
            </a:fld>
            <a:endParaRPr kumimoji="0" lang="en-US" altLang="en-US" sz="1200"/>
          </a:p>
        </p:txBody>
      </p:sp>
      <p:sp>
        <p:nvSpPr>
          <p:cNvPr id="38916" name="Rectangle 2"/>
          <p:cNvSpPr>
            <a:spLocks noGrp="1" noRot="1" noChangeAspect="1" noChangeArrowheads="1" noTextEdit="1"/>
          </p:cNvSpPr>
          <p:nvPr>
            <p:ph type="sldImg"/>
          </p:nvPr>
        </p:nvSpPr>
        <p:spPr>
          <a:xfrm>
            <a:off x="407988" y="698500"/>
            <a:ext cx="6194425" cy="3484563"/>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61389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CEF3668C-9155-414D-9EAD-F3276581ED43}" type="datetime4">
              <a:rPr lang="en-US" smtClean="0"/>
              <a:t>April 15,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A43D539C-1064-415B-AEBA-C0903326FD72}" type="slidenum">
              <a:rPr lang="en-US" altLang="en-US"/>
              <a:pPr/>
              <a:t>‹#›</a:t>
            </a:fld>
            <a:endParaRPr lang="en-US" altLang="en-US"/>
          </a:p>
        </p:txBody>
      </p:sp>
    </p:spTree>
    <p:extLst>
      <p:ext uri="{BB962C8B-B14F-4D97-AF65-F5344CB8AC3E}">
        <p14:creationId xmlns:p14="http://schemas.microsoft.com/office/powerpoint/2010/main" val="3135466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26B97773-FAF8-4BE7-BE83-911227D01923}" type="datetime4">
              <a:rPr lang="en-US" smtClean="0"/>
              <a:t>April 15,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A438555C-4BB1-448D-8685-20F11AB59870}" type="slidenum">
              <a:rPr lang="en-US" altLang="en-US"/>
              <a:pPr/>
              <a:t>‹#›</a:t>
            </a:fld>
            <a:endParaRPr lang="en-US" altLang="en-US"/>
          </a:p>
        </p:txBody>
      </p:sp>
    </p:spTree>
    <p:extLst>
      <p:ext uri="{BB962C8B-B14F-4D97-AF65-F5344CB8AC3E}">
        <p14:creationId xmlns:p14="http://schemas.microsoft.com/office/powerpoint/2010/main" val="2413963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04AD51F7-C579-4429-9D0B-2EAE3F4DFD24}" type="datetime4">
              <a:rPr lang="en-US" smtClean="0"/>
              <a:t>April 15,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656B3A06-43D2-44EB-B8EB-58997EED77E1}" type="slidenum">
              <a:rPr lang="en-US" altLang="en-US"/>
              <a:pPr/>
              <a:t>‹#›</a:t>
            </a:fld>
            <a:endParaRPr lang="en-US" altLang="en-US"/>
          </a:p>
        </p:txBody>
      </p:sp>
    </p:spTree>
    <p:extLst>
      <p:ext uri="{BB962C8B-B14F-4D97-AF65-F5344CB8AC3E}">
        <p14:creationId xmlns:p14="http://schemas.microsoft.com/office/powerpoint/2010/main" val="4167122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DF12C342-C49D-4824-996D-75DFCEBD196A}" type="datetime4">
              <a:rPr lang="en-US" smtClean="0"/>
              <a:t>April 15,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4564F8E-FD17-449D-BC45-230A13455A4B}" type="slidenum">
              <a:rPr lang="en-US" altLang="en-US"/>
              <a:pPr/>
              <a:t>‹#›</a:t>
            </a:fld>
            <a:endParaRPr lang="en-US" altLang="en-US"/>
          </a:p>
        </p:txBody>
      </p:sp>
    </p:spTree>
    <p:extLst>
      <p:ext uri="{BB962C8B-B14F-4D97-AF65-F5344CB8AC3E}">
        <p14:creationId xmlns:p14="http://schemas.microsoft.com/office/powerpoint/2010/main" val="939491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79F693E-114A-4AA6-9A2B-4D5DF2588F31}" type="datetime4">
              <a:rPr lang="en-US" smtClean="0"/>
              <a:t>April 15,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FA3A51F-0390-4A17-BED8-6E26C519A6D7}" type="slidenum">
              <a:rPr lang="en-US" altLang="en-US"/>
              <a:pPr/>
              <a:t>‹#›</a:t>
            </a:fld>
            <a:endParaRPr lang="en-US" altLang="en-US"/>
          </a:p>
        </p:txBody>
      </p:sp>
    </p:spTree>
    <p:extLst>
      <p:ext uri="{BB962C8B-B14F-4D97-AF65-F5344CB8AC3E}">
        <p14:creationId xmlns:p14="http://schemas.microsoft.com/office/powerpoint/2010/main" val="2788342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FA99FD83-B06C-46B3-9586-15EA50F166D9}" type="datetime4">
              <a:rPr lang="en-US" smtClean="0"/>
              <a:t>April 15,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DEB925F8-4167-4C35-A546-1EE85C723EA6}" type="slidenum">
              <a:rPr lang="en-US" altLang="en-US"/>
              <a:pPr/>
              <a:t>‹#›</a:t>
            </a:fld>
            <a:endParaRPr lang="en-US" altLang="en-US"/>
          </a:p>
        </p:txBody>
      </p:sp>
    </p:spTree>
    <p:extLst>
      <p:ext uri="{BB962C8B-B14F-4D97-AF65-F5344CB8AC3E}">
        <p14:creationId xmlns:p14="http://schemas.microsoft.com/office/powerpoint/2010/main" val="190593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81C63C28-6677-492A-91BD-1255EDE6DCAF}" type="datetime4">
              <a:rPr lang="en-US" smtClean="0"/>
              <a:t>April 15,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DCE3F82F-20C6-4D71-902A-FC26AA3D7F4F}" type="slidenum">
              <a:rPr lang="en-US" altLang="en-US"/>
              <a:pPr/>
              <a:t>‹#›</a:t>
            </a:fld>
            <a:endParaRPr lang="en-US" altLang="en-US"/>
          </a:p>
        </p:txBody>
      </p:sp>
    </p:spTree>
    <p:extLst>
      <p:ext uri="{BB962C8B-B14F-4D97-AF65-F5344CB8AC3E}">
        <p14:creationId xmlns:p14="http://schemas.microsoft.com/office/powerpoint/2010/main" val="2995746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2AD1087C-4DAA-4F53-AEFC-17BA3FFAA49E}" type="datetime4">
              <a:rPr lang="en-US" smtClean="0"/>
              <a:t>April 15,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50BD49BC-EF0E-459C-982C-FEDA461CD215}" type="slidenum">
              <a:rPr lang="en-US" altLang="en-US"/>
              <a:pPr/>
              <a:t>‹#›</a:t>
            </a:fld>
            <a:endParaRPr lang="en-US" altLang="en-US"/>
          </a:p>
        </p:txBody>
      </p:sp>
    </p:spTree>
    <p:extLst>
      <p:ext uri="{BB962C8B-B14F-4D97-AF65-F5344CB8AC3E}">
        <p14:creationId xmlns:p14="http://schemas.microsoft.com/office/powerpoint/2010/main" val="128885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D8A1D290-D0A4-4FD1-AC0C-05105EB7CD8B}" type="datetime4">
              <a:rPr lang="en-US" smtClean="0"/>
              <a:t>April 15,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67221808-1367-4E64-842A-192E6B5085CD}" type="slidenum">
              <a:rPr lang="en-US" altLang="en-US"/>
              <a:pPr/>
              <a:t>‹#›</a:t>
            </a:fld>
            <a:endParaRPr lang="en-US" altLang="en-US"/>
          </a:p>
        </p:txBody>
      </p:sp>
    </p:spTree>
    <p:extLst>
      <p:ext uri="{BB962C8B-B14F-4D97-AF65-F5344CB8AC3E}">
        <p14:creationId xmlns:p14="http://schemas.microsoft.com/office/powerpoint/2010/main" val="238651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369EEF0-1A58-4F0F-B849-F93E9850AA58}" type="datetime4">
              <a:rPr lang="en-US" smtClean="0"/>
              <a:t>April 15,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089E9899-914F-4678-B65B-ACA7C5DE2662}" type="slidenum">
              <a:rPr lang="en-US" altLang="en-US"/>
              <a:pPr/>
              <a:t>‹#›</a:t>
            </a:fld>
            <a:endParaRPr lang="en-US" altLang="en-US"/>
          </a:p>
        </p:txBody>
      </p:sp>
    </p:spTree>
    <p:extLst>
      <p:ext uri="{BB962C8B-B14F-4D97-AF65-F5344CB8AC3E}">
        <p14:creationId xmlns:p14="http://schemas.microsoft.com/office/powerpoint/2010/main" val="4267080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42F71995-3B24-42CC-A659-E5C1F2735F09}" type="datetime4">
              <a:rPr lang="en-US" smtClean="0"/>
              <a:t>April 15,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09A7523D-BC08-47DA-B60B-3CB770CE1D55}" type="slidenum">
              <a:rPr lang="en-US" altLang="en-US"/>
              <a:pPr/>
              <a:t>‹#›</a:t>
            </a:fld>
            <a:endParaRPr lang="en-US" altLang="en-US"/>
          </a:p>
        </p:txBody>
      </p:sp>
    </p:spTree>
    <p:extLst>
      <p:ext uri="{BB962C8B-B14F-4D97-AF65-F5344CB8AC3E}">
        <p14:creationId xmlns:p14="http://schemas.microsoft.com/office/powerpoint/2010/main" val="1300625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74F6E3E9-CDB5-4BFF-992F-8111F39DDA73}" type="datetime4">
              <a:rPr lang="en-US" smtClean="0"/>
              <a:t>April 15,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BA91A64B-2BE5-4611-8893-8F37D09159D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9</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6000" dirty="0"/>
              <a:t>Perfection: </a:t>
            </a:r>
            <a:r>
              <a:rPr lang="en-US" altLang="en-US" sz="6000" dirty="0" smtClean="0"/>
              <a:t>Possession and Control</a:t>
            </a:r>
            <a:endParaRPr lang="en-US" altLang="en-US" sz="6000" dirty="0"/>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dirty="0" smtClean="0">
                <a:solidFill>
                  <a:srgbClr val="0000FF"/>
                </a:solidFill>
              </a:rPr>
              <a:t>Copyright </a:t>
            </a:r>
            <a:r>
              <a:rPr lang="en-US" altLang="en-US" sz="1800" dirty="0">
                <a:solidFill>
                  <a:srgbClr val="0000FF"/>
                </a:solidFill>
              </a:rPr>
              <a:t>©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55349716-2617-40E3-814F-BAFB13219ED3}" type="datetime4">
              <a:rPr lang="en-US" smtClean="0"/>
              <a:t>April 15,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993A14-D51A-4138-9141-8B6678DCCB7E}"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smtClean="0">
                <a:cs typeface="Times New Roman" panose="02020603050405020304" pitchFamily="18" charset="0"/>
              </a:rPr>
              <a:t>3‑13: Possession and Bailees</a:t>
            </a:r>
            <a:endParaRPr lang="en-US" altLang="en-US" sz="3200">
              <a:cs typeface="Times New Roman" panose="02020603050405020304" pitchFamily="18" charset="0"/>
            </a:endParaRPr>
          </a:p>
        </p:txBody>
      </p:sp>
      <p:sp>
        <p:nvSpPr>
          <p:cNvPr id="1381379" name="AutoShape 3"/>
          <p:cNvSpPr>
            <a:spLocks noChangeArrowheads="1"/>
          </p:cNvSpPr>
          <p:nvPr/>
        </p:nvSpPr>
        <p:spPr bwMode="auto">
          <a:xfrm>
            <a:off x="7239000" y="293233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81380" name="AutoShape 4"/>
          <p:cNvSpPr>
            <a:spLocks noChangeArrowheads="1"/>
          </p:cNvSpPr>
          <p:nvPr/>
        </p:nvSpPr>
        <p:spPr bwMode="auto">
          <a:xfrm>
            <a:off x="812800" y="277993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81381" name="Line 5"/>
          <p:cNvSpPr>
            <a:spLocks noChangeShapeType="1"/>
          </p:cNvSpPr>
          <p:nvPr/>
        </p:nvSpPr>
        <p:spPr bwMode="auto">
          <a:xfrm>
            <a:off x="3098800" y="3389530"/>
            <a:ext cx="45212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1382" name="AutoShape 6"/>
          <p:cNvSpPr>
            <a:spLocks noChangeArrowheads="1"/>
          </p:cNvSpPr>
          <p:nvPr/>
        </p:nvSpPr>
        <p:spPr bwMode="auto">
          <a:xfrm>
            <a:off x="3352799" y="1672789"/>
            <a:ext cx="4150659" cy="141194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Swap Watch and Receipt</a:t>
            </a:r>
          </a:p>
          <a:p>
            <a:pPr algn="ctr"/>
            <a:r>
              <a:rPr lang="en-US" altLang="en-US" sz="3200" dirty="0"/>
              <a:t>For $50 loan</a:t>
            </a:r>
          </a:p>
        </p:txBody>
      </p:sp>
      <p:cxnSp>
        <p:nvCxnSpPr>
          <p:cNvPr id="1381383" name="AutoShape 7"/>
          <p:cNvCxnSpPr>
            <a:cxnSpLocks noChangeShapeType="1"/>
            <a:stCxn id="1381379" idx="3"/>
            <a:endCxn id="1381380" idx="2"/>
          </p:cNvCxnSpPr>
          <p:nvPr/>
        </p:nvCxnSpPr>
        <p:spPr bwMode="auto">
          <a:xfrm rot="5400000">
            <a:off x="5222240" y="732690"/>
            <a:ext cx="12700" cy="6532880"/>
          </a:xfrm>
          <a:prstGeom prst="curvedConnector3">
            <a:avLst>
              <a:gd name="adj1" fmla="val 1800000"/>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1381384" name="AutoShape 8"/>
          <p:cNvSpPr>
            <a:spLocks noChangeArrowheads="1"/>
          </p:cNvSpPr>
          <p:nvPr/>
        </p:nvSpPr>
        <p:spPr bwMode="auto">
          <a:xfrm>
            <a:off x="4646705" y="4493060"/>
            <a:ext cx="1425389" cy="8382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Watch</a:t>
            </a:r>
          </a:p>
        </p:txBody>
      </p:sp>
      <p:sp>
        <p:nvSpPr>
          <p:cNvPr id="1381385" name="Text Box 9"/>
          <p:cNvSpPr txBox="1">
            <a:spLocks noChangeArrowheads="1"/>
          </p:cNvSpPr>
          <p:nvPr/>
        </p:nvSpPr>
        <p:spPr bwMode="auto">
          <a:xfrm>
            <a:off x="6858001" y="4800600"/>
            <a:ext cx="4607858"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Is Bank still perfected?</a:t>
            </a:r>
          </a:p>
        </p:txBody>
      </p:sp>
      <p:sp>
        <p:nvSpPr>
          <p:cNvPr id="1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088451" y="0"/>
            <a:ext cx="210355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1312130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81380"/>
                                        </p:tgtEl>
                                        <p:attrNameLst>
                                          <p:attrName>style.visibility</p:attrName>
                                        </p:attrNameLst>
                                      </p:cBhvr>
                                      <p:to>
                                        <p:strVal val="visible"/>
                                      </p:to>
                                    </p:set>
                                    <p:animEffect transition="in" filter="dissolve">
                                      <p:cBhvr>
                                        <p:cTn id="7" dur="500"/>
                                        <p:tgtEl>
                                          <p:spTgt spid="1381380"/>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381379"/>
                                        </p:tgtEl>
                                        <p:attrNameLst>
                                          <p:attrName>style.visibility</p:attrName>
                                        </p:attrNameLst>
                                      </p:cBhvr>
                                      <p:to>
                                        <p:strVal val="visible"/>
                                      </p:to>
                                    </p:set>
                                    <p:anim calcmode="lin" valueType="num">
                                      <p:cBhvr>
                                        <p:cTn id="11" dur="500" fill="hold"/>
                                        <p:tgtEl>
                                          <p:spTgt spid="1381379"/>
                                        </p:tgtEl>
                                        <p:attrNameLst>
                                          <p:attrName>ppt_w</p:attrName>
                                        </p:attrNameLst>
                                      </p:cBhvr>
                                      <p:tavLst>
                                        <p:tav tm="0">
                                          <p:val>
                                            <p:strVal val="2/3*#ppt_w"/>
                                          </p:val>
                                        </p:tav>
                                        <p:tav tm="100000">
                                          <p:val>
                                            <p:strVal val="#ppt_w"/>
                                          </p:val>
                                        </p:tav>
                                      </p:tavLst>
                                    </p:anim>
                                    <p:anim calcmode="lin" valueType="num">
                                      <p:cBhvr>
                                        <p:cTn id="12" dur="500" fill="hold"/>
                                        <p:tgtEl>
                                          <p:spTgt spid="1381379"/>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1381381"/>
                                        </p:tgtEl>
                                        <p:attrNameLst>
                                          <p:attrName>style.visibility</p:attrName>
                                        </p:attrNameLst>
                                      </p:cBhvr>
                                      <p:to>
                                        <p:strVal val="visible"/>
                                      </p:to>
                                    </p:set>
                                    <p:anim calcmode="lin" valueType="num">
                                      <p:cBhvr>
                                        <p:cTn id="16" dur="500" fill="hold"/>
                                        <p:tgtEl>
                                          <p:spTgt spid="1381381"/>
                                        </p:tgtEl>
                                        <p:attrNameLst>
                                          <p:attrName>ppt_w</p:attrName>
                                        </p:attrNameLst>
                                      </p:cBhvr>
                                      <p:tavLst>
                                        <p:tav tm="0">
                                          <p:val>
                                            <p:fltVal val="0"/>
                                          </p:val>
                                        </p:tav>
                                        <p:tav tm="100000">
                                          <p:val>
                                            <p:strVal val="#ppt_w"/>
                                          </p:val>
                                        </p:tav>
                                      </p:tavLst>
                                    </p:anim>
                                    <p:anim calcmode="lin" valueType="num">
                                      <p:cBhvr>
                                        <p:cTn id="17" dur="500" fill="hold"/>
                                        <p:tgtEl>
                                          <p:spTgt spid="1381381"/>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81382"/>
                                        </p:tgtEl>
                                        <p:attrNameLst>
                                          <p:attrName>style.visibility</p:attrName>
                                        </p:attrNameLst>
                                      </p:cBhvr>
                                      <p:to>
                                        <p:strVal val="visible"/>
                                      </p:to>
                                    </p:set>
                                    <p:animEffect transition="in" filter="dissolve">
                                      <p:cBhvr>
                                        <p:cTn id="21" dur="500"/>
                                        <p:tgtEl>
                                          <p:spTgt spid="138138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hidden"/>
                                      </p:to>
                                    </p:set>
                                  </p:childTnLst>
                                </p:cTn>
                              </p:par>
                              <p:par>
                                <p:cTn id="26" presetID="22" presetClass="entr" presetSubtype="2" fill="hold" nodeType="withEffect">
                                  <p:stCondLst>
                                    <p:cond delay="0"/>
                                  </p:stCondLst>
                                  <p:childTnLst>
                                    <p:set>
                                      <p:cBhvr>
                                        <p:cTn id="27" dur="1" fill="hold">
                                          <p:stCondLst>
                                            <p:cond delay="0"/>
                                          </p:stCondLst>
                                        </p:cTn>
                                        <p:tgtEl>
                                          <p:spTgt spid="1381383"/>
                                        </p:tgtEl>
                                        <p:attrNameLst>
                                          <p:attrName>style.visibility</p:attrName>
                                        </p:attrNameLst>
                                      </p:cBhvr>
                                      <p:to>
                                        <p:strVal val="visible"/>
                                      </p:to>
                                    </p:set>
                                    <p:animEffect transition="in" filter="wipe(right)">
                                      <p:cBhvr>
                                        <p:cTn id="28" dur="500"/>
                                        <p:tgtEl>
                                          <p:spTgt spid="1381383"/>
                                        </p:tgtEl>
                                      </p:cBhvr>
                                    </p:animEffect>
                                  </p:childTnLst>
                                </p:cTn>
                              </p:par>
                            </p:childTnLst>
                          </p:cTn>
                        </p:par>
                        <p:par>
                          <p:cTn id="29" fill="hold" nodeType="afterGroup">
                            <p:stCondLst>
                              <p:cond delay="500"/>
                            </p:stCondLst>
                            <p:childTnLst>
                              <p:par>
                                <p:cTn id="30" presetID="9" presetClass="entr" presetSubtype="0" fill="hold" grpId="0" nodeType="afterEffect">
                                  <p:stCondLst>
                                    <p:cond delay="0"/>
                                  </p:stCondLst>
                                  <p:childTnLst>
                                    <p:set>
                                      <p:cBhvr>
                                        <p:cTn id="31" dur="1" fill="hold">
                                          <p:stCondLst>
                                            <p:cond delay="0"/>
                                          </p:stCondLst>
                                        </p:cTn>
                                        <p:tgtEl>
                                          <p:spTgt spid="1381384"/>
                                        </p:tgtEl>
                                        <p:attrNameLst>
                                          <p:attrName>style.visibility</p:attrName>
                                        </p:attrNameLst>
                                      </p:cBhvr>
                                      <p:to>
                                        <p:strVal val="visible"/>
                                      </p:to>
                                    </p:set>
                                    <p:animEffect transition="in" filter="dissolve">
                                      <p:cBhvr>
                                        <p:cTn id="32" dur="500"/>
                                        <p:tgtEl>
                                          <p:spTgt spid="1381384"/>
                                        </p:tgtEl>
                                      </p:cBhvr>
                                    </p:animEffect>
                                  </p:childTnLst>
                                </p:cTn>
                              </p:par>
                            </p:childTnLst>
                          </p:cTn>
                        </p:par>
                        <p:par>
                          <p:cTn id="33" fill="hold" nodeType="afterGroup">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1381385"/>
                                        </p:tgtEl>
                                        <p:attrNameLst>
                                          <p:attrName>style.visibility</p:attrName>
                                        </p:attrNameLst>
                                      </p:cBhvr>
                                      <p:to>
                                        <p:strVal val="visible"/>
                                      </p:to>
                                    </p:set>
                                    <p:animEffect transition="in" filter="dissolve">
                                      <p:cBhvr>
                                        <p:cTn id="36" dur="500"/>
                                        <p:tgtEl>
                                          <p:spTgt spid="1381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1379" grpId="0" animBg="1"/>
      <p:bldP spid="1381380" grpId="0" animBg="1"/>
      <p:bldP spid="1381381" grpId="0" animBg="1"/>
      <p:bldP spid="1381382" grpId="0" animBg="1" autoUpdateAnimBg="0"/>
      <p:bldP spid="1381384" grpId="0" animBg="1"/>
      <p:bldP spid="1381385"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AE6FFD1E-1CD2-4613-8020-0D7704A5E23C}"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B89D87-EF8E-4466-B4DA-BBE7EEB3A1F5}" type="slidenum">
              <a:rPr lang="en-US" altLang="en-US" sz="1400">
                <a:solidFill>
                  <a:srgbClr val="000066"/>
                </a:solidFill>
                <a:latin typeface="Arial" panose="020B0604020202020204" pitchFamily="34" charset="0"/>
              </a:rPr>
              <a:pPr/>
              <a:t>11</a:t>
            </a:fld>
            <a:endParaRPr lang="en-US" altLang="en-US" sz="1400" dirty="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smtClean="0">
                <a:cs typeface="Times New Roman" panose="02020603050405020304" pitchFamily="18" charset="0"/>
              </a:rPr>
              <a:t>3‑12: Answers</a:t>
            </a:r>
          </a:p>
        </p:txBody>
      </p:sp>
      <p:sp>
        <p:nvSpPr>
          <p:cNvPr id="11275"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a:t>
            </a:r>
          </a:p>
          <a:p>
            <a:pPr lvl="1"/>
            <a:r>
              <a:rPr lang="en-US" altLang="en-US" sz="3600" dirty="0" smtClean="0">
                <a:cs typeface="Times New Roman" panose="02020603050405020304" pitchFamily="18" charset="0"/>
              </a:rPr>
              <a:t>The watch is a good under 9-102(a)(44)</a:t>
            </a:r>
          </a:p>
          <a:p>
            <a:pPr lvl="1"/>
            <a:r>
              <a:rPr lang="en-US" altLang="en-US" sz="3600" dirty="0" smtClean="0">
                <a:cs typeface="Times New Roman" panose="02020603050405020304" pitchFamily="18" charset="0"/>
              </a:rPr>
              <a:t>Goods are possession-eligible under 9-313(a)</a:t>
            </a:r>
          </a:p>
          <a:p>
            <a:pPr lvl="1"/>
            <a:r>
              <a:rPr lang="en-US" altLang="en-US" sz="3600" dirty="0" smtClean="0">
                <a:cs typeface="Times New Roman" panose="02020603050405020304" pitchFamily="18" charset="0"/>
              </a:rPr>
              <a:t>The watch is in the possession of the secured party under 9-313 for the purposes of 9-203(b)(3)(B)</a:t>
            </a:r>
          </a:p>
        </p:txBody>
      </p:sp>
    </p:spTree>
    <p:extLst>
      <p:ext uri="{BB962C8B-B14F-4D97-AF65-F5344CB8AC3E}">
        <p14:creationId xmlns:p14="http://schemas.microsoft.com/office/powerpoint/2010/main" val="2919214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6AC5F4F1-35AA-487A-8E26-7507EF028506}" type="datetime4">
              <a:rPr lang="en-US" smtClean="0"/>
              <a:t>April 15,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88E384-12DE-4659-A44F-B6C171311DBB}"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cs typeface="Times New Roman" panose="02020603050405020304" pitchFamily="18" charset="0"/>
              </a:rPr>
              <a:t>3‑13: Answer</a:t>
            </a:r>
          </a:p>
        </p:txBody>
      </p:sp>
      <p:sp>
        <p:nvSpPr>
          <p:cNvPr id="13325" name="Rectangle 10"/>
          <p:cNvSpPr>
            <a:spLocks noGrp="1" noChangeArrowheads="1"/>
          </p:cNvSpPr>
          <p:nvPr>
            <p:ph type="body" idx="4294967295"/>
          </p:nvPr>
        </p:nvSpPr>
        <p:spPr>
          <a:xfrm>
            <a:off x="812800" y="1600200"/>
            <a:ext cx="11176000" cy="1743635"/>
          </a:xfrm>
        </p:spPr>
        <p:txBody>
          <a:bodyPr/>
          <a:lstStyle/>
          <a:p>
            <a:r>
              <a:rPr lang="en-US" altLang="en-US" sz="4000" dirty="0" smtClean="0">
                <a:solidFill>
                  <a:srgbClr val="0000FF"/>
                </a:solidFill>
                <a:cs typeface="Times New Roman" panose="02020603050405020304" pitchFamily="18" charset="0"/>
              </a:rPr>
              <a:t>Bank will need to satisfy mechanics of 9-313(h)</a:t>
            </a:r>
          </a:p>
        </p:txBody>
      </p:sp>
    </p:spTree>
    <p:extLst>
      <p:ext uri="{BB962C8B-B14F-4D97-AF65-F5344CB8AC3E}">
        <p14:creationId xmlns:p14="http://schemas.microsoft.com/office/powerpoint/2010/main" val="2073221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5216D89B-BA2B-44DE-80D3-65C3056A670A}" type="datetime4">
              <a:rPr lang="en-US" smtClean="0"/>
              <a:t>April 15,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E33316-6386-4DEC-869D-F8ADF32FBF44}"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smtClean="0">
                <a:cs typeface="Times New Roman" panose="02020603050405020304" pitchFamily="18" charset="0"/>
              </a:rPr>
              <a:t>3‑13: Answer</a:t>
            </a:r>
          </a:p>
        </p:txBody>
      </p:sp>
      <p:sp>
        <p:nvSpPr>
          <p:cNvPr id="15372" name="Rectangle 9"/>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Undercuts ostensible ownership concern</a:t>
            </a:r>
          </a:p>
          <a:p>
            <a:r>
              <a:rPr lang="en-US" altLang="en-US" sz="4000" dirty="0" smtClean="0">
                <a:solidFill>
                  <a:srgbClr val="0000FF"/>
                </a:solidFill>
                <a:cs typeface="Times New Roman" panose="02020603050405020304" pitchFamily="18" charset="0"/>
              </a:rPr>
              <a:t>Both 9-313(c) and 9-313(h) bar debtor from being eligible to act on behalf of secured party</a:t>
            </a:r>
          </a:p>
          <a:p>
            <a:r>
              <a:rPr lang="en-US" altLang="en-US" sz="4000" dirty="0">
                <a:solidFill>
                  <a:srgbClr val="0000FF"/>
                </a:solidFill>
                <a:cs typeface="Times New Roman" panose="02020603050405020304" pitchFamily="18" charset="0"/>
              </a:rPr>
              <a:t>A</a:t>
            </a:r>
            <a:r>
              <a:rPr lang="en-US" altLang="en-US" sz="4000" dirty="0" smtClean="0">
                <a:solidFill>
                  <a:srgbClr val="0000FF"/>
                </a:solidFill>
                <a:cs typeface="Times New Roman" panose="02020603050405020304" pitchFamily="18" charset="0"/>
              </a:rPr>
              <a:t>nd see again 9-313 Comment 3</a:t>
            </a:r>
          </a:p>
          <a:p>
            <a:pPr lvl="1"/>
            <a:r>
              <a:rPr lang="en-US" altLang="en-US" sz="3600" dirty="0" smtClean="0">
                <a:cs typeface="Times New Roman" panose="02020603050405020304" pitchFamily="18" charset="0"/>
              </a:rPr>
              <a:t>“The debtor cannot qualify as an agent for the secured party for purposes of the secured party’s taking possession.”</a:t>
            </a:r>
          </a:p>
        </p:txBody>
      </p:sp>
    </p:spTree>
    <p:extLst>
      <p:ext uri="{BB962C8B-B14F-4D97-AF65-F5344CB8AC3E}">
        <p14:creationId xmlns:p14="http://schemas.microsoft.com/office/powerpoint/2010/main" val="1035060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15B70F93-EB3A-42C0-ACBC-22CA9336EB7C}" type="datetime4">
              <a:rPr lang="en-US" smtClean="0"/>
              <a:t>April 15,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t>Mixed Perfection and Priority I</a:t>
            </a:r>
          </a:p>
        </p:txBody>
      </p:sp>
      <p:sp>
        <p:nvSpPr>
          <p:cNvPr id="1518595" name="AutoShape 3"/>
          <p:cNvSpPr>
            <a:spLocks noChangeArrowheads="1"/>
          </p:cNvSpPr>
          <p:nvPr/>
        </p:nvSpPr>
        <p:spPr bwMode="auto">
          <a:xfrm>
            <a:off x="1905000" y="52578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Finco</a:t>
            </a:r>
          </a:p>
        </p:txBody>
      </p:sp>
      <p:sp>
        <p:nvSpPr>
          <p:cNvPr id="1518598" name="Line 6"/>
          <p:cNvSpPr>
            <a:spLocks noChangeShapeType="1"/>
          </p:cNvSpPr>
          <p:nvPr/>
        </p:nvSpPr>
        <p:spPr bwMode="auto">
          <a:xfrm>
            <a:off x="4343400" y="1828800"/>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4762499" y="2209801"/>
            <a:ext cx="3835400" cy="19939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Computer</a:t>
            </a:r>
          </a:p>
          <a:p>
            <a:pPr algn="ctr"/>
            <a:r>
              <a:rPr lang="en-US" altLang="en-US" sz="3200" dirty="0"/>
              <a:t>Perfect: Via Possession</a:t>
            </a:r>
          </a:p>
          <a:p>
            <a:pPr algn="ctr"/>
            <a:r>
              <a:rPr lang="en-US" altLang="en-US" sz="3200" dirty="0"/>
              <a:t>$10K</a:t>
            </a:r>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628650" y="2990850"/>
            <a:ext cx="2387600" cy="19431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Computer</a:t>
            </a:r>
          </a:p>
          <a:p>
            <a:pPr algn="ctr"/>
            <a:r>
              <a:rPr lang="en-US" altLang="en-US" sz="3200" dirty="0"/>
              <a:t>FS: Computer</a:t>
            </a:r>
          </a:p>
          <a:p>
            <a:pPr algn="ctr"/>
            <a:r>
              <a:rPr lang="en-US" altLang="en-US" sz="3200" dirty="0"/>
              <a:t>$10K</a:t>
            </a:r>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14"/>
          <p:cNvSpPr txBox="1">
            <a:spLocks noChangeArrowheads="1"/>
          </p:cNvSpPr>
          <p:nvPr/>
        </p:nvSpPr>
        <p:spPr bwMode="auto">
          <a:xfrm>
            <a:off x="7481456" y="4800600"/>
            <a:ext cx="4250572"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2/1: Who </a:t>
            </a:r>
            <a:r>
              <a:rPr lang="en-US" altLang="en-US" sz="3600" dirty="0">
                <a:solidFill>
                  <a:srgbClr val="FF0000"/>
                </a:solidFill>
              </a:rPr>
              <a:t>has </a:t>
            </a:r>
            <a:r>
              <a:rPr lang="en-US" altLang="en-US" sz="3600" dirty="0" smtClean="0">
                <a:solidFill>
                  <a:srgbClr val="FF0000"/>
                </a:solidFill>
              </a:rPr>
              <a:t>priority to computer?</a:t>
            </a:r>
            <a:endParaRPr lang="en-US" altLang="en-US" sz="3600" dirty="0">
              <a:solidFill>
                <a:srgbClr val="FF0000"/>
              </a:solidFill>
            </a:endParaRPr>
          </a:p>
        </p:txBody>
      </p:sp>
      <p:sp>
        <p:nvSpPr>
          <p:cNvPr id="15" name="Text Box 5"/>
          <p:cNvSpPr txBox="1">
            <a:spLocks noChangeArrowheads="1"/>
          </p:cNvSpPr>
          <p:nvPr/>
        </p:nvSpPr>
        <p:spPr bwMode="auto">
          <a:xfrm>
            <a:off x="10088451" y="0"/>
            <a:ext cx="210355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5459115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518595"/>
                                        </p:tgtEl>
                                        <p:attrNameLst>
                                          <p:attrName>style.visibility</p:attrName>
                                        </p:attrNameLst>
                                      </p:cBhvr>
                                      <p:to>
                                        <p:strVal val="visible"/>
                                      </p:to>
                                    </p:set>
                                    <p:anim calcmode="lin" valueType="num">
                                      <p:cBhvr>
                                        <p:cTn id="29" dur="500" fill="hold"/>
                                        <p:tgtEl>
                                          <p:spTgt spid="1518595"/>
                                        </p:tgtEl>
                                        <p:attrNameLst>
                                          <p:attrName>ppt_w</p:attrName>
                                        </p:attrNameLst>
                                      </p:cBhvr>
                                      <p:tavLst>
                                        <p:tav tm="0">
                                          <p:val>
                                            <p:strVal val="2/3*#ppt_w"/>
                                          </p:val>
                                        </p:tav>
                                        <p:tav tm="100000">
                                          <p:val>
                                            <p:strVal val="#ppt_w"/>
                                          </p:val>
                                        </p:tav>
                                      </p:tavLst>
                                    </p:anim>
                                    <p:anim calcmode="lin" valueType="num">
                                      <p:cBhvr>
                                        <p:cTn id="30" dur="500" fill="hold"/>
                                        <p:tgtEl>
                                          <p:spTgt spid="1518595"/>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272" fill="hold" grpId="0" nodeType="afterEffect">
                                  <p:stCondLst>
                                    <p:cond delay="0"/>
                                  </p:stCondLst>
                                  <p:childTnLst>
                                    <p:set>
                                      <p:cBhvr>
                                        <p:cTn id="33" dur="1" fill="hold">
                                          <p:stCondLst>
                                            <p:cond delay="0"/>
                                          </p:stCondLst>
                                        </p:cTn>
                                        <p:tgtEl>
                                          <p:spTgt spid="1518600"/>
                                        </p:tgtEl>
                                        <p:attrNameLst>
                                          <p:attrName>style.visibility</p:attrName>
                                        </p:attrNameLst>
                                      </p:cBhvr>
                                      <p:to>
                                        <p:strVal val="visible"/>
                                      </p:to>
                                    </p:set>
                                    <p:anim calcmode="lin" valueType="num">
                                      <p:cBhvr>
                                        <p:cTn id="34" dur="500" fill="hold"/>
                                        <p:tgtEl>
                                          <p:spTgt spid="1518600"/>
                                        </p:tgtEl>
                                        <p:attrNameLst>
                                          <p:attrName>ppt_w</p:attrName>
                                        </p:attrNameLst>
                                      </p:cBhvr>
                                      <p:tavLst>
                                        <p:tav tm="0">
                                          <p:val>
                                            <p:strVal val="2/3*#ppt_w"/>
                                          </p:val>
                                        </p:tav>
                                        <p:tav tm="100000">
                                          <p:val>
                                            <p:strVal val="#ppt_w"/>
                                          </p:val>
                                        </p:tav>
                                      </p:tavLst>
                                    </p:anim>
                                    <p:anim calcmode="lin" valueType="num">
                                      <p:cBhvr>
                                        <p:cTn id="35" dur="500" fill="hold"/>
                                        <p:tgtEl>
                                          <p:spTgt spid="1518600"/>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1518601"/>
                                        </p:tgtEl>
                                        <p:attrNameLst>
                                          <p:attrName>style.visibility</p:attrName>
                                        </p:attrNameLst>
                                      </p:cBhvr>
                                      <p:to>
                                        <p:strVal val="visible"/>
                                      </p:to>
                                    </p:set>
                                    <p:animEffect transition="in" filter="dissolve">
                                      <p:cBhvr>
                                        <p:cTn id="39" dur="500"/>
                                        <p:tgtEl>
                                          <p:spTgt spid="1518601"/>
                                        </p:tgtEl>
                                      </p:cBhvr>
                                    </p:animEffect>
                                  </p:childTnLst>
                                </p:cTn>
                              </p:par>
                            </p:childTnLst>
                          </p:cTn>
                        </p:par>
                        <p:par>
                          <p:cTn id="40" fill="hold">
                            <p:stCondLst>
                              <p:cond delay="1500"/>
                            </p:stCondLst>
                            <p:childTnLst>
                              <p:par>
                                <p:cTn id="41" presetID="9" presetClass="entr" presetSubtype="0"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B641401E-F1DA-410B-B0BC-14D1459BF65B}" type="datetime4">
              <a:rPr lang="en-US" smtClean="0"/>
              <a:t>April 15,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9C774B-2CA3-41C5-816A-096A54DB808B}"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dirty="0" smtClean="0"/>
              <a:t>Mixed Perfection and Priority II</a:t>
            </a:r>
          </a:p>
        </p:txBody>
      </p:sp>
      <p:sp>
        <p:nvSpPr>
          <p:cNvPr id="30726" name="AutoShape 3"/>
          <p:cNvSpPr>
            <a:spLocks noChangeArrowheads="1"/>
          </p:cNvSpPr>
          <p:nvPr/>
        </p:nvSpPr>
        <p:spPr bwMode="auto">
          <a:xfrm>
            <a:off x="1905000" y="52578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30727"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30728" name="AutoShape 5"/>
          <p:cNvSpPr>
            <a:spLocks noChangeArrowheads="1"/>
          </p:cNvSpPr>
          <p:nvPr/>
        </p:nvSpPr>
        <p:spPr bwMode="auto">
          <a:xfrm>
            <a:off x="86868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30729" name="Line 6"/>
          <p:cNvSpPr>
            <a:spLocks noChangeShapeType="1"/>
          </p:cNvSpPr>
          <p:nvPr/>
        </p:nvSpPr>
        <p:spPr bwMode="auto">
          <a:xfrm>
            <a:off x="4343400" y="1828800"/>
            <a:ext cx="45974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0" name="AutoShape 7"/>
          <p:cNvSpPr>
            <a:spLocks noChangeArrowheads="1"/>
          </p:cNvSpPr>
          <p:nvPr/>
        </p:nvSpPr>
        <p:spPr bwMode="auto">
          <a:xfrm>
            <a:off x="4533900" y="2209801"/>
            <a:ext cx="4216400" cy="18923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Computer</a:t>
            </a:r>
          </a:p>
          <a:p>
            <a:pPr algn="ctr"/>
            <a:r>
              <a:rPr lang="en-US" altLang="en-US" sz="3200" dirty="0"/>
              <a:t>Perfect: Via Possession</a:t>
            </a:r>
          </a:p>
          <a:p>
            <a:pPr algn="ctr"/>
            <a:r>
              <a:rPr lang="en-US" altLang="en-US" sz="3200" dirty="0"/>
              <a:t>$10K</a:t>
            </a:r>
          </a:p>
        </p:txBody>
      </p:sp>
      <p:sp>
        <p:nvSpPr>
          <p:cNvPr id="30731" name="Line 8"/>
          <p:cNvSpPr>
            <a:spLocks noChangeShapeType="1"/>
          </p:cNvSpPr>
          <p:nvPr/>
        </p:nvSpPr>
        <p:spPr bwMode="auto">
          <a:xfrm>
            <a:off x="317500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2" name="AutoShape 9"/>
          <p:cNvSpPr>
            <a:spLocks noChangeArrowheads="1"/>
          </p:cNvSpPr>
          <p:nvPr/>
        </p:nvSpPr>
        <p:spPr bwMode="auto">
          <a:xfrm>
            <a:off x="419100" y="2819400"/>
            <a:ext cx="2362200" cy="19812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Computer</a:t>
            </a:r>
          </a:p>
          <a:p>
            <a:pPr algn="ctr"/>
            <a:r>
              <a:rPr lang="en-US" altLang="en-US" sz="3200" dirty="0"/>
              <a:t>FS: Computer</a:t>
            </a:r>
          </a:p>
          <a:p>
            <a:pPr algn="ctr"/>
            <a:r>
              <a:rPr lang="en-US" altLang="en-US" sz="3200" dirty="0"/>
              <a:t>$10K</a:t>
            </a:r>
          </a:p>
        </p:txBody>
      </p:sp>
      <p:sp>
        <p:nvSpPr>
          <p:cNvPr id="1520650" name="AutoShape 10"/>
          <p:cNvSpPr>
            <a:spLocks noChangeArrowheads="1"/>
          </p:cNvSpPr>
          <p:nvPr/>
        </p:nvSpPr>
        <p:spPr bwMode="auto">
          <a:xfrm>
            <a:off x="6083300" y="4261533"/>
            <a:ext cx="4102100" cy="129063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2800" dirty="0"/>
              <a:t>3/1</a:t>
            </a:r>
          </a:p>
          <a:p>
            <a:pPr algn="ctr"/>
            <a:r>
              <a:rPr lang="en-US" altLang="en-US" sz="2800" dirty="0"/>
              <a:t>FS: Computer </a:t>
            </a:r>
          </a:p>
          <a:p>
            <a:pPr algn="ctr"/>
            <a:r>
              <a:rPr lang="en-US" altLang="en-US" sz="2800" dirty="0"/>
              <a:t>Gives up Poss. Computer</a:t>
            </a:r>
          </a:p>
        </p:txBody>
      </p:sp>
      <p:sp>
        <p:nvSpPr>
          <p:cNvPr id="1520651" name="Text Box 11"/>
          <p:cNvSpPr txBox="1">
            <a:spLocks noChangeArrowheads="1"/>
          </p:cNvSpPr>
          <p:nvPr/>
        </p:nvSpPr>
        <p:spPr bwMode="auto">
          <a:xfrm>
            <a:off x="6800850" y="5791200"/>
            <a:ext cx="4279900" cy="64633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3/1 Who has priority?</a:t>
            </a:r>
          </a:p>
        </p:txBody>
      </p:sp>
      <p:sp>
        <p:nvSpPr>
          <p:cNvPr id="1520652" name="AutoShape 12"/>
          <p:cNvSpPr>
            <a:spLocks noChangeArrowheads="1"/>
          </p:cNvSpPr>
          <p:nvPr/>
        </p:nvSpPr>
        <p:spPr bwMode="auto">
          <a:xfrm>
            <a:off x="4533900" y="2209801"/>
            <a:ext cx="4216400" cy="1917697"/>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Computer</a:t>
            </a:r>
          </a:p>
          <a:p>
            <a:pPr algn="ctr"/>
            <a:r>
              <a:rPr lang="en-US" altLang="en-US" sz="3200" dirty="0"/>
              <a:t>Perfect: Via Possession</a:t>
            </a:r>
          </a:p>
          <a:p>
            <a:pPr algn="ctr"/>
            <a:r>
              <a:rPr lang="en-US" altLang="en-US" sz="3200" dirty="0"/>
              <a:t>$10K</a:t>
            </a:r>
          </a:p>
        </p:txBody>
      </p:sp>
      <p:sp>
        <p:nvSpPr>
          <p:cNvPr id="16" name="Text Box 5"/>
          <p:cNvSpPr txBox="1">
            <a:spLocks noChangeArrowheads="1"/>
          </p:cNvSpPr>
          <p:nvPr/>
        </p:nvSpPr>
        <p:spPr bwMode="auto">
          <a:xfrm>
            <a:off x="10097037" y="0"/>
            <a:ext cx="2094963"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534092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20652"/>
                                        </p:tgtEl>
                                        <p:attrNameLst>
                                          <p:attrName>style.visibility</p:attrName>
                                        </p:attrNameLst>
                                      </p:cBhvr>
                                      <p:to>
                                        <p:strVal val="visible"/>
                                      </p:to>
                                    </p:set>
                                    <p:animEffect transition="in" filter="dissolve">
                                      <p:cBhvr>
                                        <p:cTn id="7" dur="500"/>
                                        <p:tgtEl>
                                          <p:spTgt spid="152065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20650"/>
                                        </p:tgtEl>
                                        <p:attrNameLst>
                                          <p:attrName>style.visibility</p:attrName>
                                        </p:attrNameLst>
                                      </p:cBhvr>
                                      <p:to>
                                        <p:strVal val="visible"/>
                                      </p:to>
                                    </p:set>
                                    <p:animEffect transition="in" filter="dissolve">
                                      <p:cBhvr>
                                        <p:cTn id="11" dur="500"/>
                                        <p:tgtEl>
                                          <p:spTgt spid="1520650"/>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520651"/>
                                        </p:tgtEl>
                                        <p:attrNameLst>
                                          <p:attrName>style.visibility</p:attrName>
                                        </p:attrNameLst>
                                      </p:cBhvr>
                                      <p:to>
                                        <p:strVal val="visible"/>
                                      </p:to>
                                    </p:set>
                                    <p:animEffect transition="in" filter="dissolve">
                                      <p:cBhvr>
                                        <p:cTn id="15" dur="500"/>
                                        <p:tgtEl>
                                          <p:spTgt spid="1520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0650" grpId="0" animBg="1" autoUpdateAnimBg="0"/>
      <p:bldP spid="1520651" grpId="0" animBg="1" autoUpdateAnimBg="0"/>
      <p:bldP spid="1520652"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MPP I Answer</a:t>
            </a:r>
            <a:endParaRPr lang="en-US" dirty="0"/>
          </a:p>
        </p:txBody>
      </p:sp>
      <p:sp>
        <p:nvSpPr>
          <p:cNvPr id="3" name="Content Placeholder 2"/>
          <p:cNvSpPr>
            <a:spLocks noGrp="1"/>
          </p:cNvSpPr>
          <p:nvPr>
            <p:ph idx="1"/>
          </p:nvPr>
        </p:nvSpPr>
        <p:spPr/>
        <p:txBody>
          <a:bodyPr/>
          <a:lstStyle/>
          <a:p>
            <a:r>
              <a:rPr lang="en-US" dirty="0" smtClean="0"/>
              <a:t>9-322(a)(1): Earlier of First to File or Perfect</a:t>
            </a:r>
          </a:p>
          <a:p>
            <a:pPr lvl="1"/>
            <a:r>
              <a:rPr lang="en-US" dirty="0" smtClean="0"/>
              <a:t>Finco perfected 1/1</a:t>
            </a:r>
          </a:p>
          <a:p>
            <a:pPr lvl="1"/>
            <a:r>
              <a:rPr lang="en-US" dirty="0" smtClean="0"/>
              <a:t>Bank filed and perfected on 2/1</a:t>
            </a:r>
          </a:p>
          <a:p>
            <a:r>
              <a:rPr lang="en-US" dirty="0" smtClean="0"/>
              <a:t>Finco wins</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16</a:t>
            </a:fld>
            <a:endParaRPr lang="en-US" altLang="en-US"/>
          </a:p>
        </p:txBody>
      </p:sp>
    </p:spTree>
    <p:extLst>
      <p:ext uri="{BB962C8B-B14F-4D97-AF65-F5344CB8AC3E}">
        <p14:creationId xmlns:p14="http://schemas.microsoft.com/office/powerpoint/2010/main" val="7411860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E2BFE71B-5F80-4EAF-A5C2-3CDB51A2E4C6}" type="datetime4">
              <a:rPr lang="en-US" smtClean="0"/>
              <a:t>April 15,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396DD5-40A1-423B-9093-B9245DE9C052}"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dirty="0" smtClean="0"/>
              <a:t>MPP II (4-5): Answer</a:t>
            </a:r>
          </a:p>
        </p:txBody>
      </p:sp>
      <p:sp>
        <p:nvSpPr>
          <p:cNvPr id="31750" name="Rectangle 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9-322(a)(1): Earlier of the time a filing covering the collateral is first made or the security interest is first perfected</a:t>
            </a:r>
            <a:endParaRPr lang="en-US" altLang="en-US" sz="3800" dirty="0">
              <a:solidFill>
                <a:srgbClr val="0000FF"/>
              </a:solidFill>
            </a:endParaRPr>
          </a:p>
          <a:p>
            <a:pPr lvl="1"/>
            <a:r>
              <a:rPr lang="en-US" altLang="en-US" sz="3600" dirty="0" smtClean="0">
                <a:solidFill>
                  <a:schemeClr val="tx1"/>
                </a:solidFill>
                <a:cs typeface="Times New Roman" panose="02020603050405020304" pitchFamily="18" charset="0"/>
              </a:rPr>
              <a:t>Finco perfected on 1/1, filed on 3/1</a:t>
            </a:r>
          </a:p>
          <a:p>
            <a:pPr lvl="1"/>
            <a:r>
              <a:rPr lang="en-US" altLang="en-US" sz="3600" dirty="0" smtClean="0">
                <a:solidFill>
                  <a:schemeClr val="tx1"/>
                </a:solidFill>
                <a:cs typeface="Times New Roman" panose="02020603050405020304" pitchFamily="18" charset="0"/>
              </a:rPr>
              <a:t>Bank filed and perfected on 2/1</a:t>
            </a:r>
          </a:p>
          <a:p>
            <a:r>
              <a:rPr lang="en-US" altLang="en-US" sz="3800" dirty="0" smtClean="0">
                <a:solidFill>
                  <a:srgbClr val="0000FF"/>
                </a:solidFill>
                <a:cs typeface="Times New Roman" panose="02020603050405020304" pitchFamily="18" charset="0"/>
              </a:rPr>
              <a:t>Finco wins</a:t>
            </a:r>
          </a:p>
        </p:txBody>
      </p:sp>
    </p:spTree>
    <p:extLst>
      <p:ext uri="{BB962C8B-B14F-4D97-AF65-F5344CB8AC3E}">
        <p14:creationId xmlns:p14="http://schemas.microsoft.com/office/powerpoint/2010/main" val="21954713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Secured Creditors and Bankruptcy Avoiding Powers</a:t>
            </a:r>
            <a:endParaRPr lang="en-US" dirty="0"/>
          </a:p>
        </p:txBody>
      </p:sp>
      <p:sp>
        <p:nvSpPr>
          <p:cNvPr id="3" name="Content Placeholder 2"/>
          <p:cNvSpPr>
            <a:spLocks noGrp="1"/>
          </p:cNvSpPr>
          <p:nvPr>
            <p:ph idx="1"/>
          </p:nvPr>
        </p:nvSpPr>
        <p:spPr/>
        <p:txBody>
          <a:bodyPr/>
          <a:lstStyle/>
          <a:p>
            <a:r>
              <a:rPr lang="en-US" dirty="0" smtClean="0"/>
              <a:t>Unperfected Secured Creditor Loses SI</a:t>
            </a:r>
          </a:p>
          <a:p>
            <a:pPr lvl="1"/>
            <a:r>
              <a:rPr lang="en-US" dirty="0" smtClean="0"/>
              <a:t>Trustee in bankruptcy has status of hypothetical lien creditor under BC 544(a)(1)</a:t>
            </a:r>
          </a:p>
          <a:p>
            <a:pPr lvl="1"/>
            <a:r>
              <a:rPr lang="en-US" dirty="0" smtClean="0"/>
              <a:t>Under 9-317(a)(1), lien creditor has priority over unperfected secured creditor</a:t>
            </a:r>
          </a:p>
          <a:p>
            <a:pPr lvl="1"/>
            <a:r>
              <a:rPr lang="en-US" dirty="0" smtClean="0"/>
              <a:t>Trustee can avoid security interest and then preserve it for bankruptcy estate for benefit of unsecured creditors under BC 551 </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18</a:t>
            </a:fld>
            <a:endParaRPr lang="en-US" altLang="en-US"/>
          </a:p>
        </p:txBody>
      </p:sp>
    </p:spTree>
    <p:extLst>
      <p:ext uri="{BB962C8B-B14F-4D97-AF65-F5344CB8AC3E}">
        <p14:creationId xmlns:p14="http://schemas.microsoft.com/office/powerpoint/2010/main" val="29763510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Secured Creditors and Bankruptcy Avoiding Powers</a:t>
            </a:r>
            <a:endParaRPr lang="en-US" dirty="0"/>
          </a:p>
        </p:txBody>
      </p:sp>
      <p:sp>
        <p:nvSpPr>
          <p:cNvPr id="3" name="Content Placeholder 2"/>
          <p:cNvSpPr>
            <a:spLocks noGrp="1"/>
          </p:cNvSpPr>
          <p:nvPr>
            <p:ph idx="1"/>
          </p:nvPr>
        </p:nvSpPr>
        <p:spPr/>
        <p:txBody>
          <a:bodyPr/>
          <a:lstStyle/>
          <a:p>
            <a:r>
              <a:rPr lang="en-US" dirty="0" smtClean="0"/>
              <a:t>Late Perfected SI May be Avoidable as Preference</a:t>
            </a:r>
          </a:p>
          <a:p>
            <a:pPr lvl="1"/>
            <a:r>
              <a:rPr lang="en-US" dirty="0" smtClean="0"/>
              <a:t>Transfers to creditors within 90 days prior to bankruptcy are suspect</a:t>
            </a:r>
          </a:p>
          <a:p>
            <a:pPr lvl="1"/>
            <a:r>
              <a:rPr lang="en-US" dirty="0" smtClean="0"/>
              <a:t>Grant of SI on account of prior debt counts</a:t>
            </a:r>
          </a:p>
          <a:p>
            <a:pPr lvl="1"/>
            <a:r>
              <a:rPr lang="en-US" dirty="0" smtClean="0"/>
              <a:t>BC 547(e) sets forth timing rules for transfers </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19</a:t>
            </a:fld>
            <a:endParaRPr lang="en-US" altLang="en-US"/>
          </a:p>
        </p:txBody>
      </p:sp>
    </p:spTree>
    <p:extLst>
      <p:ext uri="{BB962C8B-B14F-4D97-AF65-F5344CB8AC3E}">
        <p14:creationId xmlns:p14="http://schemas.microsoft.com/office/powerpoint/2010/main" val="3317994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D06BB25-BF51-47AB-94F3-2721C4FDE500}"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E21386-C722-4C9C-BFE2-69822CA6798A}"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9-313: Perfection through Possession</a:t>
            </a:r>
          </a:p>
        </p:txBody>
      </p:sp>
      <p:sp>
        <p:nvSpPr>
          <p:cNvPr id="5126" name="Rectangle 3"/>
          <p:cNvSpPr>
            <a:spLocks noGrp="1" noChangeArrowheads="1"/>
          </p:cNvSpPr>
          <p:nvPr>
            <p:ph type="body" idx="1"/>
          </p:nvPr>
        </p:nvSpPr>
        <p:spPr/>
        <p:txBody>
          <a:bodyPr/>
          <a:lstStyle/>
          <a:p>
            <a:r>
              <a:rPr lang="en-US" altLang="en-US" dirty="0" smtClean="0"/>
              <a:t>No definition of possession (see comment 3)</a:t>
            </a:r>
          </a:p>
          <a:p>
            <a:r>
              <a:rPr lang="en-US" altLang="en-US" dirty="0" smtClean="0"/>
              <a:t>Possession is effective for certain collateral categories (9-313(a))</a:t>
            </a:r>
          </a:p>
          <a:p>
            <a:r>
              <a:rPr lang="en-US" altLang="en-US" dirty="0" smtClean="0"/>
              <a:t>RA9 offers </a:t>
            </a:r>
            <a:r>
              <a:rPr lang="en-US" altLang="en-US" dirty="0" smtClean="0"/>
              <a:t>greater specificity regarding rules in third-party situations (subs f, g, h and i) </a:t>
            </a:r>
          </a:p>
        </p:txBody>
      </p:sp>
    </p:spTree>
    <p:extLst>
      <p:ext uri="{BB962C8B-B14F-4D97-AF65-F5344CB8AC3E}">
        <p14:creationId xmlns:p14="http://schemas.microsoft.com/office/powerpoint/2010/main" val="2069053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Secured Creditors and Bankruptcy Avoiding Powers</a:t>
            </a:r>
            <a:endParaRPr lang="en-US" dirty="0"/>
          </a:p>
        </p:txBody>
      </p:sp>
      <p:sp>
        <p:nvSpPr>
          <p:cNvPr id="3" name="Content Placeholder 2"/>
          <p:cNvSpPr>
            <a:spLocks noGrp="1"/>
          </p:cNvSpPr>
          <p:nvPr>
            <p:ph idx="1"/>
          </p:nvPr>
        </p:nvSpPr>
        <p:spPr/>
        <p:txBody>
          <a:bodyPr/>
          <a:lstStyle/>
          <a:p>
            <a:pPr lvl="1"/>
            <a:r>
              <a:rPr lang="en-US" dirty="0" smtClean="0"/>
              <a:t>If SI is perfected late—beyond 30 days after the transfer actually took place between the parties—then the transfer is deemed to take place at the time of perfection.</a:t>
            </a:r>
          </a:p>
          <a:p>
            <a:pPr lvl="1"/>
            <a:r>
              <a:rPr lang="en-US" dirty="0" smtClean="0"/>
              <a:t>Late perfection will create the antecedence required for a preference</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20</a:t>
            </a:fld>
            <a:endParaRPr lang="en-US" altLang="en-US"/>
          </a:p>
        </p:txBody>
      </p:sp>
    </p:spTree>
    <p:extLst>
      <p:ext uri="{BB962C8B-B14F-4D97-AF65-F5344CB8AC3E}">
        <p14:creationId xmlns:p14="http://schemas.microsoft.com/office/powerpoint/2010/main" val="502989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Secured Creditors and Bankruptcy Avoiding Powers</a:t>
            </a:r>
            <a:endParaRPr lang="en-US" dirty="0"/>
          </a:p>
        </p:txBody>
      </p:sp>
      <p:sp>
        <p:nvSpPr>
          <p:cNvPr id="3" name="Content Placeholder 2"/>
          <p:cNvSpPr>
            <a:spLocks noGrp="1"/>
          </p:cNvSpPr>
          <p:nvPr>
            <p:ph idx="1"/>
          </p:nvPr>
        </p:nvSpPr>
        <p:spPr/>
        <p:txBody>
          <a:bodyPr/>
          <a:lstStyle/>
          <a:p>
            <a:r>
              <a:rPr lang="en-US" dirty="0" smtClean="0"/>
              <a:t>Bottom Line</a:t>
            </a:r>
          </a:p>
          <a:p>
            <a:pPr lvl="1"/>
            <a:r>
              <a:rPr lang="en-US" dirty="0" smtClean="0"/>
              <a:t>Unperfected SI will be lost in bankruptcy under BC 544(a)(1)</a:t>
            </a:r>
          </a:p>
          <a:p>
            <a:pPr lvl="1"/>
            <a:r>
              <a:rPr lang="en-US" dirty="0" smtClean="0"/>
              <a:t>Late perfected SI may be avoided as preference under BC 547</a:t>
            </a:r>
          </a:p>
          <a:p>
            <a:pPr lvl="1"/>
            <a:r>
              <a:rPr lang="en-US" dirty="0" smtClean="0"/>
              <a:t>Mental note for later: BC 547(e)(3) and after-acquired property clauses</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21</a:t>
            </a:fld>
            <a:endParaRPr lang="en-US" altLang="en-US"/>
          </a:p>
        </p:txBody>
      </p:sp>
    </p:spTree>
    <p:extLst>
      <p:ext uri="{BB962C8B-B14F-4D97-AF65-F5344CB8AC3E}">
        <p14:creationId xmlns:p14="http://schemas.microsoft.com/office/powerpoint/2010/main" val="38418594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55349716-2617-40E3-814F-BAFB13219ED3}" type="datetime4">
              <a:rPr lang="en-US" smtClean="0"/>
              <a:t>April 15,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993A14-D51A-4138-9141-8B6678DCCB7E}"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dirty="0" smtClean="0">
                <a:cs typeface="Times New Roman" panose="02020603050405020304" pitchFamily="18" charset="0"/>
              </a:rPr>
              <a:t>Time of Possession and Avoiding Powers</a:t>
            </a:r>
            <a:endParaRPr lang="en-US" altLang="en-US" sz="3200" dirty="0">
              <a:cs typeface="Times New Roman" panose="02020603050405020304" pitchFamily="18" charset="0"/>
            </a:endParaRPr>
          </a:p>
        </p:txBody>
      </p:sp>
      <p:sp>
        <p:nvSpPr>
          <p:cNvPr id="1381379" name="AutoShape 3"/>
          <p:cNvSpPr>
            <a:spLocks noChangeArrowheads="1"/>
          </p:cNvSpPr>
          <p:nvPr/>
        </p:nvSpPr>
        <p:spPr bwMode="auto">
          <a:xfrm>
            <a:off x="7239000" y="293233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81380" name="AutoShape 4"/>
          <p:cNvSpPr>
            <a:spLocks noChangeArrowheads="1"/>
          </p:cNvSpPr>
          <p:nvPr/>
        </p:nvSpPr>
        <p:spPr bwMode="auto">
          <a:xfrm>
            <a:off x="812800" y="277993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81381" name="Line 5"/>
          <p:cNvSpPr>
            <a:spLocks noChangeShapeType="1"/>
          </p:cNvSpPr>
          <p:nvPr/>
        </p:nvSpPr>
        <p:spPr bwMode="auto">
          <a:xfrm>
            <a:off x="3098800" y="3389530"/>
            <a:ext cx="45212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1382" name="AutoShape 6"/>
          <p:cNvSpPr>
            <a:spLocks noChangeArrowheads="1"/>
          </p:cNvSpPr>
          <p:nvPr/>
        </p:nvSpPr>
        <p:spPr bwMode="auto">
          <a:xfrm>
            <a:off x="3348941" y="1865094"/>
            <a:ext cx="4150659" cy="110714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SA: Fancy Watch</a:t>
            </a:r>
          </a:p>
          <a:p>
            <a:pPr algn="ctr"/>
            <a:r>
              <a:rPr lang="en-US" altLang="en-US" sz="3200" dirty="0" smtClean="0"/>
              <a:t>$10K Loan</a:t>
            </a:r>
            <a:endParaRPr lang="en-US" altLang="en-US" sz="3200" dirty="0"/>
          </a:p>
        </p:txBody>
      </p:sp>
      <p:cxnSp>
        <p:nvCxnSpPr>
          <p:cNvPr id="1381383" name="AutoShape 7"/>
          <p:cNvCxnSpPr>
            <a:cxnSpLocks noChangeShapeType="1"/>
          </p:cNvCxnSpPr>
          <p:nvPr/>
        </p:nvCxnSpPr>
        <p:spPr bwMode="auto">
          <a:xfrm flipV="1">
            <a:off x="3140598" y="4059185"/>
            <a:ext cx="4058856" cy="16753"/>
          </a:xfrm>
          <a:prstGeom prst="curvedConnector3">
            <a:avLst>
              <a:gd name="adj1" fmla="val 50000"/>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1381384" name="AutoShape 8"/>
          <p:cNvSpPr>
            <a:spLocks noChangeArrowheads="1"/>
          </p:cNvSpPr>
          <p:nvPr/>
        </p:nvSpPr>
        <p:spPr bwMode="auto">
          <a:xfrm>
            <a:off x="2306433" y="4425276"/>
            <a:ext cx="5987969" cy="97737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2/25</a:t>
            </a:r>
            <a:endParaRPr lang="en-US" altLang="en-US" sz="3200" dirty="0"/>
          </a:p>
          <a:p>
            <a:pPr algn="ctr"/>
            <a:r>
              <a:rPr lang="en-US" altLang="en-US" sz="3200" dirty="0" smtClean="0"/>
              <a:t>Gives possession of watch to bank</a:t>
            </a:r>
            <a:endParaRPr lang="en-US" altLang="en-US" sz="3200" dirty="0"/>
          </a:p>
        </p:txBody>
      </p:sp>
      <p:sp>
        <p:nvSpPr>
          <p:cNvPr id="1381385" name="Text Box 9"/>
          <p:cNvSpPr txBox="1">
            <a:spLocks noChangeArrowheads="1"/>
          </p:cNvSpPr>
          <p:nvPr/>
        </p:nvSpPr>
        <p:spPr bwMode="auto">
          <a:xfrm>
            <a:off x="3292699" y="5579090"/>
            <a:ext cx="809025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Is </a:t>
            </a:r>
            <a:r>
              <a:rPr lang="en-US" altLang="en-US" sz="3600" dirty="0" smtClean="0">
                <a:solidFill>
                  <a:srgbClr val="FF0000"/>
                </a:solidFill>
                <a:cs typeface="Times New Roman" panose="02020603050405020304" pitchFamily="18" charset="0"/>
              </a:rPr>
              <a:t>Bank perfected on 2/25? What happens if Debtor files for bankruptcy on 3/1?</a:t>
            </a:r>
            <a:endParaRPr lang="en-US" altLang="en-US" sz="3600" dirty="0">
              <a:solidFill>
                <a:srgbClr val="FF0000"/>
              </a:solidFill>
              <a:cs typeface="Times New Roman" panose="02020603050405020304" pitchFamily="18" charset="0"/>
            </a:endParaRPr>
          </a:p>
        </p:txBody>
      </p:sp>
      <p:sp>
        <p:nvSpPr>
          <p:cNvPr id="13"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40964759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81380"/>
                                        </p:tgtEl>
                                        <p:attrNameLst>
                                          <p:attrName>style.visibility</p:attrName>
                                        </p:attrNameLst>
                                      </p:cBhvr>
                                      <p:to>
                                        <p:strVal val="visible"/>
                                      </p:to>
                                    </p:set>
                                    <p:animEffect transition="in" filter="dissolve">
                                      <p:cBhvr>
                                        <p:cTn id="7" dur="500"/>
                                        <p:tgtEl>
                                          <p:spTgt spid="1381380"/>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381379"/>
                                        </p:tgtEl>
                                        <p:attrNameLst>
                                          <p:attrName>style.visibility</p:attrName>
                                        </p:attrNameLst>
                                      </p:cBhvr>
                                      <p:to>
                                        <p:strVal val="visible"/>
                                      </p:to>
                                    </p:set>
                                    <p:anim calcmode="lin" valueType="num">
                                      <p:cBhvr>
                                        <p:cTn id="11" dur="500" fill="hold"/>
                                        <p:tgtEl>
                                          <p:spTgt spid="1381379"/>
                                        </p:tgtEl>
                                        <p:attrNameLst>
                                          <p:attrName>ppt_w</p:attrName>
                                        </p:attrNameLst>
                                      </p:cBhvr>
                                      <p:tavLst>
                                        <p:tav tm="0">
                                          <p:val>
                                            <p:strVal val="2/3*#ppt_w"/>
                                          </p:val>
                                        </p:tav>
                                        <p:tav tm="100000">
                                          <p:val>
                                            <p:strVal val="#ppt_w"/>
                                          </p:val>
                                        </p:tav>
                                      </p:tavLst>
                                    </p:anim>
                                    <p:anim calcmode="lin" valueType="num">
                                      <p:cBhvr>
                                        <p:cTn id="12" dur="500" fill="hold"/>
                                        <p:tgtEl>
                                          <p:spTgt spid="1381379"/>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1381381"/>
                                        </p:tgtEl>
                                        <p:attrNameLst>
                                          <p:attrName>style.visibility</p:attrName>
                                        </p:attrNameLst>
                                      </p:cBhvr>
                                      <p:to>
                                        <p:strVal val="visible"/>
                                      </p:to>
                                    </p:set>
                                    <p:anim calcmode="lin" valueType="num">
                                      <p:cBhvr>
                                        <p:cTn id="16" dur="500" fill="hold"/>
                                        <p:tgtEl>
                                          <p:spTgt spid="1381381"/>
                                        </p:tgtEl>
                                        <p:attrNameLst>
                                          <p:attrName>ppt_w</p:attrName>
                                        </p:attrNameLst>
                                      </p:cBhvr>
                                      <p:tavLst>
                                        <p:tav tm="0">
                                          <p:val>
                                            <p:fltVal val="0"/>
                                          </p:val>
                                        </p:tav>
                                        <p:tav tm="100000">
                                          <p:val>
                                            <p:strVal val="#ppt_w"/>
                                          </p:val>
                                        </p:tav>
                                      </p:tavLst>
                                    </p:anim>
                                    <p:anim calcmode="lin" valueType="num">
                                      <p:cBhvr>
                                        <p:cTn id="17" dur="500" fill="hold"/>
                                        <p:tgtEl>
                                          <p:spTgt spid="1381381"/>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81382"/>
                                        </p:tgtEl>
                                        <p:attrNameLst>
                                          <p:attrName>style.visibility</p:attrName>
                                        </p:attrNameLst>
                                      </p:cBhvr>
                                      <p:to>
                                        <p:strVal val="visible"/>
                                      </p:to>
                                    </p:set>
                                    <p:animEffect transition="in" filter="dissolve">
                                      <p:cBhvr>
                                        <p:cTn id="21" dur="500"/>
                                        <p:tgtEl>
                                          <p:spTgt spid="138138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hidden"/>
                                      </p:to>
                                    </p:set>
                                  </p:childTnLst>
                                </p:cTn>
                              </p:par>
                              <p:par>
                                <p:cTn id="26" presetID="22" presetClass="entr" presetSubtype="8" fill="hold" nodeType="withEffect">
                                  <p:stCondLst>
                                    <p:cond delay="0"/>
                                  </p:stCondLst>
                                  <p:childTnLst>
                                    <p:set>
                                      <p:cBhvr>
                                        <p:cTn id="27" dur="1" fill="hold">
                                          <p:stCondLst>
                                            <p:cond delay="0"/>
                                          </p:stCondLst>
                                        </p:cTn>
                                        <p:tgtEl>
                                          <p:spTgt spid="1381383"/>
                                        </p:tgtEl>
                                        <p:attrNameLst>
                                          <p:attrName>style.visibility</p:attrName>
                                        </p:attrNameLst>
                                      </p:cBhvr>
                                      <p:to>
                                        <p:strVal val="visible"/>
                                      </p:to>
                                    </p:set>
                                    <p:animEffect transition="in" filter="wipe(left)">
                                      <p:cBhvr>
                                        <p:cTn id="28" dur="500"/>
                                        <p:tgtEl>
                                          <p:spTgt spid="1381383"/>
                                        </p:tgtEl>
                                      </p:cBhvr>
                                    </p:animEffect>
                                  </p:childTnLst>
                                </p:cTn>
                              </p:par>
                            </p:childTnLst>
                          </p:cTn>
                        </p:par>
                        <p:par>
                          <p:cTn id="29" fill="hold" nodeType="afterGroup">
                            <p:stCondLst>
                              <p:cond delay="500"/>
                            </p:stCondLst>
                            <p:childTnLst>
                              <p:par>
                                <p:cTn id="30" presetID="9" presetClass="entr" presetSubtype="0" fill="hold" grpId="0" nodeType="afterEffect">
                                  <p:stCondLst>
                                    <p:cond delay="0"/>
                                  </p:stCondLst>
                                  <p:childTnLst>
                                    <p:set>
                                      <p:cBhvr>
                                        <p:cTn id="31" dur="1" fill="hold">
                                          <p:stCondLst>
                                            <p:cond delay="0"/>
                                          </p:stCondLst>
                                        </p:cTn>
                                        <p:tgtEl>
                                          <p:spTgt spid="1381384"/>
                                        </p:tgtEl>
                                        <p:attrNameLst>
                                          <p:attrName>style.visibility</p:attrName>
                                        </p:attrNameLst>
                                      </p:cBhvr>
                                      <p:to>
                                        <p:strVal val="visible"/>
                                      </p:to>
                                    </p:set>
                                    <p:animEffect transition="in" filter="dissolve">
                                      <p:cBhvr>
                                        <p:cTn id="32" dur="500"/>
                                        <p:tgtEl>
                                          <p:spTgt spid="1381384"/>
                                        </p:tgtEl>
                                      </p:cBhvr>
                                    </p:animEffect>
                                  </p:childTnLst>
                                </p:cTn>
                              </p:par>
                            </p:childTnLst>
                          </p:cTn>
                        </p:par>
                        <p:par>
                          <p:cTn id="33" fill="hold" nodeType="afterGroup">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1381385"/>
                                        </p:tgtEl>
                                        <p:attrNameLst>
                                          <p:attrName>style.visibility</p:attrName>
                                        </p:attrNameLst>
                                      </p:cBhvr>
                                      <p:to>
                                        <p:strVal val="visible"/>
                                      </p:to>
                                    </p:set>
                                    <p:animEffect transition="in" filter="dissolve">
                                      <p:cBhvr>
                                        <p:cTn id="36" dur="500"/>
                                        <p:tgtEl>
                                          <p:spTgt spid="1381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1379" grpId="0" animBg="1"/>
      <p:bldP spid="1381380" grpId="0" animBg="1"/>
      <p:bldP spid="1381381" grpId="0" animBg="1"/>
      <p:bldP spid="1381382" grpId="0" animBg="1" autoUpdateAnimBg="0"/>
      <p:bldP spid="1381384" grpId="0" animBg="1"/>
      <p:bldP spid="1381385"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dirty="0" smtClean="0"/>
              <a:t>Bank perfected via possession on 2/25</a:t>
            </a:r>
          </a:p>
          <a:p>
            <a:pPr lvl="1"/>
            <a:r>
              <a:rPr lang="en-US" dirty="0" smtClean="0"/>
              <a:t>BC 547 will treat moment of perfection as subsequent grant of an SI and will be subject to avoidance under BC 547(b) </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23</a:t>
            </a:fld>
            <a:endParaRPr lang="en-US" altLang="en-US"/>
          </a:p>
        </p:txBody>
      </p:sp>
    </p:spTree>
    <p:extLst>
      <p:ext uri="{BB962C8B-B14F-4D97-AF65-F5344CB8AC3E}">
        <p14:creationId xmlns:p14="http://schemas.microsoft.com/office/powerpoint/2010/main" val="11669647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CMC II</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24</a:t>
            </a:fld>
            <a:endParaRPr lang="en-US" altLang="en-US"/>
          </a:p>
        </p:txBody>
      </p:sp>
      <p:sp>
        <p:nvSpPr>
          <p:cNvPr id="6" name="AutoShape 5"/>
          <p:cNvSpPr>
            <a:spLocks noChangeArrowheads="1"/>
          </p:cNvSpPr>
          <p:nvPr/>
        </p:nvSpPr>
        <p:spPr bwMode="auto">
          <a:xfrm>
            <a:off x="9229670" y="1532854"/>
            <a:ext cx="1600200" cy="1077596"/>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Royal</a:t>
            </a:r>
            <a:endParaRPr lang="en-US" altLang="en-US" sz="4000" dirty="0"/>
          </a:p>
        </p:txBody>
      </p:sp>
      <p:sp>
        <p:nvSpPr>
          <p:cNvPr id="7" name="Line 6"/>
          <p:cNvSpPr>
            <a:spLocks noChangeShapeType="1"/>
          </p:cNvSpPr>
          <p:nvPr/>
        </p:nvSpPr>
        <p:spPr bwMode="auto">
          <a:xfrm>
            <a:off x="6331622" y="2052917"/>
            <a:ext cx="2827020" cy="0"/>
          </a:xfrm>
          <a:prstGeom prst="line">
            <a:avLst/>
          </a:prstGeom>
          <a:noFill/>
          <a:ln w="127000">
            <a:solidFill>
              <a:schemeClr val="hlink"/>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8" name="AutoShape 7"/>
          <p:cNvSpPr>
            <a:spLocks noChangeArrowheads="1"/>
          </p:cNvSpPr>
          <p:nvPr/>
        </p:nvSpPr>
        <p:spPr bwMode="auto">
          <a:xfrm>
            <a:off x="6519583" y="2831824"/>
            <a:ext cx="4345847"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Surety Bonds on Lease Pools; 3-party SSA with Royal as servicer and CMC as sub-servicer </a:t>
            </a:r>
            <a:endParaRPr lang="en-US" altLang="en-US" sz="3200" dirty="0"/>
          </a:p>
        </p:txBody>
      </p:sp>
      <p:sp>
        <p:nvSpPr>
          <p:cNvPr id="9" name="AutoShape 9"/>
          <p:cNvSpPr>
            <a:spLocks noChangeArrowheads="1"/>
          </p:cNvSpPr>
          <p:nvPr/>
        </p:nvSpPr>
        <p:spPr bwMode="auto">
          <a:xfrm>
            <a:off x="4645062" y="1329017"/>
            <a:ext cx="1676400" cy="14478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CMC</a:t>
            </a:r>
            <a:endParaRPr lang="en-US" altLang="en-US" sz="4000" dirty="0"/>
          </a:p>
        </p:txBody>
      </p:sp>
      <p:sp>
        <p:nvSpPr>
          <p:cNvPr id="10" name="AutoShape 13"/>
          <p:cNvSpPr>
            <a:spLocks noChangeArrowheads="1"/>
          </p:cNvSpPr>
          <p:nvPr/>
        </p:nvSpPr>
        <p:spPr bwMode="auto">
          <a:xfrm>
            <a:off x="4291525" y="5468582"/>
            <a:ext cx="1981200" cy="990600"/>
          </a:xfrm>
          <a:prstGeom prst="flowChartConnector">
            <a:avLst/>
          </a:prstGeom>
          <a:solidFill>
            <a:srgbClr val="FFFF00"/>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NetBank</a:t>
            </a:r>
            <a:endParaRPr lang="en-US" altLang="en-US" sz="4000" dirty="0"/>
          </a:p>
        </p:txBody>
      </p:sp>
      <p:sp>
        <p:nvSpPr>
          <p:cNvPr id="11" name="AutoShape 20"/>
          <p:cNvSpPr>
            <a:spLocks noChangeArrowheads="1"/>
          </p:cNvSpPr>
          <p:nvPr/>
        </p:nvSpPr>
        <p:spPr bwMode="auto">
          <a:xfrm>
            <a:off x="101094" y="2345096"/>
            <a:ext cx="4673508" cy="337113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t>Lease Pool Assignments: </a:t>
            </a:r>
            <a:r>
              <a:rPr lang="en-US" altLang="en-US" sz="3200" i="1" dirty="0" smtClean="0"/>
              <a:t>CMC I</a:t>
            </a:r>
            <a:r>
              <a:rPr lang="en-US" altLang="en-US" sz="3200" dirty="0" smtClean="0"/>
              <a:t> payment intangibles transaction; SI in leases, EQ + More</a:t>
            </a:r>
          </a:p>
          <a:p>
            <a:r>
              <a:rPr lang="en-US" altLang="en-US" sz="3200" dirty="0" smtClean="0"/>
              <a:t>(No FSs and not a true sale)</a:t>
            </a:r>
            <a:endParaRPr lang="en-US" altLang="en-US" sz="3200" dirty="0"/>
          </a:p>
        </p:txBody>
      </p:sp>
      <p:sp>
        <p:nvSpPr>
          <p:cNvPr id="12" name="Line 21"/>
          <p:cNvSpPr>
            <a:spLocks noChangeShapeType="1"/>
          </p:cNvSpPr>
          <p:nvPr/>
        </p:nvSpPr>
        <p:spPr bwMode="auto">
          <a:xfrm>
            <a:off x="5647092" y="2738717"/>
            <a:ext cx="0" cy="2667000"/>
          </a:xfrm>
          <a:prstGeom prst="line">
            <a:avLst/>
          </a:prstGeom>
          <a:noFill/>
          <a:ln w="127000">
            <a:solidFill>
              <a:schemeClr val="hlink"/>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13" name="Line 25"/>
          <p:cNvSpPr>
            <a:spLocks noChangeShapeType="1"/>
          </p:cNvSpPr>
          <p:nvPr/>
        </p:nvSpPr>
        <p:spPr bwMode="auto">
          <a:xfrm flipV="1">
            <a:off x="5989991" y="2586317"/>
            <a:ext cx="3328579" cy="2882263"/>
          </a:xfrm>
          <a:prstGeom prst="line">
            <a:avLst/>
          </a:prstGeom>
          <a:noFill/>
          <a:ln w="127000">
            <a:solidFill>
              <a:srgbClr val="0066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0073660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Transactions</a:t>
            </a:r>
            <a:endParaRPr lang="en-US" dirty="0"/>
          </a:p>
        </p:txBody>
      </p:sp>
      <p:sp>
        <p:nvSpPr>
          <p:cNvPr id="3" name="Content Placeholder 2"/>
          <p:cNvSpPr>
            <a:spLocks noGrp="1"/>
          </p:cNvSpPr>
          <p:nvPr>
            <p:ph idx="1"/>
          </p:nvPr>
        </p:nvSpPr>
        <p:spPr/>
        <p:txBody>
          <a:bodyPr/>
          <a:lstStyle/>
          <a:p>
            <a:r>
              <a:rPr lang="en-US" dirty="0" smtClean="0"/>
              <a:t>Key Events</a:t>
            </a:r>
          </a:p>
          <a:p>
            <a:pPr lvl="1"/>
            <a:r>
              <a:rPr lang="en-US" dirty="0" smtClean="0"/>
              <a:t>2/1/2002: Royal court action against CMC</a:t>
            </a:r>
          </a:p>
          <a:p>
            <a:pPr lvl="1"/>
            <a:r>
              <a:rPr lang="en-US" dirty="0" smtClean="0"/>
              <a:t>2/11/2002 – 3/26/2002: Royal and CMC stipulate to TROs</a:t>
            </a:r>
          </a:p>
          <a:p>
            <a:pPr lvl="1"/>
            <a:r>
              <a:rPr lang="en-US" dirty="0" smtClean="0"/>
              <a:t>3/4/2002: CMC provides CDs of lease accounting data and copies of electronic files to Royal</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25</a:t>
            </a:fld>
            <a:endParaRPr lang="en-US" altLang="en-US"/>
          </a:p>
        </p:txBody>
      </p:sp>
    </p:spTree>
    <p:extLst>
      <p:ext uri="{BB962C8B-B14F-4D97-AF65-F5344CB8AC3E}">
        <p14:creationId xmlns:p14="http://schemas.microsoft.com/office/powerpoint/2010/main" val="15127898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Transactions</a:t>
            </a:r>
            <a:endParaRPr lang="en-US" dirty="0"/>
          </a:p>
        </p:txBody>
      </p:sp>
      <p:sp>
        <p:nvSpPr>
          <p:cNvPr id="3" name="Content Placeholder 2"/>
          <p:cNvSpPr>
            <a:spLocks noGrp="1"/>
          </p:cNvSpPr>
          <p:nvPr>
            <p:ph idx="1"/>
          </p:nvPr>
        </p:nvSpPr>
        <p:spPr/>
        <p:txBody>
          <a:bodyPr/>
          <a:lstStyle/>
          <a:p>
            <a:r>
              <a:rPr lang="en-US" dirty="0" smtClean="0"/>
              <a:t>Key Events</a:t>
            </a:r>
          </a:p>
          <a:p>
            <a:pPr lvl="1"/>
            <a:r>
              <a:rPr lang="en-US" dirty="0" smtClean="0"/>
              <a:t>3/12/2002: Royal gets possession of lease files</a:t>
            </a:r>
          </a:p>
          <a:p>
            <a:pPr lvl="1"/>
            <a:r>
              <a:rPr lang="en-US" dirty="0" smtClean="0"/>
              <a:t>5/30/2002: CMC files Chapter 11 case</a:t>
            </a:r>
          </a:p>
          <a:p>
            <a:pPr lvl="2"/>
            <a:r>
              <a:rPr lang="en-US" dirty="0" smtClean="0"/>
              <a:t>90 days prior to that is 3/1/2002 </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26</a:t>
            </a:fld>
            <a:endParaRPr lang="en-US" altLang="en-US"/>
          </a:p>
        </p:txBody>
      </p:sp>
    </p:spTree>
    <p:extLst>
      <p:ext uri="{BB962C8B-B14F-4D97-AF65-F5344CB8AC3E}">
        <p14:creationId xmlns:p14="http://schemas.microsoft.com/office/powerpoint/2010/main" val="28615589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 Logic</a:t>
            </a:r>
            <a:endParaRPr lang="en-US" dirty="0"/>
          </a:p>
        </p:txBody>
      </p:sp>
      <p:sp>
        <p:nvSpPr>
          <p:cNvPr id="3" name="Content Placeholder 2"/>
          <p:cNvSpPr>
            <a:spLocks noGrp="1"/>
          </p:cNvSpPr>
          <p:nvPr>
            <p:ph idx="1"/>
          </p:nvPr>
        </p:nvSpPr>
        <p:spPr/>
        <p:txBody>
          <a:bodyPr/>
          <a:lstStyle/>
          <a:p>
            <a:r>
              <a:rPr lang="en-US" dirty="0" smtClean="0"/>
              <a:t>Track the positions here:</a:t>
            </a:r>
          </a:p>
          <a:p>
            <a:pPr lvl="1"/>
            <a:r>
              <a:rPr lang="en-US" dirty="0" smtClean="0"/>
              <a:t>NetBank wants this to be a sale of payment intangibles (gets automatic perfection)</a:t>
            </a:r>
          </a:p>
          <a:p>
            <a:pPr lvl="1"/>
            <a:r>
              <a:rPr lang="en-US" dirty="0" smtClean="0"/>
              <a:t>If they lose the true sale fight (and they do)</a:t>
            </a:r>
          </a:p>
          <a:p>
            <a:pPr lvl="2"/>
            <a:r>
              <a:rPr lang="en-US" dirty="0" smtClean="0"/>
              <a:t>With no FSs filed, they need to have possession</a:t>
            </a:r>
          </a:p>
          <a:p>
            <a:pPr lvl="2"/>
            <a:r>
              <a:rPr lang="en-US" dirty="0" smtClean="0"/>
              <a:t>No longer want collateral to be characterized as general intangibles (can’t possess those)</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27</a:t>
            </a:fld>
            <a:endParaRPr lang="en-US" altLang="en-US"/>
          </a:p>
        </p:txBody>
      </p:sp>
    </p:spTree>
    <p:extLst>
      <p:ext uri="{BB962C8B-B14F-4D97-AF65-F5344CB8AC3E}">
        <p14:creationId xmlns:p14="http://schemas.microsoft.com/office/powerpoint/2010/main" val="8891720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 Logic</a:t>
            </a:r>
            <a:endParaRPr lang="en-US" dirty="0"/>
          </a:p>
        </p:txBody>
      </p:sp>
      <p:sp>
        <p:nvSpPr>
          <p:cNvPr id="3" name="Content Placeholder 2"/>
          <p:cNvSpPr>
            <a:spLocks noGrp="1"/>
          </p:cNvSpPr>
          <p:nvPr>
            <p:ph idx="1"/>
          </p:nvPr>
        </p:nvSpPr>
        <p:spPr/>
        <p:txBody>
          <a:bodyPr/>
          <a:lstStyle/>
          <a:p>
            <a:r>
              <a:rPr lang="en-US" dirty="0" smtClean="0"/>
              <a:t>Track the positions here:</a:t>
            </a:r>
          </a:p>
          <a:p>
            <a:pPr lvl="1"/>
            <a:r>
              <a:rPr lang="en-US" dirty="0" smtClean="0"/>
              <a:t>Want the collateral to be chattel paper (can be possessed)</a:t>
            </a:r>
          </a:p>
          <a:p>
            <a:pPr lvl="1"/>
            <a:r>
              <a:rPr lang="en-US" dirty="0" smtClean="0"/>
              <a:t>Need to find possession outside the preference period given the bankruptcy filing</a:t>
            </a:r>
          </a:p>
          <a:p>
            <a:r>
              <a:rPr lang="en-US" dirty="0" smtClean="0"/>
              <a:t>Meaning: Must Be the TRO</a:t>
            </a:r>
          </a:p>
          <a:p>
            <a:pPr lvl="1"/>
            <a:r>
              <a:rPr lang="en-US" dirty="0" smtClean="0"/>
              <a:t>But the court, understandably, rejects that</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28</a:t>
            </a:fld>
            <a:endParaRPr lang="en-US" altLang="en-US"/>
          </a:p>
        </p:txBody>
      </p:sp>
    </p:spTree>
    <p:extLst>
      <p:ext uri="{BB962C8B-B14F-4D97-AF65-F5344CB8AC3E}">
        <p14:creationId xmlns:p14="http://schemas.microsoft.com/office/powerpoint/2010/main" val="31620806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Possession?</a:t>
            </a:r>
            <a:endParaRPr lang="en-US" dirty="0"/>
          </a:p>
        </p:txBody>
      </p:sp>
      <p:sp>
        <p:nvSpPr>
          <p:cNvPr id="3" name="Content Placeholder 2"/>
          <p:cNvSpPr>
            <a:spLocks noGrp="1"/>
          </p:cNvSpPr>
          <p:nvPr>
            <p:ph idx="1"/>
          </p:nvPr>
        </p:nvSpPr>
        <p:spPr/>
        <p:txBody>
          <a:bodyPr/>
          <a:lstStyle/>
          <a:p>
            <a:r>
              <a:rPr lang="en-US" dirty="0" smtClean="0"/>
              <a:t>Limits in TRO per the Court</a:t>
            </a:r>
          </a:p>
          <a:p>
            <a:pPr lvl="1"/>
            <a:r>
              <a:rPr lang="en-US" dirty="0" smtClean="0"/>
              <a:t>“</a:t>
            </a:r>
            <a:r>
              <a:rPr lang="en-US" dirty="0"/>
              <a:t>The amendments to the TRO further prohibited CMC from: (1) withdrawing any lease payments from certain accounts related to the Royal bonded lease pools; (2) removing any leases from Royal bonded lease pools without Royal’s consent; </a:t>
            </a:r>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29</a:t>
            </a:fld>
            <a:endParaRPr lang="en-US" altLang="en-US"/>
          </a:p>
        </p:txBody>
      </p:sp>
    </p:spTree>
    <p:extLst>
      <p:ext uri="{BB962C8B-B14F-4D97-AF65-F5344CB8AC3E}">
        <p14:creationId xmlns:p14="http://schemas.microsoft.com/office/powerpoint/2010/main" val="3446134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Possession</a:t>
            </a:r>
            <a:endParaRPr lang="en-US" dirty="0"/>
          </a:p>
        </p:txBody>
      </p:sp>
      <p:sp>
        <p:nvSpPr>
          <p:cNvPr id="3" name="Content Placeholder 2"/>
          <p:cNvSpPr>
            <a:spLocks noGrp="1"/>
          </p:cNvSpPr>
          <p:nvPr>
            <p:ph idx="1"/>
          </p:nvPr>
        </p:nvSpPr>
        <p:spPr/>
        <p:txBody>
          <a:bodyPr/>
          <a:lstStyle/>
          <a:p>
            <a:r>
              <a:rPr lang="en-US" dirty="0" smtClean="0"/>
              <a:t>9-313 Comment 3</a:t>
            </a:r>
          </a:p>
          <a:p>
            <a:pPr lvl="1"/>
            <a:r>
              <a:rPr lang="en-US" dirty="0" smtClean="0"/>
              <a:t>“This section does not define ‘possession.’ It adopts the general concept as it developed under former Article 9. As under former Article 9, in determining whether a particular person has possession, the principles of agency apply.”</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3</a:t>
            </a:fld>
            <a:endParaRPr lang="en-US" altLang="en-US"/>
          </a:p>
        </p:txBody>
      </p:sp>
    </p:spTree>
    <p:extLst>
      <p:ext uri="{BB962C8B-B14F-4D97-AF65-F5344CB8AC3E}">
        <p14:creationId xmlns:p14="http://schemas.microsoft.com/office/powerpoint/2010/main" val="14604123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Possession?</a:t>
            </a:r>
            <a:endParaRPr lang="en-US" dirty="0"/>
          </a:p>
        </p:txBody>
      </p:sp>
      <p:sp>
        <p:nvSpPr>
          <p:cNvPr id="3" name="Content Placeholder 2"/>
          <p:cNvSpPr>
            <a:spLocks noGrp="1"/>
          </p:cNvSpPr>
          <p:nvPr>
            <p:ph idx="1"/>
          </p:nvPr>
        </p:nvSpPr>
        <p:spPr/>
        <p:txBody>
          <a:bodyPr/>
          <a:lstStyle/>
          <a:p>
            <a:pPr lvl="1"/>
            <a:r>
              <a:rPr lang="en-US" dirty="0" smtClean="0"/>
              <a:t>“(</a:t>
            </a:r>
            <a:r>
              <a:rPr lang="en-US" dirty="0"/>
              <a:t>3) depositing any Royal bonded lease payments into accounts other than those related to the Royal bonded lease pools; (4) instructing lessees in the Royal bonded lease pools to deposit or transfer lease payments into bank accounts other than those related to Royal; (5) depositing any proceeds from any collection activities related to any Royal bonded leases into bank accounts other than those related to Royal</a:t>
            </a:r>
            <a:r>
              <a:rPr lang="en-US" dirty="0" smtClean="0"/>
              <a:t>;”</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30</a:t>
            </a:fld>
            <a:endParaRPr lang="en-US" altLang="en-US"/>
          </a:p>
        </p:txBody>
      </p:sp>
    </p:spTree>
    <p:extLst>
      <p:ext uri="{BB962C8B-B14F-4D97-AF65-F5344CB8AC3E}">
        <p14:creationId xmlns:p14="http://schemas.microsoft.com/office/powerpoint/2010/main" val="39806463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Possession?</a:t>
            </a:r>
            <a:endParaRPr lang="en-US" dirty="0"/>
          </a:p>
        </p:txBody>
      </p:sp>
      <p:sp>
        <p:nvSpPr>
          <p:cNvPr id="3" name="Content Placeholder 2"/>
          <p:cNvSpPr>
            <a:spLocks noGrp="1"/>
          </p:cNvSpPr>
          <p:nvPr>
            <p:ph idx="1"/>
          </p:nvPr>
        </p:nvSpPr>
        <p:spPr/>
        <p:txBody>
          <a:bodyPr/>
          <a:lstStyle/>
          <a:p>
            <a:pPr lvl="1"/>
            <a:r>
              <a:rPr lang="en-US" dirty="0" smtClean="0"/>
              <a:t>“(</a:t>
            </a:r>
            <a:r>
              <a:rPr lang="en-US" dirty="0"/>
              <a:t>6) transferring any payments from leases that had been removed from the Royal bonded lease pools </a:t>
            </a:r>
            <a:r>
              <a:rPr lang="en-US" dirty="0" smtClean="0"/>
              <a:t>(‘removed leases’) </a:t>
            </a:r>
            <a:r>
              <a:rPr lang="en-US" dirty="0"/>
              <a:t>and placed into non-Royal accounts; and (7) selling or transferring any of the removed leases or any payments derived from the removed leases without Royal’s consent</a:t>
            </a:r>
            <a:r>
              <a:rPr lang="en-US" dirty="0" smtClean="0"/>
              <a:t>.”</a:t>
            </a:r>
          </a:p>
          <a:p>
            <a:r>
              <a:rPr lang="en-US" dirty="0" smtClean="0"/>
              <a:t>Are these equivalent to possession?</a:t>
            </a:r>
            <a:endParaRPr lang="en-US" dirty="0"/>
          </a:p>
        </p:txBody>
      </p:sp>
      <p:sp>
        <p:nvSpPr>
          <p:cNvPr id="4" name="Date Placeholder 3"/>
          <p:cNvSpPr>
            <a:spLocks noGrp="1"/>
          </p:cNvSpPr>
          <p:nvPr>
            <p:ph type="dt" sz="half" idx="10"/>
          </p:nvPr>
        </p:nvSpPr>
        <p:spPr/>
        <p:txBody>
          <a:bodyPr/>
          <a:lstStyle/>
          <a:p>
            <a:pPr>
              <a:defRPr/>
            </a:pPr>
            <a:fld id="{DBA573B1-3EED-4E95-AE26-B4E32582CAD4}"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53DC41F-878F-4F21-B00E-DD5682A90ACB}" type="slidenum">
              <a:rPr lang="en-US" altLang="en-US" smtClean="0"/>
              <a:pPr/>
              <a:t>31</a:t>
            </a:fld>
            <a:endParaRPr lang="en-US" altLang="en-US"/>
          </a:p>
        </p:txBody>
      </p:sp>
    </p:spTree>
    <p:extLst>
      <p:ext uri="{BB962C8B-B14F-4D97-AF65-F5344CB8AC3E}">
        <p14:creationId xmlns:p14="http://schemas.microsoft.com/office/powerpoint/2010/main" val="34483754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64103A5-8233-4BAF-95E0-6F8012E5FD60}"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6A8C0E-B9B2-4D1F-95FB-D128B2FAF774}"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9-203: Control Elements</a:t>
            </a:r>
          </a:p>
        </p:txBody>
      </p:sp>
      <p:sp>
        <p:nvSpPr>
          <p:cNvPr id="4102" name="Rectangle 3"/>
          <p:cNvSpPr>
            <a:spLocks noGrp="1" noChangeArrowheads="1"/>
          </p:cNvSpPr>
          <p:nvPr>
            <p:ph type="body" idx="1"/>
          </p:nvPr>
        </p:nvSpPr>
        <p:spPr/>
        <p:txBody>
          <a:bodyPr/>
          <a:lstStyle/>
          <a:p>
            <a:r>
              <a:rPr lang="en-US" altLang="en-US" smtClean="0">
                <a:cs typeface="Times New Roman" panose="02020603050405020304" pitchFamily="18" charset="0"/>
              </a:rPr>
              <a:t>(b) </a:t>
            </a:r>
            <a:r>
              <a:rPr lang="en-US" altLang="en-US" b="1" smtClean="0">
                <a:cs typeface="Times New Roman" panose="02020603050405020304" pitchFamily="18" charset="0"/>
              </a:rPr>
              <a:t>[Enforceability.]</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subsections (c) through (i), a security interest is enforceable against the debtor and third parties with respect to the collateral only if :</a:t>
            </a:r>
            <a:endParaRPr lang="en-US" altLang="en-US" smtClean="0"/>
          </a:p>
          <a:p>
            <a:pPr lvl="2"/>
            <a:r>
              <a:rPr lang="en-US" altLang="en-US" smtClean="0">
                <a:cs typeface="Arial" panose="020B0604020202020204" pitchFamily="34" charset="0"/>
              </a:rPr>
              <a:t>…</a:t>
            </a:r>
          </a:p>
        </p:txBody>
      </p:sp>
    </p:spTree>
    <p:extLst>
      <p:ext uri="{BB962C8B-B14F-4D97-AF65-F5344CB8AC3E}">
        <p14:creationId xmlns:p14="http://schemas.microsoft.com/office/powerpoint/2010/main" val="23301526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1190B61-CB43-4DAE-9DCC-A5F83A334ACB}"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0858B6D-0EC6-41C6-926C-7B599969D337}"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9-203: Control Elements</a:t>
            </a:r>
            <a:endParaRPr lang="en-US" altLang="en-US" smtClean="0">
              <a:cs typeface="Arial" panose="020B0604020202020204" pitchFamily="34" charset="0"/>
            </a:endParaRPr>
          </a:p>
        </p:txBody>
      </p:sp>
      <p:sp>
        <p:nvSpPr>
          <p:cNvPr id="5126" name="Rectangle 3"/>
          <p:cNvSpPr>
            <a:spLocks noGrp="1" noChangeArrowheads="1"/>
          </p:cNvSpPr>
          <p:nvPr>
            <p:ph type="body" idx="1"/>
          </p:nvPr>
        </p:nvSpPr>
        <p:spPr/>
        <p:txBody>
          <a:bodyPr/>
          <a:lstStyle/>
          <a:p>
            <a:pPr lvl="2"/>
            <a:r>
              <a:rPr lang="en-US" altLang="en-US" dirty="0" smtClean="0">
                <a:cs typeface="Times New Roman" panose="02020603050405020304" pitchFamily="18" charset="0"/>
              </a:rPr>
              <a:t>(3) one of the following conditions is met:</a:t>
            </a:r>
            <a:endParaRPr lang="en-US" altLang="en-US" dirty="0" smtClean="0">
              <a:cs typeface="Arial" panose="020B0604020202020204" pitchFamily="34" charset="0"/>
            </a:endParaRPr>
          </a:p>
          <a:p>
            <a:pPr lvl="3"/>
            <a:r>
              <a:rPr lang="en-US" altLang="en-US" dirty="0" smtClean="0">
                <a:cs typeface="Arial" panose="020B0604020202020204" pitchFamily="34" charset="0"/>
              </a:rPr>
              <a:t>…</a:t>
            </a:r>
          </a:p>
          <a:p>
            <a:pPr lvl="3"/>
            <a:r>
              <a:rPr lang="en-US" altLang="en-US" dirty="0" smtClean="0">
                <a:cs typeface="Times New Roman" panose="02020603050405020304" pitchFamily="18" charset="0"/>
              </a:rPr>
              <a:t>(D) </a:t>
            </a:r>
            <a:r>
              <a:rPr lang="en-US" dirty="0"/>
              <a:t> the collateral is deposit accounts, electronic chattel paper, investment property, letter-of-credit rights, or electronic documents, and the secured party has control under </a:t>
            </a:r>
            <a:r>
              <a:rPr lang="en-US" dirty="0" smtClean="0"/>
              <a:t>section 7-106,</a:t>
            </a:r>
            <a:r>
              <a:rPr lang="en-US" dirty="0"/>
              <a:t> </a:t>
            </a:r>
            <a:r>
              <a:rPr lang="en-US" dirty="0" smtClean="0"/>
              <a:t>9-104, 9-105, </a:t>
            </a:r>
            <a:r>
              <a:rPr lang="en-US" dirty="0"/>
              <a:t>9-106, </a:t>
            </a:r>
            <a:r>
              <a:rPr lang="en-US" dirty="0" smtClean="0"/>
              <a:t>or 9-107 pursuant </a:t>
            </a:r>
            <a:r>
              <a:rPr lang="en-US" dirty="0"/>
              <a:t>to the </a:t>
            </a:r>
            <a:r>
              <a:rPr lang="en-US" dirty="0" smtClean="0"/>
              <a:t>debtor’s </a:t>
            </a:r>
            <a:r>
              <a:rPr lang="en-US" dirty="0"/>
              <a:t>security agreement</a:t>
            </a:r>
            <a:r>
              <a:rPr lang="en-US" altLang="en-US" dirty="0" smtClean="0">
                <a:cs typeface="Times New Roman" panose="02020603050405020304" pitchFamily="18" charset="0"/>
              </a:rPr>
              <a:t>.</a:t>
            </a:r>
            <a:r>
              <a:rPr lang="en-US" altLang="en-US" dirty="0" smtClean="0">
                <a:cs typeface="Arial" panose="020B0604020202020204" pitchFamily="34" charset="0"/>
              </a:rPr>
              <a:t> </a:t>
            </a:r>
          </a:p>
        </p:txBody>
      </p:sp>
    </p:spTree>
    <p:extLst>
      <p:ext uri="{BB962C8B-B14F-4D97-AF65-F5344CB8AC3E}">
        <p14:creationId xmlns:p14="http://schemas.microsoft.com/office/powerpoint/2010/main" val="22663790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6F8E6AA-3BCB-49B5-84B2-769F5403312B}"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F7AB030-978E-4FA1-A35A-7A7E40EBF9C1}"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9-314: Perfection Through Control</a:t>
            </a:r>
          </a:p>
        </p:txBody>
      </p:sp>
      <p:sp>
        <p:nvSpPr>
          <p:cNvPr id="8198"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[Perfection by control.]</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A security interest in </a:t>
            </a:r>
            <a:r>
              <a:rPr lang="en-US" altLang="en-US" dirty="0" smtClean="0">
                <a:solidFill>
                  <a:srgbClr val="FF0000"/>
                </a:solidFill>
                <a:cs typeface="Times New Roman" panose="02020603050405020304" pitchFamily="18" charset="0"/>
              </a:rPr>
              <a:t>investment property</a:t>
            </a:r>
            <a:r>
              <a:rPr lang="en-US" altLang="en-US" dirty="0" smtClean="0">
                <a:cs typeface="Times New Roman" panose="02020603050405020304" pitchFamily="18" charset="0"/>
              </a:rPr>
              <a:t>, </a:t>
            </a:r>
            <a:r>
              <a:rPr lang="en-US" altLang="en-US" dirty="0" smtClean="0">
                <a:solidFill>
                  <a:srgbClr val="FF0000"/>
                </a:solidFill>
                <a:cs typeface="Times New Roman" panose="02020603050405020304" pitchFamily="18" charset="0"/>
              </a:rPr>
              <a:t>deposit accounts</a:t>
            </a:r>
            <a:r>
              <a:rPr lang="en-US" altLang="en-US" dirty="0" smtClean="0">
                <a:cs typeface="Times New Roman" panose="02020603050405020304" pitchFamily="18" charset="0"/>
              </a:rPr>
              <a:t>, </a:t>
            </a:r>
            <a:r>
              <a:rPr lang="en-US" altLang="en-US" dirty="0" smtClean="0">
                <a:solidFill>
                  <a:srgbClr val="FF0000"/>
                </a:solidFill>
                <a:cs typeface="Times New Roman" panose="02020603050405020304" pitchFamily="18" charset="0"/>
              </a:rPr>
              <a:t>letter-of-credit rights</a:t>
            </a:r>
            <a:r>
              <a:rPr lang="en-US" altLang="en-US" dirty="0" smtClean="0">
                <a:cs typeface="Times New Roman" panose="02020603050405020304" pitchFamily="18" charset="0"/>
              </a:rPr>
              <a:t>, </a:t>
            </a:r>
            <a:r>
              <a:rPr lang="en-US" altLang="en-US" dirty="0" smtClean="0">
                <a:solidFill>
                  <a:srgbClr val="FF0000"/>
                </a:solidFill>
                <a:cs typeface="Times New Roman" panose="02020603050405020304" pitchFamily="18" charset="0"/>
              </a:rPr>
              <a:t>electronic chattel paper, or electronic documents</a:t>
            </a:r>
            <a:r>
              <a:rPr lang="en-US" altLang="en-US" dirty="0" smtClean="0">
                <a:cs typeface="Times New Roman" panose="02020603050405020304" pitchFamily="18" charset="0"/>
              </a:rPr>
              <a:t> may be perfected by control of the collateral under Section 7-106, 9‑104, 9‑105, 9‑106, or 9‑107.</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5403AF9-CD0E-4571-A4E7-3891BDC36EB6}"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F5DF12-1EF0-432B-BAF4-66A7C8A1EE44}"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t>9-312: Exceptions</a:t>
            </a:r>
          </a:p>
        </p:txBody>
      </p:sp>
      <p:sp>
        <p:nvSpPr>
          <p:cNvPr id="9222"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[Perfection by filing permitted.]</a:t>
            </a:r>
          </a:p>
          <a:p>
            <a:pPr lvl="1"/>
            <a:r>
              <a:rPr lang="en-US" altLang="en-US" dirty="0" smtClean="0">
                <a:cs typeface="Times New Roman" panose="02020603050405020304" pitchFamily="18" charset="0"/>
              </a:rPr>
              <a:t>A security interest in </a:t>
            </a:r>
            <a:r>
              <a:rPr lang="en-US" altLang="en-US" dirty="0" smtClean="0">
                <a:solidFill>
                  <a:srgbClr val="FF0000"/>
                </a:solidFill>
                <a:cs typeface="Times New Roman" panose="02020603050405020304" pitchFamily="18" charset="0"/>
              </a:rPr>
              <a:t>chattel paper</a:t>
            </a:r>
            <a:r>
              <a:rPr lang="en-US" altLang="en-US" dirty="0" smtClean="0">
                <a:cs typeface="Times New Roman" panose="02020603050405020304" pitchFamily="18" charset="0"/>
              </a:rPr>
              <a:t>, </a:t>
            </a:r>
            <a:r>
              <a:rPr lang="en-US" altLang="en-US" dirty="0" smtClean="0">
                <a:solidFill>
                  <a:srgbClr val="FF0000"/>
                </a:solidFill>
                <a:cs typeface="Times New Roman" panose="02020603050405020304" pitchFamily="18" charset="0"/>
              </a:rPr>
              <a:t>negotiable documents</a:t>
            </a:r>
            <a:r>
              <a:rPr lang="en-US" altLang="en-US" dirty="0" smtClean="0">
                <a:cs typeface="Times New Roman" panose="02020603050405020304" pitchFamily="18" charset="0"/>
              </a:rPr>
              <a:t>, </a:t>
            </a:r>
            <a:r>
              <a:rPr lang="en-US" altLang="en-US" dirty="0" smtClean="0">
                <a:solidFill>
                  <a:srgbClr val="FF0000"/>
                </a:solidFill>
                <a:cs typeface="Times New Roman" panose="02020603050405020304" pitchFamily="18" charset="0"/>
              </a:rPr>
              <a:t>instruments</a:t>
            </a:r>
            <a:r>
              <a:rPr lang="en-US" altLang="en-US" dirty="0" smtClean="0">
                <a:cs typeface="Times New Roman" panose="02020603050405020304" pitchFamily="18" charset="0"/>
              </a:rPr>
              <a:t>, or </a:t>
            </a:r>
            <a:r>
              <a:rPr lang="en-US" altLang="en-US" dirty="0" smtClean="0">
                <a:solidFill>
                  <a:srgbClr val="FF0000"/>
                </a:solidFill>
                <a:cs typeface="Times New Roman" panose="02020603050405020304" pitchFamily="18" charset="0"/>
              </a:rPr>
              <a:t>investment property</a:t>
            </a:r>
            <a:r>
              <a:rPr lang="en-US" altLang="en-US" dirty="0" smtClean="0">
                <a:cs typeface="Times New Roman" panose="02020603050405020304" pitchFamily="18" charset="0"/>
              </a:rPr>
              <a:t> may be perfected by filing.</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Lots of Types of Collateral (and UCC Articles!)</a:t>
            </a:r>
            <a:endParaRPr lang="en-US" dirty="0"/>
          </a:p>
        </p:txBody>
      </p:sp>
      <p:sp>
        <p:nvSpPr>
          <p:cNvPr id="3" name="Content Placeholder 2"/>
          <p:cNvSpPr>
            <a:spLocks noGrp="1"/>
          </p:cNvSpPr>
          <p:nvPr>
            <p:ph idx="1"/>
          </p:nvPr>
        </p:nvSpPr>
        <p:spPr/>
        <p:txBody>
          <a:bodyPr/>
          <a:lstStyle/>
          <a:p>
            <a:r>
              <a:rPr lang="en-US" dirty="0" smtClean="0"/>
              <a:t>Focus on the Table of Contents of the UCC</a:t>
            </a:r>
          </a:p>
          <a:p>
            <a:pPr lvl="1"/>
            <a:r>
              <a:rPr lang="en-US" dirty="0" smtClean="0"/>
              <a:t>Article 3: Negotiable Instruments</a:t>
            </a:r>
          </a:p>
          <a:p>
            <a:pPr lvl="1"/>
            <a:r>
              <a:rPr lang="en-US" dirty="0" smtClean="0"/>
              <a:t>Article 5: Letters of Credit</a:t>
            </a:r>
          </a:p>
          <a:p>
            <a:pPr lvl="1"/>
            <a:r>
              <a:rPr lang="en-US" dirty="0" smtClean="0"/>
              <a:t>Article 7: Documents of Title</a:t>
            </a:r>
          </a:p>
          <a:p>
            <a:pPr lvl="1"/>
            <a:r>
              <a:rPr lang="en-US" dirty="0" smtClean="0"/>
              <a:t>Article 8: Investment Securities</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36</a:t>
            </a:fld>
            <a:endParaRPr lang="en-US" altLang="en-US"/>
          </a:p>
        </p:txBody>
      </p:sp>
    </p:spTree>
    <p:extLst>
      <p:ext uri="{BB962C8B-B14F-4D97-AF65-F5344CB8AC3E}">
        <p14:creationId xmlns:p14="http://schemas.microsoft.com/office/powerpoint/2010/main" val="9626132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ADBE507B-4015-47BC-8427-2B3C9F0752FD}" type="datetime4">
              <a:rPr lang="en-US" smtClean="0"/>
              <a:t>April 15,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3712AC6-8EB6-4AB1-9A84-E34E7D50A934}"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sz="5400" dirty="0" smtClean="0"/>
              <a:t>Accounts Transaction</a:t>
            </a:r>
          </a:p>
        </p:txBody>
      </p:sp>
      <p:sp>
        <p:nvSpPr>
          <p:cNvPr id="1372163" name="AutoShape 3"/>
          <p:cNvSpPr>
            <a:spLocks noChangeArrowheads="1"/>
          </p:cNvSpPr>
          <p:nvPr/>
        </p:nvSpPr>
        <p:spPr bwMode="auto">
          <a:xfrm>
            <a:off x="7924800" y="1295400"/>
            <a:ext cx="2514600" cy="12954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137216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72165" name="AutoShape 5"/>
          <p:cNvSpPr>
            <a:spLocks noChangeArrowheads="1"/>
          </p:cNvSpPr>
          <p:nvPr/>
        </p:nvSpPr>
        <p:spPr bwMode="auto">
          <a:xfrm>
            <a:off x="5268686" y="1219201"/>
            <a:ext cx="1589314" cy="3809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1/1: $</a:t>
            </a:r>
          </a:p>
        </p:txBody>
      </p:sp>
      <p:sp>
        <p:nvSpPr>
          <p:cNvPr id="1372169" name="Line 9"/>
          <p:cNvSpPr>
            <a:spLocks noChangeShapeType="1"/>
          </p:cNvSpPr>
          <p:nvPr/>
        </p:nvSpPr>
        <p:spPr bwMode="auto">
          <a:xfrm>
            <a:off x="4267200" y="2286000"/>
            <a:ext cx="37338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2170" name="AutoShape 10"/>
          <p:cNvSpPr>
            <a:spLocks noChangeArrowheads="1"/>
          </p:cNvSpPr>
          <p:nvPr/>
        </p:nvSpPr>
        <p:spPr bwMode="auto">
          <a:xfrm>
            <a:off x="4882243" y="2590800"/>
            <a:ext cx="2362200" cy="1143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t>
            </a:r>
            <a:r>
              <a:rPr lang="en-US" altLang="en-US" sz="3200" dirty="0" smtClean="0"/>
              <a:t>Accounts</a:t>
            </a:r>
            <a:endParaRPr lang="en-US" altLang="en-US" sz="3200" dirty="0"/>
          </a:p>
          <a:p>
            <a:pPr algn="ctr"/>
            <a:r>
              <a:rPr lang="en-US" altLang="en-US" sz="3200" dirty="0"/>
              <a:t>FS: </a:t>
            </a:r>
            <a:r>
              <a:rPr lang="en-US" altLang="en-US" sz="3200" dirty="0" smtClean="0"/>
              <a:t>Accounts</a:t>
            </a:r>
            <a:endParaRPr lang="en-US" altLang="en-US" sz="3200" dirty="0"/>
          </a:p>
        </p:txBody>
      </p:sp>
      <p:sp>
        <p:nvSpPr>
          <p:cNvPr id="1372171" name="Line 11"/>
          <p:cNvSpPr>
            <a:spLocks noChangeShapeType="1"/>
          </p:cNvSpPr>
          <p:nvPr/>
        </p:nvSpPr>
        <p:spPr bwMode="auto">
          <a:xfrm>
            <a:off x="4267200" y="1752600"/>
            <a:ext cx="3962400" cy="0"/>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2175" name="Rectangle 15"/>
          <p:cNvSpPr>
            <a:spLocks noChangeArrowheads="1"/>
          </p:cNvSpPr>
          <p:nvPr/>
        </p:nvSpPr>
        <p:spPr bwMode="auto">
          <a:xfrm>
            <a:off x="6063343" y="4189275"/>
            <a:ext cx="5877645"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600" dirty="0">
                <a:solidFill>
                  <a:srgbClr val="FF0000"/>
                </a:solidFill>
                <a:cs typeface="Times New Roman" panose="02020603050405020304" pitchFamily="18" charset="0"/>
              </a:rPr>
              <a:t>How should we </a:t>
            </a:r>
            <a:r>
              <a:rPr lang="en-US" altLang="en-US" sz="3600" dirty="0" smtClean="0">
                <a:solidFill>
                  <a:srgbClr val="FF0000"/>
                </a:solidFill>
                <a:cs typeface="Times New Roman" panose="02020603050405020304" pitchFamily="18" charset="0"/>
              </a:rPr>
              <a:t>assess this transaction? Is it different than the deal in Benedict v Ratner?</a:t>
            </a:r>
            <a:endParaRPr lang="en-US" altLang="en-US" sz="3600" dirty="0">
              <a:solidFill>
                <a:srgbClr val="FF0000"/>
              </a:solidFill>
              <a:cs typeface="Times New Roman" panose="02020603050405020304" pitchFamily="18" charset="0"/>
            </a:endParaRPr>
          </a:p>
        </p:txBody>
      </p:sp>
    </p:spTree>
    <p:extLst>
      <p:ext uri="{BB962C8B-B14F-4D97-AF65-F5344CB8AC3E}">
        <p14:creationId xmlns:p14="http://schemas.microsoft.com/office/powerpoint/2010/main" val="8698677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72164"/>
                                        </p:tgtEl>
                                        <p:attrNameLst>
                                          <p:attrName>style.visibility</p:attrName>
                                        </p:attrNameLst>
                                      </p:cBhvr>
                                      <p:to>
                                        <p:strVal val="visible"/>
                                      </p:to>
                                    </p:set>
                                    <p:anim calcmode="lin" valueType="num">
                                      <p:cBhvr additive="base">
                                        <p:cTn id="7" dur="500" fill="hold"/>
                                        <p:tgtEl>
                                          <p:spTgt spid="1372164"/>
                                        </p:tgtEl>
                                        <p:attrNameLst>
                                          <p:attrName>ppt_x</p:attrName>
                                        </p:attrNameLst>
                                      </p:cBhvr>
                                      <p:tavLst>
                                        <p:tav tm="0">
                                          <p:val>
                                            <p:strVal val="0-#ppt_w/2"/>
                                          </p:val>
                                        </p:tav>
                                        <p:tav tm="100000">
                                          <p:val>
                                            <p:strVal val="#ppt_x"/>
                                          </p:val>
                                        </p:tav>
                                      </p:tavLst>
                                    </p:anim>
                                    <p:anim calcmode="lin" valueType="num">
                                      <p:cBhvr additive="base">
                                        <p:cTn id="8" dur="500" fill="hold"/>
                                        <p:tgtEl>
                                          <p:spTgt spid="137216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72163"/>
                                        </p:tgtEl>
                                        <p:attrNameLst>
                                          <p:attrName>style.visibility</p:attrName>
                                        </p:attrNameLst>
                                      </p:cBhvr>
                                      <p:to>
                                        <p:strVal val="visible"/>
                                      </p:to>
                                    </p:set>
                                    <p:anim calcmode="lin" valueType="num">
                                      <p:cBhvr>
                                        <p:cTn id="12" dur="500" fill="hold"/>
                                        <p:tgtEl>
                                          <p:spTgt spid="1372163"/>
                                        </p:tgtEl>
                                        <p:attrNameLst>
                                          <p:attrName>ppt_w</p:attrName>
                                        </p:attrNameLst>
                                      </p:cBhvr>
                                      <p:tavLst>
                                        <p:tav tm="0">
                                          <p:val>
                                            <p:strVal val="2/3*#ppt_w"/>
                                          </p:val>
                                        </p:tav>
                                        <p:tav tm="100000">
                                          <p:val>
                                            <p:strVal val="#ppt_w"/>
                                          </p:val>
                                        </p:tav>
                                      </p:tavLst>
                                    </p:anim>
                                    <p:anim calcmode="lin" valueType="num">
                                      <p:cBhvr>
                                        <p:cTn id="13" dur="500" fill="hold"/>
                                        <p:tgtEl>
                                          <p:spTgt spid="137216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1372171"/>
                                        </p:tgtEl>
                                        <p:attrNameLst>
                                          <p:attrName>style.visibility</p:attrName>
                                        </p:attrNameLst>
                                      </p:cBhvr>
                                      <p:to>
                                        <p:strVal val="visible"/>
                                      </p:to>
                                    </p:set>
                                    <p:animEffect transition="in" filter="wipe(right)">
                                      <p:cBhvr>
                                        <p:cTn id="17" dur="500"/>
                                        <p:tgtEl>
                                          <p:spTgt spid="1372171"/>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2165"/>
                                        </p:tgtEl>
                                        <p:attrNameLst>
                                          <p:attrName>style.visibility</p:attrName>
                                        </p:attrNameLst>
                                      </p:cBhvr>
                                      <p:to>
                                        <p:strVal val="visible"/>
                                      </p:to>
                                    </p:set>
                                    <p:animEffect transition="in" filter="dissolve">
                                      <p:cBhvr>
                                        <p:cTn id="21" dur="500"/>
                                        <p:tgtEl>
                                          <p:spTgt spid="1372165"/>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372169"/>
                                        </p:tgtEl>
                                        <p:attrNameLst>
                                          <p:attrName>style.visibility</p:attrName>
                                        </p:attrNameLst>
                                      </p:cBhvr>
                                      <p:to>
                                        <p:strVal val="visible"/>
                                      </p:to>
                                    </p:set>
                                    <p:animEffect transition="in" filter="wipe(left)">
                                      <p:cBhvr>
                                        <p:cTn id="25" dur="500"/>
                                        <p:tgtEl>
                                          <p:spTgt spid="1372169"/>
                                        </p:tgtEl>
                                      </p:cBhvr>
                                    </p:animEffect>
                                  </p:childTnLst>
                                </p:cTn>
                              </p:par>
                            </p:childTnLst>
                          </p:cTn>
                        </p:par>
                        <p:par>
                          <p:cTn id="26" fill="hold" nodeType="afterGroup">
                            <p:stCondLst>
                              <p:cond delay="2500"/>
                            </p:stCondLst>
                            <p:childTnLst>
                              <p:par>
                                <p:cTn id="27" presetID="9" presetClass="entr" presetSubtype="0" fill="hold" grpId="0" nodeType="afterEffect">
                                  <p:stCondLst>
                                    <p:cond delay="0"/>
                                  </p:stCondLst>
                                  <p:childTnLst>
                                    <p:set>
                                      <p:cBhvr>
                                        <p:cTn id="28" dur="1" fill="hold">
                                          <p:stCondLst>
                                            <p:cond delay="0"/>
                                          </p:stCondLst>
                                        </p:cTn>
                                        <p:tgtEl>
                                          <p:spTgt spid="1372170"/>
                                        </p:tgtEl>
                                        <p:attrNameLst>
                                          <p:attrName>style.visibility</p:attrName>
                                        </p:attrNameLst>
                                      </p:cBhvr>
                                      <p:to>
                                        <p:strVal val="visible"/>
                                      </p:to>
                                    </p:set>
                                    <p:animEffect transition="in" filter="dissolve">
                                      <p:cBhvr>
                                        <p:cTn id="29" dur="500"/>
                                        <p:tgtEl>
                                          <p:spTgt spid="1372170"/>
                                        </p:tgtEl>
                                      </p:cBhvr>
                                    </p:animEffect>
                                  </p:childTnLst>
                                </p:cTn>
                              </p:par>
                            </p:childTnLst>
                          </p:cTn>
                        </p:par>
                        <p:par>
                          <p:cTn id="30" fill="hold" nodeType="afterGroup">
                            <p:stCondLst>
                              <p:cond delay="3000"/>
                            </p:stCondLst>
                            <p:childTnLst>
                              <p:par>
                                <p:cTn id="31" presetID="9" presetClass="entr" presetSubtype="0" fill="hold" grpId="0" nodeType="afterEffect">
                                  <p:stCondLst>
                                    <p:cond delay="0"/>
                                  </p:stCondLst>
                                  <p:childTnLst>
                                    <p:set>
                                      <p:cBhvr>
                                        <p:cTn id="32" dur="1" fill="hold">
                                          <p:stCondLst>
                                            <p:cond delay="0"/>
                                          </p:stCondLst>
                                        </p:cTn>
                                        <p:tgtEl>
                                          <p:spTgt spid="1372175"/>
                                        </p:tgtEl>
                                        <p:attrNameLst>
                                          <p:attrName>style.visibility</p:attrName>
                                        </p:attrNameLst>
                                      </p:cBhvr>
                                      <p:to>
                                        <p:strVal val="visible"/>
                                      </p:to>
                                    </p:set>
                                    <p:animEffect transition="in" filter="dissolve">
                                      <p:cBhvr>
                                        <p:cTn id="33" dur="500"/>
                                        <p:tgtEl>
                                          <p:spTgt spid="1372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63" grpId="0" animBg="1" autoUpdateAnimBg="0"/>
      <p:bldP spid="1372164" grpId="0" animBg="1" autoUpdateAnimBg="0"/>
      <p:bldP spid="1372165" grpId="0" animBg="1" autoUpdateAnimBg="0"/>
      <p:bldP spid="1372169" grpId="0" animBg="1"/>
      <p:bldP spid="1372170" grpId="0" animBg="1" autoUpdateAnimBg="0"/>
      <p:bldP spid="1372171" grpId="0" animBg="1"/>
      <p:bldP spid="1372175" grpId="0" animBg="1"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FD28B6F-14FD-40DC-8DC0-870F9C8D7885}"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F74B429-2964-4CC8-8A54-2863FBB4D23B}"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t>Control and Secured Credit: Benedict v. Ratner</a:t>
            </a:r>
          </a:p>
        </p:txBody>
      </p:sp>
      <p:sp>
        <p:nvSpPr>
          <p:cNvPr id="20486" name="Rectangle 3"/>
          <p:cNvSpPr>
            <a:spLocks noGrp="1" noChangeArrowheads="1"/>
          </p:cNvSpPr>
          <p:nvPr>
            <p:ph type="body" idx="1"/>
          </p:nvPr>
        </p:nvSpPr>
        <p:spPr/>
        <p:txBody>
          <a:bodyPr/>
          <a:lstStyle/>
          <a:p>
            <a:r>
              <a:rPr lang="en-US" altLang="en-US" smtClean="0"/>
              <a:t>Key Question</a:t>
            </a:r>
          </a:p>
          <a:p>
            <a:pPr lvl="1"/>
            <a:r>
              <a:rPr lang="en-US" altLang="en-US" smtClean="0"/>
              <a:t>Should a secured creditor be able to have a perfected security interest even if the debtor retains the ability to dispose of the collateral and the proceeds?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9-205. Use or disposition of collateral permissible</a:t>
            </a:r>
            <a:endParaRPr lang="en-US" dirty="0"/>
          </a:p>
        </p:txBody>
      </p:sp>
      <p:sp>
        <p:nvSpPr>
          <p:cNvPr id="3" name="Content Placeholder 2"/>
          <p:cNvSpPr>
            <a:spLocks noGrp="1"/>
          </p:cNvSpPr>
          <p:nvPr>
            <p:ph idx="1"/>
          </p:nvPr>
        </p:nvSpPr>
        <p:spPr/>
        <p:txBody>
          <a:bodyPr/>
          <a:lstStyle/>
          <a:p>
            <a:r>
              <a:rPr lang="en-US" dirty="0" smtClean="0"/>
              <a:t>(a)</a:t>
            </a:r>
          </a:p>
          <a:p>
            <a:pPr lvl="1"/>
            <a:r>
              <a:rPr lang="en-US" dirty="0"/>
              <a:t>When security interest not invalid or fraudulent. A security interest is not invalid or fraudulent against creditors solely because</a:t>
            </a:r>
            <a:r>
              <a:rPr lang="en-US" dirty="0" smtClean="0"/>
              <a:t>:</a:t>
            </a:r>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39</a:t>
            </a:fld>
            <a:endParaRPr lang="en-US" altLang="en-US"/>
          </a:p>
        </p:txBody>
      </p:sp>
    </p:spTree>
    <p:extLst>
      <p:ext uri="{BB962C8B-B14F-4D97-AF65-F5344CB8AC3E}">
        <p14:creationId xmlns:p14="http://schemas.microsoft.com/office/powerpoint/2010/main" val="3606193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A59C30C-EAA5-4E93-A5EB-8A486640B8F7}"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AF46956-D20B-4D3B-9808-832FCCADC974}"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9-313(c)</a:t>
            </a:r>
          </a:p>
        </p:txBody>
      </p:sp>
      <p:sp>
        <p:nvSpPr>
          <p:cNvPr id="6150" name="Rectangle 3"/>
          <p:cNvSpPr>
            <a:spLocks noGrp="1" noChangeArrowheads="1"/>
          </p:cNvSpPr>
          <p:nvPr>
            <p:ph type="body" idx="1"/>
          </p:nvPr>
        </p:nvSpPr>
        <p:spPr/>
        <p:txBody>
          <a:bodyPr/>
          <a:lstStyle/>
          <a:p>
            <a:pPr>
              <a:lnSpc>
                <a:spcPct val="80000"/>
              </a:lnSpc>
            </a:pPr>
            <a:r>
              <a:rPr lang="en-US" altLang="en-US" dirty="0" smtClean="0">
                <a:cs typeface="Times New Roman" panose="02020603050405020304" pitchFamily="18" charset="0"/>
              </a:rPr>
              <a:t>(c) </a:t>
            </a:r>
            <a:r>
              <a:rPr lang="en-US" altLang="en-US" b="1" dirty="0" smtClean="0">
                <a:cs typeface="Times New Roman" panose="02020603050405020304" pitchFamily="18" charset="0"/>
              </a:rPr>
              <a:t>[Collateral in possession of person other than debtor.]</a:t>
            </a:r>
            <a:endParaRPr lang="en-US" altLang="en-US" dirty="0" smtClean="0">
              <a:cs typeface="Times New Roman" panose="02020603050405020304" pitchFamily="18" charset="0"/>
            </a:endParaRPr>
          </a:p>
          <a:p>
            <a:pPr lvl="1">
              <a:lnSpc>
                <a:spcPct val="80000"/>
              </a:lnSpc>
            </a:pPr>
            <a:r>
              <a:rPr lang="en-US" altLang="en-US" dirty="0" smtClean="0">
                <a:cs typeface="Times New Roman" panose="02020603050405020304" pitchFamily="18" charset="0"/>
              </a:rPr>
              <a:t>With respect to collateral other than certificated securities and goods covered by a document, a secured party takes possession of collateral </a:t>
            </a:r>
            <a:r>
              <a:rPr lang="en-US" altLang="en-US" dirty="0" smtClean="0">
                <a:solidFill>
                  <a:srgbClr val="FF0000"/>
                </a:solidFill>
                <a:cs typeface="Times New Roman" panose="02020603050405020304" pitchFamily="18" charset="0"/>
              </a:rPr>
              <a:t>in the possession of a person other than the debtor, the secured party, or a lessee of the collateral from the debtor in the ordinary course of the debtor’s business</a:t>
            </a:r>
            <a:r>
              <a:rPr lang="en-US" altLang="en-US" dirty="0" smtClean="0">
                <a:cs typeface="Times New Roman" panose="02020603050405020304" pitchFamily="18" charset="0"/>
              </a:rPr>
              <a:t>, when:</a:t>
            </a:r>
          </a:p>
        </p:txBody>
      </p:sp>
    </p:spTree>
    <p:extLst>
      <p:ext uri="{BB962C8B-B14F-4D97-AF65-F5344CB8AC3E}">
        <p14:creationId xmlns:p14="http://schemas.microsoft.com/office/powerpoint/2010/main" val="1010639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9-205. Use or disposition of collateral permissible</a:t>
            </a:r>
            <a:endParaRPr lang="en-US" dirty="0"/>
          </a:p>
        </p:txBody>
      </p:sp>
      <p:sp>
        <p:nvSpPr>
          <p:cNvPr id="3" name="Content Placeholder 2"/>
          <p:cNvSpPr>
            <a:spLocks noGrp="1"/>
          </p:cNvSpPr>
          <p:nvPr>
            <p:ph idx="1"/>
          </p:nvPr>
        </p:nvSpPr>
        <p:spPr/>
        <p:txBody>
          <a:bodyPr/>
          <a:lstStyle/>
          <a:p>
            <a:pPr lvl="2"/>
            <a:r>
              <a:rPr lang="en-US" dirty="0" smtClean="0"/>
              <a:t>(1) </a:t>
            </a:r>
            <a:r>
              <a:rPr lang="en-US" dirty="0"/>
              <a:t>the debtor has the right or ability to</a:t>
            </a:r>
            <a:r>
              <a:rPr lang="en-US" dirty="0" smtClean="0"/>
              <a:t>:</a:t>
            </a:r>
          </a:p>
          <a:p>
            <a:pPr lvl="3"/>
            <a:r>
              <a:rPr lang="en-US" dirty="0"/>
              <a:t>(A) use, commingle, or dispose of all or part of  the collateral, including returned or repossessed goods</a:t>
            </a:r>
            <a:r>
              <a:rPr lang="en-US" dirty="0" smtClean="0"/>
              <a:t>;</a:t>
            </a:r>
          </a:p>
          <a:p>
            <a:pPr lvl="3"/>
            <a:r>
              <a:rPr lang="en-US" dirty="0"/>
              <a:t>(B) collect, compromise, enforce, or otherwise  deal with collateral</a:t>
            </a:r>
            <a:r>
              <a:rPr lang="en-US" dirty="0" smtClean="0"/>
              <a:t>;</a:t>
            </a:r>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40</a:t>
            </a:fld>
            <a:endParaRPr lang="en-US" altLang="en-US"/>
          </a:p>
        </p:txBody>
      </p:sp>
    </p:spTree>
    <p:extLst>
      <p:ext uri="{BB962C8B-B14F-4D97-AF65-F5344CB8AC3E}">
        <p14:creationId xmlns:p14="http://schemas.microsoft.com/office/powerpoint/2010/main" val="908596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9-205. Use or disposition of collateral permissible</a:t>
            </a:r>
            <a:endParaRPr lang="en-US" dirty="0"/>
          </a:p>
        </p:txBody>
      </p:sp>
      <p:sp>
        <p:nvSpPr>
          <p:cNvPr id="3" name="Content Placeholder 2"/>
          <p:cNvSpPr>
            <a:spLocks noGrp="1"/>
          </p:cNvSpPr>
          <p:nvPr>
            <p:ph idx="1"/>
          </p:nvPr>
        </p:nvSpPr>
        <p:spPr/>
        <p:txBody>
          <a:bodyPr/>
          <a:lstStyle/>
          <a:p>
            <a:pPr lvl="3"/>
            <a:r>
              <a:rPr lang="en-US" dirty="0" smtClean="0"/>
              <a:t>(</a:t>
            </a:r>
            <a:r>
              <a:rPr lang="en-US" dirty="0"/>
              <a:t>C) accept the return of collateral or make  repossessions; </a:t>
            </a:r>
            <a:r>
              <a:rPr lang="en-US" dirty="0" smtClean="0"/>
              <a:t>or</a:t>
            </a:r>
          </a:p>
          <a:p>
            <a:pPr lvl="3"/>
            <a:r>
              <a:rPr lang="en-US" dirty="0"/>
              <a:t>(D) use, commingle, or dispose of proceeds; </a:t>
            </a:r>
            <a:r>
              <a:rPr lang="en-US" dirty="0" smtClean="0"/>
              <a:t>or</a:t>
            </a:r>
          </a:p>
          <a:p>
            <a:pPr lvl="2"/>
            <a:r>
              <a:rPr lang="en-US" dirty="0"/>
              <a:t>(2) the secured party fails to require the debtor to account for proceeds or replace collateral.</a:t>
            </a:r>
            <a:r>
              <a:rPr lang="en-US" dirty="0" smtClean="0"/>
              <a:t> </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41</a:t>
            </a:fld>
            <a:endParaRPr lang="en-US" altLang="en-US"/>
          </a:p>
        </p:txBody>
      </p:sp>
    </p:spTree>
    <p:extLst>
      <p:ext uri="{BB962C8B-B14F-4D97-AF65-F5344CB8AC3E}">
        <p14:creationId xmlns:p14="http://schemas.microsoft.com/office/powerpoint/2010/main" val="16459696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9-205 Comment 2</a:t>
            </a:r>
            <a:endParaRPr lang="en-US" dirty="0"/>
          </a:p>
        </p:txBody>
      </p:sp>
      <p:sp>
        <p:nvSpPr>
          <p:cNvPr id="3" name="Content Placeholder 2"/>
          <p:cNvSpPr>
            <a:spLocks noGrp="1"/>
          </p:cNvSpPr>
          <p:nvPr>
            <p:ph idx="1"/>
          </p:nvPr>
        </p:nvSpPr>
        <p:spPr/>
        <p:txBody>
          <a:bodyPr/>
          <a:lstStyle/>
          <a:p>
            <a:r>
              <a:rPr lang="en-US" dirty="0" smtClean="0"/>
              <a:t>Validity of Unrestricted “Floating Lien.”</a:t>
            </a:r>
          </a:p>
          <a:p>
            <a:pPr lvl="1"/>
            <a:r>
              <a:rPr lang="en-US" dirty="0" smtClean="0"/>
              <a:t>“… As did former Section 9-205, this section repeals the rule of </a:t>
            </a:r>
            <a:r>
              <a:rPr lang="en-US" i="1" dirty="0" smtClean="0"/>
              <a:t>Benedict v. Ratner</a:t>
            </a:r>
            <a:r>
              <a:rPr lang="en-US" dirty="0" smtClean="0"/>
              <a:t>, 268 U.S. 353 (1925), and other cases which held such arrangements void as a matter of law because the debtor was given unfettered dominion or control over collateral.” </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42</a:t>
            </a:fld>
            <a:endParaRPr lang="en-US" altLang="en-US"/>
          </a:p>
        </p:txBody>
      </p:sp>
    </p:spTree>
    <p:extLst>
      <p:ext uri="{BB962C8B-B14F-4D97-AF65-F5344CB8AC3E}">
        <p14:creationId xmlns:p14="http://schemas.microsoft.com/office/powerpoint/2010/main" val="42114148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9-205 Comment 2</a:t>
            </a:r>
            <a:endParaRPr lang="en-US" dirty="0"/>
          </a:p>
        </p:txBody>
      </p:sp>
      <p:sp>
        <p:nvSpPr>
          <p:cNvPr id="3" name="Content Placeholder 2"/>
          <p:cNvSpPr>
            <a:spLocks noGrp="1"/>
          </p:cNvSpPr>
          <p:nvPr>
            <p:ph idx="1"/>
          </p:nvPr>
        </p:nvSpPr>
        <p:spPr/>
        <p:txBody>
          <a:bodyPr/>
          <a:lstStyle/>
          <a:p>
            <a:r>
              <a:rPr lang="en-US" dirty="0" smtClean="0"/>
              <a:t>Validity of Unrestricted “Floating Lien.”</a:t>
            </a:r>
          </a:p>
          <a:p>
            <a:pPr lvl="1"/>
            <a:r>
              <a:rPr lang="en-US" dirty="0" smtClean="0"/>
              <a:t>“The </a:t>
            </a:r>
            <a:r>
              <a:rPr lang="en-US" i="1" dirty="0" smtClean="0"/>
              <a:t>Benedict</a:t>
            </a:r>
            <a:r>
              <a:rPr lang="en-US" dirty="0" smtClean="0"/>
              <a:t> rule did not effectively discourage or eliminate security transactions in inventory and receivables. Instead, it forced financing arrangements to be self-liquidating.” </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43</a:t>
            </a:fld>
            <a:endParaRPr lang="en-US" altLang="en-US"/>
          </a:p>
        </p:txBody>
      </p:sp>
    </p:spTree>
    <p:extLst>
      <p:ext uri="{BB962C8B-B14F-4D97-AF65-F5344CB8AC3E}">
        <p14:creationId xmlns:p14="http://schemas.microsoft.com/office/powerpoint/2010/main" val="39959458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60BEA69-8FDB-4222-8D84-0643D8D7B1F6}"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B14337-AFCC-4ACD-A71F-14693B63066F}"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t>9-312: Exceptions</a:t>
            </a:r>
          </a:p>
        </p:txBody>
      </p:sp>
      <p:sp>
        <p:nvSpPr>
          <p:cNvPr id="10246" name="Rectangle 3"/>
          <p:cNvSpPr>
            <a:spLocks noGrp="1" noChangeArrowheads="1"/>
          </p:cNvSpPr>
          <p:nvPr>
            <p:ph type="body" idx="1"/>
          </p:nvPr>
        </p:nvSpPr>
        <p:spPr/>
        <p:txBody>
          <a:bodyPr/>
          <a:lstStyle/>
          <a:p>
            <a:r>
              <a:rPr lang="en-US" altLang="en-US" smtClean="0">
                <a:cs typeface="Times New Roman" panose="02020603050405020304" pitchFamily="18" charset="0"/>
              </a:rPr>
              <a:t>(b) </a:t>
            </a:r>
            <a:r>
              <a:rPr lang="en-US" altLang="en-US" b="1" smtClean="0">
                <a:cs typeface="Times New Roman" panose="02020603050405020304" pitchFamily="18" charset="0"/>
              </a:rPr>
              <a:t>[Control or possession of certain collateral.]</a:t>
            </a:r>
          </a:p>
          <a:p>
            <a:pPr lvl="1"/>
            <a:r>
              <a:rPr lang="en-US" altLang="en-US" smtClean="0">
                <a:cs typeface="Times New Roman" panose="02020603050405020304" pitchFamily="18" charset="0"/>
              </a:rPr>
              <a:t>Except as otherwise provided in Section 9‑315(c) and (d) for proceeds:</a:t>
            </a:r>
          </a:p>
          <a:p>
            <a:pPr lvl="2"/>
            <a:r>
              <a:rPr lang="en-US" altLang="en-US" smtClean="0">
                <a:cs typeface="Times New Roman" panose="02020603050405020304" pitchFamily="18" charset="0"/>
              </a:rPr>
              <a:t>(1) a security interest in a </a:t>
            </a:r>
            <a:r>
              <a:rPr lang="en-US" altLang="en-US" smtClean="0">
                <a:solidFill>
                  <a:srgbClr val="FF0000"/>
                </a:solidFill>
                <a:cs typeface="Times New Roman" panose="02020603050405020304" pitchFamily="18" charset="0"/>
              </a:rPr>
              <a:t>deposit account</a:t>
            </a:r>
            <a:r>
              <a:rPr lang="en-US" altLang="en-US" smtClean="0">
                <a:cs typeface="Times New Roman" panose="02020603050405020304" pitchFamily="18" charset="0"/>
              </a:rPr>
              <a:t> may be perfected </a:t>
            </a:r>
            <a:r>
              <a:rPr lang="en-US" altLang="en-US" smtClean="0">
                <a:solidFill>
                  <a:srgbClr val="FF0000"/>
                </a:solidFill>
                <a:cs typeface="Times New Roman" panose="02020603050405020304" pitchFamily="18" charset="0"/>
              </a:rPr>
              <a:t>only by</a:t>
            </a:r>
            <a:r>
              <a:rPr lang="en-US" altLang="en-US" smtClean="0">
                <a:cs typeface="Times New Roman" panose="02020603050405020304" pitchFamily="18" charset="0"/>
              </a:rPr>
              <a:t> </a:t>
            </a:r>
            <a:r>
              <a:rPr lang="en-US" altLang="en-US" smtClean="0">
                <a:solidFill>
                  <a:srgbClr val="FF0000"/>
                </a:solidFill>
                <a:cs typeface="Times New Roman" panose="02020603050405020304" pitchFamily="18" charset="0"/>
              </a:rPr>
              <a:t>control under Section 9‑314</a:t>
            </a:r>
            <a:r>
              <a:rPr lang="en-US" altLang="en-US" smtClean="0">
                <a:cs typeface="Times New Roman" panose="02020603050405020304" pitchFamily="18" charset="0"/>
              </a:rPr>
              <a:t>;</a:t>
            </a:r>
          </a:p>
        </p:txBody>
      </p:sp>
    </p:spTree>
    <p:extLst>
      <p:ext uri="{BB962C8B-B14F-4D97-AF65-F5344CB8AC3E}">
        <p14:creationId xmlns:p14="http://schemas.microsoft.com/office/powerpoint/2010/main" val="412377790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9-102(a)(29): Deposit Account</a:t>
            </a:r>
          </a:p>
        </p:txBody>
      </p:sp>
      <p:sp>
        <p:nvSpPr>
          <p:cNvPr id="11267" name="Content Placeholder 2"/>
          <p:cNvSpPr>
            <a:spLocks noGrp="1"/>
          </p:cNvSpPr>
          <p:nvPr>
            <p:ph idx="1"/>
          </p:nvPr>
        </p:nvSpPr>
        <p:spPr/>
        <p:txBody>
          <a:bodyPr/>
          <a:lstStyle/>
          <a:p>
            <a:r>
              <a:rPr lang="en-US" altLang="en-US" dirty="0" smtClean="0"/>
              <a:t>“Deposit account” means</a:t>
            </a:r>
          </a:p>
          <a:p>
            <a:pPr lvl="1"/>
            <a:r>
              <a:rPr lang="en-US" altLang="en-US" dirty="0" smtClean="0"/>
              <a:t>a demand, time, savings, passbook, or similar account maintained with a bank. </a:t>
            </a:r>
            <a:r>
              <a:rPr lang="en-US" altLang="en-US" dirty="0" smtClean="0">
                <a:solidFill>
                  <a:srgbClr val="FF0000"/>
                </a:solidFill>
              </a:rPr>
              <a:t>The term does not include investment property or accounts evidenced by an instrument</a:t>
            </a:r>
            <a:r>
              <a:rPr lang="en-US" altLang="en-US" dirty="0" smtClean="0"/>
              <a:t>.</a:t>
            </a:r>
          </a:p>
        </p:txBody>
      </p:sp>
      <p:sp>
        <p:nvSpPr>
          <p:cNvPr id="4" name="Date Placeholder 3"/>
          <p:cNvSpPr>
            <a:spLocks noGrp="1"/>
          </p:cNvSpPr>
          <p:nvPr>
            <p:ph type="dt" sz="quarter" idx="10"/>
          </p:nvPr>
        </p:nvSpPr>
        <p:spPr/>
        <p:txBody>
          <a:bodyPr/>
          <a:lstStyle/>
          <a:p>
            <a:pPr>
              <a:defRPr/>
            </a:pPr>
            <a:fld id="{EE988BC6-A12E-4DD4-944A-72E03DED6395}"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B1505DD-1EA3-4983-B665-A37F52511644}" type="slidenum">
              <a:rPr lang="en-US" altLang="en-US" sz="1400">
                <a:solidFill>
                  <a:srgbClr val="000066"/>
                </a:solidFill>
                <a:latin typeface="Arial" panose="020B0604020202020204" pitchFamily="34" charset="0"/>
              </a:rPr>
              <a:pPr/>
              <a:t>45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6480565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Instruments</a:t>
            </a:r>
            <a:endParaRPr lang="en-US" dirty="0"/>
          </a:p>
        </p:txBody>
      </p:sp>
      <p:sp>
        <p:nvSpPr>
          <p:cNvPr id="3" name="Content Placeholder 2"/>
          <p:cNvSpPr>
            <a:spLocks noGrp="1"/>
          </p:cNvSpPr>
          <p:nvPr>
            <p:ph idx="1"/>
          </p:nvPr>
        </p:nvSpPr>
        <p:spPr/>
        <p:txBody>
          <a:bodyPr/>
          <a:lstStyle/>
          <a:p>
            <a:r>
              <a:rPr lang="en-US" dirty="0" smtClean="0"/>
              <a:t>9-102(a)(47)</a:t>
            </a:r>
          </a:p>
          <a:p>
            <a:pPr lvl="1"/>
            <a:r>
              <a:rPr lang="en-US" dirty="0" smtClean="0"/>
              <a:t>“‘Instrument’ </a:t>
            </a:r>
            <a:r>
              <a:rPr lang="en-US" dirty="0"/>
              <a:t>means a negotiable instrument or any other writing that evidences a right to the payment of a monetary obligation, is not itself a security agreement or lease, and is of a type that in ordinary course of business is transferred by delivery with any necessary indorsement or </a:t>
            </a:r>
            <a:r>
              <a:rPr lang="en-US" dirty="0" smtClean="0"/>
              <a:t>assignment.”</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46</a:t>
            </a:fld>
            <a:endParaRPr lang="en-US" altLang="en-US"/>
          </a:p>
        </p:txBody>
      </p:sp>
    </p:spTree>
    <p:extLst>
      <p:ext uri="{BB962C8B-B14F-4D97-AF65-F5344CB8AC3E}">
        <p14:creationId xmlns:p14="http://schemas.microsoft.com/office/powerpoint/2010/main" val="23411172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Certificates of Deposit?</a:t>
            </a:r>
            <a:endParaRPr lang="en-US" dirty="0"/>
          </a:p>
        </p:txBody>
      </p:sp>
      <p:sp>
        <p:nvSpPr>
          <p:cNvPr id="3" name="Content Placeholder 2"/>
          <p:cNvSpPr>
            <a:spLocks noGrp="1"/>
          </p:cNvSpPr>
          <p:nvPr>
            <p:ph idx="1"/>
          </p:nvPr>
        </p:nvSpPr>
        <p:spPr/>
        <p:txBody>
          <a:bodyPr/>
          <a:lstStyle/>
          <a:p>
            <a:r>
              <a:rPr lang="en-US" dirty="0" smtClean="0"/>
              <a:t>9-102 Comment 12</a:t>
            </a:r>
          </a:p>
          <a:p>
            <a:pPr lvl="1"/>
            <a:r>
              <a:rPr lang="en-US" dirty="0" smtClean="0"/>
              <a:t>“Deposit </a:t>
            </a:r>
            <a:r>
              <a:rPr lang="en-US" dirty="0"/>
              <a:t>accounts evidenced by article 9 </a:t>
            </a:r>
            <a:r>
              <a:rPr lang="en-US" dirty="0" smtClean="0"/>
              <a:t>‘instruments’ </a:t>
            </a:r>
            <a:r>
              <a:rPr lang="en-US" dirty="0"/>
              <a:t>are excluded from the term </a:t>
            </a:r>
            <a:r>
              <a:rPr lang="en-US" dirty="0" smtClean="0"/>
              <a:t>‘deposit account’. … The </a:t>
            </a:r>
            <a:r>
              <a:rPr lang="en-US" dirty="0"/>
              <a:t>revised definition clarifies the proper treatment of nonnegotiable or uncertificated certificates of deposit</a:t>
            </a:r>
            <a:r>
              <a:rPr lang="en-US" dirty="0" smtClean="0"/>
              <a:t>.”</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47</a:t>
            </a:fld>
            <a:endParaRPr lang="en-US" altLang="en-US"/>
          </a:p>
        </p:txBody>
      </p:sp>
    </p:spTree>
    <p:extLst>
      <p:ext uri="{BB962C8B-B14F-4D97-AF65-F5344CB8AC3E}">
        <p14:creationId xmlns:p14="http://schemas.microsoft.com/office/powerpoint/2010/main" val="31260276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Certificates of Deposit?</a:t>
            </a:r>
            <a:endParaRPr lang="en-US" dirty="0"/>
          </a:p>
        </p:txBody>
      </p:sp>
      <p:sp>
        <p:nvSpPr>
          <p:cNvPr id="3" name="Content Placeholder 2"/>
          <p:cNvSpPr>
            <a:spLocks noGrp="1"/>
          </p:cNvSpPr>
          <p:nvPr>
            <p:ph idx="1"/>
          </p:nvPr>
        </p:nvSpPr>
        <p:spPr/>
        <p:txBody>
          <a:bodyPr/>
          <a:lstStyle/>
          <a:p>
            <a:r>
              <a:rPr lang="en-US" dirty="0" smtClean="0"/>
              <a:t>9-102 Comment 12</a:t>
            </a:r>
          </a:p>
          <a:p>
            <a:pPr lvl="1"/>
            <a:r>
              <a:rPr lang="en-US" dirty="0" smtClean="0"/>
              <a:t>“Under </a:t>
            </a:r>
            <a:r>
              <a:rPr lang="en-US" dirty="0"/>
              <a:t>the definition, an uncertificated certificate of deposit would be a deposit account (assuming there is no writing evidencing the </a:t>
            </a:r>
            <a:r>
              <a:rPr lang="en-US" dirty="0" smtClean="0"/>
              <a:t>bank’s </a:t>
            </a:r>
            <a:r>
              <a:rPr lang="en-US" dirty="0"/>
              <a:t>obligation to pay) whereas a nonnegotiable certificate of deposit would be a deposit account only if it is not an </a:t>
            </a:r>
            <a:r>
              <a:rPr lang="en-US" dirty="0" smtClean="0"/>
              <a:t>‘instrument’ </a:t>
            </a:r>
            <a:r>
              <a:rPr lang="en-US" dirty="0"/>
              <a:t>as defined in this </a:t>
            </a:r>
            <a:r>
              <a:rPr lang="en-US" dirty="0" smtClean="0"/>
              <a:t>section”</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48</a:t>
            </a:fld>
            <a:endParaRPr lang="en-US" altLang="en-US"/>
          </a:p>
        </p:txBody>
      </p:sp>
    </p:spTree>
    <p:extLst>
      <p:ext uri="{BB962C8B-B14F-4D97-AF65-F5344CB8AC3E}">
        <p14:creationId xmlns:p14="http://schemas.microsoft.com/office/powerpoint/2010/main" val="75538128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Certificates of Deposit?</a:t>
            </a:r>
            <a:endParaRPr lang="en-US" dirty="0"/>
          </a:p>
        </p:txBody>
      </p:sp>
      <p:sp>
        <p:nvSpPr>
          <p:cNvPr id="3" name="Content Placeholder 2"/>
          <p:cNvSpPr>
            <a:spLocks noGrp="1"/>
          </p:cNvSpPr>
          <p:nvPr>
            <p:ph idx="1"/>
          </p:nvPr>
        </p:nvSpPr>
        <p:spPr/>
        <p:txBody>
          <a:bodyPr/>
          <a:lstStyle/>
          <a:p>
            <a:r>
              <a:rPr lang="en-US" dirty="0" smtClean="0"/>
              <a:t>9-102 Comment 12</a:t>
            </a:r>
          </a:p>
          <a:p>
            <a:pPr lvl="1"/>
            <a:r>
              <a:rPr lang="en-US" dirty="0" smtClean="0"/>
              <a:t>“(</a:t>
            </a:r>
            <a:r>
              <a:rPr lang="en-US" dirty="0"/>
              <a:t>a question that turns on whether the nonnegotiable certificate of deposit is </a:t>
            </a:r>
            <a:r>
              <a:rPr lang="en-US" dirty="0" smtClean="0"/>
              <a:t>‘of </a:t>
            </a:r>
            <a:r>
              <a:rPr lang="en-US" dirty="0"/>
              <a:t>a type that in ordinary course of business is transferred by delivery with any necessary indorsement or </a:t>
            </a:r>
            <a:r>
              <a:rPr lang="en-US" dirty="0" smtClean="0"/>
              <a:t>assignment’).”</a:t>
            </a:r>
            <a:endParaRPr lang="en-US" dirty="0"/>
          </a:p>
        </p:txBody>
      </p:sp>
      <p:sp>
        <p:nvSpPr>
          <p:cNvPr id="4" name="Date Placeholder 3"/>
          <p:cNvSpPr>
            <a:spLocks noGrp="1"/>
          </p:cNvSpPr>
          <p:nvPr>
            <p:ph type="dt" sz="half" idx="10"/>
          </p:nvPr>
        </p:nvSpPr>
        <p:spPr/>
        <p:txBody>
          <a:bodyPr/>
          <a:lstStyle/>
          <a:p>
            <a:pPr>
              <a:defRPr/>
            </a:pPr>
            <a:fld id="{DF12C342-C49D-4824-996D-75DFCEBD196A}"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4564F8E-FD17-449D-BC45-230A13455A4B}" type="slidenum">
              <a:rPr lang="en-US" altLang="en-US" smtClean="0"/>
              <a:pPr/>
              <a:t>49</a:t>
            </a:fld>
            <a:endParaRPr lang="en-US" altLang="en-US"/>
          </a:p>
        </p:txBody>
      </p:sp>
    </p:spTree>
    <p:extLst>
      <p:ext uri="{BB962C8B-B14F-4D97-AF65-F5344CB8AC3E}">
        <p14:creationId xmlns:p14="http://schemas.microsoft.com/office/powerpoint/2010/main" val="2631235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8565989-6D66-439F-8C83-048A18618F18}"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9A37DF9-CA8E-4C48-91B9-467CCE155662}"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9-313(c)</a:t>
            </a:r>
          </a:p>
        </p:txBody>
      </p:sp>
      <p:sp>
        <p:nvSpPr>
          <p:cNvPr id="7174" name="Rectangle 3"/>
          <p:cNvSpPr>
            <a:spLocks noGrp="1" noChangeArrowheads="1"/>
          </p:cNvSpPr>
          <p:nvPr>
            <p:ph type="body" idx="1"/>
          </p:nvPr>
        </p:nvSpPr>
        <p:spPr/>
        <p:txBody>
          <a:bodyPr/>
          <a:lstStyle/>
          <a:p>
            <a:pPr lvl="2"/>
            <a:r>
              <a:rPr lang="en-US" altLang="en-US" smtClean="0">
                <a:cs typeface="Times New Roman" panose="02020603050405020304" pitchFamily="18" charset="0"/>
              </a:rPr>
              <a:t>(1) the person in possession </a:t>
            </a:r>
            <a:r>
              <a:rPr lang="en-US" altLang="en-US" smtClean="0">
                <a:solidFill>
                  <a:srgbClr val="FF0000"/>
                </a:solidFill>
                <a:cs typeface="Times New Roman" panose="02020603050405020304" pitchFamily="18" charset="0"/>
              </a:rPr>
              <a:t>authenticates a record</a:t>
            </a:r>
            <a:r>
              <a:rPr lang="en-US" altLang="en-US" smtClean="0">
                <a:cs typeface="Times New Roman" panose="02020603050405020304" pitchFamily="18" charset="0"/>
              </a:rPr>
              <a:t> acknowledging that it holds possession of the collateral for the secured party’s benefit; or</a:t>
            </a:r>
            <a:r>
              <a:rPr lang="en-US" altLang="en-US" smtClean="0"/>
              <a:t> </a:t>
            </a:r>
          </a:p>
          <a:p>
            <a:pPr lvl="2"/>
            <a:r>
              <a:rPr lang="en-US" altLang="en-US" smtClean="0">
                <a:cs typeface="Times New Roman" panose="02020603050405020304" pitchFamily="18" charset="0"/>
              </a:rPr>
              <a:t>(2) the person takes possession of the collateral </a:t>
            </a:r>
            <a:r>
              <a:rPr lang="en-US" altLang="en-US" smtClean="0">
                <a:solidFill>
                  <a:srgbClr val="FF0000"/>
                </a:solidFill>
                <a:cs typeface="Times New Roman" panose="02020603050405020304" pitchFamily="18" charset="0"/>
              </a:rPr>
              <a:t>after having authenticated a record </a:t>
            </a:r>
            <a:r>
              <a:rPr lang="en-US" altLang="en-US" smtClean="0">
                <a:cs typeface="Times New Roman" panose="02020603050405020304" pitchFamily="18" charset="0"/>
              </a:rPr>
              <a:t>acknowledging that it will hold possession of collateral for the secured party’s benefit.</a:t>
            </a:r>
            <a:r>
              <a:rPr lang="en-US" altLang="en-US" smtClean="0"/>
              <a:t> </a:t>
            </a:r>
          </a:p>
        </p:txBody>
      </p:sp>
    </p:spTree>
    <p:extLst>
      <p:ext uri="{BB962C8B-B14F-4D97-AF65-F5344CB8AC3E}">
        <p14:creationId xmlns:p14="http://schemas.microsoft.com/office/powerpoint/2010/main" val="412749968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186C44C-88F9-4A68-BA05-70F3B08217D6}"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1D43C73-6381-47B8-A619-330130A9CBE8}" type="slidenum">
              <a:rPr lang="en-US" altLang="en-US" sz="1400">
                <a:solidFill>
                  <a:srgbClr val="000066"/>
                </a:solidFill>
                <a:latin typeface="Arial" panose="020B0604020202020204" pitchFamily="34" charset="0"/>
              </a:rPr>
              <a:pPr/>
              <a:t>50</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dirty="0" smtClean="0"/>
              <a:t>9-104: Control of Deposit Account</a:t>
            </a:r>
          </a:p>
        </p:txBody>
      </p:sp>
      <p:sp>
        <p:nvSpPr>
          <p:cNvPr id="12294"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[Requirements for control.]</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secured party has control of a deposit account if:</a:t>
            </a:r>
            <a:endParaRPr lang="en-US" altLang="en-US" smtClean="0"/>
          </a:p>
          <a:p>
            <a:pPr lvl="2"/>
            <a:r>
              <a:rPr lang="en-US" altLang="en-US" smtClean="0">
                <a:cs typeface="Times New Roman" panose="02020603050405020304" pitchFamily="18" charset="0"/>
              </a:rPr>
              <a:t>(1) the secured party is the bank with which the deposit account is maintained;</a:t>
            </a:r>
          </a:p>
        </p:txBody>
      </p:sp>
    </p:spTree>
    <p:extLst>
      <p:ext uri="{BB962C8B-B14F-4D97-AF65-F5344CB8AC3E}">
        <p14:creationId xmlns:p14="http://schemas.microsoft.com/office/powerpoint/2010/main" val="40802007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7E6B5EF-FD49-4B30-A94D-62F225416ED2}"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5DB0CA-7E0B-454F-AA5E-9CBFAAC2C57A}" type="slidenum">
              <a:rPr lang="en-US" altLang="en-US" sz="1400">
                <a:solidFill>
                  <a:srgbClr val="000066"/>
                </a:solidFill>
                <a:latin typeface="Arial" panose="020B0604020202020204" pitchFamily="34" charset="0"/>
              </a:rPr>
              <a:pPr/>
              <a:t>51</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t>9-104: Control of Deposit Account</a:t>
            </a:r>
          </a:p>
        </p:txBody>
      </p:sp>
      <p:sp>
        <p:nvSpPr>
          <p:cNvPr id="13318" name="Rectangle 3"/>
          <p:cNvSpPr>
            <a:spLocks noGrp="1" noChangeArrowheads="1"/>
          </p:cNvSpPr>
          <p:nvPr>
            <p:ph type="body" idx="1"/>
          </p:nvPr>
        </p:nvSpPr>
        <p:spPr/>
        <p:txBody>
          <a:bodyPr/>
          <a:lstStyle/>
          <a:p>
            <a:pPr lvl="2"/>
            <a:r>
              <a:rPr lang="en-US" altLang="en-US" smtClean="0">
                <a:cs typeface="Times New Roman" panose="02020603050405020304" pitchFamily="18" charset="0"/>
              </a:rPr>
              <a:t>(2) the debtor, secured party, and bank have agreed in an authenticated record that the bank will comply with instructions originated by the secured party directing disposition of the funds in the account without further consent by the debtor; or</a:t>
            </a:r>
            <a:endParaRPr lang="en-US" altLang="en-US" smtClean="0"/>
          </a:p>
          <a:p>
            <a:pPr lvl="2"/>
            <a:r>
              <a:rPr lang="en-US" altLang="en-US" smtClean="0">
                <a:cs typeface="Times New Roman" panose="02020603050405020304" pitchFamily="18" charset="0"/>
              </a:rPr>
              <a:t>(3) the secured party becomes the bank’s customer with respect to the deposit account.</a:t>
            </a:r>
          </a:p>
        </p:txBody>
      </p:sp>
    </p:spTree>
    <p:extLst>
      <p:ext uri="{BB962C8B-B14F-4D97-AF65-F5344CB8AC3E}">
        <p14:creationId xmlns:p14="http://schemas.microsoft.com/office/powerpoint/2010/main" val="209827992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B5DA1E9-34CD-4120-88E3-BC58B15687F7}"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B9FB49-8EFB-470F-86BF-BEA7A753A489}" type="slidenum">
              <a:rPr lang="en-US" altLang="en-US" sz="1400">
                <a:solidFill>
                  <a:srgbClr val="000066"/>
                </a:solidFill>
                <a:latin typeface="Arial" panose="020B0604020202020204" pitchFamily="34" charset="0"/>
              </a:rPr>
              <a:pPr/>
              <a:t>52</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smtClean="0">
                <a:cs typeface="Times New Roman" panose="02020603050405020304" pitchFamily="18" charset="0"/>
              </a:rPr>
              <a:t>9-104: Control of Deposit Account</a:t>
            </a:r>
          </a:p>
        </p:txBody>
      </p:sp>
      <p:sp>
        <p:nvSpPr>
          <p:cNvPr id="14342" name="Rectangle 3"/>
          <p:cNvSpPr>
            <a:spLocks noGrp="1" noChangeArrowheads="1"/>
          </p:cNvSpPr>
          <p:nvPr>
            <p:ph type="body" idx="1"/>
          </p:nvPr>
        </p:nvSpPr>
        <p:spPr/>
        <p:txBody>
          <a:bodyPr/>
          <a:lstStyle/>
          <a:p>
            <a:r>
              <a:rPr lang="en-US" altLang="en-US" smtClean="0">
                <a:cs typeface="Times New Roman" panose="02020603050405020304" pitchFamily="18" charset="0"/>
              </a:rPr>
              <a:t>(b) </a:t>
            </a:r>
            <a:r>
              <a:rPr lang="en-US" altLang="en-US" b="1" smtClean="0">
                <a:solidFill>
                  <a:srgbClr val="FF0000"/>
                </a:solidFill>
                <a:cs typeface="Times New Roman" panose="02020603050405020304" pitchFamily="18" charset="0"/>
              </a:rPr>
              <a:t>[Debtor’s right to direct disposition.]</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secured party that has satisfied subsection (a) has control, even if the debtor retains the right to direct the disposition of funds from the deposit account.</a:t>
            </a:r>
            <a:r>
              <a:rPr lang="en-US" altLang="en-US" smtClean="0"/>
              <a:t> </a:t>
            </a:r>
          </a:p>
        </p:txBody>
      </p:sp>
    </p:spTree>
    <p:extLst>
      <p:ext uri="{BB962C8B-B14F-4D97-AF65-F5344CB8AC3E}">
        <p14:creationId xmlns:p14="http://schemas.microsoft.com/office/powerpoint/2010/main" val="5545508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9B65DEA0-7AEC-48F1-A3DF-8761D616C491}" type="datetime4">
              <a:rPr lang="en-US" smtClean="0"/>
              <a:t>April 15,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E3D6DF3-C5F1-4AC0-ACA3-5CC5D04C2EA4}" type="slidenum">
              <a:rPr lang="en-US" altLang="en-US" sz="1400">
                <a:solidFill>
                  <a:srgbClr val="000066"/>
                </a:solidFill>
                <a:latin typeface="Arial" panose="020B0604020202020204" pitchFamily="34" charset="0"/>
              </a:rPr>
              <a:pPr/>
              <a:t>53</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cs typeface="Times New Roman" panose="02020603050405020304" pitchFamily="18" charset="0"/>
              </a:rPr>
              <a:t>Taking the Security Interest in the Deposit Account</a:t>
            </a:r>
          </a:p>
        </p:txBody>
      </p:sp>
      <p:sp>
        <p:nvSpPr>
          <p:cNvPr id="1377283" name="AutoShape 3"/>
          <p:cNvSpPr>
            <a:spLocks noChangeArrowheads="1"/>
          </p:cNvSpPr>
          <p:nvPr/>
        </p:nvSpPr>
        <p:spPr bwMode="auto">
          <a:xfrm>
            <a:off x="7946571"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7285" name="Line 5"/>
          <p:cNvSpPr>
            <a:spLocks noChangeShapeType="1"/>
          </p:cNvSpPr>
          <p:nvPr/>
        </p:nvSpPr>
        <p:spPr bwMode="auto">
          <a:xfrm>
            <a:off x="3402921" y="1981200"/>
            <a:ext cx="4957023"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7286" name="AutoShape 6"/>
          <p:cNvSpPr>
            <a:spLocks noChangeArrowheads="1"/>
          </p:cNvSpPr>
          <p:nvPr/>
        </p:nvSpPr>
        <p:spPr bwMode="auto">
          <a:xfrm>
            <a:off x="3689581" y="2351996"/>
            <a:ext cx="3923619" cy="14668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Deposit Account</a:t>
            </a:r>
          </a:p>
          <a:p>
            <a:pPr algn="ctr"/>
            <a:r>
              <a:rPr lang="en-US" altLang="en-US" sz="3200" dirty="0"/>
              <a:t>FS: Deposit Account</a:t>
            </a:r>
          </a:p>
          <a:p>
            <a:pPr algn="ctr"/>
            <a:r>
              <a:rPr lang="en-US" altLang="en-US" sz="3200" dirty="0"/>
              <a:t>$</a:t>
            </a:r>
          </a:p>
        </p:txBody>
      </p:sp>
      <p:sp>
        <p:nvSpPr>
          <p:cNvPr id="1377287" name="Text Box 7"/>
          <p:cNvSpPr txBox="1">
            <a:spLocks noChangeArrowheads="1"/>
          </p:cNvSpPr>
          <p:nvPr/>
        </p:nvSpPr>
        <p:spPr bwMode="auto">
          <a:xfrm>
            <a:off x="3232948" y="4189641"/>
            <a:ext cx="4756490"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Has a perfected security interest been created?</a:t>
            </a:r>
          </a:p>
        </p:txBody>
      </p:sp>
      <p:sp>
        <p:nvSpPr>
          <p:cNvPr id="1377288" name="Rectangle 8"/>
          <p:cNvSpPr>
            <a:spLocks noChangeArrowheads="1"/>
          </p:cNvSpPr>
          <p:nvPr/>
        </p:nvSpPr>
        <p:spPr bwMode="auto">
          <a:xfrm>
            <a:off x="1099459" y="1398589"/>
            <a:ext cx="2303463" cy="1216025"/>
          </a:xfrm>
          <a:prstGeom prst="rect">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7288"/>
                                        </p:tgtEl>
                                        <p:attrNameLst>
                                          <p:attrName>style.visibility</p:attrName>
                                        </p:attrNameLst>
                                      </p:cBhvr>
                                      <p:to>
                                        <p:strVal val="visible"/>
                                      </p:to>
                                    </p:set>
                                    <p:animEffect transition="in" filter="dissolve">
                                      <p:cBhvr>
                                        <p:cTn id="7" dur="500"/>
                                        <p:tgtEl>
                                          <p:spTgt spid="1377288"/>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377283"/>
                                        </p:tgtEl>
                                        <p:attrNameLst>
                                          <p:attrName>style.visibility</p:attrName>
                                        </p:attrNameLst>
                                      </p:cBhvr>
                                      <p:to>
                                        <p:strVal val="visible"/>
                                      </p:to>
                                    </p:set>
                                    <p:anim calcmode="lin" valueType="num">
                                      <p:cBhvr>
                                        <p:cTn id="11" dur="500" fill="hold"/>
                                        <p:tgtEl>
                                          <p:spTgt spid="1377283"/>
                                        </p:tgtEl>
                                        <p:attrNameLst>
                                          <p:attrName>ppt_w</p:attrName>
                                        </p:attrNameLst>
                                      </p:cBhvr>
                                      <p:tavLst>
                                        <p:tav tm="0">
                                          <p:val>
                                            <p:strVal val="2/3*#ppt_w"/>
                                          </p:val>
                                        </p:tav>
                                        <p:tav tm="100000">
                                          <p:val>
                                            <p:strVal val="#ppt_w"/>
                                          </p:val>
                                        </p:tav>
                                      </p:tavLst>
                                    </p:anim>
                                    <p:anim calcmode="lin" valueType="num">
                                      <p:cBhvr>
                                        <p:cTn id="12" dur="500" fill="hold"/>
                                        <p:tgtEl>
                                          <p:spTgt spid="1377283"/>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1377285"/>
                                        </p:tgtEl>
                                        <p:attrNameLst>
                                          <p:attrName>style.visibility</p:attrName>
                                        </p:attrNameLst>
                                      </p:cBhvr>
                                      <p:to>
                                        <p:strVal val="visible"/>
                                      </p:to>
                                    </p:set>
                                    <p:anim calcmode="lin" valueType="num">
                                      <p:cBhvr>
                                        <p:cTn id="16" dur="500" fill="hold"/>
                                        <p:tgtEl>
                                          <p:spTgt spid="1377285"/>
                                        </p:tgtEl>
                                        <p:attrNameLst>
                                          <p:attrName>ppt_w</p:attrName>
                                        </p:attrNameLst>
                                      </p:cBhvr>
                                      <p:tavLst>
                                        <p:tav tm="0">
                                          <p:val>
                                            <p:fltVal val="0"/>
                                          </p:val>
                                        </p:tav>
                                        <p:tav tm="100000">
                                          <p:val>
                                            <p:strVal val="#ppt_w"/>
                                          </p:val>
                                        </p:tav>
                                      </p:tavLst>
                                    </p:anim>
                                    <p:anim calcmode="lin" valueType="num">
                                      <p:cBhvr>
                                        <p:cTn id="17" dur="500" fill="hold"/>
                                        <p:tgtEl>
                                          <p:spTgt spid="1377285"/>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7286"/>
                                        </p:tgtEl>
                                        <p:attrNameLst>
                                          <p:attrName>style.visibility</p:attrName>
                                        </p:attrNameLst>
                                      </p:cBhvr>
                                      <p:to>
                                        <p:strVal val="visible"/>
                                      </p:to>
                                    </p:set>
                                    <p:animEffect transition="in" filter="dissolve">
                                      <p:cBhvr>
                                        <p:cTn id="21" dur="500"/>
                                        <p:tgtEl>
                                          <p:spTgt spid="1377286"/>
                                        </p:tgtEl>
                                      </p:cBhvr>
                                    </p:animEffect>
                                  </p:childTnLst>
                                </p:cTn>
                              </p:par>
                            </p:childTnLst>
                          </p:cTn>
                        </p:par>
                        <p:par>
                          <p:cTn id="22" fill="hold" nodeType="afterGroup">
                            <p:stCondLst>
                              <p:cond delay="2000"/>
                            </p:stCondLst>
                            <p:childTnLst>
                              <p:par>
                                <p:cTn id="23" presetID="9" presetClass="entr" presetSubtype="0" fill="hold" grpId="0" nodeType="afterEffect">
                                  <p:stCondLst>
                                    <p:cond delay="0"/>
                                  </p:stCondLst>
                                  <p:childTnLst>
                                    <p:set>
                                      <p:cBhvr>
                                        <p:cTn id="24" dur="1" fill="hold">
                                          <p:stCondLst>
                                            <p:cond delay="0"/>
                                          </p:stCondLst>
                                        </p:cTn>
                                        <p:tgtEl>
                                          <p:spTgt spid="1377287"/>
                                        </p:tgtEl>
                                        <p:attrNameLst>
                                          <p:attrName>style.visibility</p:attrName>
                                        </p:attrNameLst>
                                      </p:cBhvr>
                                      <p:to>
                                        <p:strVal val="visible"/>
                                      </p:to>
                                    </p:set>
                                    <p:animEffect transition="in" filter="dissolve">
                                      <p:cBhvr>
                                        <p:cTn id="25" dur="500"/>
                                        <p:tgtEl>
                                          <p:spTgt spid="1377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83" grpId="0" animBg="1" autoUpdateAnimBg="0"/>
      <p:bldP spid="1377285" grpId="0" animBg="1"/>
      <p:bldP spid="1377286" grpId="0" animBg="1" autoUpdateAnimBg="0"/>
      <p:bldP spid="1377287" grpId="0" animBg="1" autoUpdateAnimBg="0"/>
      <p:bldP spid="1377288" grpId="0" animBg="1"/>
    </p:bld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A71F069E-1C6E-4D4E-ACE1-66D552811112}"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A020FD-556C-4C8F-97E2-A2521E49F71D}" type="slidenum">
              <a:rPr lang="en-US" altLang="en-US" sz="1400">
                <a:solidFill>
                  <a:srgbClr val="000066"/>
                </a:solidFill>
                <a:latin typeface="Arial" panose="020B0604020202020204" pitchFamily="34" charset="0"/>
              </a:rPr>
              <a:pPr/>
              <a:t>54</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z="5400" dirty="0" smtClean="0">
                <a:cs typeface="Times New Roman" panose="02020603050405020304" pitchFamily="18" charset="0"/>
              </a:rPr>
              <a:t>Answer</a:t>
            </a:r>
          </a:p>
        </p:txBody>
      </p:sp>
      <p:sp>
        <p:nvSpPr>
          <p:cNvPr id="22534"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No</a:t>
            </a:r>
          </a:p>
          <a:p>
            <a:pPr lvl="1"/>
            <a:r>
              <a:rPr lang="en-US" altLang="en-US" sz="3600" dirty="0" smtClean="0">
                <a:cs typeface="Times New Roman" panose="02020603050405020304" pitchFamily="18" charset="0"/>
              </a:rPr>
              <a:t>This is </a:t>
            </a:r>
            <a:r>
              <a:rPr lang="en-US" altLang="en-US" sz="3600" i="1" dirty="0" err="1" smtClean="0">
                <a:cs typeface="Times New Roman" panose="02020603050405020304" pitchFamily="18" charset="0"/>
              </a:rPr>
              <a:t>Counceller</a:t>
            </a:r>
            <a:endParaRPr lang="en-US" altLang="en-US" sz="3600" i="1" dirty="0" smtClean="0">
              <a:cs typeface="Times New Roman" panose="02020603050405020304" pitchFamily="18" charset="0"/>
            </a:endParaRPr>
          </a:p>
          <a:p>
            <a:pPr lvl="1"/>
            <a:r>
              <a:rPr lang="en-US" altLang="en-US" sz="3600" dirty="0" smtClean="0">
                <a:cs typeface="Times New Roman" panose="02020603050405020304" pitchFamily="18" charset="0"/>
              </a:rPr>
              <a:t>9-312(b)(1) requires control under 9-314 (and then 9-104) for non-proceeds interest in deposit account</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F4DE0080-2675-4911-B00E-7BE9AA5B0A54}"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9C212D7-E0DB-4F1E-B8DE-7174ECDB0E8B}" type="slidenum">
              <a:rPr lang="en-US" altLang="en-US" sz="1400">
                <a:solidFill>
                  <a:srgbClr val="000066"/>
                </a:solidFill>
                <a:latin typeface="Arial" panose="020B0604020202020204" pitchFamily="34" charset="0"/>
              </a:rPr>
              <a:pPr/>
              <a:t>55</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smtClean="0">
                <a:cs typeface="Times New Roman" panose="02020603050405020304" pitchFamily="18" charset="0"/>
              </a:rPr>
              <a:t>Selling Positions I</a:t>
            </a:r>
          </a:p>
        </p:txBody>
      </p:sp>
      <p:sp>
        <p:nvSpPr>
          <p:cNvPr id="1367043" name="AutoShape 3"/>
          <p:cNvSpPr>
            <a:spLocks noChangeArrowheads="1"/>
          </p:cNvSpPr>
          <p:nvPr/>
        </p:nvSpPr>
        <p:spPr bwMode="auto">
          <a:xfrm>
            <a:off x="72390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67044"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67045" name="Text Box 5"/>
          <p:cNvSpPr txBox="1">
            <a:spLocks noChangeArrowheads="1"/>
          </p:cNvSpPr>
          <p:nvPr/>
        </p:nvSpPr>
        <p:spPr bwMode="auto">
          <a:xfrm>
            <a:off x="1162957" y="4505235"/>
            <a:ext cx="4074886"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To what extent is Creditco perfected?</a:t>
            </a:r>
          </a:p>
        </p:txBody>
      </p:sp>
      <p:sp>
        <p:nvSpPr>
          <p:cNvPr id="1367046" name="Line 6"/>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7047" name="AutoShape 7"/>
          <p:cNvSpPr>
            <a:spLocks noChangeArrowheads="1"/>
          </p:cNvSpPr>
          <p:nvPr/>
        </p:nvSpPr>
        <p:spPr bwMode="auto">
          <a:xfrm>
            <a:off x="5137716" y="2157639"/>
            <a:ext cx="1665515" cy="191588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EQ</a:t>
            </a:r>
          </a:p>
          <a:p>
            <a:pPr algn="ctr"/>
            <a:r>
              <a:rPr lang="en-US" altLang="en-US" sz="3200" dirty="0"/>
              <a:t>FS: EQ</a:t>
            </a:r>
          </a:p>
          <a:p>
            <a:pPr algn="ctr"/>
            <a:r>
              <a:rPr lang="en-US" altLang="en-US" sz="3200" dirty="0"/>
              <a:t>$</a:t>
            </a:r>
          </a:p>
        </p:txBody>
      </p:sp>
      <p:sp>
        <p:nvSpPr>
          <p:cNvPr id="12" name="AutoShape 3"/>
          <p:cNvSpPr>
            <a:spLocks noChangeArrowheads="1"/>
          </p:cNvSpPr>
          <p:nvPr/>
        </p:nvSpPr>
        <p:spPr bwMode="auto">
          <a:xfrm>
            <a:off x="7253288" y="4970463"/>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3" name="Line 7"/>
          <p:cNvSpPr>
            <a:spLocks noChangeShapeType="1"/>
          </p:cNvSpPr>
          <p:nvPr/>
        </p:nvSpPr>
        <p:spPr bwMode="auto">
          <a:xfrm>
            <a:off x="8110538" y="2590800"/>
            <a:ext cx="0" cy="23622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AutoShape 8"/>
          <p:cNvSpPr>
            <a:spLocks noChangeArrowheads="1"/>
          </p:cNvSpPr>
          <p:nvPr/>
        </p:nvSpPr>
        <p:spPr bwMode="auto">
          <a:xfrm>
            <a:off x="8468406" y="2930525"/>
            <a:ext cx="1909082" cy="114300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Sells Position </a:t>
            </a:r>
          </a:p>
        </p:txBody>
      </p:sp>
      <p:sp>
        <p:nvSpPr>
          <p:cNvPr id="15" name="Rectangle 2046"/>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67044"/>
                                        </p:tgtEl>
                                        <p:attrNameLst>
                                          <p:attrName>style.visibility</p:attrName>
                                        </p:attrNameLst>
                                      </p:cBhvr>
                                      <p:to>
                                        <p:strVal val="visible"/>
                                      </p:to>
                                    </p:set>
                                    <p:anim calcmode="lin" valueType="num">
                                      <p:cBhvr additive="base">
                                        <p:cTn id="7" dur="500" fill="hold"/>
                                        <p:tgtEl>
                                          <p:spTgt spid="1367044"/>
                                        </p:tgtEl>
                                        <p:attrNameLst>
                                          <p:attrName>ppt_x</p:attrName>
                                        </p:attrNameLst>
                                      </p:cBhvr>
                                      <p:tavLst>
                                        <p:tav tm="0">
                                          <p:val>
                                            <p:strVal val="0-#ppt_w/2"/>
                                          </p:val>
                                        </p:tav>
                                        <p:tav tm="100000">
                                          <p:val>
                                            <p:strVal val="#ppt_x"/>
                                          </p:val>
                                        </p:tav>
                                      </p:tavLst>
                                    </p:anim>
                                    <p:anim calcmode="lin" valueType="num">
                                      <p:cBhvr additive="base">
                                        <p:cTn id="8" dur="500" fill="hold"/>
                                        <p:tgtEl>
                                          <p:spTgt spid="13670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67043"/>
                                        </p:tgtEl>
                                        <p:attrNameLst>
                                          <p:attrName>style.visibility</p:attrName>
                                        </p:attrNameLst>
                                      </p:cBhvr>
                                      <p:to>
                                        <p:strVal val="visible"/>
                                      </p:to>
                                    </p:set>
                                    <p:anim calcmode="lin" valueType="num">
                                      <p:cBhvr>
                                        <p:cTn id="12" dur="500" fill="hold"/>
                                        <p:tgtEl>
                                          <p:spTgt spid="1367043"/>
                                        </p:tgtEl>
                                        <p:attrNameLst>
                                          <p:attrName>ppt_w</p:attrName>
                                        </p:attrNameLst>
                                      </p:cBhvr>
                                      <p:tavLst>
                                        <p:tav tm="0">
                                          <p:val>
                                            <p:strVal val="2/3*#ppt_w"/>
                                          </p:val>
                                        </p:tav>
                                        <p:tav tm="100000">
                                          <p:val>
                                            <p:strVal val="#ppt_w"/>
                                          </p:val>
                                        </p:tav>
                                      </p:tavLst>
                                    </p:anim>
                                    <p:anim calcmode="lin" valueType="num">
                                      <p:cBhvr>
                                        <p:cTn id="13" dur="500" fill="hold"/>
                                        <p:tgtEl>
                                          <p:spTgt spid="13670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67046"/>
                                        </p:tgtEl>
                                        <p:attrNameLst>
                                          <p:attrName>style.visibility</p:attrName>
                                        </p:attrNameLst>
                                      </p:cBhvr>
                                      <p:to>
                                        <p:strVal val="visible"/>
                                      </p:to>
                                    </p:set>
                                    <p:anim calcmode="lin" valueType="num">
                                      <p:cBhvr>
                                        <p:cTn id="17" dur="500" fill="hold"/>
                                        <p:tgtEl>
                                          <p:spTgt spid="1367046"/>
                                        </p:tgtEl>
                                        <p:attrNameLst>
                                          <p:attrName>ppt_w</p:attrName>
                                        </p:attrNameLst>
                                      </p:cBhvr>
                                      <p:tavLst>
                                        <p:tav tm="0">
                                          <p:val>
                                            <p:fltVal val="0"/>
                                          </p:val>
                                        </p:tav>
                                        <p:tav tm="100000">
                                          <p:val>
                                            <p:strVal val="#ppt_w"/>
                                          </p:val>
                                        </p:tav>
                                      </p:tavLst>
                                    </p:anim>
                                    <p:anim calcmode="lin" valueType="num">
                                      <p:cBhvr>
                                        <p:cTn id="18" dur="500" fill="hold"/>
                                        <p:tgtEl>
                                          <p:spTgt spid="136704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67047"/>
                                        </p:tgtEl>
                                        <p:attrNameLst>
                                          <p:attrName>style.visibility</p:attrName>
                                        </p:attrNameLst>
                                      </p:cBhvr>
                                      <p:to>
                                        <p:strVal val="visible"/>
                                      </p:to>
                                    </p:set>
                                    <p:animEffect transition="in" filter="dissolve">
                                      <p:cBhvr>
                                        <p:cTn id="22" dur="500"/>
                                        <p:tgtEl>
                                          <p:spTgt spid="13670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ppt_w</p:attrName>
                                        </p:attrNameLst>
                                      </p:cBhvr>
                                      <p:tavLst>
                                        <p:tav tm="0">
                                          <p:val>
                                            <p:strVal val="2/3*#ppt_w"/>
                                          </p:val>
                                        </p:tav>
                                        <p:tav tm="100000">
                                          <p:val>
                                            <p:strVal val="#ppt_w"/>
                                          </p:val>
                                        </p:tav>
                                      </p:tavLst>
                                    </p:anim>
                                    <p:anim calcmode="lin" valueType="num">
                                      <p:cBhvr>
                                        <p:cTn id="31" dur="500" fill="hold"/>
                                        <p:tgtEl>
                                          <p:spTgt spid="12"/>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22" presetClass="entr" presetSubtype="1"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up)">
                                      <p:cBhvr>
                                        <p:cTn id="35" dur="500"/>
                                        <p:tgtEl>
                                          <p:spTgt spid="13"/>
                                        </p:tgtEl>
                                      </p:cBhvr>
                                    </p:animEffect>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par>
                          <p:cTn id="40" fill="hold" nodeType="afterGroup">
                            <p:stCondLst>
                              <p:cond delay="2000"/>
                            </p:stCondLst>
                            <p:childTnLst>
                              <p:par>
                                <p:cTn id="41" presetID="9" presetClass="entr" presetSubtype="0" fill="hold" grpId="0" nodeType="afterEffect">
                                  <p:stCondLst>
                                    <p:cond delay="0"/>
                                  </p:stCondLst>
                                  <p:childTnLst>
                                    <p:set>
                                      <p:cBhvr>
                                        <p:cTn id="42" dur="1" fill="hold">
                                          <p:stCondLst>
                                            <p:cond delay="0"/>
                                          </p:stCondLst>
                                        </p:cTn>
                                        <p:tgtEl>
                                          <p:spTgt spid="1367045"/>
                                        </p:tgtEl>
                                        <p:attrNameLst>
                                          <p:attrName>style.visibility</p:attrName>
                                        </p:attrNameLst>
                                      </p:cBhvr>
                                      <p:to>
                                        <p:strVal val="visible"/>
                                      </p:to>
                                    </p:set>
                                    <p:animEffect transition="in" filter="dissolve">
                                      <p:cBhvr>
                                        <p:cTn id="43" dur="500"/>
                                        <p:tgtEl>
                                          <p:spTgt spid="136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7043" grpId="0" animBg="1" autoUpdateAnimBg="0"/>
      <p:bldP spid="1367044" grpId="0" animBg="1" autoUpdateAnimBg="0"/>
      <p:bldP spid="1367045" grpId="0" animBg="1" autoUpdateAnimBg="0"/>
      <p:bldP spid="1367046" grpId="0" animBg="1"/>
      <p:bldP spid="1367047" grpId="0" animBg="1" autoUpdateAnimBg="0"/>
      <p:bldP spid="12" grpId="0" animBg="1" autoUpdateAnimBg="0"/>
      <p:bldP spid="13" grpId="0" animBg="1"/>
      <p:bldP spid="14" grpId="0" animBg="1" autoUpdateAnimBg="0"/>
      <p:bldP spid="15" grpId="0" animBg="1"/>
    </p:bld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7B85FF3D-D08C-4468-AC18-4AB9CC5E1580}"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6E0DB1-28D0-48D2-8D26-19167B857E7D}" type="slidenum">
              <a:rPr lang="en-US" altLang="en-US" sz="1400">
                <a:solidFill>
                  <a:srgbClr val="000066"/>
                </a:solidFill>
                <a:latin typeface="Arial" panose="020B0604020202020204" pitchFamily="34" charset="0"/>
              </a:rPr>
              <a:pPr/>
              <a:t>56</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smtClean="0">
                <a:cs typeface="Times New Roman" panose="02020603050405020304" pitchFamily="18" charset="0"/>
              </a:rPr>
              <a:t>Answer: No Refiling Requirement</a:t>
            </a:r>
          </a:p>
        </p:txBody>
      </p:sp>
      <p:sp>
        <p:nvSpPr>
          <p:cNvPr id="24582"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9-310(c)</a:t>
            </a:r>
          </a:p>
          <a:p>
            <a:pPr lvl="1"/>
            <a:r>
              <a:rPr lang="en-US" altLang="en-US" sz="3600" b="1" dirty="0" smtClean="0"/>
              <a:t>[Assignment of perfected security interest.] </a:t>
            </a:r>
            <a:r>
              <a:rPr lang="en-US" altLang="en-US" sz="3600" dirty="0" smtClean="0"/>
              <a:t>If a secured party assigns a perfected security interest or agricultural lien, a filing under this article is not required to continue the perfected status of the security interest against creditors of and transferees from the original debtor.</a:t>
            </a:r>
          </a:p>
          <a:p>
            <a:r>
              <a:rPr lang="en-US" altLang="en-US" sz="4000" dirty="0" smtClean="0">
                <a:solidFill>
                  <a:srgbClr val="0000FF"/>
                </a:solidFill>
                <a:cs typeface="Times New Roman" panose="02020603050405020304" pitchFamily="18" charset="0"/>
              </a:rPr>
              <a:t>Creditco steps into Bank’s position</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186F484-26C2-4BBA-8228-FA428C776535}"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7E41E1C-EBD1-4151-8C73-1D08FB1E7A80}" type="slidenum">
              <a:rPr lang="en-US" altLang="en-US" sz="1400">
                <a:solidFill>
                  <a:srgbClr val="000066"/>
                </a:solidFill>
                <a:latin typeface="Arial" panose="020B0604020202020204" pitchFamily="34" charset="0"/>
              </a:rPr>
              <a:pPr/>
              <a:t>57</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sz="5400" dirty="0" smtClean="0">
                <a:cs typeface="Times New Roman" panose="02020603050405020304" pitchFamily="18" charset="0"/>
              </a:rPr>
              <a:t>Selling Positions II</a:t>
            </a:r>
          </a:p>
        </p:txBody>
      </p:sp>
      <p:sp>
        <p:nvSpPr>
          <p:cNvPr id="1367043" name="AutoShape 3"/>
          <p:cNvSpPr>
            <a:spLocks noChangeArrowheads="1"/>
          </p:cNvSpPr>
          <p:nvPr/>
        </p:nvSpPr>
        <p:spPr bwMode="auto">
          <a:xfrm>
            <a:off x="72390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67044" name="AutoShape 4"/>
          <p:cNvSpPr>
            <a:spLocks noChangeArrowheads="1"/>
          </p:cNvSpPr>
          <p:nvPr/>
        </p:nvSpPr>
        <p:spPr bwMode="auto">
          <a:xfrm>
            <a:off x="8890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67045" name="Text Box 5"/>
          <p:cNvSpPr txBox="1">
            <a:spLocks noChangeArrowheads="1"/>
          </p:cNvSpPr>
          <p:nvPr/>
        </p:nvSpPr>
        <p:spPr bwMode="auto">
          <a:xfrm>
            <a:off x="2031999" y="4611688"/>
            <a:ext cx="382587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To what extent is Creditco perfected?</a:t>
            </a:r>
          </a:p>
        </p:txBody>
      </p:sp>
      <p:sp>
        <p:nvSpPr>
          <p:cNvPr id="1367046" name="Line 6"/>
          <p:cNvSpPr>
            <a:spLocks noChangeShapeType="1"/>
          </p:cNvSpPr>
          <p:nvPr/>
        </p:nvSpPr>
        <p:spPr bwMode="auto">
          <a:xfrm>
            <a:off x="3175000" y="1981200"/>
            <a:ext cx="4445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7047" name="AutoShape 7"/>
          <p:cNvSpPr>
            <a:spLocks noChangeArrowheads="1"/>
          </p:cNvSpPr>
          <p:nvPr/>
        </p:nvSpPr>
        <p:spPr bwMode="auto">
          <a:xfrm>
            <a:off x="3448503" y="2331244"/>
            <a:ext cx="3516993" cy="193040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EQ</a:t>
            </a:r>
          </a:p>
          <a:p>
            <a:pPr algn="ctr"/>
            <a:r>
              <a:rPr lang="en-US" altLang="en-US" sz="3200" dirty="0"/>
              <a:t>Bank takes possession of asset</a:t>
            </a:r>
          </a:p>
          <a:p>
            <a:pPr algn="ctr"/>
            <a:r>
              <a:rPr lang="en-US" altLang="en-US" sz="3200" dirty="0"/>
              <a:t>$</a:t>
            </a:r>
          </a:p>
        </p:txBody>
      </p:sp>
      <p:sp>
        <p:nvSpPr>
          <p:cNvPr id="12" name="AutoShape 3"/>
          <p:cNvSpPr>
            <a:spLocks noChangeArrowheads="1"/>
          </p:cNvSpPr>
          <p:nvPr/>
        </p:nvSpPr>
        <p:spPr bwMode="auto">
          <a:xfrm>
            <a:off x="7253288" y="4970463"/>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3" name="Line 7"/>
          <p:cNvSpPr>
            <a:spLocks noChangeShapeType="1"/>
          </p:cNvSpPr>
          <p:nvPr/>
        </p:nvSpPr>
        <p:spPr bwMode="auto">
          <a:xfrm>
            <a:off x="8110538" y="2590800"/>
            <a:ext cx="0" cy="23622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AutoShape 8"/>
          <p:cNvSpPr>
            <a:spLocks noChangeArrowheads="1"/>
          </p:cNvSpPr>
          <p:nvPr/>
        </p:nvSpPr>
        <p:spPr bwMode="auto">
          <a:xfrm>
            <a:off x="8507414" y="2801937"/>
            <a:ext cx="2650443" cy="1500188"/>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Sells Position (and transfers possession) </a:t>
            </a:r>
          </a:p>
        </p:txBody>
      </p:sp>
      <p:sp>
        <p:nvSpPr>
          <p:cNvPr id="15" name="Rectangle 2046"/>
          <p:cNvSpPr>
            <a:spLocks noChangeArrowheads="1"/>
          </p:cNvSpPr>
          <p:nvPr/>
        </p:nvSpPr>
        <p:spPr bwMode="auto">
          <a:xfrm>
            <a:off x="11982452"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67044"/>
                                        </p:tgtEl>
                                        <p:attrNameLst>
                                          <p:attrName>style.visibility</p:attrName>
                                        </p:attrNameLst>
                                      </p:cBhvr>
                                      <p:to>
                                        <p:strVal val="visible"/>
                                      </p:to>
                                    </p:set>
                                    <p:anim calcmode="lin" valueType="num">
                                      <p:cBhvr additive="base">
                                        <p:cTn id="7" dur="500" fill="hold"/>
                                        <p:tgtEl>
                                          <p:spTgt spid="1367044"/>
                                        </p:tgtEl>
                                        <p:attrNameLst>
                                          <p:attrName>ppt_x</p:attrName>
                                        </p:attrNameLst>
                                      </p:cBhvr>
                                      <p:tavLst>
                                        <p:tav tm="0">
                                          <p:val>
                                            <p:strVal val="0-#ppt_w/2"/>
                                          </p:val>
                                        </p:tav>
                                        <p:tav tm="100000">
                                          <p:val>
                                            <p:strVal val="#ppt_x"/>
                                          </p:val>
                                        </p:tav>
                                      </p:tavLst>
                                    </p:anim>
                                    <p:anim calcmode="lin" valueType="num">
                                      <p:cBhvr additive="base">
                                        <p:cTn id="8" dur="500" fill="hold"/>
                                        <p:tgtEl>
                                          <p:spTgt spid="13670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67043"/>
                                        </p:tgtEl>
                                        <p:attrNameLst>
                                          <p:attrName>style.visibility</p:attrName>
                                        </p:attrNameLst>
                                      </p:cBhvr>
                                      <p:to>
                                        <p:strVal val="visible"/>
                                      </p:to>
                                    </p:set>
                                    <p:anim calcmode="lin" valueType="num">
                                      <p:cBhvr>
                                        <p:cTn id="12" dur="500" fill="hold"/>
                                        <p:tgtEl>
                                          <p:spTgt spid="1367043"/>
                                        </p:tgtEl>
                                        <p:attrNameLst>
                                          <p:attrName>ppt_w</p:attrName>
                                        </p:attrNameLst>
                                      </p:cBhvr>
                                      <p:tavLst>
                                        <p:tav tm="0">
                                          <p:val>
                                            <p:strVal val="2/3*#ppt_w"/>
                                          </p:val>
                                        </p:tav>
                                        <p:tav tm="100000">
                                          <p:val>
                                            <p:strVal val="#ppt_w"/>
                                          </p:val>
                                        </p:tav>
                                      </p:tavLst>
                                    </p:anim>
                                    <p:anim calcmode="lin" valueType="num">
                                      <p:cBhvr>
                                        <p:cTn id="13" dur="500" fill="hold"/>
                                        <p:tgtEl>
                                          <p:spTgt spid="13670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67046"/>
                                        </p:tgtEl>
                                        <p:attrNameLst>
                                          <p:attrName>style.visibility</p:attrName>
                                        </p:attrNameLst>
                                      </p:cBhvr>
                                      <p:to>
                                        <p:strVal val="visible"/>
                                      </p:to>
                                    </p:set>
                                    <p:anim calcmode="lin" valueType="num">
                                      <p:cBhvr>
                                        <p:cTn id="17" dur="500" fill="hold"/>
                                        <p:tgtEl>
                                          <p:spTgt spid="1367046"/>
                                        </p:tgtEl>
                                        <p:attrNameLst>
                                          <p:attrName>ppt_w</p:attrName>
                                        </p:attrNameLst>
                                      </p:cBhvr>
                                      <p:tavLst>
                                        <p:tav tm="0">
                                          <p:val>
                                            <p:fltVal val="0"/>
                                          </p:val>
                                        </p:tav>
                                        <p:tav tm="100000">
                                          <p:val>
                                            <p:strVal val="#ppt_w"/>
                                          </p:val>
                                        </p:tav>
                                      </p:tavLst>
                                    </p:anim>
                                    <p:anim calcmode="lin" valueType="num">
                                      <p:cBhvr>
                                        <p:cTn id="18" dur="500" fill="hold"/>
                                        <p:tgtEl>
                                          <p:spTgt spid="136704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67047"/>
                                        </p:tgtEl>
                                        <p:attrNameLst>
                                          <p:attrName>style.visibility</p:attrName>
                                        </p:attrNameLst>
                                      </p:cBhvr>
                                      <p:to>
                                        <p:strVal val="visible"/>
                                      </p:to>
                                    </p:set>
                                    <p:animEffect transition="in" filter="dissolve">
                                      <p:cBhvr>
                                        <p:cTn id="22" dur="500"/>
                                        <p:tgtEl>
                                          <p:spTgt spid="13670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ppt_w</p:attrName>
                                        </p:attrNameLst>
                                      </p:cBhvr>
                                      <p:tavLst>
                                        <p:tav tm="0">
                                          <p:val>
                                            <p:strVal val="2/3*#ppt_w"/>
                                          </p:val>
                                        </p:tav>
                                        <p:tav tm="100000">
                                          <p:val>
                                            <p:strVal val="#ppt_w"/>
                                          </p:val>
                                        </p:tav>
                                      </p:tavLst>
                                    </p:anim>
                                    <p:anim calcmode="lin" valueType="num">
                                      <p:cBhvr>
                                        <p:cTn id="31" dur="500" fill="hold"/>
                                        <p:tgtEl>
                                          <p:spTgt spid="12"/>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22" presetClass="entr" presetSubtype="1"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up)">
                                      <p:cBhvr>
                                        <p:cTn id="35" dur="500"/>
                                        <p:tgtEl>
                                          <p:spTgt spid="13"/>
                                        </p:tgtEl>
                                      </p:cBhvr>
                                    </p:animEffect>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par>
                          <p:cTn id="40" fill="hold" nodeType="afterGroup">
                            <p:stCondLst>
                              <p:cond delay="2000"/>
                            </p:stCondLst>
                            <p:childTnLst>
                              <p:par>
                                <p:cTn id="41" presetID="9" presetClass="entr" presetSubtype="0" fill="hold" grpId="0" nodeType="afterEffect">
                                  <p:stCondLst>
                                    <p:cond delay="0"/>
                                  </p:stCondLst>
                                  <p:childTnLst>
                                    <p:set>
                                      <p:cBhvr>
                                        <p:cTn id="42" dur="1" fill="hold">
                                          <p:stCondLst>
                                            <p:cond delay="0"/>
                                          </p:stCondLst>
                                        </p:cTn>
                                        <p:tgtEl>
                                          <p:spTgt spid="1367045"/>
                                        </p:tgtEl>
                                        <p:attrNameLst>
                                          <p:attrName>style.visibility</p:attrName>
                                        </p:attrNameLst>
                                      </p:cBhvr>
                                      <p:to>
                                        <p:strVal val="visible"/>
                                      </p:to>
                                    </p:set>
                                    <p:animEffect transition="in" filter="dissolve">
                                      <p:cBhvr>
                                        <p:cTn id="43" dur="500"/>
                                        <p:tgtEl>
                                          <p:spTgt spid="136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7043" grpId="0" animBg="1" autoUpdateAnimBg="0"/>
      <p:bldP spid="1367044" grpId="0" animBg="1" autoUpdateAnimBg="0"/>
      <p:bldP spid="1367045" grpId="0" animBg="1" autoUpdateAnimBg="0"/>
      <p:bldP spid="1367046" grpId="0" animBg="1"/>
      <p:bldP spid="1367047" grpId="0" animBg="1" autoUpdateAnimBg="0"/>
      <p:bldP spid="12" grpId="0" animBg="1" autoUpdateAnimBg="0"/>
      <p:bldP spid="13" grpId="0" animBg="1"/>
      <p:bldP spid="14" grpId="0" animBg="1" autoUpdateAnimBg="0"/>
      <p:bldP spid="15" grpId="0" animBg="1"/>
    </p:bld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DD338535-B261-49CF-80A2-7EBF50B7B33B}"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CB9A36-B1A5-41D5-B46D-782B325E911B}" type="slidenum">
              <a:rPr lang="en-US" altLang="en-US" sz="1400">
                <a:solidFill>
                  <a:srgbClr val="000066"/>
                </a:solidFill>
                <a:latin typeface="Arial" panose="020B0604020202020204" pitchFamily="34" charset="0"/>
              </a:rPr>
              <a:pPr/>
              <a:t>58</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sz="5400" dirty="0" smtClean="0">
                <a:cs typeface="Times New Roman" panose="02020603050405020304" pitchFamily="18" charset="0"/>
              </a:rPr>
              <a:t>Answer: 9-310(c) Again?</a:t>
            </a:r>
          </a:p>
        </p:txBody>
      </p:sp>
      <p:sp>
        <p:nvSpPr>
          <p:cNvPr id="26630"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Comment 4</a:t>
            </a:r>
          </a:p>
          <a:p>
            <a:pPr lvl="1"/>
            <a:r>
              <a:rPr lang="en-US" altLang="en-US" sz="3600" dirty="0"/>
              <a:t>Subsection (c) applies not only to an assignment of a security interest perfected by filing but also to an assignment of a security interest perfected by a method other than by filing, such as by control or by possession</a:t>
            </a:r>
            <a:r>
              <a:rPr lang="en-US" altLang="en-US" sz="3600" dirty="0" smtClean="0"/>
              <a:t>.</a:t>
            </a:r>
            <a:endParaRPr lang="en-US" altLang="en-US" sz="36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DD338535-B261-49CF-80A2-7EBF50B7B33B}"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CB9A36-B1A5-41D5-B46D-782B325E911B}" type="slidenum">
              <a:rPr lang="en-US" altLang="en-US" sz="1400">
                <a:solidFill>
                  <a:srgbClr val="000066"/>
                </a:solidFill>
                <a:latin typeface="Arial" panose="020B0604020202020204" pitchFamily="34" charset="0"/>
              </a:rPr>
              <a:pPr/>
              <a:t>59</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sz="5400" dirty="0" smtClean="0">
                <a:cs typeface="Times New Roman" panose="02020603050405020304" pitchFamily="18" charset="0"/>
              </a:rPr>
              <a:t>Answer: 9-310(c) Again?</a:t>
            </a:r>
          </a:p>
        </p:txBody>
      </p:sp>
      <p:sp>
        <p:nvSpPr>
          <p:cNvPr id="26630" name="Rectangle 8"/>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Comment 4</a:t>
            </a:r>
          </a:p>
          <a:p>
            <a:pPr lvl="1"/>
            <a:r>
              <a:rPr lang="en-US" altLang="en-US" sz="3600" dirty="0" smtClean="0"/>
              <a:t>Although </a:t>
            </a:r>
            <a:r>
              <a:rPr lang="en-US" altLang="en-US" sz="3600" dirty="0"/>
              <a:t>subsection (c) addresses explicitly only the absence of an additional filing requirement, the same result normally will follow in the case of an assignment of a security interest perfected by a method other than by filing.</a:t>
            </a:r>
          </a:p>
        </p:txBody>
      </p:sp>
    </p:spTree>
    <p:extLst>
      <p:ext uri="{BB962C8B-B14F-4D97-AF65-F5344CB8AC3E}">
        <p14:creationId xmlns:p14="http://schemas.microsoft.com/office/powerpoint/2010/main" val="874267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5DD48A4-654A-4039-A112-E3F83E5D70AD}"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3235E12-7205-4A47-8E38-C8272BC43D1F}"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9-313(h)</a:t>
            </a:r>
          </a:p>
        </p:txBody>
      </p:sp>
      <p:sp>
        <p:nvSpPr>
          <p:cNvPr id="8198" name="Rectangle 3"/>
          <p:cNvSpPr>
            <a:spLocks noGrp="1" noChangeArrowheads="1"/>
          </p:cNvSpPr>
          <p:nvPr>
            <p:ph type="body" idx="1"/>
          </p:nvPr>
        </p:nvSpPr>
        <p:spPr/>
        <p:txBody>
          <a:bodyPr/>
          <a:lstStyle/>
          <a:p>
            <a:r>
              <a:rPr lang="en-US" altLang="en-US" dirty="0"/>
              <a:t>(h)  </a:t>
            </a:r>
            <a:r>
              <a:rPr lang="en-US" altLang="en-US" b="1" dirty="0"/>
              <a:t>[Secured party’s delivery to person other than debtor.]</a:t>
            </a:r>
            <a:endParaRPr lang="en-US" altLang="en-US" dirty="0"/>
          </a:p>
          <a:p>
            <a:pPr lvl="1"/>
            <a:r>
              <a:rPr lang="en-US" altLang="en-US" sz="3200" dirty="0"/>
              <a:t>A secured party having possession of collateral </a:t>
            </a:r>
            <a:r>
              <a:rPr lang="en-US" altLang="en-US" sz="3200" dirty="0">
                <a:solidFill>
                  <a:srgbClr val="FF0000"/>
                </a:solidFill>
              </a:rPr>
              <a:t>does not relinquish possession by delivering the collateral to a person other than the debtor </a:t>
            </a:r>
            <a:r>
              <a:rPr lang="en-US" altLang="en-US" sz="3200" dirty="0"/>
              <a:t>or a lessee of the collateral from the debtor in the ordinary course of the debtor’s business if the person was instructed before the delivery or is instructed contemporaneously with the delivery: </a:t>
            </a:r>
          </a:p>
        </p:txBody>
      </p:sp>
    </p:spTree>
    <p:extLst>
      <p:ext uri="{BB962C8B-B14F-4D97-AF65-F5344CB8AC3E}">
        <p14:creationId xmlns:p14="http://schemas.microsoft.com/office/powerpoint/2010/main" val="64323905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Answer: 9-310(c) Again?</a:t>
            </a:r>
          </a:p>
        </p:txBody>
      </p:sp>
      <p:sp>
        <p:nvSpPr>
          <p:cNvPr id="3" name="Date Placeholder 2"/>
          <p:cNvSpPr>
            <a:spLocks noGrp="1"/>
          </p:cNvSpPr>
          <p:nvPr>
            <p:ph type="dt" sz="quarter" idx="10"/>
          </p:nvPr>
        </p:nvSpPr>
        <p:spPr/>
        <p:txBody>
          <a:bodyPr/>
          <a:lstStyle/>
          <a:p>
            <a:pPr>
              <a:defRPr/>
            </a:pPr>
            <a:fld id="{8450879A-0E2C-4133-A151-D878DE183517}" type="datetime4">
              <a:rPr lang="en-US" smtClean="0"/>
              <a:t>April 15,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C0DF038-FF1C-405B-AF5B-3D2FD2CDF052}" type="slidenum">
              <a:rPr lang="en-US" altLang="en-US" sz="1400">
                <a:solidFill>
                  <a:srgbClr val="000066"/>
                </a:solidFill>
                <a:latin typeface="Arial" panose="020B0604020202020204" pitchFamily="34" charset="0"/>
              </a:rPr>
              <a:pPr/>
              <a:t>60</a:t>
            </a:fld>
            <a:endParaRPr lang="en-US" altLang="en-US" sz="1400">
              <a:solidFill>
                <a:srgbClr val="000066"/>
              </a:solidFill>
              <a:latin typeface="Arial" panose="020B0604020202020204" pitchFamily="34" charset="0"/>
            </a:endParaRPr>
          </a:p>
        </p:txBody>
      </p:sp>
      <p:sp>
        <p:nvSpPr>
          <p:cNvPr id="27654" name="Text Placeholder 5"/>
          <p:cNvSpPr>
            <a:spLocks noGrp="1"/>
          </p:cNvSpPr>
          <p:nvPr>
            <p:ph type="body" idx="4294967295"/>
          </p:nvPr>
        </p:nvSpPr>
        <p:spPr/>
        <p:txBody>
          <a:bodyPr/>
          <a:lstStyle/>
          <a:p>
            <a:pPr lvl="1"/>
            <a:r>
              <a:rPr lang="en-US" altLang="en-US" sz="3600" dirty="0"/>
              <a:t>For example, as long as possession of collateral is maintained by an assignee or by the assignor or another person on behalf of the assignee, no further perfection steps need be taken on account of the assignment to continue perfection as against creditors and transferees of the original debtor</a:t>
            </a:r>
            <a:r>
              <a:rPr lang="en-US" altLang="en-US" sz="3600" dirty="0" smtClean="0"/>
              <a:t>.</a:t>
            </a:r>
            <a:endParaRPr lang="en-US" altLang="en-US"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145D598-3012-451C-ADA1-1692A91EBB69}"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32F7D4-5EF4-4050-8727-3F26A5DB630F}" type="slidenum">
              <a:rPr lang="en-US" altLang="en-US" sz="1400">
                <a:solidFill>
                  <a:srgbClr val="000066"/>
                </a:solidFill>
                <a:latin typeface="Arial" panose="020B0604020202020204" pitchFamily="34" charset="0"/>
              </a:rPr>
              <a:pPr/>
              <a:t>61</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z="5400" dirty="0" smtClean="0">
                <a:cs typeface="Times New Roman" panose="02020603050405020304" pitchFamily="18" charset="0"/>
              </a:rPr>
              <a:t>Selling Positions III</a:t>
            </a:r>
          </a:p>
        </p:txBody>
      </p:sp>
      <p:sp>
        <p:nvSpPr>
          <p:cNvPr id="1367043" name="AutoShape 3"/>
          <p:cNvSpPr>
            <a:spLocks noChangeArrowheads="1"/>
          </p:cNvSpPr>
          <p:nvPr/>
        </p:nvSpPr>
        <p:spPr bwMode="auto">
          <a:xfrm>
            <a:off x="72390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67044"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67045" name="Text Box 5"/>
          <p:cNvSpPr txBox="1">
            <a:spLocks noChangeArrowheads="1"/>
          </p:cNvSpPr>
          <p:nvPr/>
        </p:nvSpPr>
        <p:spPr bwMode="auto">
          <a:xfrm>
            <a:off x="2031999" y="4611688"/>
            <a:ext cx="382587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To what extent is Creditco perfected?</a:t>
            </a:r>
          </a:p>
        </p:txBody>
      </p:sp>
      <p:sp>
        <p:nvSpPr>
          <p:cNvPr id="1367046" name="Line 6"/>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7047" name="AutoShape 7"/>
          <p:cNvSpPr>
            <a:spLocks noChangeArrowheads="1"/>
          </p:cNvSpPr>
          <p:nvPr/>
        </p:nvSpPr>
        <p:spPr bwMode="auto">
          <a:xfrm>
            <a:off x="4672014" y="2286000"/>
            <a:ext cx="1962150" cy="1447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CD</a:t>
            </a:r>
          </a:p>
          <a:p>
            <a:pPr algn="ctr"/>
            <a:r>
              <a:rPr lang="en-US" altLang="en-US" sz="3200" dirty="0"/>
              <a:t>Bank ???</a:t>
            </a:r>
          </a:p>
        </p:txBody>
      </p:sp>
      <p:sp>
        <p:nvSpPr>
          <p:cNvPr id="12" name="AutoShape 3"/>
          <p:cNvSpPr>
            <a:spLocks noChangeArrowheads="1"/>
          </p:cNvSpPr>
          <p:nvPr/>
        </p:nvSpPr>
        <p:spPr bwMode="auto">
          <a:xfrm>
            <a:off x="7253288" y="4970463"/>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3" name="Line 7"/>
          <p:cNvSpPr>
            <a:spLocks noChangeShapeType="1"/>
          </p:cNvSpPr>
          <p:nvPr/>
        </p:nvSpPr>
        <p:spPr bwMode="auto">
          <a:xfrm>
            <a:off x="8110538" y="2590800"/>
            <a:ext cx="0" cy="23622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AutoShape 8"/>
          <p:cNvSpPr>
            <a:spLocks noChangeArrowheads="1"/>
          </p:cNvSpPr>
          <p:nvPr/>
        </p:nvSpPr>
        <p:spPr bwMode="auto">
          <a:xfrm>
            <a:off x="8424862" y="3009900"/>
            <a:ext cx="1952626" cy="114300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Sells Position </a:t>
            </a:r>
          </a:p>
        </p:txBody>
      </p:sp>
      <p:sp>
        <p:nvSpPr>
          <p:cNvPr id="15" name="Rectangle 2046"/>
          <p:cNvSpPr>
            <a:spLocks noChangeArrowheads="1"/>
          </p:cNvSpPr>
          <p:nvPr/>
        </p:nvSpPr>
        <p:spPr bwMode="auto">
          <a:xfrm>
            <a:off x="12019531" y="668519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67044"/>
                                        </p:tgtEl>
                                        <p:attrNameLst>
                                          <p:attrName>style.visibility</p:attrName>
                                        </p:attrNameLst>
                                      </p:cBhvr>
                                      <p:to>
                                        <p:strVal val="visible"/>
                                      </p:to>
                                    </p:set>
                                    <p:anim calcmode="lin" valueType="num">
                                      <p:cBhvr additive="base">
                                        <p:cTn id="7" dur="500" fill="hold"/>
                                        <p:tgtEl>
                                          <p:spTgt spid="1367044"/>
                                        </p:tgtEl>
                                        <p:attrNameLst>
                                          <p:attrName>ppt_x</p:attrName>
                                        </p:attrNameLst>
                                      </p:cBhvr>
                                      <p:tavLst>
                                        <p:tav tm="0">
                                          <p:val>
                                            <p:strVal val="0-#ppt_w/2"/>
                                          </p:val>
                                        </p:tav>
                                        <p:tav tm="100000">
                                          <p:val>
                                            <p:strVal val="#ppt_x"/>
                                          </p:val>
                                        </p:tav>
                                      </p:tavLst>
                                    </p:anim>
                                    <p:anim calcmode="lin" valueType="num">
                                      <p:cBhvr additive="base">
                                        <p:cTn id="8" dur="500" fill="hold"/>
                                        <p:tgtEl>
                                          <p:spTgt spid="13670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67043"/>
                                        </p:tgtEl>
                                        <p:attrNameLst>
                                          <p:attrName>style.visibility</p:attrName>
                                        </p:attrNameLst>
                                      </p:cBhvr>
                                      <p:to>
                                        <p:strVal val="visible"/>
                                      </p:to>
                                    </p:set>
                                    <p:anim calcmode="lin" valueType="num">
                                      <p:cBhvr>
                                        <p:cTn id="12" dur="500" fill="hold"/>
                                        <p:tgtEl>
                                          <p:spTgt spid="1367043"/>
                                        </p:tgtEl>
                                        <p:attrNameLst>
                                          <p:attrName>ppt_w</p:attrName>
                                        </p:attrNameLst>
                                      </p:cBhvr>
                                      <p:tavLst>
                                        <p:tav tm="0">
                                          <p:val>
                                            <p:strVal val="2/3*#ppt_w"/>
                                          </p:val>
                                        </p:tav>
                                        <p:tav tm="100000">
                                          <p:val>
                                            <p:strVal val="#ppt_w"/>
                                          </p:val>
                                        </p:tav>
                                      </p:tavLst>
                                    </p:anim>
                                    <p:anim calcmode="lin" valueType="num">
                                      <p:cBhvr>
                                        <p:cTn id="13" dur="500" fill="hold"/>
                                        <p:tgtEl>
                                          <p:spTgt spid="13670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67046"/>
                                        </p:tgtEl>
                                        <p:attrNameLst>
                                          <p:attrName>style.visibility</p:attrName>
                                        </p:attrNameLst>
                                      </p:cBhvr>
                                      <p:to>
                                        <p:strVal val="visible"/>
                                      </p:to>
                                    </p:set>
                                    <p:anim calcmode="lin" valueType="num">
                                      <p:cBhvr>
                                        <p:cTn id="17" dur="500" fill="hold"/>
                                        <p:tgtEl>
                                          <p:spTgt spid="1367046"/>
                                        </p:tgtEl>
                                        <p:attrNameLst>
                                          <p:attrName>ppt_w</p:attrName>
                                        </p:attrNameLst>
                                      </p:cBhvr>
                                      <p:tavLst>
                                        <p:tav tm="0">
                                          <p:val>
                                            <p:fltVal val="0"/>
                                          </p:val>
                                        </p:tav>
                                        <p:tav tm="100000">
                                          <p:val>
                                            <p:strVal val="#ppt_w"/>
                                          </p:val>
                                        </p:tav>
                                      </p:tavLst>
                                    </p:anim>
                                    <p:anim calcmode="lin" valueType="num">
                                      <p:cBhvr>
                                        <p:cTn id="18" dur="500" fill="hold"/>
                                        <p:tgtEl>
                                          <p:spTgt spid="136704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67047"/>
                                        </p:tgtEl>
                                        <p:attrNameLst>
                                          <p:attrName>style.visibility</p:attrName>
                                        </p:attrNameLst>
                                      </p:cBhvr>
                                      <p:to>
                                        <p:strVal val="visible"/>
                                      </p:to>
                                    </p:set>
                                    <p:animEffect transition="in" filter="dissolve">
                                      <p:cBhvr>
                                        <p:cTn id="22" dur="500"/>
                                        <p:tgtEl>
                                          <p:spTgt spid="13670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ppt_w</p:attrName>
                                        </p:attrNameLst>
                                      </p:cBhvr>
                                      <p:tavLst>
                                        <p:tav tm="0">
                                          <p:val>
                                            <p:strVal val="2/3*#ppt_w"/>
                                          </p:val>
                                        </p:tav>
                                        <p:tav tm="100000">
                                          <p:val>
                                            <p:strVal val="#ppt_w"/>
                                          </p:val>
                                        </p:tav>
                                      </p:tavLst>
                                    </p:anim>
                                    <p:anim calcmode="lin" valueType="num">
                                      <p:cBhvr>
                                        <p:cTn id="31" dur="500" fill="hold"/>
                                        <p:tgtEl>
                                          <p:spTgt spid="12"/>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22" presetClass="entr" presetSubtype="1"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up)">
                                      <p:cBhvr>
                                        <p:cTn id="35" dur="500"/>
                                        <p:tgtEl>
                                          <p:spTgt spid="13"/>
                                        </p:tgtEl>
                                      </p:cBhvr>
                                    </p:animEffect>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par>
                          <p:cTn id="40" fill="hold" nodeType="afterGroup">
                            <p:stCondLst>
                              <p:cond delay="2000"/>
                            </p:stCondLst>
                            <p:childTnLst>
                              <p:par>
                                <p:cTn id="41" presetID="9" presetClass="entr" presetSubtype="0" fill="hold" grpId="0" nodeType="afterEffect">
                                  <p:stCondLst>
                                    <p:cond delay="0"/>
                                  </p:stCondLst>
                                  <p:childTnLst>
                                    <p:set>
                                      <p:cBhvr>
                                        <p:cTn id="42" dur="1" fill="hold">
                                          <p:stCondLst>
                                            <p:cond delay="0"/>
                                          </p:stCondLst>
                                        </p:cTn>
                                        <p:tgtEl>
                                          <p:spTgt spid="1367045"/>
                                        </p:tgtEl>
                                        <p:attrNameLst>
                                          <p:attrName>style.visibility</p:attrName>
                                        </p:attrNameLst>
                                      </p:cBhvr>
                                      <p:to>
                                        <p:strVal val="visible"/>
                                      </p:to>
                                    </p:set>
                                    <p:animEffect transition="in" filter="dissolve">
                                      <p:cBhvr>
                                        <p:cTn id="43" dur="500"/>
                                        <p:tgtEl>
                                          <p:spTgt spid="136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7043" grpId="0" animBg="1" autoUpdateAnimBg="0"/>
      <p:bldP spid="1367044" grpId="0" animBg="1" autoUpdateAnimBg="0"/>
      <p:bldP spid="1367045" grpId="0" animBg="1" autoUpdateAnimBg="0"/>
      <p:bldP spid="1367046" grpId="0" animBg="1"/>
      <p:bldP spid="1367047" grpId="0" animBg="1" autoUpdateAnimBg="0"/>
      <p:bldP spid="12" grpId="0" animBg="1" autoUpdateAnimBg="0"/>
      <p:bldP spid="13" grpId="0" animBg="1"/>
      <p:bldP spid="14" grpId="0" animBg="1" autoUpdateAnimBg="0"/>
      <p:bldP spid="15" grpId="0" animBg="1"/>
    </p:bld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21DE8111-3D94-46E7-9FF8-132EC4BA9A0E}" type="datetime4">
              <a:rPr lang="en-US" smtClean="0"/>
              <a:t>April 15,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DE188EB-D475-48B7-9DCA-60E5FFEB2A2E}" type="slidenum">
              <a:rPr lang="en-US" altLang="en-US" sz="1400">
                <a:solidFill>
                  <a:srgbClr val="000066"/>
                </a:solidFill>
                <a:latin typeface="Arial" panose="020B0604020202020204" pitchFamily="34" charset="0"/>
              </a:rPr>
              <a:pPr/>
              <a:t>62</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cs typeface="Times New Roman" panose="02020603050405020304" pitchFamily="18" charset="0"/>
              </a:rPr>
              <a:t>Beal Bank v. Fewell</a:t>
            </a:r>
          </a:p>
        </p:txBody>
      </p:sp>
      <p:sp>
        <p:nvSpPr>
          <p:cNvPr id="1367043" name="AutoShape 3"/>
          <p:cNvSpPr>
            <a:spLocks noChangeArrowheads="1"/>
          </p:cNvSpPr>
          <p:nvPr/>
        </p:nvSpPr>
        <p:spPr bwMode="auto">
          <a:xfrm>
            <a:off x="72390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 Bank</a:t>
            </a:r>
          </a:p>
        </p:txBody>
      </p:sp>
      <p:sp>
        <p:nvSpPr>
          <p:cNvPr id="1367044"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Fewell</a:t>
            </a:r>
          </a:p>
        </p:txBody>
      </p:sp>
      <p:sp>
        <p:nvSpPr>
          <p:cNvPr id="1367045" name="Text Box 5"/>
          <p:cNvSpPr txBox="1">
            <a:spLocks noChangeArrowheads="1"/>
          </p:cNvSpPr>
          <p:nvPr/>
        </p:nvSpPr>
        <p:spPr bwMode="auto">
          <a:xfrm>
            <a:off x="1382486" y="4611688"/>
            <a:ext cx="384991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To what extent is Creditco perfected?</a:t>
            </a:r>
          </a:p>
        </p:txBody>
      </p:sp>
      <p:sp>
        <p:nvSpPr>
          <p:cNvPr id="1367046" name="Line 6"/>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7047" name="AutoShape 7"/>
          <p:cNvSpPr>
            <a:spLocks noChangeArrowheads="1"/>
          </p:cNvSpPr>
          <p:nvPr/>
        </p:nvSpPr>
        <p:spPr bwMode="auto">
          <a:xfrm>
            <a:off x="4419827" y="2340808"/>
            <a:ext cx="2760209"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CD</a:t>
            </a:r>
          </a:p>
          <a:p>
            <a:pPr algn="ctr"/>
            <a:r>
              <a:rPr lang="en-US" altLang="en-US" sz="3200" dirty="0"/>
              <a:t>Control under 9-105(a)(1)</a:t>
            </a:r>
          </a:p>
        </p:txBody>
      </p:sp>
      <p:sp>
        <p:nvSpPr>
          <p:cNvPr id="12" name="AutoShape 3"/>
          <p:cNvSpPr>
            <a:spLocks noChangeArrowheads="1"/>
          </p:cNvSpPr>
          <p:nvPr/>
        </p:nvSpPr>
        <p:spPr bwMode="auto">
          <a:xfrm>
            <a:off x="7253288" y="4970463"/>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Beal</a:t>
            </a:r>
          </a:p>
        </p:txBody>
      </p:sp>
      <p:sp>
        <p:nvSpPr>
          <p:cNvPr id="13" name="Line 7"/>
          <p:cNvSpPr>
            <a:spLocks noChangeShapeType="1"/>
          </p:cNvSpPr>
          <p:nvPr/>
        </p:nvSpPr>
        <p:spPr bwMode="auto">
          <a:xfrm>
            <a:off x="8110538" y="2590800"/>
            <a:ext cx="0" cy="23622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AutoShape 8"/>
          <p:cNvSpPr>
            <a:spLocks noChangeArrowheads="1"/>
          </p:cNvSpPr>
          <p:nvPr/>
        </p:nvSpPr>
        <p:spPr bwMode="auto">
          <a:xfrm>
            <a:off x="8345489" y="2897189"/>
            <a:ext cx="2643188" cy="1404937"/>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Sells position but CD is still at US Bank </a:t>
            </a:r>
          </a:p>
        </p:txBody>
      </p:sp>
      <p:sp>
        <p:nvSpPr>
          <p:cNvPr id="15" name="Rectangle 2046"/>
          <p:cNvSpPr>
            <a:spLocks noChangeArrowheads="1"/>
          </p:cNvSpPr>
          <p:nvPr/>
        </p:nvSpPr>
        <p:spPr bwMode="auto">
          <a:xfrm>
            <a:off x="11968164" y="66960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67044"/>
                                        </p:tgtEl>
                                        <p:attrNameLst>
                                          <p:attrName>style.visibility</p:attrName>
                                        </p:attrNameLst>
                                      </p:cBhvr>
                                      <p:to>
                                        <p:strVal val="visible"/>
                                      </p:to>
                                    </p:set>
                                    <p:anim calcmode="lin" valueType="num">
                                      <p:cBhvr additive="base">
                                        <p:cTn id="7" dur="500" fill="hold"/>
                                        <p:tgtEl>
                                          <p:spTgt spid="1367044"/>
                                        </p:tgtEl>
                                        <p:attrNameLst>
                                          <p:attrName>ppt_x</p:attrName>
                                        </p:attrNameLst>
                                      </p:cBhvr>
                                      <p:tavLst>
                                        <p:tav tm="0">
                                          <p:val>
                                            <p:strVal val="0-#ppt_w/2"/>
                                          </p:val>
                                        </p:tav>
                                        <p:tav tm="100000">
                                          <p:val>
                                            <p:strVal val="#ppt_x"/>
                                          </p:val>
                                        </p:tav>
                                      </p:tavLst>
                                    </p:anim>
                                    <p:anim calcmode="lin" valueType="num">
                                      <p:cBhvr additive="base">
                                        <p:cTn id="8" dur="500" fill="hold"/>
                                        <p:tgtEl>
                                          <p:spTgt spid="13670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67043"/>
                                        </p:tgtEl>
                                        <p:attrNameLst>
                                          <p:attrName>style.visibility</p:attrName>
                                        </p:attrNameLst>
                                      </p:cBhvr>
                                      <p:to>
                                        <p:strVal val="visible"/>
                                      </p:to>
                                    </p:set>
                                    <p:anim calcmode="lin" valueType="num">
                                      <p:cBhvr>
                                        <p:cTn id="12" dur="500" fill="hold"/>
                                        <p:tgtEl>
                                          <p:spTgt spid="1367043"/>
                                        </p:tgtEl>
                                        <p:attrNameLst>
                                          <p:attrName>ppt_w</p:attrName>
                                        </p:attrNameLst>
                                      </p:cBhvr>
                                      <p:tavLst>
                                        <p:tav tm="0">
                                          <p:val>
                                            <p:strVal val="2/3*#ppt_w"/>
                                          </p:val>
                                        </p:tav>
                                        <p:tav tm="100000">
                                          <p:val>
                                            <p:strVal val="#ppt_w"/>
                                          </p:val>
                                        </p:tav>
                                      </p:tavLst>
                                    </p:anim>
                                    <p:anim calcmode="lin" valueType="num">
                                      <p:cBhvr>
                                        <p:cTn id="13" dur="500" fill="hold"/>
                                        <p:tgtEl>
                                          <p:spTgt spid="13670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67046"/>
                                        </p:tgtEl>
                                        <p:attrNameLst>
                                          <p:attrName>style.visibility</p:attrName>
                                        </p:attrNameLst>
                                      </p:cBhvr>
                                      <p:to>
                                        <p:strVal val="visible"/>
                                      </p:to>
                                    </p:set>
                                    <p:anim calcmode="lin" valueType="num">
                                      <p:cBhvr>
                                        <p:cTn id="17" dur="500" fill="hold"/>
                                        <p:tgtEl>
                                          <p:spTgt spid="1367046"/>
                                        </p:tgtEl>
                                        <p:attrNameLst>
                                          <p:attrName>ppt_w</p:attrName>
                                        </p:attrNameLst>
                                      </p:cBhvr>
                                      <p:tavLst>
                                        <p:tav tm="0">
                                          <p:val>
                                            <p:fltVal val="0"/>
                                          </p:val>
                                        </p:tav>
                                        <p:tav tm="100000">
                                          <p:val>
                                            <p:strVal val="#ppt_w"/>
                                          </p:val>
                                        </p:tav>
                                      </p:tavLst>
                                    </p:anim>
                                    <p:anim calcmode="lin" valueType="num">
                                      <p:cBhvr>
                                        <p:cTn id="18" dur="500" fill="hold"/>
                                        <p:tgtEl>
                                          <p:spTgt spid="136704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67047"/>
                                        </p:tgtEl>
                                        <p:attrNameLst>
                                          <p:attrName>style.visibility</p:attrName>
                                        </p:attrNameLst>
                                      </p:cBhvr>
                                      <p:to>
                                        <p:strVal val="visible"/>
                                      </p:to>
                                    </p:set>
                                    <p:animEffect transition="in" filter="dissolve">
                                      <p:cBhvr>
                                        <p:cTn id="22" dur="500"/>
                                        <p:tgtEl>
                                          <p:spTgt spid="13670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ppt_w</p:attrName>
                                        </p:attrNameLst>
                                      </p:cBhvr>
                                      <p:tavLst>
                                        <p:tav tm="0">
                                          <p:val>
                                            <p:strVal val="2/3*#ppt_w"/>
                                          </p:val>
                                        </p:tav>
                                        <p:tav tm="100000">
                                          <p:val>
                                            <p:strVal val="#ppt_w"/>
                                          </p:val>
                                        </p:tav>
                                      </p:tavLst>
                                    </p:anim>
                                    <p:anim calcmode="lin" valueType="num">
                                      <p:cBhvr>
                                        <p:cTn id="31" dur="500" fill="hold"/>
                                        <p:tgtEl>
                                          <p:spTgt spid="12"/>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22" presetClass="entr" presetSubtype="1"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up)">
                                      <p:cBhvr>
                                        <p:cTn id="35" dur="500"/>
                                        <p:tgtEl>
                                          <p:spTgt spid="13"/>
                                        </p:tgtEl>
                                      </p:cBhvr>
                                    </p:animEffect>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par>
                          <p:cTn id="40" fill="hold" nodeType="afterGroup">
                            <p:stCondLst>
                              <p:cond delay="2000"/>
                            </p:stCondLst>
                            <p:childTnLst>
                              <p:par>
                                <p:cTn id="41" presetID="9" presetClass="entr" presetSubtype="0" fill="hold" grpId="0" nodeType="afterEffect">
                                  <p:stCondLst>
                                    <p:cond delay="0"/>
                                  </p:stCondLst>
                                  <p:childTnLst>
                                    <p:set>
                                      <p:cBhvr>
                                        <p:cTn id="42" dur="1" fill="hold">
                                          <p:stCondLst>
                                            <p:cond delay="0"/>
                                          </p:stCondLst>
                                        </p:cTn>
                                        <p:tgtEl>
                                          <p:spTgt spid="1367045"/>
                                        </p:tgtEl>
                                        <p:attrNameLst>
                                          <p:attrName>style.visibility</p:attrName>
                                        </p:attrNameLst>
                                      </p:cBhvr>
                                      <p:to>
                                        <p:strVal val="visible"/>
                                      </p:to>
                                    </p:set>
                                    <p:animEffect transition="in" filter="dissolve">
                                      <p:cBhvr>
                                        <p:cTn id="43" dur="500"/>
                                        <p:tgtEl>
                                          <p:spTgt spid="136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7043" grpId="0" animBg="1" autoUpdateAnimBg="0"/>
      <p:bldP spid="1367044" grpId="0" animBg="1" autoUpdateAnimBg="0"/>
      <p:bldP spid="1367045" grpId="0" animBg="1" autoUpdateAnimBg="0"/>
      <p:bldP spid="1367046" grpId="0" animBg="1"/>
      <p:bldP spid="1367047" grpId="0" animBg="1" autoUpdateAnimBg="0"/>
      <p:bldP spid="12" grpId="0" animBg="1" autoUpdateAnimBg="0"/>
      <p:bldP spid="13" grpId="0" animBg="1"/>
      <p:bldP spid="14" grpId="0" animBg="1" autoUpdateAnimBg="0"/>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A1CEC8C-21DF-4281-B62F-4AB139977C7F}" type="datetime4">
              <a:rPr lang="en-US" smtClean="0"/>
              <a:t>April 15,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22F409-4732-423B-83A8-4C9AB0A13CAE}"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t>9-313(h)</a:t>
            </a:r>
          </a:p>
        </p:txBody>
      </p:sp>
      <p:sp>
        <p:nvSpPr>
          <p:cNvPr id="9222" name="Rectangle 3"/>
          <p:cNvSpPr>
            <a:spLocks noGrp="1" noChangeArrowheads="1"/>
          </p:cNvSpPr>
          <p:nvPr>
            <p:ph type="body" idx="1"/>
          </p:nvPr>
        </p:nvSpPr>
        <p:spPr/>
        <p:txBody>
          <a:bodyPr/>
          <a:lstStyle/>
          <a:p>
            <a:pPr lvl="2"/>
            <a:r>
              <a:rPr lang="en-US" altLang="en-US" smtClean="0"/>
              <a:t>(1) to hold possession of the collateral for the secured party’s benefit; or</a:t>
            </a:r>
          </a:p>
          <a:p>
            <a:pPr lvl="2"/>
            <a:r>
              <a:rPr lang="en-US" altLang="en-US" smtClean="0"/>
              <a:t>(2) to redeliver the collateral to the secured party. </a:t>
            </a:r>
          </a:p>
        </p:txBody>
      </p:sp>
    </p:spTree>
    <p:extLst>
      <p:ext uri="{BB962C8B-B14F-4D97-AF65-F5344CB8AC3E}">
        <p14:creationId xmlns:p14="http://schemas.microsoft.com/office/powerpoint/2010/main" val="597653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18080B8B-5B84-4C3C-947F-17BAC0465DAA}" type="datetime4">
              <a:rPr lang="en-US" smtClean="0"/>
              <a:t>April 15,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B4615C-6333-4754-83AD-F44F9CD2FBDA}"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cs typeface="Times New Roman" panose="02020603050405020304" pitchFamily="18" charset="0"/>
              </a:rPr>
              <a:t>3‑12: Simple Possession</a:t>
            </a:r>
          </a:p>
        </p:txBody>
      </p:sp>
      <p:sp>
        <p:nvSpPr>
          <p:cNvPr id="1377283" name="AutoShape 3"/>
          <p:cNvSpPr>
            <a:spLocks noChangeArrowheads="1"/>
          </p:cNvSpPr>
          <p:nvPr/>
        </p:nvSpPr>
        <p:spPr bwMode="auto">
          <a:xfrm>
            <a:off x="7848600" y="1473201"/>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7285" name="Line 5"/>
          <p:cNvSpPr>
            <a:spLocks noChangeShapeType="1"/>
          </p:cNvSpPr>
          <p:nvPr/>
        </p:nvSpPr>
        <p:spPr bwMode="auto">
          <a:xfrm>
            <a:off x="4343399" y="1981199"/>
            <a:ext cx="3813363" cy="8965"/>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7286" name="AutoShape 6"/>
          <p:cNvSpPr>
            <a:spLocks noChangeArrowheads="1"/>
          </p:cNvSpPr>
          <p:nvPr/>
        </p:nvSpPr>
        <p:spPr bwMode="auto">
          <a:xfrm>
            <a:off x="4464190" y="2457450"/>
            <a:ext cx="3281083" cy="13906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Watch and Receipt</a:t>
            </a:r>
          </a:p>
          <a:p>
            <a:pPr algn="ctr"/>
            <a:r>
              <a:rPr lang="en-US" altLang="en-US" sz="3200" dirty="0"/>
              <a:t>$50 loan</a:t>
            </a:r>
          </a:p>
        </p:txBody>
      </p:sp>
      <p:sp>
        <p:nvSpPr>
          <p:cNvPr id="1377287" name="Text Box 7"/>
          <p:cNvSpPr txBox="1">
            <a:spLocks noChangeArrowheads="1"/>
          </p:cNvSpPr>
          <p:nvPr/>
        </p:nvSpPr>
        <p:spPr bwMode="auto">
          <a:xfrm>
            <a:off x="3209132" y="4380379"/>
            <a:ext cx="4947631"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Has a perfected security interest been created?</a:t>
            </a:r>
          </a:p>
        </p:txBody>
      </p:sp>
      <p:sp>
        <p:nvSpPr>
          <p:cNvPr id="1377288" name="Rectangle 8"/>
          <p:cNvSpPr>
            <a:spLocks noChangeArrowheads="1"/>
          </p:cNvSpPr>
          <p:nvPr/>
        </p:nvSpPr>
        <p:spPr bwMode="auto">
          <a:xfrm>
            <a:off x="2057401" y="1398589"/>
            <a:ext cx="2303463" cy="1216025"/>
          </a:xfrm>
          <a:prstGeom prst="rect">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1" name="Text Box 5"/>
          <p:cNvSpPr txBox="1">
            <a:spLocks noChangeArrowheads="1"/>
          </p:cNvSpPr>
          <p:nvPr/>
        </p:nvSpPr>
        <p:spPr bwMode="auto">
          <a:xfrm>
            <a:off x="10088451" y="0"/>
            <a:ext cx="210355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4901997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7288"/>
                                        </p:tgtEl>
                                        <p:attrNameLst>
                                          <p:attrName>style.visibility</p:attrName>
                                        </p:attrNameLst>
                                      </p:cBhvr>
                                      <p:to>
                                        <p:strVal val="visible"/>
                                      </p:to>
                                    </p:set>
                                    <p:animEffect transition="in" filter="dissolve">
                                      <p:cBhvr>
                                        <p:cTn id="7" dur="500"/>
                                        <p:tgtEl>
                                          <p:spTgt spid="1377288"/>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377283"/>
                                        </p:tgtEl>
                                        <p:attrNameLst>
                                          <p:attrName>style.visibility</p:attrName>
                                        </p:attrNameLst>
                                      </p:cBhvr>
                                      <p:to>
                                        <p:strVal val="visible"/>
                                      </p:to>
                                    </p:set>
                                    <p:anim calcmode="lin" valueType="num">
                                      <p:cBhvr>
                                        <p:cTn id="11" dur="500" fill="hold"/>
                                        <p:tgtEl>
                                          <p:spTgt spid="1377283"/>
                                        </p:tgtEl>
                                        <p:attrNameLst>
                                          <p:attrName>ppt_w</p:attrName>
                                        </p:attrNameLst>
                                      </p:cBhvr>
                                      <p:tavLst>
                                        <p:tav tm="0">
                                          <p:val>
                                            <p:strVal val="2/3*#ppt_w"/>
                                          </p:val>
                                        </p:tav>
                                        <p:tav tm="100000">
                                          <p:val>
                                            <p:strVal val="#ppt_w"/>
                                          </p:val>
                                        </p:tav>
                                      </p:tavLst>
                                    </p:anim>
                                    <p:anim calcmode="lin" valueType="num">
                                      <p:cBhvr>
                                        <p:cTn id="12" dur="500" fill="hold"/>
                                        <p:tgtEl>
                                          <p:spTgt spid="1377283"/>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1377285"/>
                                        </p:tgtEl>
                                        <p:attrNameLst>
                                          <p:attrName>style.visibility</p:attrName>
                                        </p:attrNameLst>
                                      </p:cBhvr>
                                      <p:to>
                                        <p:strVal val="visible"/>
                                      </p:to>
                                    </p:set>
                                    <p:anim calcmode="lin" valueType="num">
                                      <p:cBhvr>
                                        <p:cTn id="16" dur="500" fill="hold"/>
                                        <p:tgtEl>
                                          <p:spTgt spid="1377285"/>
                                        </p:tgtEl>
                                        <p:attrNameLst>
                                          <p:attrName>ppt_w</p:attrName>
                                        </p:attrNameLst>
                                      </p:cBhvr>
                                      <p:tavLst>
                                        <p:tav tm="0">
                                          <p:val>
                                            <p:fltVal val="0"/>
                                          </p:val>
                                        </p:tav>
                                        <p:tav tm="100000">
                                          <p:val>
                                            <p:strVal val="#ppt_w"/>
                                          </p:val>
                                        </p:tav>
                                      </p:tavLst>
                                    </p:anim>
                                    <p:anim calcmode="lin" valueType="num">
                                      <p:cBhvr>
                                        <p:cTn id="17" dur="500" fill="hold"/>
                                        <p:tgtEl>
                                          <p:spTgt spid="1377285"/>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7286"/>
                                        </p:tgtEl>
                                        <p:attrNameLst>
                                          <p:attrName>style.visibility</p:attrName>
                                        </p:attrNameLst>
                                      </p:cBhvr>
                                      <p:to>
                                        <p:strVal val="visible"/>
                                      </p:to>
                                    </p:set>
                                    <p:animEffect transition="in" filter="dissolve">
                                      <p:cBhvr>
                                        <p:cTn id="21" dur="500"/>
                                        <p:tgtEl>
                                          <p:spTgt spid="1377286"/>
                                        </p:tgtEl>
                                      </p:cBhvr>
                                    </p:animEffect>
                                  </p:childTnLst>
                                </p:cTn>
                              </p:par>
                            </p:childTnLst>
                          </p:cTn>
                        </p:par>
                        <p:par>
                          <p:cTn id="22" fill="hold" nodeType="afterGroup">
                            <p:stCondLst>
                              <p:cond delay="2000"/>
                            </p:stCondLst>
                            <p:childTnLst>
                              <p:par>
                                <p:cTn id="23" presetID="9" presetClass="entr" presetSubtype="0" fill="hold" grpId="0" nodeType="afterEffect">
                                  <p:stCondLst>
                                    <p:cond delay="0"/>
                                  </p:stCondLst>
                                  <p:childTnLst>
                                    <p:set>
                                      <p:cBhvr>
                                        <p:cTn id="24" dur="1" fill="hold">
                                          <p:stCondLst>
                                            <p:cond delay="0"/>
                                          </p:stCondLst>
                                        </p:cTn>
                                        <p:tgtEl>
                                          <p:spTgt spid="1377287"/>
                                        </p:tgtEl>
                                        <p:attrNameLst>
                                          <p:attrName>style.visibility</p:attrName>
                                        </p:attrNameLst>
                                      </p:cBhvr>
                                      <p:to>
                                        <p:strVal val="visible"/>
                                      </p:to>
                                    </p:set>
                                    <p:animEffect transition="in" filter="dissolve">
                                      <p:cBhvr>
                                        <p:cTn id="25" dur="500"/>
                                        <p:tgtEl>
                                          <p:spTgt spid="1377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83" grpId="0" animBg="1" autoUpdateAnimBg="0"/>
      <p:bldP spid="1377285" grpId="0" animBg="1"/>
      <p:bldP spid="1377286" grpId="0" animBg="1" autoUpdateAnimBg="0"/>
      <p:bldP spid="1377287" grpId="0" animBg="1" autoUpdateAnimBg="0"/>
      <p:bldP spid="137728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F1A9821D-AE84-4E3B-A762-ED8B6B711F44}" type="datetime4">
              <a:rPr lang="en-US" smtClean="0"/>
              <a:t>April 15,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80FE50-B6F6-4D98-9FB1-63E285AFC090}"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cs typeface="Times New Roman" panose="02020603050405020304" pitchFamily="18" charset="0"/>
              </a:rPr>
              <a:t>3‑13: Possession and Bailees</a:t>
            </a:r>
            <a:endParaRPr lang="en-US" altLang="en-US" sz="3200">
              <a:cs typeface="Times New Roman" panose="02020603050405020304" pitchFamily="18" charset="0"/>
            </a:endParaRPr>
          </a:p>
        </p:txBody>
      </p:sp>
      <p:sp>
        <p:nvSpPr>
          <p:cNvPr id="1379331" name="AutoShape 3"/>
          <p:cNvSpPr>
            <a:spLocks noChangeArrowheads="1"/>
          </p:cNvSpPr>
          <p:nvPr/>
        </p:nvSpPr>
        <p:spPr bwMode="auto">
          <a:xfrm>
            <a:off x="72390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9332" name="AutoShape 4"/>
          <p:cNvSpPr>
            <a:spLocks noChangeArrowheads="1"/>
          </p:cNvSpPr>
          <p:nvPr/>
        </p:nvSpPr>
        <p:spPr bwMode="auto">
          <a:xfrm>
            <a:off x="1053354"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79333" name="Line 5"/>
          <p:cNvSpPr>
            <a:spLocks noChangeShapeType="1"/>
          </p:cNvSpPr>
          <p:nvPr/>
        </p:nvSpPr>
        <p:spPr bwMode="auto">
          <a:xfrm>
            <a:off x="3339354" y="1981200"/>
            <a:ext cx="4280646"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9334" name="AutoShape 6"/>
          <p:cNvSpPr>
            <a:spLocks noChangeArrowheads="1"/>
          </p:cNvSpPr>
          <p:nvPr/>
        </p:nvSpPr>
        <p:spPr bwMode="auto">
          <a:xfrm>
            <a:off x="3776383" y="2362200"/>
            <a:ext cx="3146612" cy="160468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Watch and Receipt</a:t>
            </a:r>
          </a:p>
          <a:p>
            <a:pPr algn="ctr"/>
            <a:r>
              <a:rPr lang="en-US" altLang="en-US" sz="3200" dirty="0"/>
              <a:t>$50 loan</a:t>
            </a:r>
          </a:p>
        </p:txBody>
      </p:sp>
      <p:sp>
        <p:nvSpPr>
          <p:cNvPr id="1379335" name="Text Box 7"/>
          <p:cNvSpPr txBox="1">
            <a:spLocks noChangeArrowheads="1"/>
          </p:cNvSpPr>
          <p:nvPr/>
        </p:nvSpPr>
        <p:spPr bwMode="auto">
          <a:xfrm>
            <a:off x="2993231" y="4615190"/>
            <a:ext cx="447437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cs typeface="Times New Roman" panose="02020603050405020304" pitchFamily="18" charset="0"/>
              </a:rPr>
              <a:t>Is Bank still perfected?</a:t>
            </a:r>
          </a:p>
        </p:txBody>
      </p:sp>
      <p:sp>
        <p:nvSpPr>
          <p:cNvPr id="1379336" name="AutoShape 8"/>
          <p:cNvSpPr>
            <a:spLocks noChangeArrowheads="1"/>
          </p:cNvSpPr>
          <p:nvPr/>
        </p:nvSpPr>
        <p:spPr bwMode="auto">
          <a:xfrm>
            <a:off x="7696200" y="4876800"/>
            <a:ext cx="2438400" cy="1371600"/>
          </a:xfrm>
          <a:prstGeom prst="flowChartDelay">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Bailee</a:t>
            </a:r>
          </a:p>
        </p:txBody>
      </p:sp>
      <p:sp>
        <p:nvSpPr>
          <p:cNvPr id="1379337" name="Line 9"/>
          <p:cNvSpPr>
            <a:spLocks noChangeShapeType="1"/>
          </p:cNvSpPr>
          <p:nvPr/>
        </p:nvSpPr>
        <p:spPr bwMode="auto">
          <a:xfrm>
            <a:off x="8382000" y="2590800"/>
            <a:ext cx="0" cy="22860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9338" name="AutoShape 10"/>
          <p:cNvSpPr>
            <a:spLocks noChangeArrowheads="1"/>
          </p:cNvSpPr>
          <p:nvPr/>
        </p:nvSpPr>
        <p:spPr bwMode="auto">
          <a:xfrm>
            <a:off x="8610600" y="2819400"/>
            <a:ext cx="1340224"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Watch</a:t>
            </a:r>
          </a:p>
        </p:txBody>
      </p:sp>
      <p:sp>
        <p:nvSpPr>
          <p:cNvPr id="14"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5" name="Text Box 5"/>
          <p:cNvSpPr txBox="1">
            <a:spLocks noChangeArrowheads="1"/>
          </p:cNvSpPr>
          <p:nvPr/>
        </p:nvSpPr>
        <p:spPr bwMode="auto">
          <a:xfrm>
            <a:off x="10088451" y="0"/>
            <a:ext cx="210355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338620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79332"/>
                                        </p:tgtEl>
                                        <p:attrNameLst>
                                          <p:attrName>style.visibility</p:attrName>
                                        </p:attrNameLst>
                                      </p:cBhvr>
                                      <p:to>
                                        <p:strVal val="visible"/>
                                      </p:to>
                                    </p:set>
                                    <p:animEffect transition="in" filter="dissolve">
                                      <p:cBhvr>
                                        <p:cTn id="7" dur="500"/>
                                        <p:tgtEl>
                                          <p:spTgt spid="1379332"/>
                                        </p:tgtEl>
                                      </p:cBhvr>
                                    </p:animEffect>
                                  </p:childTnLst>
                                </p:cTn>
                              </p:par>
                            </p:childTnLst>
                          </p:cTn>
                        </p:par>
                        <p:par>
                          <p:cTn id="8" fill="hold" nodeType="afterGroup">
                            <p:stCondLst>
                              <p:cond delay="500"/>
                            </p:stCondLst>
                            <p:childTnLst>
                              <p:par>
                                <p:cTn id="9" presetID="23" presetClass="entr" presetSubtype="16" fill="hold" grpId="0" nodeType="afterEffect">
                                  <p:stCondLst>
                                    <p:cond delay="0"/>
                                  </p:stCondLst>
                                  <p:childTnLst>
                                    <p:set>
                                      <p:cBhvr>
                                        <p:cTn id="10" dur="1" fill="hold">
                                          <p:stCondLst>
                                            <p:cond delay="0"/>
                                          </p:stCondLst>
                                        </p:cTn>
                                        <p:tgtEl>
                                          <p:spTgt spid="1379333"/>
                                        </p:tgtEl>
                                        <p:attrNameLst>
                                          <p:attrName>style.visibility</p:attrName>
                                        </p:attrNameLst>
                                      </p:cBhvr>
                                      <p:to>
                                        <p:strVal val="visible"/>
                                      </p:to>
                                    </p:set>
                                    <p:anim calcmode="lin" valueType="num">
                                      <p:cBhvr>
                                        <p:cTn id="11" dur="500" fill="hold"/>
                                        <p:tgtEl>
                                          <p:spTgt spid="1379333"/>
                                        </p:tgtEl>
                                        <p:attrNameLst>
                                          <p:attrName>ppt_w</p:attrName>
                                        </p:attrNameLst>
                                      </p:cBhvr>
                                      <p:tavLst>
                                        <p:tav tm="0">
                                          <p:val>
                                            <p:fltVal val="0"/>
                                          </p:val>
                                        </p:tav>
                                        <p:tav tm="100000">
                                          <p:val>
                                            <p:strVal val="#ppt_w"/>
                                          </p:val>
                                        </p:tav>
                                      </p:tavLst>
                                    </p:anim>
                                    <p:anim calcmode="lin" valueType="num">
                                      <p:cBhvr>
                                        <p:cTn id="12" dur="500" fill="hold"/>
                                        <p:tgtEl>
                                          <p:spTgt spid="1379333"/>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379331"/>
                                        </p:tgtEl>
                                        <p:attrNameLst>
                                          <p:attrName>style.visibility</p:attrName>
                                        </p:attrNameLst>
                                      </p:cBhvr>
                                      <p:to>
                                        <p:strVal val="visible"/>
                                      </p:to>
                                    </p:set>
                                    <p:anim calcmode="lin" valueType="num">
                                      <p:cBhvr>
                                        <p:cTn id="16" dur="500" fill="hold"/>
                                        <p:tgtEl>
                                          <p:spTgt spid="1379331"/>
                                        </p:tgtEl>
                                        <p:attrNameLst>
                                          <p:attrName>ppt_w</p:attrName>
                                        </p:attrNameLst>
                                      </p:cBhvr>
                                      <p:tavLst>
                                        <p:tav tm="0">
                                          <p:val>
                                            <p:strVal val="2/3*#ppt_w"/>
                                          </p:val>
                                        </p:tav>
                                        <p:tav tm="100000">
                                          <p:val>
                                            <p:strVal val="#ppt_w"/>
                                          </p:val>
                                        </p:tav>
                                      </p:tavLst>
                                    </p:anim>
                                    <p:anim calcmode="lin" valueType="num">
                                      <p:cBhvr>
                                        <p:cTn id="17" dur="500" fill="hold"/>
                                        <p:tgtEl>
                                          <p:spTgt spid="1379331"/>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9334"/>
                                        </p:tgtEl>
                                        <p:attrNameLst>
                                          <p:attrName>style.visibility</p:attrName>
                                        </p:attrNameLst>
                                      </p:cBhvr>
                                      <p:to>
                                        <p:strVal val="visible"/>
                                      </p:to>
                                    </p:set>
                                    <p:animEffect transition="in" filter="dissolve">
                                      <p:cBhvr>
                                        <p:cTn id="21" dur="500"/>
                                        <p:tgtEl>
                                          <p:spTgt spid="137933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hidden"/>
                                      </p:to>
                                    </p:set>
                                  </p:childTnLst>
                                </p:cTn>
                              </p:par>
                              <p:par>
                                <p:cTn id="26" presetID="22" presetClass="entr" presetSubtype="1" fill="hold" grpId="0" nodeType="withEffect">
                                  <p:stCondLst>
                                    <p:cond delay="0"/>
                                  </p:stCondLst>
                                  <p:childTnLst>
                                    <p:set>
                                      <p:cBhvr>
                                        <p:cTn id="27" dur="1" fill="hold">
                                          <p:stCondLst>
                                            <p:cond delay="0"/>
                                          </p:stCondLst>
                                        </p:cTn>
                                        <p:tgtEl>
                                          <p:spTgt spid="1379337"/>
                                        </p:tgtEl>
                                        <p:attrNameLst>
                                          <p:attrName>style.visibility</p:attrName>
                                        </p:attrNameLst>
                                      </p:cBhvr>
                                      <p:to>
                                        <p:strVal val="visible"/>
                                      </p:to>
                                    </p:set>
                                    <p:animEffect transition="in" filter="wipe(up)">
                                      <p:cBhvr>
                                        <p:cTn id="28" dur="500"/>
                                        <p:tgtEl>
                                          <p:spTgt spid="1379337"/>
                                        </p:tgtEl>
                                      </p:cBhvr>
                                    </p:animEffect>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379336"/>
                                        </p:tgtEl>
                                        <p:attrNameLst>
                                          <p:attrName>style.visibility</p:attrName>
                                        </p:attrNameLst>
                                      </p:cBhvr>
                                      <p:to>
                                        <p:strVal val="visible"/>
                                      </p:to>
                                    </p:set>
                                    <p:anim calcmode="lin" valueType="num">
                                      <p:cBhvr>
                                        <p:cTn id="32" dur="500" fill="hold"/>
                                        <p:tgtEl>
                                          <p:spTgt spid="1379336"/>
                                        </p:tgtEl>
                                        <p:attrNameLst>
                                          <p:attrName>ppt_w</p:attrName>
                                        </p:attrNameLst>
                                      </p:cBhvr>
                                      <p:tavLst>
                                        <p:tav tm="0">
                                          <p:val>
                                            <p:strVal val="2/3*#ppt_w"/>
                                          </p:val>
                                        </p:tav>
                                        <p:tav tm="100000">
                                          <p:val>
                                            <p:strVal val="#ppt_w"/>
                                          </p:val>
                                        </p:tav>
                                      </p:tavLst>
                                    </p:anim>
                                    <p:anim calcmode="lin" valueType="num">
                                      <p:cBhvr>
                                        <p:cTn id="33" dur="500" fill="hold"/>
                                        <p:tgtEl>
                                          <p:spTgt spid="1379336"/>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379338"/>
                                        </p:tgtEl>
                                        <p:attrNameLst>
                                          <p:attrName>style.visibility</p:attrName>
                                        </p:attrNameLst>
                                      </p:cBhvr>
                                      <p:to>
                                        <p:strVal val="visible"/>
                                      </p:to>
                                    </p:set>
                                    <p:animEffect transition="in" filter="dissolve">
                                      <p:cBhvr>
                                        <p:cTn id="37" dur="500"/>
                                        <p:tgtEl>
                                          <p:spTgt spid="1379338"/>
                                        </p:tgtEl>
                                      </p:cBhvr>
                                    </p:animEffect>
                                  </p:childTnLst>
                                </p:cTn>
                              </p:par>
                            </p:childTnLst>
                          </p:cTn>
                        </p:par>
                        <p:par>
                          <p:cTn id="38" fill="hold" nodeType="afterGroup">
                            <p:stCondLst>
                              <p:cond delay="1500"/>
                            </p:stCondLst>
                            <p:childTnLst>
                              <p:par>
                                <p:cTn id="39" presetID="9" presetClass="entr" presetSubtype="0" fill="hold" grpId="0" nodeType="afterEffect">
                                  <p:stCondLst>
                                    <p:cond delay="0"/>
                                  </p:stCondLst>
                                  <p:childTnLst>
                                    <p:set>
                                      <p:cBhvr>
                                        <p:cTn id="40" dur="1" fill="hold">
                                          <p:stCondLst>
                                            <p:cond delay="0"/>
                                          </p:stCondLst>
                                        </p:cTn>
                                        <p:tgtEl>
                                          <p:spTgt spid="1379335"/>
                                        </p:tgtEl>
                                        <p:attrNameLst>
                                          <p:attrName>style.visibility</p:attrName>
                                        </p:attrNameLst>
                                      </p:cBhvr>
                                      <p:to>
                                        <p:strVal val="visible"/>
                                      </p:to>
                                    </p:set>
                                    <p:animEffect transition="in" filter="dissolve">
                                      <p:cBhvr>
                                        <p:cTn id="41" dur="500"/>
                                        <p:tgtEl>
                                          <p:spTgt spid="13793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9331" grpId="0" animBg="1"/>
      <p:bldP spid="1379332" grpId="0" animBg="1"/>
      <p:bldP spid="1379333" grpId="0" animBg="1"/>
      <p:bldP spid="1379334" grpId="0" animBg="1" autoUpdateAnimBg="0"/>
      <p:bldP spid="1379335" grpId="0" animBg="1" autoUpdateAnimBg="0"/>
      <p:bldP spid="1379336" grpId="0" animBg="1"/>
      <p:bldP spid="1379337" grpId="0" animBg="1"/>
      <p:bldP spid="1379338" grpId="0" animBg="1"/>
      <p:bldP spid="14" grpId="0" animBg="1"/>
    </p:bld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3584</TotalTime>
  <Words>2963</Words>
  <Application>Microsoft Office PowerPoint</Application>
  <PresentationFormat>Widescreen</PresentationFormat>
  <Paragraphs>510</Paragraphs>
  <Slides>62</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62</vt:i4>
      </vt:variant>
    </vt:vector>
  </HeadingPairs>
  <TitlesOfParts>
    <vt:vector size="67" baseType="lpstr">
      <vt:lpstr>Arial</vt:lpstr>
      <vt:lpstr>Helvetica</vt:lpstr>
      <vt:lpstr>Monotype Sorts</vt:lpstr>
      <vt:lpstr>Times New Roman</vt:lpstr>
      <vt:lpstr>Generic (Standard)</vt:lpstr>
      <vt:lpstr>Class 9 Secured Transactions Spring 2021  Perfection: Possession and Control</vt:lpstr>
      <vt:lpstr>9-313: Perfection through Possession</vt:lpstr>
      <vt:lpstr>Definition of Possession</vt:lpstr>
      <vt:lpstr>9-313(c)</vt:lpstr>
      <vt:lpstr>9-313(c)</vt:lpstr>
      <vt:lpstr>9-313(h)</vt:lpstr>
      <vt:lpstr>9-313(h)</vt:lpstr>
      <vt:lpstr>3‑12: Simple Possession</vt:lpstr>
      <vt:lpstr>3‑13: Possession and Bailees</vt:lpstr>
      <vt:lpstr>3‑13: Possession and Bailees</vt:lpstr>
      <vt:lpstr>3‑12: Answers</vt:lpstr>
      <vt:lpstr>3‑13: Answer</vt:lpstr>
      <vt:lpstr>3‑13: Answer</vt:lpstr>
      <vt:lpstr>Mixed Perfection and Priority I</vt:lpstr>
      <vt:lpstr>Mixed Perfection and Priority II</vt:lpstr>
      <vt:lpstr>MPP I Answer</vt:lpstr>
      <vt:lpstr>MPP II (4-5): Answer</vt:lpstr>
      <vt:lpstr>Secured Creditors and Bankruptcy Avoiding Powers</vt:lpstr>
      <vt:lpstr>Secured Creditors and Bankruptcy Avoiding Powers</vt:lpstr>
      <vt:lpstr>Secured Creditors and Bankruptcy Avoiding Powers</vt:lpstr>
      <vt:lpstr>Secured Creditors and Bankruptcy Avoiding Powers</vt:lpstr>
      <vt:lpstr>Time of Possession and Avoiding Powers</vt:lpstr>
      <vt:lpstr>Answer</vt:lpstr>
      <vt:lpstr>CMC II</vt:lpstr>
      <vt:lpstr>Default Transactions</vt:lpstr>
      <vt:lpstr>Default Transactions</vt:lpstr>
      <vt:lpstr>Position Logic</vt:lpstr>
      <vt:lpstr>Position Logic</vt:lpstr>
      <vt:lpstr>Possession?</vt:lpstr>
      <vt:lpstr>Possession?</vt:lpstr>
      <vt:lpstr>Possession?</vt:lpstr>
      <vt:lpstr>9-203: Control Elements</vt:lpstr>
      <vt:lpstr>9-203: Control Elements</vt:lpstr>
      <vt:lpstr>9-314: Perfection Through Control</vt:lpstr>
      <vt:lpstr>9-312: Exceptions</vt:lpstr>
      <vt:lpstr>Lots of Types of Collateral (and UCC Articles!)</vt:lpstr>
      <vt:lpstr>Accounts Transaction</vt:lpstr>
      <vt:lpstr>Control and Secured Credit: Benedict v. Ratner</vt:lpstr>
      <vt:lpstr>9-205. Use or disposition of collateral permissible</vt:lpstr>
      <vt:lpstr>9-205. Use or disposition of collateral permissible</vt:lpstr>
      <vt:lpstr>9-205. Use or disposition of collateral permissible</vt:lpstr>
      <vt:lpstr>9-205 Comment 2</vt:lpstr>
      <vt:lpstr>9-205 Comment 2</vt:lpstr>
      <vt:lpstr>9-312: Exceptions</vt:lpstr>
      <vt:lpstr>9-102(a)(29): Deposit Account</vt:lpstr>
      <vt:lpstr>Instruments</vt:lpstr>
      <vt:lpstr>Status of Certificates of Deposit?</vt:lpstr>
      <vt:lpstr>Status of Certificates of Deposit?</vt:lpstr>
      <vt:lpstr>Status of Certificates of Deposit?</vt:lpstr>
      <vt:lpstr>9-104: Control of Deposit Account</vt:lpstr>
      <vt:lpstr>9-104: Control of Deposit Account</vt:lpstr>
      <vt:lpstr>9-104: Control of Deposit Account</vt:lpstr>
      <vt:lpstr>Taking the Security Interest in the Deposit Account</vt:lpstr>
      <vt:lpstr>Answer</vt:lpstr>
      <vt:lpstr>Selling Positions I</vt:lpstr>
      <vt:lpstr>Answer: No Refiling Requirement</vt:lpstr>
      <vt:lpstr>Selling Positions II</vt:lpstr>
      <vt:lpstr>Answer: 9-310(c) Again?</vt:lpstr>
      <vt:lpstr>Answer: 9-310(c) Again?</vt:lpstr>
      <vt:lpstr>Answer: 9-310(c) Again?</vt:lpstr>
      <vt:lpstr>Selling Positions III</vt:lpstr>
      <vt:lpstr>Beal Bank v. Fewell</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403</cp:revision>
  <cp:lastPrinted>2018-10-15T19:21:21Z</cp:lastPrinted>
  <dcterms:created xsi:type="dcterms:W3CDTF">1999-10-27T15:27:59Z</dcterms:created>
  <dcterms:modified xsi:type="dcterms:W3CDTF">2021-04-15T19:24:30Z</dcterms:modified>
</cp:coreProperties>
</file>