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6"/>
  </p:notesMasterIdLst>
  <p:handoutMasterIdLst>
    <p:handoutMasterId r:id="rId47"/>
  </p:handoutMasterIdLst>
  <p:sldIdLst>
    <p:sldId id="1255" r:id="rId2"/>
    <p:sldId id="1343" r:id="rId3"/>
    <p:sldId id="1344" r:id="rId4"/>
    <p:sldId id="1347" r:id="rId5"/>
    <p:sldId id="1348" r:id="rId6"/>
    <p:sldId id="1349" r:id="rId7"/>
    <p:sldId id="1350" r:id="rId8"/>
    <p:sldId id="1351" r:id="rId9"/>
    <p:sldId id="1352" r:id="rId10"/>
    <p:sldId id="1370" r:id="rId11"/>
    <p:sldId id="1371" r:id="rId12"/>
    <p:sldId id="1372" r:id="rId13"/>
    <p:sldId id="1353" r:id="rId14"/>
    <p:sldId id="1354" r:id="rId15"/>
    <p:sldId id="1361" r:id="rId16"/>
    <p:sldId id="1365" r:id="rId17"/>
    <p:sldId id="1362" r:id="rId18"/>
    <p:sldId id="1366" r:id="rId19"/>
    <p:sldId id="1409" r:id="rId20"/>
    <p:sldId id="1410" r:id="rId21"/>
    <p:sldId id="1411" r:id="rId22"/>
    <p:sldId id="1412" r:id="rId23"/>
    <p:sldId id="1355" r:id="rId24"/>
    <p:sldId id="1414" r:id="rId25"/>
    <p:sldId id="1415" r:id="rId26"/>
    <p:sldId id="1413" r:id="rId27"/>
    <p:sldId id="1416" r:id="rId28"/>
    <p:sldId id="1417" r:id="rId29"/>
    <p:sldId id="1373" r:id="rId30"/>
    <p:sldId id="1374" r:id="rId31"/>
    <p:sldId id="1375" r:id="rId32"/>
    <p:sldId id="1376" r:id="rId33"/>
    <p:sldId id="1378" r:id="rId34"/>
    <p:sldId id="1379" r:id="rId35"/>
    <p:sldId id="1380" r:id="rId36"/>
    <p:sldId id="1381" r:id="rId37"/>
    <p:sldId id="1382" r:id="rId38"/>
    <p:sldId id="1383" r:id="rId39"/>
    <p:sldId id="1384" r:id="rId40"/>
    <p:sldId id="1385" r:id="rId41"/>
    <p:sldId id="1386" r:id="rId42"/>
    <p:sldId id="1388" r:id="rId43"/>
    <p:sldId id="1387" r:id="rId44"/>
    <p:sldId id="1389" r:id="rId45"/>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66"/>
    <a:srgbClr val="FF0000"/>
    <a:srgbClr val="CC00CC"/>
    <a:srgbClr val="CC66FF"/>
    <a:srgbClr val="CCCCFF"/>
    <a:srgbClr val="6699FF"/>
    <a:srgbClr val="003399"/>
    <a:srgbClr val="FFCC99"/>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54" autoAdjust="0"/>
    <p:restoredTop sz="94703" autoAdjust="0"/>
  </p:normalViewPr>
  <p:slideViewPr>
    <p:cSldViewPr snapToGrid="0">
      <p:cViewPr varScale="1">
        <p:scale>
          <a:sx n="148" d="100"/>
          <a:sy n="148" d="100"/>
        </p:scale>
        <p:origin x="112" y="560"/>
      </p:cViewPr>
      <p:guideLst>
        <p:guide orient="horz" pos="2160"/>
        <p:guide pos="3840"/>
      </p:guideLst>
    </p:cSldViewPr>
  </p:slideViewPr>
  <p:outlineViewPr>
    <p:cViewPr>
      <p:scale>
        <a:sx n="50" d="100"/>
        <a:sy n="50" d="100"/>
      </p:scale>
      <p:origin x="0" y="34296"/>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12D5A06F-5A97-44E2-9696-85AB93093A58}" type="datetime1">
              <a:rPr lang="en-US" altLang="en-US" smtClean="0"/>
              <a:t>4/14/2021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C55A1390-F1B6-4D94-86B3-75144296FFC0}" type="slidenum">
              <a:rPr lang="en-US" altLang="en-US"/>
              <a:pPr/>
              <a:t>‹#›</a:t>
            </a:fld>
            <a:endParaRPr lang="en-US" altLang="en-US"/>
          </a:p>
        </p:txBody>
      </p:sp>
    </p:spTree>
    <p:extLst>
      <p:ext uri="{BB962C8B-B14F-4D97-AF65-F5344CB8AC3E}">
        <p14:creationId xmlns:p14="http://schemas.microsoft.com/office/powerpoint/2010/main" val="40644147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6867"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581315E1-F4FB-4F1A-B7C3-5D680E328760}" type="datetime1">
              <a:rPr lang="en-US" altLang="en-US" smtClean="0"/>
              <a:t>4/14/2021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71DDAF85-CD8A-4E83-8F24-CE03FC5F64B5}" type="slidenum">
              <a:rPr lang="en-US" altLang="en-US"/>
              <a:pPr/>
              <a:t>‹#›</a:t>
            </a:fld>
            <a:endParaRPr lang="en-US" altLang="en-US"/>
          </a:p>
        </p:txBody>
      </p:sp>
    </p:spTree>
    <p:extLst>
      <p:ext uri="{BB962C8B-B14F-4D97-AF65-F5344CB8AC3E}">
        <p14:creationId xmlns:p14="http://schemas.microsoft.com/office/powerpoint/2010/main" val="237976537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B894EC-975D-4179-A05B-A0B614C062DB}" type="datetime1">
              <a:rPr kumimoji="0" lang="en-US" altLang="en-US" sz="1200"/>
              <a:t>4/14/2021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F318B6-713C-4FB2-A495-8D5B1AA411A5}" type="slidenum">
              <a:rPr kumimoji="0" lang="en-US" altLang="en-US" sz="1200"/>
              <a:pPr/>
              <a:t>1</a:t>
            </a:fld>
            <a:endParaRPr kumimoji="0" lang="en-US" altLang="en-US" sz="1200"/>
          </a:p>
        </p:txBody>
      </p:sp>
      <p:sp>
        <p:nvSpPr>
          <p:cNvPr id="37892" name="Rectangle 2"/>
          <p:cNvSpPr>
            <a:spLocks noGrp="1" noRot="1" noChangeAspect="1" noChangeArrowheads="1" noTextEdit="1"/>
          </p:cNvSpPr>
          <p:nvPr>
            <p:ph type="sldImg"/>
          </p:nvPr>
        </p:nvSpPr>
        <p:spPr>
          <a:xfrm>
            <a:off x="407988" y="698500"/>
            <a:ext cx="6194425" cy="3484563"/>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00038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BEE7A1-0662-46DF-9A2D-0AF80736B07C}" type="datetime1">
              <a:rPr kumimoji="0" lang="en-US" altLang="en-US" sz="1200"/>
              <a:t>4/14/2021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D392B1-D21E-4EC2-8AF6-000FC414CDD6}" type="slidenum">
              <a:rPr kumimoji="0" lang="en-US" altLang="en-US" sz="1200"/>
              <a:pPr/>
              <a:t>13</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71732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B2913F-CE27-4F4C-8396-91FFCF43D5D8}" type="datetime1">
              <a:rPr kumimoji="0" lang="en-US" altLang="en-US" sz="1200"/>
              <a:t>4/14/2021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8C9C6D-2DE0-4B05-867B-28CB5335A7BA}" type="slidenum">
              <a:rPr kumimoji="0" lang="en-US" altLang="en-US" sz="1200"/>
              <a:pPr/>
              <a:t>14</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43862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B3ADB5-17DB-4DD2-844A-09AE9E47EF70}" type="datetime1">
              <a:rPr kumimoji="0" lang="en-US" altLang="en-US" sz="1200"/>
              <a:t>4/14/2021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8540220-5AD9-441C-BC3A-854BC356FC35}" type="slidenum">
              <a:rPr kumimoji="0" lang="en-US" altLang="en-US" sz="1200"/>
              <a:pPr/>
              <a:t>23</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31328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20F20-799D-4A1E-A5B7-A7330D08A6FD}" type="datetime1">
              <a:rPr kumimoji="0" lang="en-US" altLang="en-US" sz="1200"/>
              <a:t>4/14/2021</a:t>
            </a:fld>
            <a:endParaRPr kumimoji="0" lang="en-US" altLang="en-US" sz="1200"/>
          </a:p>
        </p:txBody>
      </p:sp>
      <p:sp>
        <p:nvSpPr>
          <p:cNvPr id="34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6C1BD7-6585-4257-A20D-D7272676D080}" type="slidenum">
              <a:rPr kumimoji="0" lang="en-US" altLang="en-US" sz="1200"/>
              <a:pPr/>
              <a:t>24</a:t>
            </a:fld>
            <a:endParaRPr kumimoji="0" lang="en-US" altLang="en-US" sz="1200"/>
          </a:p>
        </p:txBody>
      </p:sp>
      <p:sp>
        <p:nvSpPr>
          <p:cNvPr id="34820" name="Rectangle 2"/>
          <p:cNvSpPr>
            <a:spLocks noGrp="1" noRot="1" noChangeAspect="1" noChangeArrowheads="1" noTextEdit="1"/>
          </p:cNvSpPr>
          <p:nvPr>
            <p:ph type="sldImg"/>
          </p:nvPr>
        </p:nvSpPr>
        <p:spPr>
          <a:xfrm>
            <a:off x="407988" y="698500"/>
            <a:ext cx="6194425" cy="3484563"/>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27728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20F20-799D-4A1E-A5B7-A7330D08A6FD}" type="datetime1">
              <a:rPr kumimoji="0" lang="en-US" altLang="en-US" sz="1200"/>
              <a:t>4/14/2021</a:t>
            </a:fld>
            <a:endParaRPr kumimoji="0" lang="en-US" altLang="en-US" sz="1200"/>
          </a:p>
        </p:txBody>
      </p:sp>
      <p:sp>
        <p:nvSpPr>
          <p:cNvPr id="34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6C1BD7-6585-4257-A20D-D7272676D080}" type="slidenum">
              <a:rPr kumimoji="0" lang="en-US" altLang="en-US" sz="1200"/>
              <a:pPr/>
              <a:t>25</a:t>
            </a:fld>
            <a:endParaRPr kumimoji="0" lang="en-US" altLang="en-US" sz="1200"/>
          </a:p>
        </p:txBody>
      </p:sp>
      <p:sp>
        <p:nvSpPr>
          <p:cNvPr id="34820" name="Rectangle 2"/>
          <p:cNvSpPr>
            <a:spLocks noGrp="1" noRot="1" noChangeAspect="1" noChangeArrowheads="1" noTextEdit="1"/>
          </p:cNvSpPr>
          <p:nvPr>
            <p:ph type="sldImg"/>
          </p:nvPr>
        </p:nvSpPr>
        <p:spPr>
          <a:xfrm>
            <a:off x="407988" y="698500"/>
            <a:ext cx="6194425" cy="3484563"/>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39751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20F20-799D-4A1E-A5B7-A7330D08A6FD}" type="datetime1">
              <a:rPr kumimoji="0" lang="en-US" altLang="en-US" sz="1200"/>
              <a:t>4/14/2021</a:t>
            </a:fld>
            <a:endParaRPr kumimoji="0" lang="en-US" altLang="en-US" sz="1200"/>
          </a:p>
        </p:txBody>
      </p:sp>
      <p:sp>
        <p:nvSpPr>
          <p:cNvPr id="34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6C1BD7-6585-4257-A20D-D7272676D080}" type="slidenum">
              <a:rPr kumimoji="0" lang="en-US" altLang="en-US" sz="1200"/>
              <a:pPr/>
              <a:t>26</a:t>
            </a:fld>
            <a:endParaRPr kumimoji="0" lang="en-US" altLang="en-US" sz="1200"/>
          </a:p>
        </p:txBody>
      </p:sp>
      <p:sp>
        <p:nvSpPr>
          <p:cNvPr id="34820" name="Rectangle 2"/>
          <p:cNvSpPr>
            <a:spLocks noGrp="1" noRot="1" noChangeAspect="1" noChangeArrowheads="1" noTextEdit="1"/>
          </p:cNvSpPr>
          <p:nvPr>
            <p:ph type="sldImg"/>
          </p:nvPr>
        </p:nvSpPr>
        <p:spPr>
          <a:xfrm>
            <a:off x="407988" y="698500"/>
            <a:ext cx="6194425" cy="3484563"/>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062402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21E681-41DA-4A32-8EC1-DFAAC5919F97}" type="datetime1">
              <a:rPr kumimoji="0" lang="en-US" altLang="en-US" sz="1200"/>
              <a:t>4/14/2021</a:t>
            </a:fld>
            <a:endParaRPr kumimoji="0" lang="en-US" altLang="en-US" sz="1200"/>
          </a:p>
        </p:txBody>
      </p:sp>
      <p:sp>
        <p:nvSpPr>
          <p:cNvPr id="358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C47064-4FC1-427C-9888-6D10BDE2AC8F}" type="slidenum">
              <a:rPr kumimoji="0" lang="en-US" altLang="en-US" sz="1200"/>
              <a:pPr/>
              <a:t>27</a:t>
            </a:fld>
            <a:endParaRPr kumimoji="0" lang="en-US" altLang="en-US" sz="1200"/>
          </a:p>
        </p:txBody>
      </p:sp>
      <p:sp>
        <p:nvSpPr>
          <p:cNvPr id="35844" name="Rectangle 2"/>
          <p:cNvSpPr>
            <a:spLocks noGrp="1" noRot="1" noChangeAspect="1" noChangeArrowheads="1" noTextEdit="1"/>
          </p:cNvSpPr>
          <p:nvPr>
            <p:ph type="sldImg"/>
          </p:nvPr>
        </p:nvSpPr>
        <p:spPr>
          <a:xfrm>
            <a:off x="407988" y="698500"/>
            <a:ext cx="6194425" cy="3484563"/>
          </a:xfrm>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320884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21E681-41DA-4A32-8EC1-DFAAC5919F97}" type="datetime1">
              <a:rPr kumimoji="0" lang="en-US" altLang="en-US" sz="1200"/>
              <a:t>4/14/2021</a:t>
            </a:fld>
            <a:endParaRPr kumimoji="0" lang="en-US" altLang="en-US" sz="1200"/>
          </a:p>
        </p:txBody>
      </p:sp>
      <p:sp>
        <p:nvSpPr>
          <p:cNvPr id="358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C47064-4FC1-427C-9888-6D10BDE2AC8F}" type="slidenum">
              <a:rPr kumimoji="0" lang="en-US" altLang="en-US" sz="1200"/>
              <a:pPr/>
              <a:t>28</a:t>
            </a:fld>
            <a:endParaRPr kumimoji="0" lang="en-US" altLang="en-US" sz="1200"/>
          </a:p>
        </p:txBody>
      </p:sp>
      <p:sp>
        <p:nvSpPr>
          <p:cNvPr id="35844" name="Rectangle 2"/>
          <p:cNvSpPr>
            <a:spLocks noGrp="1" noRot="1" noChangeAspect="1" noChangeArrowheads="1" noTextEdit="1"/>
          </p:cNvSpPr>
          <p:nvPr>
            <p:ph type="sldImg"/>
          </p:nvPr>
        </p:nvSpPr>
        <p:spPr>
          <a:xfrm>
            <a:off x="407988" y="698500"/>
            <a:ext cx="6194425" cy="3484563"/>
          </a:xfrm>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70041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32FF95-48A8-459F-8233-35F8A615F6BC}" type="datetime1">
              <a:rPr kumimoji="0" lang="en-US" altLang="en-US" sz="1200"/>
              <a:t>4/14/2021</a:t>
            </a:fld>
            <a:endParaRPr kumimoji="0" lang="en-US" altLang="en-US" sz="1200"/>
          </a:p>
        </p:txBody>
      </p:sp>
      <p:sp>
        <p:nvSpPr>
          <p:cNvPr id="296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6CD8C8-7ED3-47E6-9C6B-D63BE7961998}" type="slidenum">
              <a:rPr kumimoji="0" lang="en-US" altLang="en-US" sz="1200"/>
              <a:pPr/>
              <a:t>29</a:t>
            </a:fld>
            <a:endParaRPr kumimoji="0" lang="en-US" altLang="en-US" sz="1200"/>
          </a:p>
        </p:txBody>
      </p:sp>
      <p:sp>
        <p:nvSpPr>
          <p:cNvPr id="29700" name="Rectangle 2"/>
          <p:cNvSpPr>
            <a:spLocks noGrp="1" noRot="1" noChangeAspect="1" noChangeArrowheads="1" noTextEdit="1"/>
          </p:cNvSpPr>
          <p:nvPr>
            <p:ph type="sldImg"/>
          </p:nvPr>
        </p:nvSpPr>
        <p:spPr>
          <a:xfrm>
            <a:off x="407988" y="698500"/>
            <a:ext cx="6194425" cy="3484563"/>
          </a:xfrm>
          <a:ln/>
        </p:spPr>
      </p:sp>
      <p:sp>
        <p:nvSpPr>
          <p:cNvPr id="29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169119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D174D3-FDF7-4F8A-A744-B15B2B3F32C1}" type="datetime1">
              <a:rPr kumimoji="0" lang="en-US" altLang="en-US" sz="1200"/>
              <a:t>4/14/2021</a:t>
            </a:fld>
            <a:endParaRPr kumimoji="0" lang="en-US" altLang="en-US" sz="1200"/>
          </a:p>
        </p:txBody>
      </p:sp>
      <p:sp>
        <p:nvSpPr>
          <p:cNvPr id="307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41D1AA-0792-40F2-8B10-5753C816FC8D}" type="slidenum">
              <a:rPr kumimoji="0" lang="en-US" altLang="en-US" sz="1200"/>
              <a:pPr/>
              <a:t>31</a:t>
            </a:fld>
            <a:endParaRPr kumimoji="0" lang="en-US" altLang="en-US" sz="1200"/>
          </a:p>
        </p:txBody>
      </p:sp>
      <p:sp>
        <p:nvSpPr>
          <p:cNvPr id="30724" name="Rectangle 2"/>
          <p:cNvSpPr>
            <a:spLocks noGrp="1" noRot="1" noChangeAspect="1" noChangeArrowheads="1" noTextEdit="1"/>
          </p:cNvSpPr>
          <p:nvPr>
            <p:ph type="sldImg"/>
          </p:nvPr>
        </p:nvSpPr>
        <p:spPr>
          <a:xfrm>
            <a:off x="407988" y="698500"/>
            <a:ext cx="6194425" cy="3484563"/>
          </a:xfrm>
          <a:ln/>
        </p:spPr>
      </p:sp>
      <p:sp>
        <p:nvSpPr>
          <p:cNvPr id="307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04740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6D0507-B8C0-4B4C-AA19-89A6C0218BE0}" type="datetime1">
              <a:rPr kumimoji="0" lang="en-US" altLang="en-US" sz="1200"/>
              <a:t>4/14/2021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56BCBE-1D83-4C82-9FBB-7B4C0388156B}" type="slidenum">
              <a:rPr kumimoji="0" lang="en-US" altLang="en-US" sz="1200"/>
              <a:pPr/>
              <a:t>2</a:t>
            </a:fld>
            <a:endParaRPr kumimoji="0" lang="en-US" altLang="en-US" sz="1200"/>
          </a:p>
        </p:txBody>
      </p:sp>
      <p:sp>
        <p:nvSpPr>
          <p:cNvPr id="56324" name="Rectangle 2"/>
          <p:cNvSpPr>
            <a:spLocks noGrp="1" noRot="1" noChangeAspect="1" noChangeArrowheads="1" noTextEdit="1"/>
          </p:cNvSpPr>
          <p:nvPr>
            <p:ph type="sldImg"/>
          </p:nvPr>
        </p:nvSpPr>
        <p:spPr>
          <a:xfrm>
            <a:off x="407988" y="698500"/>
            <a:ext cx="6194425" cy="3484563"/>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348970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9FBD45E-E3F5-47CB-91B1-FE210F37CA62}" type="datetime1">
              <a:rPr kumimoji="0" lang="en-US" altLang="en-US" sz="1200"/>
              <a:t>4/14/2021</a:t>
            </a:fld>
            <a:endParaRPr kumimoji="0" lang="en-US" altLang="en-US" sz="1200"/>
          </a:p>
        </p:txBody>
      </p:sp>
      <p:sp>
        <p:nvSpPr>
          <p:cNvPr id="317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0E4E3F-B4A1-4FCE-B56E-F2707B52E315}" type="slidenum">
              <a:rPr kumimoji="0" lang="en-US" altLang="en-US" sz="1200"/>
              <a:pPr/>
              <a:t>32</a:t>
            </a:fld>
            <a:endParaRPr kumimoji="0" lang="en-US" altLang="en-US" sz="1200"/>
          </a:p>
        </p:txBody>
      </p:sp>
      <p:sp>
        <p:nvSpPr>
          <p:cNvPr id="31748" name="Rectangle 2"/>
          <p:cNvSpPr>
            <a:spLocks noGrp="1" noRot="1" noChangeAspect="1" noChangeArrowheads="1" noTextEdit="1"/>
          </p:cNvSpPr>
          <p:nvPr>
            <p:ph type="sldImg"/>
          </p:nvPr>
        </p:nvSpPr>
        <p:spPr>
          <a:xfrm>
            <a:off x="407988" y="698500"/>
            <a:ext cx="6194425" cy="3484563"/>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73730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xfrm>
            <a:off x="407988" y="698500"/>
            <a:ext cx="6194425" cy="3484563"/>
          </a:xfrm>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277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7EB00BC-5F43-4694-BCAB-90B98B6E0DFC}" type="datetime1">
              <a:rPr kumimoji="0" lang="en-US" altLang="en-US" sz="1200"/>
              <a:t>4/14/2021</a:t>
            </a:fld>
            <a:endParaRPr kumimoji="0" lang="en-US" altLang="en-US" sz="1200"/>
          </a:p>
        </p:txBody>
      </p:sp>
      <p:sp>
        <p:nvSpPr>
          <p:cNvPr id="3277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C42F87-7CE7-4980-AF5B-D986DA2AE940}" type="slidenum">
              <a:rPr kumimoji="0" lang="en-US" altLang="en-US" sz="1200"/>
              <a:pPr/>
              <a:t>33</a:t>
            </a:fld>
            <a:endParaRPr kumimoji="0" lang="en-US" altLang="en-US" sz="1200"/>
          </a:p>
        </p:txBody>
      </p:sp>
    </p:spTree>
    <p:extLst>
      <p:ext uri="{BB962C8B-B14F-4D97-AF65-F5344CB8AC3E}">
        <p14:creationId xmlns:p14="http://schemas.microsoft.com/office/powerpoint/2010/main" val="39155852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407988" y="698500"/>
            <a:ext cx="6194425" cy="3484563"/>
          </a:xfrm>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379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CF65CA-E17C-4AC5-A204-B6492A49933E}" type="datetime1">
              <a:rPr kumimoji="0" lang="en-US" altLang="en-US" sz="1200"/>
              <a:t>4/14/2021</a:t>
            </a:fld>
            <a:endParaRPr kumimoji="0" lang="en-US" altLang="en-US" sz="1200"/>
          </a:p>
        </p:txBody>
      </p:sp>
      <p:sp>
        <p:nvSpPr>
          <p:cNvPr id="3379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D716D1-4351-4821-8687-C0A121DAA440}" type="slidenum">
              <a:rPr kumimoji="0" lang="en-US" altLang="en-US" sz="1200"/>
              <a:pPr/>
              <a:t>34</a:t>
            </a:fld>
            <a:endParaRPr kumimoji="0" lang="en-US" altLang="en-US" sz="1200"/>
          </a:p>
        </p:txBody>
      </p:sp>
    </p:spTree>
    <p:extLst>
      <p:ext uri="{BB962C8B-B14F-4D97-AF65-F5344CB8AC3E}">
        <p14:creationId xmlns:p14="http://schemas.microsoft.com/office/powerpoint/2010/main" val="5770356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20F20-799D-4A1E-A5B7-A7330D08A6FD}" type="datetime1">
              <a:rPr kumimoji="0" lang="en-US" altLang="en-US" sz="1200"/>
              <a:t>4/14/2021</a:t>
            </a:fld>
            <a:endParaRPr kumimoji="0" lang="en-US" altLang="en-US" sz="1200"/>
          </a:p>
        </p:txBody>
      </p:sp>
      <p:sp>
        <p:nvSpPr>
          <p:cNvPr id="34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6C1BD7-6585-4257-A20D-D7272676D080}" type="slidenum">
              <a:rPr kumimoji="0" lang="en-US" altLang="en-US" sz="1200"/>
              <a:pPr/>
              <a:t>35</a:t>
            </a:fld>
            <a:endParaRPr kumimoji="0" lang="en-US" altLang="en-US" sz="1200"/>
          </a:p>
        </p:txBody>
      </p:sp>
      <p:sp>
        <p:nvSpPr>
          <p:cNvPr id="34820" name="Rectangle 2"/>
          <p:cNvSpPr>
            <a:spLocks noGrp="1" noRot="1" noChangeAspect="1" noChangeArrowheads="1" noTextEdit="1"/>
          </p:cNvSpPr>
          <p:nvPr>
            <p:ph type="sldImg"/>
          </p:nvPr>
        </p:nvSpPr>
        <p:spPr>
          <a:xfrm>
            <a:off x="407988" y="698500"/>
            <a:ext cx="6194425" cy="3484563"/>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99932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21E681-41DA-4A32-8EC1-DFAAC5919F97}" type="datetime1">
              <a:rPr kumimoji="0" lang="en-US" altLang="en-US" sz="1200"/>
              <a:t>4/14/2021</a:t>
            </a:fld>
            <a:endParaRPr kumimoji="0" lang="en-US" altLang="en-US" sz="1200"/>
          </a:p>
        </p:txBody>
      </p:sp>
      <p:sp>
        <p:nvSpPr>
          <p:cNvPr id="358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C47064-4FC1-427C-9888-6D10BDE2AC8F}" type="slidenum">
              <a:rPr kumimoji="0" lang="en-US" altLang="en-US" sz="1200"/>
              <a:pPr/>
              <a:t>36</a:t>
            </a:fld>
            <a:endParaRPr kumimoji="0" lang="en-US" altLang="en-US" sz="1200"/>
          </a:p>
        </p:txBody>
      </p:sp>
      <p:sp>
        <p:nvSpPr>
          <p:cNvPr id="35844" name="Rectangle 2"/>
          <p:cNvSpPr>
            <a:spLocks noGrp="1" noRot="1" noChangeAspect="1" noChangeArrowheads="1" noTextEdit="1"/>
          </p:cNvSpPr>
          <p:nvPr>
            <p:ph type="sldImg"/>
          </p:nvPr>
        </p:nvSpPr>
        <p:spPr>
          <a:xfrm>
            <a:off x="407988" y="698500"/>
            <a:ext cx="6194425" cy="3484563"/>
          </a:xfrm>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98976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61C26F-BD40-465E-84FF-868E7C24757F}" type="datetime1">
              <a:rPr kumimoji="0" lang="en-US" altLang="en-US" sz="1200"/>
              <a:t>4/14/2021</a:t>
            </a:fld>
            <a:endParaRPr kumimoji="0" lang="en-US" altLang="en-US" sz="1200"/>
          </a:p>
        </p:txBody>
      </p:sp>
      <p:sp>
        <p:nvSpPr>
          <p:cNvPr id="368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A1BE26-78EF-4532-9BF3-F31E1AD004F3}" type="slidenum">
              <a:rPr kumimoji="0" lang="en-US" altLang="en-US" sz="1200"/>
              <a:pPr/>
              <a:t>37</a:t>
            </a:fld>
            <a:endParaRPr kumimoji="0" lang="en-US" altLang="en-US" sz="1200"/>
          </a:p>
        </p:txBody>
      </p:sp>
      <p:sp>
        <p:nvSpPr>
          <p:cNvPr id="36868" name="Rectangle 2"/>
          <p:cNvSpPr>
            <a:spLocks noGrp="1" noRot="1" noChangeAspect="1" noChangeArrowheads="1" noTextEdit="1"/>
          </p:cNvSpPr>
          <p:nvPr>
            <p:ph type="sldImg"/>
          </p:nvPr>
        </p:nvSpPr>
        <p:spPr>
          <a:xfrm>
            <a:off x="407988" y="698500"/>
            <a:ext cx="6194425" cy="3484563"/>
          </a:xfrm>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937254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B89E66-BB9A-49D3-B009-A966F29CA254}" type="datetime1">
              <a:rPr kumimoji="0" lang="en-US" altLang="en-US" sz="1200"/>
              <a:t>4/14/2021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B38BCC-9CA5-41AA-89EA-25C54E200999}" type="slidenum">
              <a:rPr kumimoji="0" lang="en-US" altLang="en-US" sz="1200"/>
              <a:pPr/>
              <a:t>38</a:t>
            </a:fld>
            <a:endParaRPr kumimoji="0" lang="en-US" altLang="en-US" sz="1200"/>
          </a:p>
        </p:txBody>
      </p:sp>
      <p:sp>
        <p:nvSpPr>
          <p:cNvPr id="37892" name="Rectangle 2"/>
          <p:cNvSpPr>
            <a:spLocks noGrp="1" noRot="1" noChangeAspect="1" noChangeArrowheads="1" noTextEdit="1"/>
          </p:cNvSpPr>
          <p:nvPr>
            <p:ph type="sldImg"/>
          </p:nvPr>
        </p:nvSpPr>
        <p:spPr>
          <a:xfrm>
            <a:off x="407988" y="698500"/>
            <a:ext cx="6194425" cy="3484563"/>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715289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5D6384-0ACE-413D-9398-6C8DFBB3BB1A}" type="datetime1">
              <a:rPr kumimoji="0" lang="en-US" altLang="en-US" sz="1200"/>
              <a:t>4/14/2021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F268A9-EE50-4F56-84D7-F55F88FDC1B9}" type="slidenum">
              <a:rPr kumimoji="0" lang="en-US" altLang="en-US" sz="1200"/>
              <a:pPr/>
              <a:t>39</a:t>
            </a:fld>
            <a:endParaRPr kumimoji="0" lang="en-US" altLang="en-US" sz="1200"/>
          </a:p>
        </p:txBody>
      </p:sp>
      <p:sp>
        <p:nvSpPr>
          <p:cNvPr id="38916" name="Rectangle 2"/>
          <p:cNvSpPr>
            <a:spLocks noGrp="1" noRot="1" noChangeAspect="1" noChangeArrowheads="1" noTextEdit="1"/>
          </p:cNvSpPr>
          <p:nvPr>
            <p:ph type="sldImg"/>
          </p:nvPr>
        </p:nvSpPr>
        <p:spPr>
          <a:xfrm>
            <a:off x="407988" y="698500"/>
            <a:ext cx="6194425" cy="3484563"/>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4907453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7704F48-1B74-4F27-AE39-444C47D0E046}" type="datetime1">
              <a:rPr kumimoji="0" lang="en-US" altLang="en-US" sz="1200"/>
              <a:t>4/14/2021</a:t>
            </a:fld>
            <a:endParaRPr kumimoji="0" lang="en-US" altLang="en-US" sz="1200"/>
          </a:p>
        </p:txBody>
      </p:sp>
      <p:sp>
        <p:nvSpPr>
          <p:cNvPr id="399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1CE33D-F09F-42B4-AFDA-858852A6C122}" type="slidenum">
              <a:rPr kumimoji="0" lang="en-US" altLang="en-US" sz="1200"/>
              <a:pPr/>
              <a:t>40</a:t>
            </a:fld>
            <a:endParaRPr kumimoji="0" lang="en-US" altLang="en-US" sz="1200"/>
          </a:p>
        </p:txBody>
      </p:sp>
      <p:sp>
        <p:nvSpPr>
          <p:cNvPr id="39940" name="Rectangle 2"/>
          <p:cNvSpPr>
            <a:spLocks noGrp="1" noRot="1" noChangeAspect="1" noChangeArrowheads="1" noTextEdit="1"/>
          </p:cNvSpPr>
          <p:nvPr>
            <p:ph type="sldImg"/>
          </p:nvPr>
        </p:nvSpPr>
        <p:spPr>
          <a:xfrm>
            <a:off x="407988" y="698500"/>
            <a:ext cx="6194425" cy="3484563"/>
          </a:xfrm>
          <a:ln/>
        </p:spPr>
      </p:sp>
      <p:sp>
        <p:nvSpPr>
          <p:cNvPr id="399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55903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4/14/2021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41</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79443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17EB71-3951-49E7-A2C4-F248F18311F6}" type="datetime1">
              <a:rPr kumimoji="0" lang="en-US" altLang="en-US" sz="1200"/>
              <a:t>4/14/2021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D097D9-11A9-406B-8495-97B0F4D47854}" type="slidenum">
              <a:rPr kumimoji="0" lang="en-US" altLang="en-US" sz="1200"/>
              <a:pPr/>
              <a:t>3</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8388454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8DF283-1DF4-48D8-BF1B-6576EA62E8A2}" type="datetime1">
              <a:rPr kumimoji="0" lang="en-US" altLang="en-US" sz="1200"/>
              <a:t>4/14/2021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3A162C-EC91-4BED-A7B0-17318145597A}" type="slidenum">
              <a:rPr kumimoji="0" lang="en-US" altLang="en-US" sz="1200"/>
              <a:pPr/>
              <a:t>42</a:t>
            </a:fld>
            <a:endParaRPr kumimoji="0" lang="en-US" altLang="en-US" sz="1200"/>
          </a:p>
        </p:txBody>
      </p:sp>
      <p:sp>
        <p:nvSpPr>
          <p:cNvPr id="64516" name="Rectangle 2"/>
          <p:cNvSpPr>
            <a:spLocks noGrp="1" noRot="1" noChangeAspect="1" noChangeArrowheads="1" noTextEdit="1"/>
          </p:cNvSpPr>
          <p:nvPr>
            <p:ph type="sldImg"/>
          </p:nvPr>
        </p:nvSpPr>
        <p:spPr>
          <a:xfrm>
            <a:off x="406400" y="698500"/>
            <a:ext cx="6197600" cy="3486150"/>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620852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80BA99-7B91-49A5-B567-ADC4DB4F11D2}" type="datetime1">
              <a:rPr kumimoji="0" lang="en-US" altLang="en-US" sz="1200"/>
              <a:t>4/14/2021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F863A3-37B2-4387-9A78-A8191ED2F7F4}" type="slidenum">
              <a:rPr kumimoji="0" lang="en-US" altLang="en-US" sz="1200"/>
              <a:pPr/>
              <a:t>44</a:t>
            </a:fld>
            <a:endParaRPr kumimoji="0" lang="en-US" altLang="en-US" sz="1200"/>
          </a:p>
        </p:txBody>
      </p:sp>
      <p:sp>
        <p:nvSpPr>
          <p:cNvPr id="65540" name="Rectangle 2"/>
          <p:cNvSpPr>
            <a:spLocks noGrp="1" noRot="1" noChangeAspect="1" noChangeArrowheads="1" noTextEdit="1"/>
          </p:cNvSpPr>
          <p:nvPr>
            <p:ph type="sldImg"/>
          </p:nvPr>
        </p:nvSpPr>
        <p:spPr>
          <a:xfrm>
            <a:off x="406400" y="698500"/>
            <a:ext cx="6197600" cy="3486150"/>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30259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F2C676-4806-4CD9-8658-52E86D1CFB56}" type="datetime1">
              <a:rPr kumimoji="0" lang="en-US" altLang="en-US" sz="1200"/>
              <a:t>4/14/2021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08068B-6461-46D0-8818-29647924E411}" type="slidenum">
              <a:rPr kumimoji="0" lang="en-US" altLang="en-US" sz="1200"/>
              <a:pPr/>
              <a:t>4</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57643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C5AF46-7E0E-41BE-9C0F-DCBA571FD44F}" type="datetime1">
              <a:rPr kumimoji="0" lang="en-US" altLang="en-US" sz="1200"/>
              <a:t>4/14/2021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350D514-A34C-47E9-B494-49BCC2290F52}" type="slidenum">
              <a:rPr kumimoji="0" lang="en-US" altLang="en-US" sz="1200"/>
              <a:pPr/>
              <a:t>5</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72894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E37EB20-1599-4F95-A913-45876A216BCA}" type="datetime1">
              <a:rPr kumimoji="0" lang="en-US" altLang="en-US" sz="1200"/>
              <a:t>4/14/2021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E9DE87-A5AD-41E8-911A-1C975915F2C7}" type="slidenum">
              <a:rPr kumimoji="0" lang="en-US" altLang="en-US" sz="1200"/>
              <a:pPr/>
              <a:t>6</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23301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0E7879-1BB8-4859-BBD3-1A29C71FA9A5}" type="datetime1">
              <a:rPr kumimoji="0" lang="en-US" altLang="en-US" sz="1200"/>
              <a:t>4/14/2021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28500D-F345-4698-AD12-80FF57A16AB1}" type="slidenum">
              <a:rPr kumimoji="0" lang="en-US" altLang="en-US" sz="1200"/>
              <a:pPr/>
              <a:t>7</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507250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E912DF-B108-4C73-82A2-2997BB001F07}" type="datetime1">
              <a:rPr kumimoji="0" lang="en-US" altLang="en-US" sz="1200"/>
              <a:t>4/14/2021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7A8649-AB2E-4656-AE42-9039BEC31A49}" type="slidenum">
              <a:rPr kumimoji="0" lang="en-US" altLang="en-US" sz="1200"/>
              <a:pPr/>
              <a:t>8</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56188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075055-0C8C-4F08-BDD8-A3185CC8DF79}" type="datetime1">
              <a:rPr kumimoji="0" lang="en-US" altLang="en-US" sz="1200"/>
              <a:t>4/14/2021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B999CB-E534-4119-ACAF-22B57F1E6835}" type="slidenum">
              <a:rPr kumimoji="0" lang="en-US" altLang="en-US" sz="1200"/>
              <a:pPr/>
              <a:t>9</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734025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B73655A6-AD55-4BD1-89CF-C9C9C21359B8}" type="datetime4">
              <a:rPr lang="en-US" smtClean="0"/>
              <a:t>April 14,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EE01238C-AC0B-4751-B488-477687DD4EF9}" type="slidenum">
              <a:rPr lang="en-US" altLang="en-US"/>
              <a:pPr/>
              <a:t>‹#›</a:t>
            </a:fld>
            <a:endParaRPr lang="en-US" altLang="en-US"/>
          </a:p>
        </p:txBody>
      </p:sp>
    </p:spTree>
    <p:extLst>
      <p:ext uri="{BB962C8B-B14F-4D97-AF65-F5344CB8AC3E}">
        <p14:creationId xmlns:p14="http://schemas.microsoft.com/office/powerpoint/2010/main" val="380516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6378C432-B099-4514-ABC5-E62301CA8009}" type="datetime4">
              <a:rPr lang="en-US" smtClean="0"/>
              <a:t>April 14,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AA6B006-B927-4B36-9350-BD3A6BFA8DEC}" type="slidenum">
              <a:rPr lang="en-US" altLang="en-US"/>
              <a:pPr/>
              <a:t>‹#›</a:t>
            </a:fld>
            <a:endParaRPr lang="en-US" altLang="en-US"/>
          </a:p>
        </p:txBody>
      </p:sp>
    </p:spTree>
    <p:extLst>
      <p:ext uri="{BB962C8B-B14F-4D97-AF65-F5344CB8AC3E}">
        <p14:creationId xmlns:p14="http://schemas.microsoft.com/office/powerpoint/2010/main" val="119890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0B7E966-FE2B-4699-9FF3-25B932D5273A}" type="datetime4">
              <a:rPr lang="en-US" smtClean="0"/>
              <a:t>April 14,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1FDDAF86-A8EC-4741-AB7A-EF5F33FF0706}" type="slidenum">
              <a:rPr lang="en-US" altLang="en-US"/>
              <a:pPr/>
              <a:t>‹#›</a:t>
            </a:fld>
            <a:endParaRPr lang="en-US" altLang="en-US"/>
          </a:p>
        </p:txBody>
      </p:sp>
    </p:spTree>
    <p:extLst>
      <p:ext uri="{BB962C8B-B14F-4D97-AF65-F5344CB8AC3E}">
        <p14:creationId xmlns:p14="http://schemas.microsoft.com/office/powerpoint/2010/main" val="38325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EA031D79-0386-4F8C-A35E-06EB197A5C2B}" type="datetime4">
              <a:rPr lang="en-US" smtClean="0"/>
              <a:t>April 14,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48CDE847-1089-4D45-8D3A-42B1F528954C}" type="slidenum">
              <a:rPr lang="en-US" altLang="en-US"/>
              <a:pPr/>
              <a:t>‹#›</a:t>
            </a:fld>
            <a:endParaRPr lang="en-US" altLang="en-US"/>
          </a:p>
        </p:txBody>
      </p:sp>
    </p:spTree>
    <p:extLst>
      <p:ext uri="{BB962C8B-B14F-4D97-AF65-F5344CB8AC3E}">
        <p14:creationId xmlns:p14="http://schemas.microsoft.com/office/powerpoint/2010/main" val="283429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9099C98-E22F-45B0-A1DA-8527DC66E113}" type="datetime4">
              <a:rPr lang="en-US" smtClean="0"/>
              <a:t>April 14,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B0A90A18-8587-4F95-B8B0-5B5AFC38CB90}" type="slidenum">
              <a:rPr lang="en-US" altLang="en-US"/>
              <a:pPr/>
              <a:t>‹#›</a:t>
            </a:fld>
            <a:endParaRPr lang="en-US" altLang="en-US"/>
          </a:p>
        </p:txBody>
      </p:sp>
    </p:spTree>
    <p:extLst>
      <p:ext uri="{BB962C8B-B14F-4D97-AF65-F5344CB8AC3E}">
        <p14:creationId xmlns:p14="http://schemas.microsoft.com/office/powerpoint/2010/main" val="154036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16D1A6D5-A8AF-464C-B1CD-F3095D9F63F0}" type="datetime4">
              <a:rPr lang="en-US" smtClean="0"/>
              <a:t>April 14,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2312C4BB-47A2-421F-8F8D-0F1B0E370508}" type="slidenum">
              <a:rPr lang="en-US" altLang="en-US"/>
              <a:pPr/>
              <a:t>‹#›</a:t>
            </a:fld>
            <a:endParaRPr lang="en-US" altLang="en-US"/>
          </a:p>
        </p:txBody>
      </p:sp>
    </p:spTree>
    <p:extLst>
      <p:ext uri="{BB962C8B-B14F-4D97-AF65-F5344CB8AC3E}">
        <p14:creationId xmlns:p14="http://schemas.microsoft.com/office/powerpoint/2010/main" val="23020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78F5BA8-4131-44E5-BCBC-340AC1CCF21D}" type="datetime4">
              <a:rPr lang="en-US" smtClean="0"/>
              <a:t>April 14,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288E4A36-EB65-43C8-9338-F7BAFCC42797}" type="slidenum">
              <a:rPr lang="en-US" altLang="en-US"/>
              <a:pPr/>
              <a:t>‹#›</a:t>
            </a:fld>
            <a:endParaRPr lang="en-US" altLang="en-US"/>
          </a:p>
        </p:txBody>
      </p:sp>
    </p:spTree>
    <p:extLst>
      <p:ext uri="{BB962C8B-B14F-4D97-AF65-F5344CB8AC3E}">
        <p14:creationId xmlns:p14="http://schemas.microsoft.com/office/powerpoint/2010/main" val="3629416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06309B87-D754-4C96-9F79-55B876709F5E}" type="datetime4">
              <a:rPr lang="en-US" smtClean="0"/>
              <a:t>April 14,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4AF002FD-AEE2-4D22-B337-046309815F19}" type="slidenum">
              <a:rPr lang="en-US" altLang="en-US"/>
              <a:pPr/>
              <a:t>‹#›</a:t>
            </a:fld>
            <a:endParaRPr lang="en-US" altLang="en-US"/>
          </a:p>
        </p:txBody>
      </p:sp>
    </p:spTree>
    <p:extLst>
      <p:ext uri="{BB962C8B-B14F-4D97-AF65-F5344CB8AC3E}">
        <p14:creationId xmlns:p14="http://schemas.microsoft.com/office/powerpoint/2010/main" val="1926588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0213E0E9-2D65-45C8-853E-7163257EB880}" type="datetime4">
              <a:rPr lang="en-US" smtClean="0"/>
              <a:t>April 14,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05553835-3E1A-4B8A-A73E-8CF3D86D9264}" type="slidenum">
              <a:rPr lang="en-US" altLang="en-US"/>
              <a:pPr/>
              <a:t>‹#›</a:t>
            </a:fld>
            <a:endParaRPr lang="en-US" altLang="en-US"/>
          </a:p>
        </p:txBody>
      </p:sp>
    </p:spTree>
    <p:extLst>
      <p:ext uri="{BB962C8B-B14F-4D97-AF65-F5344CB8AC3E}">
        <p14:creationId xmlns:p14="http://schemas.microsoft.com/office/powerpoint/2010/main" val="2977074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082538D-09EA-4B5B-9156-C28E86768186}" type="datetime4">
              <a:rPr lang="en-US" smtClean="0"/>
              <a:t>April 14,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4D8755D6-D5D0-48BB-9519-1D26C28EC3EF}" type="slidenum">
              <a:rPr lang="en-US" altLang="en-US"/>
              <a:pPr/>
              <a:t>‹#›</a:t>
            </a:fld>
            <a:endParaRPr lang="en-US" altLang="en-US"/>
          </a:p>
        </p:txBody>
      </p:sp>
    </p:spTree>
    <p:extLst>
      <p:ext uri="{BB962C8B-B14F-4D97-AF65-F5344CB8AC3E}">
        <p14:creationId xmlns:p14="http://schemas.microsoft.com/office/powerpoint/2010/main" val="421651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F4CCB4D-30E8-456F-8701-3DC1C7156221}" type="datetime4">
              <a:rPr lang="en-US" smtClean="0"/>
              <a:t>April 14,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B5EC73C-2A77-42F9-8100-0427F9C41F64}" type="slidenum">
              <a:rPr lang="en-US" altLang="en-US"/>
              <a:pPr/>
              <a:t>‹#›</a:t>
            </a:fld>
            <a:endParaRPr lang="en-US" altLang="en-US"/>
          </a:p>
        </p:txBody>
      </p:sp>
    </p:spTree>
    <p:extLst>
      <p:ext uri="{BB962C8B-B14F-4D97-AF65-F5344CB8AC3E}">
        <p14:creationId xmlns:p14="http://schemas.microsoft.com/office/powerpoint/2010/main" val="201184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031A2DA3-FCE2-49E8-A3F2-EDB25FD31ADF}" type="datetime4">
              <a:rPr lang="en-US" smtClean="0"/>
              <a:t>April 14,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705C4380-0417-4DC3-AAF6-1CD24F9B3BD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1"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6.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1.emf"/><Relationship Id="rId1" Type="http://schemas.openxmlformats.org/officeDocument/2006/relationships/slideLayout" Target="../slideLayouts/slideLayout7.xml"/><Relationship Id="rId4" Type="http://schemas.openxmlformats.org/officeDocument/2006/relationships/image" Target="../media/image15.emf"/></Relationships>
</file>

<file path=ppt/slides/_rels/slide2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8</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4800" dirty="0"/>
              <a:t>Perfection: </a:t>
            </a:r>
            <a:r>
              <a:rPr lang="en-US" altLang="en-US" sz="4800" dirty="0" smtClean="0"/>
              <a:t>Description Requirement &amp; </a:t>
            </a:r>
            <a:r>
              <a:rPr lang="en-US" altLang="en-US" sz="4800" dirty="0" smtClean="0"/>
              <a:t>Possession Intro</a:t>
            </a:r>
            <a:endParaRPr lang="en-US" altLang="en-US" sz="4800" dirty="0"/>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r>
              <a:rPr lang="en-US" altLang="en-US" sz="1800" dirty="0" smtClean="0">
                <a:solidFill>
                  <a:srgbClr val="0000FF"/>
                </a:solidFill>
              </a:rPr>
              <a:t>Copyright </a:t>
            </a:r>
            <a:r>
              <a:rPr lang="en-US" altLang="en-US" sz="1800">
                <a:solidFill>
                  <a:srgbClr val="0000FF"/>
                </a:solidFill>
              </a:rPr>
              <a:t>© </a:t>
            </a:r>
            <a:r>
              <a:rPr lang="en-US" altLang="en-US" sz="180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FS Need Not Describe Collateral?</a:t>
            </a:r>
            <a:endParaRPr lang="en-US" dirty="0"/>
          </a:p>
        </p:txBody>
      </p:sp>
      <p:sp>
        <p:nvSpPr>
          <p:cNvPr id="3" name="Content Placeholder 2"/>
          <p:cNvSpPr>
            <a:spLocks noGrp="1"/>
          </p:cNvSpPr>
          <p:nvPr>
            <p:ph idx="1"/>
          </p:nvPr>
        </p:nvSpPr>
        <p:spPr/>
        <p:txBody>
          <a:bodyPr/>
          <a:lstStyle/>
          <a:p>
            <a:r>
              <a:rPr lang="en-US" dirty="0" smtClean="0"/>
              <a:t>Per the Court</a:t>
            </a:r>
          </a:p>
          <a:p>
            <a:pPr lvl="1"/>
            <a:r>
              <a:rPr lang="en-US" dirty="0" smtClean="0"/>
              <a:t>“</a:t>
            </a:r>
            <a:r>
              <a:rPr lang="en-US" dirty="0"/>
              <a:t>The [view that] requires that the financing statement by its own terms describe the collateral cannot be supported under Article 9. Article 9 simply does not require that the financing statement describe anything more than the type of collateral and leaves to interested parties the burden of seeking more information</a:t>
            </a:r>
            <a:r>
              <a:rPr lang="en-US" dirty="0" smtClean="0"/>
              <a:t>.”</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14,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10</a:t>
            </a:fld>
            <a:endParaRPr lang="en-US" altLang="en-US"/>
          </a:p>
        </p:txBody>
      </p:sp>
    </p:spTree>
    <p:extLst>
      <p:ext uri="{BB962C8B-B14F-4D97-AF65-F5344CB8AC3E}">
        <p14:creationId xmlns:p14="http://schemas.microsoft.com/office/powerpoint/2010/main" val="2409048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 the Result</a:t>
            </a:r>
            <a:endParaRPr lang="en-US" dirty="0"/>
          </a:p>
        </p:txBody>
      </p:sp>
      <p:sp>
        <p:nvSpPr>
          <p:cNvPr id="3" name="Content Placeholder 2"/>
          <p:cNvSpPr>
            <a:spLocks noGrp="1"/>
          </p:cNvSpPr>
          <p:nvPr>
            <p:ph idx="1"/>
          </p:nvPr>
        </p:nvSpPr>
        <p:spPr/>
        <p:txBody>
          <a:bodyPr/>
          <a:lstStyle/>
          <a:p>
            <a:r>
              <a:rPr lang="en-US" dirty="0" smtClean="0"/>
              <a:t>Per the Court</a:t>
            </a:r>
          </a:p>
          <a:p>
            <a:pPr lvl="1"/>
            <a:r>
              <a:rPr lang="en-US" dirty="0" smtClean="0"/>
              <a:t>“</a:t>
            </a:r>
            <a:r>
              <a:rPr lang="en-US" dirty="0"/>
              <a:t>A subsequent creditor, faced with notice that a security interest may exist or be created in any or all of the debtor’s accounts, would certainly have reasonable grounds for inquiring further before relying on any of the debtor’s accounts for collateral</a:t>
            </a:r>
            <a:r>
              <a:rPr lang="en-US" dirty="0" smtClean="0"/>
              <a:t>.” </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14,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11</a:t>
            </a:fld>
            <a:endParaRPr lang="en-US" altLang="en-US"/>
          </a:p>
        </p:txBody>
      </p:sp>
    </p:spTree>
    <p:extLst>
      <p:ext uri="{BB962C8B-B14F-4D97-AF65-F5344CB8AC3E}">
        <p14:creationId xmlns:p14="http://schemas.microsoft.com/office/powerpoint/2010/main" val="68594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 the Result</a:t>
            </a:r>
            <a:endParaRPr lang="en-US" dirty="0"/>
          </a:p>
        </p:txBody>
      </p:sp>
      <p:sp>
        <p:nvSpPr>
          <p:cNvPr id="3" name="Content Placeholder 2"/>
          <p:cNvSpPr>
            <a:spLocks noGrp="1"/>
          </p:cNvSpPr>
          <p:nvPr>
            <p:ph idx="1"/>
          </p:nvPr>
        </p:nvSpPr>
        <p:spPr/>
        <p:txBody>
          <a:bodyPr/>
          <a:lstStyle/>
          <a:p>
            <a:r>
              <a:rPr lang="en-US" dirty="0" smtClean="0"/>
              <a:t>Per the Court</a:t>
            </a:r>
          </a:p>
          <a:p>
            <a:pPr lvl="1"/>
            <a:r>
              <a:rPr lang="en-US" dirty="0" smtClean="0"/>
              <a:t>“We conclude that under Minnesota law applying the UCC the financing statement covering ‘assignment accounts receivable’ was adequate to perfect the Bank’s security interest in accounts acquired subsequent to the filing of the financing statement, whether or not there was a specific assignment of particular accounts.”</a:t>
            </a:r>
            <a:endParaRPr lang="en-US" dirty="0"/>
          </a:p>
        </p:txBody>
      </p:sp>
      <p:sp>
        <p:nvSpPr>
          <p:cNvPr id="4" name="Date Placeholder 3"/>
          <p:cNvSpPr>
            <a:spLocks noGrp="1"/>
          </p:cNvSpPr>
          <p:nvPr>
            <p:ph type="dt" sz="half" idx="10"/>
          </p:nvPr>
        </p:nvSpPr>
        <p:spPr/>
        <p:txBody>
          <a:bodyPr/>
          <a:lstStyle/>
          <a:p>
            <a:pPr>
              <a:defRPr/>
            </a:pPr>
            <a:fld id="{EA031D79-0386-4F8C-A35E-06EB197A5C2B}" type="datetime4">
              <a:rPr lang="en-US" smtClean="0"/>
              <a:t>April 14,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48CDE847-1089-4D45-8D3A-42B1F528954C}" type="slidenum">
              <a:rPr lang="en-US" altLang="en-US" smtClean="0"/>
              <a:pPr/>
              <a:t>12</a:t>
            </a:fld>
            <a:endParaRPr lang="en-US" altLang="en-US"/>
          </a:p>
        </p:txBody>
      </p:sp>
    </p:spTree>
    <p:extLst>
      <p:ext uri="{BB962C8B-B14F-4D97-AF65-F5344CB8AC3E}">
        <p14:creationId xmlns:p14="http://schemas.microsoft.com/office/powerpoint/2010/main" val="28947412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112226A-B961-48C2-AAE3-509DD99055A3}"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3761C9-D742-45C7-B4F5-FB77E7955B9E}"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smtClean="0"/>
              <a:t>Key Point: FS Description Defines Extent of Priority</a:t>
            </a:r>
          </a:p>
        </p:txBody>
      </p:sp>
      <p:sp>
        <p:nvSpPr>
          <p:cNvPr id="31750" name="Rectangle 3"/>
          <p:cNvSpPr>
            <a:spLocks noGrp="1" noChangeArrowheads="1"/>
          </p:cNvSpPr>
          <p:nvPr>
            <p:ph type="body" idx="1"/>
          </p:nvPr>
        </p:nvSpPr>
        <p:spPr/>
        <p:txBody>
          <a:bodyPr/>
          <a:lstStyle/>
          <a:p>
            <a:r>
              <a:rPr lang="en-US" altLang="en-US" smtClean="0"/>
              <a:t>Description and Scope of Priority</a:t>
            </a:r>
          </a:p>
          <a:p>
            <a:pPr lvl="1"/>
            <a:r>
              <a:rPr lang="en-US" altLang="en-US" smtClean="0"/>
              <a:t>The scope of possible priority held by the secured creditor is defined by the description in the financing statement</a:t>
            </a:r>
          </a:p>
          <a:p>
            <a:pPr lvl="1"/>
            <a:r>
              <a:rPr lang="en-US" altLang="en-US" smtClean="0"/>
              <a:t>Inquiry might tell a subsequent party the scope of the security agreement today</a:t>
            </a:r>
          </a:p>
          <a:p>
            <a:pPr lvl="1"/>
            <a:r>
              <a:rPr lang="en-US" altLang="en-US" smtClean="0"/>
              <a:t>It cannot tell what will happen in the future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387DB69-AC33-41EE-9983-F625A638AF9E}"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C87261-B631-4FF1-B17A-0B00D7B47E30}"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t>Key Point: FS Description Defines Extent of Priority</a:t>
            </a:r>
          </a:p>
        </p:txBody>
      </p:sp>
      <p:sp>
        <p:nvSpPr>
          <p:cNvPr id="32774" name="Rectangle 3"/>
          <p:cNvSpPr>
            <a:spLocks noGrp="1" noChangeArrowheads="1"/>
          </p:cNvSpPr>
          <p:nvPr>
            <p:ph type="body" idx="1"/>
          </p:nvPr>
        </p:nvSpPr>
        <p:spPr/>
        <p:txBody>
          <a:bodyPr/>
          <a:lstStyle/>
          <a:p>
            <a:pPr lvl="1"/>
            <a:r>
              <a:rPr lang="en-US" altLang="en-US" smtClean="0"/>
              <a:t>A subsequent secured creditor must control prior FS through contract or risk loss of position through interpretation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Wells Fargo </a:t>
            </a:r>
            <a:r>
              <a:rPr lang="en-US" sz="1800" i="0" dirty="0" smtClean="0">
                <a:solidFill>
                  <a:schemeClr val="accent4">
                    <a:lumMod val="75000"/>
                    <a:lumOff val="25000"/>
                  </a:schemeClr>
                </a:solidFill>
                <a:latin typeface="+mn-lt"/>
                <a:cs typeface="Times New Roman" panose="02020603050405020304" pitchFamily="18" charset="0"/>
              </a:rPr>
              <a:t>FS1</a:t>
            </a:r>
            <a:endParaRPr lang="en-US" sz="1800" i="0" dirty="0">
              <a:solidFill>
                <a:schemeClr val="accent4">
                  <a:lumMod val="75000"/>
                  <a:lumOff val="25000"/>
                </a:schemeClr>
              </a:solidFill>
              <a:latin typeface="+mn-lt"/>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15</a:t>
            </a:fld>
            <a:endParaRPr lang="en-US" altLang="en-US"/>
          </a:p>
        </p:txBody>
      </p:sp>
      <p:pic>
        <p:nvPicPr>
          <p:cNvPr id="4" name="Picture 3"/>
          <p:cNvPicPr>
            <a:picLocks noChangeAspect="1"/>
          </p:cNvPicPr>
          <p:nvPr/>
        </p:nvPicPr>
        <p:blipFill>
          <a:blip r:embed="rId2"/>
          <a:stretch>
            <a:fillRect/>
          </a:stretch>
        </p:blipFill>
        <p:spPr>
          <a:xfrm>
            <a:off x="3117850" y="0"/>
            <a:ext cx="5297355" cy="6733832"/>
          </a:xfrm>
          <a:prstGeom prst="rect">
            <a:avLst/>
          </a:prstGeom>
        </p:spPr>
      </p:pic>
      <p:sp>
        <p:nvSpPr>
          <p:cNvPr id="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7" name="Picture 6"/>
          <p:cNvPicPr>
            <a:picLocks noChangeAspect="1"/>
          </p:cNvPicPr>
          <p:nvPr/>
        </p:nvPicPr>
        <p:blipFill>
          <a:blip r:embed="rId3"/>
          <a:stretch>
            <a:fillRect/>
          </a:stretch>
        </p:blipFill>
        <p:spPr>
          <a:xfrm>
            <a:off x="347692" y="773117"/>
            <a:ext cx="7196108" cy="2207918"/>
          </a:xfrm>
          <a:prstGeom prst="rect">
            <a:avLst/>
          </a:prstGeom>
        </p:spPr>
      </p:pic>
      <p:pic>
        <p:nvPicPr>
          <p:cNvPr id="8" name="Picture 7"/>
          <p:cNvPicPr>
            <a:picLocks noChangeAspect="1"/>
          </p:cNvPicPr>
          <p:nvPr/>
        </p:nvPicPr>
        <p:blipFill>
          <a:blip r:embed="rId4"/>
          <a:stretch>
            <a:fillRect/>
          </a:stretch>
        </p:blipFill>
        <p:spPr>
          <a:xfrm>
            <a:off x="328727" y="3592431"/>
            <a:ext cx="7566779" cy="2236869"/>
          </a:xfrm>
          <a:prstGeom prst="rect">
            <a:avLst/>
          </a:prstGeom>
        </p:spPr>
      </p:pic>
      <p:sp>
        <p:nvSpPr>
          <p:cNvPr id="9"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a:t>
            </a:r>
            <a:r>
              <a:rPr lang="en-US" b="1" i="0" dirty="0" smtClean="0">
                <a:solidFill>
                  <a:schemeClr val="accent4">
                    <a:lumMod val="75000"/>
                    <a:lumOff val="25000"/>
                  </a:schemeClr>
                </a:solidFill>
                <a:latin typeface="+mn-lt"/>
                <a:cs typeface="Times New Roman" panose="02020603050405020304" pitchFamily="18" charset="0"/>
              </a:rPr>
              <a:t>(1 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70538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52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500" fill="hold"/>
                                        <p:tgtEl>
                                          <p:spTgt spid="7"/>
                                        </p:tgtEl>
                                        <p:attrNameLst>
                                          <p:attrName>ppt_w</p:attrName>
                                        </p:attrNameLst>
                                      </p:cBhvr>
                                      <p:tavLst>
                                        <p:tav tm="0">
                                          <p:val>
                                            <p:fltVal val="0"/>
                                          </p:val>
                                        </p:tav>
                                        <p:tav tm="100000">
                                          <p:val>
                                            <p:strVal val="#ppt_w"/>
                                          </p:val>
                                        </p:tav>
                                      </p:tavLst>
                                    </p:anim>
                                    <p:anim calcmode="lin" valueType="num">
                                      <p:cBhvr>
                                        <p:cTn id="11" dur="500" fill="hold"/>
                                        <p:tgtEl>
                                          <p:spTgt spid="7"/>
                                        </p:tgtEl>
                                        <p:attrNameLst>
                                          <p:attrName>ppt_h</p:attrName>
                                        </p:attrNameLst>
                                      </p:cBhvr>
                                      <p:tavLst>
                                        <p:tav tm="0">
                                          <p:val>
                                            <p:fltVal val="0"/>
                                          </p:val>
                                        </p:tav>
                                        <p:tav tm="100000">
                                          <p:val>
                                            <p:strVal val="#ppt_h"/>
                                          </p:val>
                                        </p:tav>
                                      </p:tavLst>
                                    </p:anim>
                                    <p:anim calcmode="lin" valueType="num">
                                      <p:cBhvr>
                                        <p:cTn id="12" dur="500" fill="hold"/>
                                        <p:tgtEl>
                                          <p:spTgt spid="7"/>
                                        </p:tgtEl>
                                        <p:attrNameLst>
                                          <p:attrName>ppt_x</p:attrName>
                                        </p:attrNameLst>
                                      </p:cBhvr>
                                      <p:tavLst>
                                        <p:tav tm="0">
                                          <p:val>
                                            <p:fltVal val="0.5"/>
                                          </p:val>
                                        </p:tav>
                                        <p:tav tm="100000">
                                          <p:val>
                                            <p:strVal val="#ppt_x"/>
                                          </p:val>
                                        </p:tav>
                                      </p:tavLst>
                                    </p:anim>
                                    <p:anim calcmode="lin" valueType="num">
                                      <p:cBhvr>
                                        <p:cTn id="13" dur="500" fill="hold"/>
                                        <p:tgtEl>
                                          <p:spTgt spid="7"/>
                                        </p:tgtEl>
                                        <p:attrNameLst>
                                          <p:attrName>ppt_y</p:attrName>
                                        </p:attrNameLst>
                                      </p:cBhvr>
                                      <p:tavLst>
                                        <p:tav tm="0">
                                          <p:val>
                                            <p:fltVal val="0.5"/>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hidden"/>
                                      </p:to>
                                    </p:set>
                                  </p:childTnLst>
                                </p:cTn>
                              </p:par>
                              <p:par>
                                <p:cTn id="18" presetID="23" presetClass="entr" presetSubtype="528"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anim calcmode="lin" valueType="num">
                                      <p:cBhvr>
                                        <p:cTn id="22" dur="500" fill="hold"/>
                                        <p:tgtEl>
                                          <p:spTgt spid="8"/>
                                        </p:tgtEl>
                                        <p:attrNameLst>
                                          <p:attrName>ppt_x</p:attrName>
                                        </p:attrNameLst>
                                      </p:cBhvr>
                                      <p:tavLst>
                                        <p:tav tm="0">
                                          <p:val>
                                            <p:fltVal val="0.5"/>
                                          </p:val>
                                        </p:tav>
                                        <p:tav tm="100000">
                                          <p:val>
                                            <p:strVal val="#ppt_x"/>
                                          </p:val>
                                        </p:tav>
                                      </p:tavLst>
                                    </p:anim>
                                    <p:anim calcmode="lin" valueType="num">
                                      <p:cBhvr>
                                        <p:cTn id="23" dur="500" fill="hold"/>
                                        <p:tgtEl>
                                          <p:spTgt spid="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Wells Fargo </a:t>
            </a:r>
            <a:r>
              <a:rPr lang="en-US" sz="1800" i="0" dirty="0" smtClean="0">
                <a:solidFill>
                  <a:schemeClr val="accent4">
                    <a:lumMod val="75000"/>
                    <a:lumOff val="25000"/>
                  </a:schemeClr>
                </a:solidFill>
                <a:latin typeface="+mn-lt"/>
                <a:cs typeface="Times New Roman" panose="02020603050405020304" pitchFamily="18" charset="0"/>
              </a:rPr>
              <a:t>FS1</a:t>
            </a:r>
            <a:endParaRPr lang="en-US" sz="1800" i="0" dirty="0">
              <a:solidFill>
                <a:schemeClr val="accent4">
                  <a:lumMod val="75000"/>
                  <a:lumOff val="25000"/>
                </a:schemeClr>
              </a:solidFill>
              <a:latin typeface="+mn-lt"/>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16</a:t>
            </a:fld>
            <a:endParaRPr lang="en-US" altLang="en-US"/>
          </a:p>
        </p:txBody>
      </p:sp>
      <p:pic>
        <p:nvPicPr>
          <p:cNvPr id="4" name="Picture 3"/>
          <p:cNvPicPr>
            <a:picLocks noChangeAspect="1"/>
          </p:cNvPicPr>
          <p:nvPr/>
        </p:nvPicPr>
        <p:blipFill>
          <a:blip r:embed="rId2"/>
          <a:stretch>
            <a:fillRect/>
          </a:stretch>
        </p:blipFill>
        <p:spPr>
          <a:xfrm>
            <a:off x="3117850" y="0"/>
            <a:ext cx="5297355" cy="6733832"/>
          </a:xfrm>
          <a:prstGeom prst="rect">
            <a:avLst/>
          </a:prstGeom>
        </p:spPr>
      </p:pic>
      <p:sp>
        <p:nvSpPr>
          <p:cNvPr id="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9" name="Picture 8"/>
          <p:cNvPicPr>
            <a:picLocks noChangeAspect="1"/>
          </p:cNvPicPr>
          <p:nvPr/>
        </p:nvPicPr>
        <p:blipFill>
          <a:blip r:embed="rId3"/>
          <a:stretch>
            <a:fillRect/>
          </a:stretch>
        </p:blipFill>
        <p:spPr>
          <a:xfrm>
            <a:off x="5827339" y="592190"/>
            <a:ext cx="5958329" cy="2186869"/>
          </a:xfrm>
          <a:prstGeom prst="rect">
            <a:avLst/>
          </a:prstGeom>
        </p:spPr>
      </p:pic>
      <p:pic>
        <p:nvPicPr>
          <p:cNvPr id="10" name="Picture 9"/>
          <p:cNvPicPr>
            <a:picLocks noChangeAspect="1"/>
          </p:cNvPicPr>
          <p:nvPr/>
        </p:nvPicPr>
        <p:blipFill>
          <a:blip r:embed="rId4"/>
          <a:stretch>
            <a:fillRect/>
          </a:stretch>
        </p:blipFill>
        <p:spPr>
          <a:xfrm>
            <a:off x="161838" y="3253103"/>
            <a:ext cx="11789828" cy="2708425"/>
          </a:xfrm>
          <a:prstGeom prst="rect">
            <a:avLst/>
          </a:prstGeom>
        </p:spPr>
      </p:pic>
      <p:sp>
        <p:nvSpPr>
          <p:cNvPr id="11"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(2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3768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52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p:cTn id="10" dur="500" fill="hold"/>
                                        <p:tgtEl>
                                          <p:spTgt spid="9"/>
                                        </p:tgtEl>
                                        <p:attrNameLst>
                                          <p:attrName>ppt_w</p:attrName>
                                        </p:attrNameLst>
                                      </p:cBhvr>
                                      <p:tavLst>
                                        <p:tav tm="0">
                                          <p:val>
                                            <p:fltVal val="0"/>
                                          </p:val>
                                        </p:tav>
                                        <p:tav tm="100000">
                                          <p:val>
                                            <p:strVal val="#ppt_w"/>
                                          </p:val>
                                        </p:tav>
                                      </p:tavLst>
                                    </p:anim>
                                    <p:anim calcmode="lin" valueType="num">
                                      <p:cBhvr>
                                        <p:cTn id="11" dur="500" fill="hold"/>
                                        <p:tgtEl>
                                          <p:spTgt spid="9"/>
                                        </p:tgtEl>
                                        <p:attrNameLst>
                                          <p:attrName>ppt_h</p:attrName>
                                        </p:attrNameLst>
                                      </p:cBhvr>
                                      <p:tavLst>
                                        <p:tav tm="0">
                                          <p:val>
                                            <p:fltVal val="0"/>
                                          </p:val>
                                        </p:tav>
                                        <p:tav tm="100000">
                                          <p:val>
                                            <p:strVal val="#ppt_h"/>
                                          </p:val>
                                        </p:tav>
                                      </p:tavLst>
                                    </p:anim>
                                    <p:anim calcmode="lin" valueType="num">
                                      <p:cBhvr>
                                        <p:cTn id="12" dur="500" fill="hold"/>
                                        <p:tgtEl>
                                          <p:spTgt spid="9"/>
                                        </p:tgtEl>
                                        <p:attrNameLst>
                                          <p:attrName>ppt_x</p:attrName>
                                        </p:attrNameLst>
                                      </p:cBhvr>
                                      <p:tavLst>
                                        <p:tav tm="0">
                                          <p:val>
                                            <p:fltVal val="0.5"/>
                                          </p:val>
                                        </p:tav>
                                        <p:tav tm="100000">
                                          <p:val>
                                            <p:strVal val="#ppt_x"/>
                                          </p:val>
                                        </p:tav>
                                      </p:tavLst>
                                    </p:anim>
                                    <p:anim calcmode="lin" valueType="num">
                                      <p:cBhvr>
                                        <p:cTn id="13" dur="500" fill="hold"/>
                                        <p:tgtEl>
                                          <p:spTgt spid="9"/>
                                        </p:tgtEl>
                                        <p:attrNameLst>
                                          <p:attrName>ppt_y</p:attrName>
                                        </p:attrNameLst>
                                      </p:cBhvr>
                                      <p:tavLst>
                                        <p:tav tm="0">
                                          <p:val>
                                            <p:fltVal val="0.5"/>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hidden"/>
                                      </p:to>
                                    </p:set>
                                  </p:childTnLst>
                                </p:cTn>
                              </p:par>
                              <p:par>
                                <p:cTn id="18" presetID="23" presetClass="entr" presetSubtype="528"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fill="hold"/>
                                        <p:tgtEl>
                                          <p:spTgt spid="10"/>
                                        </p:tgtEl>
                                        <p:attrNameLst>
                                          <p:attrName>ppt_w</p:attrName>
                                        </p:attrNameLst>
                                      </p:cBhvr>
                                      <p:tavLst>
                                        <p:tav tm="0">
                                          <p:val>
                                            <p:fltVal val="0"/>
                                          </p:val>
                                        </p:tav>
                                        <p:tav tm="100000">
                                          <p:val>
                                            <p:strVal val="#ppt_w"/>
                                          </p:val>
                                        </p:tav>
                                      </p:tavLst>
                                    </p:anim>
                                    <p:anim calcmode="lin" valueType="num">
                                      <p:cBhvr>
                                        <p:cTn id="21" dur="500" fill="hold"/>
                                        <p:tgtEl>
                                          <p:spTgt spid="10"/>
                                        </p:tgtEl>
                                        <p:attrNameLst>
                                          <p:attrName>ppt_h</p:attrName>
                                        </p:attrNameLst>
                                      </p:cBhvr>
                                      <p:tavLst>
                                        <p:tav tm="0">
                                          <p:val>
                                            <p:fltVal val="0"/>
                                          </p:val>
                                        </p:tav>
                                        <p:tav tm="100000">
                                          <p:val>
                                            <p:strVal val="#ppt_h"/>
                                          </p:val>
                                        </p:tav>
                                      </p:tavLst>
                                    </p:anim>
                                    <p:anim calcmode="lin" valueType="num">
                                      <p:cBhvr>
                                        <p:cTn id="22" dur="500" fill="hold"/>
                                        <p:tgtEl>
                                          <p:spTgt spid="10"/>
                                        </p:tgtEl>
                                        <p:attrNameLst>
                                          <p:attrName>ppt_x</p:attrName>
                                        </p:attrNameLst>
                                      </p:cBhvr>
                                      <p:tavLst>
                                        <p:tav tm="0">
                                          <p:val>
                                            <p:fltVal val="0.5"/>
                                          </p:val>
                                        </p:tav>
                                        <p:tav tm="100000">
                                          <p:val>
                                            <p:strVal val="#ppt_x"/>
                                          </p:val>
                                        </p:tav>
                                      </p:tavLst>
                                    </p:anim>
                                    <p:anim calcmode="lin" valueType="num">
                                      <p:cBhvr>
                                        <p:cTn id="23" dur="500" fill="hold"/>
                                        <p:tgtEl>
                                          <p:spTgt spid="1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17</a:t>
            </a:fld>
            <a:endParaRPr lang="en-US" altLang="en-US"/>
          </a:p>
        </p:txBody>
      </p:sp>
      <p:pic>
        <p:nvPicPr>
          <p:cNvPr id="4" name="Picture 3"/>
          <p:cNvPicPr>
            <a:picLocks noChangeAspect="1"/>
          </p:cNvPicPr>
          <p:nvPr/>
        </p:nvPicPr>
        <p:blipFill>
          <a:blip r:embed="rId2"/>
          <a:stretch>
            <a:fillRect/>
          </a:stretch>
        </p:blipFill>
        <p:spPr>
          <a:xfrm>
            <a:off x="2946400" y="-21464"/>
            <a:ext cx="5451365" cy="6879464"/>
          </a:xfrm>
          <a:prstGeom prst="rect">
            <a:avLst/>
          </a:prstGeom>
        </p:spPr>
      </p:pic>
      <p:sp>
        <p:nvSpPr>
          <p:cNvPr id="5"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Wells Fargo </a:t>
            </a:r>
            <a:r>
              <a:rPr lang="en-US" sz="1800" i="0" dirty="0" smtClean="0">
                <a:solidFill>
                  <a:schemeClr val="accent4">
                    <a:lumMod val="75000"/>
                    <a:lumOff val="25000"/>
                  </a:schemeClr>
                </a:solidFill>
                <a:latin typeface="+mn-lt"/>
                <a:cs typeface="Times New Roman" panose="02020603050405020304" pitchFamily="18" charset="0"/>
              </a:rPr>
              <a:t>FS2</a:t>
            </a:r>
            <a:endParaRPr lang="en-US" sz="1800" i="0" dirty="0">
              <a:solidFill>
                <a:schemeClr val="accent4">
                  <a:lumMod val="75000"/>
                  <a:lumOff val="25000"/>
                </a:schemeClr>
              </a:solidFill>
              <a:latin typeface="+mn-lt"/>
              <a:cs typeface="Times New Roman" panose="02020603050405020304" pitchFamily="18" charset="0"/>
            </a:endParaRPr>
          </a:p>
        </p:txBody>
      </p:sp>
      <p:sp>
        <p:nvSpPr>
          <p:cNvPr id="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7" name="Picture 6"/>
          <p:cNvPicPr>
            <a:picLocks noChangeAspect="1"/>
          </p:cNvPicPr>
          <p:nvPr/>
        </p:nvPicPr>
        <p:blipFill>
          <a:blip r:embed="rId3"/>
          <a:stretch>
            <a:fillRect/>
          </a:stretch>
        </p:blipFill>
        <p:spPr>
          <a:xfrm>
            <a:off x="279064" y="1074338"/>
            <a:ext cx="9121119" cy="2027450"/>
          </a:xfrm>
          <a:prstGeom prst="rect">
            <a:avLst/>
          </a:prstGeom>
        </p:spPr>
      </p:pic>
      <p:pic>
        <p:nvPicPr>
          <p:cNvPr id="8" name="Picture 7"/>
          <p:cNvPicPr>
            <a:picLocks noChangeAspect="1"/>
          </p:cNvPicPr>
          <p:nvPr/>
        </p:nvPicPr>
        <p:blipFill>
          <a:blip r:embed="rId4"/>
          <a:stretch>
            <a:fillRect/>
          </a:stretch>
        </p:blipFill>
        <p:spPr>
          <a:xfrm>
            <a:off x="279063" y="3418267"/>
            <a:ext cx="9107133" cy="2130885"/>
          </a:xfrm>
          <a:prstGeom prst="rect">
            <a:avLst/>
          </a:prstGeom>
        </p:spPr>
      </p:pic>
      <p:sp>
        <p:nvSpPr>
          <p:cNvPr id="9"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(3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37593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52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500" fill="hold"/>
                                        <p:tgtEl>
                                          <p:spTgt spid="7"/>
                                        </p:tgtEl>
                                        <p:attrNameLst>
                                          <p:attrName>ppt_w</p:attrName>
                                        </p:attrNameLst>
                                      </p:cBhvr>
                                      <p:tavLst>
                                        <p:tav tm="0">
                                          <p:val>
                                            <p:fltVal val="0"/>
                                          </p:val>
                                        </p:tav>
                                        <p:tav tm="100000">
                                          <p:val>
                                            <p:strVal val="#ppt_w"/>
                                          </p:val>
                                        </p:tav>
                                      </p:tavLst>
                                    </p:anim>
                                    <p:anim calcmode="lin" valueType="num">
                                      <p:cBhvr>
                                        <p:cTn id="11" dur="500" fill="hold"/>
                                        <p:tgtEl>
                                          <p:spTgt spid="7"/>
                                        </p:tgtEl>
                                        <p:attrNameLst>
                                          <p:attrName>ppt_h</p:attrName>
                                        </p:attrNameLst>
                                      </p:cBhvr>
                                      <p:tavLst>
                                        <p:tav tm="0">
                                          <p:val>
                                            <p:fltVal val="0"/>
                                          </p:val>
                                        </p:tav>
                                        <p:tav tm="100000">
                                          <p:val>
                                            <p:strVal val="#ppt_h"/>
                                          </p:val>
                                        </p:tav>
                                      </p:tavLst>
                                    </p:anim>
                                    <p:anim calcmode="lin" valueType="num">
                                      <p:cBhvr>
                                        <p:cTn id="12" dur="500" fill="hold"/>
                                        <p:tgtEl>
                                          <p:spTgt spid="7"/>
                                        </p:tgtEl>
                                        <p:attrNameLst>
                                          <p:attrName>ppt_x</p:attrName>
                                        </p:attrNameLst>
                                      </p:cBhvr>
                                      <p:tavLst>
                                        <p:tav tm="0">
                                          <p:val>
                                            <p:fltVal val="0.5"/>
                                          </p:val>
                                        </p:tav>
                                        <p:tav tm="100000">
                                          <p:val>
                                            <p:strVal val="#ppt_x"/>
                                          </p:val>
                                        </p:tav>
                                      </p:tavLst>
                                    </p:anim>
                                    <p:anim calcmode="lin" valueType="num">
                                      <p:cBhvr>
                                        <p:cTn id="13" dur="500" fill="hold"/>
                                        <p:tgtEl>
                                          <p:spTgt spid="7"/>
                                        </p:tgtEl>
                                        <p:attrNameLst>
                                          <p:attrName>ppt_y</p:attrName>
                                        </p:attrNameLst>
                                      </p:cBhvr>
                                      <p:tavLst>
                                        <p:tav tm="0">
                                          <p:val>
                                            <p:fltVal val="0.5"/>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hidden"/>
                                      </p:to>
                                    </p:set>
                                  </p:childTnLst>
                                </p:cTn>
                              </p:par>
                              <p:par>
                                <p:cTn id="18" presetID="23" presetClass="entr" presetSubtype="528"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anim calcmode="lin" valueType="num">
                                      <p:cBhvr>
                                        <p:cTn id="22" dur="500" fill="hold"/>
                                        <p:tgtEl>
                                          <p:spTgt spid="8"/>
                                        </p:tgtEl>
                                        <p:attrNameLst>
                                          <p:attrName>ppt_x</p:attrName>
                                        </p:attrNameLst>
                                      </p:cBhvr>
                                      <p:tavLst>
                                        <p:tav tm="0">
                                          <p:val>
                                            <p:fltVal val="0.5"/>
                                          </p:val>
                                        </p:tav>
                                        <p:tav tm="100000">
                                          <p:val>
                                            <p:strVal val="#ppt_x"/>
                                          </p:val>
                                        </p:tav>
                                      </p:tavLst>
                                    </p:anim>
                                    <p:anim calcmode="lin" valueType="num">
                                      <p:cBhvr>
                                        <p:cTn id="23" dur="500" fill="hold"/>
                                        <p:tgtEl>
                                          <p:spTgt spid="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18</a:t>
            </a:fld>
            <a:endParaRPr lang="en-US" altLang="en-US"/>
          </a:p>
        </p:txBody>
      </p:sp>
      <p:pic>
        <p:nvPicPr>
          <p:cNvPr id="4" name="Picture 3"/>
          <p:cNvPicPr>
            <a:picLocks noChangeAspect="1"/>
          </p:cNvPicPr>
          <p:nvPr/>
        </p:nvPicPr>
        <p:blipFill>
          <a:blip r:embed="rId2"/>
          <a:stretch>
            <a:fillRect/>
          </a:stretch>
        </p:blipFill>
        <p:spPr>
          <a:xfrm>
            <a:off x="2946400" y="-21464"/>
            <a:ext cx="5451365" cy="6879464"/>
          </a:xfrm>
          <a:prstGeom prst="rect">
            <a:avLst/>
          </a:prstGeom>
        </p:spPr>
      </p:pic>
      <p:sp>
        <p:nvSpPr>
          <p:cNvPr id="5"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Wells Fargo </a:t>
            </a:r>
            <a:r>
              <a:rPr lang="en-US" sz="1800" i="0" dirty="0" smtClean="0">
                <a:solidFill>
                  <a:schemeClr val="accent4">
                    <a:lumMod val="75000"/>
                    <a:lumOff val="25000"/>
                  </a:schemeClr>
                </a:solidFill>
                <a:latin typeface="+mn-lt"/>
                <a:cs typeface="Times New Roman" panose="02020603050405020304" pitchFamily="18" charset="0"/>
              </a:rPr>
              <a:t>FS2</a:t>
            </a:r>
            <a:endParaRPr lang="en-US" sz="1800" i="0" dirty="0">
              <a:solidFill>
                <a:schemeClr val="accent4">
                  <a:lumMod val="75000"/>
                  <a:lumOff val="25000"/>
                </a:schemeClr>
              </a:solidFill>
              <a:latin typeface="+mn-lt"/>
              <a:cs typeface="Times New Roman" panose="02020603050405020304" pitchFamily="18" charset="0"/>
            </a:endParaRPr>
          </a:p>
        </p:txBody>
      </p:sp>
      <p:sp>
        <p:nvSpPr>
          <p:cNvPr id="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9" name="Picture 8"/>
          <p:cNvPicPr>
            <a:picLocks noChangeAspect="1"/>
          </p:cNvPicPr>
          <p:nvPr/>
        </p:nvPicPr>
        <p:blipFill>
          <a:blip r:embed="rId3"/>
          <a:stretch>
            <a:fillRect/>
          </a:stretch>
        </p:blipFill>
        <p:spPr>
          <a:xfrm>
            <a:off x="6542811" y="682525"/>
            <a:ext cx="5469156" cy="2004279"/>
          </a:xfrm>
          <a:prstGeom prst="rect">
            <a:avLst/>
          </a:prstGeom>
        </p:spPr>
      </p:pic>
      <p:pic>
        <p:nvPicPr>
          <p:cNvPr id="10" name="Picture 9"/>
          <p:cNvPicPr>
            <a:picLocks noChangeAspect="1"/>
          </p:cNvPicPr>
          <p:nvPr/>
        </p:nvPicPr>
        <p:blipFill>
          <a:blip r:embed="rId4"/>
          <a:stretch>
            <a:fillRect/>
          </a:stretch>
        </p:blipFill>
        <p:spPr>
          <a:xfrm>
            <a:off x="0" y="3117110"/>
            <a:ext cx="12123588" cy="2700984"/>
          </a:xfrm>
          <a:prstGeom prst="rect">
            <a:avLst/>
          </a:prstGeom>
        </p:spPr>
      </p:pic>
      <p:sp>
        <p:nvSpPr>
          <p:cNvPr id="11"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(4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66303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52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p:cTn id="10" dur="500" fill="hold"/>
                                        <p:tgtEl>
                                          <p:spTgt spid="9"/>
                                        </p:tgtEl>
                                        <p:attrNameLst>
                                          <p:attrName>ppt_w</p:attrName>
                                        </p:attrNameLst>
                                      </p:cBhvr>
                                      <p:tavLst>
                                        <p:tav tm="0">
                                          <p:val>
                                            <p:fltVal val="0"/>
                                          </p:val>
                                        </p:tav>
                                        <p:tav tm="100000">
                                          <p:val>
                                            <p:strVal val="#ppt_w"/>
                                          </p:val>
                                        </p:tav>
                                      </p:tavLst>
                                    </p:anim>
                                    <p:anim calcmode="lin" valueType="num">
                                      <p:cBhvr>
                                        <p:cTn id="11" dur="500" fill="hold"/>
                                        <p:tgtEl>
                                          <p:spTgt spid="9"/>
                                        </p:tgtEl>
                                        <p:attrNameLst>
                                          <p:attrName>ppt_h</p:attrName>
                                        </p:attrNameLst>
                                      </p:cBhvr>
                                      <p:tavLst>
                                        <p:tav tm="0">
                                          <p:val>
                                            <p:fltVal val="0"/>
                                          </p:val>
                                        </p:tav>
                                        <p:tav tm="100000">
                                          <p:val>
                                            <p:strVal val="#ppt_h"/>
                                          </p:val>
                                        </p:tav>
                                      </p:tavLst>
                                    </p:anim>
                                    <p:anim calcmode="lin" valueType="num">
                                      <p:cBhvr>
                                        <p:cTn id="12" dur="500" fill="hold"/>
                                        <p:tgtEl>
                                          <p:spTgt spid="9"/>
                                        </p:tgtEl>
                                        <p:attrNameLst>
                                          <p:attrName>ppt_x</p:attrName>
                                        </p:attrNameLst>
                                      </p:cBhvr>
                                      <p:tavLst>
                                        <p:tav tm="0">
                                          <p:val>
                                            <p:fltVal val="0.5"/>
                                          </p:val>
                                        </p:tav>
                                        <p:tav tm="100000">
                                          <p:val>
                                            <p:strVal val="#ppt_x"/>
                                          </p:val>
                                        </p:tav>
                                      </p:tavLst>
                                    </p:anim>
                                    <p:anim calcmode="lin" valueType="num">
                                      <p:cBhvr>
                                        <p:cTn id="13" dur="500" fill="hold"/>
                                        <p:tgtEl>
                                          <p:spTgt spid="9"/>
                                        </p:tgtEl>
                                        <p:attrNameLst>
                                          <p:attrName>ppt_y</p:attrName>
                                        </p:attrNameLst>
                                      </p:cBhvr>
                                      <p:tavLst>
                                        <p:tav tm="0">
                                          <p:val>
                                            <p:fltVal val="0.5"/>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hidden"/>
                                      </p:to>
                                    </p:set>
                                  </p:childTnLst>
                                </p:cTn>
                              </p:par>
                              <p:par>
                                <p:cTn id="18" presetID="23" presetClass="entr" presetSubtype="528"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fill="hold"/>
                                        <p:tgtEl>
                                          <p:spTgt spid="10"/>
                                        </p:tgtEl>
                                        <p:attrNameLst>
                                          <p:attrName>ppt_w</p:attrName>
                                        </p:attrNameLst>
                                      </p:cBhvr>
                                      <p:tavLst>
                                        <p:tav tm="0">
                                          <p:val>
                                            <p:fltVal val="0"/>
                                          </p:val>
                                        </p:tav>
                                        <p:tav tm="100000">
                                          <p:val>
                                            <p:strVal val="#ppt_w"/>
                                          </p:val>
                                        </p:tav>
                                      </p:tavLst>
                                    </p:anim>
                                    <p:anim calcmode="lin" valueType="num">
                                      <p:cBhvr>
                                        <p:cTn id="21" dur="500" fill="hold"/>
                                        <p:tgtEl>
                                          <p:spTgt spid="10"/>
                                        </p:tgtEl>
                                        <p:attrNameLst>
                                          <p:attrName>ppt_h</p:attrName>
                                        </p:attrNameLst>
                                      </p:cBhvr>
                                      <p:tavLst>
                                        <p:tav tm="0">
                                          <p:val>
                                            <p:fltVal val="0"/>
                                          </p:val>
                                        </p:tav>
                                        <p:tav tm="100000">
                                          <p:val>
                                            <p:strVal val="#ppt_h"/>
                                          </p:val>
                                        </p:tav>
                                      </p:tavLst>
                                    </p:anim>
                                    <p:anim calcmode="lin" valueType="num">
                                      <p:cBhvr>
                                        <p:cTn id="22" dur="500" fill="hold"/>
                                        <p:tgtEl>
                                          <p:spTgt spid="10"/>
                                        </p:tgtEl>
                                        <p:attrNameLst>
                                          <p:attrName>ppt_x</p:attrName>
                                        </p:attrNameLst>
                                      </p:cBhvr>
                                      <p:tavLst>
                                        <p:tav tm="0">
                                          <p:val>
                                            <p:fltVal val="0.5"/>
                                          </p:val>
                                        </p:tav>
                                        <p:tav tm="100000">
                                          <p:val>
                                            <p:strVal val="#ppt_x"/>
                                          </p:val>
                                        </p:tav>
                                      </p:tavLst>
                                    </p:anim>
                                    <p:anim calcmode="lin" valueType="num">
                                      <p:cBhvr>
                                        <p:cTn id="23" dur="500" fill="hold"/>
                                        <p:tgtEl>
                                          <p:spTgt spid="1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19</a:t>
            </a:fld>
            <a:endParaRPr lang="en-US" altLang="en-US"/>
          </a:p>
        </p:txBody>
      </p:sp>
      <p:sp>
        <p:nvSpPr>
          <p:cNvPr id="4"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Pro Growth </a:t>
            </a:r>
            <a:r>
              <a:rPr lang="en-US" sz="1800" i="0" dirty="0" smtClean="0">
                <a:solidFill>
                  <a:schemeClr val="accent4">
                    <a:lumMod val="75000"/>
                    <a:lumOff val="25000"/>
                  </a:schemeClr>
                </a:solidFill>
                <a:latin typeface="+mn-lt"/>
                <a:cs typeface="Times New Roman" panose="02020603050405020304" pitchFamily="18" charset="0"/>
              </a:rPr>
              <a:t>FS1</a:t>
            </a:r>
            <a:endParaRPr lang="en-US" sz="1800" i="0" dirty="0">
              <a:solidFill>
                <a:schemeClr val="accent4">
                  <a:lumMod val="75000"/>
                  <a:lumOff val="25000"/>
                </a:schemeClr>
              </a:solidFill>
              <a:latin typeface="+mn-lt"/>
              <a:cs typeface="Times New Roman" panose="02020603050405020304" pitchFamily="18" charset="0"/>
            </a:endParaRPr>
          </a:p>
        </p:txBody>
      </p:sp>
      <p:sp>
        <p:nvSpPr>
          <p:cNvPr id="5" name="Rectangle 4"/>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6" name="Picture 5"/>
          <p:cNvPicPr>
            <a:picLocks noChangeAspect="1"/>
          </p:cNvPicPr>
          <p:nvPr/>
        </p:nvPicPr>
        <p:blipFill>
          <a:blip r:embed="rId2"/>
          <a:stretch>
            <a:fillRect/>
          </a:stretch>
        </p:blipFill>
        <p:spPr>
          <a:xfrm>
            <a:off x="3885008" y="355847"/>
            <a:ext cx="4794172" cy="6317487"/>
          </a:xfrm>
          <a:prstGeom prst="rect">
            <a:avLst/>
          </a:prstGeom>
        </p:spPr>
      </p:pic>
      <p:pic>
        <p:nvPicPr>
          <p:cNvPr id="7" name="Picture 6"/>
          <p:cNvPicPr>
            <a:picLocks noChangeAspect="1"/>
          </p:cNvPicPr>
          <p:nvPr/>
        </p:nvPicPr>
        <p:blipFill>
          <a:blip r:embed="rId3"/>
          <a:stretch>
            <a:fillRect/>
          </a:stretch>
        </p:blipFill>
        <p:spPr>
          <a:xfrm>
            <a:off x="1911190" y="820804"/>
            <a:ext cx="9263315" cy="3602743"/>
          </a:xfrm>
          <a:prstGeom prst="rect">
            <a:avLst/>
          </a:prstGeom>
        </p:spPr>
      </p:pic>
      <p:pic>
        <p:nvPicPr>
          <p:cNvPr id="8" name="Picture 7"/>
          <p:cNvPicPr>
            <a:picLocks noChangeAspect="1"/>
          </p:cNvPicPr>
          <p:nvPr/>
        </p:nvPicPr>
        <p:blipFill>
          <a:blip r:embed="rId4"/>
          <a:stretch>
            <a:fillRect/>
          </a:stretch>
        </p:blipFill>
        <p:spPr>
          <a:xfrm>
            <a:off x="1911190" y="4605980"/>
            <a:ext cx="9263315" cy="1563429"/>
          </a:xfrm>
          <a:prstGeom prst="rect">
            <a:avLst/>
          </a:prstGeom>
        </p:spPr>
      </p:pic>
      <p:sp>
        <p:nvSpPr>
          <p:cNvPr id="9"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(5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79431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6"/>
                                        </p:tgtEl>
                                        <p:attrNameLst>
                                          <p:attrName>style.opacity</p:attrName>
                                        </p:attrNameLst>
                                      </p:cBhvr>
                                      <p:to>
                                        <p:strVal val="0.5"/>
                                      </p:to>
                                    </p:set>
                                    <p:animEffect filter="image" prLst="opacity: 0.5">
                                      <p:cBhvr rctx="IE">
                                        <p:cTn id="7" dur="indefinite"/>
                                        <p:tgtEl>
                                          <p:spTgt spid="6"/>
                                        </p:tgtEl>
                                      </p:cBhvr>
                                    </p:animEffect>
                                  </p:childTnLst>
                                </p:cTn>
                              </p:par>
                              <p:par>
                                <p:cTn id="8" presetID="2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500" fill="hold"/>
                                        <p:tgtEl>
                                          <p:spTgt spid="7"/>
                                        </p:tgtEl>
                                        <p:attrNameLst>
                                          <p:attrName>ppt_w</p:attrName>
                                        </p:attrNameLst>
                                      </p:cBhvr>
                                      <p:tavLst>
                                        <p:tav tm="0">
                                          <p:val>
                                            <p:fltVal val="0"/>
                                          </p:val>
                                        </p:tav>
                                        <p:tav tm="100000">
                                          <p:val>
                                            <p:strVal val="#ppt_w"/>
                                          </p:val>
                                        </p:tav>
                                      </p:tavLst>
                                    </p:anim>
                                    <p:anim calcmode="lin" valueType="num">
                                      <p:cBhvr>
                                        <p:cTn id="11"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hidden"/>
                                      </p:to>
                                    </p:set>
                                  </p:childTnLst>
                                </p:cTn>
                              </p:par>
                              <p:par>
                                <p:cTn id="16" presetID="23" presetClass="entr" presetSubtype="16"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62A4AE0-B05E-4B08-8DC4-C16A44F42A1B}"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B67FF39-97B1-4BF4-A666-E6C8C0AC454A}"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t>9-502</a:t>
            </a:r>
          </a:p>
        </p:txBody>
      </p:sp>
      <p:sp>
        <p:nvSpPr>
          <p:cNvPr id="1364995"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[Sufficiency of financing statement.]</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Subject to subsection (b), a financing statement is sufficient only if it:</a:t>
            </a:r>
            <a:endParaRPr lang="en-US" altLang="en-US" dirty="0" smtClean="0"/>
          </a:p>
          <a:p>
            <a:pPr lvl="2"/>
            <a:r>
              <a:rPr lang="en-US" altLang="en-US" dirty="0" smtClean="0">
                <a:cs typeface="Times New Roman" panose="02020603050405020304" pitchFamily="18" charset="0"/>
              </a:rPr>
              <a:t>(1) provides the name of the debtor;</a:t>
            </a:r>
            <a:endParaRPr lang="en-US" altLang="en-US" dirty="0" smtClean="0"/>
          </a:p>
          <a:p>
            <a:pPr lvl="2"/>
            <a:r>
              <a:rPr lang="en-US" altLang="en-US" dirty="0" smtClean="0">
                <a:cs typeface="Times New Roman" panose="02020603050405020304" pitchFamily="18" charset="0"/>
              </a:rPr>
              <a:t>(2) provides the name of the secured party or a representative of the secured party; and</a:t>
            </a:r>
            <a:endParaRPr lang="en-US" altLang="en-US" dirty="0" smtClean="0"/>
          </a:p>
          <a:p>
            <a:pPr lvl="2"/>
            <a:r>
              <a:rPr lang="en-US" altLang="en-US" dirty="0" smtClean="0">
                <a:cs typeface="Times New Roman" panose="02020603050405020304" pitchFamily="18" charset="0"/>
              </a:rPr>
              <a:t>(3) </a:t>
            </a:r>
            <a:r>
              <a:rPr lang="en-US" altLang="en-US" dirty="0" smtClean="0">
                <a:solidFill>
                  <a:srgbClr val="FF0000"/>
                </a:solidFill>
                <a:cs typeface="Times New Roman" panose="02020603050405020304" pitchFamily="18" charset="0"/>
              </a:rPr>
              <a:t>indicates the collateral covered by the financing statement</a:t>
            </a:r>
            <a:r>
              <a:rPr lang="en-US" altLang="en-US" dirty="0" smtClean="0">
                <a:cs typeface="Times New Roman" panose="02020603050405020304" pitchFamily="18" charset="0"/>
              </a:rPr>
              <a:t>.</a:t>
            </a: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1" nodeType="clickEffect">
                                  <p:stCondLst>
                                    <p:cond delay="0"/>
                                  </p:stCondLst>
                                  <p:childTnLst>
                                    <p:set>
                                      <p:cBhvr override="childStyle">
                                        <p:cTn id="6" dur="indefinite"/>
                                        <p:tgtEl>
                                          <p:spTgt spid="1364995">
                                            <p:txEl>
                                              <p:pRg st="4" end="4"/>
                                            </p:txEl>
                                          </p:spTgt>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20</a:t>
            </a:fld>
            <a:endParaRPr lang="en-US" altLang="en-US"/>
          </a:p>
        </p:txBody>
      </p:sp>
      <p:sp>
        <p:nvSpPr>
          <p:cNvPr id="4"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Pro Growth </a:t>
            </a:r>
            <a:r>
              <a:rPr lang="en-US" sz="1800" i="0" dirty="0" smtClean="0">
                <a:solidFill>
                  <a:schemeClr val="accent4">
                    <a:lumMod val="75000"/>
                    <a:lumOff val="25000"/>
                  </a:schemeClr>
                </a:solidFill>
                <a:latin typeface="+mn-lt"/>
                <a:cs typeface="Times New Roman" panose="02020603050405020304" pitchFamily="18" charset="0"/>
              </a:rPr>
              <a:t>FS1</a:t>
            </a:r>
            <a:endParaRPr lang="en-US" sz="1800" i="0" dirty="0">
              <a:solidFill>
                <a:schemeClr val="accent4">
                  <a:lumMod val="75000"/>
                  <a:lumOff val="25000"/>
                </a:schemeClr>
              </a:solidFill>
              <a:latin typeface="+mn-lt"/>
              <a:cs typeface="Times New Roman" panose="02020603050405020304" pitchFamily="18" charset="0"/>
            </a:endParaRPr>
          </a:p>
        </p:txBody>
      </p:sp>
      <p:sp>
        <p:nvSpPr>
          <p:cNvPr id="5" name="Rectangle 4"/>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6" name="Picture 5"/>
          <p:cNvPicPr>
            <a:picLocks noChangeAspect="1"/>
          </p:cNvPicPr>
          <p:nvPr/>
        </p:nvPicPr>
        <p:blipFill>
          <a:blip r:embed="rId2"/>
          <a:stretch>
            <a:fillRect/>
          </a:stretch>
        </p:blipFill>
        <p:spPr>
          <a:xfrm>
            <a:off x="3885008" y="355847"/>
            <a:ext cx="4794172" cy="6317487"/>
          </a:xfrm>
          <a:prstGeom prst="rect">
            <a:avLst/>
          </a:prstGeom>
        </p:spPr>
      </p:pic>
      <p:pic>
        <p:nvPicPr>
          <p:cNvPr id="9" name="Picture 8"/>
          <p:cNvPicPr>
            <a:picLocks noChangeAspect="1"/>
          </p:cNvPicPr>
          <p:nvPr/>
        </p:nvPicPr>
        <p:blipFill>
          <a:blip r:embed="rId3"/>
          <a:stretch>
            <a:fillRect/>
          </a:stretch>
        </p:blipFill>
        <p:spPr>
          <a:xfrm>
            <a:off x="6413289" y="833576"/>
            <a:ext cx="5474797" cy="1920382"/>
          </a:xfrm>
          <a:prstGeom prst="rect">
            <a:avLst/>
          </a:prstGeom>
        </p:spPr>
      </p:pic>
      <p:pic>
        <p:nvPicPr>
          <p:cNvPr id="10" name="Picture 9"/>
          <p:cNvPicPr>
            <a:picLocks noChangeAspect="1"/>
          </p:cNvPicPr>
          <p:nvPr/>
        </p:nvPicPr>
        <p:blipFill>
          <a:blip r:embed="rId4"/>
          <a:stretch>
            <a:fillRect/>
          </a:stretch>
        </p:blipFill>
        <p:spPr>
          <a:xfrm>
            <a:off x="68165" y="2753958"/>
            <a:ext cx="11950798" cy="3130475"/>
          </a:xfrm>
          <a:prstGeom prst="rect">
            <a:avLst/>
          </a:prstGeom>
        </p:spPr>
      </p:pic>
      <p:sp>
        <p:nvSpPr>
          <p:cNvPr id="11"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(6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38962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6"/>
                                        </p:tgtEl>
                                        <p:attrNameLst>
                                          <p:attrName>style.opacity</p:attrName>
                                        </p:attrNameLst>
                                      </p:cBhvr>
                                      <p:to>
                                        <p:strVal val="0.5"/>
                                      </p:to>
                                    </p:set>
                                    <p:animEffect filter="image" prLst="opacity: 0.5">
                                      <p:cBhvr rctx="IE">
                                        <p:cTn id="7" dur="indefinite"/>
                                        <p:tgtEl>
                                          <p:spTgt spid="6"/>
                                        </p:tgtEl>
                                      </p:cBhvr>
                                    </p:animEffect>
                                  </p:childTnLst>
                                </p:cTn>
                              </p:par>
                              <p:par>
                                <p:cTn id="8" presetID="23" presetClass="entr" presetSubtype="16"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p:cTn id="10" dur="500" fill="hold"/>
                                        <p:tgtEl>
                                          <p:spTgt spid="9"/>
                                        </p:tgtEl>
                                        <p:attrNameLst>
                                          <p:attrName>ppt_w</p:attrName>
                                        </p:attrNameLst>
                                      </p:cBhvr>
                                      <p:tavLst>
                                        <p:tav tm="0">
                                          <p:val>
                                            <p:fltVal val="0"/>
                                          </p:val>
                                        </p:tav>
                                        <p:tav tm="100000">
                                          <p:val>
                                            <p:strVal val="#ppt_w"/>
                                          </p:val>
                                        </p:tav>
                                      </p:tavLst>
                                    </p:anim>
                                    <p:anim calcmode="lin" valueType="num">
                                      <p:cBhvr>
                                        <p:cTn id="11"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hidden"/>
                                      </p:to>
                                    </p:set>
                                  </p:childTnLst>
                                </p:cTn>
                              </p:par>
                              <p:par>
                                <p:cTn id="16" presetID="23" presetClass="entr" presetSubtype="16"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fltVal val="0"/>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21</a:t>
            </a:fld>
            <a:endParaRPr lang="en-US" altLang="en-US"/>
          </a:p>
        </p:txBody>
      </p:sp>
      <p:sp>
        <p:nvSpPr>
          <p:cNvPr id="4"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Pro Growth </a:t>
            </a:r>
            <a:r>
              <a:rPr lang="en-US" sz="1800" i="0" dirty="0" smtClean="0">
                <a:solidFill>
                  <a:schemeClr val="accent4">
                    <a:lumMod val="75000"/>
                    <a:lumOff val="25000"/>
                  </a:schemeClr>
                </a:solidFill>
                <a:latin typeface="+mn-lt"/>
                <a:cs typeface="Times New Roman" panose="02020603050405020304" pitchFamily="18" charset="0"/>
              </a:rPr>
              <a:t>FS2</a:t>
            </a:r>
            <a:endParaRPr lang="en-US" sz="1800" i="0" dirty="0">
              <a:solidFill>
                <a:schemeClr val="accent4">
                  <a:lumMod val="75000"/>
                  <a:lumOff val="25000"/>
                </a:schemeClr>
              </a:solidFill>
              <a:latin typeface="+mn-lt"/>
              <a:cs typeface="Times New Roman" panose="02020603050405020304" pitchFamily="18" charset="0"/>
            </a:endParaRPr>
          </a:p>
        </p:txBody>
      </p:sp>
      <p:sp>
        <p:nvSpPr>
          <p:cNvPr id="5" name="Rectangle 4"/>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7" name="Picture 6"/>
          <p:cNvPicPr>
            <a:picLocks noChangeAspect="1"/>
          </p:cNvPicPr>
          <p:nvPr/>
        </p:nvPicPr>
        <p:blipFill>
          <a:blip r:embed="rId2"/>
          <a:stretch>
            <a:fillRect/>
          </a:stretch>
        </p:blipFill>
        <p:spPr>
          <a:xfrm>
            <a:off x="3876796" y="195033"/>
            <a:ext cx="4814486" cy="6281967"/>
          </a:xfrm>
          <a:prstGeom prst="rect">
            <a:avLst/>
          </a:prstGeom>
        </p:spPr>
      </p:pic>
      <p:pic>
        <p:nvPicPr>
          <p:cNvPr id="8" name="Picture 7"/>
          <p:cNvPicPr>
            <a:picLocks noChangeAspect="1"/>
          </p:cNvPicPr>
          <p:nvPr/>
        </p:nvPicPr>
        <p:blipFill>
          <a:blip r:embed="rId3"/>
          <a:stretch>
            <a:fillRect/>
          </a:stretch>
        </p:blipFill>
        <p:spPr>
          <a:xfrm>
            <a:off x="247996" y="1158943"/>
            <a:ext cx="10289584" cy="2145679"/>
          </a:xfrm>
          <a:prstGeom prst="rect">
            <a:avLst/>
          </a:prstGeom>
        </p:spPr>
      </p:pic>
      <p:sp>
        <p:nvSpPr>
          <p:cNvPr id="9"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(7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pic>
        <p:nvPicPr>
          <p:cNvPr id="10" name="Picture 9"/>
          <p:cNvPicPr>
            <a:picLocks noChangeAspect="1"/>
          </p:cNvPicPr>
          <p:nvPr/>
        </p:nvPicPr>
        <p:blipFill rotWithShape="1">
          <a:blip r:embed="rId2"/>
          <a:srcRect t="56132" b="31216"/>
          <a:stretch/>
        </p:blipFill>
        <p:spPr>
          <a:xfrm>
            <a:off x="247996" y="3557285"/>
            <a:ext cx="10306742" cy="1701479"/>
          </a:xfrm>
          <a:prstGeom prst="rect">
            <a:avLst/>
          </a:prstGeom>
        </p:spPr>
      </p:pic>
    </p:spTree>
    <p:extLst>
      <p:ext uri="{BB962C8B-B14F-4D97-AF65-F5344CB8AC3E}">
        <p14:creationId xmlns:p14="http://schemas.microsoft.com/office/powerpoint/2010/main" val="205481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7"/>
                                        </p:tgtEl>
                                        <p:attrNameLst>
                                          <p:attrName>style.opacity</p:attrName>
                                        </p:attrNameLst>
                                      </p:cBhvr>
                                      <p:to>
                                        <p:strVal val="0.5"/>
                                      </p:to>
                                    </p:set>
                                    <p:animEffect filter="image" prLst="opacity: 0.5">
                                      <p:cBhvr rctx="IE">
                                        <p:cTn id="9" dur="indefinite"/>
                                        <p:tgtEl>
                                          <p:spTgt spid="7"/>
                                        </p:tgtEl>
                                      </p:cBhvr>
                                    </p:animEffect>
                                  </p:childTnLst>
                                </p:cTn>
                              </p:par>
                              <p:par>
                                <p:cTn id="10" presetID="23" presetClass="entr" presetSubtype="16"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childTnLst>
                                </p:cTn>
                              </p:par>
                            </p:childTnLst>
                          </p:cTn>
                        </p:par>
                        <p:par>
                          <p:cTn id="14" fill="hold">
                            <p:stCondLst>
                              <p:cond delay="500"/>
                            </p:stCondLst>
                            <p:childTnLst>
                              <p:par>
                                <p:cTn id="15" presetID="53" presetClass="entr" presetSubtype="16" fill="hold"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13E0E9-2D65-45C8-853E-7163257EB880}" type="datetime4">
              <a:rPr lang="en-US" smtClean="0"/>
              <a:t>April 14,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05553835-3E1A-4B8A-A73E-8CF3D86D9264}" type="slidenum">
              <a:rPr lang="en-US" altLang="en-US" smtClean="0"/>
              <a:pPr/>
              <a:t>22</a:t>
            </a:fld>
            <a:endParaRPr lang="en-US" altLang="en-US"/>
          </a:p>
        </p:txBody>
      </p:sp>
      <p:sp>
        <p:nvSpPr>
          <p:cNvPr id="4" name="Text Box 5"/>
          <p:cNvSpPr txBox="1">
            <a:spLocks noChangeArrowheads="1"/>
          </p:cNvSpPr>
          <p:nvPr/>
        </p:nvSpPr>
        <p:spPr bwMode="auto">
          <a:xfrm>
            <a:off x="10157012" y="6488668"/>
            <a:ext cx="203498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Pro Growth </a:t>
            </a:r>
            <a:r>
              <a:rPr lang="en-US" sz="1800" i="0" dirty="0" smtClean="0">
                <a:solidFill>
                  <a:schemeClr val="accent4">
                    <a:lumMod val="75000"/>
                    <a:lumOff val="25000"/>
                  </a:schemeClr>
                </a:solidFill>
                <a:latin typeface="+mn-lt"/>
                <a:cs typeface="Times New Roman" panose="02020603050405020304" pitchFamily="18" charset="0"/>
              </a:rPr>
              <a:t>FS2</a:t>
            </a:r>
            <a:endParaRPr lang="en-US" sz="1800" i="0" dirty="0">
              <a:solidFill>
                <a:schemeClr val="accent4">
                  <a:lumMod val="75000"/>
                  <a:lumOff val="25000"/>
                </a:schemeClr>
              </a:solidFill>
              <a:latin typeface="+mn-lt"/>
              <a:cs typeface="Times New Roman" panose="02020603050405020304" pitchFamily="18" charset="0"/>
            </a:endParaRPr>
          </a:p>
        </p:txBody>
      </p:sp>
      <p:sp>
        <p:nvSpPr>
          <p:cNvPr id="5" name="Rectangle 4"/>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pic>
        <p:nvPicPr>
          <p:cNvPr id="7" name="Picture 6"/>
          <p:cNvPicPr>
            <a:picLocks noChangeAspect="1"/>
          </p:cNvPicPr>
          <p:nvPr/>
        </p:nvPicPr>
        <p:blipFill>
          <a:blip r:embed="rId2"/>
          <a:stretch>
            <a:fillRect/>
          </a:stretch>
        </p:blipFill>
        <p:spPr>
          <a:xfrm>
            <a:off x="3876796" y="195033"/>
            <a:ext cx="4814486" cy="6281967"/>
          </a:xfrm>
          <a:prstGeom prst="rect">
            <a:avLst/>
          </a:prstGeom>
        </p:spPr>
      </p:pic>
      <p:sp>
        <p:nvSpPr>
          <p:cNvPr id="9" name="Text Box 5"/>
          <p:cNvSpPr txBox="1">
            <a:spLocks noChangeArrowheads="1"/>
          </p:cNvSpPr>
          <p:nvPr/>
        </p:nvSpPr>
        <p:spPr bwMode="auto">
          <a:xfrm>
            <a:off x="9498957" y="0"/>
            <a:ext cx="2693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PG: TTYN (8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a:solidFill>
                  <a:schemeClr val="accent4">
                    <a:lumMod val="75000"/>
                    <a:lumOff val="25000"/>
                  </a:schemeClr>
                </a:solidFill>
                <a:latin typeface="+mn-lt"/>
                <a:cs typeface="Times New Roman" panose="02020603050405020304" pitchFamily="18" charset="0"/>
              </a:rPr>
              <a:t>8</a:t>
            </a:r>
            <a:r>
              <a:rPr lang="en-US" b="1" i="0" dirty="0" smtClean="0">
                <a:solidFill>
                  <a:schemeClr val="accent4">
                    <a:lumMod val="75000"/>
                    <a:lumOff val="25000"/>
                  </a:schemeClr>
                </a:solidFill>
                <a:latin typeface="+mn-lt"/>
                <a:cs typeface="Times New Roman" panose="02020603050405020304" pitchFamily="18" charset="0"/>
              </a:rPr>
              <a:t>)</a:t>
            </a:r>
            <a:endParaRPr lang="en-US" b="1" i="0" dirty="0">
              <a:solidFill>
                <a:schemeClr val="accent4">
                  <a:lumMod val="75000"/>
                  <a:lumOff val="25000"/>
                </a:schemeClr>
              </a:solidFill>
              <a:latin typeface="+mn-lt"/>
              <a:cs typeface="Times New Roman" panose="02020603050405020304" pitchFamily="18" charset="0"/>
            </a:endParaRPr>
          </a:p>
        </p:txBody>
      </p:sp>
      <p:pic>
        <p:nvPicPr>
          <p:cNvPr id="10" name="Picture 9"/>
          <p:cNvPicPr>
            <a:picLocks noChangeAspect="1"/>
          </p:cNvPicPr>
          <p:nvPr/>
        </p:nvPicPr>
        <p:blipFill rotWithShape="1">
          <a:blip r:embed="rId2"/>
          <a:srcRect l="57086" b="84955"/>
          <a:stretch/>
        </p:blipFill>
        <p:spPr>
          <a:xfrm>
            <a:off x="7860406" y="741127"/>
            <a:ext cx="3886686" cy="1777952"/>
          </a:xfrm>
          <a:prstGeom prst="rect">
            <a:avLst/>
          </a:prstGeom>
        </p:spPr>
      </p:pic>
      <p:pic>
        <p:nvPicPr>
          <p:cNvPr id="11" name="Picture 10"/>
          <p:cNvPicPr>
            <a:picLocks noChangeAspect="1"/>
          </p:cNvPicPr>
          <p:nvPr/>
        </p:nvPicPr>
        <p:blipFill rotWithShape="1">
          <a:blip r:embed="rId2"/>
          <a:srcRect l="1594" t="67301" r="2461" b="13770"/>
          <a:stretch/>
        </p:blipFill>
        <p:spPr>
          <a:xfrm>
            <a:off x="764385" y="3065173"/>
            <a:ext cx="11122815" cy="2863402"/>
          </a:xfrm>
          <a:prstGeom prst="rect">
            <a:avLst/>
          </a:prstGeom>
        </p:spPr>
      </p:pic>
    </p:spTree>
    <p:extLst>
      <p:ext uri="{BB962C8B-B14F-4D97-AF65-F5344CB8AC3E}">
        <p14:creationId xmlns:p14="http://schemas.microsoft.com/office/powerpoint/2010/main" val="249326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gtEl>
                                        <p:attrNameLst>
                                          <p:attrName>style.opacity</p:attrName>
                                        </p:attrNameLst>
                                      </p:cBhvr>
                                      <p:to>
                                        <p:strVal val="0.5"/>
                                      </p:to>
                                    </p:set>
                                    <p:animEffect filter="image" prLst="opacity: 0.5">
                                      <p:cBhvr rctx="IE">
                                        <p:cTn id="7" dur="indefinite"/>
                                        <p:tgtEl>
                                          <p:spTgt spid="7"/>
                                        </p:tgtEl>
                                      </p:cBhvr>
                                    </p:animEffect>
                                  </p:childTnLst>
                                </p:cTn>
                              </p:par>
                              <p:par>
                                <p:cTn id="8" presetID="53"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 calcmode="lin" valueType="num">
                                      <p:cBhvr>
                                        <p:cTn id="10" dur="500" fill="hold"/>
                                        <p:tgtEl>
                                          <p:spTgt spid="10"/>
                                        </p:tgtEl>
                                        <p:attrNameLst>
                                          <p:attrName>ppt_w</p:attrName>
                                        </p:attrNameLst>
                                      </p:cBhvr>
                                      <p:tavLst>
                                        <p:tav tm="0">
                                          <p:val>
                                            <p:fltVal val="0"/>
                                          </p:val>
                                        </p:tav>
                                        <p:tav tm="100000">
                                          <p:val>
                                            <p:strVal val="#ppt_w"/>
                                          </p:val>
                                        </p:tav>
                                      </p:tavLst>
                                    </p:anim>
                                    <p:anim calcmode="lin" valueType="num">
                                      <p:cBhvr>
                                        <p:cTn id="11" dur="500" fill="hold"/>
                                        <p:tgtEl>
                                          <p:spTgt spid="10"/>
                                        </p:tgtEl>
                                        <p:attrNameLst>
                                          <p:attrName>ppt_h</p:attrName>
                                        </p:attrNameLst>
                                      </p:cBhvr>
                                      <p:tavLst>
                                        <p:tav tm="0">
                                          <p:val>
                                            <p:fltVal val="0"/>
                                          </p:val>
                                        </p:tav>
                                        <p:tav tm="100000">
                                          <p:val>
                                            <p:strVal val="#ppt_h"/>
                                          </p:val>
                                        </p:tav>
                                      </p:tavLst>
                                    </p:anim>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hidden"/>
                                      </p:to>
                                    </p:set>
                                  </p:childTnLst>
                                </p:cTn>
                              </p:par>
                              <p:par>
                                <p:cTn id="17" presetID="53" presetClass="entr" presetSubtype="16"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4FE95AE7-0F69-4FA7-BE77-AEEFFD3BDA68}" type="datetime4">
              <a:rPr lang="en-US" smtClean="0"/>
              <a:t>April 14,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AD4081-8A2A-4F8F-8B30-992A0E579CFA}"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t>ProGrowth</a:t>
            </a:r>
          </a:p>
        </p:txBody>
      </p:sp>
      <p:sp>
        <p:nvSpPr>
          <p:cNvPr id="1370115" name="AutoShape 3"/>
          <p:cNvSpPr>
            <a:spLocks noChangeArrowheads="1"/>
          </p:cNvSpPr>
          <p:nvPr/>
        </p:nvSpPr>
        <p:spPr bwMode="auto">
          <a:xfrm>
            <a:off x="1828800" y="5105400"/>
            <a:ext cx="2819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ProGrowth</a:t>
            </a:r>
          </a:p>
        </p:txBody>
      </p:sp>
      <p:sp>
        <p:nvSpPr>
          <p:cNvPr id="1370116" name="AutoShape 4"/>
          <p:cNvSpPr>
            <a:spLocks noChangeArrowheads="1"/>
          </p:cNvSpPr>
          <p:nvPr/>
        </p:nvSpPr>
        <p:spPr bwMode="auto">
          <a:xfrm>
            <a:off x="2057400" y="1371600"/>
            <a:ext cx="22860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Hanson</a:t>
            </a:r>
          </a:p>
        </p:txBody>
      </p:sp>
      <p:sp>
        <p:nvSpPr>
          <p:cNvPr id="1370117" name="AutoShape 5"/>
          <p:cNvSpPr>
            <a:spLocks noChangeArrowheads="1"/>
          </p:cNvSpPr>
          <p:nvPr/>
        </p:nvSpPr>
        <p:spPr bwMode="auto">
          <a:xfrm>
            <a:off x="7620000" y="1219200"/>
            <a:ext cx="2590800" cy="13716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Wells Fargo</a:t>
            </a:r>
          </a:p>
        </p:txBody>
      </p:sp>
      <p:sp>
        <p:nvSpPr>
          <p:cNvPr id="1370118"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19" name="AutoShape 7"/>
          <p:cNvSpPr>
            <a:spLocks noChangeArrowheads="1"/>
          </p:cNvSpPr>
          <p:nvPr/>
        </p:nvSpPr>
        <p:spPr bwMode="auto">
          <a:xfrm>
            <a:off x="5486400" y="1209920"/>
            <a:ext cx="1595718" cy="62804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9/8/05: $</a:t>
            </a:r>
            <a:endParaRPr lang="en-US" altLang="en-US" sz="3200" dirty="0"/>
          </a:p>
        </p:txBody>
      </p:sp>
      <p:sp>
        <p:nvSpPr>
          <p:cNvPr id="1370120" name="Line 8"/>
          <p:cNvSpPr>
            <a:spLocks noChangeShapeType="1"/>
          </p:cNvSpPr>
          <p:nvPr/>
        </p:nvSpPr>
        <p:spPr bwMode="auto">
          <a:xfrm>
            <a:off x="2424953" y="2590800"/>
            <a:ext cx="0" cy="25146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21" name="AutoShape 9"/>
          <p:cNvSpPr>
            <a:spLocks noChangeArrowheads="1"/>
          </p:cNvSpPr>
          <p:nvPr/>
        </p:nvSpPr>
        <p:spPr bwMode="auto">
          <a:xfrm>
            <a:off x="123684" y="3335837"/>
            <a:ext cx="2097462" cy="64352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2/9-14/06: $</a:t>
            </a:r>
            <a:endParaRPr lang="en-US" altLang="en-US" sz="3200" dirty="0"/>
          </a:p>
        </p:txBody>
      </p:sp>
      <p:sp>
        <p:nvSpPr>
          <p:cNvPr id="1370122" name="Line 10"/>
          <p:cNvSpPr>
            <a:spLocks noChangeShapeType="1"/>
          </p:cNvSpPr>
          <p:nvPr/>
        </p:nvSpPr>
        <p:spPr bwMode="auto">
          <a:xfrm flipV="1">
            <a:off x="4114800" y="2590800"/>
            <a:ext cx="0" cy="25146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23" name="AutoShape 11"/>
          <p:cNvSpPr>
            <a:spLocks noChangeArrowheads="1"/>
          </p:cNvSpPr>
          <p:nvPr/>
        </p:nvSpPr>
        <p:spPr bwMode="auto">
          <a:xfrm>
            <a:off x="2572592" y="3184404"/>
            <a:ext cx="1389808" cy="93039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Ann</a:t>
            </a:r>
          </a:p>
          <a:p>
            <a:pPr algn="ctr"/>
            <a:r>
              <a:rPr lang="en-US" altLang="en-US" sz="3200" dirty="0"/>
              <a:t>FS: Ann</a:t>
            </a:r>
          </a:p>
        </p:txBody>
      </p:sp>
      <p:sp>
        <p:nvSpPr>
          <p:cNvPr id="1370124" name="Line 12"/>
          <p:cNvSpPr>
            <a:spLocks noChangeShapeType="1"/>
          </p:cNvSpPr>
          <p:nvPr/>
        </p:nvSpPr>
        <p:spPr bwMode="auto">
          <a:xfrm>
            <a:off x="4343400" y="2362200"/>
            <a:ext cx="35052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0125" name="AutoShape 13"/>
          <p:cNvSpPr>
            <a:spLocks noChangeArrowheads="1"/>
          </p:cNvSpPr>
          <p:nvPr/>
        </p:nvSpPr>
        <p:spPr bwMode="auto">
          <a:xfrm>
            <a:off x="4491038" y="2756705"/>
            <a:ext cx="7396162"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SA: Two Annuity Contracts by Fidelity &amp; Guaranty Life L9E00015 and L9E00016</a:t>
            </a:r>
          </a:p>
          <a:p>
            <a:pPr algn="ctr"/>
            <a:r>
              <a:rPr lang="en-US" altLang="en-US" sz="3200"/>
              <a:t>FS: xxx</a:t>
            </a:r>
          </a:p>
        </p:txBody>
      </p:sp>
      <p:sp>
        <p:nvSpPr>
          <p:cNvPr id="1370126" name="Text Box 14"/>
          <p:cNvSpPr txBox="1">
            <a:spLocks noChangeArrowheads="1"/>
          </p:cNvSpPr>
          <p:nvPr/>
        </p:nvSpPr>
        <p:spPr bwMode="auto">
          <a:xfrm>
            <a:off x="7447196" y="5579090"/>
            <a:ext cx="380000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 in Annuity Contracts?</a:t>
            </a:r>
          </a:p>
        </p:txBody>
      </p:sp>
      <p:sp>
        <p:nvSpPr>
          <p:cNvPr id="18" name="AutoShape 13"/>
          <p:cNvSpPr>
            <a:spLocks noChangeArrowheads="1"/>
          </p:cNvSpPr>
          <p:nvPr/>
        </p:nvSpPr>
        <p:spPr bwMode="auto">
          <a:xfrm>
            <a:off x="5583985" y="4721950"/>
            <a:ext cx="3200400" cy="64698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9/16/05: FS: yyy</a:t>
            </a:r>
          </a:p>
        </p:txBody>
      </p:sp>
      <p:sp>
        <p:nvSpPr>
          <p:cNvPr id="19"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70117"/>
                                        </p:tgtEl>
                                        <p:attrNameLst>
                                          <p:attrName>style.visibility</p:attrName>
                                        </p:attrNameLst>
                                      </p:cBhvr>
                                      <p:to>
                                        <p:strVal val="visible"/>
                                      </p:to>
                                    </p:set>
                                    <p:anim calcmode="lin" valueType="num">
                                      <p:cBhvr>
                                        <p:cTn id="7" dur="500" fill="hold"/>
                                        <p:tgtEl>
                                          <p:spTgt spid="1370117"/>
                                        </p:tgtEl>
                                        <p:attrNameLst>
                                          <p:attrName>ppt_w</p:attrName>
                                        </p:attrNameLst>
                                      </p:cBhvr>
                                      <p:tavLst>
                                        <p:tav tm="0">
                                          <p:val>
                                            <p:strVal val="2/3*#ppt_w"/>
                                          </p:val>
                                        </p:tav>
                                        <p:tav tm="100000">
                                          <p:val>
                                            <p:strVal val="#ppt_w"/>
                                          </p:val>
                                        </p:tav>
                                      </p:tavLst>
                                    </p:anim>
                                    <p:anim calcmode="lin" valueType="num">
                                      <p:cBhvr>
                                        <p:cTn id="8" dur="500" fill="hold"/>
                                        <p:tgtEl>
                                          <p:spTgt spid="1370117"/>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2" presetClass="entr" presetSubtype="2" fill="hold" grpId="0" nodeType="afterEffect">
                                  <p:stCondLst>
                                    <p:cond delay="0"/>
                                  </p:stCondLst>
                                  <p:childTnLst>
                                    <p:set>
                                      <p:cBhvr>
                                        <p:cTn id="11" dur="1" fill="hold">
                                          <p:stCondLst>
                                            <p:cond delay="0"/>
                                          </p:stCondLst>
                                        </p:cTn>
                                        <p:tgtEl>
                                          <p:spTgt spid="1370118"/>
                                        </p:tgtEl>
                                        <p:attrNameLst>
                                          <p:attrName>style.visibility</p:attrName>
                                        </p:attrNameLst>
                                      </p:cBhvr>
                                      <p:to>
                                        <p:strVal val="visible"/>
                                      </p:to>
                                    </p:set>
                                    <p:animEffect transition="in" filter="wipe(right)">
                                      <p:cBhvr>
                                        <p:cTn id="12" dur="500"/>
                                        <p:tgtEl>
                                          <p:spTgt spid="1370118"/>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370116"/>
                                        </p:tgtEl>
                                        <p:attrNameLst>
                                          <p:attrName>style.visibility</p:attrName>
                                        </p:attrNameLst>
                                      </p:cBhvr>
                                      <p:to>
                                        <p:strVal val="visible"/>
                                      </p:to>
                                    </p:set>
                                    <p:anim calcmode="lin" valueType="num">
                                      <p:cBhvr>
                                        <p:cTn id="16" dur="500" fill="hold"/>
                                        <p:tgtEl>
                                          <p:spTgt spid="1370116"/>
                                        </p:tgtEl>
                                        <p:attrNameLst>
                                          <p:attrName>ppt_w</p:attrName>
                                        </p:attrNameLst>
                                      </p:cBhvr>
                                      <p:tavLst>
                                        <p:tav tm="0">
                                          <p:val>
                                            <p:strVal val="2/3*#ppt_w"/>
                                          </p:val>
                                        </p:tav>
                                        <p:tav tm="100000">
                                          <p:val>
                                            <p:strVal val="#ppt_w"/>
                                          </p:val>
                                        </p:tav>
                                      </p:tavLst>
                                    </p:anim>
                                    <p:anim calcmode="lin" valueType="num">
                                      <p:cBhvr>
                                        <p:cTn id="17" dur="500" fill="hold"/>
                                        <p:tgtEl>
                                          <p:spTgt spid="1370116"/>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0119"/>
                                        </p:tgtEl>
                                        <p:attrNameLst>
                                          <p:attrName>style.visibility</p:attrName>
                                        </p:attrNameLst>
                                      </p:cBhvr>
                                      <p:to>
                                        <p:strVal val="visible"/>
                                      </p:to>
                                    </p:set>
                                    <p:animEffect transition="in" filter="dissolve">
                                      <p:cBhvr>
                                        <p:cTn id="21" dur="500"/>
                                        <p:tgtEl>
                                          <p:spTgt spid="1370119"/>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370124"/>
                                        </p:tgtEl>
                                        <p:attrNameLst>
                                          <p:attrName>style.visibility</p:attrName>
                                        </p:attrNameLst>
                                      </p:cBhvr>
                                      <p:to>
                                        <p:strVal val="visible"/>
                                      </p:to>
                                    </p:set>
                                    <p:animEffect transition="in" filter="wipe(left)">
                                      <p:cBhvr>
                                        <p:cTn id="25" dur="500"/>
                                        <p:tgtEl>
                                          <p:spTgt spid="1370124"/>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370125"/>
                                        </p:tgtEl>
                                        <p:attrNameLst>
                                          <p:attrName>style.visibility</p:attrName>
                                        </p:attrNameLst>
                                      </p:cBhvr>
                                      <p:to>
                                        <p:strVal val="visible"/>
                                      </p:to>
                                    </p:set>
                                    <p:animEffect transition="in" filter="dissolve">
                                      <p:cBhvr>
                                        <p:cTn id="29" dur="500"/>
                                        <p:tgtEl>
                                          <p:spTgt spid="137012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xit" presetSubtype="0" fill="hold" grpId="0" nodeType="clickEffect">
                                  <p:stCondLst>
                                    <p:cond delay="0"/>
                                  </p:stCondLst>
                                  <p:childTnLst>
                                    <p:set>
                                      <p:cBhvr>
                                        <p:cTn id="33" dur="1" fill="hold">
                                          <p:stCondLst>
                                            <p:cond delay="0"/>
                                          </p:stCondLst>
                                        </p:cTn>
                                        <p:tgtEl>
                                          <p:spTgt spid="19"/>
                                        </p:tgtEl>
                                        <p:attrNameLst>
                                          <p:attrName>style.visibility</p:attrName>
                                        </p:attrNameLst>
                                      </p:cBhvr>
                                      <p:to>
                                        <p:strVal val="hidden"/>
                                      </p:to>
                                    </p:set>
                                  </p:childTnLst>
                                </p:cTn>
                              </p:par>
                              <p:par>
                                <p:cTn id="34" presetID="23" presetClass="entr" presetSubtype="272" fill="hold" grpId="0" nodeType="withEffect">
                                  <p:stCondLst>
                                    <p:cond delay="0"/>
                                  </p:stCondLst>
                                  <p:childTnLst>
                                    <p:set>
                                      <p:cBhvr>
                                        <p:cTn id="35" dur="1" fill="hold">
                                          <p:stCondLst>
                                            <p:cond delay="0"/>
                                          </p:stCondLst>
                                        </p:cTn>
                                        <p:tgtEl>
                                          <p:spTgt spid="1370115"/>
                                        </p:tgtEl>
                                        <p:attrNameLst>
                                          <p:attrName>style.visibility</p:attrName>
                                        </p:attrNameLst>
                                      </p:cBhvr>
                                      <p:to>
                                        <p:strVal val="visible"/>
                                      </p:to>
                                    </p:set>
                                    <p:anim calcmode="lin" valueType="num">
                                      <p:cBhvr>
                                        <p:cTn id="36" dur="500" fill="hold"/>
                                        <p:tgtEl>
                                          <p:spTgt spid="1370115"/>
                                        </p:tgtEl>
                                        <p:attrNameLst>
                                          <p:attrName>ppt_w</p:attrName>
                                        </p:attrNameLst>
                                      </p:cBhvr>
                                      <p:tavLst>
                                        <p:tav tm="0">
                                          <p:val>
                                            <p:strVal val="2/3*#ppt_w"/>
                                          </p:val>
                                        </p:tav>
                                        <p:tav tm="100000">
                                          <p:val>
                                            <p:strVal val="#ppt_w"/>
                                          </p:val>
                                        </p:tav>
                                      </p:tavLst>
                                    </p:anim>
                                    <p:anim calcmode="lin" valueType="num">
                                      <p:cBhvr>
                                        <p:cTn id="37" dur="500" fill="hold"/>
                                        <p:tgtEl>
                                          <p:spTgt spid="1370115"/>
                                        </p:tgtEl>
                                        <p:attrNameLst>
                                          <p:attrName>ppt_h</p:attrName>
                                        </p:attrNameLst>
                                      </p:cBhvr>
                                      <p:tavLst>
                                        <p:tav tm="0">
                                          <p:val>
                                            <p:strVal val="2/3*#ppt_h"/>
                                          </p:val>
                                        </p:tav>
                                        <p:tav tm="100000">
                                          <p:val>
                                            <p:strVal val="#ppt_h"/>
                                          </p:val>
                                        </p:tav>
                                      </p:tavLst>
                                    </p:anim>
                                  </p:childTnLst>
                                </p:cTn>
                              </p:par>
                            </p:childTnLst>
                          </p:cTn>
                        </p:par>
                        <p:par>
                          <p:cTn id="38" fill="hold" nodeType="afterGroup">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1370120"/>
                                        </p:tgtEl>
                                        <p:attrNameLst>
                                          <p:attrName>style.visibility</p:attrName>
                                        </p:attrNameLst>
                                      </p:cBhvr>
                                      <p:to>
                                        <p:strVal val="visible"/>
                                      </p:to>
                                    </p:set>
                                    <p:animEffect transition="in" filter="wipe(down)">
                                      <p:cBhvr>
                                        <p:cTn id="41" dur="500"/>
                                        <p:tgtEl>
                                          <p:spTgt spid="1370120"/>
                                        </p:tgtEl>
                                      </p:cBhvr>
                                    </p:animEffect>
                                  </p:childTnLst>
                                </p:cTn>
                              </p:par>
                            </p:childTnLst>
                          </p:cTn>
                        </p:par>
                        <p:par>
                          <p:cTn id="42" fill="hold" nodeType="afterGroup">
                            <p:stCondLst>
                              <p:cond delay="1000"/>
                            </p:stCondLst>
                            <p:childTnLst>
                              <p:par>
                                <p:cTn id="43" presetID="9" presetClass="entr" presetSubtype="0" fill="hold" grpId="0" nodeType="afterEffect">
                                  <p:stCondLst>
                                    <p:cond delay="0"/>
                                  </p:stCondLst>
                                  <p:childTnLst>
                                    <p:set>
                                      <p:cBhvr>
                                        <p:cTn id="44" dur="1" fill="hold">
                                          <p:stCondLst>
                                            <p:cond delay="0"/>
                                          </p:stCondLst>
                                        </p:cTn>
                                        <p:tgtEl>
                                          <p:spTgt spid="1370121"/>
                                        </p:tgtEl>
                                        <p:attrNameLst>
                                          <p:attrName>style.visibility</p:attrName>
                                        </p:attrNameLst>
                                      </p:cBhvr>
                                      <p:to>
                                        <p:strVal val="visible"/>
                                      </p:to>
                                    </p:set>
                                    <p:animEffect transition="in" filter="dissolve">
                                      <p:cBhvr>
                                        <p:cTn id="45" dur="500"/>
                                        <p:tgtEl>
                                          <p:spTgt spid="1370121"/>
                                        </p:tgtEl>
                                      </p:cBhvr>
                                    </p:animEffect>
                                  </p:childTnLst>
                                </p:cTn>
                              </p:par>
                            </p:childTnLst>
                          </p:cTn>
                        </p:par>
                        <p:par>
                          <p:cTn id="46" fill="hold" nodeType="afterGroup">
                            <p:stCondLst>
                              <p:cond delay="1500"/>
                            </p:stCondLst>
                            <p:childTnLst>
                              <p:par>
                                <p:cTn id="47" presetID="22" presetClass="entr" presetSubtype="1" fill="hold" grpId="0" nodeType="afterEffect">
                                  <p:stCondLst>
                                    <p:cond delay="0"/>
                                  </p:stCondLst>
                                  <p:childTnLst>
                                    <p:set>
                                      <p:cBhvr>
                                        <p:cTn id="48" dur="1" fill="hold">
                                          <p:stCondLst>
                                            <p:cond delay="0"/>
                                          </p:stCondLst>
                                        </p:cTn>
                                        <p:tgtEl>
                                          <p:spTgt spid="1370122"/>
                                        </p:tgtEl>
                                        <p:attrNameLst>
                                          <p:attrName>style.visibility</p:attrName>
                                        </p:attrNameLst>
                                      </p:cBhvr>
                                      <p:to>
                                        <p:strVal val="visible"/>
                                      </p:to>
                                    </p:set>
                                    <p:animEffect transition="in" filter="wipe(up)">
                                      <p:cBhvr>
                                        <p:cTn id="49" dur="500"/>
                                        <p:tgtEl>
                                          <p:spTgt spid="1370122"/>
                                        </p:tgtEl>
                                      </p:cBhvr>
                                    </p:animEffect>
                                  </p:childTnLst>
                                </p:cTn>
                              </p:par>
                            </p:childTnLst>
                          </p:cTn>
                        </p:par>
                        <p:par>
                          <p:cTn id="50" fill="hold" nodeType="afterGroup">
                            <p:stCondLst>
                              <p:cond delay="2000"/>
                            </p:stCondLst>
                            <p:childTnLst>
                              <p:par>
                                <p:cTn id="51" presetID="9" presetClass="entr" presetSubtype="0" fill="hold" grpId="0" nodeType="afterEffect">
                                  <p:stCondLst>
                                    <p:cond delay="0"/>
                                  </p:stCondLst>
                                  <p:childTnLst>
                                    <p:set>
                                      <p:cBhvr>
                                        <p:cTn id="52" dur="1" fill="hold">
                                          <p:stCondLst>
                                            <p:cond delay="0"/>
                                          </p:stCondLst>
                                        </p:cTn>
                                        <p:tgtEl>
                                          <p:spTgt spid="1370123"/>
                                        </p:tgtEl>
                                        <p:attrNameLst>
                                          <p:attrName>style.visibility</p:attrName>
                                        </p:attrNameLst>
                                      </p:cBhvr>
                                      <p:to>
                                        <p:strVal val="visible"/>
                                      </p:to>
                                    </p:set>
                                    <p:animEffect transition="in" filter="dissolve">
                                      <p:cBhvr>
                                        <p:cTn id="53" dur="500"/>
                                        <p:tgtEl>
                                          <p:spTgt spid="1370123"/>
                                        </p:tgtEl>
                                      </p:cBhvr>
                                    </p:animEffect>
                                  </p:childTnLst>
                                </p:cTn>
                              </p:par>
                            </p:childTnLst>
                          </p:cTn>
                        </p:par>
                        <p:par>
                          <p:cTn id="54" fill="hold" nodeType="afterGroup">
                            <p:stCondLst>
                              <p:cond delay="2500"/>
                            </p:stCondLst>
                            <p:childTnLst>
                              <p:par>
                                <p:cTn id="55" presetID="9" presetClass="entr" presetSubtype="0" fill="hold" grpId="0" nodeType="afterEffect">
                                  <p:stCondLst>
                                    <p:cond delay="0"/>
                                  </p:stCondLst>
                                  <p:childTnLst>
                                    <p:set>
                                      <p:cBhvr>
                                        <p:cTn id="56" dur="1" fill="hold">
                                          <p:stCondLst>
                                            <p:cond delay="0"/>
                                          </p:stCondLst>
                                        </p:cTn>
                                        <p:tgtEl>
                                          <p:spTgt spid="1370126"/>
                                        </p:tgtEl>
                                        <p:attrNameLst>
                                          <p:attrName>style.visibility</p:attrName>
                                        </p:attrNameLst>
                                      </p:cBhvr>
                                      <p:to>
                                        <p:strVal val="visible"/>
                                      </p:to>
                                    </p:set>
                                    <p:animEffect transition="in" filter="dissolve">
                                      <p:cBhvr>
                                        <p:cTn id="57" dur="500"/>
                                        <p:tgtEl>
                                          <p:spTgt spid="1370126"/>
                                        </p:tgtEl>
                                      </p:cBhvr>
                                    </p:animEffect>
                                  </p:childTnLst>
                                </p:cTn>
                              </p:par>
                            </p:childTnLst>
                          </p:cTn>
                        </p:par>
                        <p:par>
                          <p:cTn id="58" fill="hold" nodeType="afterGroup">
                            <p:stCondLst>
                              <p:cond delay="3000"/>
                            </p:stCondLst>
                            <p:childTnLst>
                              <p:par>
                                <p:cTn id="59" presetID="9" presetClass="entr" presetSubtype="0" fill="hold" grpId="0" nodeType="after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dissolve">
                                      <p:cBhvr>
                                        <p:cTn id="6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0115" grpId="0" animBg="1" autoUpdateAnimBg="0"/>
      <p:bldP spid="1370116" grpId="0" animBg="1" autoUpdateAnimBg="0"/>
      <p:bldP spid="1370117" grpId="0" animBg="1" autoUpdateAnimBg="0"/>
      <p:bldP spid="1370118" grpId="0" animBg="1"/>
      <p:bldP spid="1370119" grpId="0" animBg="1" autoUpdateAnimBg="0"/>
      <p:bldP spid="1370120" grpId="0" animBg="1"/>
      <p:bldP spid="1370121" grpId="0" animBg="1" autoUpdateAnimBg="0"/>
      <p:bldP spid="1370122" grpId="0" animBg="1"/>
      <p:bldP spid="1370123" grpId="0" animBg="1" autoUpdateAnimBg="0"/>
      <p:bldP spid="1370124" grpId="0" animBg="1"/>
      <p:bldP spid="1370125" grpId="0" animBg="1" autoUpdateAnimBg="0"/>
      <p:bldP spid="1370126" grpId="0" animBg="1" autoUpdateAnimBg="0"/>
      <p:bldP spid="18" grpId="0" animBg="1" autoUpdateAnimBg="0"/>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18080B8B-5B84-4C3C-947F-17BAC0465DAA}" type="datetime4">
              <a:rPr lang="en-US" smtClean="0"/>
              <a:t>April 14,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B4615C-6333-4754-83AD-F44F9CD2FBDA}"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dirty="0" smtClean="0">
                <a:cs typeface="Times New Roman" panose="02020603050405020304" pitchFamily="18" charset="0"/>
              </a:rPr>
              <a:t>Indicating the Collateral in the FS I</a:t>
            </a:r>
            <a:endParaRPr lang="en-US" altLang="en-US" dirty="0" smtClean="0">
              <a:cs typeface="Times New Roman" panose="02020603050405020304" pitchFamily="18" charset="0"/>
            </a:endParaRPr>
          </a:p>
        </p:txBody>
      </p:sp>
      <p:sp>
        <p:nvSpPr>
          <p:cNvPr id="1377283" name="AutoShape 3"/>
          <p:cNvSpPr>
            <a:spLocks noChangeArrowheads="1"/>
          </p:cNvSpPr>
          <p:nvPr/>
        </p:nvSpPr>
        <p:spPr bwMode="auto">
          <a:xfrm>
            <a:off x="7848600" y="1473201"/>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3421487" y="1990164"/>
            <a:ext cx="4735275"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3539692" y="2405934"/>
            <a:ext cx="4190704" cy="62918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$10K lent; SA, FS</a:t>
            </a:r>
            <a:endParaRPr lang="en-US" altLang="en-US" sz="3200" dirty="0"/>
          </a:p>
        </p:txBody>
      </p:sp>
      <p:sp>
        <p:nvSpPr>
          <p:cNvPr id="1377287" name="Text Box 7"/>
          <p:cNvSpPr txBox="1">
            <a:spLocks noChangeArrowheads="1"/>
          </p:cNvSpPr>
          <p:nvPr/>
        </p:nvSpPr>
        <p:spPr bwMode="auto">
          <a:xfrm>
            <a:off x="2631585" y="5925234"/>
            <a:ext cx="8812366"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1074313"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Debtor</a:t>
            </a:r>
          </a:p>
        </p:txBody>
      </p:sp>
      <p:sp>
        <p:nvSpPr>
          <p:cNvPr id="11" name="Text Box 13"/>
          <p:cNvSpPr txBox="1">
            <a:spLocks noChangeArrowheads="1"/>
          </p:cNvSpPr>
          <p:nvPr/>
        </p:nvSpPr>
        <p:spPr bwMode="auto">
          <a:xfrm>
            <a:off x="68687" y="3181518"/>
            <a:ext cx="12080383" cy="1384995"/>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SA: “Debtor hereby grants a security interest in the following collateral (the “Collateral”) to secure all debts, now owed or hereafter arising, of Debtor to Bank: A; B; C; D; E; F; G; H; I; J; K; L; M; N; O; P; Q; R; S; T; U; V; W; X; Y; and Z.”</a:t>
            </a:r>
            <a:endParaRPr lang="en-US" altLang="en-US" sz="2800" dirty="0">
              <a:solidFill>
                <a:schemeClr val="tx1"/>
              </a:solidFill>
              <a:latin typeface="Times New Roman" panose="02020603050405020304" pitchFamily="18" charset="0"/>
            </a:endParaRPr>
          </a:p>
        </p:txBody>
      </p:sp>
      <p:sp>
        <p:nvSpPr>
          <p:cNvPr id="12" name="Text Box 13"/>
          <p:cNvSpPr txBox="1">
            <a:spLocks noChangeArrowheads="1"/>
          </p:cNvSpPr>
          <p:nvPr/>
        </p:nvSpPr>
        <p:spPr bwMode="auto">
          <a:xfrm>
            <a:off x="68686" y="4712910"/>
            <a:ext cx="12080383" cy="954107"/>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FS: “This FINANCING STATEMENT covers the following collateral: A; B; C; D; E; F; G; H; I; J; K; L; M; N; O; P; Q; R; S; T; U; V; W; X; Y; and Z.”</a:t>
            </a:r>
            <a:endParaRPr lang="en-US" altLang="en-US" sz="2800" dirty="0">
              <a:solidFill>
                <a:schemeClr val="tx1"/>
              </a:solidFill>
              <a:latin typeface="Times New Roman" panose="02020603050405020304" pitchFamily="18" charset="0"/>
            </a:endParaRP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122793" y="0"/>
            <a:ext cx="20692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a:t>
            </a:r>
            <a:r>
              <a:rPr lang="en-US" b="1" i="0" dirty="0" smtClean="0">
                <a:solidFill>
                  <a:schemeClr val="accent4">
                    <a:lumMod val="75000"/>
                    <a:lumOff val="25000"/>
                  </a:schemeClr>
                </a:solidFill>
                <a:latin typeface="+mn-lt"/>
                <a:cs typeface="Times New Roman" panose="02020603050405020304" pitchFamily="18" charset="0"/>
              </a:rPr>
              <a:t>(1 of </a:t>
            </a:r>
            <a:r>
              <a:rPr lang="en-US" b="1" i="0" dirty="0" smtClean="0">
                <a:solidFill>
                  <a:schemeClr val="accent4">
                    <a:lumMod val="75000"/>
                    <a:lumOff val="25000"/>
                  </a:schemeClr>
                </a:solidFill>
                <a:latin typeface="+mn-lt"/>
                <a:cs typeface="Times New Roman" panose="02020603050405020304" pitchFamily="18" charset="0"/>
              </a:rPr>
              <a:t>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124146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hidden"/>
                                      </p:to>
                                    </p:set>
                                  </p:childTnLst>
                                </p:cTn>
                              </p:par>
                            </p:childTnLst>
                          </p:cTn>
                        </p:par>
                        <p:par>
                          <p:cTn id="17" fill="hold">
                            <p:stCondLst>
                              <p:cond delay="0"/>
                            </p:stCondLst>
                            <p:childTnLst>
                              <p:par>
                                <p:cTn id="18" presetID="9" presetClass="entr" presetSubtype="0" fill="hold" grpId="0" nodeType="afterEffect">
                                  <p:stCondLst>
                                    <p:cond delay="0"/>
                                  </p:stCondLst>
                                  <p:childTnLst>
                                    <p:set>
                                      <p:cBhvr>
                                        <p:cTn id="19" dur="1" fill="hold">
                                          <p:stCondLst>
                                            <p:cond delay="0"/>
                                          </p:stCondLst>
                                        </p:cTn>
                                        <p:tgtEl>
                                          <p:spTgt spid="1377287"/>
                                        </p:tgtEl>
                                        <p:attrNameLst>
                                          <p:attrName>style.visibility</p:attrName>
                                        </p:attrNameLst>
                                      </p:cBhvr>
                                      <p:to>
                                        <p:strVal val="visible"/>
                                      </p:to>
                                    </p:set>
                                    <p:animEffect transition="in" filter="dissolve">
                                      <p:cBhvr>
                                        <p:cTn id="20"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7" grpId="0" animBg="1" autoUpdateAnimBg="0"/>
      <p:bldP spid="11" grpId="0" animBg="1" autoUpdateAnimBg="0"/>
      <p:bldP spid="12" grpId="0" animBg="1" autoUpdateAnimBg="0"/>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18080B8B-5B84-4C3C-947F-17BAC0465DAA}" type="datetime4">
              <a:rPr lang="en-US" smtClean="0"/>
              <a:t>April 14,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B4615C-6333-4754-83AD-F44F9CD2FBDA}"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dirty="0" smtClean="0">
                <a:cs typeface="Times New Roman" panose="02020603050405020304" pitchFamily="18" charset="0"/>
              </a:rPr>
              <a:t>Indicating the Collateral in the FS II</a:t>
            </a:r>
            <a:endParaRPr lang="en-US" altLang="en-US" dirty="0" smtClean="0">
              <a:cs typeface="Times New Roman" panose="02020603050405020304" pitchFamily="18" charset="0"/>
            </a:endParaRPr>
          </a:p>
        </p:txBody>
      </p:sp>
      <p:sp>
        <p:nvSpPr>
          <p:cNvPr id="1377283" name="AutoShape 3"/>
          <p:cNvSpPr>
            <a:spLocks noChangeArrowheads="1"/>
          </p:cNvSpPr>
          <p:nvPr/>
        </p:nvSpPr>
        <p:spPr bwMode="auto">
          <a:xfrm>
            <a:off x="7848600" y="1473201"/>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3421487" y="1990164"/>
            <a:ext cx="4735275"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3539692" y="2405934"/>
            <a:ext cx="4190704" cy="62918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$10K lent; SA, FS</a:t>
            </a:r>
            <a:endParaRPr lang="en-US" altLang="en-US" sz="3200" dirty="0"/>
          </a:p>
        </p:txBody>
      </p:sp>
      <p:sp>
        <p:nvSpPr>
          <p:cNvPr id="1377287" name="Text Box 7"/>
          <p:cNvSpPr txBox="1">
            <a:spLocks noChangeArrowheads="1"/>
          </p:cNvSpPr>
          <p:nvPr/>
        </p:nvSpPr>
        <p:spPr bwMode="auto">
          <a:xfrm>
            <a:off x="2601535" y="6153834"/>
            <a:ext cx="8812366"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1074313"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Debtor</a:t>
            </a:r>
          </a:p>
        </p:txBody>
      </p:sp>
      <p:sp>
        <p:nvSpPr>
          <p:cNvPr id="11" name="Text Box 13"/>
          <p:cNvSpPr txBox="1">
            <a:spLocks noChangeArrowheads="1"/>
          </p:cNvSpPr>
          <p:nvPr/>
        </p:nvSpPr>
        <p:spPr bwMode="auto">
          <a:xfrm>
            <a:off x="68687" y="3181518"/>
            <a:ext cx="12080383" cy="1384995"/>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SA: “Debtor hereby grants a security interest in the following collateral (the “Collateral”) to secure all debts, now owed or hereafter arising, of Debtor to Bank: A; B; C; D; E; F; G; H; I; J; K; L; M; N; O; P; Q; R; S; T; U; V; W; X; Y; and Z.”</a:t>
            </a:r>
            <a:endParaRPr lang="en-US" altLang="en-US" sz="2800" dirty="0">
              <a:solidFill>
                <a:schemeClr val="tx1"/>
              </a:solidFill>
              <a:latin typeface="Times New Roman" panose="02020603050405020304" pitchFamily="18" charset="0"/>
            </a:endParaRPr>
          </a:p>
        </p:txBody>
      </p:sp>
      <p:sp>
        <p:nvSpPr>
          <p:cNvPr id="12" name="Text Box 13"/>
          <p:cNvSpPr txBox="1">
            <a:spLocks noChangeArrowheads="1"/>
          </p:cNvSpPr>
          <p:nvPr/>
        </p:nvSpPr>
        <p:spPr bwMode="auto">
          <a:xfrm>
            <a:off x="68686" y="4712910"/>
            <a:ext cx="12080383" cy="1384995"/>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FS: “This FINANCING STATEMENT covers the following collateral: “Collateral as described in the security agreement between Debtor and Secured Party attached heret</a:t>
            </a:r>
            <a:r>
              <a:rPr lang="en-US" altLang="en-US" sz="2800" dirty="0" smtClean="0">
                <a:solidFill>
                  <a:schemeClr val="tx1"/>
                </a:solidFill>
                <a:latin typeface="Times New Roman" panose="02020603050405020304" pitchFamily="18" charset="0"/>
              </a:rPr>
              <a:t>o as Exhibit A.”</a:t>
            </a:r>
            <a:endParaRPr lang="en-US" altLang="en-US" sz="2800" dirty="0">
              <a:solidFill>
                <a:schemeClr val="tx1"/>
              </a:solidFill>
              <a:latin typeface="Times New Roman" panose="02020603050405020304" pitchFamily="18" charset="0"/>
            </a:endParaRP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122793" y="0"/>
            <a:ext cx="20692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smtClean="0">
                <a:solidFill>
                  <a:schemeClr val="accent4">
                    <a:lumMod val="75000"/>
                    <a:lumOff val="25000"/>
                  </a:schemeClr>
                </a:solidFill>
                <a:latin typeface="+mn-lt"/>
                <a:cs typeface="Times New Roman" panose="02020603050405020304" pitchFamily="18" charset="0"/>
              </a:rPr>
              <a:t>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968026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hidden"/>
                                      </p:to>
                                    </p:set>
                                  </p:childTnLst>
                                </p:cTn>
                              </p:par>
                            </p:childTnLst>
                          </p:cTn>
                        </p:par>
                        <p:par>
                          <p:cTn id="17" fill="hold">
                            <p:stCondLst>
                              <p:cond delay="0"/>
                            </p:stCondLst>
                            <p:childTnLst>
                              <p:par>
                                <p:cTn id="18" presetID="9" presetClass="entr" presetSubtype="0" fill="hold" grpId="0" nodeType="afterEffect">
                                  <p:stCondLst>
                                    <p:cond delay="0"/>
                                  </p:stCondLst>
                                  <p:childTnLst>
                                    <p:set>
                                      <p:cBhvr>
                                        <p:cTn id="19" dur="1" fill="hold">
                                          <p:stCondLst>
                                            <p:cond delay="0"/>
                                          </p:stCondLst>
                                        </p:cTn>
                                        <p:tgtEl>
                                          <p:spTgt spid="1377287"/>
                                        </p:tgtEl>
                                        <p:attrNameLst>
                                          <p:attrName>style.visibility</p:attrName>
                                        </p:attrNameLst>
                                      </p:cBhvr>
                                      <p:to>
                                        <p:strVal val="visible"/>
                                      </p:to>
                                    </p:set>
                                    <p:animEffect transition="in" filter="dissolve">
                                      <p:cBhvr>
                                        <p:cTn id="20"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7" grpId="0" animBg="1" autoUpdateAnimBg="0"/>
      <p:bldP spid="11" grpId="0" animBg="1" autoUpdateAnimBg="0"/>
      <p:bldP spid="12" grpId="0" animBg="1" autoUpdateAnimBg="0"/>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18080B8B-5B84-4C3C-947F-17BAC0465DAA}" type="datetime4">
              <a:rPr lang="en-US" smtClean="0"/>
              <a:t>April 14,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B4615C-6333-4754-83AD-F44F9CD2FBDA}"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dirty="0" smtClean="0">
                <a:cs typeface="Times New Roman" panose="02020603050405020304" pitchFamily="18" charset="0"/>
              </a:rPr>
              <a:t>Indicating the Collateral in the FS III</a:t>
            </a:r>
            <a:endParaRPr lang="en-US" altLang="en-US" dirty="0" smtClean="0">
              <a:cs typeface="Times New Roman" panose="02020603050405020304" pitchFamily="18" charset="0"/>
            </a:endParaRPr>
          </a:p>
        </p:txBody>
      </p:sp>
      <p:sp>
        <p:nvSpPr>
          <p:cNvPr id="1377283" name="AutoShape 3"/>
          <p:cNvSpPr>
            <a:spLocks noChangeArrowheads="1"/>
          </p:cNvSpPr>
          <p:nvPr/>
        </p:nvSpPr>
        <p:spPr bwMode="auto">
          <a:xfrm>
            <a:off x="7848600" y="1473201"/>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3421487" y="1990164"/>
            <a:ext cx="4735275"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3539692" y="2405934"/>
            <a:ext cx="4190704" cy="62918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$10K lent; SA, FS</a:t>
            </a:r>
            <a:endParaRPr lang="en-US" altLang="en-US" sz="3200" dirty="0"/>
          </a:p>
        </p:txBody>
      </p:sp>
      <p:sp>
        <p:nvSpPr>
          <p:cNvPr id="1377287" name="Text Box 7"/>
          <p:cNvSpPr txBox="1">
            <a:spLocks noChangeArrowheads="1"/>
          </p:cNvSpPr>
          <p:nvPr/>
        </p:nvSpPr>
        <p:spPr bwMode="auto">
          <a:xfrm>
            <a:off x="2622999" y="6153834"/>
            <a:ext cx="8812366"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1074313"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Debtor</a:t>
            </a:r>
          </a:p>
        </p:txBody>
      </p:sp>
      <p:sp>
        <p:nvSpPr>
          <p:cNvPr id="11" name="Text Box 13"/>
          <p:cNvSpPr txBox="1">
            <a:spLocks noChangeArrowheads="1"/>
          </p:cNvSpPr>
          <p:nvPr/>
        </p:nvSpPr>
        <p:spPr bwMode="auto">
          <a:xfrm>
            <a:off x="68687" y="3181518"/>
            <a:ext cx="12080383" cy="1384995"/>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SA: “Debtor hereby grants a security interest in the following collateral (the “Collateral”) to secure all debts, now owed or hereafter arising, of Debtor to Bank: A; B; C; D; E; F; G; H; I; J; K; L; M; N; O; P; Q; R; S; T; U; V; W; X; Y; and Z.”</a:t>
            </a:r>
            <a:endParaRPr lang="en-US" altLang="en-US" sz="2800" dirty="0">
              <a:solidFill>
                <a:schemeClr val="tx1"/>
              </a:solidFill>
              <a:latin typeface="Times New Roman" panose="02020603050405020304" pitchFamily="18" charset="0"/>
            </a:endParaRPr>
          </a:p>
        </p:txBody>
      </p:sp>
      <p:sp>
        <p:nvSpPr>
          <p:cNvPr id="12" name="Text Box 13"/>
          <p:cNvSpPr txBox="1">
            <a:spLocks noChangeArrowheads="1"/>
          </p:cNvSpPr>
          <p:nvPr/>
        </p:nvSpPr>
        <p:spPr bwMode="auto">
          <a:xfrm>
            <a:off x="68686" y="4712910"/>
            <a:ext cx="12080383" cy="1384995"/>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pPr>
              <a:spcBef>
                <a:spcPct val="50000"/>
              </a:spcBef>
              <a:buClrTx/>
              <a:buSzTx/>
              <a:buFontTx/>
              <a:buNone/>
            </a:pPr>
            <a:r>
              <a:rPr lang="en-US" altLang="en-US" sz="2800" dirty="0" smtClean="0">
                <a:solidFill>
                  <a:schemeClr val="tx1"/>
                </a:solidFill>
                <a:latin typeface="Times New Roman" panose="02020603050405020304" pitchFamily="18" charset="0"/>
              </a:rPr>
              <a:t>FS: “This FINANCING STATEMENT covers the following collateral</a:t>
            </a:r>
            <a:r>
              <a:rPr lang="en-US" altLang="en-US" sz="2800" dirty="0">
                <a:solidFill>
                  <a:schemeClr val="tx1"/>
                </a:solidFill>
                <a:latin typeface="Times New Roman" panose="02020603050405020304" pitchFamily="18" charset="0"/>
              </a:rPr>
              <a:t>: Collateral as described in the security agreement between Debtor and Secured Party </a:t>
            </a:r>
            <a:r>
              <a:rPr lang="en-US" altLang="en-US" sz="2800" dirty="0" smtClean="0">
                <a:solidFill>
                  <a:schemeClr val="tx1"/>
                </a:solidFill>
                <a:latin typeface="Times New Roman" panose="02020603050405020304" pitchFamily="18" charset="0"/>
              </a:rPr>
              <a:t>dated as of January 1.”</a:t>
            </a:r>
            <a:endParaRPr lang="en-US" altLang="en-US" sz="2800" dirty="0">
              <a:solidFill>
                <a:schemeClr val="tx1"/>
              </a:solidFill>
              <a:latin typeface="Times New Roman" panose="02020603050405020304" pitchFamily="18" charset="0"/>
            </a:endParaRP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122793" y="0"/>
            <a:ext cx="20692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a:t>
            </a:r>
            <a:r>
              <a:rPr lang="en-US" b="1" i="0" dirty="0" smtClean="0">
                <a:solidFill>
                  <a:schemeClr val="accent4">
                    <a:lumMod val="75000"/>
                    <a:lumOff val="25000"/>
                  </a:schemeClr>
                </a:solidFill>
                <a:latin typeface="+mn-lt"/>
                <a:cs typeface="Times New Roman" panose="02020603050405020304" pitchFamily="18" charset="0"/>
              </a:rPr>
              <a:t>of </a:t>
            </a:r>
            <a:r>
              <a:rPr lang="en-US" b="1" i="0" dirty="0" smtClean="0">
                <a:solidFill>
                  <a:schemeClr val="accent4">
                    <a:lumMod val="75000"/>
                    <a:lumOff val="25000"/>
                  </a:schemeClr>
                </a:solidFill>
                <a:latin typeface="+mn-lt"/>
                <a:cs typeface="Times New Roman" panose="02020603050405020304" pitchFamily="18" charset="0"/>
              </a:rPr>
              <a:t>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062315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hidden"/>
                                      </p:to>
                                    </p:set>
                                  </p:childTnLst>
                                </p:cTn>
                              </p:par>
                            </p:childTnLst>
                          </p:cTn>
                        </p:par>
                        <p:par>
                          <p:cTn id="17" fill="hold">
                            <p:stCondLst>
                              <p:cond delay="0"/>
                            </p:stCondLst>
                            <p:childTnLst>
                              <p:par>
                                <p:cTn id="18" presetID="9" presetClass="entr" presetSubtype="0" fill="hold" grpId="0" nodeType="afterEffect">
                                  <p:stCondLst>
                                    <p:cond delay="0"/>
                                  </p:stCondLst>
                                  <p:childTnLst>
                                    <p:set>
                                      <p:cBhvr>
                                        <p:cTn id="19" dur="1" fill="hold">
                                          <p:stCondLst>
                                            <p:cond delay="0"/>
                                          </p:stCondLst>
                                        </p:cTn>
                                        <p:tgtEl>
                                          <p:spTgt spid="1377287"/>
                                        </p:tgtEl>
                                        <p:attrNameLst>
                                          <p:attrName>style.visibility</p:attrName>
                                        </p:attrNameLst>
                                      </p:cBhvr>
                                      <p:to>
                                        <p:strVal val="visible"/>
                                      </p:to>
                                    </p:set>
                                    <p:animEffect transition="in" filter="dissolve">
                                      <p:cBhvr>
                                        <p:cTn id="20"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7" grpId="0" animBg="1" autoUpdateAnimBg="0"/>
      <p:bldP spid="11" grpId="0" animBg="1" autoUpdateAnimBg="0"/>
      <p:bldP spid="12" grpId="0" animBg="1" autoUpdateAnimBg="0"/>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AE6FFD1E-1CD2-4613-8020-0D7704A5E23C}" type="datetime4">
              <a:rPr lang="en-US" smtClean="0"/>
              <a:t>April 14,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B89D87-EF8E-4466-B4DA-BBE7EEB3A1F5}" type="slidenum">
              <a:rPr lang="en-US" altLang="en-US" sz="1400">
                <a:solidFill>
                  <a:srgbClr val="000066"/>
                </a:solidFill>
                <a:latin typeface="Arial" panose="020B0604020202020204" pitchFamily="34" charset="0"/>
              </a:rPr>
              <a:pPr/>
              <a:t>27</a:t>
            </a:fld>
            <a:endParaRPr lang="en-US" altLang="en-US" sz="1400" dirty="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dirty="0" smtClean="0">
                <a:cs typeface="Times New Roman" panose="02020603050405020304" pitchFamily="18" charset="0"/>
              </a:rPr>
              <a:t>ITC Answers</a:t>
            </a:r>
            <a:endParaRPr lang="en-US" altLang="en-US" dirty="0" smtClean="0">
              <a:cs typeface="Times New Roman" panose="02020603050405020304" pitchFamily="18" charset="0"/>
            </a:endParaRPr>
          </a:p>
        </p:txBody>
      </p:sp>
      <p:sp>
        <p:nvSpPr>
          <p:cNvPr id="11275"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Answers</a:t>
            </a:r>
            <a:endParaRPr lang="en-US" altLang="en-US" sz="4000" dirty="0" smtClean="0">
              <a:solidFill>
                <a:srgbClr val="0000FF"/>
              </a:solidFill>
              <a:cs typeface="Times New Roman" panose="02020603050405020304" pitchFamily="18" charset="0"/>
            </a:endParaRPr>
          </a:p>
          <a:p>
            <a:pPr lvl="1"/>
            <a:r>
              <a:rPr lang="en-US" altLang="en-US" sz="3600" dirty="0" err="1" smtClean="0">
                <a:cs typeface="Times New Roman" panose="02020603050405020304" pitchFamily="18" charset="0"/>
              </a:rPr>
              <a:t>Ver</a:t>
            </a:r>
            <a:r>
              <a:rPr lang="en-US" altLang="en-US" sz="3600" dirty="0" smtClean="0">
                <a:cs typeface="Times New Roman" panose="02020603050405020304" pitchFamily="18" charset="0"/>
              </a:rPr>
              <a:t> I:</a:t>
            </a:r>
          </a:p>
          <a:p>
            <a:pPr lvl="2"/>
            <a:r>
              <a:rPr lang="en-US" altLang="en-US" sz="3400" dirty="0" smtClean="0">
                <a:cs typeface="Times New Roman" panose="02020603050405020304" pitchFamily="18" charset="0"/>
              </a:rPr>
              <a:t>Straightforward perfection SI</a:t>
            </a:r>
          </a:p>
          <a:p>
            <a:pPr lvl="1"/>
            <a:r>
              <a:rPr lang="en-US" altLang="en-US" sz="3600" dirty="0" err="1" smtClean="0">
                <a:cs typeface="Times New Roman" panose="02020603050405020304" pitchFamily="18" charset="0"/>
              </a:rPr>
              <a:t>Ver</a:t>
            </a:r>
            <a:r>
              <a:rPr lang="en-US" altLang="en-US" sz="3600" dirty="0" smtClean="0">
                <a:cs typeface="Times New Roman" panose="02020603050405020304" pitchFamily="18" charset="0"/>
              </a:rPr>
              <a:t> II:</a:t>
            </a:r>
          </a:p>
          <a:p>
            <a:pPr lvl="2"/>
            <a:r>
              <a:rPr lang="en-US" altLang="en-US" sz="3400" dirty="0" smtClean="0">
                <a:cs typeface="Times New Roman" panose="02020603050405020304" pitchFamily="18" charset="0"/>
              </a:rPr>
              <a:t>FS is still self-contained, should be good</a:t>
            </a:r>
          </a:p>
          <a:p>
            <a:pPr lvl="2"/>
            <a:r>
              <a:rPr lang="en-US" altLang="en-US" sz="3400" dirty="0" smtClean="0">
                <a:cs typeface="Times New Roman" panose="02020603050405020304" pitchFamily="18" charset="0"/>
              </a:rPr>
              <a:t>What happens if the exhibit gets separated from the FS?</a:t>
            </a:r>
          </a:p>
        </p:txBody>
      </p:sp>
    </p:spTree>
    <p:extLst>
      <p:ext uri="{BB962C8B-B14F-4D97-AF65-F5344CB8AC3E}">
        <p14:creationId xmlns:p14="http://schemas.microsoft.com/office/powerpoint/2010/main" val="15852378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AE6FFD1E-1CD2-4613-8020-0D7704A5E23C}" type="datetime4">
              <a:rPr lang="en-US" smtClean="0"/>
              <a:t>April 14,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B89D87-EF8E-4466-B4DA-BBE7EEB3A1F5}" type="slidenum">
              <a:rPr lang="en-US" altLang="en-US" sz="1400">
                <a:solidFill>
                  <a:srgbClr val="000066"/>
                </a:solidFill>
                <a:latin typeface="Arial" panose="020B0604020202020204" pitchFamily="34" charset="0"/>
              </a:rPr>
              <a:pPr/>
              <a:t>28</a:t>
            </a:fld>
            <a:endParaRPr lang="en-US" altLang="en-US" sz="1400" dirty="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dirty="0" smtClean="0">
                <a:cs typeface="Times New Roman" panose="02020603050405020304" pitchFamily="18" charset="0"/>
              </a:rPr>
              <a:t>ITC Answers</a:t>
            </a:r>
            <a:endParaRPr lang="en-US" altLang="en-US" dirty="0" smtClean="0">
              <a:cs typeface="Times New Roman" panose="02020603050405020304" pitchFamily="18" charset="0"/>
            </a:endParaRPr>
          </a:p>
        </p:txBody>
      </p:sp>
      <p:sp>
        <p:nvSpPr>
          <p:cNvPr id="11275"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Answers</a:t>
            </a:r>
            <a:endParaRPr lang="en-US" altLang="en-US" sz="4000" dirty="0" smtClean="0">
              <a:solidFill>
                <a:srgbClr val="0000FF"/>
              </a:solidFill>
              <a:cs typeface="Times New Roman" panose="02020603050405020304" pitchFamily="18" charset="0"/>
            </a:endParaRPr>
          </a:p>
          <a:p>
            <a:pPr lvl="1"/>
            <a:r>
              <a:rPr lang="en-US" altLang="en-US" sz="3600" dirty="0" err="1" smtClean="0">
                <a:cs typeface="Times New Roman" panose="02020603050405020304" pitchFamily="18" charset="0"/>
              </a:rPr>
              <a:t>Ver</a:t>
            </a:r>
            <a:r>
              <a:rPr lang="en-US" altLang="en-US" sz="3600" dirty="0" smtClean="0">
                <a:cs typeface="Times New Roman" panose="02020603050405020304" pitchFamily="18" charset="0"/>
              </a:rPr>
              <a:t> III:</a:t>
            </a:r>
          </a:p>
          <a:p>
            <a:pPr lvl="2"/>
            <a:r>
              <a:rPr lang="en-US" altLang="en-US" sz="3400" dirty="0" smtClean="0">
                <a:cs typeface="Times New Roman" panose="02020603050405020304" pitchFamily="18" charset="0"/>
              </a:rPr>
              <a:t>This is </a:t>
            </a:r>
            <a:r>
              <a:rPr lang="en-US" altLang="en-US" sz="3400" i="1" dirty="0" smtClean="0">
                <a:cs typeface="Times New Roman" panose="02020603050405020304" pitchFamily="18" charset="0"/>
              </a:rPr>
              <a:t>I80 Equipment</a:t>
            </a:r>
          </a:p>
        </p:txBody>
      </p:sp>
    </p:spTree>
    <p:extLst>
      <p:ext uri="{BB962C8B-B14F-4D97-AF65-F5344CB8AC3E}">
        <p14:creationId xmlns:p14="http://schemas.microsoft.com/office/powerpoint/2010/main" val="16356124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D06BB25-BF51-47AB-94F3-2721C4FDE500}"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E21386-C722-4C9C-BFE2-69822CA6798A}"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9-313: Perfection through Possession</a:t>
            </a:r>
          </a:p>
        </p:txBody>
      </p:sp>
      <p:sp>
        <p:nvSpPr>
          <p:cNvPr id="5126" name="Rectangle 3"/>
          <p:cNvSpPr>
            <a:spLocks noGrp="1" noChangeArrowheads="1"/>
          </p:cNvSpPr>
          <p:nvPr>
            <p:ph type="body" idx="1"/>
          </p:nvPr>
        </p:nvSpPr>
        <p:spPr/>
        <p:txBody>
          <a:bodyPr/>
          <a:lstStyle/>
          <a:p>
            <a:r>
              <a:rPr lang="en-US" altLang="en-US" smtClean="0"/>
              <a:t>No definition of possession (see comment 3)</a:t>
            </a:r>
          </a:p>
          <a:p>
            <a:r>
              <a:rPr lang="en-US" altLang="en-US" smtClean="0"/>
              <a:t>Possession is effective for certain collateral categories (9-313(a))</a:t>
            </a:r>
          </a:p>
          <a:p>
            <a:r>
              <a:rPr lang="en-US" altLang="en-US" smtClean="0"/>
              <a:t>New statute offers greater specificity regarding rules in third-party situations (subs f, g, h and i) </a:t>
            </a:r>
          </a:p>
        </p:txBody>
      </p:sp>
    </p:spTree>
    <p:extLst>
      <p:ext uri="{BB962C8B-B14F-4D97-AF65-F5344CB8AC3E}">
        <p14:creationId xmlns:p14="http://schemas.microsoft.com/office/powerpoint/2010/main" val="824947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0839EEB-F744-47AE-81D9-23B3A224BB23}"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9E632A-2A59-4F93-974A-6D2E82EC8A26}"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9-504: Indication of Collateral</a:t>
            </a:r>
          </a:p>
        </p:txBody>
      </p:sp>
      <p:sp>
        <p:nvSpPr>
          <p:cNvPr id="22534" name="Rectangle 3"/>
          <p:cNvSpPr>
            <a:spLocks noGrp="1" noChangeArrowheads="1"/>
          </p:cNvSpPr>
          <p:nvPr>
            <p:ph type="body" idx="1"/>
          </p:nvPr>
        </p:nvSpPr>
        <p:spPr/>
        <p:txBody>
          <a:bodyPr/>
          <a:lstStyle/>
          <a:p>
            <a:r>
              <a:rPr lang="en-US" altLang="en-US" smtClean="0">
                <a:cs typeface="Times New Roman" panose="02020603050405020304" pitchFamily="18" charset="0"/>
              </a:rPr>
              <a:t>A financing statement sufficiently indicates the collateral that it covers if the financing statement provides:</a:t>
            </a:r>
            <a:endParaRPr lang="en-US" altLang="en-US" smtClean="0"/>
          </a:p>
          <a:p>
            <a:pPr lvl="1"/>
            <a:r>
              <a:rPr lang="en-US" altLang="en-US" smtClean="0">
                <a:cs typeface="Times New Roman" panose="02020603050405020304" pitchFamily="18" charset="0"/>
              </a:rPr>
              <a:t>(1) a description of the collateral pursuant to Section 9‑108; or</a:t>
            </a:r>
            <a:endParaRPr lang="en-US" altLang="en-US" smtClean="0"/>
          </a:p>
          <a:p>
            <a:pPr lvl="1"/>
            <a:r>
              <a:rPr lang="en-US" altLang="en-US" smtClean="0">
                <a:cs typeface="Times New Roman" panose="02020603050405020304" pitchFamily="18" charset="0"/>
              </a:rPr>
              <a:t>(2) an indication that the financing statement covers all assets or all personal property.</a:t>
            </a:r>
            <a:r>
              <a:rPr lang="en-US" altLang="en-US" smtClean="0"/>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Possession</a:t>
            </a:r>
            <a:endParaRPr lang="en-US" dirty="0"/>
          </a:p>
        </p:txBody>
      </p:sp>
      <p:sp>
        <p:nvSpPr>
          <p:cNvPr id="3" name="Content Placeholder 2"/>
          <p:cNvSpPr>
            <a:spLocks noGrp="1"/>
          </p:cNvSpPr>
          <p:nvPr>
            <p:ph idx="1"/>
          </p:nvPr>
        </p:nvSpPr>
        <p:spPr/>
        <p:txBody>
          <a:bodyPr/>
          <a:lstStyle/>
          <a:p>
            <a:r>
              <a:rPr lang="en-US" dirty="0" smtClean="0"/>
              <a:t>9-313 Comment 3</a:t>
            </a:r>
          </a:p>
          <a:p>
            <a:pPr lvl="1"/>
            <a:r>
              <a:rPr lang="en-US" dirty="0" smtClean="0"/>
              <a:t>“This section does not define ‘possession.’ It adopts the general concept as it developed under former Article 9. As under former Article 9, in determining whether a particular person has possession, the principles of agency apply.”</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14,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30</a:t>
            </a:fld>
            <a:endParaRPr lang="en-US" altLang="en-US"/>
          </a:p>
        </p:txBody>
      </p:sp>
    </p:spTree>
    <p:extLst>
      <p:ext uri="{BB962C8B-B14F-4D97-AF65-F5344CB8AC3E}">
        <p14:creationId xmlns:p14="http://schemas.microsoft.com/office/powerpoint/2010/main" val="18817710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A59C30C-EAA5-4E93-A5EB-8A486640B8F7}"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AF46956-D20B-4D3B-9808-832FCCADC974}"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9-313(c)</a:t>
            </a:r>
          </a:p>
        </p:txBody>
      </p:sp>
      <p:sp>
        <p:nvSpPr>
          <p:cNvPr id="6150" name="Rectangle 3"/>
          <p:cNvSpPr>
            <a:spLocks noGrp="1" noChangeArrowheads="1"/>
          </p:cNvSpPr>
          <p:nvPr>
            <p:ph type="body" idx="1"/>
          </p:nvPr>
        </p:nvSpPr>
        <p:spPr/>
        <p:txBody>
          <a:bodyPr/>
          <a:lstStyle/>
          <a:p>
            <a:pPr>
              <a:lnSpc>
                <a:spcPct val="80000"/>
              </a:lnSpc>
            </a:pPr>
            <a:r>
              <a:rPr lang="en-US" altLang="en-US" dirty="0" smtClean="0">
                <a:cs typeface="Times New Roman" panose="02020603050405020304" pitchFamily="18" charset="0"/>
              </a:rPr>
              <a:t>(c) </a:t>
            </a:r>
            <a:r>
              <a:rPr lang="en-US" altLang="en-US" b="1" dirty="0" smtClean="0">
                <a:cs typeface="Times New Roman" panose="02020603050405020304" pitchFamily="18" charset="0"/>
              </a:rPr>
              <a:t>[Collateral in possession of person other than debtor.]</a:t>
            </a:r>
            <a:endParaRPr lang="en-US" altLang="en-US" dirty="0" smtClean="0">
              <a:cs typeface="Times New Roman" panose="02020603050405020304" pitchFamily="18" charset="0"/>
            </a:endParaRPr>
          </a:p>
          <a:p>
            <a:pPr lvl="1">
              <a:lnSpc>
                <a:spcPct val="80000"/>
              </a:lnSpc>
            </a:pPr>
            <a:r>
              <a:rPr lang="en-US" altLang="en-US" dirty="0" smtClean="0">
                <a:cs typeface="Times New Roman" panose="02020603050405020304" pitchFamily="18" charset="0"/>
              </a:rPr>
              <a:t>With respect to collateral other than certificated securities and goods covered by a document, a secured party takes possession of collateral </a:t>
            </a:r>
            <a:r>
              <a:rPr lang="en-US" altLang="en-US" dirty="0" smtClean="0">
                <a:solidFill>
                  <a:srgbClr val="FF0000"/>
                </a:solidFill>
                <a:cs typeface="Times New Roman" panose="02020603050405020304" pitchFamily="18" charset="0"/>
              </a:rPr>
              <a:t>in the possession of a person other than the debtor, the secured party, or a lessee of the collateral from the debtor in the ordinary course of the debtor’s business</a:t>
            </a:r>
            <a:r>
              <a:rPr lang="en-US" altLang="en-US" dirty="0" smtClean="0">
                <a:cs typeface="Times New Roman" panose="02020603050405020304" pitchFamily="18" charset="0"/>
              </a:rPr>
              <a:t>, when:</a:t>
            </a:r>
          </a:p>
        </p:txBody>
      </p:sp>
    </p:spTree>
    <p:extLst>
      <p:ext uri="{BB962C8B-B14F-4D97-AF65-F5344CB8AC3E}">
        <p14:creationId xmlns:p14="http://schemas.microsoft.com/office/powerpoint/2010/main" val="26877439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8565989-6D66-439F-8C83-048A18618F18}"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9A37DF9-CA8E-4C48-91B9-467CCE155662}"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9-313(c)</a:t>
            </a:r>
          </a:p>
        </p:txBody>
      </p:sp>
      <p:sp>
        <p:nvSpPr>
          <p:cNvPr id="7174" name="Rectangle 3"/>
          <p:cNvSpPr>
            <a:spLocks noGrp="1" noChangeArrowheads="1"/>
          </p:cNvSpPr>
          <p:nvPr>
            <p:ph type="body" idx="1"/>
          </p:nvPr>
        </p:nvSpPr>
        <p:spPr/>
        <p:txBody>
          <a:bodyPr/>
          <a:lstStyle/>
          <a:p>
            <a:pPr lvl="2"/>
            <a:r>
              <a:rPr lang="en-US" altLang="en-US" smtClean="0">
                <a:cs typeface="Times New Roman" panose="02020603050405020304" pitchFamily="18" charset="0"/>
              </a:rPr>
              <a:t>(1) the person in possession </a:t>
            </a:r>
            <a:r>
              <a:rPr lang="en-US" altLang="en-US" smtClean="0">
                <a:solidFill>
                  <a:srgbClr val="FF0000"/>
                </a:solidFill>
                <a:cs typeface="Times New Roman" panose="02020603050405020304" pitchFamily="18" charset="0"/>
              </a:rPr>
              <a:t>authenticates a record</a:t>
            </a:r>
            <a:r>
              <a:rPr lang="en-US" altLang="en-US" smtClean="0">
                <a:cs typeface="Times New Roman" panose="02020603050405020304" pitchFamily="18" charset="0"/>
              </a:rPr>
              <a:t> acknowledging that it holds possession of the collateral for the secured party’s benefit; or</a:t>
            </a:r>
            <a:r>
              <a:rPr lang="en-US" altLang="en-US" smtClean="0"/>
              <a:t> </a:t>
            </a:r>
          </a:p>
          <a:p>
            <a:pPr lvl="2"/>
            <a:r>
              <a:rPr lang="en-US" altLang="en-US" smtClean="0">
                <a:cs typeface="Times New Roman" panose="02020603050405020304" pitchFamily="18" charset="0"/>
              </a:rPr>
              <a:t>(2) the person takes possession of the collateral </a:t>
            </a:r>
            <a:r>
              <a:rPr lang="en-US" altLang="en-US" smtClean="0">
                <a:solidFill>
                  <a:srgbClr val="FF0000"/>
                </a:solidFill>
                <a:cs typeface="Times New Roman" panose="02020603050405020304" pitchFamily="18" charset="0"/>
              </a:rPr>
              <a:t>after having authenticated a record </a:t>
            </a:r>
            <a:r>
              <a:rPr lang="en-US" altLang="en-US" smtClean="0">
                <a:cs typeface="Times New Roman" panose="02020603050405020304" pitchFamily="18" charset="0"/>
              </a:rPr>
              <a:t>acknowledging that it will hold possession of collateral for the secured party’s benefit.</a:t>
            </a:r>
            <a:r>
              <a:rPr lang="en-US" altLang="en-US" smtClean="0"/>
              <a:t> </a:t>
            </a:r>
          </a:p>
        </p:txBody>
      </p:sp>
    </p:spTree>
    <p:extLst>
      <p:ext uri="{BB962C8B-B14F-4D97-AF65-F5344CB8AC3E}">
        <p14:creationId xmlns:p14="http://schemas.microsoft.com/office/powerpoint/2010/main" val="20411871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5DD48A4-654A-4039-A112-E3F83E5D70AD}"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235E12-7205-4A47-8E38-C8272BC43D1F}"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9-313(h)</a:t>
            </a:r>
          </a:p>
        </p:txBody>
      </p:sp>
      <p:sp>
        <p:nvSpPr>
          <p:cNvPr id="8198" name="Rectangle 3"/>
          <p:cNvSpPr>
            <a:spLocks noGrp="1" noChangeArrowheads="1"/>
          </p:cNvSpPr>
          <p:nvPr>
            <p:ph type="body" idx="1"/>
          </p:nvPr>
        </p:nvSpPr>
        <p:spPr/>
        <p:txBody>
          <a:bodyPr/>
          <a:lstStyle/>
          <a:p>
            <a:r>
              <a:rPr lang="en-US" altLang="en-US" dirty="0"/>
              <a:t>(h)  </a:t>
            </a:r>
            <a:r>
              <a:rPr lang="en-US" altLang="en-US" b="1" dirty="0"/>
              <a:t>[Secured party’s delivery to person other than debtor.]</a:t>
            </a:r>
            <a:endParaRPr lang="en-US" altLang="en-US" dirty="0"/>
          </a:p>
          <a:p>
            <a:pPr lvl="1"/>
            <a:r>
              <a:rPr lang="en-US" altLang="en-US" sz="3200" dirty="0"/>
              <a:t>A secured party having possession of collateral </a:t>
            </a:r>
            <a:r>
              <a:rPr lang="en-US" altLang="en-US" sz="3200" dirty="0">
                <a:solidFill>
                  <a:srgbClr val="FF0000"/>
                </a:solidFill>
              </a:rPr>
              <a:t>does not relinquish possession by delivering the collateral to a person other than the debtor </a:t>
            </a:r>
            <a:r>
              <a:rPr lang="en-US" altLang="en-US" sz="3200" dirty="0"/>
              <a:t>or a lessee of the collateral from the debtor in the ordinary course of the debtor’s business if the person was instructed before the delivery or is instructed contemporaneously with the delivery: </a:t>
            </a:r>
          </a:p>
        </p:txBody>
      </p:sp>
    </p:spTree>
    <p:extLst>
      <p:ext uri="{BB962C8B-B14F-4D97-AF65-F5344CB8AC3E}">
        <p14:creationId xmlns:p14="http://schemas.microsoft.com/office/powerpoint/2010/main" val="42474140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A1CEC8C-21DF-4281-B62F-4AB139977C7F}"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22F409-4732-423B-83A8-4C9AB0A13CAE}"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t>9-313(h)</a:t>
            </a:r>
          </a:p>
        </p:txBody>
      </p:sp>
      <p:sp>
        <p:nvSpPr>
          <p:cNvPr id="9222" name="Rectangle 3"/>
          <p:cNvSpPr>
            <a:spLocks noGrp="1" noChangeArrowheads="1"/>
          </p:cNvSpPr>
          <p:nvPr>
            <p:ph type="body" idx="1"/>
          </p:nvPr>
        </p:nvSpPr>
        <p:spPr/>
        <p:txBody>
          <a:bodyPr/>
          <a:lstStyle/>
          <a:p>
            <a:pPr lvl="2"/>
            <a:r>
              <a:rPr lang="en-US" altLang="en-US" smtClean="0"/>
              <a:t>(1) to hold possession of the collateral for the secured party’s benefit; or</a:t>
            </a:r>
          </a:p>
          <a:p>
            <a:pPr lvl="2"/>
            <a:r>
              <a:rPr lang="en-US" altLang="en-US" smtClean="0"/>
              <a:t>(2) to redeliver the collateral to the secured party. </a:t>
            </a:r>
          </a:p>
        </p:txBody>
      </p:sp>
    </p:spTree>
    <p:extLst>
      <p:ext uri="{BB962C8B-B14F-4D97-AF65-F5344CB8AC3E}">
        <p14:creationId xmlns:p14="http://schemas.microsoft.com/office/powerpoint/2010/main" val="32018260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18080B8B-5B84-4C3C-947F-17BAC0465DAA}" type="datetime4">
              <a:rPr lang="en-US" smtClean="0"/>
              <a:t>April 14,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B4615C-6333-4754-83AD-F44F9CD2FBDA}"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cs typeface="Times New Roman" panose="02020603050405020304" pitchFamily="18" charset="0"/>
              </a:rPr>
              <a:t>3‑12: Simple Possession</a:t>
            </a:r>
          </a:p>
        </p:txBody>
      </p:sp>
      <p:sp>
        <p:nvSpPr>
          <p:cNvPr id="1377283" name="AutoShape 3"/>
          <p:cNvSpPr>
            <a:spLocks noChangeArrowheads="1"/>
          </p:cNvSpPr>
          <p:nvPr/>
        </p:nvSpPr>
        <p:spPr bwMode="auto">
          <a:xfrm>
            <a:off x="7848600" y="1473201"/>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4343399" y="1981199"/>
            <a:ext cx="3813363" cy="8965"/>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4464190" y="2457450"/>
            <a:ext cx="3281083" cy="13906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Watch and Receipt</a:t>
            </a:r>
          </a:p>
          <a:p>
            <a:pPr algn="ctr"/>
            <a:r>
              <a:rPr lang="en-US" altLang="en-US" sz="3200" dirty="0"/>
              <a:t>$50 loan</a:t>
            </a:r>
          </a:p>
        </p:txBody>
      </p:sp>
      <p:sp>
        <p:nvSpPr>
          <p:cNvPr id="1377287" name="Text Box 7"/>
          <p:cNvSpPr txBox="1">
            <a:spLocks noChangeArrowheads="1"/>
          </p:cNvSpPr>
          <p:nvPr/>
        </p:nvSpPr>
        <p:spPr bwMode="auto">
          <a:xfrm>
            <a:off x="3209132" y="4380379"/>
            <a:ext cx="4947631"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2057401"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Tree>
    <p:extLst>
      <p:ext uri="{BB962C8B-B14F-4D97-AF65-F5344CB8AC3E}">
        <p14:creationId xmlns:p14="http://schemas.microsoft.com/office/powerpoint/2010/main" val="874925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7288"/>
                                        </p:tgtEl>
                                        <p:attrNameLst>
                                          <p:attrName>style.visibility</p:attrName>
                                        </p:attrNameLst>
                                      </p:cBhvr>
                                      <p:to>
                                        <p:strVal val="visible"/>
                                      </p:to>
                                    </p:set>
                                    <p:animEffect transition="in" filter="dissolve">
                                      <p:cBhvr>
                                        <p:cTn id="7" dur="500"/>
                                        <p:tgtEl>
                                          <p:spTgt spid="1377288"/>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77283"/>
                                        </p:tgtEl>
                                        <p:attrNameLst>
                                          <p:attrName>style.visibility</p:attrName>
                                        </p:attrNameLst>
                                      </p:cBhvr>
                                      <p:to>
                                        <p:strVal val="visible"/>
                                      </p:to>
                                    </p:set>
                                    <p:anim calcmode="lin" valueType="num">
                                      <p:cBhvr>
                                        <p:cTn id="11" dur="500" fill="hold"/>
                                        <p:tgtEl>
                                          <p:spTgt spid="1377283"/>
                                        </p:tgtEl>
                                        <p:attrNameLst>
                                          <p:attrName>ppt_w</p:attrName>
                                        </p:attrNameLst>
                                      </p:cBhvr>
                                      <p:tavLst>
                                        <p:tav tm="0">
                                          <p:val>
                                            <p:strVal val="2/3*#ppt_w"/>
                                          </p:val>
                                        </p:tav>
                                        <p:tav tm="100000">
                                          <p:val>
                                            <p:strVal val="#ppt_w"/>
                                          </p:val>
                                        </p:tav>
                                      </p:tavLst>
                                    </p:anim>
                                    <p:anim calcmode="lin" valueType="num">
                                      <p:cBhvr>
                                        <p:cTn id="12" dur="500" fill="hold"/>
                                        <p:tgtEl>
                                          <p:spTgt spid="1377283"/>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77285"/>
                                        </p:tgtEl>
                                        <p:attrNameLst>
                                          <p:attrName>style.visibility</p:attrName>
                                        </p:attrNameLst>
                                      </p:cBhvr>
                                      <p:to>
                                        <p:strVal val="visible"/>
                                      </p:to>
                                    </p:set>
                                    <p:anim calcmode="lin" valueType="num">
                                      <p:cBhvr>
                                        <p:cTn id="16" dur="500" fill="hold"/>
                                        <p:tgtEl>
                                          <p:spTgt spid="1377285"/>
                                        </p:tgtEl>
                                        <p:attrNameLst>
                                          <p:attrName>ppt_w</p:attrName>
                                        </p:attrNameLst>
                                      </p:cBhvr>
                                      <p:tavLst>
                                        <p:tav tm="0">
                                          <p:val>
                                            <p:fltVal val="0"/>
                                          </p:val>
                                        </p:tav>
                                        <p:tav tm="100000">
                                          <p:val>
                                            <p:strVal val="#ppt_w"/>
                                          </p:val>
                                        </p:tav>
                                      </p:tavLst>
                                    </p:anim>
                                    <p:anim calcmode="lin" valueType="num">
                                      <p:cBhvr>
                                        <p:cTn id="17" dur="500" fill="hold"/>
                                        <p:tgtEl>
                                          <p:spTgt spid="1377285"/>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7286"/>
                                        </p:tgtEl>
                                        <p:attrNameLst>
                                          <p:attrName>style.visibility</p:attrName>
                                        </p:attrNameLst>
                                      </p:cBhvr>
                                      <p:to>
                                        <p:strVal val="visible"/>
                                      </p:to>
                                    </p:set>
                                    <p:animEffect transition="in" filter="dissolve">
                                      <p:cBhvr>
                                        <p:cTn id="21" dur="500"/>
                                        <p:tgtEl>
                                          <p:spTgt spid="1377286"/>
                                        </p:tgtEl>
                                      </p:cBhvr>
                                    </p:animEffect>
                                  </p:childTnLst>
                                </p:cTn>
                              </p:par>
                            </p:childTnLst>
                          </p:cTn>
                        </p:par>
                        <p:par>
                          <p:cTn id="22" fill="hold" nodeType="afterGroup">
                            <p:stCondLst>
                              <p:cond delay="2000"/>
                            </p:stCondLst>
                            <p:childTnLst>
                              <p:par>
                                <p:cTn id="23" presetID="9" presetClass="entr" presetSubtype="0" fill="hold" grpId="0" nodeType="afterEffect">
                                  <p:stCondLst>
                                    <p:cond delay="0"/>
                                  </p:stCondLst>
                                  <p:childTnLst>
                                    <p:set>
                                      <p:cBhvr>
                                        <p:cTn id="24" dur="1" fill="hold">
                                          <p:stCondLst>
                                            <p:cond delay="0"/>
                                          </p:stCondLst>
                                        </p:cTn>
                                        <p:tgtEl>
                                          <p:spTgt spid="1377287"/>
                                        </p:tgtEl>
                                        <p:attrNameLst>
                                          <p:attrName>style.visibility</p:attrName>
                                        </p:attrNameLst>
                                      </p:cBhvr>
                                      <p:to>
                                        <p:strVal val="visible"/>
                                      </p:to>
                                    </p:set>
                                    <p:animEffect transition="in" filter="dissolve">
                                      <p:cBhvr>
                                        <p:cTn id="25"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3" grpId="0" animBg="1" autoUpdateAnimBg="0"/>
      <p:bldP spid="1377285" grpId="0" animBg="1"/>
      <p:bldP spid="1377286" grpId="0" animBg="1" autoUpdateAnimBg="0"/>
      <p:bldP spid="1377287" grpId="0" animBg="1" autoUpdateAnimBg="0"/>
      <p:bldP spid="137728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AE6FFD1E-1CD2-4613-8020-0D7704A5E23C}" type="datetime4">
              <a:rPr lang="en-US" smtClean="0"/>
              <a:t>April 14,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B89D87-EF8E-4466-B4DA-BBE7EEB3A1F5}" type="slidenum">
              <a:rPr lang="en-US" altLang="en-US" sz="1400">
                <a:solidFill>
                  <a:srgbClr val="000066"/>
                </a:solidFill>
                <a:latin typeface="Arial" panose="020B0604020202020204" pitchFamily="34" charset="0"/>
              </a:rPr>
              <a:pPr/>
              <a:t>36</a:t>
            </a:fld>
            <a:endParaRPr lang="en-US" altLang="en-US" sz="1400" dirty="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cs typeface="Times New Roman" panose="02020603050405020304" pitchFamily="18" charset="0"/>
              </a:rPr>
              <a:t>3‑12: Answers</a:t>
            </a:r>
          </a:p>
        </p:txBody>
      </p:sp>
      <p:sp>
        <p:nvSpPr>
          <p:cNvPr id="11275"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The watch is a good under 9-102(a)(44)</a:t>
            </a:r>
          </a:p>
          <a:p>
            <a:pPr lvl="1"/>
            <a:r>
              <a:rPr lang="en-US" altLang="en-US" sz="3600" dirty="0" smtClean="0">
                <a:cs typeface="Times New Roman" panose="02020603050405020304" pitchFamily="18" charset="0"/>
              </a:rPr>
              <a:t>Goods are possession-eligible under 9-313(a)</a:t>
            </a:r>
          </a:p>
          <a:p>
            <a:pPr lvl="1"/>
            <a:r>
              <a:rPr lang="en-US" altLang="en-US" sz="3600" dirty="0" smtClean="0">
                <a:cs typeface="Times New Roman" panose="02020603050405020304" pitchFamily="18" charset="0"/>
              </a:rPr>
              <a:t>The watch is in the possession of the secured party under 9-313 for the purposes of 9-203(b)(3)(B)</a:t>
            </a:r>
          </a:p>
        </p:txBody>
      </p:sp>
    </p:spTree>
    <p:extLst>
      <p:ext uri="{BB962C8B-B14F-4D97-AF65-F5344CB8AC3E}">
        <p14:creationId xmlns:p14="http://schemas.microsoft.com/office/powerpoint/2010/main" val="37257125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F1A9821D-AE84-4E3B-A762-ED8B6B711F44}" type="datetime4">
              <a:rPr lang="en-US" smtClean="0"/>
              <a:t>April 14,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80FE50-B6F6-4D98-9FB1-63E285AFC090}"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cs typeface="Times New Roman" panose="02020603050405020304" pitchFamily="18" charset="0"/>
              </a:rPr>
              <a:t>3‑13: Possession and Bailees</a:t>
            </a:r>
            <a:endParaRPr lang="en-US" altLang="en-US" sz="3200">
              <a:cs typeface="Times New Roman" panose="02020603050405020304" pitchFamily="18" charset="0"/>
            </a:endParaRPr>
          </a:p>
        </p:txBody>
      </p:sp>
      <p:sp>
        <p:nvSpPr>
          <p:cNvPr id="1379331"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9332" name="AutoShape 4"/>
          <p:cNvSpPr>
            <a:spLocks noChangeArrowheads="1"/>
          </p:cNvSpPr>
          <p:nvPr/>
        </p:nvSpPr>
        <p:spPr bwMode="auto">
          <a:xfrm>
            <a:off x="1053354"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79333" name="Line 5"/>
          <p:cNvSpPr>
            <a:spLocks noChangeShapeType="1"/>
          </p:cNvSpPr>
          <p:nvPr/>
        </p:nvSpPr>
        <p:spPr bwMode="auto">
          <a:xfrm>
            <a:off x="3339354" y="1981200"/>
            <a:ext cx="4280646"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9334" name="AutoShape 6"/>
          <p:cNvSpPr>
            <a:spLocks noChangeArrowheads="1"/>
          </p:cNvSpPr>
          <p:nvPr/>
        </p:nvSpPr>
        <p:spPr bwMode="auto">
          <a:xfrm>
            <a:off x="3776383" y="2362200"/>
            <a:ext cx="3146612" cy="160468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Watch and Receipt</a:t>
            </a:r>
          </a:p>
          <a:p>
            <a:pPr algn="ctr"/>
            <a:r>
              <a:rPr lang="en-US" altLang="en-US" sz="3200" dirty="0"/>
              <a:t>$50 loan</a:t>
            </a:r>
          </a:p>
        </p:txBody>
      </p:sp>
      <p:sp>
        <p:nvSpPr>
          <p:cNvPr id="1379335" name="Text Box 7"/>
          <p:cNvSpPr txBox="1">
            <a:spLocks noChangeArrowheads="1"/>
          </p:cNvSpPr>
          <p:nvPr/>
        </p:nvSpPr>
        <p:spPr bwMode="auto">
          <a:xfrm>
            <a:off x="2993231" y="4615190"/>
            <a:ext cx="447437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Is Bank still perfected?</a:t>
            </a:r>
          </a:p>
        </p:txBody>
      </p:sp>
      <p:sp>
        <p:nvSpPr>
          <p:cNvPr id="1379336" name="AutoShape 8"/>
          <p:cNvSpPr>
            <a:spLocks noChangeArrowheads="1"/>
          </p:cNvSpPr>
          <p:nvPr/>
        </p:nvSpPr>
        <p:spPr bwMode="auto">
          <a:xfrm>
            <a:off x="7696200" y="4876800"/>
            <a:ext cx="2438400" cy="1371600"/>
          </a:xfrm>
          <a:prstGeom prst="flowChartDelay">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Bailee</a:t>
            </a:r>
          </a:p>
        </p:txBody>
      </p:sp>
      <p:sp>
        <p:nvSpPr>
          <p:cNvPr id="1379337" name="Line 9"/>
          <p:cNvSpPr>
            <a:spLocks noChangeShapeType="1"/>
          </p:cNvSpPr>
          <p:nvPr/>
        </p:nvSpPr>
        <p:spPr bwMode="auto">
          <a:xfrm>
            <a:off x="8382000" y="2590800"/>
            <a:ext cx="0" cy="22860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9338" name="AutoShape 10"/>
          <p:cNvSpPr>
            <a:spLocks noChangeArrowheads="1"/>
          </p:cNvSpPr>
          <p:nvPr/>
        </p:nvSpPr>
        <p:spPr bwMode="auto">
          <a:xfrm>
            <a:off x="8610600" y="2819400"/>
            <a:ext cx="1340224"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Watch</a:t>
            </a:r>
          </a:p>
        </p:txBody>
      </p:sp>
      <p:sp>
        <p:nvSpPr>
          <p:cNvPr id="14"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706739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9332"/>
                                        </p:tgtEl>
                                        <p:attrNameLst>
                                          <p:attrName>style.visibility</p:attrName>
                                        </p:attrNameLst>
                                      </p:cBhvr>
                                      <p:to>
                                        <p:strVal val="visible"/>
                                      </p:to>
                                    </p:set>
                                    <p:animEffect transition="in" filter="dissolve">
                                      <p:cBhvr>
                                        <p:cTn id="7" dur="500"/>
                                        <p:tgtEl>
                                          <p:spTgt spid="1379332"/>
                                        </p:tgtEl>
                                      </p:cBhvr>
                                    </p:animEffect>
                                  </p:childTnLst>
                                </p:cTn>
                              </p:par>
                            </p:childTnLst>
                          </p:cTn>
                        </p:par>
                        <p:par>
                          <p:cTn id="8" fill="hold" nodeType="afterGroup">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1379333"/>
                                        </p:tgtEl>
                                        <p:attrNameLst>
                                          <p:attrName>style.visibility</p:attrName>
                                        </p:attrNameLst>
                                      </p:cBhvr>
                                      <p:to>
                                        <p:strVal val="visible"/>
                                      </p:to>
                                    </p:set>
                                    <p:anim calcmode="lin" valueType="num">
                                      <p:cBhvr>
                                        <p:cTn id="11" dur="500" fill="hold"/>
                                        <p:tgtEl>
                                          <p:spTgt spid="1379333"/>
                                        </p:tgtEl>
                                        <p:attrNameLst>
                                          <p:attrName>ppt_w</p:attrName>
                                        </p:attrNameLst>
                                      </p:cBhvr>
                                      <p:tavLst>
                                        <p:tav tm="0">
                                          <p:val>
                                            <p:fltVal val="0"/>
                                          </p:val>
                                        </p:tav>
                                        <p:tav tm="100000">
                                          <p:val>
                                            <p:strVal val="#ppt_w"/>
                                          </p:val>
                                        </p:tav>
                                      </p:tavLst>
                                    </p:anim>
                                    <p:anim calcmode="lin" valueType="num">
                                      <p:cBhvr>
                                        <p:cTn id="12" dur="500" fill="hold"/>
                                        <p:tgtEl>
                                          <p:spTgt spid="1379333"/>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379331"/>
                                        </p:tgtEl>
                                        <p:attrNameLst>
                                          <p:attrName>style.visibility</p:attrName>
                                        </p:attrNameLst>
                                      </p:cBhvr>
                                      <p:to>
                                        <p:strVal val="visible"/>
                                      </p:to>
                                    </p:set>
                                    <p:anim calcmode="lin" valueType="num">
                                      <p:cBhvr>
                                        <p:cTn id="16" dur="500" fill="hold"/>
                                        <p:tgtEl>
                                          <p:spTgt spid="1379331"/>
                                        </p:tgtEl>
                                        <p:attrNameLst>
                                          <p:attrName>ppt_w</p:attrName>
                                        </p:attrNameLst>
                                      </p:cBhvr>
                                      <p:tavLst>
                                        <p:tav tm="0">
                                          <p:val>
                                            <p:strVal val="2/3*#ppt_w"/>
                                          </p:val>
                                        </p:tav>
                                        <p:tav tm="100000">
                                          <p:val>
                                            <p:strVal val="#ppt_w"/>
                                          </p:val>
                                        </p:tav>
                                      </p:tavLst>
                                    </p:anim>
                                    <p:anim calcmode="lin" valueType="num">
                                      <p:cBhvr>
                                        <p:cTn id="17" dur="500" fill="hold"/>
                                        <p:tgtEl>
                                          <p:spTgt spid="1379331"/>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9334"/>
                                        </p:tgtEl>
                                        <p:attrNameLst>
                                          <p:attrName>style.visibility</p:attrName>
                                        </p:attrNameLst>
                                      </p:cBhvr>
                                      <p:to>
                                        <p:strVal val="visible"/>
                                      </p:to>
                                    </p:set>
                                    <p:animEffect transition="in" filter="dissolve">
                                      <p:cBhvr>
                                        <p:cTn id="21" dur="500"/>
                                        <p:tgtEl>
                                          <p:spTgt spid="137933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hidden"/>
                                      </p:to>
                                    </p:set>
                                  </p:childTnLst>
                                </p:cTn>
                              </p:par>
                              <p:par>
                                <p:cTn id="26" presetID="22" presetClass="entr" presetSubtype="1" fill="hold" grpId="0" nodeType="withEffect">
                                  <p:stCondLst>
                                    <p:cond delay="0"/>
                                  </p:stCondLst>
                                  <p:childTnLst>
                                    <p:set>
                                      <p:cBhvr>
                                        <p:cTn id="27" dur="1" fill="hold">
                                          <p:stCondLst>
                                            <p:cond delay="0"/>
                                          </p:stCondLst>
                                        </p:cTn>
                                        <p:tgtEl>
                                          <p:spTgt spid="1379337"/>
                                        </p:tgtEl>
                                        <p:attrNameLst>
                                          <p:attrName>style.visibility</p:attrName>
                                        </p:attrNameLst>
                                      </p:cBhvr>
                                      <p:to>
                                        <p:strVal val="visible"/>
                                      </p:to>
                                    </p:set>
                                    <p:animEffect transition="in" filter="wipe(up)">
                                      <p:cBhvr>
                                        <p:cTn id="28" dur="500"/>
                                        <p:tgtEl>
                                          <p:spTgt spid="1379337"/>
                                        </p:tgtEl>
                                      </p:cBhvr>
                                    </p:animEffect>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379336"/>
                                        </p:tgtEl>
                                        <p:attrNameLst>
                                          <p:attrName>style.visibility</p:attrName>
                                        </p:attrNameLst>
                                      </p:cBhvr>
                                      <p:to>
                                        <p:strVal val="visible"/>
                                      </p:to>
                                    </p:set>
                                    <p:anim calcmode="lin" valueType="num">
                                      <p:cBhvr>
                                        <p:cTn id="32" dur="500" fill="hold"/>
                                        <p:tgtEl>
                                          <p:spTgt spid="1379336"/>
                                        </p:tgtEl>
                                        <p:attrNameLst>
                                          <p:attrName>ppt_w</p:attrName>
                                        </p:attrNameLst>
                                      </p:cBhvr>
                                      <p:tavLst>
                                        <p:tav tm="0">
                                          <p:val>
                                            <p:strVal val="2/3*#ppt_w"/>
                                          </p:val>
                                        </p:tav>
                                        <p:tav tm="100000">
                                          <p:val>
                                            <p:strVal val="#ppt_w"/>
                                          </p:val>
                                        </p:tav>
                                      </p:tavLst>
                                    </p:anim>
                                    <p:anim calcmode="lin" valueType="num">
                                      <p:cBhvr>
                                        <p:cTn id="33" dur="500" fill="hold"/>
                                        <p:tgtEl>
                                          <p:spTgt spid="1379336"/>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379338"/>
                                        </p:tgtEl>
                                        <p:attrNameLst>
                                          <p:attrName>style.visibility</p:attrName>
                                        </p:attrNameLst>
                                      </p:cBhvr>
                                      <p:to>
                                        <p:strVal val="visible"/>
                                      </p:to>
                                    </p:set>
                                    <p:animEffect transition="in" filter="dissolve">
                                      <p:cBhvr>
                                        <p:cTn id="37" dur="500"/>
                                        <p:tgtEl>
                                          <p:spTgt spid="1379338"/>
                                        </p:tgtEl>
                                      </p:cBhvr>
                                    </p:animEffect>
                                  </p:childTnLst>
                                </p:cTn>
                              </p:par>
                            </p:childTnLst>
                          </p:cTn>
                        </p:par>
                        <p:par>
                          <p:cTn id="38" fill="hold" nodeType="afterGroup">
                            <p:stCondLst>
                              <p:cond delay="1500"/>
                            </p:stCondLst>
                            <p:childTnLst>
                              <p:par>
                                <p:cTn id="39" presetID="9" presetClass="entr" presetSubtype="0" fill="hold" grpId="0" nodeType="afterEffect">
                                  <p:stCondLst>
                                    <p:cond delay="0"/>
                                  </p:stCondLst>
                                  <p:childTnLst>
                                    <p:set>
                                      <p:cBhvr>
                                        <p:cTn id="40" dur="1" fill="hold">
                                          <p:stCondLst>
                                            <p:cond delay="0"/>
                                          </p:stCondLst>
                                        </p:cTn>
                                        <p:tgtEl>
                                          <p:spTgt spid="1379335"/>
                                        </p:tgtEl>
                                        <p:attrNameLst>
                                          <p:attrName>style.visibility</p:attrName>
                                        </p:attrNameLst>
                                      </p:cBhvr>
                                      <p:to>
                                        <p:strVal val="visible"/>
                                      </p:to>
                                    </p:set>
                                    <p:animEffect transition="in" filter="dissolve">
                                      <p:cBhvr>
                                        <p:cTn id="41" dur="500"/>
                                        <p:tgtEl>
                                          <p:spTgt spid="13793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9331" grpId="0" animBg="1"/>
      <p:bldP spid="1379332" grpId="0" animBg="1"/>
      <p:bldP spid="1379333" grpId="0" animBg="1"/>
      <p:bldP spid="1379334" grpId="0" animBg="1" autoUpdateAnimBg="0"/>
      <p:bldP spid="1379335" grpId="0" animBg="1" autoUpdateAnimBg="0"/>
      <p:bldP spid="1379336" grpId="0" animBg="1"/>
      <p:bldP spid="1379337" grpId="0" animBg="1"/>
      <p:bldP spid="1379338" grpId="0" animBg="1"/>
      <p:bldP spid="1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6AC5F4F1-35AA-487A-8E26-7507EF028506}" type="datetime4">
              <a:rPr lang="en-US" smtClean="0"/>
              <a:t>April 14,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88E384-12DE-4659-A44F-B6C171311DBB}"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cs typeface="Times New Roman" panose="02020603050405020304" pitchFamily="18" charset="0"/>
              </a:rPr>
              <a:t>3‑13: Answer</a:t>
            </a:r>
          </a:p>
        </p:txBody>
      </p:sp>
      <p:sp>
        <p:nvSpPr>
          <p:cNvPr id="13325" name="Rectangle 10"/>
          <p:cNvSpPr>
            <a:spLocks noGrp="1" noChangeArrowheads="1"/>
          </p:cNvSpPr>
          <p:nvPr>
            <p:ph type="body" idx="4294967295"/>
          </p:nvPr>
        </p:nvSpPr>
        <p:spPr>
          <a:xfrm>
            <a:off x="812800" y="1600200"/>
            <a:ext cx="11176000" cy="1743635"/>
          </a:xfrm>
        </p:spPr>
        <p:txBody>
          <a:bodyPr/>
          <a:lstStyle/>
          <a:p>
            <a:r>
              <a:rPr lang="en-US" altLang="en-US" sz="4000" dirty="0" smtClean="0">
                <a:solidFill>
                  <a:srgbClr val="0000FF"/>
                </a:solidFill>
                <a:cs typeface="Times New Roman" panose="02020603050405020304" pitchFamily="18" charset="0"/>
              </a:rPr>
              <a:t>Bank will need to satisfy mechanics of 9-313(h)</a:t>
            </a:r>
          </a:p>
        </p:txBody>
      </p:sp>
    </p:spTree>
    <p:extLst>
      <p:ext uri="{BB962C8B-B14F-4D97-AF65-F5344CB8AC3E}">
        <p14:creationId xmlns:p14="http://schemas.microsoft.com/office/powerpoint/2010/main" val="20644746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55349716-2617-40E3-814F-BAFB13219ED3}" type="datetime4">
              <a:rPr lang="en-US" smtClean="0"/>
              <a:t>April 14,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993A14-D51A-4138-9141-8B6678DCCB7E}"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cs typeface="Times New Roman" panose="02020603050405020304" pitchFamily="18" charset="0"/>
              </a:rPr>
              <a:t>3‑13: Possession and Bailees</a:t>
            </a:r>
            <a:endParaRPr lang="en-US" altLang="en-US" sz="3200">
              <a:cs typeface="Times New Roman" panose="02020603050405020304" pitchFamily="18" charset="0"/>
            </a:endParaRPr>
          </a:p>
        </p:txBody>
      </p:sp>
      <p:sp>
        <p:nvSpPr>
          <p:cNvPr id="1381379" name="AutoShape 3"/>
          <p:cNvSpPr>
            <a:spLocks noChangeArrowheads="1"/>
          </p:cNvSpPr>
          <p:nvPr/>
        </p:nvSpPr>
        <p:spPr bwMode="auto">
          <a:xfrm>
            <a:off x="7239000" y="293233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81380" name="AutoShape 4"/>
          <p:cNvSpPr>
            <a:spLocks noChangeArrowheads="1"/>
          </p:cNvSpPr>
          <p:nvPr/>
        </p:nvSpPr>
        <p:spPr bwMode="auto">
          <a:xfrm>
            <a:off x="812800" y="277993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81381" name="Line 5"/>
          <p:cNvSpPr>
            <a:spLocks noChangeShapeType="1"/>
          </p:cNvSpPr>
          <p:nvPr/>
        </p:nvSpPr>
        <p:spPr bwMode="auto">
          <a:xfrm>
            <a:off x="3098800" y="3389530"/>
            <a:ext cx="45212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1382" name="AutoShape 6"/>
          <p:cNvSpPr>
            <a:spLocks noChangeArrowheads="1"/>
          </p:cNvSpPr>
          <p:nvPr/>
        </p:nvSpPr>
        <p:spPr bwMode="auto">
          <a:xfrm>
            <a:off x="3352799" y="1672789"/>
            <a:ext cx="4150659" cy="141194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Swap Watch and Receipt</a:t>
            </a:r>
          </a:p>
          <a:p>
            <a:pPr algn="ctr"/>
            <a:r>
              <a:rPr lang="en-US" altLang="en-US" sz="3200" dirty="0"/>
              <a:t>For $50 loan</a:t>
            </a:r>
          </a:p>
        </p:txBody>
      </p:sp>
      <p:cxnSp>
        <p:nvCxnSpPr>
          <p:cNvPr id="1381383" name="AutoShape 7"/>
          <p:cNvCxnSpPr>
            <a:cxnSpLocks noChangeShapeType="1"/>
            <a:stCxn id="1381379" idx="3"/>
            <a:endCxn id="1381380" idx="2"/>
          </p:cNvCxnSpPr>
          <p:nvPr/>
        </p:nvCxnSpPr>
        <p:spPr bwMode="auto">
          <a:xfrm rot="5400000">
            <a:off x="5222240" y="732690"/>
            <a:ext cx="12700" cy="6532880"/>
          </a:xfrm>
          <a:prstGeom prst="curvedConnector3">
            <a:avLst>
              <a:gd name="adj1" fmla="val 1800000"/>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1381384" name="AutoShape 8"/>
          <p:cNvSpPr>
            <a:spLocks noChangeArrowheads="1"/>
          </p:cNvSpPr>
          <p:nvPr/>
        </p:nvSpPr>
        <p:spPr bwMode="auto">
          <a:xfrm>
            <a:off x="4646705" y="4493060"/>
            <a:ext cx="1425389" cy="8382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Watch</a:t>
            </a:r>
          </a:p>
        </p:txBody>
      </p:sp>
      <p:sp>
        <p:nvSpPr>
          <p:cNvPr id="1381385" name="Text Box 9"/>
          <p:cNvSpPr txBox="1">
            <a:spLocks noChangeArrowheads="1"/>
          </p:cNvSpPr>
          <p:nvPr/>
        </p:nvSpPr>
        <p:spPr bwMode="auto">
          <a:xfrm>
            <a:off x="6858001" y="4800600"/>
            <a:ext cx="4607858"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Is Bank still perfected?</a:t>
            </a: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42434227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81380"/>
                                        </p:tgtEl>
                                        <p:attrNameLst>
                                          <p:attrName>style.visibility</p:attrName>
                                        </p:attrNameLst>
                                      </p:cBhvr>
                                      <p:to>
                                        <p:strVal val="visible"/>
                                      </p:to>
                                    </p:set>
                                    <p:animEffect transition="in" filter="dissolve">
                                      <p:cBhvr>
                                        <p:cTn id="7" dur="500"/>
                                        <p:tgtEl>
                                          <p:spTgt spid="1381380"/>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81379"/>
                                        </p:tgtEl>
                                        <p:attrNameLst>
                                          <p:attrName>style.visibility</p:attrName>
                                        </p:attrNameLst>
                                      </p:cBhvr>
                                      <p:to>
                                        <p:strVal val="visible"/>
                                      </p:to>
                                    </p:set>
                                    <p:anim calcmode="lin" valueType="num">
                                      <p:cBhvr>
                                        <p:cTn id="11" dur="500" fill="hold"/>
                                        <p:tgtEl>
                                          <p:spTgt spid="1381379"/>
                                        </p:tgtEl>
                                        <p:attrNameLst>
                                          <p:attrName>ppt_w</p:attrName>
                                        </p:attrNameLst>
                                      </p:cBhvr>
                                      <p:tavLst>
                                        <p:tav tm="0">
                                          <p:val>
                                            <p:strVal val="2/3*#ppt_w"/>
                                          </p:val>
                                        </p:tav>
                                        <p:tav tm="100000">
                                          <p:val>
                                            <p:strVal val="#ppt_w"/>
                                          </p:val>
                                        </p:tav>
                                      </p:tavLst>
                                    </p:anim>
                                    <p:anim calcmode="lin" valueType="num">
                                      <p:cBhvr>
                                        <p:cTn id="12" dur="500" fill="hold"/>
                                        <p:tgtEl>
                                          <p:spTgt spid="1381379"/>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81381"/>
                                        </p:tgtEl>
                                        <p:attrNameLst>
                                          <p:attrName>style.visibility</p:attrName>
                                        </p:attrNameLst>
                                      </p:cBhvr>
                                      <p:to>
                                        <p:strVal val="visible"/>
                                      </p:to>
                                    </p:set>
                                    <p:anim calcmode="lin" valueType="num">
                                      <p:cBhvr>
                                        <p:cTn id="16" dur="500" fill="hold"/>
                                        <p:tgtEl>
                                          <p:spTgt spid="1381381"/>
                                        </p:tgtEl>
                                        <p:attrNameLst>
                                          <p:attrName>ppt_w</p:attrName>
                                        </p:attrNameLst>
                                      </p:cBhvr>
                                      <p:tavLst>
                                        <p:tav tm="0">
                                          <p:val>
                                            <p:fltVal val="0"/>
                                          </p:val>
                                        </p:tav>
                                        <p:tav tm="100000">
                                          <p:val>
                                            <p:strVal val="#ppt_w"/>
                                          </p:val>
                                        </p:tav>
                                      </p:tavLst>
                                    </p:anim>
                                    <p:anim calcmode="lin" valueType="num">
                                      <p:cBhvr>
                                        <p:cTn id="17" dur="500" fill="hold"/>
                                        <p:tgtEl>
                                          <p:spTgt spid="1381381"/>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81382"/>
                                        </p:tgtEl>
                                        <p:attrNameLst>
                                          <p:attrName>style.visibility</p:attrName>
                                        </p:attrNameLst>
                                      </p:cBhvr>
                                      <p:to>
                                        <p:strVal val="visible"/>
                                      </p:to>
                                    </p:set>
                                    <p:animEffect transition="in" filter="dissolve">
                                      <p:cBhvr>
                                        <p:cTn id="21" dur="500"/>
                                        <p:tgtEl>
                                          <p:spTgt spid="138138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hidden"/>
                                      </p:to>
                                    </p:set>
                                  </p:childTnLst>
                                </p:cTn>
                              </p:par>
                              <p:par>
                                <p:cTn id="26" presetID="22" presetClass="entr" presetSubtype="2" fill="hold" nodeType="withEffect">
                                  <p:stCondLst>
                                    <p:cond delay="0"/>
                                  </p:stCondLst>
                                  <p:childTnLst>
                                    <p:set>
                                      <p:cBhvr>
                                        <p:cTn id="27" dur="1" fill="hold">
                                          <p:stCondLst>
                                            <p:cond delay="0"/>
                                          </p:stCondLst>
                                        </p:cTn>
                                        <p:tgtEl>
                                          <p:spTgt spid="1381383"/>
                                        </p:tgtEl>
                                        <p:attrNameLst>
                                          <p:attrName>style.visibility</p:attrName>
                                        </p:attrNameLst>
                                      </p:cBhvr>
                                      <p:to>
                                        <p:strVal val="visible"/>
                                      </p:to>
                                    </p:set>
                                    <p:animEffect transition="in" filter="wipe(right)">
                                      <p:cBhvr>
                                        <p:cTn id="28" dur="500"/>
                                        <p:tgtEl>
                                          <p:spTgt spid="1381383"/>
                                        </p:tgtEl>
                                      </p:cBhvr>
                                    </p:animEffect>
                                  </p:childTnLst>
                                </p:cTn>
                              </p:par>
                            </p:childTnLst>
                          </p:cTn>
                        </p:par>
                        <p:par>
                          <p:cTn id="29" fill="hold" nodeType="afterGroup">
                            <p:stCondLst>
                              <p:cond delay="500"/>
                            </p:stCondLst>
                            <p:childTnLst>
                              <p:par>
                                <p:cTn id="30" presetID="9" presetClass="entr" presetSubtype="0" fill="hold" grpId="0" nodeType="afterEffect">
                                  <p:stCondLst>
                                    <p:cond delay="0"/>
                                  </p:stCondLst>
                                  <p:childTnLst>
                                    <p:set>
                                      <p:cBhvr>
                                        <p:cTn id="31" dur="1" fill="hold">
                                          <p:stCondLst>
                                            <p:cond delay="0"/>
                                          </p:stCondLst>
                                        </p:cTn>
                                        <p:tgtEl>
                                          <p:spTgt spid="1381384"/>
                                        </p:tgtEl>
                                        <p:attrNameLst>
                                          <p:attrName>style.visibility</p:attrName>
                                        </p:attrNameLst>
                                      </p:cBhvr>
                                      <p:to>
                                        <p:strVal val="visible"/>
                                      </p:to>
                                    </p:set>
                                    <p:animEffect transition="in" filter="dissolve">
                                      <p:cBhvr>
                                        <p:cTn id="32" dur="500"/>
                                        <p:tgtEl>
                                          <p:spTgt spid="1381384"/>
                                        </p:tgtEl>
                                      </p:cBhvr>
                                    </p:animEffect>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1381385"/>
                                        </p:tgtEl>
                                        <p:attrNameLst>
                                          <p:attrName>style.visibility</p:attrName>
                                        </p:attrNameLst>
                                      </p:cBhvr>
                                      <p:to>
                                        <p:strVal val="visible"/>
                                      </p:to>
                                    </p:set>
                                    <p:animEffect transition="in" filter="dissolve">
                                      <p:cBhvr>
                                        <p:cTn id="36" dur="500"/>
                                        <p:tgtEl>
                                          <p:spTgt spid="1381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1379" grpId="0" animBg="1"/>
      <p:bldP spid="1381380" grpId="0" animBg="1"/>
      <p:bldP spid="1381381" grpId="0" animBg="1"/>
      <p:bldP spid="1381382" grpId="0" animBg="1" autoUpdateAnimBg="0"/>
      <p:bldP spid="1381384" grpId="0" animBg="1"/>
      <p:bldP spid="1381385"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396B83DA-524B-49D4-AD76-25E028A4C6C7}" type="datetime4">
              <a:rPr lang="en-US" smtClean="0"/>
              <a:t>April 14,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87D8108-C805-4EF3-9724-12E4013C478E}"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z="5400" dirty="0" smtClean="0"/>
              <a:t>Thorp</a:t>
            </a:r>
          </a:p>
        </p:txBody>
      </p:sp>
      <p:sp>
        <p:nvSpPr>
          <p:cNvPr id="1370115" name="AutoShape 3"/>
          <p:cNvSpPr>
            <a:spLocks noChangeArrowheads="1"/>
          </p:cNvSpPr>
          <p:nvPr/>
        </p:nvSpPr>
        <p:spPr bwMode="auto">
          <a:xfrm>
            <a:off x="1828800" y="5105400"/>
            <a:ext cx="2819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Thorp</a:t>
            </a:r>
          </a:p>
        </p:txBody>
      </p:sp>
      <p:sp>
        <p:nvSpPr>
          <p:cNvPr id="1370116" name="AutoShape 4"/>
          <p:cNvSpPr>
            <a:spLocks noChangeArrowheads="1"/>
          </p:cNvSpPr>
          <p:nvPr/>
        </p:nvSpPr>
        <p:spPr bwMode="auto">
          <a:xfrm>
            <a:off x="2057400" y="1371600"/>
            <a:ext cx="22860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Northgate</a:t>
            </a:r>
          </a:p>
        </p:txBody>
      </p:sp>
      <p:sp>
        <p:nvSpPr>
          <p:cNvPr id="1370117" name="AutoShape 5"/>
          <p:cNvSpPr>
            <a:spLocks noChangeArrowheads="1"/>
          </p:cNvSpPr>
          <p:nvPr/>
        </p:nvSpPr>
        <p:spPr bwMode="auto">
          <a:xfrm>
            <a:off x="7620000" y="1219200"/>
            <a:ext cx="2590800" cy="13716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0118"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19" name="AutoShape 7"/>
          <p:cNvSpPr>
            <a:spLocks noChangeArrowheads="1"/>
          </p:cNvSpPr>
          <p:nvPr/>
        </p:nvSpPr>
        <p:spPr bwMode="auto">
          <a:xfrm>
            <a:off x="5011270" y="1206873"/>
            <a:ext cx="2523565" cy="63425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5/13/71: $6500</a:t>
            </a:r>
            <a:endParaRPr lang="en-US" altLang="en-US" sz="3200" dirty="0"/>
          </a:p>
        </p:txBody>
      </p:sp>
      <p:sp>
        <p:nvSpPr>
          <p:cNvPr id="1370120" name="Line 8"/>
          <p:cNvSpPr>
            <a:spLocks noChangeShapeType="1"/>
          </p:cNvSpPr>
          <p:nvPr/>
        </p:nvSpPr>
        <p:spPr bwMode="auto">
          <a:xfrm>
            <a:off x="2469776" y="2590800"/>
            <a:ext cx="0" cy="25146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21" name="AutoShape 9"/>
          <p:cNvSpPr>
            <a:spLocks noChangeArrowheads="1"/>
          </p:cNvSpPr>
          <p:nvPr/>
        </p:nvSpPr>
        <p:spPr bwMode="auto">
          <a:xfrm>
            <a:off x="1035424" y="3428998"/>
            <a:ext cx="1187824"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4/2/72</a:t>
            </a:r>
          </a:p>
          <a:p>
            <a:pPr algn="ctr"/>
            <a:r>
              <a:rPr lang="en-US" altLang="en-US" sz="3200" dirty="0"/>
              <a:t>$</a:t>
            </a:r>
          </a:p>
        </p:txBody>
      </p:sp>
      <p:sp>
        <p:nvSpPr>
          <p:cNvPr id="1370122" name="Line 10"/>
          <p:cNvSpPr>
            <a:spLocks noChangeShapeType="1"/>
          </p:cNvSpPr>
          <p:nvPr/>
        </p:nvSpPr>
        <p:spPr bwMode="auto">
          <a:xfrm flipV="1">
            <a:off x="4114800" y="2590800"/>
            <a:ext cx="0" cy="25146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0123" name="AutoShape 11"/>
          <p:cNvSpPr>
            <a:spLocks noChangeArrowheads="1"/>
          </p:cNvSpPr>
          <p:nvPr/>
        </p:nvSpPr>
        <p:spPr bwMode="auto">
          <a:xfrm>
            <a:off x="2635624" y="3352799"/>
            <a:ext cx="1326776" cy="92336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AR</a:t>
            </a:r>
          </a:p>
          <a:p>
            <a:pPr algn="ctr"/>
            <a:r>
              <a:rPr lang="en-US" altLang="en-US" sz="3200" dirty="0"/>
              <a:t>FS: AR</a:t>
            </a:r>
          </a:p>
        </p:txBody>
      </p:sp>
      <p:sp>
        <p:nvSpPr>
          <p:cNvPr id="1370124" name="Line 12"/>
          <p:cNvSpPr>
            <a:spLocks noChangeShapeType="1"/>
          </p:cNvSpPr>
          <p:nvPr/>
        </p:nvSpPr>
        <p:spPr bwMode="auto">
          <a:xfrm>
            <a:off x="4343400" y="2362200"/>
            <a:ext cx="35052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0125" name="AutoShape 13"/>
          <p:cNvSpPr>
            <a:spLocks noChangeArrowheads="1"/>
          </p:cNvSpPr>
          <p:nvPr/>
        </p:nvSpPr>
        <p:spPr bwMode="auto">
          <a:xfrm>
            <a:off x="4267200" y="2666999"/>
            <a:ext cx="5495365" cy="15239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AR &amp; Proceeds</a:t>
            </a:r>
          </a:p>
          <a:p>
            <a:pPr algn="ctr"/>
            <a:r>
              <a:rPr lang="en-US" altLang="en-US" sz="3200" dirty="0"/>
              <a:t>FS: 5/21/71, </a:t>
            </a:r>
            <a:r>
              <a:rPr lang="en-US" altLang="en-US" sz="3200" dirty="0" err="1"/>
              <a:t>Minn</a:t>
            </a:r>
            <a:r>
              <a:rPr lang="en-US" altLang="en-US" sz="3200" dirty="0"/>
              <a:t> SS</a:t>
            </a:r>
          </a:p>
          <a:p>
            <a:pPr algn="ctr"/>
            <a:r>
              <a:rPr lang="en-US" altLang="en-US" sz="3200" dirty="0"/>
              <a:t>“Assignment AR” and Proceeds</a:t>
            </a:r>
          </a:p>
        </p:txBody>
      </p:sp>
      <p:sp>
        <p:nvSpPr>
          <p:cNvPr id="1370126" name="Text Box 14"/>
          <p:cNvSpPr txBox="1">
            <a:spLocks noChangeArrowheads="1"/>
          </p:cNvSpPr>
          <p:nvPr/>
        </p:nvSpPr>
        <p:spPr bwMode="auto">
          <a:xfrm>
            <a:off x="5981700" y="4992469"/>
            <a:ext cx="4867835"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 in AR?</a:t>
            </a:r>
          </a:p>
        </p:txBody>
      </p:sp>
      <p:sp>
        <p:nvSpPr>
          <p:cNvPr id="18"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370117"/>
                                        </p:tgtEl>
                                        <p:attrNameLst>
                                          <p:attrName>style.visibility</p:attrName>
                                        </p:attrNameLst>
                                      </p:cBhvr>
                                      <p:to>
                                        <p:strVal val="visible"/>
                                      </p:to>
                                    </p:set>
                                    <p:anim calcmode="lin" valueType="num">
                                      <p:cBhvr>
                                        <p:cTn id="7" dur="500" fill="hold"/>
                                        <p:tgtEl>
                                          <p:spTgt spid="1370117"/>
                                        </p:tgtEl>
                                        <p:attrNameLst>
                                          <p:attrName>ppt_w</p:attrName>
                                        </p:attrNameLst>
                                      </p:cBhvr>
                                      <p:tavLst>
                                        <p:tav tm="0">
                                          <p:val>
                                            <p:strVal val="2/3*#ppt_w"/>
                                          </p:val>
                                        </p:tav>
                                        <p:tav tm="100000">
                                          <p:val>
                                            <p:strVal val="#ppt_w"/>
                                          </p:val>
                                        </p:tav>
                                      </p:tavLst>
                                    </p:anim>
                                    <p:anim calcmode="lin" valueType="num">
                                      <p:cBhvr>
                                        <p:cTn id="8" dur="500" fill="hold"/>
                                        <p:tgtEl>
                                          <p:spTgt spid="1370117"/>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500"/>
                            </p:stCondLst>
                            <p:childTnLst>
                              <p:par>
                                <p:cTn id="10" presetID="22" presetClass="entr" presetSubtype="2" fill="hold" grpId="0" nodeType="afterEffect">
                                  <p:stCondLst>
                                    <p:cond delay="0"/>
                                  </p:stCondLst>
                                  <p:childTnLst>
                                    <p:set>
                                      <p:cBhvr>
                                        <p:cTn id="11" dur="1" fill="hold">
                                          <p:stCondLst>
                                            <p:cond delay="0"/>
                                          </p:stCondLst>
                                        </p:cTn>
                                        <p:tgtEl>
                                          <p:spTgt spid="1370118"/>
                                        </p:tgtEl>
                                        <p:attrNameLst>
                                          <p:attrName>style.visibility</p:attrName>
                                        </p:attrNameLst>
                                      </p:cBhvr>
                                      <p:to>
                                        <p:strVal val="visible"/>
                                      </p:to>
                                    </p:set>
                                    <p:animEffect transition="in" filter="wipe(right)">
                                      <p:cBhvr>
                                        <p:cTn id="12" dur="500"/>
                                        <p:tgtEl>
                                          <p:spTgt spid="1370118"/>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370116"/>
                                        </p:tgtEl>
                                        <p:attrNameLst>
                                          <p:attrName>style.visibility</p:attrName>
                                        </p:attrNameLst>
                                      </p:cBhvr>
                                      <p:to>
                                        <p:strVal val="visible"/>
                                      </p:to>
                                    </p:set>
                                    <p:anim calcmode="lin" valueType="num">
                                      <p:cBhvr>
                                        <p:cTn id="16" dur="500" fill="hold"/>
                                        <p:tgtEl>
                                          <p:spTgt spid="1370116"/>
                                        </p:tgtEl>
                                        <p:attrNameLst>
                                          <p:attrName>ppt_w</p:attrName>
                                        </p:attrNameLst>
                                      </p:cBhvr>
                                      <p:tavLst>
                                        <p:tav tm="0">
                                          <p:val>
                                            <p:strVal val="2/3*#ppt_w"/>
                                          </p:val>
                                        </p:tav>
                                        <p:tav tm="100000">
                                          <p:val>
                                            <p:strVal val="#ppt_w"/>
                                          </p:val>
                                        </p:tav>
                                      </p:tavLst>
                                    </p:anim>
                                    <p:anim calcmode="lin" valueType="num">
                                      <p:cBhvr>
                                        <p:cTn id="17" dur="500" fill="hold"/>
                                        <p:tgtEl>
                                          <p:spTgt spid="1370116"/>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0119"/>
                                        </p:tgtEl>
                                        <p:attrNameLst>
                                          <p:attrName>style.visibility</p:attrName>
                                        </p:attrNameLst>
                                      </p:cBhvr>
                                      <p:to>
                                        <p:strVal val="visible"/>
                                      </p:to>
                                    </p:set>
                                    <p:animEffect transition="in" filter="dissolve">
                                      <p:cBhvr>
                                        <p:cTn id="21" dur="500"/>
                                        <p:tgtEl>
                                          <p:spTgt spid="1370119"/>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370124"/>
                                        </p:tgtEl>
                                        <p:attrNameLst>
                                          <p:attrName>style.visibility</p:attrName>
                                        </p:attrNameLst>
                                      </p:cBhvr>
                                      <p:to>
                                        <p:strVal val="visible"/>
                                      </p:to>
                                    </p:set>
                                    <p:animEffect transition="in" filter="wipe(left)">
                                      <p:cBhvr>
                                        <p:cTn id="25" dur="500"/>
                                        <p:tgtEl>
                                          <p:spTgt spid="1370124"/>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370125"/>
                                        </p:tgtEl>
                                        <p:attrNameLst>
                                          <p:attrName>style.visibility</p:attrName>
                                        </p:attrNameLst>
                                      </p:cBhvr>
                                      <p:to>
                                        <p:strVal val="visible"/>
                                      </p:to>
                                    </p:set>
                                    <p:animEffect transition="in" filter="dissolve">
                                      <p:cBhvr>
                                        <p:cTn id="29" dur="500"/>
                                        <p:tgtEl>
                                          <p:spTgt spid="137012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xit" presetSubtype="0" fill="hold" grpId="0" nodeType="clickEffect">
                                  <p:stCondLst>
                                    <p:cond delay="0"/>
                                  </p:stCondLst>
                                  <p:childTnLst>
                                    <p:set>
                                      <p:cBhvr>
                                        <p:cTn id="33" dur="1" fill="hold">
                                          <p:stCondLst>
                                            <p:cond delay="0"/>
                                          </p:stCondLst>
                                        </p:cTn>
                                        <p:tgtEl>
                                          <p:spTgt spid="18"/>
                                        </p:tgtEl>
                                        <p:attrNameLst>
                                          <p:attrName>style.visibility</p:attrName>
                                        </p:attrNameLst>
                                      </p:cBhvr>
                                      <p:to>
                                        <p:strVal val="hidden"/>
                                      </p:to>
                                    </p:set>
                                  </p:childTnLst>
                                </p:cTn>
                              </p:par>
                              <p:par>
                                <p:cTn id="34" presetID="23" presetClass="entr" presetSubtype="272" fill="hold" grpId="0" nodeType="withEffect">
                                  <p:stCondLst>
                                    <p:cond delay="0"/>
                                  </p:stCondLst>
                                  <p:childTnLst>
                                    <p:set>
                                      <p:cBhvr>
                                        <p:cTn id="35" dur="1" fill="hold">
                                          <p:stCondLst>
                                            <p:cond delay="0"/>
                                          </p:stCondLst>
                                        </p:cTn>
                                        <p:tgtEl>
                                          <p:spTgt spid="1370115"/>
                                        </p:tgtEl>
                                        <p:attrNameLst>
                                          <p:attrName>style.visibility</p:attrName>
                                        </p:attrNameLst>
                                      </p:cBhvr>
                                      <p:to>
                                        <p:strVal val="visible"/>
                                      </p:to>
                                    </p:set>
                                    <p:anim calcmode="lin" valueType="num">
                                      <p:cBhvr>
                                        <p:cTn id="36" dur="500" fill="hold"/>
                                        <p:tgtEl>
                                          <p:spTgt spid="1370115"/>
                                        </p:tgtEl>
                                        <p:attrNameLst>
                                          <p:attrName>ppt_w</p:attrName>
                                        </p:attrNameLst>
                                      </p:cBhvr>
                                      <p:tavLst>
                                        <p:tav tm="0">
                                          <p:val>
                                            <p:strVal val="2/3*#ppt_w"/>
                                          </p:val>
                                        </p:tav>
                                        <p:tav tm="100000">
                                          <p:val>
                                            <p:strVal val="#ppt_w"/>
                                          </p:val>
                                        </p:tav>
                                      </p:tavLst>
                                    </p:anim>
                                    <p:anim calcmode="lin" valueType="num">
                                      <p:cBhvr>
                                        <p:cTn id="37" dur="500" fill="hold"/>
                                        <p:tgtEl>
                                          <p:spTgt spid="1370115"/>
                                        </p:tgtEl>
                                        <p:attrNameLst>
                                          <p:attrName>ppt_h</p:attrName>
                                        </p:attrNameLst>
                                      </p:cBhvr>
                                      <p:tavLst>
                                        <p:tav tm="0">
                                          <p:val>
                                            <p:strVal val="2/3*#ppt_h"/>
                                          </p:val>
                                        </p:tav>
                                        <p:tav tm="100000">
                                          <p:val>
                                            <p:strVal val="#ppt_h"/>
                                          </p:val>
                                        </p:tav>
                                      </p:tavLst>
                                    </p:anim>
                                  </p:childTnLst>
                                </p:cTn>
                              </p:par>
                            </p:childTnLst>
                          </p:cTn>
                        </p:par>
                        <p:par>
                          <p:cTn id="38" fill="hold" nodeType="afterGroup">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1370120"/>
                                        </p:tgtEl>
                                        <p:attrNameLst>
                                          <p:attrName>style.visibility</p:attrName>
                                        </p:attrNameLst>
                                      </p:cBhvr>
                                      <p:to>
                                        <p:strVal val="visible"/>
                                      </p:to>
                                    </p:set>
                                    <p:animEffect transition="in" filter="wipe(down)">
                                      <p:cBhvr>
                                        <p:cTn id="41" dur="500"/>
                                        <p:tgtEl>
                                          <p:spTgt spid="1370120"/>
                                        </p:tgtEl>
                                      </p:cBhvr>
                                    </p:animEffect>
                                  </p:childTnLst>
                                </p:cTn>
                              </p:par>
                            </p:childTnLst>
                          </p:cTn>
                        </p:par>
                        <p:par>
                          <p:cTn id="42" fill="hold" nodeType="afterGroup">
                            <p:stCondLst>
                              <p:cond delay="1000"/>
                            </p:stCondLst>
                            <p:childTnLst>
                              <p:par>
                                <p:cTn id="43" presetID="9" presetClass="entr" presetSubtype="0" fill="hold" grpId="0" nodeType="afterEffect">
                                  <p:stCondLst>
                                    <p:cond delay="0"/>
                                  </p:stCondLst>
                                  <p:childTnLst>
                                    <p:set>
                                      <p:cBhvr>
                                        <p:cTn id="44" dur="1" fill="hold">
                                          <p:stCondLst>
                                            <p:cond delay="0"/>
                                          </p:stCondLst>
                                        </p:cTn>
                                        <p:tgtEl>
                                          <p:spTgt spid="1370121"/>
                                        </p:tgtEl>
                                        <p:attrNameLst>
                                          <p:attrName>style.visibility</p:attrName>
                                        </p:attrNameLst>
                                      </p:cBhvr>
                                      <p:to>
                                        <p:strVal val="visible"/>
                                      </p:to>
                                    </p:set>
                                    <p:animEffect transition="in" filter="dissolve">
                                      <p:cBhvr>
                                        <p:cTn id="45" dur="500"/>
                                        <p:tgtEl>
                                          <p:spTgt spid="1370121"/>
                                        </p:tgtEl>
                                      </p:cBhvr>
                                    </p:animEffect>
                                  </p:childTnLst>
                                </p:cTn>
                              </p:par>
                            </p:childTnLst>
                          </p:cTn>
                        </p:par>
                        <p:par>
                          <p:cTn id="46" fill="hold" nodeType="afterGroup">
                            <p:stCondLst>
                              <p:cond delay="1500"/>
                            </p:stCondLst>
                            <p:childTnLst>
                              <p:par>
                                <p:cTn id="47" presetID="22" presetClass="entr" presetSubtype="1" fill="hold" grpId="0" nodeType="afterEffect">
                                  <p:stCondLst>
                                    <p:cond delay="0"/>
                                  </p:stCondLst>
                                  <p:childTnLst>
                                    <p:set>
                                      <p:cBhvr>
                                        <p:cTn id="48" dur="1" fill="hold">
                                          <p:stCondLst>
                                            <p:cond delay="0"/>
                                          </p:stCondLst>
                                        </p:cTn>
                                        <p:tgtEl>
                                          <p:spTgt spid="1370122"/>
                                        </p:tgtEl>
                                        <p:attrNameLst>
                                          <p:attrName>style.visibility</p:attrName>
                                        </p:attrNameLst>
                                      </p:cBhvr>
                                      <p:to>
                                        <p:strVal val="visible"/>
                                      </p:to>
                                    </p:set>
                                    <p:animEffect transition="in" filter="wipe(up)">
                                      <p:cBhvr>
                                        <p:cTn id="49" dur="500"/>
                                        <p:tgtEl>
                                          <p:spTgt spid="1370122"/>
                                        </p:tgtEl>
                                      </p:cBhvr>
                                    </p:animEffect>
                                  </p:childTnLst>
                                </p:cTn>
                              </p:par>
                            </p:childTnLst>
                          </p:cTn>
                        </p:par>
                        <p:par>
                          <p:cTn id="50" fill="hold" nodeType="afterGroup">
                            <p:stCondLst>
                              <p:cond delay="2000"/>
                            </p:stCondLst>
                            <p:childTnLst>
                              <p:par>
                                <p:cTn id="51" presetID="9" presetClass="entr" presetSubtype="0" fill="hold" grpId="0" nodeType="afterEffect">
                                  <p:stCondLst>
                                    <p:cond delay="0"/>
                                  </p:stCondLst>
                                  <p:childTnLst>
                                    <p:set>
                                      <p:cBhvr>
                                        <p:cTn id="52" dur="1" fill="hold">
                                          <p:stCondLst>
                                            <p:cond delay="0"/>
                                          </p:stCondLst>
                                        </p:cTn>
                                        <p:tgtEl>
                                          <p:spTgt spid="1370123"/>
                                        </p:tgtEl>
                                        <p:attrNameLst>
                                          <p:attrName>style.visibility</p:attrName>
                                        </p:attrNameLst>
                                      </p:cBhvr>
                                      <p:to>
                                        <p:strVal val="visible"/>
                                      </p:to>
                                    </p:set>
                                    <p:animEffect transition="in" filter="dissolve">
                                      <p:cBhvr>
                                        <p:cTn id="53" dur="500"/>
                                        <p:tgtEl>
                                          <p:spTgt spid="1370123"/>
                                        </p:tgtEl>
                                      </p:cBhvr>
                                    </p:animEffect>
                                  </p:childTnLst>
                                </p:cTn>
                              </p:par>
                            </p:childTnLst>
                          </p:cTn>
                        </p:par>
                        <p:par>
                          <p:cTn id="54" fill="hold" nodeType="afterGroup">
                            <p:stCondLst>
                              <p:cond delay="2500"/>
                            </p:stCondLst>
                            <p:childTnLst>
                              <p:par>
                                <p:cTn id="55" presetID="9" presetClass="entr" presetSubtype="0" fill="hold" grpId="0" nodeType="afterEffect">
                                  <p:stCondLst>
                                    <p:cond delay="0"/>
                                  </p:stCondLst>
                                  <p:childTnLst>
                                    <p:set>
                                      <p:cBhvr>
                                        <p:cTn id="56" dur="1" fill="hold">
                                          <p:stCondLst>
                                            <p:cond delay="0"/>
                                          </p:stCondLst>
                                        </p:cTn>
                                        <p:tgtEl>
                                          <p:spTgt spid="1370126"/>
                                        </p:tgtEl>
                                        <p:attrNameLst>
                                          <p:attrName>style.visibility</p:attrName>
                                        </p:attrNameLst>
                                      </p:cBhvr>
                                      <p:to>
                                        <p:strVal val="visible"/>
                                      </p:to>
                                    </p:set>
                                    <p:animEffect transition="in" filter="dissolve">
                                      <p:cBhvr>
                                        <p:cTn id="57" dur="500"/>
                                        <p:tgtEl>
                                          <p:spTgt spid="1370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0115" grpId="0" animBg="1" autoUpdateAnimBg="0"/>
      <p:bldP spid="1370116" grpId="0" animBg="1" autoUpdateAnimBg="0"/>
      <p:bldP spid="1370117" grpId="0" animBg="1" autoUpdateAnimBg="0"/>
      <p:bldP spid="1370118" grpId="0" animBg="1"/>
      <p:bldP spid="1370119" grpId="0" animBg="1" autoUpdateAnimBg="0"/>
      <p:bldP spid="1370120" grpId="0" animBg="1"/>
      <p:bldP spid="1370121" grpId="0" animBg="1" autoUpdateAnimBg="0"/>
      <p:bldP spid="1370122" grpId="0" animBg="1"/>
      <p:bldP spid="1370123" grpId="0" animBg="1" autoUpdateAnimBg="0"/>
      <p:bldP spid="1370124" grpId="0" animBg="1"/>
      <p:bldP spid="1370125" grpId="0" animBg="1" autoUpdateAnimBg="0"/>
      <p:bldP spid="1370126" grpId="0" animBg="1" autoUpdateAnimBg="0"/>
      <p:bldP spid="1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5216D89B-BA2B-44DE-80D3-65C3056A670A}" type="datetime4">
              <a:rPr lang="en-US" smtClean="0"/>
              <a:t>April 14,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E33316-6386-4DEC-869D-F8ADF32FBF44}"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smtClean="0">
                <a:cs typeface="Times New Roman" panose="02020603050405020304" pitchFamily="18" charset="0"/>
              </a:rPr>
              <a:t>3‑13: Answer</a:t>
            </a:r>
          </a:p>
        </p:txBody>
      </p:sp>
      <p:sp>
        <p:nvSpPr>
          <p:cNvPr id="15372" name="Rectangle 9"/>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Undercuts ostensible ownership concern</a:t>
            </a:r>
          </a:p>
          <a:p>
            <a:r>
              <a:rPr lang="en-US" altLang="en-US" sz="4000" dirty="0" smtClean="0">
                <a:solidFill>
                  <a:srgbClr val="0000FF"/>
                </a:solidFill>
                <a:cs typeface="Times New Roman" panose="02020603050405020304" pitchFamily="18" charset="0"/>
              </a:rPr>
              <a:t>Both 9-313(c) and 9-313(h) bar debtor from being eligible to act on behalf of secured party</a:t>
            </a:r>
          </a:p>
          <a:p>
            <a:r>
              <a:rPr lang="en-US" altLang="en-US" sz="4000" dirty="0">
                <a:solidFill>
                  <a:srgbClr val="0000FF"/>
                </a:solidFill>
                <a:cs typeface="Times New Roman" panose="02020603050405020304" pitchFamily="18" charset="0"/>
              </a:rPr>
              <a:t>A</a:t>
            </a:r>
            <a:r>
              <a:rPr lang="en-US" altLang="en-US" sz="4000" dirty="0" smtClean="0">
                <a:solidFill>
                  <a:srgbClr val="0000FF"/>
                </a:solidFill>
                <a:cs typeface="Times New Roman" panose="02020603050405020304" pitchFamily="18" charset="0"/>
              </a:rPr>
              <a:t>nd see again 9-313 Comment 3</a:t>
            </a:r>
          </a:p>
          <a:p>
            <a:pPr lvl="1"/>
            <a:r>
              <a:rPr lang="en-US" altLang="en-US" sz="3600" dirty="0" smtClean="0">
                <a:cs typeface="Times New Roman" panose="02020603050405020304" pitchFamily="18" charset="0"/>
              </a:rPr>
              <a:t>“The debtor cannot qualify as an agent for the secured party for purposes of the secured party’s taking possession.”</a:t>
            </a:r>
          </a:p>
        </p:txBody>
      </p:sp>
    </p:spTree>
    <p:extLst>
      <p:ext uri="{BB962C8B-B14F-4D97-AF65-F5344CB8AC3E}">
        <p14:creationId xmlns:p14="http://schemas.microsoft.com/office/powerpoint/2010/main" val="161697005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14,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t>Mixed Perfection and </a:t>
            </a:r>
            <a:r>
              <a:rPr lang="en-US" altLang="en-US" dirty="0" smtClean="0"/>
              <a:t>Priority I</a:t>
            </a:r>
            <a:endParaRPr lang="en-US" altLang="en-US" dirty="0" smtClean="0"/>
          </a:p>
        </p:txBody>
      </p:sp>
      <p:sp>
        <p:nvSpPr>
          <p:cNvPr id="1518595" name="AutoShape 3"/>
          <p:cNvSpPr>
            <a:spLocks noChangeArrowheads="1"/>
          </p:cNvSpPr>
          <p:nvPr/>
        </p:nvSpPr>
        <p:spPr bwMode="auto">
          <a:xfrm>
            <a:off x="1905000"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Finco</a:t>
            </a:r>
          </a:p>
        </p:txBody>
      </p:sp>
      <p:sp>
        <p:nvSpPr>
          <p:cNvPr id="1518598" name="Line 6"/>
          <p:cNvSpPr>
            <a:spLocks noChangeShapeType="1"/>
          </p:cNvSpPr>
          <p:nvPr/>
        </p:nvSpPr>
        <p:spPr bwMode="auto">
          <a:xfrm>
            <a:off x="4343400" y="1828800"/>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4762499" y="2209801"/>
            <a:ext cx="3835400" cy="19939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628650" y="2990850"/>
            <a:ext cx="2387600" cy="19431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Computer</a:t>
            </a:r>
          </a:p>
          <a:p>
            <a:pPr algn="ctr"/>
            <a:r>
              <a:rPr lang="en-US" altLang="en-US" sz="3200" dirty="0"/>
              <a:t>FS: Computer</a:t>
            </a:r>
          </a:p>
          <a:p>
            <a:pPr algn="ctr"/>
            <a:r>
              <a:rPr lang="en-US" altLang="en-US" sz="3200" dirty="0"/>
              <a:t>$10K</a:t>
            </a:r>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14"/>
          <p:cNvSpPr txBox="1">
            <a:spLocks noChangeArrowheads="1"/>
          </p:cNvSpPr>
          <p:nvPr/>
        </p:nvSpPr>
        <p:spPr bwMode="auto">
          <a:xfrm>
            <a:off x="7481456" y="4800600"/>
            <a:ext cx="4250572"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2/1: Who </a:t>
            </a:r>
            <a:r>
              <a:rPr lang="en-US" altLang="en-US" sz="3600" dirty="0">
                <a:solidFill>
                  <a:srgbClr val="FF0000"/>
                </a:solidFill>
              </a:rPr>
              <a:t>has </a:t>
            </a:r>
            <a:r>
              <a:rPr lang="en-US" altLang="en-US" sz="3600" dirty="0" smtClean="0">
                <a:solidFill>
                  <a:srgbClr val="FF0000"/>
                </a:solidFill>
              </a:rPr>
              <a:t>priority to computer?</a:t>
            </a:r>
            <a:endParaRPr lang="en-US" altLang="en-US" sz="3600" dirty="0">
              <a:solidFill>
                <a:srgbClr val="FF0000"/>
              </a:solidFill>
            </a:endParaRPr>
          </a:p>
        </p:txBody>
      </p:sp>
      <p:sp>
        <p:nvSpPr>
          <p:cNvPr id="15" name="Text Box 5"/>
          <p:cNvSpPr txBox="1">
            <a:spLocks noChangeArrowheads="1"/>
          </p:cNvSpPr>
          <p:nvPr/>
        </p:nvSpPr>
        <p:spPr bwMode="auto">
          <a:xfrm>
            <a:off x="10088451" y="0"/>
            <a:ext cx="21035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7423603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518595"/>
                                        </p:tgtEl>
                                        <p:attrNameLst>
                                          <p:attrName>style.visibility</p:attrName>
                                        </p:attrNameLst>
                                      </p:cBhvr>
                                      <p:to>
                                        <p:strVal val="visible"/>
                                      </p:to>
                                    </p:set>
                                    <p:anim calcmode="lin" valueType="num">
                                      <p:cBhvr>
                                        <p:cTn id="29" dur="500" fill="hold"/>
                                        <p:tgtEl>
                                          <p:spTgt spid="1518595"/>
                                        </p:tgtEl>
                                        <p:attrNameLst>
                                          <p:attrName>ppt_w</p:attrName>
                                        </p:attrNameLst>
                                      </p:cBhvr>
                                      <p:tavLst>
                                        <p:tav tm="0">
                                          <p:val>
                                            <p:strVal val="2/3*#ppt_w"/>
                                          </p:val>
                                        </p:tav>
                                        <p:tav tm="100000">
                                          <p:val>
                                            <p:strVal val="#ppt_w"/>
                                          </p:val>
                                        </p:tav>
                                      </p:tavLst>
                                    </p:anim>
                                    <p:anim calcmode="lin" valueType="num">
                                      <p:cBhvr>
                                        <p:cTn id="30" dur="500" fill="hold"/>
                                        <p:tgtEl>
                                          <p:spTgt spid="1518595"/>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1518600"/>
                                        </p:tgtEl>
                                        <p:attrNameLst>
                                          <p:attrName>style.visibility</p:attrName>
                                        </p:attrNameLst>
                                      </p:cBhvr>
                                      <p:to>
                                        <p:strVal val="visible"/>
                                      </p:to>
                                    </p:set>
                                    <p:anim calcmode="lin" valueType="num">
                                      <p:cBhvr>
                                        <p:cTn id="34" dur="500" fill="hold"/>
                                        <p:tgtEl>
                                          <p:spTgt spid="1518600"/>
                                        </p:tgtEl>
                                        <p:attrNameLst>
                                          <p:attrName>ppt_w</p:attrName>
                                        </p:attrNameLst>
                                      </p:cBhvr>
                                      <p:tavLst>
                                        <p:tav tm="0">
                                          <p:val>
                                            <p:strVal val="2/3*#ppt_w"/>
                                          </p:val>
                                        </p:tav>
                                        <p:tav tm="100000">
                                          <p:val>
                                            <p:strVal val="#ppt_w"/>
                                          </p:val>
                                        </p:tav>
                                      </p:tavLst>
                                    </p:anim>
                                    <p:anim calcmode="lin" valueType="num">
                                      <p:cBhvr>
                                        <p:cTn id="35" dur="500" fill="hold"/>
                                        <p:tgtEl>
                                          <p:spTgt spid="1518600"/>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1518601"/>
                                        </p:tgtEl>
                                        <p:attrNameLst>
                                          <p:attrName>style.visibility</p:attrName>
                                        </p:attrNameLst>
                                      </p:cBhvr>
                                      <p:to>
                                        <p:strVal val="visible"/>
                                      </p:to>
                                    </p:set>
                                    <p:animEffect transition="in" filter="dissolve">
                                      <p:cBhvr>
                                        <p:cTn id="39" dur="500"/>
                                        <p:tgtEl>
                                          <p:spTgt spid="1518601"/>
                                        </p:tgtEl>
                                      </p:cBhvr>
                                    </p:animEffect>
                                  </p:childTnLst>
                                </p:cTn>
                              </p:par>
                            </p:childTnLst>
                          </p:cTn>
                        </p:par>
                        <p:par>
                          <p:cTn id="40" fill="hold">
                            <p:stCondLst>
                              <p:cond delay="1500"/>
                            </p:stCondLst>
                            <p:childTnLst>
                              <p:par>
                                <p:cTn id="41" presetID="9" presetClass="entr" presetSubtype="0"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B641401E-F1DA-410B-B0BC-14D1459BF65B}" type="datetime4">
              <a:rPr lang="en-US" smtClean="0"/>
              <a:t>April 14,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9C774B-2CA3-41C5-816A-096A54DB808B}" type="slidenum">
              <a:rPr lang="en-US" altLang="en-US" sz="1400">
                <a:solidFill>
                  <a:srgbClr val="000066"/>
                </a:solidFill>
                <a:latin typeface="Arial" panose="020B0604020202020204" pitchFamily="34" charset="0"/>
              </a:rPr>
              <a:pPr/>
              <a:t>42</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t>Mixed Perfection and </a:t>
            </a:r>
            <a:r>
              <a:rPr lang="en-US" altLang="en-US" dirty="0" smtClean="0"/>
              <a:t>Priority II</a:t>
            </a:r>
            <a:endParaRPr lang="en-US" altLang="en-US" dirty="0" smtClean="0"/>
          </a:p>
        </p:txBody>
      </p:sp>
      <p:sp>
        <p:nvSpPr>
          <p:cNvPr id="30726" name="AutoShape 3"/>
          <p:cNvSpPr>
            <a:spLocks noChangeArrowheads="1"/>
          </p:cNvSpPr>
          <p:nvPr/>
        </p:nvSpPr>
        <p:spPr bwMode="auto">
          <a:xfrm>
            <a:off x="1905000"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30727"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30728" name="AutoShape 5"/>
          <p:cNvSpPr>
            <a:spLocks noChangeArrowheads="1"/>
          </p:cNvSpPr>
          <p:nvPr/>
        </p:nvSpPr>
        <p:spPr bwMode="auto">
          <a:xfrm>
            <a:off x="86868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30729" name="Line 6"/>
          <p:cNvSpPr>
            <a:spLocks noChangeShapeType="1"/>
          </p:cNvSpPr>
          <p:nvPr/>
        </p:nvSpPr>
        <p:spPr bwMode="auto">
          <a:xfrm>
            <a:off x="4343400" y="1828800"/>
            <a:ext cx="45974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0" name="AutoShape 7"/>
          <p:cNvSpPr>
            <a:spLocks noChangeArrowheads="1"/>
          </p:cNvSpPr>
          <p:nvPr/>
        </p:nvSpPr>
        <p:spPr bwMode="auto">
          <a:xfrm>
            <a:off x="4533900" y="2209801"/>
            <a:ext cx="4216400" cy="1892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30731" name="Line 8"/>
          <p:cNvSpPr>
            <a:spLocks noChangeShapeType="1"/>
          </p:cNvSpPr>
          <p:nvPr/>
        </p:nvSpPr>
        <p:spPr bwMode="auto">
          <a:xfrm>
            <a:off x="317500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2" name="AutoShape 9"/>
          <p:cNvSpPr>
            <a:spLocks noChangeArrowheads="1"/>
          </p:cNvSpPr>
          <p:nvPr/>
        </p:nvSpPr>
        <p:spPr bwMode="auto">
          <a:xfrm>
            <a:off x="419100" y="2819400"/>
            <a:ext cx="2362200" cy="19812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Computer</a:t>
            </a:r>
          </a:p>
          <a:p>
            <a:pPr algn="ctr"/>
            <a:r>
              <a:rPr lang="en-US" altLang="en-US" sz="3200" dirty="0"/>
              <a:t>FS: Computer</a:t>
            </a:r>
          </a:p>
          <a:p>
            <a:pPr algn="ctr"/>
            <a:r>
              <a:rPr lang="en-US" altLang="en-US" sz="3200" dirty="0"/>
              <a:t>$10K</a:t>
            </a:r>
          </a:p>
        </p:txBody>
      </p:sp>
      <p:sp>
        <p:nvSpPr>
          <p:cNvPr id="1520650" name="AutoShape 10"/>
          <p:cNvSpPr>
            <a:spLocks noChangeArrowheads="1"/>
          </p:cNvSpPr>
          <p:nvPr/>
        </p:nvSpPr>
        <p:spPr bwMode="auto">
          <a:xfrm>
            <a:off x="6083300" y="4261533"/>
            <a:ext cx="4102100" cy="129063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2800" dirty="0"/>
              <a:t>3/1</a:t>
            </a:r>
          </a:p>
          <a:p>
            <a:pPr algn="ctr"/>
            <a:r>
              <a:rPr lang="en-US" altLang="en-US" sz="2800" dirty="0"/>
              <a:t>FS: Computer </a:t>
            </a:r>
          </a:p>
          <a:p>
            <a:pPr algn="ctr"/>
            <a:r>
              <a:rPr lang="en-US" altLang="en-US" sz="2800" dirty="0"/>
              <a:t>Gives up Poss. Computer</a:t>
            </a:r>
          </a:p>
        </p:txBody>
      </p:sp>
      <p:sp>
        <p:nvSpPr>
          <p:cNvPr id="1520651" name="Text Box 11"/>
          <p:cNvSpPr txBox="1">
            <a:spLocks noChangeArrowheads="1"/>
          </p:cNvSpPr>
          <p:nvPr/>
        </p:nvSpPr>
        <p:spPr bwMode="auto">
          <a:xfrm>
            <a:off x="6800850" y="5791200"/>
            <a:ext cx="4279900" cy="6463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3/1 Who has priority?</a:t>
            </a:r>
          </a:p>
        </p:txBody>
      </p:sp>
      <p:sp>
        <p:nvSpPr>
          <p:cNvPr id="1520652" name="AutoShape 12"/>
          <p:cNvSpPr>
            <a:spLocks noChangeArrowheads="1"/>
          </p:cNvSpPr>
          <p:nvPr/>
        </p:nvSpPr>
        <p:spPr bwMode="auto">
          <a:xfrm>
            <a:off x="4533900" y="2209801"/>
            <a:ext cx="4216400" cy="1917697"/>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16" name="Text Box 5"/>
          <p:cNvSpPr txBox="1">
            <a:spLocks noChangeArrowheads="1"/>
          </p:cNvSpPr>
          <p:nvPr/>
        </p:nvSpPr>
        <p:spPr bwMode="auto">
          <a:xfrm>
            <a:off x="10097037" y="0"/>
            <a:ext cx="2094963"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977795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20652"/>
                                        </p:tgtEl>
                                        <p:attrNameLst>
                                          <p:attrName>style.visibility</p:attrName>
                                        </p:attrNameLst>
                                      </p:cBhvr>
                                      <p:to>
                                        <p:strVal val="visible"/>
                                      </p:to>
                                    </p:set>
                                    <p:animEffect transition="in" filter="dissolve">
                                      <p:cBhvr>
                                        <p:cTn id="7" dur="500"/>
                                        <p:tgtEl>
                                          <p:spTgt spid="152065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20650"/>
                                        </p:tgtEl>
                                        <p:attrNameLst>
                                          <p:attrName>style.visibility</p:attrName>
                                        </p:attrNameLst>
                                      </p:cBhvr>
                                      <p:to>
                                        <p:strVal val="visible"/>
                                      </p:to>
                                    </p:set>
                                    <p:animEffect transition="in" filter="dissolve">
                                      <p:cBhvr>
                                        <p:cTn id="11" dur="500"/>
                                        <p:tgtEl>
                                          <p:spTgt spid="1520650"/>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520651"/>
                                        </p:tgtEl>
                                        <p:attrNameLst>
                                          <p:attrName>style.visibility</p:attrName>
                                        </p:attrNameLst>
                                      </p:cBhvr>
                                      <p:to>
                                        <p:strVal val="visible"/>
                                      </p:to>
                                    </p:set>
                                    <p:animEffect transition="in" filter="dissolve">
                                      <p:cBhvr>
                                        <p:cTn id="15" dur="500"/>
                                        <p:tgtEl>
                                          <p:spTgt spid="1520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0650" grpId="0" animBg="1" autoUpdateAnimBg="0"/>
      <p:bldP spid="1520651" grpId="0" animBg="1" autoUpdateAnimBg="0"/>
      <p:bldP spid="1520652" grpId="0" animBg="1"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MPP I Answer</a:t>
            </a:r>
            <a:endParaRPr lang="en-US" dirty="0"/>
          </a:p>
        </p:txBody>
      </p:sp>
      <p:sp>
        <p:nvSpPr>
          <p:cNvPr id="3" name="Content Placeholder 2"/>
          <p:cNvSpPr>
            <a:spLocks noGrp="1"/>
          </p:cNvSpPr>
          <p:nvPr>
            <p:ph idx="1"/>
          </p:nvPr>
        </p:nvSpPr>
        <p:spPr/>
        <p:txBody>
          <a:bodyPr/>
          <a:lstStyle/>
          <a:p>
            <a:r>
              <a:rPr lang="en-US" dirty="0" smtClean="0"/>
              <a:t>9-322(a)(1): Earlier of First to File or Perfect</a:t>
            </a:r>
          </a:p>
          <a:p>
            <a:pPr lvl="1"/>
            <a:r>
              <a:rPr lang="en-US" dirty="0" smtClean="0"/>
              <a:t>Finco perfected 1/1</a:t>
            </a:r>
          </a:p>
          <a:p>
            <a:pPr lvl="1"/>
            <a:r>
              <a:rPr lang="en-US" dirty="0" smtClean="0"/>
              <a:t>Bank filed and perfected on 2/1</a:t>
            </a:r>
          </a:p>
          <a:p>
            <a:r>
              <a:rPr lang="en-US" dirty="0" smtClean="0"/>
              <a:t>Finco wins</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14,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43</a:t>
            </a:fld>
            <a:endParaRPr lang="en-US" altLang="en-US"/>
          </a:p>
        </p:txBody>
      </p:sp>
    </p:spTree>
    <p:extLst>
      <p:ext uri="{BB962C8B-B14F-4D97-AF65-F5344CB8AC3E}">
        <p14:creationId xmlns:p14="http://schemas.microsoft.com/office/powerpoint/2010/main" val="42788275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E2BFE71B-5F80-4EAF-A5C2-3CDB51A2E4C6}" type="datetime4">
              <a:rPr lang="en-US" smtClean="0"/>
              <a:t>April 14,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396DD5-40A1-423B-9093-B9245DE9C052}"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dirty="0" smtClean="0"/>
              <a:t>MPP II (4-5): </a:t>
            </a:r>
            <a:r>
              <a:rPr lang="en-US" altLang="en-US" dirty="0" smtClean="0"/>
              <a:t>Answer</a:t>
            </a:r>
          </a:p>
        </p:txBody>
      </p:sp>
      <p:sp>
        <p:nvSpPr>
          <p:cNvPr id="31750" name="Rectangle 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9-322(a)(1): Earlier of the time a filing covering the collateral is first made or the security interest is first perfected</a:t>
            </a:r>
            <a:endParaRPr lang="en-US" altLang="en-US" sz="3800" dirty="0">
              <a:solidFill>
                <a:srgbClr val="0000FF"/>
              </a:solidFill>
            </a:endParaRPr>
          </a:p>
          <a:p>
            <a:pPr lvl="1"/>
            <a:r>
              <a:rPr lang="en-US" altLang="en-US" sz="3600" dirty="0" smtClean="0">
                <a:solidFill>
                  <a:schemeClr val="tx1"/>
                </a:solidFill>
                <a:cs typeface="Times New Roman" panose="02020603050405020304" pitchFamily="18" charset="0"/>
              </a:rPr>
              <a:t>Finco perfected on 1/1, filed on 3/1</a:t>
            </a:r>
          </a:p>
          <a:p>
            <a:pPr lvl="1"/>
            <a:r>
              <a:rPr lang="en-US" altLang="en-US" sz="3600" dirty="0" smtClean="0">
                <a:solidFill>
                  <a:schemeClr val="tx1"/>
                </a:solidFill>
                <a:cs typeface="Times New Roman" panose="02020603050405020304" pitchFamily="18" charset="0"/>
              </a:rPr>
              <a:t>Bank filed and perfected on 2/1</a:t>
            </a:r>
          </a:p>
          <a:p>
            <a:r>
              <a:rPr lang="en-US" altLang="en-US" sz="3800" dirty="0" smtClean="0">
                <a:solidFill>
                  <a:srgbClr val="0000FF"/>
                </a:solidFill>
                <a:cs typeface="Times New Roman" panose="02020603050405020304" pitchFamily="18" charset="0"/>
              </a:rPr>
              <a:t>Finco wins</a:t>
            </a:r>
          </a:p>
        </p:txBody>
      </p:sp>
    </p:spTree>
    <p:extLst>
      <p:ext uri="{BB962C8B-B14F-4D97-AF65-F5344CB8AC3E}">
        <p14:creationId xmlns:p14="http://schemas.microsoft.com/office/powerpoint/2010/main" val="693829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A146B14-2210-45DA-8D07-4B4C413CC443}"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36A829-91A4-42CD-8CAC-BEF629A9343B}"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t>Two Views of the Description Requirement</a:t>
            </a:r>
          </a:p>
        </p:txBody>
      </p:sp>
      <p:sp>
        <p:nvSpPr>
          <p:cNvPr id="26630" name="Rectangle 3"/>
          <p:cNvSpPr>
            <a:spLocks noGrp="1" noChangeArrowheads="1"/>
          </p:cNvSpPr>
          <p:nvPr>
            <p:ph type="body" idx="1"/>
          </p:nvPr>
        </p:nvSpPr>
        <p:spPr/>
        <p:txBody>
          <a:bodyPr/>
          <a:lstStyle/>
          <a:p>
            <a:r>
              <a:rPr lang="en-US" altLang="en-US" dirty="0" smtClean="0"/>
              <a:t>Notice</a:t>
            </a:r>
          </a:p>
          <a:p>
            <a:r>
              <a:rPr lang="en-US" altLang="en-US" dirty="0" smtClean="0"/>
              <a:t>Independent Sufficiency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2FBD5DA-7AFC-4D41-957A-D5D51A52DD8E}"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112A9B-D045-4211-8B9F-6620A5A4B9B5}"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smtClean="0"/>
              <a:t>Two Views of the Description Requirement</a:t>
            </a:r>
          </a:p>
        </p:txBody>
      </p:sp>
      <p:sp>
        <p:nvSpPr>
          <p:cNvPr id="27654" name="Rectangle 3"/>
          <p:cNvSpPr>
            <a:spLocks noGrp="1" noChangeArrowheads="1"/>
          </p:cNvSpPr>
          <p:nvPr>
            <p:ph type="body" idx="1"/>
          </p:nvPr>
        </p:nvSpPr>
        <p:spPr/>
        <p:txBody>
          <a:bodyPr/>
          <a:lstStyle/>
          <a:p>
            <a:r>
              <a:rPr lang="en-US" altLang="en-US" dirty="0" smtClean="0"/>
              <a:t>Notice</a:t>
            </a:r>
          </a:p>
          <a:p>
            <a:pPr lvl="1"/>
            <a:r>
              <a:rPr lang="en-US" altLang="en-US" dirty="0" smtClean="0">
                <a:cs typeface="Times New Roman" panose="02020603050405020304" pitchFamily="18" charset="0"/>
              </a:rPr>
              <a:t>“Under one view a financing statement adequately covers collateral if it reasonably puts a subsequent creditor on notice of a need for further inquiry about the possibility that the collateral is subject to a prior security interest.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EEBCBB9-9D61-4D1C-A84A-D1EC54B68508}"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DC2BA9-A2D2-46A6-A775-36006BE7CC3E}"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Two Views of the Description Requirement</a:t>
            </a:r>
            <a:endParaRPr lang="en-US" altLang="en-US" smtClean="0">
              <a:cs typeface="Times New Roman" panose="02020603050405020304" pitchFamily="18" charset="0"/>
            </a:endParaRPr>
          </a:p>
        </p:txBody>
      </p:sp>
      <p:sp>
        <p:nvSpPr>
          <p:cNvPr id="28678" name="Rectangle 3"/>
          <p:cNvSpPr>
            <a:spLocks noGrp="1" noChangeArrowheads="1"/>
          </p:cNvSpPr>
          <p:nvPr>
            <p:ph type="body" idx="1"/>
          </p:nvPr>
        </p:nvSpPr>
        <p:spPr/>
        <p:txBody>
          <a:bodyPr/>
          <a:lstStyle/>
          <a:p>
            <a:pPr lvl="1"/>
            <a:r>
              <a:rPr lang="en-US" altLang="en-US" smtClean="0">
                <a:cs typeface="Times New Roman" panose="02020603050405020304" pitchFamily="18" charset="0"/>
              </a:rPr>
              <a:t>The reasonableness of the notice would depend on balancing such factors as the difficulty of making further inquiry against factors such as the likelihood the type of collateral described in the financing statement might include the collateral which interests the subsequent creditor.”</a:t>
            </a:r>
            <a:endParaRPr lang="en-US" altLang="en-US" smtClean="0">
              <a:solidFill>
                <a:schemeClr val="hlink"/>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E32E0E6-AA15-4D42-BF51-6B629846E174}"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992A21A-5181-4335-98A8-484BAF1CC41A}"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Two Views of the Description Requirement</a:t>
            </a:r>
          </a:p>
        </p:txBody>
      </p:sp>
      <p:sp>
        <p:nvSpPr>
          <p:cNvPr id="29702" name="Rectangle 3"/>
          <p:cNvSpPr>
            <a:spLocks noGrp="1" noChangeArrowheads="1"/>
          </p:cNvSpPr>
          <p:nvPr>
            <p:ph type="body" idx="1"/>
          </p:nvPr>
        </p:nvSpPr>
        <p:spPr/>
        <p:txBody>
          <a:bodyPr/>
          <a:lstStyle/>
          <a:p>
            <a:r>
              <a:rPr lang="en-US" altLang="en-US" smtClean="0"/>
              <a:t>Independent Sufficiency</a:t>
            </a:r>
          </a:p>
          <a:p>
            <a:pPr lvl="1"/>
            <a:r>
              <a:rPr lang="en-US" altLang="en-US" smtClean="0">
                <a:cs typeface="Times New Roman" panose="02020603050405020304" pitchFamily="18" charset="0"/>
              </a:rPr>
              <a:t>“Under the second view of Article 9, a financing statement suffices to perfect a security interest in collateral if the financing statement itself contains a reasonable description of the collateral.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3295124-9B41-47FF-B58F-BE44C02EEB9D}" type="datetime4">
              <a:rPr lang="en-US" smtClean="0"/>
              <a:t>April 14,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F199BA-B9D2-4643-804E-011AAB51705E}"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t>Two Views of the Description Requirement</a:t>
            </a:r>
            <a:endParaRPr lang="en-US" altLang="en-US" smtClean="0">
              <a:cs typeface="Times New Roman" panose="02020603050405020304" pitchFamily="18" charset="0"/>
            </a:endParaRPr>
          </a:p>
        </p:txBody>
      </p:sp>
      <p:sp>
        <p:nvSpPr>
          <p:cNvPr id="30726" name="Rectangle 3"/>
          <p:cNvSpPr>
            <a:spLocks noGrp="1" noChangeArrowheads="1"/>
          </p:cNvSpPr>
          <p:nvPr>
            <p:ph type="body" idx="1"/>
          </p:nvPr>
        </p:nvSpPr>
        <p:spPr/>
        <p:txBody>
          <a:bodyPr/>
          <a:lstStyle/>
          <a:p>
            <a:pPr lvl="1"/>
            <a:r>
              <a:rPr lang="en-US" altLang="en-US" smtClean="0">
                <a:cs typeface="Times New Roman" panose="02020603050405020304" pitchFamily="18" charset="0"/>
              </a:rPr>
              <a:t>The determination of reasonableness involves balancing such factors as the ease with which the prior creditor could make the description of the collateral more precise or clearer against factors like the danger that a subsequent creditor might fail to recognize that the collateral is covered.”</a:t>
            </a:r>
            <a:r>
              <a:rPr lang="en-US" altLang="en-US" smtClean="0">
                <a:latin typeface="ACaslon Regular"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4343</TotalTime>
  <Words>2120</Words>
  <Application>Microsoft Office PowerPoint</Application>
  <PresentationFormat>Widescreen</PresentationFormat>
  <Paragraphs>372</Paragraphs>
  <Slides>44</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ACaslon Regular</vt:lpstr>
      <vt:lpstr>Arial</vt:lpstr>
      <vt:lpstr>Helvetica</vt:lpstr>
      <vt:lpstr>Monotype Sorts</vt:lpstr>
      <vt:lpstr>Times New Roman</vt:lpstr>
      <vt:lpstr>Generic (Standard)</vt:lpstr>
      <vt:lpstr>Class 8 Secured Transactions Spring 2021  Perfection: Description Requirement &amp; Possession Intro</vt:lpstr>
      <vt:lpstr>9-502</vt:lpstr>
      <vt:lpstr>9-504: Indication of Collateral</vt:lpstr>
      <vt:lpstr>Thorp</vt:lpstr>
      <vt:lpstr>Two Views of the Description Requirement</vt:lpstr>
      <vt:lpstr>Two Views of the Description Requirement</vt:lpstr>
      <vt:lpstr>Two Views of the Description Requirement</vt:lpstr>
      <vt:lpstr>Two Views of the Description Requirement</vt:lpstr>
      <vt:lpstr>Two Views of the Description Requirement</vt:lpstr>
      <vt:lpstr>FS Need Not Describe Collateral?</vt:lpstr>
      <vt:lpstr>With the Result</vt:lpstr>
      <vt:lpstr>With the Result</vt:lpstr>
      <vt:lpstr>Key Point: FS Description Defines Extent of Priority</vt:lpstr>
      <vt:lpstr>Key Point: FS Description Defines Extent of Priority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ProGrowth</vt:lpstr>
      <vt:lpstr>Indicating the Collateral in the FS I</vt:lpstr>
      <vt:lpstr>Indicating the Collateral in the FS II</vt:lpstr>
      <vt:lpstr>Indicating the Collateral in the FS III</vt:lpstr>
      <vt:lpstr>ITC Answers</vt:lpstr>
      <vt:lpstr>ITC Answers</vt:lpstr>
      <vt:lpstr>9-313: Perfection through Possession</vt:lpstr>
      <vt:lpstr>Definition of Possession</vt:lpstr>
      <vt:lpstr>9-313(c)</vt:lpstr>
      <vt:lpstr>9-313(c)</vt:lpstr>
      <vt:lpstr>9-313(h)</vt:lpstr>
      <vt:lpstr>9-313(h)</vt:lpstr>
      <vt:lpstr>3‑12: Simple Possession</vt:lpstr>
      <vt:lpstr>3‑12: Answers</vt:lpstr>
      <vt:lpstr>3‑13: Possession and Bailees</vt:lpstr>
      <vt:lpstr>3‑13: Answer</vt:lpstr>
      <vt:lpstr>3‑13: Possession and Bailees</vt:lpstr>
      <vt:lpstr>3‑13: Answer</vt:lpstr>
      <vt:lpstr>Mixed Perfection and Priority I</vt:lpstr>
      <vt:lpstr>Mixed Perfection and Priority II</vt:lpstr>
      <vt:lpstr>MPP I Answer</vt:lpstr>
      <vt:lpstr>MPP II (4-5): Answer</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408</cp:revision>
  <cp:lastPrinted>2018-10-11T19:08:43Z</cp:lastPrinted>
  <dcterms:created xsi:type="dcterms:W3CDTF">1999-10-27T15:27:59Z</dcterms:created>
  <dcterms:modified xsi:type="dcterms:W3CDTF">2021-04-14T19:07:22Z</dcterms:modified>
</cp:coreProperties>
</file>