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36"/>
  </p:notesMasterIdLst>
  <p:handoutMasterIdLst>
    <p:handoutMasterId r:id="rId37"/>
  </p:handoutMasterIdLst>
  <p:sldIdLst>
    <p:sldId id="1255" r:id="rId2"/>
    <p:sldId id="1306" r:id="rId3"/>
    <p:sldId id="1308" r:id="rId4"/>
    <p:sldId id="1321" r:id="rId5"/>
    <p:sldId id="1315" r:id="rId6"/>
    <p:sldId id="1359" r:id="rId7"/>
    <p:sldId id="1368" r:id="rId8"/>
    <p:sldId id="1366" r:id="rId9"/>
    <p:sldId id="1369" r:id="rId10"/>
    <p:sldId id="1367" r:id="rId11"/>
    <p:sldId id="1372" r:id="rId12"/>
    <p:sldId id="1370" r:id="rId13"/>
    <p:sldId id="1373" r:id="rId14"/>
    <p:sldId id="1374" r:id="rId15"/>
    <p:sldId id="1371" r:id="rId16"/>
    <p:sldId id="1375" r:id="rId17"/>
    <p:sldId id="1376" r:id="rId18"/>
    <p:sldId id="1377" r:id="rId19"/>
    <p:sldId id="1378" r:id="rId20"/>
    <p:sldId id="1379" r:id="rId21"/>
    <p:sldId id="1380" r:id="rId22"/>
    <p:sldId id="1388" r:id="rId23"/>
    <p:sldId id="1389" r:id="rId24"/>
    <p:sldId id="1390" r:id="rId25"/>
    <p:sldId id="1391" r:id="rId26"/>
    <p:sldId id="1392" r:id="rId27"/>
    <p:sldId id="1381" r:id="rId28"/>
    <p:sldId id="1382" r:id="rId29"/>
    <p:sldId id="1383" r:id="rId30"/>
    <p:sldId id="1384" r:id="rId31"/>
    <p:sldId id="1385" r:id="rId32"/>
    <p:sldId id="1386" r:id="rId33"/>
    <p:sldId id="1323" r:id="rId34"/>
    <p:sldId id="1387" r:id="rId35"/>
  </p:sldIdLst>
  <p:sldSz cx="12192000" cy="6858000"/>
  <p:notesSz cx="7010400" cy="9296400"/>
  <p:defaultTextStyle>
    <a:defPPr>
      <a:defRPr lang="en-US"/>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000066"/>
    <a:srgbClr val="FF0000"/>
    <a:srgbClr val="CC00CC"/>
    <a:srgbClr val="CC66FF"/>
    <a:srgbClr val="CCCCFF"/>
    <a:srgbClr val="6699FF"/>
    <a:srgbClr val="003399"/>
    <a:srgbClr val="FFCC99"/>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4" autoAdjust="0"/>
    <p:restoredTop sz="94703" autoAdjust="0"/>
  </p:normalViewPr>
  <p:slideViewPr>
    <p:cSldViewPr snapToGrid="0">
      <p:cViewPr varScale="1">
        <p:scale>
          <a:sx n="165" d="100"/>
          <a:sy n="165" d="100"/>
        </p:scale>
        <p:origin x="96" y="200"/>
      </p:cViewPr>
      <p:guideLst>
        <p:guide orient="horz" pos="2160"/>
        <p:guide pos="3840"/>
      </p:guideLst>
    </p:cSldViewPr>
  </p:slideViewPr>
  <p:outlineViewPr>
    <p:cViewPr>
      <p:scale>
        <a:sx n="50" d="100"/>
        <a:sy n="50" d="100"/>
      </p:scale>
      <p:origin x="0" y="34296"/>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81" d="100"/>
          <a:sy n="81" d="100"/>
        </p:scale>
        <p:origin x="-2059" y="-8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1"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defTabSz="931718">
              <a:defRPr kumimoji="0" sz="1200"/>
            </a:lvl1pPr>
          </a:lstStyle>
          <a:p>
            <a:pPr>
              <a:defRPr/>
            </a:pPr>
            <a:r>
              <a:rPr lang="en-US" altLang="en-US"/>
              <a:t>Prof. Randal C. Picker</a:t>
            </a:r>
          </a:p>
        </p:txBody>
      </p:sp>
      <p:sp>
        <p:nvSpPr>
          <p:cNvPr id="14339" name="Rectangle 3"/>
          <p:cNvSpPr>
            <a:spLocks noGrp="1" noChangeArrowheads="1"/>
          </p:cNvSpPr>
          <p:nvPr>
            <p:ph type="dt" sz="quarter" idx="1"/>
          </p:nvPr>
        </p:nvSpPr>
        <p:spPr bwMode="auto">
          <a:xfrm>
            <a:off x="3972773"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algn="r" defTabSz="931718">
              <a:defRPr kumimoji="0" sz="1200"/>
            </a:lvl1pPr>
          </a:lstStyle>
          <a:p>
            <a:pPr>
              <a:defRPr/>
            </a:pPr>
            <a:fld id="{12D5A06F-5A97-44E2-9696-85AB93093A58}" type="datetime1">
              <a:rPr lang="en-US" altLang="en-US" smtClean="0"/>
              <a:t>4/12/2021</a:t>
            </a:fld>
            <a:endParaRPr lang="en-US" altLang="en-US"/>
          </a:p>
        </p:txBody>
      </p:sp>
      <p:sp>
        <p:nvSpPr>
          <p:cNvPr id="14340" name="Rectangle 4"/>
          <p:cNvSpPr>
            <a:spLocks noGrp="1" noChangeArrowheads="1"/>
          </p:cNvSpPr>
          <p:nvPr>
            <p:ph type="ftr" sz="quarter" idx="2"/>
          </p:nvPr>
        </p:nvSpPr>
        <p:spPr bwMode="auto">
          <a:xfrm>
            <a:off x="1"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defTabSz="931718">
              <a:defRPr kumimoji="0" sz="1200"/>
            </a:lvl1pPr>
          </a:lstStyle>
          <a:p>
            <a:pPr>
              <a:defRPr/>
            </a:pPr>
            <a:r>
              <a:rPr lang="en-US" altLang="en-US"/>
              <a:t>Secured Transactions</a:t>
            </a:r>
          </a:p>
        </p:txBody>
      </p:sp>
      <p:sp>
        <p:nvSpPr>
          <p:cNvPr id="14341" name="Rectangle 5"/>
          <p:cNvSpPr>
            <a:spLocks noGrp="1" noChangeArrowheads="1"/>
          </p:cNvSpPr>
          <p:nvPr>
            <p:ph type="sldNum" sz="quarter" idx="3"/>
          </p:nvPr>
        </p:nvSpPr>
        <p:spPr bwMode="auto">
          <a:xfrm>
            <a:off x="3972773"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algn="r" defTabSz="931621">
              <a:defRPr kumimoji="0" sz="1200"/>
            </a:lvl1pPr>
          </a:lstStyle>
          <a:p>
            <a:fld id="{C55A1390-F1B6-4D94-86B3-75144296FFC0}" type="slidenum">
              <a:rPr lang="en-US" altLang="en-US"/>
              <a:pPr/>
              <a:t>‹#›</a:t>
            </a:fld>
            <a:endParaRPr lang="en-US" altLang="en-US"/>
          </a:p>
        </p:txBody>
      </p:sp>
    </p:spTree>
    <p:extLst>
      <p:ext uri="{BB962C8B-B14F-4D97-AF65-F5344CB8AC3E}">
        <p14:creationId xmlns:p14="http://schemas.microsoft.com/office/powerpoint/2010/main" val="406441477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1"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defTabSz="931718">
              <a:defRPr kumimoji="0" sz="1200"/>
            </a:lvl1pPr>
          </a:lstStyle>
          <a:p>
            <a:pPr>
              <a:defRPr/>
            </a:pPr>
            <a:endParaRPr lang="en-US" altLang="en-US"/>
          </a:p>
        </p:txBody>
      </p:sp>
      <p:sp>
        <p:nvSpPr>
          <p:cNvPr id="36867" name="Rectangle 9"/>
          <p:cNvSpPr>
            <a:spLocks noGrp="1" noRot="1" noChangeAspect="1" noChangeArrowheads="1"/>
          </p:cNvSpPr>
          <p:nvPr>
            <p:ph type="sldImg" idx="2"/>
          </p:nvPr>
        </p:nvSpPr>
        <p:spPr bwMode="auto">
          <a:xfrm>
            <a:off x="407988" y="698500"/>
            <a:ext cx="6194425" cy="34845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 name="Rectangle 10"/>
          <p:cNvSpPr>
            <a:spLocks noGrp="1" noChangeArrowheads="1"/>
          </p:cNvSpPr>
          <p:nvPr>
            <p:ph type="body" sz="quarter" idx="3"/>
          </p:nvPr>
        </p:nvSpPr>
        <p:spPr bwMode="auto">
          <a:xfrm>
            <a:off x="935144" y="4416109"/>
            <a:ext cx="5140112" cy="4182427"/>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059" name="Rectangle 11"/>
          <p:cNvSpPr>
            <a:spLocks noGrp="1" noChangeArrowheads="1"/>
          </p:cNvSpPr>
          <p:nvPr>
            <p:ph type="dt" idx="1"/>
          </p:nvPr>
        </p:nvSpPr>
        <p:spPr bwMode="auto">
          <a:xfrm>
            <a:off x="3972773"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algn="r" defTabSz="931718">
              <a:defRPr kumimoji="0" sz="1200"/>
            </a:lvl1pPr>
          </a:lstStyle>
          <a:p>
            <a:pPr>
              <a:defRPr/>
            </a:pPr>
            <a:fld id="{581315E1-F4FB-4F1A-B7C3-5D680E328760}" type="datetime1">
              <a:rPr lang="en-US" altLang="en-US" smtClean="0"/>
              <a:t>4/12/2021</a:t>
            </a:fld>
            <a:endParaRPr lang="en-US" altLang="en-US"/>
          </a:p>
        </p:txBody>
      </p:sp>
      <p:sp>
        <p:nvSpPr>
          <p:cNvPr id="2060" name="Rectangle 12"/>
          <p:cNvSpPr>
            <a:spLocks noGrp="1" noChangeArrowheads="1"/>
          </p:cNvSpPr>
          <p:nvPr>
            <p:ph type="ftr" sz="quarter" idx="4"/>
          </p:nvPr>
        </p:nvSpPr>
        <p:spPr bwMode="auto">
          <a:xfrm>
            <a:off x="1"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defTabSz="931718">
              <a:defRPr kumimoji="0" sz="1200"/>
            </a:lvl1pPr>
          </a:lstStyle>
          <a:p>
            <a:pPr>
              <a:defRPr/>
            </a:pPr>
            <a:endParaRPr lang="en-US" altLang="en-US"/>
          </a:p>
        </p:txBody>
      </p:sp>
      <p:sp>
        <p:nvSpPr>
          <p:cNvPr id="2061" name="Rectangle 13"/>
          <p:cNvSpPr>
            <a:spLocks noGrp="1" noChangeArrowheads="1"/>
          </p:cNvSpPr>
          <p:nvPr>
            <p:ph type="sldNum" sz="quarter" idx="5"/>
          </p:nvPr>
        </p:nvSpPr>
        <p:spPr bwMode="auto">
          <a:xfrm>
            <a:off x="3972773"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algn="r" defTabSz="931621">
              <a:defRPr kumimoji="0" sz="1200"/>
            </a:lvl1pPr>
          </a:lstStyle>
          <a:p>
            <a:fld id="{71DDAF85-CD8A-4E83-8F24-CE03FC5F64B5}" type="slidenum">
              <a:rPr lang="en-US" altLang="en-US"/>
              <a:pPr/>
              <a:t>‹#›</a:t>
            </a:fld>
            <a:endParaRPr lang="en-US" altLang="en-US"/>
          </a:p>
        </p:txBody>
      </p:sp>
    </p:spTree>
    <p:extLst>
      <p:ext uri="{BB962C8B-B14F-4D97-AF65-F5344CB8AC3E}">
        <p14:creationId xmlns:p14="http://schemas.microsoft.com/office/powerpoint/2010/main" val="2379765374"/>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8B894EC-975D-4179-A05B-A0B614C062DB}" type="datetime1">
              <a:rPr kumimoji="0" lang="en-US" altLang="en-US" sz="1200"/>
              <a:t>4/12/2021</a:t>
            </a:fld>
            <a:endParaRPr kumimoji="0" lang="en-US" altLang="en-US" sz="1200"/>
          </a:p>
        </p:txBody>
      </p:sp>
      <p:sp>
        <p:nvSpPr>
          <p:cNvPr id="378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5F318B6-713C-4FB2-A495-8D5B1AA411A5}" type="slidenum">
              <a:rPr kumimoji="0" lang="en-US" altLang="en-US" sz="1200"/>
              <a:pPr/>
              <a:t>1</a:t>
            </a:fld>
            <a:endParaRPr kumimoji="0" lang="en-US" altLang="en-US" sz="1200"/>
          </a:p>
        </p:txBody>
      </p:sp>
      <p:sp>
        <p:nvSpPr>
          <p:cNvPr id="37892" name="Rectangle 2"/>
          <p:cNvSpPr>
            <a:spLocks noGrp="1" noRot="1" noChangeAspect="1" noChangeArrowheads="1" noTextEdit="1"/>
          </p:cNvSpPr>
          <p:nvPr>
            <p:ph type="sldImg"/>
          </p:nvPr>
        </p:nvSpPr>
        <p:spPr>
          <a:xfrm>
            <a:off x="407988" y="698500"/>
            <a:ext cx="6194425" cy="3484563"/>
          </a:xfrm>
          <a:ln/>
        </p:spPr>
      </p:sp>
      <p:sp>
        <p:nvSpPr>
          <p:cNvPr id="378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6000381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285955E-BF85-411C-9A66-0C431F970CA7}" type="datetime1">
              <a:rPr kumimoji="0" lang="en-US" altLang="en-US" sz="1200"/>
              <a:pPr/>
              <a:t>4/12/2021</a:t>
            </a:fld>
            <a:endParaRPr kumimoji="0" lang="en-US" altLang="en-US" sz="1200"/>
          </a:p>
        </p:txBody>
      </p:sp>
      <p:sp>
        <p:nvSpPr>
          <p:cNvPr id="3277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2F5FE3B-A835-440A-B98B-B9DA5EA1C2D0}" type="slidenum">
              <a:rPr kumimoji="0" lang="en-US" altLang="en-US" sz="1200"/>
              <a:pPr/>
              <a:t>12</a:t>
            </a:fld>
            <a:endParaRPr kumimoji="0" lang="en-US" altLang="en-US" sz="1200"/>
          </a:p>
        </p:txBody>
      </p:sp>
      <p:sp>
        <p:nvSpPr>
          <p:cNvPr id="32772" name="Rectangle 2"/>
          <p:cNvSpPr>
            <a:spLocks noGrp="1" noRot="1" noChangeAspect="1" noChangeArrowheads="1" noTextEdit="1"/>
          </p:cNvSpPr>
          <p:nvPr>
            <p:ph type="sldImg"/>
          </p:nvPr>
        </p:nvSpPr>
        <p:spPr>
          <a:ln/>
        </p:spPr>
      </p:sp>
      <p:sp>
        <p:nvSpPr>
          <p:cNvPr id="327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0582647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xfrm>
            <a:off x="407988" y="698500"/>
            <a:ext cx="6194425" cy="3484563"/>
          </a:xfrm>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52228"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CBE4F2D-E580-4FE9-9B44-4077728536C2}" type="datetime1">
              <a:rPr kumimoji="0" lang="en-US" altLang="en-US" sz="1200"/>
              <a:t>4/12/2021</a:t>
            </a:fld>
            <a:endParaRPr kumimoji="0" lang="en-US" altLang="en-US" sz="1200"/>
          </a:p>
        </p:txBody>
      </p:sp>
      <p:sp>
        <p:nvSpPr>
          <p:cNvPr id="5222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C21B265-8EFE-41BB-8EB2-D44AE3D931D2}" type="slidenum">
              <a:rPr kumimoji="0" lang="en-US" altLang="en-US" sz="1200"/>
              <a:pPr/>
              <a:t>13</a:t>
            </a:fld>
            <a:endParaRPr kumimoji="0" lang="en-US" altLang="en-US" sz="1200"/>
          </a:p>
        </p:txBody>
      </p:sp>
    </p:spTree>
    <p:extLst>
      <p:ext uri="{BB962C8B-B14F-4D97-AF65-F5344CB8AC3E}">
        <p14:creationId xmlns:p14="http://schemas.microsoft.com/office/powerpoint/2010/main" val="80657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xfrm>
            <a:off x="407988" y="698500"/>
            <a:ext cx="6194425" cy="3484563"/>
          </a:xfrm>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52228"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CBE4F2D-E580-4FE9-9B44-4077728536C2}" type="datetime1">
              <a:rPr kumimoji="0" lang="en-US" altLang="en-US" sz="1200"/>
              <a:t>4/12/2021</a:t>
            </a:fld>
            <a:endParaRPr kumimoji="0" lang="en-US" altLang="en-US" sz="1200"/>
          </a:p>
        </p:txBody>
      </p:sp>
      <p:sp>
        <p:nvSpPr>
          <p:cNvPr id="5222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C21B265-8EFE-41BB-8EB2-D44AE3D931D2}" type="slidenum">
              <a:rPr kumimoji="0" lang="en-US" altLang="en-US" sz="1200"/>
              <a:pPr/>
              <a:t>14</a:t>
            </a:fld>
            <a:endParaRPr kumimoji="0" lang="en-US" altLang="en-US" sz="1200"/>
          </a:p>
        </p:txBody>
      </p:sp>
    </p:spTree>
    <p:extLst>
      <p:ext uri="{BB962C8B-B14F-4D97-AF65-F5344CB8AC3E}">
        <p14:creationId xmlns:p14="http://schemas.microsoft.com/office/powerpoint/2010/main" val="17982591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285955E-BF85-411C-9A66-0C431F970CA7}" type="datetime1">
              <a:rPr kumimoji="0" lang="en-US" altLang="en-US" sz="1200"/>
              <a:pPr/>
              <a:t>4/12/2021</a:t>
            </a:fld>
            <a:endParaRPr kumimoji="0" lang="en-US" altLang="en-US" sz="1200"/>
          </a:p>
        </p:txBody>
      </p:sp>
      <p:sp>
        <p:nvSpPr>
          <p:cNvPr id="3277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2F5FE3B-A835-440A-B98B-B9DA5EA1C2D0}" type="slidenum">
              <a:rPr kumimoji="0" lang="en-US" altLang="en-US" sz="1200"/>
              <a:pPr/>
              <a:t>27</a:t>
            </a:fld>
            <a:endParaRPr kumimoji="0" lang="en-US" altLang="en-US" sz="1200"/>
          </a:p>
        </p:txBody>
      </p:sp>
      <p:sp>
        <p:nvSpPr>
          <p:cNvPr id="32772" name="Rectangle 2"/>
          <p:cNvSpPr>
            <a:spLocks noGrp="1" noRot="1" noChangeAspect="1" noChangeArrowheads="1" noTextEdit="1"/>
          </p:cNvSpPr>
          <p:nvPr>
            <p:ph type="sldImg"/>
          </p:nvPr>
        </p:nvSpPr>
        <p:spPr>
          <a:ln/>
        </p:spPr>
      </p:sp>
      <p:sp>
        <p:nvSpPr>
          <p:cNvPr id="327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7567080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84D0150-E6D4-4992-B97E-3D0BC82F42DB}" type="datetime1">
              <a:rPr kumimoji="0" lang="en-US" altLang="en-US" sz="1200"/>
              <a:t>4/12/2021</a:t>
            </a:fld>
            <a:endParaRPr kumimoji="0" lang="en-US" altLang="en-US" sz="1200"/>
          </a:p>
        </p:txBody>
      </p:sp>
      <p:sp>
        <p:nvSpPr>
          <p:cNvPr id="5529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C61CF89-D045-473A-9418-EED2F5A07342}" type="slidenum">
              <a:rPr kumimoji="0" lang="en-US" altLang="en-US" sz="1200"/>
              <a:pPr/>
              <a:t>33</a:t>
            </a:fld>
            <a:endParaRPr kumimoji="0" lang="en-US" altLang="en-US" sz="1200"/>
          </a:p>
        </p:txBody>
      </p:sp>
      <p:sp>
        <p:nvSpPr>
          <p:cNvPr id="55300" name="Rectangle 2"/>
          <p:cNvSpPr>
            <a:spLocks noGrp="1" noRot="1" noChangeAspect="1" noChangeArrowheads="1" noTextEdit="1"/>
          </p:cNvSpPr>
          <p:nvPr>
            <p:ph type="sldImg"/>
          </p:nvPr>
        </p:nvSpPr>
        <p:spPr>
          <a:xfrm>
            <a:off x="407988" y="698500"/>
            <a:ext cx="6194425" cy="3484563"/>
          </a:xfrm>
          <a:ln/>
        </p:spPr>
      </p:sp>
      <p:sp>
        <p:nvSpPr>
          <p:cNvPr id="5530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0510696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62D407B-DAE2-4B42-82FB-EB9245F5C720}" type="datetime1">
              <a:rPr kumimoji="0" lang="en-US" altLang="en-US" sz="1200"/>
              <a:t>4/12/2021</a:t>
            </a:fld>
            <a:endParaRPr kumimoji="0" lang="en-US" altLang="en-US" sz="1200"/>
          </a:p>
        </p:txBody>
      </p:sp>
      <p:sp>
        <p:nvSpPr>
          <p:cNvPr id="3891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F17F648-FF54-41BD-8901-3ACB10FD229B}" type="slidenum">
              <a:rPr kumimoji="0" lang="en-US" altLang="en-US" sz="1200"/>
              <a:pPr/>
              <a:t>2</a:t>
            </a:fld>
            <a:endParaRPr kumimoji="0" lang="en-US" altLang="en-US" sz="1200"/>
          </a:p>
        </p:txBody>
      </p:sp>
      <p:sp>
        <p:nvSpPr>
          <p:cNvPr id="38916" name="Rectangle 2"/>
          <p:cNvSpPr>
            <a:spLocks noGrp="1" noRot="1" noChangeAspect="1" noChangeArrowheads="1" noTextEdit="1"/>
          </p:cNvSpPr>
          <p:nvPr>
            <p:ph type="sldImg"/>
          </p:nvPr>
        </p:nvSpPr>
        <p:spPr>
          <a:xfrm>
            <a:off x="407988" y="698500"/>
            <a:ext cx="6194425" cy="3484563"/>
          </a:xfrm>
          <a:ln/>
        </p:spPr>
      </p:sp>
      <p:sp>
        <p:nvSpPr>
          <p:cNvPr id="389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147691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68235D2-01EC-4727-9531-96D4B093B627}" type="datetime1">
              <a:rPr kumimoji="0" lang="en-US" altLang="en-US" sz="1200"/>
              <a:t>4/12/2021</a:t>
            </a:fld>
            <a:endParaRPr kumimoji="0" lang="en-US" altLang="en-US" sz="1200"/>
          </a:p>
        </p:txBody>
      </p:sp>
      <p:sp>
        <p:nvSpPr>
          <p:cNvPr id="419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14A6807-7E0B-4F97-BF2E-B7AD1076AC6B}" type="slidenum">
              <a:rPr kumimoji="0" lang="en-US" altLang="en-US" sz="1200"/>
              <a:pPr/>
              <a:t>3</a:t>
            </a:fld>
            <a:endParaRPr kumimoji="0" lang="en-US" altLang="en-US" sz="1200"/>
          </a:p>
        </p:txBody>
      </p:sp>
      <p:sp>
        <p:nvSpPr>
          <p:cNvPr id="41988" name="Rectangle 2"/>
          <p:cNvSpPr>
            <a:spLocks noGrp="1" noRot="1" noChangeAspect="1" noChangeArrowheads="1" noTextEdit="1"/>
          </p:cNvSpPr>
          <p:nvPr>
            <p:ph type="sldImg"/>
          </p:nvPr>
        </p:nvSpPr>
        <p:spPr>
          <a:xfrm>
            <a:off x="407988" y="698500"/>
            <a:ext cx="6194425" cy="3484563"/>
          </a:xfrm>
          <a:ln/>
        </p:spPr>
      </p:sp>
      <p:sp>
        <p:nvSpPr>
          <p:cNvPr id="419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7872296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F651A0C-635E-473E-911B-0EA90B0801B8}" type="datetime1">
              <a:rPr kumimoji="0" lang="en-US" altLang="en-US" sz="1200"/>
              <a:t>4/12/2021</a:t>
            </a:fld>
            <a:endParaRPr kumimoji="0" lang="en-US" altLang="en-US" sz="1200"/>
          </a:p>
        </p:txBody>
      </p:sp>
      <p:sp>
        <p:nvSpPr>
          <p:cNvPr id="4301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DBCD61A-14E3-4383-AACD-B602D9E10727}" type="slidenum">
              <a:rPr kumimoji="0" lang="en-US" altLang="en-US" sz="1200"/>
              <a:pPr/>
              <a:t>4</a:t>
            </a:fld>
            <a:endParaRPr kumimoji="0" lang="en-US" altLang="en-US" sz="1200"/>
          </a:p>
        </p:txBody>
      </p:sp>
      <p:sp>
        <p:nvSpPr>
          <p:cNvPr id="43012" name="Rectangle 2"/>
          <p:cNvSpPr>
            <a:spLocks noGrp="1" noRot="1" noChangeAspect="1" noChangeArrowheads="1" noTextEdit="1"/>
          </p:cNvSpPr>
          <p:nvPr>
            <p:ph type="sldImg"/>
          </p:nvPr>
        </p:nvSpPr>
        <p:spPr>
          <a:xfrm>
            <a:off x="407988" y="698500"/>
            <a:ext cx="6194425" cy="3484563"/>
          </a:xfrm>
          <a:ln/>
        </p:spPr>
      </p:sp>
      <p:sp>
        <p:nvSpPr>
          <p:cNvPr id="4301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119547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34DC825-2EA0-45EE-82E9-A2CA00FE8630}" type="datetime1">
              <a:rPr kumimoji="0" lang="en-US" altLang="en-US" sz="1200"/>
              <a:t>4/12/2021</a:t>
            </a:fld>
            <a:endParaRPr kumimoji="0" lang="en-US" altLang="en-US" sz="1200"/>
          </a:p>
        </p:txBody>
      </p:sp>
      <p:sp>
        <p:nvSpPr>
          <p:cNvPr id="5017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CCA8918-940E-47D2-8399-60C55029ECE3}" type="slidenum">
              <a:rPr kumimoji="0" lang="en-US" altLang="en-US" sz="1200"/>
              <a:pPr/>
              <a:t>5</a:t>
            </a:fld>
            <a:endParaRPr kumimoji="0" lang="en-US" altLang="en-US" sz="1200"/>
          </a:p>
        </p:txBody>
      </p:sp>
      <p:sp>
        <p:nvSpPr>
          <p:cNvPr id="50180" name="Rectangle 2"/>
          <p:cNvSpPr>
            <a:spLocks noGrp="1" noRot="1" noChangeAspect="1" noChangeArrowheads="1" noTextEdit="1"/>
          </p:cNvSpPr>
          <p:nvPr>
            <p:ph type="sldImg"/>
          </p:nvPr>
        </p:nvSpPr>
        <p:spPr>
          <a:xfrm>
            <a:off x="407988" y="698500"/>
            <a:ext cx="6194425" cy="3484563"/>
          </a:xfrm>
          <a:ln/>
        </p:spPr>
      </p:sp>
      <p:sp>
        <p:nvSpPr>
          <p:cNvPr id="5018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024041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285955E-BF85-411C-9A66-0C431F970CA7}" type="datetime1">
              <a:rPr kumimoji="0" lang="en-US" altLang="en-US" sz="1200"/>
              <a:pPr/>
              <a:t>4/12/2021</a:t>
            </a:fld>
            <a:endParaRPr kumimoji="0" lang="en-US" altLang="en-US" sz="1200"/>
          </a:p>
        </p:txBody>
      </p:sp>
      <p:sp>
        <p:nvSpPr>
          <p:cNvPr id="3277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2F5FE3B-A835-440A-B98B-B9DA5EA1C2D0}" type="slidenum">
              <a:rPr kumimoji="0" lang="en-US" altLang="en-US" sz="1200"/>
              <a:pPr/>
              <a:t>6</a:t>
            </a:fld>
            <a:endParaRPr kumimoji="0" lang="en-US" altLang="en-US" sz="1200"/>
          </a:p>
        </p:txBody>
      </p:sp>
      <p:sp>
        <p:nvSpPr>
          <p:cNvPr id="32772" name="Rectangle 2"/>
          <p:cNvSpPr>
            <a:spLocks noGrp="1" noRot="1" noChangeAspect="1" noChangeArrowheads="1" noTextEdit="1"/>
          </p:cNvSpPr>
          <p:nvPr>
            <p:ph type="sldImg"/>
          </p:nvPr>
        </p:nvSpPr>
        <p:spPr>
          <a:ln/>
        </p:spPr>
      </p:sp>
      <p:sp>
        <p:nvSpPr>
          <p:cNvPr id="327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6829495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285955E-BF85-411C-9A66-0C431F970CA7}" type="datetime1">
              <a:rPr kumimoji="0" lang="en-US" altLang="en-US" sz="1200"/>
              <a:pPr/>
              <a:t>4/12/2021</a:t>
            </a:fld>
            <a:endParaRPr kumimoji="0" lang="en-US" altLang="en-US" sz="1200"/>
          </a:p>
        </p:txBody>
      </p:sp>
      <p:sp>
        <p:nvSpPr>
          <p:cNvPr id="3277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2F5FE3B-A835-440A-B98B-B9DA5EA1C2D0}" type="slidenum">
              <a:rPr kumimoji="0" lang="en-US" altLang="en-US" sz="1200"/>
              <a:pPr/>
              <a:t>7</a:t>
            </a:fld>
            <a:endParaRPr kumimoji="0" lang="en-US" altLang="en-US" sz="1200"/>
          </a:p>
        </p:txBody>
      </p:sp>
      <p:sp>
        <p:nvSpPr>
          <p:cNvPr id="32772" name="Rectangle 2"/>
          <p:cNvSpPr>
            <a:spLocks noGrp="1" noRot="1" noChangeAspect="1" noChangeArrowheads="1" noTextEdit="1"/>
          </p:cNvSpPr>
          <p:nvPr>
            <p:ph type="sldImg"/>
          </p:nvPr>
        </p:nvSpPr>
        <p:spPr>
          <a:ln/>
        </p:spPr>
      </p:sp>
      <p:sp>
        <p:nvSpPr>
          <p:cNvPr id="327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0953951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285955E-BF85-411C-9A66-0C431F970CA7}" type="datetime1">
              <a:rPr kumimoji="0" lang="en-US" altLang="en-US" sz="1200"/>
              <a:pPr/>
              <a:t>4/12/2021</a:t>
            </a:fld>
            <a:endParaRPr kumimoji="0" lang="en-US" altLang="en-US" sz="1200"/>
          </a:p>
        </p:txBody>
      </p:sp>
      <p:sp>
        <p:nvSpPr>
          <p:cNvPr id="3277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2F5FE3B-A835-440A-B98B-B9DA5EA1C2D0}" type="slidenum">
              <a:rPr kumimoji="0" lang="en-US" altLang="en-US" sz="1200"/>
              <a:pPr/>
              <a:t>8</a:t>
            </a:fld>
            <a:endParaRPr kumimoji="0" lang="en-US" altLang="en-US" sz="1200"/>
          </a:p>
        </p:txBody>
      </p:sp>
      <p:sp>
        <p:nvSpPr>
          <p:cNvPr id="32772" name="Rectangle 2"/>
          <p:cNvSpPr>
            <a:spLocks noGrp="1" noRot="1" noChangeAspect="1" noChangeArrowheads="1" noTextEdit="1"/>
          </p:cNvSpPr>
          <p:nvPr>
            <p:ph type="sldImg"/>
          </p:nvPr>
        </p:nvSpPr>
        <p:spPr>
          <a:ln/>
        </p:spPr>
      </p:sp>
      <p:sp>
        <p:nvSpPr>
          <p:cNvPr id="327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0091450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xfrm>
            <a:off x="407988" y="698500"/>
            <a:ext cx="6194425" cy="3484563"/>
          </a:xfrm>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51204"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94BCB93-99DA-4D18-8A93-67CE65B05C4F}" type="datetime1">
              <a:rPr kumimoji="0" lang="en-US" altLang="en-US" sz="1200"/>
              <a:t>4/12/2021</a:t>
            </a:fld>
            <a:endParaRPr kumimoji="0" lang="en-US" altLang="en-US" sz="1200"/>
          </a:p>
        </p:txBody>
      </p:sp>
      <p:sp>
        <p:nvSpPr>
          <p:cNvPr id="5120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50D6611-AFA0-49C0-90CF-908EE20503A0}" type="slidenum">
              <a:rPr kumimoji="0" lang="en-US" altLang="en-US" sz="1200"/>
              <a:pPr/>
              <a:t>11</a:t>
            </a:fld>
            <a:endParaRPr kumimoji="0" lang="en-US" altLang="en-US" sz="1200"/>
          </a:p>
        </p:txBody>
      </p:sp>
    </p:spTree>
    <p:extLst>
      <p:ext uri="{BB962C8B-B14F-4D97-AF65-F5344CB8AC3E}">
        <p14:creationId xmlns:p14="http://schemas.microsoft.com/office/powerpoint/2010/main" val="1008815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4233" y="3200400"/>
            <a:ext cx="12196233"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2400"/>
          </a:p>
        </p:txBody>
      </p:sp>
      <p:sp>
        <p:nvSpPr>
          <p:cNvPr id="5" name="Arc 3"/>
          <p:cNvSpPr>
            <a:spLocks/>
          </p:cNvSpPr>
          <p:nvPr/>
        </p:nvSpPr>
        <p:spPr bwMode="auto">
          <a:xfrm>
            <a:off x="0" y="842963"/>
            <a:ext cx="2641600" cy="6018212"/>
          </a:xfrm>
          <a:custGeom>
            <a:avLst/>
            <a:gdLst>
              <a:gd name="T0" fmla="*/ 0 w 21600"/>
              <a:gd name="T1" fmla="*/ 0 h 21600"/>
              <a:gd name="T2" fmla="*/ 181720067 w 21600"/>
              <a:gd name="T3" fmla="*/ 1676799800 h 21600"/>
              <a:gd name="T4" fmla="*/ 0 w 21600"/>
              <a:gd name="T5" fmla="*/ 167679980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sz="2400"/>
          </a:p>
        </p:txBody>
      </p:sp>
      <p:sp>
        <p:nvSpPr>
          <p:cNvPr id="3076" name="Rectangle 4"/>
          <p:cNvSpPr>
            <a:spLocks noGrp="1" noChangeArrowheads="1"/>
          </p:cNvSpPr>
          <p:nvPr>
            <p:ph type="ctrTitle" sz="quarter"/>
          </p:nvPr>
        </p:nvSpPr>
        <p:spPr>
          <a:xfrm>
            <a:off x="2133600" y="533400"/>
            <a:ext cx="10058400" cy="2590800"/>
          </a:xfrm>
        </p:spPr>
        <p:txBody>
          <a:bodyPr anchor="b"/>
          <a:lstStyle>
            <a:lvl1pPr algn="l">
              <a:lnSpc>
                <a:spcPct val="80000"/>
              </a:lnSpc>
              <a:defRPr sz="6600"/>
            </a:lvl1pPr>
          </a:lstStyle>
          <a:p>
            <a:r>
              <a:rPr lang="en-US" altLang="en-US"/>
              <a:t>Click to edit Master title style</a:t>
            </a:r>
          </a:p>
        </p:txBody>
      </p:sp>
      <p:sp>
        <p:nvSpPr>
          <p:cNvPr id="3077" name="Rectangle 5"/>
          <p:cNvSpPr>
            <a:spLocks noGrp="1" noChangeArrowheads="1"/>
          </p:cNvSpPr>
          <p:nvPr>
            <p:ph type="subTitle" sz="quarter" idx="1"/>
          </p:nvPr>
        </p:nvSpPr>
        <p:spPr>
          <a:xfrm>
            <a:off x="3759200" y="3581400"/>
            <a:ext cx="8128000" cy="1752600"/>
          </a:xfrm>
        </p:spPr>
        <p:txBody>
          <a:bodyPr/>
          <a:lstStyle>
            <a:lvl1pPr marL="0" indent="0">
              <a:buFont typeface="Monotype Sorts" pitchFamily="2" charset="2"/>
              <a:buNone/>
              <a:defRPr sz="2800"/>
            </a:lvl1pPr>
          </a:lstStyle>
          <a:p>
            <a:r>
              <a:rPr lang="en-US" altLang="en-US"/>
              <a:t>Click to edit Master subtitle style</a:t>
            </a:r>
          </a:p>
        </p:txBody>
      </p:sp>
      <p:sp>
        <p:nvSpPr>
          <p:cNvPr id="6" name="Rectangle 6"/>
          <p:cNvSpPr>
            <a:spLocks noGrp="1" noChangeArrowheads="1"/>
          </p:cNvSpPr>
          <p:nvPr>
            <p:ph type="dt" sz="quarter" idx="10"/>
          </p:nvPr>
        </p:nvSpPr>
        <p:spPr/>
        <p:txBody>
          <a:bodyPr/>
          <a:lstStyle>
            <a:lvl1pPr>
              <a:defRPr>
                <a:solidFill>
                  <a:schemeClr val="hlink"/>
                </a:solidFill>
              </a:defRPr>
            </a:lvl1pPr>
          </a:lstStyle>
          <a:p>
            <a:pPr>
              <a:defRPr/>
            </a:pPr>
            <a:fld id="{B73655A6-AD55-4BD1-89CF-C9C9C21359B8}" type="datetime4">
              <a:rPr lang="en-US" smtClean="0"/>
              <a:t>April 12, 2021</a:t>
            </a:fld>
            <a:endParaRPr lang="en-US" altLang="en-US"/>
          </a:p>
        </p:txBody>
      </p:sp>
      <p:sp>
        <p:nvSpPr>
          <p:cNvPr id="7" name="Rectangle 7"/>
          <p:cNvSpPr>
            <a:spLocks noGrp="1" noChangeArrowheads="1"/>
          </p:cNvSpPr>
          <p:nvPr>
            <p:ph type="ftr" sz="quarter" idx="11"/>
          </p:nvPr>
        </p:nvSpPr>
        <p:spPr/>
        <p:txBody>
          <a:bodyPr/>
          <a:lstStyle>
            <a:lvl1pPr>
              <a:defRPr>
                <a:solidFill>
                  <a:schemeClr val="hlink"/>
                </a:solidFill>
              </a:defRPr>
            </a:lvl1pPr>
          </a:lstStyle>
          <a:p>
            <a:pPr>
              <a:defRPr/>
            </a:pPr>
            <a:r>
              <a:rPr lang="en-US" altLang="en-US"/>
              <a:t>Copyright © 2001-11 Randal C. Picker</a:t>
            </a:r>
          </a:p>
        </p:txBody>
      </p:sp>
      <p:sp>
        <p:nvSpPr>
          <p:cNvPr id="8" name="Rectangle 8"/>
          <p:cNvSpPr>
            <a:spLocks noGrp="1" noChangeArrowheads="1"/>
          </p:cNvSpPr>
          <p:nvPr>
            <p:ph type="sldNum" sz="quarter" idx="12"/>
          </p:nvPr>
        </p:nvSpPr>
        <p:spPr/>
        <p:txBody>
          <a:bodyPr/>
          <a:lstStyle>
            <a:lvl1pPr>
              <a:defRPr>
                <a:solidFill>
                  <a:schemeClr val="hlink"/>
                </a:solidFill>
              </a:defRPr>
            </a:lvl1pPr>
          </a:lstStyle>
          <a:p>
            <a:fld id="{EE01238C-AC0B-4751-B488-477687DD4EF9}" type="slidenum">
              <a:rPr lang="en-US" altLang="en-US"/>
              <a:pPr/>
              <a:t>‹#›</a:t>
            </a:fld>
            <a:endParaRPr lang="en-US" altLang="en-US"/>
          </a:p>
        </p:txBody>
      </p:sp>
    </p:spTree>
    <p:extLst>
      <p:ext uri="{BB962C8B-B14F-4D97-AF65-F5344CB8AC3E}">
        <p14:creationId xmlns:p14="http://schemas.microsoft.com/office/powerpoint/2010/main" val="3805165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6378C432-B099-4514-ABC5-E62301CA8009}" type="datetime4">
              <a:rPr lang="en-US" smtClean="0"/>
              <a:t>April 12,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9AA6B006-B927-4B36-9350-BD3A6BFA8DEC}" type="slidenum">
              <a:rPr lang="en-US" altLang="en-US"/>
              <a:pPr/>
              <a:t>‹#›</a:t>
            </a:fld>
            <a:endParaRPr lang="en-US" altLang="en-US"/>
          </a:p>
        </p:txBody>
      </p:sp>
    </p:spTree>
    <p:extLst>
      <p:ext uri="{BB962C8B-B14F-4D97-AF65-F5344CB8AC3E}">
        <p14:creationId xmlns:p14="http://schemas.microsoft.com/office/powerpoint/2010/main" val="1198906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94800" y="304800"/>
            <a:ext cx="2794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304800"/>
            <a:ext cx="8178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50B7E966-FE2B-4699-9FF3-25B932D5273A}" type="datetime4">
              <a:rPr lang="en-US" smtClean="0"/>
              <a:t>April 12,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1FDDAF86-A8EC-4741-AB7A-EF5F33FF0706}" type="slidenum">
              <a:rPr lang="en-US" altLang="en-US"/>
              <a:pPr/>
              <a:t>‹#›</a:t>
            </a:fld>
            <a:endParaRPr lang="en-US" altLang="en-US"/>
          </a:p>
        </p:txBody>
      </p:sp>
    </p:spTree>
    <p:extLst>
      <p:ext uri="{BB962C8B-B14F-4D97-AF65-F5344CB8AC3E}">
        <p14:creationId xmlns:p14="http://schemas.microsoft.com/office/powerpoint/2010/main" val="383256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54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4000">
                <a:solidFill>
                  <a:srgbClr val="0000FF"/>
                </a:solidFill>
              </a:defRPr>
            </a:lvl1pPr>
            <a:lvl2pPr>
              <a:defRPr sz="3600"/>
            </a:lvl2pPr>
            <a:lvl3pPr>
              <a:defRPr sz="3600"/>
            </a:lvl3pPr>
            <a:lvl4pPr>
              <a:defRPr sz="36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fld id="{EA031D79-0386-4F8C-A35E-06EB197A5C2B}" type="datetime4">
              <a:rPr lang="en-US" smtClean="0"/>
              <a:t>April 12,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48CDE847-1089-4D45-8D3A-42B1F528954C}" type="slidenum">
              <a:rPr lang="en-US" altLang="en-US"/>
              <a:pPr/>
              <a:t>‹#›</a:t>
            </a:fld>
            <a:endParaRPr lang="en-US" altLang="en-US"/>
          </a:p>
        </p:txBody>
      </p:sp>
    </p:spTree>
    <p:extLst>
      <p:ext uri="{BB962C8B-B14F-4D97-AF65-F5344CB8AC3E}">
        <p14:creationId xmlns:p14="http://schemas.microsoft.com/office/powerpoint/2010/main" val="2834298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09099C98-E22F-45B0-A1DA-8527DC66E113}" type="datetime4">
              <a:rPr lang="en-US" smtClean="0"/>
              <a:t>April 12,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B0A90A18-8587-4F95-B8B0-5B5AFC38CB90}" type="slidenum">
              <a:rPr lang="en-US" altLang="en-US"/>
              <a:pPr/>
              <a:t>‹#›</a:t>
            </a:fld>
            <a:endParaRPr lang="en-US" altLang="en-US"/>
          </a:p>
        </p:txBody>
      </p:sp>
    </p:spTree>
    <p:extLst>
      <p:ext uri="{BB962C8B-B14F-4D97-AF65-F5344CB8AC3E}">
        <p14:creationId xmlns:p14="http://schemas.microsoft.com/office/powerpoint/2010/main" val="1540364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024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16D1A6D5-A8AF-464C-B1CD-F3095D9F63F0}" type="datetime4">
              <a:rPr lang="en-US" smtClean="0"/>
              <a:t>April 12,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2312C4BB-47A2-421F-8F8D-0F1B0E370508}" type="slidenum">
              <a:rPr lang="en-US" altLang="en-US"/>
              <a:pPr/>
              <a:t>‹#›</a:t>
            </a:fld>
            <a:endParaRPr lang="en-US" altLang="en-US"/>
          </a:p>
        </p:txBody>
      </p:sp>
    </p:spTree>
    <p:extLst>
      <p:ext uri="{BB962C8B-B14F-4D97-AF65-F5344CB8AC3E}">
        <p14:creationId xmlns:p14="http://schemas.microsoft.com/office/powerpoint/2010/main" val="230206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A78F5BA8-4131-44E5-BCBC-340AC1CCF21D}" type="datetime4">
              <a:rPr lang="en-US" smtClean="0"/>
              <a:t>April 12, 2021</a:t>
            </a:fld>
            <a:endParaRPr lang="en-US" altLang="en-US">
              <a:solidFill>
                <a:schemeClr val="bg2"/>
              </a:solidFill>
            </a:endParaRPr>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9" name="Rectangle 7"/>
          <p:cNvSpPr>
            <a:spLocks noGrp="1" noChangeArrowheads="1"/>
          </p:cNvSpPr>
          <p:nvPr>
            <p:ph type="sldNum" sz="quarter" idx="12"/>
          </p:nvPr>
        </p:nvSpPr>
        <p:spPr>
          <a:ln/>
        </p:spPr>
        <p:txBody>
          <a:bodyPr/>
          <a:lstStyle>
            <a:lvl1pPr>
              <a:defRPr/>
            </a:lvl1pPr>
          </a:lstStyle>
          <a:p>
            <a:fld id="{288E4A36-EB65-43C8-9338-F7BAFCC42797}" type="slidenum">
              <a:rPr lang="en-US" altLang="en-US"/>
              <a:pPr/>
              <a:t>‹#›</a:t>
            </a:fld>
            <a:endParaRPr lang="en-US" altLang="en-US"/>
          </a:p>
        </p:txBody>
      </p:sp>
    </p:spTree>
    <p:extLst>
      <p:ext uri="{BB962C8B-B14F-4D97-AF65-F5344CB8AC3E}">
        <p14:creationId xmlns:p14="http://schemas.microsoft.com/office/powerpoint/2010/main" val="3629416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06309B87-D754-4C96-9F79-55B876709F5E}" type="datetime4">
              <a:rPr lang="en-US" smtClean="0"/>
              <a:t>April 12, 2021</a:t>
            </a:fld>
            <a:endParaRPr lang="en-US" altLang="en-US">
              <a:solidFill>
                <a:schemeClr val="bg2"/>
              </a:solidFill>
            </a:endParaRPr>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5" name="Rectangle 7"/>
          <p:cNvSpPr>
            <a:spLocks noGrp="1" noChangeArrowheads="1"/>
          </p:cNvSpPr>
          <p:nvPr>
            <p:ph type="sldNum" sz="quarter" idx="12"/>
          </p:nvPr>
        </p:nvSpPr>
        <p:spPr>
          <a:ln/>
        </p:spPr>
        <p:txBody>
          <a:bodyPr/>
          <a:lstStyle>
            <a:lvl1pPr>
              <a:defRPr/>
            </a:lvl1pPr>
          </a:lstStyle>
          <a:p>
            <a:fld id="{4AF002FD-AEE2-4D22-B337-046309815F19}" type="slidenum">
              <a:rPr lang="en-US" altLang="en-US"/>
              <a:pPr/>
              <a:t>‹#›</a:t>
            </a:fld>
            <a:endParaRPr lang="en-US" altLang="en-US"/>
          </a:p>
        </p:txBody>
      </p:sp>
    </p:spTree>
    <p:extLst>
      <p:ext uri="{BB962C8B-B14F-4D97-AF65-F5344CB8AC3E}">
        <p14:creationId xmlns:p14="http://schemas.microsoft.com/office/powerpoint/2010/main" val="1926588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0213E0E9-2D65-45C8-853E-7163257EB880}" type="datetime4">
              <a:rPr lang="en-US" smtClean="0"/>
              <a:t>April 12, 2021</a:t>
            </a:fld>
            <a:endParaRPr lang="en-US" altLang="en-US">
              <a:solidFill>
                <a:schemeClr val="bg2"/>
              </a:solidFill>
            </a:endParaRPr>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4" name="Rectangle 7"/>
          <p:cNvSpPr>
            <a:spLocks noGrp="1" noChangeArrowheads="1"/>
          </p:cNvSpPr>
          <p:nvPr>
            <p:ph type="sldNum" sz="quarter" idx="12"/>
          </p:nvPr>
        </p:nvSpPr>
        <p:spPr>
          <a:ln/>
        </p:spPr>
        <p:txBody>
          <a:bodyPr/>
          <a:lstStyle>
            <a:lvl1pPr>
              <a:defRPr/>
            </a:lvl1pPr>
          </a:lstStyle>
          <a:p>
            <a:fld id="{05553835-3E1A-4B8A-A73E-8CF3D86D9264}" type="slidenum">
              <a:rPr lang="en-US" altLang="en-US"/>
              <a:pPr/>
              <a:t>‹#›</a:t>
            </a:fld>
            <a:endParaRPr lang="en-US" altLang="en-US"/>
          </a:p>
        </p:txBody>
      </p:sp>
    </p:spTree>
    <p:extLst>
      <p:ext uri="{BB962C8B-B14F-4D97-AF65-F5344CB8AC3E}">
        <p14:creationId xmlns:p14="http://schemas.microsoft.com/office/powerpoint/2010/main" val="2977074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F082538D-09EA-4B5B-9156-C28E86768186}" type="datetime4">
              <a:rPr lang="en-US" smtClean="0"/>
              <a:t>April 12,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4D8755D6-D5D0-48BB-9519-1D26C28EC3EF}" type="slidenum">
              <a:rPr lang="en-US" altLang="en-US"/>
              <a:pPr/>
              <a:t>‹#›</a:t>
            </a:fld>
            <a:endParaRPr lang="en-US" altLang="en-US"/>
          </a:p>
        </p:txBody>
      </p:sp>
    </p:spTree>
    <p:extLst>
      <p:ext uri="{BB962C8B-B14F-4D97-AF65-F5344CB8AC3E}">
        <p14:creationId xmlns:p14="http://schemas.microsoft.com/office/powerpoint/2010/main" val="4216510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AF4CCB4D-30E8-456F-8701-3DC1C7156221}" type="datetime4">
              <a:rPr lang="en-US" smtClean="0"/>
              <a:t>April 12,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3B5EC73C-2A77-42F9-8100-0427F9C41F64}" type="slidenum">
              <a:rPr lang="en-US" altLang="en-US"/>
              <a:pPr/>
              <a:t>‹#›</a:t>
            </a:fld>
            <a:endParaRPr lang="en-US" altLang="en-US"/>
          </a:p>
        </p:txBody>
      </p:sp>
    </p:spTree>
    <p:extLst>
      <p:ext uri="{BB962C8B-B14F-4D97-AF65-F5344CB8AC3E}">
        <p14:creationId xmlns:p14="http://schemas.microsoft.com/office/powerpoint/2010/main" val="2011844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10000"/>
          </a:schemeClr>
        </a:solidFill>
        <a:effectLst/>
      </p:bgPr>
    </p:bg>
    <p:spTree>
      <p:nvGrpSpPr>
        <p:cNvPr id="1" name=""/>
        <p:cNvGrpSpPr/>
        <p:nvPr/>
      </p:nvGrpSpPr>
      <p:grpSpPr>
        <a:xfrm>
          <a:off x="0" y="0"/>
          <a:ext cx="0" cy="0"/>
          <a:chOff x="0" y="0"/>
          <a:chExt cx="0" cy="0"/>
        </a:xfrm>
      </p:grpSpPr>
      <p:sp>
        <p:nvSpPr>
          <p:cNvPr id="1026" name="Arc 2"/>
          <p:cNvSpPr>
            <a:spLocks/>
          </p:cNvSpPr>
          <p:nvPr/>
        </p:nvSpPr>
        <p:spPr bwMode="auto">
          <a:xfrm>
            <a:off x="0" y="842963"/>
            <a:ext cx="711200" cy="6018212"/>
          </a:xfrm>
          <a:custGeom>
            <a:avLst/>
            <a:gdLst>
              <a:gd name="T0" fmla="*/ 0 w 21600"/>
              <a:gd name="T1" fmla="*/ 0 h 21600"/>
              <a:gd name="T2" fmla="*/ 13172017 w 21600"/>
              <a:gd name="T3" fmla="*/ 1676799800 h 21600"/>
              <a:gd name="T4" fmla="*/ 0 w 21600"/>
              <a:gd name="T5" fmla="*/ 167679980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sz="2400"/>
          </a:p>
        </p:txBody>
      </p:sp>
      <p:sp>
        <p:nvSpPr>
          <p:cNvPr id="1027" name="Rectangle 3"/>
          <p:cNvSpPr>
            <a:spLocks noGrp="1" noChangeArrowheads="1"/>
          </p:cNvSpPr>
          <p:nvPr>
            <p:ph type="title"/>
          </p:nvPr>
        </p:nvSpPr>
        <p:spPr bwMode="auto">
          <a:xfrm>
            <a:off x="812800" y="304800"/>
            <a:ext cx="11176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812800" y="1600200"/>
            <a:ext cx="11176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5"/>
          <p:cNvSpPr>
            <a:spLocks noGrp="1" noChangeArrowheads="1"/>
          </p:cNvSpPr>
          <p:nvPr>
            <p:ph type="dt" sz="half" idx="2"/>
          </p:nvPr>
        </p:nvSpPr>
        <p:spPr bwMode="auto">
          <a:xfrm>
            <a:off x="4064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solidFill>
                  <a:srgbClr val="000066"/>
                </a:solidFill>
                <a:latin typeface="+mn-lt"/>
              </a:defRPr>
            </a:lvl1pPr>
          </a:lstStyle>
          <a:p>
            <a:pPr>
              <a:defRPr/>
            </a:pPr>
            <a:fld id="{031A2DA3-FCE2-49E8-A3F2-EDB25FD31ADF}" type="datetime4">
              <a:rPr lang="en-US" smtClean="0"/>
              <a:t>April 12, 2021</a:t>
            </a:fld>
            <a:endParaRPr lang="en-US" altLang="en-US">
              <a:solidFill>
                <a:schemeClr val="bg2"/>
              </a:solidFill>
            </a:endParaRPr>
          </a:p>
        </p:txBody>
      </p:sp>
      <p:sp>
        <p:nvSpPr>
          <p:cNvPr id="1030" name="Rectangle 6"/>
          <p:cNvSpPr>
            <a:spLocks noGrp="1" noChangeArrowheads="1"/>
          </p:cNvSpPr>
          <p:nvPr>
            <p:ph type="ftr" sz="quarter" idx="3"/>
          </p:nvPr>
        </p:nvSpPr>
        <p:spPr bwMode="auto">
          <a:xfrm>
            <a:off x="4775200" y="6248400"/>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solidFill>
                  <a:srgbClr val="000066"/>
                </a:solidFill>
                <a:latin typeface="+mn-lt"/>
              </a:defRPr>
            </a:lvl1pPr>
          </a:lstStyle>
          <a:p>
            <a:pPr>
              <a:defRPr/>
            </a:pPr>
            <a:r>
              <a:rPr lang="en-US" altLang="en-US"/>
              <a:t>Copyright © 2001-11 Randal C. Picker</a:t>
            </a:r>
            <a:endParaRPr lang="en-US" altLang="en-US">
              <a:solidFill>
                <a:schemeClr val="bg2"/>
              </a:solidFill>
            </a:endParaRPr>
          </a:p>
        </p:txBody>
      </p:sp>
      <p:sp>
        <p:nvSpPr>
          <p:cNvPr id="1031" name="Rectangle 7"/>
          <p:cNvSpPr>
            <a:spLocks noGrp="1" noChangeArrowheads="1"/>
          </p:cNvSpPr>
          <p:nvPr>
            <p:ph type="sldNum" sz="quarter" idx="4"/>
          </p:nvPr>
        </p:nvSpPr>
        <p:spPr bwMode="auto">
          <a:xfrm>
            <a:off x="93472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rgbClr val="000066"/>
                </a:solidFill>
                <a:latin typeface="Arial" panose="020B0604020202020204" pitchFamily="34" charset="0"/>
              </a:defRPr>
            </a:lvl1pPr>
          </a:lstStyle>
          <a:p>
            <a:fld id="{705C4380-0417-4DC3-AAF6-1CD24F9B3BD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71"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iming>
    <p:tnLst>
      <p:par>
        <p:cTn id="1" dur="indefinite" restart="never" nodeType="tmRoot"/>
      </p:par>
    </p:tnLst>
  </p:timing>
  <p:hf hdr="0" ftr="0"/>
  <p:txStyles>
    <p:titleStyle>
      <a:lvl1pPr algn="ctr" rtl="0" eaLnBrk="0" fontAlgn="base" hangingPunct="0">
        <a:lnSpc>
          <a:spcPct val="70000"/>
        </a:lnSpc>
        <a:spcBef>
          <a:spcPct val="0"/>
        </a:spcBef>
        <a:spcAft>
          <a:spcPct val="0"/>
        </a:spcAft>
        <a:defRPr kumimoji="1" sz="4800" b="1">
          <a:solidFill>
            <a:srgbClr val="000066"/>
          </a:solidFill>
          <a:latin typeface="+mj-lt"/>
          <a:ea typeface="+mj-ea"/>
          <a:cs typeface="+mj-cs"/>
        </a:defRPr>
      </a:lvl1pPr>
      <a:lvl2pPr algn="ctr" rtl="0" eaLnBrk="0" fontAlgn="base" hangingPunct="0">
        <a:lnSpc>
          <a:spcPct val="70000"/>
        </a:lnSpc>
        <a:spcBef>
          <a:spcPct val="0"/>
        </a:spcBef>
        <a:spcAft>
          <a:spcPct val="0"/>
        </a:spcAft>
        <a:defRPr kumimoji="1" sz="4800" b="1">
          <a:solidFill>
            <a:srgbClr val="000066"/>
          </a:solidFill>
          <a:latin typeface="Helvetica" pitchFamily="34" charset="0"/>
        </a:defRPr>
      </a:lvl2pPr>
      <a:lvl3pPr algn="ctr" rtl="0" eaLnBrk="0" fontAlgn="base" hangingPunct="0">
        <a:lnSpc>
          <a:spcPct val="70000"/>
        </a:lnSpc>
        <a:spcBef>
          <a:spcPct val="0"/>
        </a:spcBef>
        <a:spcAft>
          <a:spcPct val="0"/>
        </a:spcAft>
        <a:defRPr kumimoji="1" sz="4800" b="1">
          <a:solidFill>
            <a:srgbClr val="000066"/>
          </a:solidFill>
          <a:latin typeface="Helvetica" pitchFamily="34" charset="0"/>
        </a:defRPr>
      </a:lvl3pPr>
      <a:lvl4pPr algn="ctr" rtl="0" eaLnBrk="0" fontAlgn="base" hangingPunct="0">
        <a:lnSpc>
          <a:spcPct val="70000"/>
        </a:lnSpc>
        <a:spcBef>
          <a:spcPct val="0"/>
        </a:spcBef>
        <a:spcAft>
          <a:spcPct val="0"/>
        </a:spcAft>
        <a:defRPr kumimoji="1" sz="4800" b="1">
          <a:solidFill>
            <a:srgbClr val="000066"/>
          </a:solidFill>
          <a:latin typeface="Helvetica" pitchFamily="34" charset="0"/>
        </a:defRPr>
      </a:lvl4pPr>
      <a:lvl5pPr algn="ctr" rtl="0" eaLnBrk="0" fontAlgn="base" hangingPunct="0">
        <a:lnSpc>
          <a:spcPct val="70000"/>
        </a:lnSpc>
        <a:spcBef>
          <a:spcPct val="0"/>
        </a:spcBef>
        <a:spcAft>
          <a:spcPct val="0"/>
        </a:spcAft>
        <a:defRPr kumimoji="1" sz="4800" b="1">
          <a:solidFill>
            <a:srgbClr val="000066"/>
          </a:solidFill>
          <a:latin typeface="Helvetica" pitchFamily="34" charset="0"/>
        </a:defRPr>
      </a:lvl5pPr>
      <a:lvl6pPr marL="457200" algn="ctr" rtl="0" eaLnBrk="0" fontAlgn="base" hangingPunct="0">
        <a:lnSpc>
          <a:spcPct val="70000"/>
        </a:lnSpc>
        <a:spcBef>
          <a:spcPct val="0"/>
        </a:spcBef>
        <a:spcAft>
          <a:spcPct val="0"/>
        </a:spcAft>
        <a:defRPr kumimoji="1" sz="4800" b="1">
          <a:solidFill>
            <a:srgbClr val="000066"/>
          </a:solidFill>
          <a:latin typeface="Helvetica" pitchFamily="34" charset="0"/>
        </a:defRPr>
      </a:lvl6pPr>
      <a:lvl7pPr marL="914400" algn="ctr" rtl="0" eaLnBrk="0" fontAlgn="base" hangingPunct="0">
        <a:lnSpc>
          <a:spcPct val="70000"/>
        </a:lnSpc>
        <a:spcBef>
          <a:spcPct val="0"/>
        </a:spcBef>
        <a:spcAft>
          <a:spcPct val="0"/>
        </a:spcAft>
        <a:defRPr kumimoji="1" sz="4800" b="1">
          <a:solidFill>
            <a:srgbClr val="000066"/>
          </a:solidFill>
          <a:latin typeface="Helvetica" pitchFamily="34" charset="0"/>
        </a:defRPr>
      </a:lvl7pPr>
      <a:lvl8pPr marL="1371600" algn="ctr" rtl="0" eaLnBrk="0" fontAlgn="base" hangingPunct="0">
        <a:lnSpc>
          <a:spcPct val="70000"/>
        </a:lnSpc>
        <a:spcBef>
          <a:spcPct val="0"/>
        </a:spcBef>
        <a:spcAft>
          <a:spcPct val="0"/>
        </a:spcAft>
        <a:defRPr kumimoji="1" sz="4800" b="1">
          <a:solidFill>
            <a:srgbClr val="000066"/>
          </a:solidFill>
          <a:latin typeface="Helvetica" pitchFamily="34" charset="0"/>
        </a:defRPr>
      </a:lvl8pPr>
      <a:lvl9pPr marL="1828800" algn="ctr" rtl="0" eaLnBrk="0" fontAlgn="base" hangingPunct="0">
        <a:lnSpc>
          <a:spcPct val="70000"/>
        </a:lnSpc>
        <a:spcBef>
          <a:spcPct val="0"/>
        </a:spcBef>
        <a:spcAft>
          <a:spcPct val="0"/>
        </a:spcAft>
        <a:defRPr kumimoji="1" sz="4800" b="1">
          <a:solidFill>
            <a:srgbClr val="000066"/>
          </a:solidFill>
          <a:latin typeface="Helvetica" pitchFamily="34" charset="0"/>
        </a:defRPr>
      </a:lvl9pPr>
    </p:titleStyle>
    <p:bodyStyle>
      <a:lvl1pPr marL="342900" indent="-342900" algn="l" rtl="0" eaLnBrk="0" fontAlgn="base" hangingPunct="0">
        <a:spcBef>
          <a:spcPct val="20000"/>
        </a:spcBef>
        <a:spcAft>
          <a:spcPct val="0"/>
        </a:spcAft>
        <a:buClr>
          <a:schemeClr val="hlink"/>
        </a:buClr>
        <a:buSzPct val="50000"/>
        <a:buFont typeface="Monotype Sorts" pitchFamily="2" charset="2"/>
        <a:buChar char="n"/>
        <a:defRPr kumimoji="1" sz="3200">
          <a:solidFill>
            <a:srgbClr val="CC0099"/>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Monotype Sorts" pitchFamily="2" charset="2"/>
        <a:buChar char="u"/>
        <a:defRPr kumimoji="1" sz="3000">
          <a:solidFill>
            <a:srgbClr val="000066"/>
          </a:solidFill>
          <a:latin typeface="+mn-lt"/>
        </a:defRPr>
      </a:lvl2pPr>
      <a:lvl3pPr marL="1143000" indent="-228600" algn="l" rtl="0" eaLnBrk="0" fontAlgn="base" hangingPunct="0">
        <a:spcBef>
          <a:spcPct val="20000"/>
        </a:spcBef>
        <a:spcAft>
          <a:spcPct val="0"/>
        </a:spcAft>
        <a:buClr>
          <a:schemeClr val="hlink"/>
        </a:buClr>
        <a:buSzPct val="65000"/>
        <a:buFont typeface="Monotype Sorts" pitchFamily="2" charset="2"/>
        <a:buChar char="w"/>
        <a:defRPr kumimoji="1" sz="2800">
          <a:solidFill>
            <a:srgbClr val="000066"/>
          </a:solidFill>
          <a:latin typeface="+mn-lt"/>
        </a:defRPr>
      </a:lvl3pPr>
      <a:lvl4pPr marL="1600200" indent="-228600" algn="l" rtl="0" eaLnBrk="0" fontAlgn="base" hangingPunct="0">
        <a:spcBef>
          <a:spcPct val="20000"/>
        </a:spcBef>
        <a:spcAft>
          <a:spcPct val="0"/>
        </a:spcAft>
        <a:buClr>
          <a:schemeClr val="tx2"/>
        </a:buClr>
        <a:buSzPct val="100000"/>
        <a:buChar char="•"/>
        <a:defRPr kumimoji="1" sz="2400">
          <a:solidFill>
            <a:srgbClr val="000066"/>
          </a:solidFill>
          <a:latin typeface="+mn-lt"/>
        </a:defRPr>
      </a:lvl4pPr>
      <a:lvl5pPr marL="20574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5pPr>
      <a:lvl6pPr marL="25146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6pPr>
      <a:lvl7pPr marL="29718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7pPr>
      <a:lvl8pPr marL="34290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8pPr>
      <a:lvl9pPr marL="38862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altLang="en-US" sz="2800" dirty="0"/>
              <a:t>Class </a:t>
            </a:r>
            <a:r>
              <a:rPr lang="en-US" altLang="en-US" sz="2800" dirty="0" smtClean="0"/>
              <a:t>7</a:t>
            </a:r>
            <a:r>
              <a:rPr lang="en-US" altLang="en-US" sz="2800" dirty="0"/>
              <a:t/>
            </a:r>
            <a:br>
              <a:rPr lang="en-US" altLang="en-US" sz="2800" dirty="0"/>
            </a:br>
            <a:r>
              <a:rPr lang="en-US" altLang="en-US" sz="2800" dirty="0"/>
              <a:t>Secured </a:t>
            </a:r>
            <a:r>
              <a:rPr lang="en-US" altLang="en-US" sz="2800" smtClean="0"/>
              <a:t>Transactions Spring 2021</a:t>
            </a:r>
            <a:r>
              <a:rPr lang="en-US" altLang="en-US" sz="2800" dirty="0" smtClean="0"/>
              <a:t/>
            </a:r>
            <a:br>
              <a:rPr lang="en-US" altLang="en-US" sz="2800" dirty="0" smtClean="0"/>
            </a:br>
            <a:r>
              <a:rPr lang="en-US" altLang="en-US" sz="2800" dirty="0"/>
              <a:t/>
            </a:r>
            <a:br>
              <a:rPr lang="en-US" altLang="en-US" sz="2800" dirty="0"/>
            </a:br>
            <a:r>
              <a:rPr lang="en-US" altLang="en-US" sz="2800" dirty="0"/>
              <a:t/>
            </a:r>
            <a:br>
              <a:rPr lang="en-US" altLang="en-US" sz="2800" dirty="0"/>
            </a:br>
            <a:r>
              <a:rPr lang="en-US" altLang="en-US" sz="2800" dirty="0"/>
              <a:t/>
            </a:r>
            <a:br>
              <a:rPr lang="en-US" altLang="en-US" sz="2800" dirty="0"/>
            </a:br>
            <a:r>
              <a:rPr lang="en-US" altLang="en-US" sz="4800" dirty="0"/>
              <a:t>Perfection: Secured Party’s </a:t>
            </a:r>
            <a:r>
              <a:rPr lang="en-US" altLang="en-US" sz="4800" dirty="0" smtClean="0"/>
              <a:t>Name</a:t>
            </a:r>
            <a:endParaRPr lang="en-US" altLang="en-US" sz="4800" dirty="0"/>
          </a:p>
        </p:txBody>
      </p:sp>
      <p:sp>
        <p:nvSpPr>
          <p:cNvPr id="3075" name="Rectangle 3"/>
          <p:cNvSpPr>
            <a:spLocks noGrp="1" noChangeArrowheads="1"/>
          </p:cNvSpPr>
          <p:nvPr>
            <p:ph type="subTitle" idx="1"/>
          </p:nvPr>
        </p:nvSpPr>
        <p:spPr/>
        <p:txBody>
          <a:bodyPr/>
          <a:lstStyle/>
          <a:p>
            <a:r>
              <a:rPr lang="en-US" altLang="en-US" dirty="0" smtClean="0">
                <a:solidFill>
                  <a:srgbClr val="0000FF"/>
                </a:solidFill>
              </a:rPr>
              <a:t>Randal C. Picker</a:t>
            </a:r>
          </a:p>
          <a:p>
            <a:r>
              <a:rPr lang="en-US" altLang="en-US" sz="2000" dirty="0" smtClean="0">
                <a:solidFill>
                  <a:srgbClr val="0000FF"/>
                </a:solidFill>
              </a:rPr>
              <a:t>James Parker Hall Distinguished Service Professor of Law</a:t>
            </a:r>
            <a:endParaRPr lang="en-US" altLang="en-US" sz="2000" dirty="0">
              <a:solidFill>
                <a:srgbClr val="0000FF"/>
              </a:solidFill>
            </a:endParaRPr>
          </a:p>
          <a:p>
            <a:endParaRPr lang="en-US" altLang="en-US" sz="1600" dirty="0">
              <a:solidFill>
                <a:srgbClr val="0000FF"/>
              </a:solidFill>
            </a:endParaRPr>
          </a:p>
          <a:p>
            <a:r>
              <a:rPr lang="en-US" altLang="en-US" dirty="0" smtClean="0">
                <a:solidFill>
                  <a:srgbClr val="0000FF"/>
                </a:solidFill>
              </a:rPr>
              <a:t>The Law School</a:t>
            </a:r>
          </a:p>
          <a:p>
            <a:r>
              <a:rPr lang="en-US" altLang="en-US" dirty="0" smtClean="0">
                <a:solidFill>
                  <a:srgbClr val="0000FF"/>
                </a:solidFill>
              </a:rPr>
              <a:t>The University of Chicago</a:t>
            </a:r>
          </a:p>
          <a:p>
            <a:r>
              <a:rPr lang="en-US" altLang="en-US" sz="1800" dirty="0" smtClean="0">
                <a:solidFill>
                  <a:srgbClr val="0000FF"/>
                </a:solidFill>
              </a:rPr>
              <a:t>Copyright </a:t>
            </a:r>
            <a:r>
              <a:rPr lang="en-US" altLang="en-US" sz="1800" dirty="0">
                <a:solidFill>
                  <a:srgbClr val="0000FF"/>
                </a:solidFill>
              </a:rPr>
              <a:t>© </a:t>
            </a:r>
            <a:r>
              <a:rPr lang="en-US" altLang="en-US" sz="1800" dirty="0" smtClean="0">
                <a:solidFill>
                  <a:srgbClr val="0000FF"/>
                </a:solidFill>
              </a:rPr>
              <a:t>2001-21 </a:t>
            </a:r>
            <a:r>
              <a:rPr lang="en-US" altLang="en-US" sz="1800" dirty="0">
                <a:solidFill>
                  <a:srgbClr val="0000FF"/>
                </a:solidFill>
              </a:rPr>
              <a:t>Randal C. Picker. All Rights Reserved.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Ver</a:t>
            </a:r>
            <a:r>
              <a:rPr lang="en-US" dirty="0" smtClean="0"/>
              <a:t> 2 Answer</a:t>
            </a:r>
            <a:endParaRPr lang="en-US" dirty="0"/>
          </a:p>
        </p:txBody>
      </p:sp>
      <p:sp>
        <p:nvSpPr>
          <p:cNvPr id="3" name="Content Placeholder 2"/>
          <p:cNvSpPr>
            <a:spLocks noGrp="1"/>
          </p:cNvSpPr>
          <p:nvPr>
            <p:ph idx="1"/>
          </p:nvPr>
        </p:nvSpPr>
        <p:spPr/>
        <p:txBody>
          <a:bodyPr/>
          <a:lstStyle/>
          <a:p>
            <a:r>
              <a:rPr lang="en-US" dirty="0" smtClean="0"/>
              <a:t>Priorities Should be Clear</a:t>
            </a:r>
          </a:p>
          <a:p>
            <a:pPr lvl="1"/>
            <a:r>
              <a:rPr lang="en-US" dirty="0" smtClean="0"/>
              <a:t>Bank2 is a creditor of Bank1, not Debtor</a:t>
            </a:r>
          </a:p>
          <a:p>
            <a:pPr lvl="1"/>
            <a:r>
              <a:rPr lang="en-US" dirty="0" err="1" smtClean="0"/>
              <a:t>Finco</a:t>
            </a:r>
            <a:r>
              <a:rPr lang="en-US" dirty="0" smtClean="0"/>
              <a:t> and Bank1 are both creditors of Debtor</a:t>
            </a:r>
          </a:p>
          <a:p>
            <a:pPr lvl="1"/>
            <a:r>
              <a:rPr lang="en-US" dirty="0" smtClean="0"/>
              <a:t>Bank1 has priority over </a:t>
            </a:r>
            <a:r>
              <a:rPr lang="en-US" dirty="0" err="1" smtClean="0"/>
              <a:t>Finco</a:t>
            </a:r>
            <a:r>
              <a:rPr lang="en-US" dirty="0" smtClean="0"/>
              <a:t>, both for the 1/1 loan and the 2/16 loan</a:t>
            </a:r>
          </a:p>
          <a:p>
            <a:pPr lvl="1"/>
            <a:r>
              <a:rPr lang="en-US" dirty="0" smtClean="0"/>
              <a:t>See 9-204 on future advances</a:t>
            </a:r>
            <a:endParaRPr lang="en-US" dirty="0"/>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12,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10</a:t>
            </a:fld>
            <a:endParaRPr lang="en-US" altLang="en-US"/>
          </a:p>
        </p:txBody>
      </p:sp>
    </p:spTree>
    <p:extLst>
      <p:ext uri="{BB962C8B-B14F-4D97-AF65-F5344CB8AC3E}">
        <p14:creationId xmlns:p14="http://schemas.microsoft.com/office/powerpoint/2010/main" val="5918805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Date Placeholder 2"/>
          <p:cNvSpPr>
            <a:spLocks noGrp="1"/>
          </p:cNvSpPr>
          <p:nvPr>
            <p:ph type="dt" sz="quarter" idx="10"/>
          </p:nvPr>
        </p:nvSpPr>
        <p:spPr/>
        <p:txBody>
          <a:bodyPr/>
          <a:lstStyle/>
          <a:p>
            <a:pPr>
              <a:defRPr/>
            </a:pPr>
            <a:fld id="{F1D45D6B-6C57-496E-84A9-0134876642D8}" type="datetime4">
              <a:rPr lang="en-US" smtClean="0"/>
              <a:t>April 12, 2021</a:t>
            </a:fld>
            <a:endParaRPr lang="en-US" altLang="en-US">
              <a:solidFill>
                <a:schemeClr val="bg2"/>
              </a:solidFill>
            </a:endParaRPr>
          </a:p>
        </p:txBody>
      </p:sp>
      <p:sp>
        <p:nvSpPr>
          <p:cNvPr id="22"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4131545-E355-47F5-A1DD-3F66BDD31554}" type="slidenum">
              <a:rPr lang="en-US" altLang="en-US" sz="1400">
                <a:solidFill>
                  <a:srgbClr val="000066"/>
                </a:solidFill>
                <a:latin typeface="Arial" panose="020B0604020202020204" pitchFamily="34" charset="0"/>
              </a:rPr>
              <a:pPr/>
              <a:t>11</a:t>
            </a:fld>
            <a:endParaRPr lang="en-US" altLang="en-US" sz="1400">
              <a:solidFill>
                <a:srgbClr val="000066"/>
              </a:solidFill>
              <a:latin typeface="Arial" panose="020B0604020202020204" pitchFamily="34" charset="0"/>
            </a:endParaRPr>
          </a:p>
        </p:txBody>
      </p:sp>
      <p:sp>
        <p:nvSpPr>
          <p:cNvPr id="16389" name="Rectangle 2"/>
          <p:cNvSpPr>
            <a:spLocks noGrp="1" noChangeArrowheads="1"/>
          </p:cNvSpPr>
          <p:nvPr>
            <p:ph type="title"/>
          </p:nvPr>
        </p:nvSpPr>
        <p:spPr/>
        <p:txBody>
          <a:bodyPr/>
          <a:lstStyle/>
          <a:p>
            <a:r>
              <a:rPr lang="en-US" altLang="en-US" dirty="0" smtClean="0">
                <a:cs typeface="Times New Roman" panose="02020603050405020304" pitchFamily="18" charset="0"/>
              </a:rPr>
              <a:t>3‑5: Secured Creditors and Agents</a:t>
            </a:r>
          </a:p>
        </p:txBody>
      </p:sp>
      <p:sp>
        <p:nvSpPr>
          <p:cNvPr id="1096707" name="AutoShape 3"/>
          <p:cNvSpPr>
            <a:spLocks noChangeArrowheads="1"/>
          </p:cNvSpPr>
          <p:nvPr/>
        </p:nvSpPr>
        <p:spPr bwMode="auto">
          <a:xfrm>
            <a:off x="4509247" y="15113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096708" name="AutoShape 4"/>
          <p:cNvSpPr>
            <a:spLocks noChangeArrowheads="1"/>
          </p:cNvSpPr>
          <p:nvPr/>
        </p:nvSpPr>
        <p:spPr bwMode="auto">
          <a:xfrm>
            <a:off x="1232647" y="49403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SC</a:t>
            </a:r>
          </a:p>
        </p:txBody>
      </p:sp>
      <p:sp>
        <p:nvSpPr>
          <p:cNvPr id="1096709" name="AutoShape 5"/>
          <p:cNvSpPr>
            <a:spLocks noChangeArrowheads="1"/>
          </p:cNvSpPr>
          <p:nvPr/>
        </p:nvSpPr>
        <p:spPr bwMode="auto">
          <a:xfrm>
            <a:off x="7709647" y="4940300"/>
            <a:ext cx="2286000"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SC</a:t>
            </a:r>
          </a:p>
        </p:txBody>
      </p:sp>
      <p:cxnSp>
        <p:nvCxnSpPr>
          <p:cNvPr id="1096710" name="AutoShape 6"/>
          <p:cNvCxnSpPr>
            <a:cxnSpLocks noChangeShapeType="1"/>
          </p:cNvCxnSpPr>
          <p:nvPr/>
        </p:nvCxnSpPr>
        <p:spPr bwMode="auto">
          <a:xfrm flipV="1">
            <a:off x="2680447" y="2730500"/>
            <a:ext cx="2865438" cy="2209800"/>
          </a:xfrm>
          <a:prstGeom prst="straightConnector1">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cxnSp>
      <p:cxnSp>
        <p:nvCxnSpPr>
          <p:cNvPr id="1096711" name="AutoShape 7"/>
          <p:cNvCxnSpPr>
            <a:cxnSpLocks noChangeShapeType="1"/>
          </p:cNvCxnSpPr>
          <p:nvPr/>
        </p:nvCxnSpPr>
        <p:spPr bwMode="auto">
          <a:xfrm flipH="1" flipV="1">
            <a:off x="5804647" y="2730500"/>
            <a:ext cx="3200400" cy="2209800"/>
          </a:xfrm>
          <a:prstGeom prst="straightConnector1">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cxnSp>
      <p:sp>
        <p:nvSpPr>
          <p:cNvPr id="1096712" name="AutoShape 8"/>
          <p:cNvSpPr>
            <a:spLocks noChangeArrowheads="1"/>
          </p:cNvSpPr>
          <p:nvPr/>
        </p:nvSpPr>
        <p:spPr bwMode="auto">
          <a:xfrm>
            <a:off x="2680447" y="3302000"/>
            <a:ext cx="1066800" cy="4953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1/1: $</a:t>
            </a:r>
            <a:endParaRPr lang="en-US" altLang="en-US" sz="3200" dirty="0"/>
          </a:p>
        </p:txBody>
      </p:sp>
      <p:sp>
        <p:nvSpPr>
          <p:cNvPr id="1096713" name="AutoShape 9"/>
          <p:cNvSpPr>
            <a:spLocks noChangeArrowheads="1"/>
          </p:cNvSpPr>
          <p:nvPr/>
        </p:nvSpPr>
        <p:spPr bwMode="auto">
          <a:xfrm>
            <a:off x="7633446" y="3302000"/>
            <a:ext cx="1008530" cy="4953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1/1: $</a:t>
            </a:r>
            <a:endParaRPr lang="en-US" altLang="en-US" sz="3200" dirty="0"/>
          </a:p>
        </p:txBody>
      </p:sp>
      <p:sp>
        <p:nvSpPr>
          <p:cNvPr id="1096714" name="AutoShape 10"/>
          <p:cNvSpPr>
            <a:spLocks noChangeArrowheads="1"/>
          </p:cNvSpPr>
          <p:nvPr/>
        </p:nvSpPr>
        <p:spPr bwMode="auto">
          <a:xfrm>
            <a:off x="4280647" y="3873500"/>
            <a:ext cx="2743200" cy="1447800"/>
          </a:xfrm>
          <a:prstGeom prst="flowChartExtract">
            <a:avLst/>
          </a:prstGeom>
          <a:solidFill>
            <a:schemeClr val="accent1"/>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Holdco</a:t>
            </a:r>
            <a:endParaRPr lang="en-US" altLang="en-US" sz="4000" dirty="0"/>
          </a:p>
        </p:txBody>
      </p:sp>
      <p:cxnSp>
        <p:nvCxnSpPr>
          <p:cNvPr id="1096715" name="AutoShape 11"/>
          <p:cNvCxnSpPr>
            <a:cxnSpLocks noChangeShapeType="1"/>
            <a:stCxn id="1096708" idx="0"/>
            <a:endCxn id="1096714" idx="1"/>
          </p:cNvCxnSpPr>
          <p:nvPr/>
        </p:nvCxnSpPr>
        <p:spPr bwMode="auto">
          <a:xfrm flipV="1">
            <a:off x="2786811" y="4597400"/>
            <a:ext cx="2179637" cy="342900"/>
          </a:xfrm>
          <a:prstGeom prst="straightConnector1">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cxnSp>
      <p:cxnSp>
        <p:nvCxnSpPr>
          <p:cNvPr id="1096716" name="AutoShape 12"/>
          <p:cNvCxnSpPr>
            <a:cxnSpLocks noChangeShapeType="1"/>
            <a:stCxn id="1096709" idx="0"/>
            <a:endCxn id="1096714" idx="3"/>
          </p:cNvCxnSpPr>
          <p:nvPr/>
        </p:nvCxnSpPr>
        <p:spPr bwMode="auto">
          <a:xfrm flipH="1" flipV="1">
            <a:off x="6338047" y="4597400"/>
            <a:ext cx="2514600" cy="342900"/>
          </a:xfrm>
          <a:prstGeom prst="straightConnector1">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cxnSp>
      <p:cxnSp>
        <p:nvCxnSpPr>
          <p:cNvPr id="1096717" name="AutoShape 13"/>
          <p:cNvCxnSpPr>
            <a:cxnSpLocks noChangeShapeType="1"/>
            <a:stCxn id="1096714" idx="0"/>
            <a:endCxn id="1096707" idx="2"/>
          </p:cNvCxnSpPr>
          <p:nvPr/>
        </p:nvCxnSpPr>
        <p:spPr bwMode="auto">
          <a:xfrm flipV="1">
            <a:off x="5652247" y="2730500"/>
            <a:ext cx="0" cy="1143000"/>
          </a:xfrm>
          <a:prstGeom prst="straightConnector1">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cxnSp>
      <p:sp>
        <p:nvSpPr>
          <p:cNvPr id="1096718" name="AutoShape 14"/>
          <p:cNvSpPr>
            <a:spLocks noChangeArrowheads="1"/>
          </p:cNvSpPr>
          <p:nvPr/>
        </p:nvSpPr>
        <p:spPr bwMode="auto">
          <a:xfrm>
            <a:off x="3955210" y="5511800"/>
            <a:ext cx="3196571" cy="1164665"/>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 Appointed </a:t>
            </a:r>
          </a:p>
          <a:p>
            <a:pPr algn="ctr"/>
            <a:r>
              <a:rPr lang="en-US" altLang="en-US" sz="3200" dirty="0"/>
              <a:t>Collateral Agent</a:t>
            </a:r>
          </a:p>
        </p:txBody>
      </p:sp>
      <p:cxnSp>
        <p:nvCxnSpPr>
          <p:cNvPr id="1096721" name="AutoShape 17"/>
          <p:cNvCxnSpPr>
            <a:cxnSpLocks noChangeShapeType="1"/>
          </p:cNvCxnSpPr>
          <p:nvPr/>
        </p:nvCxnSpPr>
        <p:spPr bwMode="auto">
          <a:xfrm flipV="1">
            <a:off x="2680447" y="2730500"/>
            <a:ext cx="2865438" cy="2209800"/>
          </a:xfrm>
          <a:prstGeom prst="straightConnector1">
            <a:avLst/>
          </a:prstGeom>
          <a:noFill/>
          <a:ln w="190500">
            <a:solidFill>
              <a:schemeClr val="bg1"/>
            </a:solidFill>
            <a:round/>
            <a:headEnd/>
            <a:tailEnd type="triangle" w="med" len="med"/>
          </a:ln>
          <a:extLst>
            <a:ext uri="{909E8E84-426E-40DD-AFC4-6F175D3DCCD1}">
              <a14:hiddenFill xmlns:a14="http://schemas.microsoft.com/office/drawing/2010/main">
                <a:noFill/>
              </a14:hiddenFill>
            </a:ext>
          </a:extLst>
        </p:spPr>
      </p:cxnSp>
      <p:cxnSp>
        <p:nvCxnSpPr>
          <p:cNvPr id="1096722" name="AutoShape 18"/>
          <p:cNvCxnSpPr>
            <a:cxnSpLocks noChangeShapeType="1"/>
          </p:cNvCxnSpPr>
          <p:nvPr/>
        </p:nvCxnSpPr>
        <p:spPr bwMode="auto">
          <a:xfrm flipH="1" flipV="1">
            <a:off x="5804647" y="2730500"/>
            <a:ext cx="3200400" cy="2209800"/>
          </a:xfrm>
          <a:prstGeom prst="straightConnector1">
            <a:avLst/>
          </a:prstGeom>
          <a:noFill/>
          <a:ln w="190500">
            <a:solidFill>
              <a:schemeClr val="bg1"/>
            </a:solidFill>
            <a:round/>
            <a:headEnd/>
            <a:tailEnd type="triangle" w="med" len="med"/>
          </a:ln>
          <a:extLst>
            <a:ext uri="{909E8E84-426E-40DD-AFC4-6F175D3DCCD1}">
              <a14:hiddenFill xmlns:a14="http://schemas.microsoft.com/office/drawing/2010/main">
                <a:noFill/>
              </a14:hiddenFill>
            </a:ext>
          </a:extLst>
        </p:spPr>
      </p:cxnSp>
      <p:sp>
        <p:nvSpPr>
          <p:cNvPr id="1096720" name="AutoShape 16"/>
          <p:cNvSpPr>
            <a:spLocks noChangeArrowheads="1"/>
          </p:cNvSpPr>
          <p:nvPr/>
        </p:nvSpPr>
        <p:spPr bwMode="auto">
          <a:xfrm>
            <a:off x="5841159" y="3454400"/>
            <a:ext cx="1868487" cy="9144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3/1</a:t>
            </a:r>
          </a:p>
          <a:p>
            <a:pPr algn="ctr"/>
            <a:r>
              <a:rPr lang="en-US" altLang="en-US" sz="3200" dirty="0"/>
              <a:t>FS: </a:t>
            </a:r>
            <a:r>
              <a:rPr lang="en-US" altLang="en-US" sz="3200" dirty="0" smtClean="0"/>
              <a:t>Holdco</a:t>
            </a:r>
            <a:endParaRPr lang="en-US" altLang="en-US" sz="3200" dirty="0"/>
          </a:p>
        </p:txBody>
      </p:sp>
      <p:sp>
        <p:nvSpPr>
          <p:cNvPr id="1096723" name="Rectangle 19"/>
          <p:cNvSpPr>
            <a:spLocks noChangeArrowheads="1"/>
          </p:cNvSpPr>
          <p:nvPr/>
        </p:nvSpPr>
        <p:spPr bwMode="auto">
          <a:xfrm>
            <a:off x="8364071" y="1704975"/>
            <a:ext cx="3765176" cy="1200329"/>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Has either secured creditor perfected?</a:t>
            </a:r>
          </a:p>
        </p:txBody>
      </p:sp>
      <p:sp>
        <p:nvSpPr>
          <p:cNvPr id="23" name="Rectangle 7"/>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24" name="Text Box 5"/>
          <p:cNvSpPr txBox="1">
            <a:spLocks noChangeArrowheads="1"/>
          </p:cNvSpPr>
          <p:nvPr/>
        </p:nvSpPr>
        <p:spPr bwMode="auto">
          <a:xfrm>
            <a:off x="10081549" y="0"/>
            <a:ext cx="2110451"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50830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096707"/>
                                        </p:tgtEl>
                                        <p:attrNameLst>
                                          <p:attrName>style.visibility</p:attrName>
                                        </p:attrNameLst>
                                      </p:cBhvr>
                                      <p:to>
                                        <p:strVal val="visible"/>
                                      </p:to>
                                    </p:set>
                                    <p:anim calcmode="lin" valueType="num">
                                      <p:cBhvr additive="base">
                                        <p:cTn id="7" dur="500" fill="hold"/>
                                        <p:tgtEl>
                                          <p:spTgt spid="1096707"/>
                                        </p:tgtEl>
                                        <p:attrNameLst>
                                          <p:attrName>ppt_x</p:attrName>
                                        </p:attrNameLst>
                                      </p:cBhvr>
                                      <p:tavLst>
                                        <p:tav tm="0">
                                          <p:val>
                                            <p:strVal val="0-#ppt_w/2"/>
                                          </p:val>
                                        </p:tav>
                                        <p:tav tm="100000">
                                          <p:val>
                                            <p:strVal val="#ppt_x"/>
                                          </p:val>
                                        </p:tav>
                                      </p:tavLst>
                                    </p:anim>
                                    <p:anim calcmode="lin" valueType="num">
                                      <p:cBhvr additive="base">
                                        <p:cTn id="8" dur="500" fill="hold"/>
                                        <p:tgtEl>
                                          <p:spTgt spid="1096707"/>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096708"/>
                                        </p:tgtEl>
                                        <p:attrNameLst>
                                          <p:attrName>style.visibility</p:attrName>
                                        </p:attrNameLst>
                                      </p:cBhvr>
                                      <p:to>
                                        <p:strVal val="visible"/>
                                      </p:to>
                                    </p:set>
                                    <p:anim calcmode="lin" valueType="num">
                                      <p:cBhvr>
                                        <p:cTn id="12" dur="500" fill="hold"/>
                                        <p:tgtEl>
                                          <p:spTgt spid="1096708"/>
                                        </p:tgtEl>
                                        <p:attrNameLst>
                                          <p:attrName>ppt_w</p:attrName>
                                        </p:attrNameLst>
                                      </p:cBhvr>
                                      <p:tavLst>
                                        <p:tav tm="0">
                                          <p:val>
                                            <p:strVal val="2/3*#ppt_w"/>
                                          </p:val>
                                        </p:tav>
                                        <p:tav tm="100000">
                                          <p:val>
                                            <p:strVal val="#ppt_w"/>
                                          </p:val>
                                        </p:tav>
                                      </p:tavLst>
                                    </p:anim>
                                    <p:anim calcmode="lin" valueType="num">
                                      <p:cBhvr>
                                        <p:cTn id="13" dur="500" fill="hold"/>
                                        <p:tgtEl>
                                          <p:spTgt spid="1096708"/>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096709"/>
                                        </p:tgtEl>
                                        <p:attrNameLst>
                                          <p:attrName>style.visibility</p:attrName>
                                        </p:attrNameLst>
                                      </p:cBhvr>
                                      <p:to>
                                        <p:strVal val="visible"/>
                                      </p:to>
                                    </p:set>
                                    <p:anim calcmode="lin" valueType="num">
                                      <p:cBhvr>
                                        <p:cTn id="17" dur="500" fill="hold"/>
                                        <p:tgtEl>
                                          <p:spTgt spid="1096709"/>
                                        </p:tgtEl>
                                        <p:attrNameLst>
                                          <p:attrName>ppt_w</p:attrName>
                                        </p:attrNameLst>
                                      </p:cBhvr>
                                      <p:tavLst>
                                        <p:tav tm="0">
                                          <p:val>
                                            <p:strVal val="2/3*#ppt_w"/>
                                          </p:val>
                                        </p:tav>
                                        <p:tav tm="100000">
                                          <p:val>
                                            <p:strVal val="#ppt_w"/>
                                          </p:val>
                                        </p:tav>
                                      </p:tavLst>
                                    </p:anim>
                                    <p:anim calcmode="lin" valueType="num">
                                      <p:cBhvr>
                                        <p:cTn id="18" dur="500" fill="hold"/>
                                        <p:tgtEl>
                                          <p:spTgt spid="1096709"/>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22" presetClass="entr" presetSubtype="4" fill="hold" nodeType="afterEffect">
                                  <p:stCondLst>
                                    <p:cond delay="0"/>
                                  </p:stCondLst>
                                  <p:childTnLst>
                                    <p:set>
                                      <p:cBhvr>
                                        <p:cTn id="21" dur="1" fill="hold">
                                          <p:stCondLst>
                                            <p:cond delay="0"/>
                                          </p:stCondLst>
                                        </p:cTn>
                                        <p:tgtEl>
                                          <p:spTgt spid="1096710"/>
                                        </p:tgtEl>
                                        <p:attrNameLst>
                                          <p:attrName>style.visibility</p:attrName>
                                        </p:attrNameLst>
                                      </p:cBhvr>
                                      <p:to>
                                        <p:strVal val="visible"/>
                                      </p:to>
                                    </p:set>
                                    <p:animEffect transition="in" filter="wipe(down)">
                                      <p:cBhvr>
                                        <p:cTn id="22" dur="500"/>
                                        <p:tgtEl>
                                          <p:spTgt spid="1096710"/>
                                        </p:tgtEl>
                                      </p:cBhvr>
                                    </p:animEffect>
                                  </p:childTnLst>
                                </p:cTn>
                              </p:par>
                            </p:childTnLst>
                          </p:cTn>
                        </p:par>
                        <p:par>
                          <p:cTn id="23" fill="hold" nodeType="afterGroup">
                            <p:stCondLst>
                              <p:cond delay="2000"/>
                            </p:stCondLst>
                            <p:childTnLst>
                              <p:par>
                                <p:cTn id="24" presetID="22" presetClass="entr" presetSubtype="4" fill="hold" nodeType="afterEffect">
                                  <p:stCondLst>
                                    <p:cond delay="0"/>
                                  </p:stCondLst>
                                  <p:childTnLst>
                                    <p:set>
                                      <p:cBhvr>
                                        <p:cTn id="25" dur="1" fill="hold">
                                          <p:stCondLst>
                                            <p:cond delay="0"/>
                                          </p:stCondLst>
                                        </p:cTn>
                                        <p:tgtEl>
                                          <p:spTgt spid="1096711"/>
                                        </p:tgtEl>
                                        <p:attrNameLst>
                                          <p:attrName>style.visibility</p:attrName>
                                        </p:attrNameLst>
                                      </p:cBhvr>
                                      <p:to>
                                        <p:strVal val="visible"/>
                                      </p:to>
                                    </p:set>
                                    <p:animEffect transition="in" filter="wipe(down)">
                                      <p:cBhvr>
                                        <p:cTn id="26" dur="500"/>
                                        <p:tgtEl>
                                          <p:spTgt spid="1096711"/>
                                        </p:tgtEl>
                                      </p:cBhvr>
                                    </p:animEffect>
                                  </p:childTnLst>
                                </p:cTn>
                              </p:par>
                            </p:childTnLst>
                          </p:cTn>
                        </p:par>
                        <p:par>
                          <p:cTn id="27" fill="hold" nodeType="afterGroup">
                            <p:stCondLst>
                              <p:cond delay="2500"/>
                            </p:stCondLst>
                            <p:childTnLst>
                              <p:par>
                                <p:cTn id="28" presetID="9" presetClass="entr" presetSubtype="0" fill="hold" grpId="0" nodeType="afterEffect">
                                  <p:stCondLst>
                                    <p:cond delay="0"/>
                                  </p:stCondLst>
                                  <p:childTnLst>
                                    <p:set>
                                      <p:cBhvr>
                                        <p:cTn id="29" dur="1" fill="hold">
                                          <p:stCondLst>
                                            <p:cond delay="0"/>
                                          </p:stCondLst>
                                        </p:cTn>
                                        <p:tgtEl>
                                          <p:spTgt spid="1096712"/>
                                        </p:tgtEl>
                                        <p:attrNameLst>
                                          <p:attrName>style.visibility</p:attrName>
                                        </p:attrNameLst>
                                      </p:cBhvr>
                                      <p:to>
                                        <p:strVal val="visible"/>
                                      </p:to>
                                    </p:set>
                                    <p:animEffect transition="in" filter="dissolve">
                                      <p:cBhvr>
                                        <p:cTn id="30" dur="500"/>
                                        <p:tgtEl>
                                          <p:spTgt spid="1096712"/>
                                        </p:tgtEl>
                                      </p:cBhvr>
                                    </p:animEffect>
                                  </p:childTnLst>
                                </p:cTn>
                              </p:par>
                            </p:childTnLst>
                          </p:cTn>
                        </p:par>
                        <p:par>
                          <p:cTn id="31" fill="hold" nodeType="afterGroup">
                            <p:stCondLst>
                              <p:cond delay="3000"/>
                            </p:stCondLst>
                            <p:childTnLst>
                              <p:par>
                                <p:cTn id="32" presetID="9" presetClass="entr" presetSubtype="0" fill="hold" grpId="0" nodeType="afterEffect">
                                  <p:stCondLst>
                                    <p:cond delay="0"/>
                                  </p:stCondLst>
                                  <p:childTnLst>
                                    <p:set>
                                      <p:cBhvr>
                                        <p:cTn id="33" dur="1" fill="hold">
                                          <p:stCondLst>
                                            <p:cond delay="0"/>
                                          </p:stCondLst>
                                        </p:cTn>
                                        <p:tgtEl>
                                          <p:spTgt spid="1096713"/>
                                        </p:tgtEl>
                                        <p:attrNameLst>
                                          <p:attrName>style.visibility</p:attrName>
                                        </p:attrNameLst>
                                      </p:cBhvr>
                                      <p:to>
                                        <p:strVal val="visible"/>
                                      </p:to>
                                    </p:set>
                                    <p:animEffect transition="in" filter="dissolve">
                                      <p:cBhvr>
                                        <p:cTn id="34" dur="500"/>
                                        <p:tgtEl>
                                          <p:spTgt spid="109671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3" presetClass="entr" presetSubtype="272" fill="hold" grpId="0" nodeType="clickEffect">
                                  <p:stCondLst>
                                    <p:cond delay="0"/>
                                  </p:stCondLst>
                                  <p:childTnLst>
                                    <p:set>
                                      <p:cBhvr>
                                        <p:cTn id="38" dur="1" fill="hold">
                                          <p:stCondLst>
                                            <p:cond delay="0"/>
                                          </p:stCondLst>
                                        </p:cTn>
                                        <p:tgtEl>
                                          <p:spTgt spid="1096714"/>
                                        </p:tgtEl>
                                        <p:attrNameLst>
                                          <p:attrName>style.visibility</p:attrName>
                                        </p:attrNameLst>
                                      </p:cBhvr>
                                      <p:to>
                                        <p:strVal val="visible"/>
                                      </p:to>
                                    </p:set>
                                    <p:anim calcmode="lin" valueType="num">
                                      <p:cBhvr>
                                        <p:cTn id="39" dur="500" fill="hold"/>
                                        <p:tgtEl>
                                          <p:spTgt spid="1096714"/>
                                        </p:tgtEl>
                                        <p:attrNameLst>
                                          <p:attrName>ppt_w</p:attrName>
                                        </p:attrNameLst>
                                      </p:cBhvr>
                                      <p:tavLst>
                                        <p:tav tm="0">
                                          <p:val>
                                            <p:strVal val="2/3*#ppt_w"/>
                                          </p:val>
                                        </p:tav>
                                        <p:tav tm="100000">
                                          <p:val>
                                            <p:strVal val="#ppt_w"/>
                                          </p:val>
                                        </p:tav>
                                      </p:tavLst>
                                    </p:anim>
                                    <p:anim calcmode="lin" valueType="num">
                                      <p:cBhvr>
                                        <p:cTn id="40" dur="500" fill="hold"/>
                                        <p:tgtEl>
                                          <p:spTgt spid="1096714"/>
                                        </p:tgtEl>
                                        <p:attrNameLst>
                                          <p:attrName>ppt_h</p:attrName>
                                        </p:attrNameLst>
                                      </p:cBhvr>
                                      <p:tavLst>
                                        <p:tav tm="0">
                                          <p:val>
                                            <p:strVal val="2/3*#ppt_h"/>
                                          </p:val>
                                        </p:tav>
                                        <p:tav tm="100000">
                                          <p:val>
                                            <p:strVal val="#ppt_h"/>
                                          </p:val>
                                        </p:tav>
                                      </p:tavLst>
                                    </p:anim>
                                  </p:childTnLst>
                                </p:cTn>
                              </p:par>
                            </p:childTnLst>
                          </p:cTn>
                        </p:par>
                        <p:par>
                          <p:cTn id="41" fill="hold" nodeType="afterGroup">
                            <p:stCondLst>
                              <p:cond delay="500"/>
                            </p:stCondLst>
                            <p:childTnLst>
                              <p:par>
                                <p:cTn id="42" presetID="1" presetClass="entr" presetSubtype="0" fill="hold" nodeType="afterEffect">
                                  <p:stCondLst>
                                    <p:cond delay="0"/>
                                  </p:stCondLst>
                                  <p:childTnLst>
                                    <p:set>
                                      <p:cBhvr>
                                        <p:cTn id="43" dur="1" fill="hold">
                                          <p:stCondLst>
                                            <p:cond delay="499"/>
                                          </p:stCondLst>
                                        </p:cTn>
                                        <p:tgtEl>
                                          <p:spTgt spid="1096721"/>
                                        </p:tgtEl>
                                        <p:attrNameLst>
                                          <p:attrName>style.visibility</p:attrName>
                                        </p:attrNameLst>
                                      </p:cBhvr>
                                      <p:to>
                                        <p:strVal val="visible"/>
                                      </p:to>
                                    </p:set>
                                  </p:childTnLst>
                                </p:cTn>
                              </p:par>
                            </p:childTnLst>
                          </p:cTn>
                        </p:par>
                        <p:par>
                          <p:cTn id="44" fill="hold" nodeType="afterGroup">
                            <p:stCondLst>
                              <p:cond delay="1000"/>
                            </p:stCondLst>
                            <p:childTnLst>
                              <p:par>
                                <p:cTn id="45" presetID="1" presetClass="entr" presetSubtype="0" fill="hold" nodeType="afterEffect">
                                  <p:stCondLst>
                                    <p:cond delay="0"/>
                                  </p:stCondLst>
                                  <p:childTnLst>
                                    <p:set>
                                      <p:cBhvr>
                                        <p:cTn id="46" dur="1" fill="hold">
                                          <p:stCondLst>
                                            <p:cond delay="499"/>
                                          </p:stCondLst>
                                        </p:cTn>
                                        <p:tgtEl>
                                          <p:spTgt spid="1096722"/>
                                        </p:tgtEl>
                                        <p:attrNameLst>
                                          <p:attrName>style.visibility</p:attrName>
                                        </p:attrNameLst>
                                      </p:cBhvr>
                                      <p:to>
                                        <p:strVal val="visible"/>
                                      </p:to>
                                    </p:set>
                                  </p:childTnLst>
                                </p:cTn>
                              </p:par>
                            </p:childTnLst>
                          </p:cTn>
                        </p:par>
                        <p:par>
                          <p:cTn id="47" fill="hold" nodeType="afterGroup">
                            <p:stCondLst>
                              <p:cond delay="1500"/>
                            </p:stCondLst>
                            <p:childTnLst>
                              <p:par>
                                <p:cTn id="48" presetID="9" presetClass="entr" presetSubtype="0" fill="hold" grpId="0" nodeType="afterEffect">
                                  <p:stCondLst>
                                    <p:cond delay="0"/>
                                  </p:stCondLst>
                                  <p:childTnLst>
                                    <p:set>
                                      <p:cBhvr>
                                        <p:cTn id="49" dur="1" fill="hold">
                                          <p:stCondLst>
                                            <p:cond delay="0"/>
                                          </p:stCondLst>
                                        </p:cTn>
                                        <p:tgtEl>
                                          <p:spTgt spid="1096718"/>
                                        </p:tgtEl>
                                        <p:attrNameLst>
                                          <p:attrName>style.visibility</p:attrName>
                                        </p:attrNameLst>
                                      </p:cBhvr>
                                      <p:to>
                                        <p:strVal val="visible"/>
                                      </p:to>
                                    </p:set>
                                    <p:animEffect transition="in" filter="dissolve">
                                      <p:cBhvr>
                                        <p:cTn id="50" dur="500"/>
                                        <p:tgtEl>
                                          <p:spTgt spid="1096718"/>
                                        </p:tgtEl>
                                      </p:cBhvr>
                                    </p:animEffect>
                                  </p:childTnLst>
                                </p:cTn>
                              </p:par>
                            </p:childTnLst>
                          </p:cTn>
                        </p:par>
                        <p:par>
                          <p:cTn id="51" fill="hold" nodeType="afterGroup">
                            <p:stCondLst>
                              <p:cond delay="2000"/>
                            </p:stCondLst>
                            <p:childTnLst>
                              <p:par>
                                <p:cTn id="52" presetID="22" presetClass="entr" presetSubtype="8" fill="hold" nodeType="afterEffect">
                                  <p:stCondLst>
                                    <p:cond delay="0"/>
                                  </p:stCondLst>
                                  <p:childTnLst>
                                    <p:set>
                                      <p:cBhvr>
                                        <p:cTn id="53" dur="1" fill="hold">
                                          <p:stCondLst>
                                            <p:cond delay="0"/>
                                          </p:stCondLst>
                                        </p:cTn>
                                        <p:tgtEl>
                                          <p:spTgt spid="1096715"/>
                                        </p:tgtEl>
                                        <p:attrNameLst>
                                          <p:attrName>style.visibility</p:attrName>
                                        </p:attrNameLst>
                                      </p:cBhvr>
                                      <p:to>
                                        <p:strVal val="visible"/>
                                      </p:to>
                                    </p:set>
                                    <p:animEffect transition="in" filter="wipe(left)">
                                      <p:cBhvr>
                                        <p:cTn id="54" dur="500"/>
                                        <p:tgtEl>
                                          <p:spTgt spid="1096715"/>
                                        </p:tgtEl>
                                      </p:cBhvr>
                                    </p:animEffect>
                                  </p:childTnLst>
                                </p:cTn>
                              </p:par>
                            </p:childTnLst>
                          </p:cTn>
                        </p:par>
                        <p:par>
                          <p:cTn id="55" fill="hold" nodeType="afterGroup">
                            <p:stCondLst>
                              <p:cond delay="2500"/>
                            </p:stCondLst>
                            <p:childTnLst>
                              <p:par>
                                <p:cTn id="56" presetID="22" presetClass="entr" presetSubtype="2" fill="hold" nodeType="afterEffect">
                                  <p:stCondLst>
                                    <p:cond delay="0"/>
                                  </p:stCondLst>
                                  <p:childTnLst>
                                    <p:set>
                                      <p:cBhvr>
                                        <p:cTn id="57" dur="1" fill="hold">
                                          <p:stCondLst>
                                            <p:cond delay="0"/>
                                          </p:stCondLst>
                                        </p:cTn>
                                        <p:tgtEl>
                                          <p:spTgt spid="1096716"/>
                                        </p:tgtEl>
                                        <p:attrNameLst>
                                          <p:attrName>style.visibility</p:attrName>
                                        </p:attrNameLst>
                                      </p:cBhvr>
                                      <p:to>
                                        <p:strVal val="visible"/>
                                      </p:to>
                                    </p:set>
                                    <p:animEffect transition="in" filter="wipe(right)">
                                      <p:cBhvr>
                                        <p:cTn id="58" dur="500"/>
                                        <p:tgtEl>
                                          <p:spTgt spid="1096716"/>
                                        </p:tgtEl>
                                      </p:cBhvr>
                                    </p:animEffect>
                                  </p:childTnLst>
                                </p:cTn>
                              </p:par>
                            </p:childTnLst>
                          </p:cTn>
                        </p:par>
                        <p:par>
                          <p:cTn id="59" fill="hold" nodeType="afterGroup">
                            <p:stCondLst>
                              <p:cond delay="3000"/>
                            </p:stCondLst>
                            <p:childTnLst>
                              <p:par>
                                <p:cTn id="60" presetID="22" presetClass="entr" presetSubtype="4" fill="hold" nodeType="afterEffect">
                                  <p:stCondLst>
                                    <p:cond delay="0"/>
                                  </p:stCondLst>
                                  <p:childTnLst>
                                    <p:set>
                                      <p:cBhvr>
                                        <p:cTn id="61" dur="1" fill="hold">
                                          <p:stCondLst>
                                            <p:cond delay="0"/>
                                          </p:stCondLst>
                                        </p:cTn>
                                        <p:tgtEl>
                                          <p:spTgt spid="1096717"/>
                                        </p:tgtEl>
                                        <p:attrNameLst>
                                          <p:attrName>style.visibility</p:attrName>
                                        </p:attrNameLst>
                                      </p:cBhvr>
                                      <p:to>
                                        <p:strVal val="visible"/>
                                      </p:to>
                                    </p:set>
                                    <p:animEffect transition="in" filter="wipe(down)">
                                      <p:cBhvr>
                                        <p:cTn id="62" dur="500"/>
                                        <p:tgtEl>
                                          <p:spTgt spid="1096717"/>
                                        </p:tgtEl>
                                      </p:cBhvr>
                                    </p:animEffect>
                                  </p:childTnLst>
                                </p:cTn>
                              </p:par>
                            </p:childTnLst>
                          </p:cTn>
                        </p:par>
                        <p:par>
                          <p:cTn id="63" fill="hold" nodeType="afterGroup">
                            <p:stCondLst>
                              <p:cond delay="3500"/>
                            </p:stCondLst>
                            <p:childTnLst>
                              <p:par>
                                <p:cTn id="64" presetID="9" presetClass="entr" presetSubtype="0" fill="hold" grpId="0" nodeType="afterEffect">
                                  <p:stCondLst>
                                    <p:cond delay="0"/>
                                  </p:stCondLst>
                                  <p:childTnLst>
                                    <p:set>
                                      <p:cBhvr>
                                        <p:cTn id="65" dur="1" fill="hold">
                                          <p:stCondLst>
                                            <p:cond delay="0"/>
                                          </p:stCondLst>
                                        </p:cTn>
                                        <p:tgtEl>
                                          <p:spTgt spid="1096720"/>
                                        </p:tgtEl>
                                        <p:attrNameLst>
                                          <p:attrName>style.visibility</p:attrName>
                                        </p:attrNameLst>
                                      </p:cBhvr>
                                      <p:to>
                                        <p:strVal val="visible"/>
                                      </p:to>
                                    </p:set>
                                    <p:animEffect transition="in" filter="dissolve">
                                      <p:cBhvr>
                                        <p:cTn id="66" dur="500"/>
                                        <p:tgtEl>
                                          <p:spTgt spid="1096720"/>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1" presetClass="exit" presetSubtype="0" fill="hold" grpId="0" nodeType="clickEffect">
                                  <p:stCondLst>
                                    <p:cond delay="0"/>
                                  </p:stCondLst>
                                  <p:childTnLst>
                                    <p:set>
                                      <p:cBhvr>
                                        <p:cTn id="70" dur="1" fill="hold">
                                          <p:stCondLst>
                                            <p:cond delay="0"/>
                                          </p:stCondLst>
                                        </p:cTn>
                                        <p:tgtEl>
                                          <p:spTgt spid="23"/>
                                        </p:tgtEl>
                                        <p:attrNameLst>
                                          <p:attrName>style.visibility</p:attrName>
                                        </p:attrNameLst>
                                      </p:cBhvr>
                                      <p:to>
                                        <p:strVal val="hidden"/>
                                      </p:to>
                                    </p:set>
                                  </p:childTnLst>
                                </p:cTn>
                              </p:par>
                              <p:par>
                                <p:cTn id="71" presetID="9" presetClass="entr" presetSubtype="0" fill="hold" grpId="0" nodeType="withEffect">
                                  <p:stCondLst>
                                    <p:cond delay="0"/>
                                  </p:stCondLst>
                                  <p:childTnLst>
                                    <p:set>
                                      <p:cBhvr>
                                        <p:cTn id="72" dur="1" fill="hold">
                                          <p:stCondLst>
                                            <p:cond delay="0"/>
                                          </p:stCondLst>
                                        </p:cTn>
                                        <p:tgtEl>
                                          <p:spTgt spid="1096723"/>
                                        </p:tgtEl>
                                        <p:attrNameLst>
                                          <p:attrName>style.visibility</p:attrName>
                                        </p:attrNameLst>
                                      </p:cBhvr>
                                      <p:to>
                                        <p:strVal val="visible"/>
                                      </p:to>
                                    </p:set>
                                    <p:animEffect transition="in" filter="dissolve">
                                      <p:cBhvr>
                                        <p:cTn id="73" dur="500"/>
                                        <p:tgtEl>
                                          <p:spTgt spid="10967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6707" grpId="0" animBg="1" autoUpdateAnimBg="0"/>
      <p:bldP spid="1096708" grpId="0" animBg="1" autoUpdateAnimBg="0"/>
      <p:bldP spid="1096709" grpId="0" animBg="1" autoUpdateAnimBg="0"/>
      <p:bldP spid="1096712" grpId="0" animBg="1" autoUpdateAnimBg="0"/>
      <p:bldP spid="1096713" grpId="0" animBg="1" autoUpdateAnimBg="0"/>
      <p:bldP spid="1096714" grpId="0" animBg="1" autoUpdateAnimBg="0"/>
      <p:bldP spid="1096718" grpId="0" animBg="1" autoUpdateAnimBg="0"/>
      <p:bldP spid="1096720" grpId="0" animBg="1" autoUpdateAnimBg="0"/>
      <p:bldP spid="1096723" grpId="0" animBg="1" autoUpdateAnimBg="0"/>
      <p:bldP spid="2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ate Placeholder 2"/>
          <p:cNvSpPr>
            <a:spLocks noGrp="1"/>
          </p:cNvSpPr>
          <p:nvPr>
            <p:ph type="dt" sz="quarter" idx="10"/>
          </p:nvPr>
        </p:nvSpPr>
        <p:spPr/>
        <p:txBody>
          <a:bodyPr/>
          <a:lstStyle/>
          <a:p>
            <a:pPr>
              <a:defRPr/>
            </a:pPr>
            <a:fld id="{0FAC079B-BE2B-4117-A5CF-58B9EA2ADD54}" type="datetime4">
              <a:rPr lang="en-US"/>
              <a:pPr>
                <a:defRPr/>
              </a:pPr>
              <a:t>April 12, 2021</a:t>
            </a:fld>
            <a:endParaRPr lang="en-US" altLang="en-US">
              <a:solidFill>
                <a:schemeClr val="bg2"/>
              </a:solidFill>
            </a:endParaRPr>
          </a:p>
        </p:txBody>
      </p:sp>
      <p:sp>
        <p:nvSpPr>
          <p:cNvPr id="3174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spcBef>
                <a:spcPct val="0"/>
              </a:spcBef>
              <a:buClrTx/>
              <a:buSzTx/>
              <a:buFontTx/>
              <a:buNone/>
            </a:pPr>
            <a:fld id="{4208BCCC-4EDA-43DB-A0D7-9987EEE0D197}" type="slidenum">
              <a:rPr lang="en-US" altLang="en-US" sz="1400" smtClean="0">
                <a:solidFill>
                  <a:srgbClr val="000066"/>
                </a:solidFill>
              </a:rPr>
              <a:pPr>
                <a:spcBef>
                  <a:spcPct val="0"/>
                </a:spcBef>
                <a:buClrTx/>
                <a:buSzTx/>
                <a:buFontTx/>
                <a:buNone/>
              </a:pPr>
              <a:t>12</a:t>
            </a:fld>
            <a:endParaRPr lang="en-US" altLang="en-US" sz="1400" smtClean="0">
              <a:solidFill>
                <a:srgbClr val="000066"/>
              </a:solidFill>
            </a:endParaRPr>
          </a:p>
        </p:txBody>
      </p:sp>
      <p:sp>
        <p:nvSpPr>
          <p:cNvPr id="31748" name="Rectangle 2"/>
          <p:cNvSpPr>
            <a:spLocks noGrp="1" noChangeArrowheads="1"/>
          </p:cNvSpPr>
          <p:nvPr>
            <p:ph type="title"/>
          </p:nvPr>
        </p:nvSpPr>
        <p:spPr/>
        <p:txBody>
          <a:bodyPr/>
          <a:lstStyle/>
          <a:p>
            <a:r>
              <a:rPr lang="en-US" altLang="en-US" dirty="0" smtClean="0">
                <a:cs typeface="Times New Roman" panose="02020603050405020304" pitchFamily="18" charset="0"/>
              </a:rPr>
              <a:t>Lending Groups: Version 3</a:t>
            </a:r>
          </a:p>
        </p:txBody>
      </p:sp>
      <p:sp>
        <p:nvSpPr>
          <p:cNvPr id="1384451" name="AutoShape 3"/>
          <p:cNvSpPr>
            <a:spLocks noChangeArrowheads="1"/>
          </p:cNvSpPr>
          <p:nvPr/>
        </p:nvSpPr>
        <p:spPr bwMode="auto">
          <a:xfrm>
            <a:off x="6277588" y="5071650"/>
            <a:ext cx="2372752" cy="1066800"/>
          </a:xfrm>
          <a:prstGeom prst="flowChartInputOutput">
            <a:avLst/>
          </a:prstGeom>
          <a:solidFill>
            <a:srgbClr val="FFFF00"/>
          </a:solidFill>
          <a:ln w="9525">
            <a:solidFill>
              <a:schemeClr val="tx1"/>
            </a:solidFill>
            <a:miter lim="800000"/>
            <a:headEnd/>
            <a:tailEnd/>
          </a:ln>
        </p:spPr>
        <p:txBody>
          <a:bodyPr wrap="none" anchor="ct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lgn="ctr">
              <a:spcBef>
                <a:spcPct val="0"/>
              </a:spcBef>
              <a:buClrTx/>
              <a:buSzTx/>
              <a:buFontTx/>
              <a:buNone/>
            </a:pPr>
            <a:r>
              <a:rPr lang="en-US" altLang="en-US" sz="4000" dirty="0" smtClean="0">
                <a:solidFill>
                  <a:schemeClr val="tx1"/>
                </a:solidFill>
                <a:latin typeface="Times New Roman" panose="02020603050405020304" pitchFamily="18" charset="0"/>
              </a:rPr>
              <a:t>Bank1</a:t>
            </a:r>
            <a:endParaRPr lang="en-US" altLang="en-US" sz="4000" dirty="0">
              <a:solidFill>
                <a:schemeClr val="tx1"/>
              </a:solidFill>
              <a:latin typeface="Times New Roman" panose="02020603050405020304" pitchFamily="18" charset="0"/>
            </a:endParaRPr>
          </a:p>
        </p:txBody>
      </p:sp>
      <p:sp>
        <p:nvSpPr>
          <p:cNvPr id="1384452" name="AutoShape 4"/>
          <p:cNvSpPr>
            <a:spLocks noChangeArrowheads="1"/>
          </p:cNvSpPr>
          <p:nvPr/>
        </p:nvSpPr>
        <p:spPr bwMode="auto">
          <a:xfrm>
            <a:off x="1848423" y="2043975"/>
            <a:ext cx="2106706" cy="1134394"/>
          </a:xfrm>
          <a:prstGeom prst="flowChartProcess">
            <a:avLst/>
          </a:prstGeom>
          <a:solidFill>
            <a:srgbClr val="00FF00"/>
          </a:solidFill>
          <a:ln w="9525">
            <a:solidFill>
              <a:schemeClr val="tx1"/>
            </a:solidFill>
            <a:miter lim="800000"/>
            <a:headEnd/>
            <a:tailEnd/>
          </a:ln>
        </p:spPr>
        <p:txBody>
          <a:bodyPr wrap="square" anchor="ctr">
            <a:noAutofit/>
          </a:bodyP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lgn="ctr">
              <a:spcBef>
                <a:spcPct val="0"/>
              </a:spcBef>
              <a:buClrTx/>
              <a:buSzTx/>
              <a:buFontTx/>
              <a:buNone/>
            </a:pPr>
            <a:r>
              <a:rPr lang="en-US" altLang="en-US" sz="4000" dirty="0" smtClean="0">
                <a:solidFill>
                  <a:schemeClr val="tx1"/>
                </a:solidFill>
                <a:latin typeface="Times New Roman" panose="02020603050405020304" pitchFamily="18" charset="0"/>
              </a:rPr>
              <a:t>Debtor</a:t>
            </a:r>
            <a:endParaRPr lang="en-US" altLang="en-US" sz="4000" dirty="0">
              <a:solidFill>
                <a:schemeClr val="tx1"/>
              </a:solidFill>
              <a:latin typeface="Times New Roman" panose="02020603050405020304" pitchFamily="18" charset="0"/>
            </a:endParaRPr>
          </a:p>
        </p:txBody>
      </p:sp>
      <p:sp>
        <p:nvSpPr>
          <p:cNvPr id="1384453" name="Text Box 5"/>
          <p:cNvSpPr txBox="1">
            <a:spLocks noChangeArrowheads="1"/>
          </p:cNvSpPr>
          <p:nvPr/>
        </p:nvSpPr>
        <p:spPr bwMode="auto">
          <a:xfrm>
            <a:off x="3206110" y="6232987"/>
            <a:ext cx="4634752" cy="646331"/>
          </a:xfrm>
          <a:prstGeom prst="rect">
            <a:avLst/>
          </a:prstGeom>
          <a:solidFill>
            <a:schemeClr val="bg1"/>
          </a:solidFill>
          <a:ln w="25400">
            <a:solidFill>
              <a:srgbClr val="FF0000"/>
            </a:solidFill>
            <a:miter lim="800000"/>
            <a:headEnd/>
            <a:tailEnd/>
          </a:ln>
        </p:spPr>
        <p:txBody>
          <a:bodyPr wrap="square">
            <a:spAutoFit/>
          </a:bodyP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spcBef>
                <a:spcPct val="50000"/>
              </a:spcBef>
              <a:buClrTx/>
              <a:buSzTx/>
              <a:buFontTx/>
              <a:buNone/>
            </a:pPr>
            <a:r>
              <a:rPr lang="en-US" altLang="en-US" sz="3600" dirty="0" smtClean="0">
                <a:solidFill>
                  <a:srgbClr val="FF0000"/>
                </a:solidFill>
                <a:latin typeface="Times New Roman" panose="02020603050405020304" pitchFamily="18" charset="0"/>
                <a:cs typeface="Times New Roman" panose="02020603050405020304" pitchFamily="18" charset="0"/>
              </a:rPr>
              <a:t>What are the priorities?</a:t>
            </a:r>
            <a:endParaRPr lang="en-US" altLang="en-US" sz="3600" dirty="0">
              <a:solidFill>
                <a:srgbClr val="FF0000"/>
              </a:solidFill>
              <a:latin typeface="Times New Roman" panose="02020603050405020304" pitchFamily="18" charset="0"/>
            </a:endParaRPr>
          </a:p>
        </p:txBody>
      </p:sp>
      <p:sp>
        <p:nvSpPr>
          <p:cNvPr id="1384454" name="Line 6"/>
          <p:cNvSpPr>
            <a:spLocks noChangeShapeType="1"/>
          </p:cNvSpPr>
          <p:nvPr/>
        </p:nvSpPr>
        <p:spPr bwMode="auto">
          <a:xfrm>
            <a:off x="3981450" y="2412267"/>
            <a:ext cx="48387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84455" name="AutoShape 7"/>
          <p:cNvSpPr>
            <a:spLocks noChangeArrowheads="1"/>
          </p:cNvSpPr>
          <p:nvPr/>
        </p:nvSpPr>
        <p:spPr bwMode="auto">
          <a:xfrm>
            <a:off x="4338245" y="1424310"/>
            <a:ext cx="4359985" cy="619665"/>
          </a:xfrm>
          <a:prstGeom prst="flowChartAlternateProcess">
            <a:avLst/>
          </a:prstGeom>
          <a:solidFill>
            <a:srgbClr val="00FFFF"/>
          </a:solidFill>
          <a:ln w="9525">
            <a:solidFill>
              <a:schemeClr val="tx1"/>
            </a:solidFill>
            <a:miter lim="800000"/>
            <a:headEnd/>
            <a:tailEnd/>
          </a:ln>
        </p:spPr>
        <p:txBody>
          <a:bodyPr wrap="none" anchor="ct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lgn="ctr">
              <a:spcBef>
                <a:spcPct val="0"/>
              </a:spcBef>
              <a:buClrTx/>
              <a:buSzTx/>
              <a:buFontTx/>
              <a:buNone/>
            </a:pPr>
            <a:r>
              <a:rPr lang="en-US" altLang="en-US" dirty="0" smtClean="0">
                <a:solidFill>
                  <a:schemeClr val="tx1"/>
                </a:solidFill>
                <a:latin typeface="Times New Roman" panose="02020603050405020304" pitchFamily="18" charset="0"/>
              </a:rPr>
              <a:t>1/1: SA/FS: All Assets</a:t>
            </a:r>
            <a:endParaRPr lang="en-US" altLang="en-US" dirty="0">
              <a:solidFill>
                <a:schemeClr val="tx1"/>
              </a:solidFill>
              <a:latin typeface="Times New Roman" panose="02020603050405020304" pitchFamily="18" charset="0"/>
            </a:endParaRPr>
          </a:p>
        </p:txBody>
      </p:sp>
      <p:sp>
        <p:nvSpPr>
          <p:cNvPr id="14" name="Rectangle 7"/>
          <p:cNvSpPr>
            <a:spLocks noChangeArrowheads="1"/>
          </p:cNvSpPr>
          <p:nvPr/>
        </p:nvSpPr>
        <p:spPr bwMode="auto">
          <a:xfrm>
            <a:off x="12018963" y="6689725"/>
            <a:ext cx="173037" cy="157163"/>
          </a:xfrm>
          <a:prstGeom prst="rect">
            <a:avLst/>
          </a:prstGeom>
          <a:solidFill>
            <a:srgbClr val="3366FF"/>
          </a:solidFill>
          <a:ln w="9525">
            <a:solidFill>
              <a:schemeClr val="tx1"/>
            </a:solidFill>
            <a:miter lim="800000"/>
            <a:headEnd/>
            <a:tailEnd/>
          </a:ln>
        </p:spPr>
        <p:txBody>
          <a:bodyPr wrap="none" anchor="ct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spcBef>
                <a:spcPct val="0"/>
              </a:spcBef>
              <a:buClrTx/>
              <a:buSzTx/>
              <a:buFontTx/>
              <a:buNone/>
            </a:pPr>
            <a:endParaRPr lang="en-US" altLang="en-US" sz="2400">
              <a:solidFill>
                <a:schemeClr val="tx1"/>
              </a:solidFill>
              <a:latin typeface="Times New Roman" panose="02020603050405020304" pitchFamily="18" charset="0"/>
            </a:endParaRPr>
          </a:p>
        </p:txBody>
      </p:sp>
      <p:sp>
        <p:nvSpPr>
          <p:cNvPr id="12" name="AutoShape 3"/>
          <p:cNvSpPr>
            <a:spLocks noChangeArrowheads="1"/>
          </p:cNvSpPr>
          <p:nvPr/>
        </p:nvSpPr>
        <p:spPr bwMode="auto">
          <a:xfrm>
            <a:off x="8842095" y="5093821"/>
            <a:ext cx="2372752" cy="1066800"/>
          </a:xfrm>
          <a:prstGeom prst="flowChartInputOutput">
            <a:avLst/>
          </a:prstGeom>
          <a:solidFill>
            <a:srgbClr val="FFFF00"/>
          </a:solidFill>
          <a:ln w="9525">
            <a:solidFill>
              <a:schemeClr val="tx1"/>
            </a:solidFill>
            <a:miter lim="800000"/>
            <a:headEnd/>
            <a:tailEnd/>
          </a:ln>
        </p:spPr>
        <p:txBody>
          <a:bodyPr wrap="none" anchor="ct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lgn="ctr">
              <a:spcBef>
                <a:spcPct val="0"/>
              </a:spcBef>
              <a:buClrTx/>
              <a:buSzTx/>
              <a:buFontTx/>
              <a:buNone/>
            </a:pPr>
            <a:r>
              <a:rPr lang="en-US" altLang="en-US" sz="4000" dirty="0" smtClean="0">
                <a:solidFill>
                  <a:schemeClr val="tx1"/>
                </a:solidFill>
                <a:latin typeface="Times New Roman" panose="02020603050405020304" pitchFamily="18" charset="0"/>
              </a:rPr>
              <a:t>Bank2</a:t>
            </a:r>
            <a:endParaRPr lang="en-US" altLang="en-US" sz="4000" dirty="0">
              <a:solidFill>
                <a:schemeClr val="tx1"/>
              </a:solidFill>
              <a:latin typeface="Times New Roman" panose="02020603050405020304" pitchFamily="18" charset="0"/>
            </a:endParaRPr>
          </a:p>
        </p:txBody>
      </p:sp>
      <p:sp>
        <p:nvSpPr>
          <p:cNvPr id="13" name="Line 6"/>
          <p:cNvSpPr>
            <a:spLocks noChangeShapeType="1"/>
          </p:cNvSpPr>
          <p:nvPr/>
        </p:nvSpPr>
        <p:spPr bwMode="auto">
          <a:xfrm flipH="1" flipV="1">
            <a:off x="3981450" y="2638177"/>
            <a:ext cx="5470476" cy="2433473"/>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 name="AutoShape 11"/>
          <p:cNvSpPr>
            <a:spLocks noChangeArrowheads="1"/>
          </p:cNvSpPr>
          <p:nvPr/>
        </p:nvSpPr>
        <p:spPr bwMode="auto">
          <a:xfrm>
            <a:off x="7526292" y="3397045"/>
            <a:ext cx="2631605" cy="980602"/>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2/15: Lends $ per Agent</a:t>
            </a:r>
            <a:endParaRPr lang="en-US" altLang="en-US" sz="3200" dirty="0"/>
          </a:p>
        </p:txBody>
      </p:sp>
      <p:sp>
        <p:nvSpPr>
          <p:cNvPr id="16" name="Line 14"/>
          <p:cNvSpPr>
            <a:spLocks noChangeShapeType="1"/>
          </p:cNvSpPr>
          <p:nvPr/>
        </p:nvSpPr>
        <p:spPr bwMode="auto">
          <a:xfrm>
            <a:off x="3955129" y="2907972"/>
            <a:ext cx="2456429" cy="2833081"/>
          </a:xfrm>
          <a:prstGeom prst="line">
            <a:avLst/>
          </a:prstGeom>
          <a:noFill/>
          <a:ln w="190500">
            <a:solidFill>
              <a:srgbClr val="80008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 name="AutoShape 15"/>
          <p:cNvSpPr>
            <a:spLocks noChangeArrowheads="1"/>
          </p:cNvSpPr>
          <p:nvPr/>
        </p:nvSpPr>
        <p:spPr bwMode="auto">
          <a:xfrm>
            <a:off x="4050627" y="3885496"/>
            <a:ext cx="2660581" cy="912137"/>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1/1: Lends $ per Agent</a:t>
            </a:r>
            <a:endParaRPr lang="en-US" altLang="en-US" sz="3200" dirty="0"/>
          </a:p>
        </p:txBody>
      </p:sp>
      <p:sp>
        <p:nvSpPr>
          <p:cNvPr id="18" name="Line 13"/>
          <p:cNvSpPr>
            <a:spLocks noChangeShapeType="1"/>
          </p:cNvSpPr>
          <p:nvPr/>
        </p:nvSpPr>
        <p:spPr bwMode="auto">
          <a:xfrm flipH="1">
            <a:off x="3352127" y="3213479"/>
            <a:ext cx="17205" cy="1772189"/>
          </a:xfrm>
          <a:prstGeom prst="line">
            <a:avLst/>
          </a:prstGeom>
          <a:noFill/>
          <a:ln w="190500">
            <a:solidFill>
              <a:srgbClr val="008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 name="AutoShape 7"/>
          <p:cNvSpPr>
            <a:spLocks noChangeArrowheads="1"/>
          </p:cNvSpPr>
          <p:nvPr/>
        </p:nvSpPr>
        <p:spPr bwMode="auto">
          <a:xfrm>
            <a:off x="79299" y="3597482"/>
            <a:ext cx="2867101" cy="956280"/>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a:t>
            </a:r>
            <a:r>
              <a:rPr lang="en-US" altLang="en-US" sz="3200" dirty="0" smtClean="0"/>
              <a:t>/15: SA, </a:t>
            </a:r>
            <a:r>
              <a:rPr lang="en-US" altLang="en-US" sz="3200" dirty="0"/>
              <a:t>FS: </a:t>
            </a:r>
            <a:r>
              <a:rPr lang="en-US" altLang="en-US" sz="3200" dirty="0" smtClean="0"/>
              <a:t>All Assets, $</a:t>
            </a:r>
            <a:endParaRPr lang="en-US" altLang="en-US" sz="3200" dirty="0"/>
          </a:p>
        </p:txBody>
      </p:sp>
      <p:sp>
        <p:nvSpPr>
          <p:cNvPr id="20" name="AutoShape 12"/>
          <p:cNvSpPr>
            <a:spLocks noChangeArrowheads="1"/>
          </p:cNvSpPr>
          <p:nvPr/>
        </p:nvSpPr>
        <p:spPr bwMode="auto">
          <a:xfrm>
            <a:off x="1747445" y="4944048"/>
            <a:ext cx="2207684"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err="1" smtClean="0"/>
              <a:t>Finco</a:t>
            </a:r>
            <a:endParaRPr lang="en-US" altLang="en-US" sz="4000" dirty="0"/>
          </a:p>
        </p:txBody>
      </p:sp>
      <p:sp>
        <p:nvSpPr>
          <p:cNvPr id="21" name="AutoShape 10"/>
          <p:cNvSpPr>
            <a:spLocks noChangeArrowheads="1"/>
          </p:cNvSpPr>
          <p:nvPr/>
        </p:nvSpPr>
        <p:spPr bwMode="auto">
          <a:xfrm>
            <a:off x="8325522" y="1658471"/>
            <a:ext cx="2743200" cy="1447800"/>
          </a:xfrm>
          <a:prstGeom prst="flowChartExtract">
            <a:avLst/>
          </a:prstGeom>
          <a:solidFill>
            <a:schemeClr val="accent1"/>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Agent</a:t>
            </a:r>
            <a:endParaRPr lang="en-US" altLang="en-US" sz="4000" dirty="0"/>
          </a:p>
        </p:txBody>
      </p:sp>
      <p:sp>
        <p:nvSpPr>
          <p:cNvPr id="22" name="Text Box 5"/>
          <p:cNvSpPr txBox="1">
            <a:spLocks noChangeArrowheads="1"/>
          </p:cNvSpPr>
          <p:nvPr/>
        </p:nvSpPr>
        <p:spPr bwMode="auto">
          <a:xfrm>
            <a:off x="10108557" y="0"/>
            <a:ext cx="2083444"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6506420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nodeType="afterGroup">
                            <p:stCondLst>
                              <p:cond delay="0"/>
                            </p:stCondLst>
                            <p:childTnLst>
                              <p:par>
                                <p:cTn id="5" presetID="23" presetClass="entr" presetSubtype="272" fill="hold" grpId="0"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p:cTn id="7" dur="500" fill="hold"/>
                                        <p:tgtEl>
                                          <p:spTgt spid="21"/>
                                        </p:tgtEl>
                                        <p:attrNameLst>
                                          <p:attrName>ppt_w</p:attrName>
                                        </p:attrNameLst>
                                      </p:cBhvr>
                                      <p:tavLst>
                                        <p:tav tm="0">
                                          <p:val>
                                            <p:strVal val="2/3*#ppt_w"/>
                                          </p:val>
                                        </p:tav>
                                        <p:tav tm="100000">
                                          <p:val>
                                            <p:strVal val="#ppt_w"/>
                                          </p:val>
                                        </p:tav>
                                      </p:tavLst>
                                    </p:anim>
                                    <p:anim calcmode="lin" valueType="num">
                                      <p:cBhvr>
                                        <p:cTn id="8" dur="500" fill="hold"/>
                                        <p:tgtEl>
                                          <p:spTgt spid="21"/>
                                        </p:tgtEl>
                                        <p:attrNameLst>
                                          <p:attrName>ppt_h</p:attrName>
                                        </p:attrNameLst>
                                      </p:cBhvr>
                                      <p:tavLst>
                                        <p:tav tm="0">
                                          <p:val>
                                            <p:strVal val="2/3*#ppt_h"/>
                                          </p:val>
                                        </p:tav>
                                        <p:tav tm="100000">
                                          <p:val>
                                            <p:strVal val="#ppt_h"/>
                                          </p:val>
                                        </p:tav>
                                      </p:tavLst>
                                    </p:anim>
                                  </p:childTnLst>
                                </p:cTn>
                              </p:par>
                            </p:childTnLst>
                          </p:cTn>
                        </p:par>
                        <p:par>
                          <p:cTn id="9" fill="hold">
                            <p:stCondLst>
                              <p:cond delay="500"/>
                            </p:stCondLst>
                            <p:childTnLst>
                              <p:par>
                                <p:cTn id="10" presetID="23" presetClass="entr" presetSubtype="16" fill="hold" grpId="0" nodeType="afterEffect">
                                  <p:stCondLst>
                                    <p:cond delay="0"/>
                                  </p:stCondLst>
                                  <p:childTnLst>
                                    <p:set>
                                      <p:cBhvr>
                                        <p:cTn id="11" dur="1" fill="hold">
                                          <p:stCondLst>
                                            <p:cond delay="0"/>
                                          </p:stCondLst>
                                        </p:cTn>
                                        <p:tgtEl>
                                          <p:spTgt spid="1384454"/>
                                        </p:tgtEl>
                                        <p:attrNameLst>
                                          <p:attrName>style.visibility</p:attrName>
                                        </p:attrNameLst>
                                      </p:cBhvr>
                                      <p:to>
                                        <p:strVal val="visible"/>
                                      </p:to>
                                    </p:set>
                                    <p:anim calcmode="lin" valueType="num">
                                      <p:cBhvr>
                                        <p:cTn id="12" dur="500" fill="hold"/>
                                        <p:tgtEl>
                                          <p:spTgt spid="1384454"/>
                                        </p:tgtEl>
                                        <p:attrNameLst>
                                          <p:attrName>ppt_w</p:attrName>
                                        </p:attrNameLst>
                                      </p:cBhvr>
                                      <p:tavLst>
                                        <p:tav tm="0">
                                          <p:val>
                                            <p:fltVal val="0"/>
                                          </p:val>
                                        </p:tav>
                                        <p:tav tm="100000">
                                          <p:val>
                                            <p:strVal val="#ppt_w"/>
                                          </p:val>
                                        </p:tav>
                                      </p:tavLst>
                                    </p:anim>
                                    <p:anim calcmode="lin" valueType="num">
                                      <p:cBhvr>
                                        <p:cTn id="13" dur="500" fill="hold"/>
                                        <p:tgtEl>
                                          <p:spTgt spid="1384454"/>
                                        </p:tgtEl>
                                        <p:attrNameLst>
                                          <p:attrName>ppt_h</p:attrName>
                                        </p:attrNameLst>
                                      </p:cBhvr>
                                      <p:tavLst>
                                        <p:tav tm="0">
                                          <p:val>
                                            <p:fltVal val="0"/>
                                          </p:val>
                                        </p:tav>
                                        <p:tav tm="100000">
                                          <p:val>
                                            <p:strVal val="#ppt_h"/>
                                          </p:val>
                                        </p:tav>
                                      </p:tavLst>
                                    </p:anim>
                                  </p:childTnLst>
                                </p:cTn>
                              </p:par>
                            </p:childTnLst>
                          </p:cTn>
                        </p:par>
                        <p:par>
                          <p:cTn id="14" fill="hold">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384452"/>
                                        </p:tgtEl>
                                        <p:attrNameLst>
                                          <p:attrName>style.visibility</p:attrName>
                                        </p:attrNameLst>
                                      </p:cBhvr>
                                      <p:to>
                                        <p:strVal val="visible"/>
                                      </p:to>
                                    </p:set>
                                    <p:anim calcmode="lin" valueType="num">
                                      <p:cBhvr>
                                        <p:cTn id="17" dur="500" fill="hold"/>
                                        <p:tgtEl>
                                          <p:spTgt spid="1384452"/>
                                        </p:tgtEl>
                                        <p:attrNameLst>
                                          <p:attrName>ppt_w</p:attrName>
                                        </p:attrNameLst>
                                      </p:cBhvr>
                                      <p:tavLst>
                                        <p:tav tm="0">
                                          <p:val>
                                            <p:strVal val="2/3*#ppt_w"/>
                                          </p:val>
                                        </p:tav>
                                        <p:tav tm="100000">
                                          <p:val>
                                            <p:strVal val="#ppt_w"/>
                                          </p:val>
                                        </p:tav>
                                      </p:tavLst>
                                    </p:anim>
                                    <p:anim calcmode="lin" valueType="num">
                                      <p:cBhvr>
                                        <p:cTn id="18" dur="500" fill="hold"/>
                                        <p:tgtEl>
                                          <p:spTgt spid="1384452"/>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384455"/>
                                        </p:tgtEl>
                                        <p:attrNameLst>
                                          <p:attrName>style.visibility</p:attrName>
                                        </p:attrNameLst>
                                      </p:cBhvr>
                                      <p:to>
                                        <p:strVal val="visible"/>
                                      </p:to>
                                    </p:set>
                                    <p:animEffect transition="in" filter="dissolve">
                                      <p:cBhvr>
                                        <p:cTn id="22" dur="500"/>
                                        <p:tgtEl>
                                          <p:spTgt spid="1384455"/>
                                        </p:tgtEl>
                                      </p:cBhvr>
                                    </p:animEffect>
                                  </p:childTnLst>
                                </p:cTn>
                              </p:par>
                            </p:childTnLst>
                          </p:cTn>
                        </p:par>
                      </p:childTnLst>
                    </p:cTn>
                  </p:par>
                  <p:par>
                    <p:cTn id="23" fill="hold">
                      <p:stCondLst>
                        <p:cond delay="indefinite"/>
                      </p:stCondLst>
                      <p:childTnLst>
                        <p:par>
                          <p:cTn id="24" fill="hold">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384451"/>
                                        </p:tgtEl>
                                        <p:attrNameLst>
                                          <p:attrName>style.visibility</p:attrName>
                                        </p:attrNameLst>
                                      </p:cBhvr>
                                      <p:to>
                                        <p:strVal val="visible"/>
                                      </p:to>
                                    </p:set>
                                    <p:anim calcmode="lin" valueType="num">
                                      <p:cBhvr>
                                        <p:cTn id="27" dur="500" fill="hold"/>
                                        <p:tgtEl>
                                          <p:spTgt spid="1384451"/>
                                        </p:tgtEl>
                                        <p:attrNameLst>
                                          <p:attrName>ppt_w</p:attrName>
                                        </p:attrNameLst>
                                      </p:cBhvr>
                                      <p:tavLst>
                                        <p:tav tm="0">
                                          <p:val>
                                            <p:strVal val="2/3*#ppt_w"/>
                                          </p:val>
                                        </p:tav>
                                        <p:tav tm="100000">
                                          <p:val>
                                            <p:strVal val="#ppt_w"/>
                                          </p:val>
                                        </p:tav>
                                      </p:tavLst>
                                    </p:anim>
                                    <p:anim calcmode="lin" valueType="num">
                                      <p:cBhvr>
                                        <p:cTn id="28" dur="500" fill="hold"/>
                                        <p:tgtEl>
                                          <p:spTgt spid="1384451"/>
                                        </p:tgtEl>
                                        <p:attrNameLst>
                                          <p:attrName>ppt_h</p:attrName>
                                        </p:attrNameLst>
                                      </p:cBhvr>
                                      <p:tavLst>
                                        <p:tav tm="0">
                                          <p:val>
                                            <p:strVal val="2/3*#ppt_h"/>
                                          </p:val>
                                        </p:tav>
                                        <p:tav tm="100000">
                                          <p:val>
                                            <p:strVal val="#ppt_h"/>
                                          </p:val>
                                        </p:tav>
                                      </p:tavLst>
                                    </p:anim>
                                  </p:childTnLst>
                                </p:cTn>
                              </p:par>
                            </p:childTnLst>
                          </p:cTn>
                        </p:par>
                        <p:par>
                          <p:cTn id="29" fill="hold">
                            <p:stCondLst>
                              <p:cond delay="500"/>
                            </p:stCondLst>
                            <p:childTnLst>
                              <p:par>
                                <p:cTn id="30" presetID="23" presetClass="entr" presetSubtype="272" fill="hold" grpId="0" nodeType="afterEffect">
                                  <p:stCondLst>
                                    <p:cond delay="0"/>
                                  </p:stCondLst>
                                  <p:childTnLst>
                                    <p:set>
                                      <p:cBhvr>
                                        <p:cTn id="31" dur="1" fill="hold">
                                          <p:stCondLst>
                                            <p:cond delay="0"/>
                                          </p:stCondLst>
                                        </p:cTn>
                                        <p:tgtEl>
                                          <p:spTgt spid="16"/>
                                        </p:tgtEl>
                                        <p:attrNameLst>
                                          <p:attrName>style.visibility</p:attrName>
                                        </p:attrNameLst>
                                      </p:cBhvr>
                                      <p:to>
                                        <p:strVal val="visible"/>
                                      </p:to>
                                    </p:set>
                                    <p:anim calcmode="lin" valueType="num">
                                      <p:cBhvr>
                                        <p:cTn id="32" dur="500" fill="hold"/>
                                        <p:tgtEl>
                                          <p:spTgt spid="16"/>
                                        </p:tgtEl>
                                        <p:attrNameLst>
                                          <p:attrName>ppt_w</p:attrName>
                                        </p:attrNameLst>
                                      </p:cBhvr>
                                      <p:tavLst>
                                        <p:tav tm="0">
                                          <p:val>
                                            <p:strVal val="2/3*#ppt_w"/>
                                          </p:val>
                                        </p:tav>
                                        <p:tav tm="100000">
                                          <p:val>
                                            <p:strVal val="#ppt_w"/>
                                          </p:val>
                                        </p:tav>
                                      </p:tavLst>
                                    </p:anim>
                                    <p:anim calcmode="lin" valueType="num">
                                      <p:cBhvr>
                                        <p:cTn id="33" dur="500" fill="hold"/>
                                        <p:tgtEl>
                                          <p:spTgt spid="16"/>
                                        </p:tgtEl>
                                        <p:attrNameLst>
                                          <p:attrName>ppt_h</p:attrName>
                                        </p:attrNameLst>
                                      </p:cBhvr>
                                      <p:tavLst>
                                        <p:tav tm="0">
                                          <p:val>
                                            <p:strVal val="2/3*#ppt_h"/>
                                          </p:val>
                                        </p:tav>
                                        <p:tav tm="100000">
                                          <p:val>
                                            <p:strVal val="#ppt_h"/>
                                          </p:val>
                                        </p:tav>
                                      </p:tavLst>
                                    </p:anim>
                                  </p:childTnLst>
                                </p:cTn>
                              </p:par>
                            </p:childTnLst>
                          </p:cTn>
                        </p:par>
                        <p:par>
                          <p:cTn id="34" fill="hold">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dissolve">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23" presetClass="entr" presetSubtype="272"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 calcmode="lin" valueType="num">
                                      <p:cBhvr>
                                        <p:cTn id="42" dur="500" fill="hold"/>
                                        <p:tgtEl>
                                          <p:spTgt spid="20"/>
                                        </p:tgtEl>
                                        <p:attrNameLst>
                                          <p:attrName>ppt_w</p:attrName>
                                        </p:attrNameLst>
                                      </p:cBhvr>
                                      <p:tavLst>
                                        <p:tav tm="0">
                                          <p:val>
                                            <p:strVal val="2/3*#ppt_w"/>
                                          </p:val>
                                        </p:tav>
                                        <p:tav tm="100000">
                                          <p:val>
                                            <p:strVal val="#ppt_w"/>
                                          </p:val>
                                        </p:tav>
                                      </p:tavLst>
                                    </p:anim>
                                    <p:anim calcmode="lin" valueType="num">
                                      <p:cBhvr>
                                        <p:cTn id="43" dur="500" fill="hold"/>
                                        <p:tgtEl>
                                          <p:spTgt spid="20"/>
                                        </p:tgtEl>
                                        <p:attrNameLst>
                                          <p:attrName>ppt_h</p:attrName>
                                        </p:attrNameLst>
                                      </p:cBhvr>
                                      <p:tavLst>
                                        <p:tav tm="0">
                                          <p:val>
                                            <p:strVal val="2/3*#ppt_h"/>
                                          </p:val>
                                        </p:tav>
                                        <p:tav tm="100000">
                                          <p:val>
                                            <p:strVal val="#ppt_h"/>
                                          </p:val>
                                        </p:tav>
                                      </p:tavLst>
                                    </p:anim>
                                  </p:childTnLst>
                                </p:cTn>
                              </p:par>
                            </p:childTnLst>
                          </p:cTn>
                        </p:par>
                        <p:par>
                          <p:cTn id="44" fill="hold">
                            <p:stCondLst>
                              <p:cond delay="500"/>
                            </p:stCondLst>
                            <p:childTnLst>
                              <p:par>
                                <p:cTn id="45" presetID="23" presetClass="entr" presetSubtype="272" fill="hold" grpId="0" nodeType="afterEffect">
                                  <p:stCondLst>
                                    <p:cond delay="0"/>
                                  </p:stCondLst>
                                  <p:childTnLst>
                                    <p:set>
                                      <p:cBhvr>
                                        <p:cTn id="46" dur="1" fill="hold">
                                          <p:stCondLst>
                                            <p:cond delay="0"/>
                                          </p:stCondLst>
                                        </p:cTn>
                                        <p:tgtEl>
                                          <p:spTgt spid="18"/>
                                        </p:tgtEl>
                                        <p:attrNameLst>
                                          <p:attrName>style.visibility</p:attrName>
                                        </p:attrNameLst>
                                      </p:cBhvr>
                                      <p:to>
                                        <p:strVal val="visible"/>
                                      </p:to>
                                    </p:set>
                                    <p:anim calcmode="lin" valueType="num">
                                      <p:cBhvr>
                                        <p:cTn id="47" dur="500" fill="hold"/>
                                        <p:tgtEl>
                                          <p:spTgt spid="18"/>
                                        </p:tgtEl>
                                        <p:attrNameLst>
                                          <p:attrName>ppt_w</p:attrName>
                                        </p:attrNameLst>
                                      </p:cBhvr>
                                      <p:tavLst>
                                        <p:tav tm="0">
                                          <p:val>
                                            <p:strVal val="2/3*#ppt_w"/>
                                          </p:val>
                                        </p:tav>
                                        <p:tav tm="100000">
                                          <p:val>
                                            <p:strVal val="#ppt_w"/>
                                          </p:val>
                                        </p:tav>
                                      </p:tavLst>
                                    </p:anim>
                                    <p:anim calcmode="lin" valueType="num">
                                      <p:cBhvr>
                                        <p:cTn id="48" dur="500" fill="hold"/>
                                        <p:tgtEl>
                                          <p:spTgt spid="18"/>
                                        </p:tgtEl>
                                        <p:attrNameLst>
                                          <p:attrName>ppt_h</p:attrName>
                                        </p:attrNameLst>
                                      </p:cBhvr>
                                      <p:tavLst>
                                        <p:tav tm="0">
                                          <p:val>
                                            <p:strVal val="2/3*#ppt_h"/>
                                          </p:val>
                                        </p:tav>
                                        <p:tav tm="100000">
                                          <p:val>
                                            <p:strVal val="#ppt_h"/>
                                          </p:val>
                                        </p:tav>
                                      </p:tavLst>
                                    </p:anim>
                                  </p:childTnLst>
                                </p:cTn>
                              </p:par>
                            </p:childTnLst>
                          </p:cTn>
                        </p:par>
                        <p:par>
                          <p:cTn id="49" fill="hold">
                            <p:stCondLst>
                              <p:cond delay="1000"/>
                            </p:stCondLst>
                            <p:childTnLst>
                              <p:par>
                                <p:cTn id="50" presetID="9" presetClass="entr" presetSubtype="0" fill="hold" grpId="0" nodeType="after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dissolve">
                                      <p:cBhvr>
                                        <p:cTn id="52" dur="500"/>
                                        <p:tgtEl>
                                          <p:spTgt spid="19"/>
                                        </p:tgtEl>
                                      </p:cBhvr>
                                    </p:animEffect>
                                  </p:childTnLst>
                                </p:cTn>
                              </p:par>
                            </p:childTnLst>
                          </p:cTn>
                        </p:par>
                      </p:childTnLst>
                    </p:cTn>
                  </p:par>
                  <p:par>
                    <p:cTn id="53" fill="hold">
                      <p:stCondLst>
                        <p:cond delay="indefinite"/>
                      </p:stCondLst>
                      <p:childTnLst>
                        <p:par>
                          <p:cTn id="54" fill="hold">
                            <p:stCondLst>
                              <p:cond delay="0"/>
                            </p:stCondLst>
                            <p:childTnLst>
                              <p:par>
                                <p:cTn id="55" presetID="23" presetClass="entr" presetSubtype="272"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 calcmode="lin" valueType="num">
                                      <p:cBhvr>
                                        <p:cTn id="57" dur="500" fill="hold"/>
                                        <p:tgtEl>
                                          <p:spTgt spid="12"/>
                                        </p:tgtEl>
                                        <p:attrNameLst>
                                          <p:attrName>ppt_w</p:attrName>
                                        </p:attrNameLst>
                                      </p:cBhvr>
                                      <p:tavLst>
                                        <p:tav tm="0">
                                          <p:val>
                                            <p:strVal val="2/3*#ppt_w"/>
                                          </p:val>
                                        </p:tav>
                                        <p:tav tm="100000">
                                          <p:val>
                                            <p:strVal val="#ppt_w"/>
                                          </p:val>
                                        </p:tav>
                                      </p:tavLst>
                                    </p:anim>
                                    <p:anim calcmode="lin" valueType="num">
                                      <p:cBhvr>
                                        <p:cTn id="58" dur="500" fill="hold"/>
                                        <p:tgtEl>
                                          <p:spTgt spid="12"/>
                                        </p:tgtEl>
                                        <p:attrNameLst>
                                          <p:attrName>ppt_h</p:attrName>
                                        </p:attrNameLst>
                                      </p:cBhvr>
                                      <p:tavLst>
                                        <p:tav tm="0">
                                          <p:val>
                                            <p:strVal val="2/3*#ppt_h"/>
                                          </p:val>
                                        </p:tav>
                                        <p:tav tm="100000">
                                          <p:val>
                                            <p:strVal val="#ppt_h"/>
                                          </p:val>
                                        </p:tav>
                                      </p:tavLst>
                                    </p:anim>
                                  </p:childTnLst>
                                </p:cTn>
                              </p:par>
                            </p:childTnLst>
                          </p:cTn>
                        </p:par>
                        <p:par>
                          <p:cTn id="59" fill="hold">
                            <p:stCondLst>
                              <p:cond delay="500"/>
                            </p:stCondLst>
                            <p:childTnLst>
                              <p:par>
                                <p:cTn id="60" presetID="22" presetClass="entr" presetSubtype="4" fill="hold" grpId="0" nodeType="after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wipe(down)">
                                      <p:cBhvr>
                                        <p:cTn id="62" dur="500"/>
                                        <p:tgtEl>
                                          <p:spTgt spid="13"/>
                                        </p:tgtEl>
                                      </p:cBhvr>
                                    </p:animEffect>
                                  </p:childTnLst>
                                </p:cTn>
                              </p:par>
                            </p:childTnLst>
                          </p:cTn>
                        </p:par>
                        <p:par>
                          <p:cTn id="63" fill="hold">
                            <p:stCondLst>
                              <p:cond delay="1000"/>
                            </p:stCondLst>
                            <p:childTnLst>
                              <p:par>
                                <p:cTn id="64" presetID="9" presetClass="entr" presetSubtype="0" fill="hold" grpId="0" nodeType="afterEffect">
                                  <p:stCondLst>
                                    <p:cond delay="0"/>
                                  </p:stCondLst>
                                  <p:childTnLst>
                                    <p:set>
                                      <p:cBhvr>
                                        <p:cTn id="65" dur="1" fill="hold">
                                          <p:stCondLst>
                                            <p:cond delay="0"/>
                                          </p:stCondLst>
                                        </p:cTn>
                                        <p:tgtEl>
                                          <p:spTgt spid="15"/>
                                        </p:tgtEl>
                                        <p:attrNameLst>
                                          <p:attrName>style.visibility</p:attrName>
                                        </p:attrNameLst>
                                      </p:cBhvr>
                                      <p:to>
                                        <p:strVal val="visible"/>
                                      </p:to>
                                    </p:set>
                                    <p:animEffect transition="in" filter="dissolve">
                                      <p:cBhvr>
                                        <p:cTn id="66" dur="500"/>
                                        <p:tgtEl>
                                          <p:spTgt spid="15"/>
                                        </p:tgtEl>
                                      </p:cBhvr>
                                    </p:animEffect>
                                  </p:childTnLst>
                                </p:cTn>
                              </p:par>
                            </p:childTnLst>
                          </p:cTn>
                        </p:par>
                      </p:childTnLst>
                    </p:cTn>
                  </p:par>
                  <p:par>
                    <p:cTn id="67" fill="hold">
                      <p:stCondLst>
                        <p:cond delay="indefinite"/>
                      </p:stCondLst>
                      <p:childTnLst>
                        <p:par>
                          <p:cTn id="68" fill="hold">
                            <p:stCondLst>
                              <p:cond delay="0"/>
                            </p:stCondLst>
                            <p:childTnLst>
                              <p:par>
                                <p:cTn id="69" presetID="1" presetClass="exit" presetSubtype="0" fill="hold" grpId="0" nodeType="clickEffect">
                                  <p:stCondLst>
                                    <p:cond delay="0"/>
                                  </p:stCondLst>
                                  <p:childTnLst>
                                    <p:set>
                                      <p:cBhvr>
                                        <p:cTn id="70" dur="1" fill="hold">
                                          <p:stCondLst>
                                            <p:cond delay="0"/>
                                          </p:stCondLst>
                                        </p:cTn>
                                        <p:tgtEl>
                                          <p:spTgt spid="14"/>
                                        </p:tgtEl>
                                        <p:attrNameLst>
                                          <p:attrName>style.visibility</p:attrName>
                                        </p:attrNameLst>
                                      </p:cBhvr>
                                      <p:to>
                                        <p:strVal val="hidden"/>
                                      </p:to>
                                    </p:set>
                                  </p:childTnLst>
                                </p:cTn>
                              </p:par>
                              <p:par>
                                <p:cTn id="71" presetID="9" presetClass="entr" presetSubtype="0" fill="hold" grpId="0" nodeType="withEffect">
                                  <p:stCondLst>
                                    <p:cond delay="0"/>
                                  </p:stCondLst>
                                  <p:childTnLst>
                                    <p:set>
                                      <p:cBhvr>
                                        <p:cTn id="72" dur="1" fill="hold">
                                          <p:stCondLst>
                                            <p:cond delay="0"/>
                                          </p:stCondLst>
                                        </p:cTn>
                                        <p:tgtEl>
                                          <p:spTgt spid="1384453"/>
                                        </p:tgtEl>
                                        <p:attrNameLst>
                                          <p:attrName>style.visibility</p:attrName>
                                        </p:attrNameLst>
                                      </p:cBhvr>
                                      <p:to>
                                        <p:strVal val="visible"/>
                                      </p:to>
                                    </p:set>
                                    <p:animEffect transition="in" filter="dissolve">
                                      <p:cBhvr>
                                        <p:cTn id="73" dur="500"/>
                                        <p:tgtEl>
                                          <p:spTgt spid="13844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4451" grpId="0" animBg="1" autoUpdateAnimBg="0"/>
      <p:bldP spid="1384452" grpId="0" animBg="1" autoUpdateAnimBg="0"/>
      <p:bldP spid="1384453" grpId="0" animBg="1" autoUpdateAnimBg="0"/>
      <p:bldP spid="1384454" grpId="0" animBg="1"/>
      <p:bldP spid="1384455" grpId="0" animBg="1" autoUpdateAnimBg="0"/>
      <p:bldP spid="14" grpId="0" animBg="1"/>
      <p:bldP spid="12" grpId="0" animBg="1" autoUpdateAnimBg="0"/>
      <p:bldP spid="13" grpId="0" animBg="1"/>
      <p:bldP spid="15" grpId="0" animBg="1" autoUpdateAnimBg="0"/>
      <p:bldP spid="16" grpId="0" animBg="1"/>
      <p:bldP spid="17" grpId="0" animBg="1" autoUpdateAnimBg="0"/>
      <p:bldP spid="18" grpId="0" animBg="1"/>
      <p:bldP spid="19" grpId="0" animBg="1" autoUpdateAnimBg="0"/>
      <p:bldP spid="20" grpId="0" animBg="1" autoUpdateAnimBg="0"/>
      <p:bldP spid="21"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en-US" dirty="0" smtClean="0"/>
              <a:t>3-5: Answer</a:t>
            </a:r>
          </a:p>
        </p:txBody>
      </p:sp>
      <p:sp>
        <p:nvSpPr>
          <p:cNvPr id="17411" name="Content Placeholder 2"/>
          <p:cNvSpPr>
            <a:spLocks noGrp="1"/>
          </p:cNvSpPr>
          <p:nvPr>
            <p:ph idx="1"/>
          </p:nvPr>
        </p:nvSpPr>
        <p:spPr/>
        <p:txBody>
          <a:bodyPr/>
          <a:lstStyle/>
          <a:p>
            <a:r>
              <a:rPr lang="en-US" altLang="en-US" dirty="0" smtClean="0"/>
              <a:t>See 9-503: Official Comment 3</a:t>
            </a:r>
          </a:p>
          <a:p>
            <a:pPr lvl="1"/>
            <a:r>
              <a:rPr lang="en-US" altLang="en-US" dirty="0"/>
              <a:t>Debtor creates a security interest in favor of Bank X, Bank Y, and Bank Z, but not to their representative, the collateral agent (Bank A). The collateral agent is not itself a secured party. See Section 9-102. </a:t>
            </a:r>
          </a:p>
        </p:txBody>
      </p:sp>
      <p:sp>
        <p:nvSpPr>
          <p:cNvPr id="4" name="Date Placeholder 3"/>
          <p:cNvSpPr>
            <a:spLocks noGrp="1"/>
          </p:cNvSpPr>
          <p:nvPr>
            <p:ph type="dt" sz="quarter" idx="10"/>
          </p:nvPr>
        </p:nvSpPr>
        <p:spPr/>
        <p:txBody>
          <a:bodyPr/>
          <a:lstStyle/>
          <a:p>
            <a:pPr>
              <a:defRPr/>
            </a:pPr>
            <a:fld id="{5BDA777C-B735-4424-BB22-6EF03937B643}" type="datetime4">
              <a:rPr lang="en-US" smtClean="0"/>
              <a:t>April 12,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F85C717-630F-4FBD-83FE-8681D3F28963}" type="slidenum">
              <a:rPr lang="en-US" altLang="en-US" sz="1400">
                <a:solidFill>
                  <a:srgbClr val="000066"/>
                </a:solidFill>
                <a:latin typeface="Arial" panose="020B0604020202020204" pitchFamily="34" charset="0"/>
              </a:rPr>
              <a:pPr/>
              <a:t>13</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25475959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en-US" dirty="0" smtClean="0"/>
              <a:t>3-5: Answer</a:t>
            </a:r>
          </a:p>
        </p:txBody>
      </p:sp>
      <p:sp>
        <p:nvSpPr>
          <p:cNvPr id="17411" name="Content Placeholder 2"/>
          <p:cNvSpPr>
            <a:spLocks noGrp="1"/>
          </p:cNvSpPr>
          <p:nvPr>
            <p:ph idx="1"/>
          </p:nvPr>
        </p:nvSpPr>
        <p:spPr/>
        <p:txBody>
          <a:bodyPr/>
          <a:lstStyle/>
          <a:p>
            <a:pPr lvl="1"/>
            <a:r>
              <a:rPr lang="en-US" altLang="en-US" dirty="0" smtClean="0"/>
              <a:t>Under </a:t>
            </a:r>
            <a:r>
              <a:rPr lang="en-US" altLang="en-US" dirty="0"/>
              <a:t>Sections 9-502(a) and 9-503(d), however, a financing statement is effective if it names as secured party Bank A and not the actual secured parties, even if it omits Bank A’s representative capacity.</a:t>
            </a:r>
          </a:p>
        </p:txBody>
      </p:sp>
      <p:sp>
        <p:nvSpPr>
          <p:cNvPr id="4" name="Date Placeholder 3"/>
          <p:cNvSpPr>
            <a:spLocks noGrp="1"/>
          </p:cNvSpPr>
          <p:nvPr>
            <p:ph type="dt" sz="quarter" idx="10"/>
          </p:nvPr>
        </p:nvSpPr>
        <p:spPr/>
        <p:txBody>
          <a:bodyPr/>
          <a:lstStyle/>
          <a:p>
            <a:pPr>
              <a:defRPr/>
            </a:pPr>
            <a:fld id="{5BDA777C-B735-4424-BB22-6EF03937B643}" type="datetime4">
              <a:rPr lang="en-US" smtClean="0"/>
              <a:t>April 12,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F85C717-630F-4FBD-83FE-8681D3F28963}" type="slidenum">
              <a:rPr lang="en-US" altLang="en-US" sz="1400">
                <a:solidFill>
                  <a:srgbClr val="000066"/>
                </a:solidFill>
                <a:latin typeface="Arial" panose="020B0604020202020204" pitchFamily="34" charset="0"/>
              </a:rPr>
              <a:pPr/>
              <a:t>14</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0161311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Ver</a:t>
            </a:r>
            <a:r>
              <a:rPr lang="en-US" smtClean="0"/>
              <a:t> 3 Answer</a:t>
            </a:r>
            <a:endParaRPr lang="en-US" dirty="0"/>
          </a:p>
        </p:txBody>
      </p:sp>
      <p:sp>
        <p:nvSpPr>
          <p:cNvPr id="3" name="Content Placeholder 2"/>
          <p:cNvSpPr>
            <a:spLocks noGrp="1"/>
          </p:cNvSpPr>
          <p:nvPr>
            <p:ph idx="1"/>
          </p:nvPr>
        </p:nvSpPr>
        <p:spPr/>
        <p:txBody>
          <a:bodyPr/>
          <a:lstStyle/>
          <a:p>
            <a:r>
              <a:rPr lang="en-US" dirty="0" smtClean="0"/>
              <a:t>Priorities Should be Clear</a:t>
            </a:r>
          </a:p>
          <a:p>
            <a:pPr lvl="1"/>
            <a:r>
              <a:rPr lang="en-US" dirty="0" smtClean="0"/>
              <a:t>Agent is not a creditor of Debtor</a:t>
            </a:r>
          </a:p>
          <a:p>
            <a:pPr lvl="1"/>
            <a:r>
              <a:rPr lang="en-US" dirty="0" smtClean="0"/>
              <a:t>Bank1 and Bank2 will be able to claim priority over </a:t>
            </a:r>
            <a:r>
              <a:rPr lang="en-US" dirty="0" err="1" smtClean="0"/>
              <a:t>Finco</a:t>
            </a:r>
            <a:endParaRPr lang="en-US" dirty="0" smtClean="0"/>
          </a:p>
          <a:p>
            <a:pPr lvl="1"/>
            <a:r>
              <a:rPr lang="en-US" dirty="0" smtClean="0"/>
              <a:t>Bank1 and Bank2 will be at the same priority as to </a:t>
            </a:r>
            <a:r>
              <a:rPr lang="en-US" smtClean="0"/>
              <a:t>each other</a:t>
            </a:r>
            <a:endParaRPr lang="en-US" dirty="0"/>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12,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15</a:t>
            </a:fld>
            <a:endParaRPr lang="en-US" altLang="en-US"/>
          </a:p>
        </p:txBody>
      </p:sp>
    </p:spTree>
    <p:extLst>
      <p:ext uri="{BB962C8B-B14F-4D97-AF65-F5344CB8AC3E}">
        <p14:creationId xmlns:p14="http://schemas.microsoft.com/office/powerpoint/2010/main" val="27017039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2001 SA between Oak Rock and IDB</a:t>
            </a:r>
            <a:endParaRPr lang="en-US" dirty="0"/>
          </a:p>
        </p:txBody>
      </p:sp>
      <p:sp>
        <p:nvSpPr>
          <p:cNvPr id="3" name="Content Placeholder 2"/>
          <p:cNvSpPr>
            <a:spLocks noGrp="1"/>
          </p:cNvSpPr>
          <p:nvPr>
            <p:ph idx="1"/>
          </p:nvPr>
        </p:nvSpPr>
        <p:spPr/>
        <p:txBody>
          <a:bodyPr/>
          <a:lstStyle/>
          <a:p>
            <a:r>
              <a:rPr lang="en-US" dirty="0" smtClean="0"/>
              <a:t>Collateral Definition</a:t>
            </a:r>
          </a:p>
          <a:p>
            <a:pPr lvl="1"/>
            <a:r>
              <a:rPr lang="en-US" dirty="0"/>
              <a:t>“the following properties, assets and rights of the [Debtor], wherever located, whether now owned or hereafter acquired or arising, and all proceeds and products thereof (all of the same being hereinafter called the ‘Collateral</a:t>
            </a:r>
            <a:r>
              <a:rPr lang="en-US" dirty="0" smtClean="0"/>
              <a:t>’)”:</a:t>
            </a:r>
            <a:endParaRPr lang="en-US" dirty="0"/>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12,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16</a:t>
            </a:fld>
            <a:endParaRPr lang="en-US" altLang="en-US"/>
          </a:p>
        </p:txBody>
      </p:sp>
    </p:spTree>
    <p:extLst>
      <p:ext uri="{BB962C8B-B14F-4D97-AF65-F5344CB8AC3E}">
        <p14:creationId xmlns:p14="http://schemas.microsoft.com/office/powerpoint/2010/main" val="12650644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2001 SA between Oak Rock and IDB</a:t>
            </a:r>
            <a:endParaRPr lang="en-US" dirty="0"/>
          </a:p>
        </p:txBody>
      </p:sp>
      <p:sp>
        <p:nvSpPr>
          <p:cNvPr id="3" name="Content Placeholder 2"/>
          <p:cNvSpPr>
            <a:spLocks noGrp="1"/>
          </p:cNvSpPr>
          <p:nvPr>
            <p:ph idx="1"/>
          </p:nvPr>
        </p:nvSpPr>
        <p:spPr/>
        <p:txBody>
          <a:bodyPr/>
          <a:lstStyle/>
          <a:p>
            <a:r>
              <a:rPr lang="en-US" dirty="0" smtClean="0"/>
              <a:t>Collateral Definition</a:t>
            </a:r>
          </a:p>
          <a:p>
            <a:pPr lvl="1"/>
            <a:r>
              <a:rPr lang="en-US" dirty="0" smtClean="0"/>
              <a:t>“all </a:t>
            </a:r>
            <a:r>
              <a:rPr lang="en-US" dirty="0"/>
              <a:t>personal and fixture property of every kind and nature including, without limitation, all goods (including inventory, equipment and any accessions thereto), instruments (including promissory notes), documents, accounts (including healthcare insurance receivables), chattel paper (whether tangible or </a:t>
            </a:r>
            <a:r>
              <a:rPr lang="en-US" dirty="0" smtClean="0"/>
              <a:t>electronic),</a:t>
            </a:r>
            <a:endParaRPr lang="en-US" dirty="0"/>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12,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17</a:t>
            </a:fld>
            <a:endParaRPr lang="en-US" altLang="en-US"/>
          </a:p>
        </p:txBody>
      </p:sp>
    </p:spTree>
    <p:extLst>
      <p:ext uri="{BB962C8B-B14F-4D97-AF65-F5344CB8AC3E}">
        <p14:creationId xmlns:p14="http://schemas.microsoft.com/office/powerpoint/2010/main" val="4352456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2001 SA between Oak Rock and IDB</a:t>
            </a:r>
            <a:endParaRPr lang="en-US" dirty="0"/>
          </a:p>
        </p:txBody>
      </p:sp>
      <p:sp>
        <p:nvSpPr>
          <p:cNvPr id="3" name="Content Placeholder 2"/>
          <p:cNvSpPr>
            <a:spLocks noGrp="1"/>
          </p:cNvSpPr>
          <p:nvPr>
            <p:ph idx="1"/>
          </p:nvPr>
        </p:nvSpPr>
        <p:spPr/>
        <p:txBody>
          <a:bodyPr/>
          <a:lstStyle/>
          <a:p>
            <a:r>
              <a:rPr lang="en-US" dirty="0" smtClean="0"/>
              <a:t>Collateral Definition</a:t>
            </a:r>
          </a:p>
          <a:p>
            <a:pPr lvl="1"/>
            <a:r>
              <a:rPr lang="en-US" dirty="0" smtClean="0"/>
              <a:t>“deposit </a:t>
            </a:r>
            <a:r>
              <a:rPr lang="en-US" dirty="0"/>
              <a:t>accounts (whether or not maintained at the Bank), letter-of-credit rights (whether or not the letter of credit is evidenced by a writing), commercial tort claims, financial assets, securities and all other investment property, supporting obligations, any other contract rights or rights </a:t>
            </a:r>
            <a:r>
              <a:rPr lang="en-US" dirty="0" smtClean="0"/>
              <a:t>to</a:t>
            </a:r>
            <a:endParaRPr lang="en-US" dirty="0"/>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12,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18</a:t>
            </a:fld>
            <a:endParaRPr lang="en-US" altLang="en-US"/>
          </a:p>
        </p:txBody>
      </p:sp>
    </p:spTree>
    <p:extLst>
      <p:ext uri="{BB962C8B-B14F-4D97-AF65-F5344CB8AC3E}">
        <p14:creationId xmlns:p14="http://schemas.microsoft.com/office/powerpoint/2010/main" val="3818026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2001 SA between Oak Rock and IDB</a:t>
            </a:r>
            <a:endParaRPr lang="en-US" dirty="0"/>
          </a:p>
        </p:txBody>
      </p:sp>
      <p:sp>
        <p:nvSpPr>
          <p:cNvPr id="3" name="Content Placeholder 2"/>
          <p:cNvSpPr>
            <a:spLocks noGrp="1"/>
          </p:cNvSpPr>
          <p:nvPr>
            <p:ph idx="1"/>
          </p:nvPr>
        </p:nvSpPr>
        <p:spPr/>
        <p:txBody>
          <a:bodyPr/>
          <a:lstStyle/>
          <a:p>
            <a:r>
              <a:rPr lang="en-US" dirty="0" smtClean="0"/>
              <a:t>Collateral Definition</a:t>
            </a:r>
          </a:p>
          <a:p>
            <a:pPr lvl="1"/>
            <a:r>
              <a:rPr lang="en-US" dirty="0" smtClean="0"/>
              <a:t>“the </a:t>
            </a:r>
            <a:r>
              <a:rPr lang="en-US" dirty="0"/>
              <a:t>payment of money, insurance claims and proceeds, tort claims and all general intangibles, including, without limitation, all tax refunds, payment </a:t>
            </a:r>
            <a:r>
              <a:rPr lang="en-US" dirty="0" smtClean="0"/>
              <a:t>intangibles …”</a:t>
            </a:r>
            <a:endParaRPr lang="en-US" dirty="0"/>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12,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19</a:t>
            </a:fld>
            <a:endParaRPr lang="en-US" altLang="en-US"/>
          </a:p>
        </p:txBody>
      </p:sp>
    </p:spTree>
    <p:extLst>
      <p:ext uri="{BB962C8B-B14F-4D97-AF65-F5344CB8AC3E}">
        <p14:creationId xmlns:p14="http://schemas.microsoft.com/office/powerpoint/2010/main" val="2285795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862C67B-F30A-4A22-943B-7580B4E60DA9}" type="datetime4">
              <a:rPr lang="en-US" smtClean="0"/>
              <a:t>April 12,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37B6543-772B-4AFE-8105-26E0931558E3}" type="slidenum">
              <a:rPr lang="en-US" altLang="en-US" sz="1400">
                <a:solidFill>
                  <a:srgbClr val="000066"/>
                </a:solidFill>
                <a:latin typeface="Arial" panose="020B0604020202020204" pitchFamily="34" charset="0"/>
              </a:rPr>
              <a:pPr/>
              <a:t>2</a:t>
            </a:fld>
            <a:endParaRPr lang="en-US" altLang="en-US" sz="1400">
              <a:solidFill>
                <a:srgbClr val="000066"/>
              </a:solidFill>
              <a:latin typeface="Arial" panose="020B0604020202020204" pitchFamily="34" charset="0"/>
            </a:endParaRPr>
          </a:p>
        </p:txBody>
      </p:sp>
      <p:sp>
        <p:nvSpPr>
          <p:cNvPr id="4101" name="Rectangle 2"/>
          <p:cNvSpPr>
            <a:spLocks noGrp="1" noChangeArrowheads="1"/>
          </p:cNvSpPr>
          <p:nvPr>
            <p:ph type="title"/>
          </p:nvPr>
        </p:nvSpPr>
        <p:spPr/>
        <p:txBody>
          <a:bodyPr/>
          <a:lstStyle/>
          <a:p>
            <a:r>
              <a:rPr lang="en-US" altLang="en-US" smtClean="0"/>
              <a:t>9-502</a:t>
            </a:r>
          </a:p>
        </p:txBody>
      </p:sp>
      <p:sp>
        <p:nvSpPr>
          <p:cNvPr id="1405955" name="Rectangle 3"/>
          <p:cNvSpPr>
            <a:spLocks noGrp="1" noChangeArrowheads="1"/>
          </p:cNvSpPr>
          <p:nvPr>
            <p:ph type="body" idx="1"/>
          </p:nvPr>
        </p:nvSpPr>
        <p:spPr/>
        <p:txBody>
          <a:bodyPr/>
          <a:lstStyle/>
          <a:p>
            <a:r>
              <a:rPr lang="en-US" altLang="en-US" smtClean="0">
                <a:cs typeface="Times New Roman" panose="02020603050405020304" pitchFamily="18" charset="0"/>
              </a:rPr>
              <a:t>(a) </a:t>
            </a:r>
            <a:r>
              <a:rPr lang="en-US" altLang="en-US" b="1" smtClean="0">
                <a:cs typeface="Times New Roman" panose="02020603050405020304" pitchFamily="18" charset="0"/>
              </a:rPr>
              <a:t>[Sufficiency of financing statement.]</a:t>
            </a:r>
            <a:endParaRPr lang="en-US" altLang="en-US" smtClean="0">
              <a:cs typeface="Times New Roman" panose="02020603050405020304" pitchFamily="18" charset="0"/>
            </a:endParaRPr>
          </a:p>
          <a:p>
            <a:pPr lvl="1"/>
            <a:r>
              <a:rPr lang="en-US" altLang="en-US" smtClean="0">
                <a:cs typeface="Times New Roman" panose="02020603050405020304" pitchFamily="18" charset="0"/>
              </a:rPr>
              <a:t>Subject to subsection (b), a financing statement is sufficient only if it:</a:t>
            </a:r>
            <a:endParaRPr lang="en-US" altLang="en-US" smtClean="0"/>
          </a:p>
          <a:p>
            <a:pPr lvl="2"/>
            <a:r>
              <a:rPr lang="en-US" altLang="en-US" smtClean="0">
                <a:cs typeface="Times New Roman" panose="02020603050405020304" pitchFamily="18" charset="0"/>
              </a:rPr>
              <a:t>(1) provides the name of the debtor;</a:t>
            </a:r>
            <a:endParaRPr lang="en-US" altLang="en-US" smtClean="0"/>
          </a:p>
          <a:p>
            <a:pPr lvl="2"/>
            <a:r>
              <a:rPr lang="en-US" altLang="en-US" smtClean="0">
                <a:cs typeface="Times New Roman" panose="02020603050405020304" pitchFamily="18" charset="0"/>
              </a:rPr>
              <a:t>(2) </a:t>
            </a:r>
            <a:r>
              <a:rPr lang="en-US" altLang="en-US" smtClean="0">
                <a:solidFill>
                  <a:srgbClr val="FF0000"/>
                </a:solidFill>
                <a:cs typeface="Times New Roman" panose="02020603050405020304" pitchFamily="18" charset="0"/>
              </a:rPr>
              <a:t>provides the name of the secured party or a representative of the secured party</a:t>
            </a:r>
            <a:r>
              <a:rPr lang="en-US" altLang="en-US" smtClean="0">
                <a:cs typeface="Times New Roman" panose="02020603050405020304" pitchFamily="18" charset="0"/>
              </a:rPr>
              <a:t>; and</a:t>
            </a:r>
            <a:endParaRPr lang="en-US" altLang="en-US" smtClean="0"/>
          </a:p>
          <a:p>
            <a:pPr lvl="2"/>
            <a:r>
              <a:rPr lang="en-US" altLang="en-US" smtClean="0">
                <a:cs typeface="Times New Roman" panose="02020603050405020304" pitchFamily="18" charset="0"/>
              </a:rPr>
              <a:t>(3) indicates the collateral covered by the financing statement.</a:t>
            </a:r>
            <a:endParaRPr lang="en-US" alt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mph" presetSubtype="1" nodeType="clickEffect">
                                  <p:stCondLst>
                                    <p:cond delay="0"/>
                                  </p:stCondLst>
                                  <p:childTnLst>
                                    <p:set>
                                      <p:cBhvr override="childStyle">
                                        <p:cTn id="6" dur="indefinite"/>
                                        <p:tgtEl>
                                          <p:spTgt spid="1405955">
                                            <p:txEl>
                                              <p:pRg st="3" end="3"/>
                                            </p:txEl>
                                          </p:spTgt>
                                        </p:tgtEl>
                                        <p:attrNameLst>
                                          <p:attrName>style.color</p:attrName>
                                        </p:attrNameLst>
                                      </p:cBhvr>
                                      <p:to>
                                        <p:clrVal>
                                          <a:srgbClr val="FF0000"/>
                                        </p:clrVal>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2001 FS as to Oak Rock in favor of IDB</a:t>
            </a:r>
            <a:endParaRPr lang="en-US" dirty="0"/>
          </a:p>
        </p:txBody>
      </p:sp>
      <p:sp>
        <p:nvSpPr>
          <p:cNvPr id="3" name="Content Placeholder 2"/>
          <p:cNvSpPr>
            <a:spLocks noGrp="1"/>
          </p:cNvSpPr>
          <p:nvPr>
            <p:ph idx="1"/>
          </p:nvPr>
        </p:nvSpPr>
        <p:spPr/>
        <p:txBody>
          <a:bodyPr/>
          <a:lstStyle/>
          <a:p>
            <a:r>
              <a:rPr lang="en-US" dirty="0" smtClean="0"/>
              <a:t>July 31, 2001 Delaware</a:t>
            </a:r>
          </a:p>
          <a:p>
            <a:pPr lvl="1"/>
            <a:r>
              <a:rPr lang="en-US" dirty="0" smtClean="0"/>
              <a:t>“</a:t>
            </a:r>
            <a:r>
              <a:rPr lang="en-US" dirty="0"/>
              <a:t>All of Debtor’s now owned and hereafter acquired assets, including without limitation all accounts, goods, inventory, equipment, instruments, documents, chattel paper, deposit accounts, letter of credit rights, commercial tort claims, financial assets, securities, and all other </a:t>
            </a:r>
            <a:r>
              <a:rPr lang="en-US" dirty="0" smtClean="0"/>
              <a:t>investment</a:t>
            </a:r>
            <a:endParaRPr lang="en-US" dirty="0"/>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12,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20</a:t>
            </a:fld>
            <a:endParaRPr lang="en-US" altLang="en-US"/>
          </a:p>
        </p:txBody>
      </p:sp>
    </p:spTree>
    <p:extLst>
      <p:ext uri="{BB962C8B-B14F-4D97-AF65-F5344CB8AC3E}">
        <p14:creationId xmlns:p14="http://schemas.microsoft.com/office/powerpoint/2010/main" val="29216131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2001 FS as to Oak Rock in favor of IDB</a:t>
            </a:r>
            <a:endParaRPr lang="en-US" dirty="0"/>
          </a:p>
        </p:txBody>
      </p:sp>
      <p:sp>
        <p:nvSpPr>
          <p:cNvPr id="3" name="Content Placeholder 2"/>
          <p:cNvSpPr>
            <a:spLocks noGrp="1"/>
          </p:cNvSpPr>
          <p:nvPr>
            <p:ph idx="1"/>
          </p:nvPr>
        </p:nvSpPr>
        <p:spPr/>
        <p:txBody>
          <a:bodyPr/>
          <a:lstStyle/>
          <a:p>
            <a:r>
              <a:rPr lang="en-US" dirty="0" smtClean="0"/>
              <a:t>July 31, 2001 Delaware</a:t>
            </a:r>
          </a:p>
          <a:p>
            <a:pPr lvl="1"/>
            <a:r>
              <a:rPr lang="en-US" dirty="0" smtClean="0"/>
              <a:t>“property</a:t>
            </a:r>
            <a:r>
              <a:rPr lang="en-US" dirty="0"/>
              <a:t>, general intangibles and all supporting obligations and products and proceeds of the foregoing</a:t>
            </a:r>
            <a:r>
              <a:rPr lang="en-US" dirty="0" smtClean="0"/>
              <a:t>.”</a:t>
            </a:r>
            <a:endParaRPr lang="en-US" dirty="0"/>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12,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21</a:t>
            </a:fld>
            <a:endParaRPr lang="en-US" altLang="en-US"/>
          </a:p>
        </p:txBody>
      </p:sp>
    </p:spTree>
    <p:extLst>
      <p:ext uri="{BB962C8B-B14F-4D97-AF65-F5344CB8AC3E}">
        <p14:creationId xmlns:p14="http://schemas.microsoft.com/office/powerpoint/2010/main" val="34916204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Effect of a Filed FS</a:t>
            </a:r>
            <a:endParaRPr lang="en-US" dirty="0"/>
          </a:p>
        </p:txBody>
      </p:sp>
      <p:sp>
        <p:nvSpPr>
          <p:cNvPr id="3" name="Content Placeholder 2"/>
          <p:cNvSpPr>
            <a:spLocks noGrp="1"/>
          </p:cNvSpPr>
          <p:nvPr>
            <p:ph idx="1"/>
          </p:nvPr>
        </p:nvSpPr>
        <p:spPr/>
        <p:txBody>
          <a:bodyPr/>
          <a:lstStyle/>
          <a:p>
            <a:r>
              <a:rPr lang="en-US" dirty="0" smtClean="0"/>
              <a:t>9-502, Comment 2</a:t>
            </a:r>
          </a:p>
          <a:p>
            <a:pPr lvl="1"/>
            <a:r>
              <a:rPr lang="en-US" dirty="0" smtClean="0"/>
              <a:t>“</a:t>
            </a:r>
            <a:r>
              <a:rPr lang="en-US" dirty="0"/>
              <a:t>Notice filing has proved to be of great use in financing transactions involving inventory, accounts, and chattel paper, because it obviates the necessity of refiling on each of a series of transactions in a continuing arrangement under which the collateral changes from day to </a:t>
            </a:r>
            <a:r>
              <a:rPr lang="en-US" dirty="0" smtClean="0"/>
              <a:t>day.”</a:t>
            </a:r>
            <a:endParaRPr lang="en-US" dirty="0"/>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12,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22</a:t>
            </a:fld>
            <a:endParaRPr lang="en-US" altLang="en-US"/>
          </a:p>
        </p:txBody>
      </p:sp>
    </p:spTree>
    <p:extLst>
      <p:ext uri="{BB962C8B-B14F-4D97-AF65-F5344CB8AC3E}">
        <p14:creationId xmlns:p14="http://schemas.microsoft.com/office/powerpoint/2010/main" val="39290967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Effect of a Filed FS</a:t>
            </a:r>
            <a:endParaRPr lang="en-US" dirty="0"/>
          </a:p>
        </p:txBody>
      </p:sp>
      <p:sp>
        <p:nvSpPr>
          <p:cNvPr id="3" name="Content Placeholder 2"/>
          <p:cNvSpPr>
            <a:spLocks noGrp="1"/>
          </p:cNvSpPr>
          <p:nvPr>
            <p:ph idx="1"/>
          </p:nvPr>
        </p:nvSpPr>
        <p:spPr/>
        <p:txBody>
          <a:bodyPr/>
          <a:lstStyle/>
          <a:p>
            <a:r>
              <a:rPr lang="en-US" dirty="0" smtClean="0"/>
              <a:t>9-502, Comment 2</a:t>
            </a:r>
          </a:p>
          <a:p>
            <a:pPr lvl="1"/>
            <a:r>
              <a:rPr lang="en-US" dirty="0" smtClean="0"/>
              <a:t>“However</a:t>
            </a:r>
            <a:r>
              <a:rPr lang="en-US" dirty="0"/>
              <a:t>, even in the case of filings that do not necessarily involve a series of transactions (e.g., a loan secured by a single item of equipment), </a:t>
            </a:r>
            <a:r>
              <a:rPr lang="en-US" dirty="0">
                <a:solidFill>
                  <a:srgbClr val="FF0000"/>
                </a:solidFill>
              </a:rPr>
              <a:t>a financing statement is effective to encompass transactions under a security agreement not in existence and not contemplated at the time the notice was </a:t>
            </a:r>
            <a:r>
              <a:rPr lang="en-US" dirty="0" smtClean="0">
                <a:solidFill>
                  <a:srgbClr val="FF0000"/>
                </a:solidFill>
              </a:rPr>
              <a:t>filed,</a:t>
            </a:r>
            <a:r>
              <a:rPr lang="en-US" dirty="0" smtClean="0"/>
              <a:t>”</a:t>
            </a:r>
            <a:endParaRPr lang="en-US" dirty="0"/>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12,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23</a:t>
            </a:fld>
            <a:endParaRPr lang="en-US" altLang="en-US"/>
          </a:p>
        </p:txBody>
      </p:sp>
    </p:spTree>
    <p:extLst>
      <p:ext uri="{BB962C8B-B14F-4D97-AF65-F5344CB8AC3E}">
        <p14:creationId xmlns:p14="http://schemas.microsoft.com/office/powerpoint/2010/main" val="14519369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Effect of a Filed FS</a:t>
            </a:r>
            <a:endParaRPr lang="en-US" dirty="0"/>
          </a:p>
        </p:txBody>
      </p:sp>
      <p:sp>
        <p:nvSpPr>
          <p:cNvPr id="3" name="Content Placeholder 2"/>
          <p:cNvSpPr>
            <a:spLocks noGrp="1"/>
          </p:cNvSpPr>
          <p:nvPr>
            <p:ph idx="1"/>
          </p:nvPr>
        </p:nvSpPr>
        <p:spPr/>
        <p:txBody>
          <a:bodyPr/>
          <a:lstStyle/>
          <a:p>
            <a:r>
              <a:rPr lang="en-US" dirty="0" smtClean="0"/>
              <a:t>9-502, Comment 2</a:t>
            </a:r>
          </a:p>
          <a:p>
            <a:pPr lvl="1"/>
            <a:r>
              <a:rPr lang="en-US" dirty="0" smtClean="0"/>
              <a:t>“if </a:t>
            </a:r>
            <a:r>
              <a:rPr lang="en-US" dirty="0"/>
              <a:t>the indication of collateral in the financing statement is sufficient to cover the collateral concerned</a:t>
            </a:r>
            <a:r>
              <a:rPr lang="en-US" dirty="0" smtClean="0"/>
              <a:t>.”</a:t>
            </a:r>
            <a:endParaRPr lang="en-US" dirty="0"/>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12,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24</a:t>
            </a:fld>
            <a:endParaRPr lang="en-US" altLang="en-US"/>
          </a:p>
        </p:txBody>
      </p:sp>
    </p:spTree>
    <p:extLst>
      <p:ext uri="{BB962C8B-B14F-4D97-AF65-F5344CB8AC3E}">
        <p14:creationId xmlns:p14="http://schemas.microsoft.com/office/powerpoint/2010/main" val="31816965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Effect of a Filed FS</a:t>
            </a:r>
            <a:endParaRPr lang="en-US" dirty="0"/>
          </a:p>
        </p:txBody>
      </p:sp>
      <p:sp>
        <p:nvSpPr>
          <p:cNvPr id="3" name="Content Placeholder 2"/>
          <p:cNvSpPr>
            <a:spLocks noGrp="1"/>
          </p:cNvSpPr>
          <p:nvPr>
            <p:ph idx="1"/>
          </p:nvPr>
        </p:nvSpPr>
        <p:spPr/>
        <p:txBody>
          <a:bodyPr/>
          <a:lstStyle/>
          <a:p>
            <a:r>
              <a:rPr lang="en-US" dirty="0" smtClean="0"/>
              <a:t>9-502, Comment 2</a:t>
            </a:r>
          </a:p>
          <a:p>
            <a:pPr lvl="1"/>
            <a:r>
              <a:rPr lang="en-US" dirty="0" smtClean="0"/>
              <a:t>“</a:t>
            </a:r>
            <a:r>
              <a:rPr lang="en-US" dirty="0"/>
              <a:t>Similarly, a financing statement is effective to cover after-acquired property of the type indicated and to perfect with respect to future advances under security agreements</a:t>
            </a:r>
            <a:r>
              <a:rPr lang="en-US" dirty="0" smtClean="0"/>
              <a:t>,”</a:t>
            </a:r>
            <a:endParaRPr lang="en-US" dirty="0"/>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12,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25</a:t>
            </a:fld>
            <a:endParaRPr lang="en-US" altLang="en-US"/>
          </a:p>
        </p:txBody>
      </p:sp>
    </p:spTree>
    <p:extLst>
      <p:ext uri="{BB962C8B-B14F-4D97-AF65-F5344CB8AC3E}">
        <p14:creationId xmlns:p14="http://schemas.microsoft.com/office/powerpoint/2010/main" val="9023077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Effect of a Filed FS</a:t>
            </a:r>
            <a:endParaRPr lang="en-US" dirty="0"/>
          </a:p>
        </p:txBody>
      </p:sp>
      <p:sp>
        <p:nvSpPr>
          <p:cNvPr id="3" name="Content Placeholder 2"/>
          <p:cNvSpPr>
            <a:spLocks noGrp="1"/>
          </p:cNvSpPr>
          <p:nvPr>
            <p:ph idx="1"/>
          </p:nvPr>
        </p:nvSpPr>
        <p:spPr/>
        <p:txBody>
          <a:bodyPr/>
          <a:lstStyle/>
          <a:p>
            <a:r>
              <a:rPr lang="en-US" dirty="0" smtClean="0"/>
              <a:t>9-502, Comment 2</a:t>
            </a:r>
          </a:p>
          <a:p>
            <a:pPr lvl="1"/>
            <a:r>
              <a:rPr lang="en-US" dirty="0" smtClean="0"/>
              <a:t>“</a:t>
            </a:r>
            <a:r>
              <a:rPr lang="en-US" dirty="0" smtClean="0">
                <a:solidFill>
                  <a:srgbClr val="FF0000"/>
                </a:solidFill>
              </a:rPr>
              <a:t>regardless </a:t>
            </a:r>
            <a:r>
              <a:rPr lang="en-US" dirty="0">
                <a:solidFill>
                  <a:srgbClr val="FF0000"/>
                </a:solidFill>
              </a:rPr>
              <a:t>of whether after-acquired property or future advances are mentioned in the financing statement and even if not in the contemplation of the parties at the time the financing statement was authorized to be </a:t>
            </a:r>
            <a:r>
              <a:rPr lang="en-US" dirty="0" smtClean="0">
                <a:solidFill>
                  <a:srgbClr val="FF0000"/>
                </a:solidFill>
              </a:rPr>
              <a:t>filed</a:t>
            </a:r>
            <a:r>
              <a:rPr lang="en-US" dirty="0" smtClean="0"/>
              <a:t>.”</a:t>
            </a:r>
            <a:endParaRPr lang="en-US" dirty="0"/>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12,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26</a:t>
            </a:fld>
            <a:endParaRPr lang="en-US" altLang="en-US"/>
          </a:p>
        </p:txBody>
      </p:sp>
    </p:spTree>
    <p:extLst>
      <p:ext uri="{BB962C8B-B14F-4D97-AF65-F5344CB8AC3E}">
        <p14:creationId xmlns:p14="http://schemas.microsoft.com/office/powerpoint/2010/main" val="12368180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ate Placeholder 2"/>
          <p:cNvSpPr>
            <a:spLocks noGrp="1"/>
          </p:cNvSpPr>
          <p:nvPr>
            <p:ph type="dt" sz="quarter" idx="10"/>
          </p:nvPr>
        </p:nvSpPr>
        <p:spPr/>
        <p:txBody>
          <a:bodyPr/>
          <a:lstStyle/>
          <a:p>
            <a:pPr>
              <a:defRPr/>
            </a:pPr>
            <a:fld id="{0FAC079B-BE2B-4117-A5CF-58B9EA2ADD54}" type="datetime4">
              <a:rPr lang="en-US"/>
              <a:pPr>
                <a:defRPr/>
              </a:pPr>
              <a:t>April 12, 2021</a:t>
            </a:fld>
            <a:endParaRPr lang="en-US" altLang="en-US">
              <a:solidFill>
                <a:schemeClr val="bg2"/>
              </a:solidFill>
            </a:endParaRPr>
          </a:p>
        </p:txBody>
      </p:sp>
      <p:sp>
        <p:nvSpPr>
          <p:cNvPr id="3174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spcBef>
                <a:spcPct val="0"/>
              </a:spcBef>
              <a:buClrTx/>
              <a:buSzTx/>
              <a:buFontTx/>
              <a:buNone/>
            </a:pPr>
            <a:fld id="{4208BCCC-4EDA-43DB-A0D7-9987EEE0D197}" type="slidenum">
              <a:rPr lang="en-US" altLang="en-US" sz="1400" smtClean="0">
                <a:solidFill>
                  <a:srgbClr val="000066"/>
                </a:solidFill>
              </a:rPr>
              <a:pPr>
                <a:spcBef>
                  <a:spcPct val="0"/>
                </a:spcBef>
                <a:buClrTx/>
                <a:buSzTx/>
                <a:buFontTx/>
                <a:buNone/>
              </a:pPr>
              <a:t>27</a:t>
            </a:fld>
            <a:endParaRPr lang="en-US" altLang="en-US" sz="1400" smtClean="0">
              <a:solidFill>
                <a:srgbClr val="000066"/>
              </a:solidFill>
            </a:endParaRPr>
          </a:p>
        </p:txBody>
      </p:sp>
      <p:sp>
        <p:nvSpPr>
          <p:cNvPr id="31748" name="Rectangle 2"/>
          <p:cNvSpPr>
            <a:spLocks noGrp="1" noChangeArrowheads="1"/>
          </p:cNvSpPr>
          <p:nvPr>
            <p:ph type="title"/>
          </p:nvPr>
        </p:nvSpPr>
        <p:spPr/>
        <p:txBody>
          <a:bodyPr/>
          <a:lstStyle/>
          <a:p>
            <a:r>
              <a:rPr lang="en-US" altLang="en-US" dirty="0" smtClean="0">
                <a:cs typeface="Times New Roman" panose="02020603050405020304" pitchFamily="18" charset="0"/>
              </a:rPr>
              <a:t>Oak Rock Financial</a:t>
            </a:r>
          </a:p>
        </p:txBody>
      </p:sp>
      <p:sp>
        <p:nvSpPr>
          <p:cNvPr id="1384451" name="AutoShape 3"/>
          <p:cNvSpPr>
            <a:spLocks noChangeArrowheads="1"/>
          </p:cNvSpPr>
          <p:nvPr/>
        </p:nvSpPr>
        <p:spPr bwMode="auto">
          <a:xfrm>
            <a:off x="8600048" y="1889849"/>
            <a:ext cx="2692792" cy="1273636"/>
          </a:xfrm>
          <a:prstGeom prst="flowChartInputOutput">
            <a:avLst/>
          </a:prstGeom>
          <a:solidFill>
            <a:srgbClr val="FFFF00"/>
          </a:solidFill>
          <a:ln w="9525">
            <a:solidFill>
              <a:schemeClr val="tx1"/>
            </a:solidFill>
            <a:miter lim="800000"/>
            <a:headEnd/>
            <a:tailEnd/>
          </a:ln>
        </p:spPr>
        <p:txBody>
          <a:bodyPr wrap="none" anchor="ct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lgn="ctr">
              <a:spcBef>
                <a:spcPct val="0"/>
              </a:spcBef>
              <a:buClrTx/>
              <a:buSzTx/>
              <a:buFontTx/>
              <a:buNone/>
            </a:pPr>
            <a:r>
              <a:rPr lang="en-US" altLang="en-US" sz="4000" dirty="0" smtClean="0">
                <a:solidFill>
                  <a:schemeClr val="tx1"/>
                </a:solidFill>
                <a:latin typeface="Times New Roman" panose="02020603050405020304" pitchFamily="18" charset="0"/>
              </a:rPr>
              <a:t>IDB</a:t>
            </a:r>
            <a:endParaRPr lang="en-US" altLang="en-US" sz="4000" dirty="0">
              <a:solidFill>
                <a:schemeClr val="tx1"/>
              </a:solidFill>
              <a:latin typeface="Times New Roman" panose="02020603050405020304" pitchFamily="18" charset="0"/>
            </a:endParaRPr>
          </a:p>
        </p:txBody>
      </p:sp>
      <p:sp>
        <p:nvSpPr>
          <p:cNvPr id="1384452" name="AutoShape 4"/>
          <p:cNvSpPr>
            <a:spLocks noChangeArrowheads="1"/>
          </p:cNvSpPr>
          <p:nvPr/>
        </p:nvSpPr>
        <p:spPr bwMode="auto">
          <a:xfrm>
            <a:off x="1848423" y="2043975"/>
            <a:ext cx="2106706" cy="1134394"/>
          </a:xfrm>
          <a:prstGeom prst="flowChartProcess">
            <a:avLst/>
          </a:prstGeom>
          <a:solidFill>
            <a:srgbClr val="00FF00"/>
          </a:solidFill>
          <a:ln w="9525">
            <a:solidFill>
              <a:schemeClr val="tx1"/>
            </a:solidFill>
            <a:miter lim="800000"/>
            <a:headEnd/>
            <a:tailEnd/>
          </a:ln>
        </p:spPr>
        <p:txBody>
          <a:bodyPr wrap="square" anchor="ctr">
            <a:noAutofit/>
          </a:bodyP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lgn="ctr">
              <a:spcBef>
                <a:spcPct val="0"/>
              </a:spcBef>
              <a:buClrTx/>
              <a:buSzTx/>
              <a:buFontTx/>
              <a:buNone/>
            </a:pPr>
            <a:r>
              <a:rPr lang="en-US" altLang="en-US" sz="4000" dirty="0" smtClean="0">
                <a:solidFill>
                  <a:schemeClr val="tx1"/>
                </a:solidFill>
                <a:latin typeface="Times New Roman" panose="02020603050405020304" pitchFamily="18" charset="0"/>
              </a:rPr>
              <a:t>Debtor</a:t>
            </a:r>
            <a:endParaRPr lang="en-US" altLang="en-US" sz="4000" dirty="0">
              <a:solidFill>
                <a:schemeClr val="tx1"/>
              </a:solidFill>
              <a:latin typeface="Times New Roman" panose="02020603050405020304" pitchFamily="18" charset="0"/>
            </a:endParaRPr>
          </a:p>
        </p:txBody>
      </p:sp>
      <p:sp>
        <p:nvSpPr>
          <p:cNvPr id="1384453" name="Text Box 5"/>
          <p:cNvSpPr txBox="1">
            <a:spLocks noChangeArrowheads="1"/>
          </p:cNvSpPr>
          <p:nvPr/>
        </p:nvSpPr>
        <p:spPr bwMode="auto">
          <a:xfrm>
            <a:off x="3587557" y="6010848"/>
            <a:ext cx="4634752" cy="646331"/>
          </a:xfrm>
          <a:prstGeom prst="rect">
            <a:avLst/>
          </a:prstGeom>
          <a:solidFill>
            <a:schemeClr val="bg1"/>
          </a:solidFill>
          <a:ln w="25400">
            <a:solidFill>
              <a:srgbClr val="FF0000"/>
            </a:solidFill>
            <a:miter lim="800000"/>
            <a:headEnd/>
            <a:tailEnd/>
          </a:ln>
        </p:spPr>
        <p:txBody>
          <a:bodyPr wrap="square">
            <a:spAutoFit/>
          </a:bodyP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spcBef>
                <a:spcPct val="50000"/>
              </a:spcBef>
              <a:buClrTx/>
              <a:buSzTx/>
              <a:buFontTx/>
              <a:buNone/>
            </a:pPr>
            <a:r>
              <a:rPr lang="en-US" altLang="en-US" sz="3600" dirty="0" smtClean="0">
                <a:solidFill>
                  <a:srgbClr val="FF0000"/>
                </a:solidFill>
                <a:latin typeface="Times New Roman" panose="02020603050405020304" pitchFamily="18" charset="0"/>
                <a:cs typeface="Times New Roman" panose="02020603050405020304" pitchFamily="18" charset="0"/>
              </a:rPr>
              <a:t>What are the priorities?</a:t>
            </a:r>
            <a:endParaRPr lang="en-US" altLang="en-US" sz="3600" dirty="0">
              <a:solidFill>
                <a:srgbClr val="FF0000"/>
              </a:solidFill>
              <a:latin typeface="Times New Roman" panose="02020603050405020304" pitchFamily="18" charset="0"/>
            </a:endParaRPr>
          </a:p>
        </p:txBody>
      </p:sp>
      <p:sp>
        <p:nvSpPr>
          <p:cNvPr id="1384454" name="Line 6"/>
          <p:cNvSpPr>
            <a:spLocks noChangeShapeType="1"/>
          </p:cNvSpPr>
          <p:nvPr/>
        </p:nvSpPr>
        <p:spPr bwMode="auto">
          <a:xfrm>
            <a:off x="3981450" y="2412267"/>
            <a:ext cx="48387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84455" name="AutoShape 7"/>
          <p:cNvSpPr>
            <a:spLocks noChangeArrowheads="1"/>
          </p:cNvSpPr>
          <p:nvPr/>
        </p:nvSpPr>
        <p:spPr bwMode="auto">
          <a:xfrm>
            <a:off x="4105835" y="1424310"/>
            <a:ext cx="4592395" cy="619665"/>
          </a:xfrm>
          <a:prstGeom prst="flowChartAlternateProcess">
            <a:avLst/>
          </a:prstGeom>
          <a:solidFill>
            <a:srgbClr val="00FFFF"/>
          </a:solidFill>
          <a:ln w="9525">
            <a:solidFill>
              <a:schemeClr val="tx1"/>
            </a:solidFill>
            <a:miter lim="800000"/>
            <a:headEnd/>
            <a:tailEnd/>
          </a:ln>
        </p:spPr>
        <p:txBody>
          <a:bodyPr wrap="none" anchor="ct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lgn="ctr">
              <a:spcBef>
                <a:spcPct val="0"/>
              </a:spcBef>
              <a:buClrTx/>
              <a:buSzTx/>
              <a:buFontTx/>
              <a:buNone/>
            </a:pPr>
            <a:r>
              <a:rPr lang="en-US" altLang="en-US" dirty="0" smtClean="0">
                <a:solidFill>
                  <a:schemeClr val="tx1"/>
                </a:solidFill>
                <a:latin typeface="Times New Roman" panose="02020603050405020304" pitchFamily="18" charset="0"/>
              </a:rPr>
              <a:t>2001: SA/FS: All Assets, $</a:t>
            </a:r>
            <a:endParaRPr lang="en-US" altLang="en-US" dirty="0">
              <a:solidFill>
                <a:schemeClr val="tx1"/>
              </a:solidFill>
              <a:latin typeface="Times New Roman" panose="02020603050405020304" pitchFamily="18" charset="0"/>
            </a:endParaRPr>
          </a:p>
        </p:txBody>
      </p:sp>
      <p:sp>
        <p:nvSpPr>
          <p:cNvPr id="14" name="Rectangle 7"/>
          <p:cNvSpPr>
            <a:spLocks noChangeArrowheads="1"/>
          </p:cNvSpPr>
          <p:nvPr/>
        </p:nvSpPr>
        <p:spPr bwMode="auto">
          <a:xfrm>
            <a:off x="12018963" y="6689725"/>
            <a:ext cx="173037" cy="157163"/>
          </a:xfrm>
          <a:prstGeom prst="rect">
            <a:avLst/>
          </a:prstGeom>
          <a:solidFill>
            <a:srgbClr val="3366FF"/>
          </a:solidFill>
          <a:ln w="9525">
            <a:solidFill>
              <a:schemeClr val="tx1"/>
            </a:solidFill>
            <a:miter lim="800000"/>
            <a:headEnd/>
            <a:tailEnd/>
          </a:ln>
        </p:spPr>
        <p:txBody>
          <a:bodyPr wrap="none" anchor="ct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spcBef>
                <a:spcPct val="0"/>
              </a:spcBef>
              <a:buClrTx/>
              <a:buSzTx/>
              <a:buFontTx/>
              <a:buNone/>
            </a:pPr>
            <a:endParaRPr lang="en-US" altLang="en-US" sz="2400">
              <a:solidFill>
                <a:schemeClr val="tx1"/>
              </a:solidFill>
              <a:latin typeface="Times New Roman" panose="02020603050405020304" pitchFamily="18" charset="0"/>
            </a:endParaRPr>
          </a:p>
        </p:txBody>
      </p:sp>
      <p:sp>
        <p:nvSpPr>
          <p:cNvPr id="12" name="AutoShape 3"/>
          <p:cNvSpPr>
            <a:spLocks noChangeArrowheads="1"/>
          </p:cNvSpPr>
          <p:nvPr/>
        </p:nvSpPr>
        <p:spPr bwMode="auto">
          <a:xfrm>
            <a:off x="9710926" y="4617771"/>
            <a:ext cx="1377670" cy="1066800"/>
          </a:xfrm>
          <a:prstGeom prst="flowChartInputOutput">
            <a:avLst/>
          </a:prstGeom>
          <a:solidFill>
            <a:srgbClr val="FFFF00"/>
          </a:solidFill>
          <a:ln w="9525">
            <a:solidFill>
              <a:schemeClr val="tx1"/>
            </a:solidFill>
            <a:miter lim="800000"/>
            <a:headEnd/>
            <a:tailEnd/>
          </a:ln>
        </p:spPr>
        <p:txBody>
          <a:bodyPr wrap="none" anchor="ct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lgn="ctr">
              <a:spcBef>
                <a:spcPct val="0"/>
              </a:spcBef>
              <a:buClrTx/>
              <a:buSzTx/>
              <a:buFontTx/>
              <a:buNone/>
            </a:pPr>
            <a:r>
              <a:rPr lang="en-US" altLang="en-US" sz="4000" dirty="0" smtClean="0">
                <a:solidFill>
                  <a:schemeClr val="tx1"/>
                </a:solidFill>
                <a:latin typeface="Times New Roman" panose="02020603050405020304" pitchFamily="18" charset="0"/>
              </a:rPr>
              <a:t>BL</a:t>
            </a:r>
            <a:endParaRPr lang="en-US" altLang="en-US" sz="4000" dirty="0">
              <a:solidFill>
                <a:schemeClr val="tx1"/>
              </a:solidFill>
              <a:latin typeface="Times New Roman" panose="02020603050405020304" pitchFamily="18" charset="0"/>
            </a:endParaRPr>
          </a:p>
        </p:txBody>
      </p:sp>
      <p:sp>
        <p:nvSpPr>
          <p:cNvPr id="13" name="Line 6"/>
          <p:cNvSpPr>
            <a:spLocks noChangeShapeType="1"/>
          </p:cNvSpPr>
          <p:nvPr/>
        </p:nvSpPr>
        <p:spPr bwMode="auto">
          <a:xfrm flipV="1">
            <a:off x="8398211" y="3213478"/>
            <a:ext cx="948989" cy="1340283"/>
          </a:xfrm>
          <a:prstGeom prst="line">
            <a:avLst/>
          </a:prstGeom>
          <a:noFill/>
          <a:ln w="190500">
            <a:solidFill>
              <a:srgbClr val="FF0000"/>
            </a:solidFill>
            <a:round/>
            <a:headEnd type="non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 name="AutoShape 11"/>
          <p:cNvSpPr>
            <a:spLocks noChangeArrowheads="1"/>
          </p:cNvSpPr>
          <p:nvPr/>
        </p:nvSpPr>
        <p:spPr bwMode="auto">
          <a:xfrm>
            <a:off x="9186071" y="3957594"/>
            <a:ext cx="2934399" cy="585388"/>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2006: Lends $</a:t>
            </a:r>
            <a:endParaRPr lang="en-US" altLang="en-US" sz="3200" dirty="0"/>
          </a:p>
        </p:txBody>
      </p:sp>
      <p:sp>
        <p:nvSpPr>
          <p:cNvPr id="16" name="Line 14"/>
          <p:cNvSpPr>
            <a:spLocks noChangeShapeType="1"/>
          </p:cNvSpPr>
          <p:nvPr/>
        </p:nvSpPr>
        <p:spPr bwMode="auto">
          <a:xfrm>
            <a:off x="3955130" y="2907973"/>
            <a:ext cx="3652750" cy="2336774"/>
          </a:xfrm>
          <a:prstGeom prst="line">
            <a:avLst/>
          </a:prstGeom>
          <a:noFill/>
          <a:ln w="190500">
            <a:solidFill>
              <a:srgbClr val="80008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 name="AutoShape 15"/>
          <p:cNvSpPr>
            <a:spLocks noChangeArrowheads="1"/>
          </p:cNvSpPr>
          <p:nvPr/>
        </p:nvSpPr>
        <p:spPr bwMode="auto">
          <a:xfrm>
            <a:off x="6013269" y="3226403"/>
            <a:ext cx="2590591" cy="912137"/>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2006: UCC Assignment</a:t>
            </a:r>
            <a:endParaRPr lang="en-US" altLang="en-US" sz="3200" dirty="0"/>
          </a:p>
        </p:txBody>
      </p:sp>
      <p:sp>
        <p:nvSpPr>
          <p:cNvPr id="18" name="Line 13"/>
          <p:cNvSpPr>
            <a:spLocks noChangeShapeType="1"/>
          </p:cNvSpPr>
          <p:nvPr/>
        </p:nvSpPr>
        <p:spPr bwMode="auto">
          <a:xfrm flipH="1">
            <a:off x="3352127" y="3213479"/>
            <a:ext cx="17205" cy="1772189"/>
          </a:xfrm>
          <a:prstGeom prst="line">
            <a:avLst/>
          </a:prstGeom>
          <a:noFill/>
          <a:ln w="190500">
            <a:solidFill>
              <a:srgbClr val="008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 name="AutoShape 7"/>
          <p:cNvSpPr>
            <a:spLocks noChangeArrowheads="1"/>
          </p:cNvSpPr>
          <p:nvPr/>
        </p:nvSpPr>
        <p:spPr bwMode="auto">
          <a:xfrm>
            <a:off x="79299" y="3597482"/>
            <a:ext cx="2867101" cy="956280"/>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 (auto perfected sales)</a:t>
            </a:r>
            <a:endParaRPr lang="en-US" altLang="en-US" sz="3200" dirty="0"/>
          </a:p>
        </p:txBody>
      </p:sp>
      <p:sp>
        <p:nvSpPr>
          <p:cNvPr id="20" name="AutoShape 12"/>
          <p:cNvSpPr>
            <a:spLocks noChangeArrowheads="1"/>
          </p:cNvSpPr>
          <p:nvPr/>
        </p:nvSpPr>
        <p:spPr bwMode="auto">
          <a:xfrm>
            <a:off x="406400" y="4944048"/>
            <a:ext cx="3548729"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Participants</a:t>
            </a:r>
            <a:endParaRPr lang="en-US" altLang="en-US" sz="4000" dirty="0"/>
          </a:p>
        </p:txBody>
      </p:sp>
      <p:sp>
        <p:nvSpPr>
          <p:cNvPr id="21" name="AutoShape 3"/>
          <p:cNvSpPr>
            <a:spLocks noChangeArrowheads="1"/>
          </p:cNvSpPr>
          <p:nvPr/>
        </p:nvSpPr>
        <p:spPr bwMode="auto">
          <a:xfrm>
            <a:off x="7647013" y="4604311"/>
            <a:ext cx="1472843" cy="1066800"/>
          </a:xfrm>
          <a:prstGeom prst="flowChartInputOutput">
            <a:avLst/>
          </a:prstGeom>
          <a:solidFill>
            <a:srgbClr val="FFFF00"/>
          </a:solidFill>
          <a:ln w="9525">
            <a:solidFill>
              <a:schemeClr val="tx1"/>
            </a:solidFill>
            <a:miter lim="800000"/>
            <a:headEnd/>
            <a:tailEnd/>
          </a:ln>
        </p:spPr>
        <p:txBody>
          <a:bodyPr wrap="none" anchor="ct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lgn="ctr">
              <a:spcBef>
                <a:spcPct val="0"/>
              </a:spcBef>
              <a:buClrTx/>
              <a:buSzTx/>
              <a:buFontTx/>
              <a:buNone/>
            </a:pPr>
            <a:r>
              <a:rPr lang="en-US" altLang="en-US" sz="4000" dirty="0" smtClean="0">
                <a:solidFill>
                  <a:schemeClr val="tx1"/>
                </a:solidFill>
                <a:latin typeface="Times New Roman" panose="02020603050405020304" pitchFamily="18" charset="0"/>
              </a:rPr>
              <a:t>IDB</a:t>
            </a:r>
            <a:endParaRPr lang="en-US" altLang="en-US" sz="4000" dirty="0">
              <a:solidFill>
                <a:schemeClr val="tx1"/>
              </a:solidFill>
              <a:latin typeface="Times New Roman" panose="02020603050405020304" pitchFamily="18" charset="0"/>
            </a:endParaRPr>
          </a:p>
        </p:txBody>
      </p:sp>
      <p:sp>
        <p:nvSpPr>
          <p:cNvPr id="2" name="Rectangle 1"/>
          <p:cNvSpPr/>
          <p:nvPr/>
        </p:nvSpPr>
        <p:spPr bwMode="auto">
          <a:xfrm>
            <a:off x="9390380" y="2730613"/>
            <a:ext cx="995570" cy="432872"/>
          </a:xfrm>
          <a:prstGeom prst="rect">
            <a:avLst/>
          </a:prstGeom>
          <a:solidFill>
            <a:srgbClr val="FFFF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1" lang="en-US" sz="2400" b="0" i="0" u="none" strike="noStrike" cap="none" normalizeH="0" baseline="0" dirty="0" smtClean="0">
                <a:ln>
                  <a:noFill/>
                </a:ln>
                <a:solidFill>
                  <a:schemeClr val="tx1"/>
                </a:solidFill>
                <a:effectLst/>
                <a:latin typeface="Times New Roman" pitchFamily="18" charset="0"/>
              </a:rPr>
              <a:t>Agent</a:t>
            </a:r>
          </a:p>
        </p:txBody>
      </p:sp>
      <p:sp>
        <p:nvSpPr>
          <p:cNvPr id="23" name="AutoShape 11"/>
          <p:cNvSpPr>
            <a:spLocks noChangeArrowheads="1"/>
          </p:cNvSpPr>
          <p:nvPr/>
        </p:nvSpPr>
        <p:spPr bwMode="auto">
          <a:xfrm>
            <a:off x="3898628" y="4858477"/>
            <a:ext cx="2934399" cy="585388"/>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2006: Lends $</a:t>
            </a:r>
            <a:endParaRPr lang="en-US" altLang="en-US" sz="3200" dirty="0"/>
          </a:p>
        </p:txBody>
      </p:sp>
      <p:sp>
        <p:nvSpPr>
          <p:cNvPr id="24" name="Line 14"/>
          <p:cNvSpPr>
            <a:spLocks noChangeShapeType="1"/>
          </p:cNvSpPr>
          <p:nvPr/>
        </p:nvSpPr>
        <p:spPr bwMode="auto">
          <a:xfrm>
            <a:off x="3981450" y="2898872"/>
            <a:ext cx="5870860" cy="1925295"/>
          </a:xfrm>
          <a:prstGeom prst="line">
            <a:avLst/>
          </a:prstGeom>
          <a:noFill/>
          <a:ln w="190500">
            <a:solidFill>
              <a:srgbClr val="80008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5" name="Line 6"/>
          <p:cNvSpPr>
            <a:spLocks noChangeShapeType="1"/>
          </p:cNvSpPr>
          <p:nvPr/>
        </p:nvSpPr>
        <p:spPr bwMode="auto">
          <a:xfrm flipH="1" flipV="1">
            <a:off x="9390380" y="3238274"/>
            <a:ext cx="995570" cy="1304708"/>
          </a:xfrm>
          <a:prstGeom prst="line">
            <a:avLst/>
          </a:prstGeom>
          <a:noFill/>
          <a:ln w="190500">
            <a:solidFill>
              <a:srgbClr val="FF0000"/>
            </a:solidFill>
            <a:round/>
            <a:headEnd type="none" w="med" len="med"/>
            <a:tailEnd type="triangle" w="med"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35784223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23" presetClass="entr" presetSubtype="272" fill="hold" grpId="0" nodeType="afterEffect">
                                  <p:stCondLst>
                                    <p:cond delay="0"/>
                                  </p:stCondLst>
                                  <p:childTnLst>
                                    <p:set>
                                      <p:cBhvr>
                                        <p:cTn id="6" dur="1" fill="hold">
                                          <p:stCondLst>
                                            <p:cond delay="0"/>
                                          </p:stCondLst>
                                        </p:cTn>
                                        <p:tgtEl>
                                          <p:spTgt spid="1384451"/>
                                        </p:tgtEl>
                                        <p:attrNameLst>
                                          <p:attrName>style.visibility</p:attrName>
                                        </p:attrNameLst>
                                      </p:cBhvr>
                                      <p:to>
                                        <p:strVal val="visible"/>
                                      </p:to>
                                    </p:set>
                                    <p:anim calcmode="lin" valueType="num">
                                      <p:cBhvr>
                                        <p:cTn id="7" dur="500" fill="hold"/>
                                        <p:tgtEl>
                                          <p:spTgt spid="1384451"/>
                                        </p:tgtEl>
                                        <p:attrNameLst>
                                          <p:attrName>ppt_w</p:attrName>
                                        </p:attrNameLst>
                                      </p:cBhvr>
                                      <p:tavLst>
                                        <p:tav tm="0">
                                          <p:val>
                                            <p:strVal val="2/3*#ppt_w"/>
                                          </p:val>
                                        </p:tav>
                                        <p:tav tm="100000">
                                          <p:val>
                                            <p:strVal val="#ppt_w"/>
                                          </p:val>
                                        </p:tav>
                                      </p:tavLst>
                                    </p:anim>
                                    <p:anim calcmode="lin" valueType="num">
                                      <p:cBhvr>
                                        <p:cTn id="8" dur="500" fill="hold"/>
                                        <p:tgtEl>
                                          <p:spTgt spid="1384451"/>
                                        </p:tgtEl>
                                        <p:attrNameLst>
                                          <p:attrName>ppt_h</p:attrName>
                                        </p:attrNameLst>
                                      </p:cBhvr>
                                      <p:tavLst>
                                        <p:tav tm="0">
                                          <p:val>
                                            <p:strVal val="2/3*#ppt_h"/>
                                          </p:val>
                                        </p:tav>
                                        <p:tav tm="100000">
                                          <p:val>
                                            <p:strVal val="#ppt_h"/>
                                          </p:val>
                                        </p:tav>
                                      </p:tavLst>
                                    </p:anim>
                                  </p:childTnLst>
                                </p:cTn>
                              </p:par>
                            </p:childTnLst>
                          </p:cTn>
                        </p:par>
                        <p:par>
                          <p:cTn id="9" fill="hold" nodeType="afterGroup">
                            <p:stCondLst>
                              <p:cond delay="500"/>
                            </p:stCondLst>
                            <p:childTnLst>
                              <p:par>
                                <p:cTn id="10" presetID="23" presetClass="entr" presetSubtype="16" fill="hold" grpId="0" nodeType="afterEffect">
                                  <p:stCondLst>
                                    <p:cond delay="0"/>
                                  </p:stCondLst>
                                  <p:childTnLst>
                                    <p:set>
                                      <p:cBhvr>
                                        <p:cTn id="11" dur="1" fill="hold">
                                          <p:stCondLst>
                                            <p:cond delay="0"/>
                                          </p:stCondLst>
                                        </p:cTn>
                                        <p:tgtEl>
                                          <p:spTgt spid="1384454"/>
                                        </p:tgtEl>
                                        <p:attrNameLst>
                                          <p:attrName>style.visibility</p:attrName>
                                        </p:attrNameLst>
                                      </p:cBhvr>
                                      <p:to>
                                        <p:strVal val="visible"/>
                                      </p:to>
                                    </p:set>
                                    <p:anim calcmode="lin" valueType="num">
                                      <p:cBhvr>
                                        <p:cTn id="12" dur="500" fill="hold"/>
                                        <p:tgtEl>
                                          <p:spTgt spid="1384454"/>
                                        </p:tgtEl>
                                        <p:attrNameLst>
                                          <p:attrName>ppt_w</p:attrName>
                                        </p:attrNameLst>
                                      </p:cBhvr>
                                      <p:tavLst>
                                        <p:tav tm="0">
                                          <p:val>
                                            <p:fltVal val="0"/>
                                          </p:val>
                                        </p:tav>
                                        <p:tav tm="100000">
                                          <p:val>
                                            <p:strVal val="#ppt_w"/>
                                          </p:val>
                                        </p:tav>
                                      </p:tavLst>
                                    </p:anim>
                                    <p:anim calcmode="lin" valueType="num">
                                      <p:cBhvr>
                                        <p:cTn id="13" dur="500" fill="hold"/>
                                        <p:tgtEl>
                                          <p:spTgt spid="1384454"/>
                                        </p:tgtEl>
                                        <p:attrNameLst>
                                          <p:attrName>ppt_h</p:attrName>
                                        </p:attrNameLst>
                                      </p:cBhvr>
                                      <p:tavLst>
                                        <p:tav tm="0">
                                          <p:val>
                                            <p:fltVal val="0"/>
                                          </p:val>
                                        </p:tav>
                                        <p:tav tm="100000">
                                          <p:val>
                                            <p:strVal val="#ppt_h"/>
                                          </p:val>
                                        </p:tav>
                                      </p:tavLst>
                                    </p:anim>
                                  </p:childTnLst>
                                </p:cTn>
                              </p:par>
                            </p:childTnLst>
                          </p:cTn>
                        </p:par>
                        <p:par>
                          <p:cTn id="14" fill="hold">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384452"/>
                                        </p:tgtEl>
                                        <p:attrNameLst>
                                          <p:attrName>style.visibility</p:attrName>
                                        </p:attrNameLst>
                                      </p:cBhvr>
                                      <p:to>
                                        <p:strVal val="visible"/>
                                      </p:to>
                                    </p:set>
                                    <p:anim calcmode="lin" valueType="num">
                                      <p:cBhvr>
                                        <p:cTn id="17" dur="500" fill="hold"/>
                                        <p:tgtEl>
                                          <p:spTgt spid="1384452"/>
                                        </p:tgtEl>
                                        <p:attrNameLst>
                                          <p:attrName>ppt_w</p:attrName>
                                        </p:attrNameLst>
                                      </p:cBhvr>
                                      <p:tavLst>
                                        <p:tav tm="0">
                                          <p:val>
                                            <p:strVal val="2/3*#ppt_w"/>
                                          </p:val>
                                        </p:tav>
                                        <p:tav tm="100000">
                                          <p:val>
                                            <p:strVal val="#ppt_w"/>
                                          </p:val>
                                        </p:tav>
                                      </p:tavLst>
                                    </p:anim>
                                    <p:anim calcmode="lin" valueType="num">
                                      <p:cBhvr>
                                        <p:cTn id="18" dur="500" fill="hold"/>
                                        <p:tgtEl>
                                          <p:spTgt spid="1384452"/>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384455"/>
                                        </p:tgtEl>
                                        <p:attrNameLst>
                                          <p:attrName>style.visibility</p:attrName>
                                        </p:attrNameLst>
                                      </p:cBhvr>
                                      <p:to>
                                        <p:strVal val="visible"/>
                                      </p:to>
                                    </p:set>
                                    <p:animEffect transition="in" filter="dissolve">
                                      <p:cBhvr>
                                        <p:cTn id="22" dur="500"/>
                                        <p:tgtEl>
                                          <p:spTgt spid="1384455"/>
                                        </p:tgtEl>
                                      </p:cBhvr>
                                    </p:animEffect>
                                  </p:childTnLst>
                                </p:cTn>
                              </p:par>
                            </p:childTnLst>
                          </p:cTn>
                        </p:par>
                      </p:childTnLst>
                    </p:cTn>
                  </p:par>
                  <p:par>
                    <p:cTn id="23" fill="hold">
                      <p:stCondLst>
                        <p:cond delay="indefinite"/>
                      </p:stCondLst>
                      <p:childTnLst>
                        <p:par>
                          <p:cTn id="24" fill="hold">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p:cTn id="27" dur="500" fill="hold"/>
                                        <p:tgtEl>
                                          <p:spTgt spid="20"/>
                                        </p:tgtEl>
                                        <p:attrNameLst>
                                          <p:attrName>ppt_w</p:attrName>
                                        </p:attrNameLst>
                                      </p:cBhvr>
                                      <p:tavLst>
                                        <p:tav tm="0">
                                          <p:val>
                                            <p:strVal val="2/3*#ppt_w"/>
                                          </p:val>
                                        </p:tav>
                                        <p:tav tm="100000">
                                          <p:val>
                                            <p:strVal val="#ppt_w"/>
                                          </p:val>
                                        </p:tav>
                                      </p:tavLst>
                                    </p:anim>
                                    <p:anim calcmode="lin" valueType="num">
                                      <p:cBhvr>
                                        <p:cTn id="28" dur="500" fill="hold"/>
                                        <p:tgtEl>
                                          <p:spTgt spid="20"/>
                                        </p:tgtEl>
                                        <p:attrNameLst>
                                          <p:attrName>ppt_h</p:attrName>
                                        </p:attrNameLst>
                                      </p:cBhvr>
                                      <p:tavLst>
                                        <p:tav tm="0">
                                          <p:val>
                                            <p:strVal val="2/3*#ppt_h"/>
                                          </p:val>
                                        </p:tav>
                                        <p:tav tm="100000">
                                          <p:val>
                                            <p:strVal val="#ppt_h"/>
                                          </p:val>
                                        </p:tav>
                                      </p:tavLst>
                                    </p:anim>
                                  </p:childTnLst>
                                </p:cTn>
                              </p:par>
                            </p:childTnLst>
                          </p:cTn>
                        </p:par>
                        <p:par>
                          <p:cTn id="29" fill="hold">
                            <p:stCondLst>
                              <p:cond delay="500"/>
                            </p:stCondLst>
                            <p:childTnLst>
                              <p:par>
                                <p:cTn id="30" presetID="23" presetClass="entr" presetSubtype="272" fill="hold" grpId="0" nodeType="afterEffect">
                                  <p:stCondLst>
                                    <p:cond delay="0"/>
                                  </p:stCondLst>
                                  <p:childTnLst>
                                    <p:set>
                                      <p:cBhvr>
                                        <p:cTn id="31" dur="1" fill="hold">
                                          <p:stCondLst>
                                            <p:cond delay="0"/>
                                          </p:stCondLst>
                                        </p:cTn>
                                        <p:tgtEl>
                                          <p:spTgt spid="18"/>
                                        </p:tgtEl>
                                        <p:attrNameLst>
                                          <p:attrName>style.visibility</p:attrName>
                                        </p:attrNameLst>
                                      </p:cBhvr>
                                      <p:to>
                                        <p:strVal val="visible"/>
                                      </p:to>
                                    </p:set>
                                    <p:anim calcmode="lin" valueType="num">
                                      <p:cBhvr>
                                        <p:cTn id="32" dur="500" fill="hold"/>
                                        <p:tgtEl>
                                          <p:spTgt spid="18"/>
                                        </p:tgtEl>
                                        <p:attrNameLst>
                                          <p:attrName>ppt_w</p:attrName>
                                        </p:attrNameLst>
                                      </p:cBhvr>
                                      <p:tavLst>
                                        <p:tav tm="0">
                                          <p:val>
                                            <p:strVal val="2/3*#ppt_w"/>
                                          </p:val>
                                        </p:tav>
                                        <p:tav tm="100000">
                                          <p:val>
                                            <p:strVal val="#ppt_w"/>
                                          </p:val>
                                        </p:tav>
                                      </p:tavLst>
                                    </p:anim>
                                    <p:anim calcmode="lin" valueType="num">
                                      <p:cBhvr>
                                        <p:cTn id="33" dur="500" fill="hold"/>
                                        <p:tgtEl>
                                          <p:spTgt spid="18"/>
                                        </p:tgtEl>
                                        <p:attrNameLst>
                                          <p:attrName>ppt_h</p:attrName>
                                        </p:attrNameLst>
                                      </p:cBhvr>
                                      <p:tavLst>
                                        <p:tav tm="0">
                                          <p:val>
                                            <p:strVal val="2/3*#ppt_h"/>
                                          </p:val>
                                        </p:tav>
                                        <p:tav tm="100000">
                                          <p:val>
                                            <p:strVal val="#ppt_h"/>
                                          </p:val>
                                        </p:tav>
                                      </p:tavLst>
                                    </p:anim>
                                  </p:childTnLst>
                                </p:cTn>
                              </p:par>
                            </p:childTnLst>
                          </p:cTn>
                        </p:par>
                        <p:par>
                          <p:cTn id="34" fill="hold">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dissolve">
                                      <p:cBhvr>
                                        <p:cTn id="37" dur="500"/>
                                        <p:tgtEl>
                                          <p:spTgt spid="19"/>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dissolve">
                                      <p:cBhvr>
                                        <p:cTn id="42" dur="500"/>
                                        <p:tgtEl>
                                          <p:spTgt spid="2"/>
                                        </p:tgtEl>
                                      </p:cBhvr>
                                    </p:animEffect>
                                  </p:childTnLst>
                                </p:cTn>
                              </p:par>
                            </p:childTnLst>
                          </p:cTn>
                        </p:par>
                        <p:par>
                          <p:cTn id="43" fill="hold">
                            <p:stCondLst>
                              <p:cond delay="500"/>
                            </p:stCondLst>
                            <p:childTnLst>
                              <p:par>
                                <p:cTn id="44" presetID="23" presetClass="entr" presetSubtype="272" fill="hold" grpId="0" nodeType="afterEffect">
                                  <p:stCondLst>
                                    <p:cond delay="0"/>
                                  </p:stCondLst>
                                  <p:childTnLst>
                                    <p:set>
                                      <p:cBhvr>
                                        <p:cTn id="45" dur="1" fill="hold">
                                          <p:stCondLst>
                                            <p:cond delay="0"/>
                                          </p:stCondLst>
                                        </p:cTn>
                                        <p:tgtEl>
                                          <p:spTgt spid="21"/>
                                        </p:tgtEl>
                                        <p:attrNameLst>
                                          <p:attrName>style.visibility</p:attrName>
                                        </p:attrNameLst>
                                      </p:cBhvr>
                                      <p:to>
                                        <p:strVal val="visible"/>
                                      </p:to>
                                    </p:set>
                                    <p:anim calcmode="lin" valueType="num">
                                      <p:cBhvr>
                                        <p:cTn id="46" dur="500" fill="hold"/>
                                        <p:tgtEl>
                                          <p:spTgt spid="21"/>
                                        </p:tgtEl>
                                        <p:attrNameLst>
                                          <p:attrName>ppt_w</p:attrName>
                                        </p:attrNameLst>
                                      </p:cBhvr>
                                      <p:tavLst>
                                        <p:tav tm="0">
                                          <p:val>
                                            <p:strVal val="2/3*#ppt_w"/>
                                          </p:val>
                                        </p:tav>
                                        <p:tav tm="100000">
                                          <p:val>
                                            <p:strVal val="#ppt_w"/>
                                          </p:val>
                                        </p:tav>
                                      </p:tavLst>
                                    </p:anim>
                                    <p:anim calcmode="lin" valueType="num">
                                      <p:cBhvr>
                                        <p:cTn id="47" dur="500" fill="hold"/>
                                        <p:tgtEl>
                                          <p:spTgt spid="21"/>
                                        </p:tgtEl>
                                        <p:attrNameLst>
                                          <p:attrName>ppt_h</p:attrName>
                                        </p:attrNameLst>
                                      </p:cBhvr>
                                      <p:tavLst>
                                        <p:tav tm="0">
                                          <p:val>
                                            <p:strVal val="2/3*#ppt_h"/>
                                          </p:val>
                                        </p:tav>
                                        <p:tav tm="100000">
                                          <p:val>
                                            <p:strVal val="#ppt_h"/>
                                          </p:val>
                                        </p:tav>
                                      </p:tavLst>
                                    </p:anim>
                                  </p:childTnLst>
                                </p:cTn>
                              </p:par>
                            </p:childTnLst>
                          </p:cTn>
                        </p:par>
                        <p:par>
                          <p:cTn id="48" fill="hold">
                            <p:stCondLst>
                              <p:cond delay="1000"/>
                            </p:stCondLst>
                            <p:childTnLst>
                              <p:par>
                                <p:cTn id="49" presetID="22" presetClass="entr" presetSubtype="4" fill="hold" grpId="0" nodeType="after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wipe(down)">
                                      <p:cBhvr>
                                        <p:cTn id="51" dur="500"/>
                                        <p:tgtEl>
                                          <p:spTgt spid="13"/>
                                        </p:tgtEl>
                                      </p:cBhvr>
                                    </p:animEffect>
                                  </p:childTnLst>
                                </p:cTn>
                              </p:par>
                            </p:childTnLst>
                          </p:cTn>
                        </p:par>
                        <p:par>
                          <p:cTn id="52" fill="hold">
                            <p:stCondLst>
                              <p:cond delay="1500"/>
                            </p:stCondLst>
                            <p:childTnLst>
                              <p:par>
                                <p:cTn id="53" presetID="9" presetClass="entr" presetSubtype="0" fill="hold" grpId="0" nodeType="afterEffect">
                                  <p:stCondLst>
                                    <p:cond delay="0"/>
                                  </p:stCondLst>
                                  <p:childTnLst>
                                    <p:set>
                                      <p:cBhvr>
                                        <p:cTn id="54" dur="1" fill="hold">
                                          <p:stCondLst>
                                            <p:cond delay="0"/>
                                          </p:stCondLst>
                                        </p:cTn>
                                        <p:tgtEl>
                                          <p:spTgt spid="17"/>
                                        </p:tgtEl>
                                        <p:attrNameLst>
                                          <p:attrName>style.visibility</p:attrName>
                                        </p:attrNameLst>
                                      </p:cBhvr>
                                      <p:to>
                                        <p:strVal val="visible"/>
                                      </p:to>
                                    </p:set>
                                    <p:animEffect transition="in" filter="dissolve">
                                      <p:cBhvr>
                                        <p:cTn id="55" dur="500"/>
                                        <p:tgtEl>
                                          <p:spTgt spid="17"/>
                                        </p:tgtEl>
                                      </p:cBhvr>
                                    </p:animEffect>
                                  </p:childTnLst>
                                </p:cTn>
                              </p:par>
                            </p:childTnLst>
                          </p:cTn>
                        </p:par>
                      </p:childTnLst>
                    </p:cTn>
                  </p:par>
                  <p:par>
                    <p:cTn id="56" fill="hold">
                      <p:stCondLst>
                        <p:cond delay="indefinite"/>
                      </p:stCondLst>
                      <p:childTnLst>
                        <p:par>
                          <p:cTn id="57" fill="hold">
                            <p:stCondLst>
                              <p:cond delay="0"/>
                            </p:stCondLst>
                            <p:childTnLst>
                              <p:par>
                                <p:cTn id="58" presetID="23" presetClass="entr" presetSubtype="272" fill="hold" grpId="0" nodeType="clickEffect">
                                  <p:stCondLst>
                                    <p:cond delay="0"/>
                                  </p:stCondLst>
                                  <p:childTnLst>
                                    <p:set>
                                      <p:cBhvr>
                                        <p:cTn id="59" dur="1" fill="hold">
                                          <p:stCondLst>
                                            <p:cond delay="0"/>
                                          </p:stCondLst>
                                        </p:cTn>
                                        <p:tgtEl>
                                          <p:spTgt spid="12"/>
                                        </p:tgtEl>
                                        <p:attrNameLst>
                                          <p:attrName>style.visibility</p:attrName>
                                        </p:attrNameLst>
                                      </p:cBhvr>
                                      <p:to>
                                        <p:strVal val="visible"/>
                                      </p:to>
                                    </p:set>
                                    <p:anim calcmode="lin" valueType="num">
                                      <p:cBhvr>
                                        <p:cTn id="60" dur="500" fill="hold"/>
                                        <p:tgtEl>
                                          <p:spTgt spid="12"/>
                                        </p:tgtEl>
                                        <p:attrNameLst>
                                          <p:attrName>ppt_w</p:attrName>
                                        </p:attrNameLst>
                                      </p:cBhvr>
                                      <p:tavLst>
                                        <p:tav tm="0">
                                          <p:val>
                                            <p:strVal val="2/3*#ppt_w"/>
                                          </p:val>
                                        </p:tav>
                                        <p:tav tm="100000">
                                          <p:val>
                                            <p:strVal val="#ppt_w"/>
                                          </p:val>
                                        </p:tav>
                                      </p:tavLst>
                                    </p:anim>
                                    <p:anim calcmode="lin" valueType="num">
                                      <p:cBhvr>
                                        <p:cTn id="61" dur="500" fill="hold"/>
                                        <p:tgtEl>
                                          <p:spTgt spid="12"/>
                                        </p:tgtEl>
                                        <p:attrNameLst>
                                          <p:attrName>ppt_h</p:attrName>
                                        </p:attrNameLst>
                                      </p:cBhvr>
                                      <p:tavLst>
                                        <p:tav tm="0">
                                          <p:val>
                                            <p:strVal val="2/3*#ppt_h"/>
                                          </p:val>
                                        </p:tav>
                                        <p:tav tm="100000">
                                          <p:val>
                                            <p:strVal val="#ppt_h"/>
                                          </p:val>
                                        </p:tav>
                                      </p:tavLst>
                                    </p:anim>
                                  </p:childTnLst>
                                </p:cTn>
                              </p:par>
                            </p:childTnLst>
                          </p:cTn>
                        </p:par>
                        <p:par>
                          <p:cTn id="62" fill="hold">
                            <p:stCondLst>
                              <p:cond delay="500"/>
                            </p:stCondLst>
                            <p:childTnLst>
                              <p:par>
                                <p:cTn id="63" presetID="22" presetClass="entr" presetSubtype="4" fill="hold" grpId="0" nodeType="afterEffect">
                                  <p:stCondLst>
                                    <p:cond delay="0"/>
                                  </p:stCondLst>
                                  <p:childTnLst>
                                    <p:set>
                                      <p:cBhvr>
                                        <p:cTn id="64" dur="1" fill="hold">
                                          <p:stCondLst>
                                            <p:cond delay="0"/>
                                          </p:stCondLst>
                                        </p:cTn>
                                        <p:tgtEl>
                                          <p:spTgt spid="25"/>
                                        </p:tgtEl>
                                        <p:attrNameLst>
                                          <p:attrName>style.visibility</p:attrName>
                                        </p:attrNameLst>
                                      </p:cBhvr>
                                      <p:to>
                                        <p:strVal val="visible"/>
                                      </p:to>
                                    </p:set>
                                    <p:animEffect transition="in" filter="wipe(down)">
                                      <p:cBhvr>
                                        <p:cTn id="65" dur="500"/>
                                        <p:tgtEl>
                                          <p:spTgt spid="25"/>
                                        </p:tgtEl>
                                      </p:cBhvr>
                                    </p:animEffect>
                                  </p:childTnLst>
                                </p:cTn>
                              </p:par>
                            </p:childTnLst>
                          </p:cTn>
                        </p:par>
                      </p:childTnLst>
                    </p:cTn>
                  </p:par>
                  <p:par>
                    <p:cTn id="66" fill="hold">
                      <p:stCondLst>
                        <p:cond delay="indefinite"/>
                      </p:stCondLst>
                      <p:childTnLst>
                        <p:par>
                          <p:cTn id="67" fill="hold">
                            <p:stCondLst>
                              <p:cond delay="0"/>
                            </p:stCondLst>
                            <p:childTnLst>
                              <p:par>
                                <p:cTn id="68" presetID="23" presetClass="entr" presetSubtype="272" fill="hold" grpId="0" nodeType="clickEffect">
                                  <p:stCondLst>
                                    <p:cond delay="0"/>
                                  </p:stCondLst>
                                  <p:childTnLst>
                                    <p:set>
                                      <p:cBhvr>
                                        <p:cTn id="69" dur="1" fill="hold">
                                          <p:stCondLst>
                                            <p:cond delay="0"/>
                                          </p:stCondLst>
                                        </p:cTn>
                                        <p:tgtEl>
                                          <p:spTgt spid="16"/>
                                        </p:tgtEl>
                                        <p:attrNameLst>
                                          <p:attrName>style.visibility</p:attrName>
                                        </p:attrNameLst>
                                      </p:cBhvr>
                                      <p:to>
                                        <p:strVal val="visible"/>
                                      </p:to>
                                    </p:set>
                                    <p:anim calcmode="lin" valueType="num">
                                      <p:cBhvr>
                                        <p:cTn id="70" dur="500" fill="hold"/>
                                        <p:tgtEl>
                                          <p:spTgt spid="16"/>
                                        </p:tgtEl>
                                        <p:attrNameLst>
                                          <p:attrName>ppt_w</p:attrName>
                                        </p:attrNameLst>
                                      </p:cBhvr>
                                      <p:tavLst>
                                        <p:tav tm="0">
                                          <p:val>
                                            <p:strVal val="2/3*#ppt_w"/>
                                          </p:val>
                                        </p:tav>
                                        <p:tav tm="100000">
                                          <p:val>
                                            <p:strVal val="#ppt_w"/>
                                          </p:val>
                                        </p:tav>
                                      </p:tavLst>
                                    </p:anim>
                                    <p:anim calcmode="lin" valueType="num">
                                      <p:cBhvr>
                                        <p:cTn id="71" dur="500" fill="hold"/>
                                        <p:tgtEl>
                                          <p:spTgt spid="16"/>
                                        </p:tgtEl>
                                        <p:attrNameLst>
                                          <p:attrName>ppt_h</p:attrName>
                                        </p:attrNameLst>
                                      </p:cBhvr>
                                      <p:tavLst>
                                        <p:tav tm="0">
                                          <p:val>
                                            <p:strVal val="2/3*#ppt_h"/>
                                          </p:val>
                                        </p:tav>
                                        <p:tav tm="100000">
                                          <p:val>
                                            <p:strVal val="#ppt_h"/>
                                          </p:val>
                                        </p:tav>
                                      </p:tavLst>
                                    </p:anim>
                                  </p:childTnLst>
                                </p:cTn>
                              </p:par>
                            </p:childTnLst>
                          </p:cTn>
                        </p:par>
                        <p:par>
                          <p:cTn id="72" fill="hold">
                            <p:stCondLst>
                              <p:cond delay="500"/>
                            </p:stCondLst>
                            <p:childTnLst>
                              <p:par>
                                <p:cTn id="73" presetID="9" presetClass="entr" presetSubtype="0" fill="hold" grpId="0" nodeType="afterEffect">
                                  <p:stCondLst>
                                    <p:cond delay="0"/>
                                  </p:stCondLst>
                                  <p:childTnLst>
                                    <p:set>
                                      <p:cBhvr>
                                        <p:cTn id="74" dur="1" fill="hold">
                                          <p:stCondLst>
                                            <p:cond delay="0"/>
                                          </p:stCondLst>
                                        </p:cTn>
                                        <p:tgtEl>
                                          <p:spTgt spid="23"/>
                                        </p:tgtEl>
                                        <p:attrNameLst>
                                          <p:attrName>style.visibility</p:attrName>
                                        </p:attrNameLst>
                                      </p:cBhvr>
                                      <p:to>
                                        <p:strVal val="visible"/>
                                      </p:to>
                                    </p:set>
                                    <p:animEffect transition="in" filter="dissolve">
                                      <p:cBhvr>
                                        <p:cTn id="75" dur="500"/>
                                        <p:tgtEl>
                                          <p:spTgt spid="23"/>
                                        </p:tgtEl>
                                      </p:cBhvr>
                                    </p:animEffect>
                                  </p:childTnLst>
                                </p:cTn>
                              </p:par>
                            </p:childTnLst>
                          </p:cTn>
                        </p:par>
                      </p:childTnLst>
                    </p:cTn>
                  </p:par>
                  <p:par>
                    <p:cTn id="76" fill="hold">
                      <p:stCondLst>
                        <p:cond delay="indefinite"/>
                      </p:stCondLst>
                      <p:childTnLst>
                        <p:par>
                          <p:cTn id="77" fill="hold">
                            <p:stCondLst>
                              <p:cond delay="0"/>
                            </p:stCondLst>
                            <p:childTnLst>
                              <p:par>
                                <p:cTn id="78" presetID="23" presetClass="entr" presetSubtype="272" fill="hold" grpId="0" nodeType="clickEffect">
                                  <p:stCondLst>
                                    <p:cond delay="0"/>
                                  </p:stCondLst>
                                  <p:childTnLst>
                                    <p:set>
                                      <p:cBhvr>
                                        <p:cTn id="79" dur="1" fill="hold">
                                          <p:stCondLst>
                                            <p:cond delay="0"/>
                                          </p:stCondLst>
                                        </p:cTn>
                                        <p:tgtEl>
                                          <p:spTgt spid="24"/>
                                        </p:tgtEl>
                                        <p:attrNameLst>
                                          <p:attrName>style.visibility</p:attrName>
                                        </p:attrNameLst>
                                      </p:cBhvr>
                                      <p:to>
                                        <p:strVal val="visible"/>
                                      </p:to>
                                    </p:set>
                                    <p:anim calcmode="lin" valueType="num">
                                      <p:cBhvr>
                                        <p:cTn id="80" dur="500" fill="hold"/>
                                        <p:tgtEl>
                                          <p:spTgt spid="24"/>
                                        </p:tgtEl>
                                        <p:attrNameLst>
                                          <p:attrName>ppt_w</p:attrName>
                                        </p:attrNameLst>
                                      </p:cBhvr>
                                      <p:tavLst>
                                        <p:tav tm="0">
                                          <p:val>
                                            <p:strVal val="2/3*#ppt_w"/>
                                          </p:val>
                                        </p:tav>
                                        <p:tav tm="100000">
                                          <p:val>
                                            <p:strVal val="#ppt_w"/>
                                          </p:val>
                                        </p:tav>
                                      </p:tavLst>
                                    </p:anim>
                                    <p:anim calcmode="lin" valueType="num">
                                      <p:cBhvr>
                                        <p:cTn id="81" dur="500" fill="hold"/>
                                        <p:tgtEl>
                                          <p:spTgt spid="24"/>
                                        </p:tgtEl>
                                        <p:attrNameLst>
                                          <p:attrName>ppt_h</p:attrName>
                                        </p:attrNameLst>
                                      </p:cBhvr>
                                      <p:tavLst>
                                        <p:tav tm="0">
                                          <p:val>
                                            <p:strVal val="2/3*#ppt_h"/>
                                          </p:val>
                                        </p:tav>
                                        <p:tav tm="100000">
                                          <p:val>
                                            <p:strVal val="#ppt_h"/>
                                          </p:val>
                                        </p:tav>
                                      </p:tavLst>
                                    </p:anim>
                                  </p:childTnLst>
                                </p:cTn>
                              </p:par>
                            </p:childTnLst>
                          </p:cTn>
                        </p:par>
                        <p:par>
                          <p:cTn id="82" fill="hold">
                            <p:stCondLst>
                              <p:cond delay="500"/>
                            </p:stCondLst>
                            <p:childTnLst>
                              <p:par>
                                <p:cTn id="83" presetID="9" presetClass="entr" presetSubtype="0" fill="hold" grpId="0" nodeType="afterEffect">
                                  <p:stCondLst>
                                    <p:cond delay="0"/>
                                  </p:stCondLst>
                                  <p:childTnLst>
                                    <p:set>
                                      <p:cBhvr>
                                        <p:cTn id="84" dur="1" fill="hold">
                                          <p:stCondLst>
                                            <p:cond delay="0"/>
                                          </p:stCondLst>
                                        </p:cTn>
                                        <p:tgtEl>
                                          <p:spTgt spid="15"/>
                                        </p:tgtEl>
                                        <p:attrNameLst>
                                          <p:attrName>style.visibility</p:attrName>
                                        </p:attrNameLst>
                                      </p:cBhvr>
                                      <p:to>
                                        <p:strVal val="visible"/>
                                      </p:to>
                                    </p:set>
                                    <p:animEffect transition="in" filter="dissolve">
                                      <p:cBhvr>
                                        <p:cTn id="85" dur="500"/>
                                        <p:tgtEl>
                                          <p:spTgt spid="15"/>
                                        </p:tgtEl>
                                      </p:cBhvr>
                                    </p:animEffect>
                                  </p:childTnLst>
                                </p:cTn>
                              </p:par>
                            </p:childTnLst>
                          </p:cTn>
                        </p:par>
                      </p:childTnLst>
                    </p:cTn>
                  </p:par>
                  <p:par>
                    <p:cTn id="86" fill="hold">
                      <p:stCondLst>
                        <p:cond delay="indefinite"/>
                      </p:stCondLst>
                      <p:childTnLst>
                        <p:par>
                          <p:cTn id="87" fill="hold">
                            <p:stCondLst>
                              <p:cond delay="0"/>
                            </p:stCondLst>
                            <p:childTnLst>
                              <p:par>
                                <p:cTn id="88" presetID="1" presetClass="exit" presetSubtype="0" fill="hold" grpId="0" nodeType="clickEffect">
                                  <p:stCondLst>
                                    <p:cond delay="0"/>
                                  </p:stCondLst>
                                  <p:childTnLst>
                                    <p:set>
                                      <p:cBhvr>
                                        <p:cTn id="89" dur="1" fill="hold">
                                          <p:stCondLst>
                                            <p:cond delay="0"/>
                                          </p:stCondLst>
                                        </p:cTn>
                                        <p:tgtEl>
                                          <p:spTgt spid="14"/>
                                        </p:tgtEl>
                                        <p:attrNameLst>
                                          <p:attrName>style.visibility</p:attrName>
                                        </p:attrNameLst>
                                      </p:cBhvr>
                                      <p:to>
                                        <p:strVal val="hidden"/>
                                      </p:to>
                                    </p:set>
                                  </p:childTnLst>
                                </p:cTn>
                              </p:par>
                              <p:par>
                                <p:cTn id="90" presetID="9" presetClass="entr" presetSubtype="0" fill="hold" grpId="0" nodeType="withEffect">
                                  <p:stCondLst>
                                    <p:cond delay="0"/>
                                  </p:stCondLst>
                                  <p:childTnLst>
                                    <p:set>
                                      <p:cBhvr>
                                        <p:cTn id="91" dur="1" fill="hold">
                                          <p:stCondLst>
                                            <p:cond delay="0"/>
                                          </p:stCondLst>
                                        </p:cTn>
                                        <p:tgtEl>
                                          <p:spTgt spid="1384453"/>
                                        </p:tgtEl>
                                        <p:attrNameLst>
                                          <p:attrName>style.visibility</p:attrName>
                                        </p:attrNameLst>
                                      </p:cBhvr>
                                      <p:to>
                                        <p:strVal val="visible"/>
                                      </p:to>
                                    </p:set>
                                    <p:animEffect transition="in" filter="dissolve">
                                      <p:cBhvr>
                                        <p:cTn id="92" dur="500"/>
                                        <p:tgtEl>
                                          <p:spTgt spid="13844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4451" grpId="0" animBg="1" autoUpdateAnimBg="0"/>
      <p:bldP spid="1384452" grpId="0" animBg="1" autoUpdateAnimBg="0"/>
      <p:bldP spid="1384453" grpId="0" animBg="1" autoUpdateAnimBg="0"/>
      <p:bldP spid="1384454" grpId="0" animBg="1"/>
      <p:bldP spid="1384455" grpId="0" animBg="1" autoUpdateAnimBg="0"/>
      <p:bldP spid="14" grpId="0" animBg="1"/>
      <p:bldP spid="12" grpId="0" animBg="1" autoUpdateAnimBg="0"/>
      <p:bldP spid="13" grpId="0" animBg="1"/>
      <p:bldP spid="15" grpId="0" animBg="1" autoUpdateAnimBg="0"/>
      <p:bldP spid="16" grpId="0" animBg="1"/>
      <p:bldP spid="17" grpId="0" animBg="1" autoUpdateAnimBg="0"/>
      <p:bldP spid="18" grpId="0" animBg="1"/>
      <p:bldP spid="19" grpId="0" animBg="1" autoUpdateAnimBg="0"/>
      <p:bldP spid="20" grpId="0" animBg="1" autoUpdateAnimBg="0"/>
      <p:bldP spid="21" grpId="0" animBg="1" autoUpdateAnimBg="0"/>
      <p:bldP spid="2" grpId="0" animBg="1"/>
      <p:bldP spid="23" grpId="0" animBg="1" autoUpdateAnimBg="0"/>
      <p:bldP spid="24" grpId="0" animBg="1"/>
      <p:bldP spid="25"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smtClean="0"/>
              <a:t>The Effect of the Assignment</a:t>
            </a:r>
          </a:p>
          <a:p>
            <a:pPr lvl="1"/>
            <a:r>
              <a:rPr lang="en-US" dirty="0" smtClean="0"/>
              <a:t>The only real difference here vs. before is the assignment between IDB and Agent IDB</a:t>
            </a:r>
            <a:endParaRPr lang="en-US" dirty="0"/>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12,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28</a:t>
            </a:fld>
            <a:endParaRPr lang="en-US" altLang="en-US"/>
          </a:p>
        </p:txBody>
      </p:sp>
    </p:spTree>
    <p:extLst>
      <p:ext uri="{BB962C8B-B14F-4D97-AF65-F5344CB8AC3E}">
        <p14:creationId xmlns:p14="http://schemas.microsoft.com/office/powerpoint/2010/main" val="302389564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9-514 on Assignment</a:t>
            </a:r>
            <a:endParaRPr lang="en-US" dirty="0"/>
          </a:p>
        </p:txBody>
      </p:sp>
      <p:sp>
        <p:nvSpPr>
          <p:cNvPr id="3" name="Content Placeholder 2"/>
          <p:cNvSpPr>
            <a:spLocks noGrp="1"/>
          </p:cNvSpPr>
          <p:nvPr>
            <p:ph idx="1"/>
          </p:nvPr>
        </p:nvSpPr>
        <p:spPr/>
        <p:txBody>
          <a:bodyPr/>
          <a:lstStyle/>
          <a:p>
            <a:r>
              <a:rPr lang="en-US" dirty="0" smtClean="0"/>
              <a:t>9-514(b)</a:t>
            </a:r>
          </a:p>
          <a:p>
            <a:pPr lvl="1"/>
            <a:r>
              <a:rPr lang="en-US" dirty="0" smtClean="0"/>
              <a:t>Except </a:t>
            </a:r>
            <a:r>
              <a:rPr lang="en-US" dirty="0"/>
              <a:t>as otherwise provided in subsection (c), a secured party of record may assign of record all or part of its power to authorize an amendment to a financing statement by filing in the filing office an amendment of the financing statement which</a:t>
            </a:r>
            <a:r>
              <a:rPr lang="en-US" dirty="0" smtClean="0"/>
              <a:t>:</a:t>
            </a:r>
            <a:endParaRPr lang="en-US" dirty="0"/>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12,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29</a:t>
            </a:fld>
            <a:endParaRPr lang="en-US" altLang="en-US"/>
          </a:p>
        </p:txBody>
      </p:sp>
    </p:spTree>
    <p:extLst>
      <p:ext uri="{BB962C8B-B14F-4D97-AF65-F5344CB8AC3E}">
        <p14:creationId xmlns:p14="http://schemas.microsoft.com/office/powerpoint/2010/main" val="40891850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62736D94-ACE4-46CD-AB75-96B95BBBE46C}" type="datetime4">
              <a:rPr lang="en-US" smtClean="0"/>
              <a:t>April 12,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55A586B-CF74-45EE-B494-0A9EA73569AB}" type="slidenum">
              <a:rPr lang="en-US" altLang="en-US" sz="1400">
                <a:solidFill>
                  <a:srgbClr val="000066"/>
                </a:solidFill>
                <a:latin typeface="Arial" panose="020B0604020202020204" pitchFamily="34" charset="0"/>
              </a:rPr>
              <a:pPr/>
              <a:t>3</a:t>
            </a:fld>
            <a:endParaRPr lang="en-US" altLang="en-US" sz="1400">
              <a:solidFill>
                <a:srgbClr val="000066"/>
              </a:solidFill>
              <a:latin typeface="Arial" panose="020B0604020202020204" pitchFamily="34" charset="0"/>
            </a:endParaRPr>
          </a:p>
        </p:txBody>
      </p:sp>
      <p:sp>
        <p:nvSpPr>
          <p:cNvPr id="7173" name="Rectangle 2"/>
          <p:cNvSpPr>
            <a:spLocks noGrp="1" noChangeArrowheads="1"/>
          </p:cNvSpPr>
          <p:nvPr>
            <p:ph type="title"/>
          </p:nvPr>
        </p:nvSpPr>
        <p:spPr/>
        <p:txBody>
          <a:bodyPr/>
          <a:lstStyle/>
          <a:p>
            <a:r>
              <a:rPr lang="en-US" altLang="en-US" smtClean="0"/>
              <a:t>9-503: Name of Secured Party</a:t>
            </a:r>
          </a:p>
        </p:txBody>
      </p:sp>
      <p:sp>
        <p:nvSpPr>
          <p:cNvPr id="7174" name="Rectangle 3"/>
          <p:cNvSpPr>
            <a:spLocks noGrp="1" noChangeArrowheads="1"/>
          </p:cNvSpPr>
          <p:nvPr>
            <p:ph type="body" idx="1"/>
          </p:nvPr>
        </p:nvSpPr>
        <p:spPr/>
        <p:txBody>
          <a:bodyPr/>
          <a:lstStyle/>
          <a:p>
            <a:r>
              <a:rPr lang="en-US" altLang="en-US" smtClean="0">
                <a:cs typeface="Times New Roman" panose="02020603050405020304" pitchFamily="18" charset="0"/>
              </a:rPr>
              <a:t>(d) </a:t>
            </a:r>
            <a:r>
              <a:rPr lang="en-US" altLang="en-US" b="1" smtClean="0">
                <a:cs typeface="Times New Roman" panose="02020603050405020304" pitchFamily="18" charset="0"/>
              </a:rPr>
              <a:t>[Representative capacity.]</a:t>
            </a:r>
            <a:endParaRPr lang="en-US" altLang="en-US" smtClean="0">
              <a:cs typeface="Times New Roman" panose="02020603050405020304" pitchFamily="18" charset="0"/>
            </a:endParaRPr>
          </a:p>
          <a:p>
            <a:pPr lvl="1"/>
            <a:r>
              <a:rPr lang="en-US" altLang="en-US" smtClean="0">
                <a:cs typeface="Times New Roman" panose="02020603050405020304" pitchFamily="18" charset="0"/>
              </a:rPr>
              <a:t>Failure to indicate the representative capacity of a secured party or representative of a secured party does not affect the sufficiency of a financing statement.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9-514 on Assignment</a:t>
            </a:r>
            <a:endParaRPr lang="en-US" dirty="0"/>
          </a:p>
        </p:txBody>
      </p:sp>
      <p:sp>
        <p:nvSpPr>
          <p:cNvPr id="3" name="Content Placeholder 2"/>
          <p:cNvSpPr>
            <a:spLocks noGrp="1"/>
          </p:cNvSpPr>
          <p:nvPr>
            <p:ph idx="1"/>
          </p:nvPr>
        </p:nvSpPr>
        <p:spPr/>
        <p:txBody>
          <a:bodyPr/>
          <a:lstStyle/>
          <a:p>
            <a:r>
              <a:rPr lang="en-US" dirty="0" smtClean="0"/>
              <a:t>9-514(b)</a:t>
            </a:r>
          </a:p>
          <a:p>
            <a:pPr lvl="1"/>
            <a:r>
              <a:rPr lang="en-US" dirty="0" smtClean="0"/>
              <a:t>(</a:t>
            </a:r>
            <a:r>
              <a:rPr lang="en-US" dirty="0"/>
              <a:t>1) identifies, by its file number, the initial financing statement to which it relates;</a:t>
            </a:r>
          </a:p>
          <a:p>
            <a:pPr lvl="1"/>
            <a:r>
              <a:rPr lang="en-US" dirty="0"/>
              <a:t>(2) provides the name of the assignor; and</a:t>
            </a:r>
          </a:p>
          <a:p>
            <a:pPr lvl="1"/>
            <a:r>
              <a:rPr lang="en-US" dirty="0"/>
              <a:t>(3) provides the name and mailing address of the assignee.</a:t>
            </a:r>
          </a:p>
          <a:p>
            <a:pPr lvl="1"/>
            <a:endParaRPr lang="en-US" dirty="0"/>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12,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30</a:t>
            </a:fld>
            <a:endParaRPr lang="en-US" altLang="en-US"/>
          </a:p>
        </p:txBody>
      </p:sp>
    </p:spTree>
    <p:extLst>
      <p:ext uri="{BB962C8B-B14F-4D97-AF65-F5344CB8AC3E}">
        <p14:creationId xmlns:p14="http://schemas.microsoft.com/office/powerpoint/2010/main" val="68177264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9-514 Comments</a:t>
            </a:r>
            <a:endParaRPr lang="en-US" dirty="0"/>
          </a:p>
        </p:txBody>
      </p:sp>
      <p:sp>
        <p:nvSpPr>
          <p:cNvPr id="3" name="Content Placeholder 2"/>
          <p:cNvSpPr>
            <a:spLocks noGrp="1"/>
          </p:cNvSpPr>
          <p:nvPr>
            <p:ph idx="1"/>
          </p:nvPr>
        </p:nvSpPr>
        <p:spPr/>
        <p:txBody>
          <a:bodyPr/>
          <a:lstStyle/>
          <a:p>
            <a:r>
              <a:rPr lang="en-US" dirty="0" smtClean="0"/>
              <a:t>Consequence of Assignment</a:t>
            </a:r>
          </a:p>
          <a:p>
            <a:pPr lvl="1"/>
            <a:r>
              <a:rPr lang="en-US" dirty="0" smtClean="0"/>
              <a:t>“</a:t>
            </a:r>
            <a:r>
              <a:rPr lang="en-US" dirty="0"/>
              <a:t>Upon the filing of an assignment, the assignee becomes the </a:t>
            </a:r>
            <a:r>
              <a:rPr lang="en-US" dirty="0" smtClean="0"/>
              <a:t>‘secured </a:t>
            </a:r>
            <a:r>
              <a:rPr lang="en-US" dirty="0"/>
              <a:t>party of </a:t>
            </a:r>
            <a:r>
              <a:rPr lang="en-US" dirty="0" smtClean="0"/>
              <a:t>record’ </a:t>
            </a:r>
            <a:r>
              <a:rPr lang="en-US" dirty="0"/>
              <a:t>and may authorize the filing of a continuation statement, termination statement, or other amendment</a:t>
            </a:r>
            <a:r>
              <a:rPr lang="en-US" dirty="0" smtClean="0"/>
              <a:t>.”</a:t>
            </a:r>
            <a:endParaRPr lang="en-US" dirty="0"/>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12,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31</a:t>
            </a:fld>
            <a:endParaRPr lang="en-US" altLang="en-US"/>
          </a:p>
        </p:txBody>
      </p:sp>
    </p:spTree>
    <p:extLst>
      <p:ext uri="{BB962C8B-B14F-4D97-AF65-F5344CB8AC3E}">
        <p14:creationId xmlns:p14="http://schemas.microsoft.com/office/powerpoint/2010/main" val="388464054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9-512(c) on Amendments and Adding Collateral</a:t>
            </a:r>
            <a:endParaRPr lang="en-US" dirty="0"/>
          </a:p>
        </p:txBody>
      </p:sp>
      <p:sp>
        <p:nvSpPr>
          <p:cNvPr id="3" name="Content Placeholder 2"/>
          <p:cNvSpPr>
            <a:spLocks noGrp="1"/>
          </p:cNvSpPr>
          <p:nvPr>
            <p:ph idx="1"/>
          </p:nvPr>
        </p:nvSpPr>
        <p:spPr/>
        <p:txBody>
          <a:bodyPr/>
          <a:lstStyle/>
          <a:p>
            <a:r>
              <a:rPr lang="en-US" dirty="0" smtClean="0"/>
              <a:t>9-512(c)</a:t>
            </a:r>
          </a:p>
          <a:p>
            <a:pPr lvl="1"/>
            <a:r>
              <a:rPr lang="en-US" dirty="0" smtClean="0"/>
              <a:t>A </a:t>
            </a:r>
            <a:r>
              <a:rPr lang="en-US" dirty="0"/>
              <a:t>financing statement that is amended by an amendment that adds collateral is effective as to the added collateral only from the date of the filing of the amendment.</a:t>
            </a:r>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12,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32</a:t>
            </a:fld>
            <a:endParaRPr lang="en-US" altLang="en-US"/>
          </a:p>
        </p:txBody>
      </p:sp>
    </p:spTree>
    <p:extLst>
      <p:ext uri="{BB962C8B-B14F-4D97-AF65-F5344CB8AC3E}">
        <p14:creationId xmlns:p14="http://schemas.microsoft.com/office/powerpoint/2010/main" val="291248917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27181" name="Line 13"/>
          <p:cNvSpPr>
            <a:spLocks noChangeShapeType="1"/>
          </p:cNvSpPr>
          <p:nvPr/>
        </p:nvSpPr>
        <p:spPr bwMode="auto">
          <a:xfrm>
            <a:off x="4706470" y="2667000"/>
            <a:ext cx="5002306" cy="3019329"/>
          </a:xfrm>
          <a:prstGeom prst="line">
            <a:avLst/>
          </a:prstGeom>
          <a:noFill/>
          <a:ln w="190500">
            <a:solidFill>
              <a:srgbClr val="008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 name="Date Placeholder 2"/>
          <p:cNvSpPr>
            <a:spLocks noGrp="1"/>
          </p:cNvSpPr>
          <p:nvPr>
            <p:ph type="dt" sz="quarter" idx="10"/>
          </p:nvPr>
        </p:nvSpPr>
        <p:spPr/>
        <p:txBody>
          <a:bodyPr/>
          <a:lstStyle/>
          <a:p>
            <a:pPr>
              <a:defRPr/>
            </a:pPr>
            <a:fld id="{199DB1B8-6AEE-4CF2-8A4A-07F53631B346}" type="datetime4">
              <a:rPr lang="en-US" smtClean="0"/>
              <a:t>April 12, 2021</a:t>
            </a:fld>
            <a:endParaRPr lang="en-US" altLang="en-US">
              <a:solidFill>
                <a:schemeClr val="bg2"/>
              </a:solidFill>
            </a:endParaRPr>
          </a:p>
        </p:txBody>
      </p:sp>
      <p:sp>
        <p:nvSpPr>
          <p:cNvPr id="18"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98099A6-6B65-412A-B40A-0DF754AAFFCC}" type="slidenum">
              <a:rPr lang="en-US" altLang="en-US" sz="1400">
                <a:solidFill>
                  <a:srgbClr val="000066"/>
                </a:solidFill>
                <a:latin typeface="Arial" panose="020B0604020202020204" pitchFamily="34" charset="0"/>
              </a:rPr>
              <a:pPr/>
              <a:t>33</a:t>
            </a:fld>
            <a:endParaRPr lang="en-US" altLang="en-US" sz="1400">
              <a:solidFill>
                <a:srgbClr val="000066"/>
              </a:solidFill>
              <a:latin typeface="Arial" panose="020B0604020202020204" pitchFamily="34" charset="0"/>
            </a:endParaRPr>
          </a:p>
        </p:txBody>
      </p:sp>
      <p:sp>
        <p:nvSpPr>
          <p:cNvPr id="20485" name="Rectangle 2"/>
          <p:cNvSpPr>
            <a:spLocks noGrp="1" noChangeArrowheads="1"/>
          </p:cNvSpPr>
          <p:nvPr>
            <p:ph type="title"/>
          </p:nvPr>
        </p:nvSpPr>
        <p:spPr/>
        <p:txBody>
          <a:bodyPr/>
          <a:lstStyle/>
          <a:p>
            <a:r>
              <a:rPr lang="en-US" altLang="en-US" dirty="0" smtClean="0">
                <a:cs typeface="Times New Roman" panose="02020603050405020304" pitchFamily="18" charset="0"/>
              </a:rPr>
              <a:t>3-6: When Is Agency Determined?</a:t>
            </a:r>
          </a:p>
        </p:txBody>
      </p:sp>
      <p:sp>
        <p:nvSpPr>
          <p:cNvPr id="1927171" name="AutoShape 3"/>
          <p:cNvSpPr>
            <a:spLocks noChangeArrowheads="1"/>
          </p:cNvSpPr>
          <p:nvPr/>
        </p:nvSpPr>
        <p:spPr bwMode="auto">
          <a:xfrm>
            <a:off x="2185520" y="5414963"/>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927172" name="AutoShape 4"/>
          <p:cNvSpPr>
            <a:spLocks noChangeArrowheads="1"/>
          </p:cNvSpPr>
          <p:nvPr/>
        </p:nvSpPr>
        <p:spPr bwMode="auto">
          <a:xfrm>
            <a:off x="249667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927173" name="Line 5"/>
          <p:cNvSpPr>
            <a:spLocks noChangeShapeType="1"/>
          </p:cNvSpPr>
          <p:nvPr/>
        </p:nvSpPr>
        <p:spPr bwMode="auto">
          <a:xfrm>
            <a:off x="4782670" y="2057400"/>
            <a:ext cx="4564530" cy="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27174" name="AutoShape 6"/>
          <p:cNvSpPr>
            <a:spLocks noChangeArrowheads="1"/>
          </p:cNvSpPr>
          <p:nvPr/>
        </p:nvSpPr>
        <p:spPr bwMode="auto">
          <a:xfrm>
            <a:off x="-30628" y="3131819"/>
            <a:ext cx="3849594" cy="2013251"/>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 $10K</a:t>
            </a:r>
          </a:p>
          <a:p>
            <a:pPr algn="ctr"/>
            <a:r>
              <a:rPr lang="en-US" altLang="en-US" sz="3200" dirty="0"/>
              <a:t>SA: EQ, for all debts owed N and HA</a:t>
            </a:r>
          </a:p>
          <a:p>
            <a:pPr algn="ctr"/>
            <a:r>
              <a:rPr lang="en-US" altLang="en-US" sz="3200" dirty="0"/>
              <a:t>FS: </a:t>
            </a:r>
            <a:r>
              <a:rPr lang="en-US" altLang="en-US" sz="3200" dirty="0" smtClean="0"/>
              <a:t>EQ, SP</a:t>
            </a:r>
            <a:r>
              <a:rPr lang="en-US" altLang="en-US" sz="3200" dirty="0"/>
              <a:t>: Bank</a:t>
            </a:r>
          </a:p>
        </p:txBody>
      </p:sp>
      <p:sp>
        <p:nvSpPr>
          <p:cNvPr id="1927175" name="AutoShape 7"/>
          <p:cNvSpPr>
            <a:spLocks noChangeArrowheads="1"/>
          </p:cNvSpPr>
          <p:nvPr/>
        </p:nvSpPr>
        <p:spPr bwMode="auto">
          <a:xfrm>
            <a:off x="5368226" y="3594571"/>
            <a:ext cx="3080992" cy="956280"/>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3/5: SA, </a:t>
            </a:r>
            <a:r>
              <a:rPr lang="en-US" altLang="en-US" sz="3200" dirty="0"/>
              <a:t>FS: EQ</a:t>
            </a:r>
          </a:p>
          <a:p>
            <a:pPr algn="ctr"/>
            <a:r>
              <a:rPr lang="en-US" altLang="en-US" sz="3200" dirty="0"/>
              <a:t>$10K</a:t>
            </a:r>
          </a:p>
        </p:txBody>
      </p:sp>
      <p:sp>
        <p:nvSpPr>
          <p:cNvPr id="1927176" name="Text Box 8"/>
          <p:cNvSpPr txBox="1">
            <a:spLocks noChangeArrowheads="1"/>
          </p:cNvSpPr>
          <p:nvPr/>
        </p:nvSpPr>
        <p:spPr bwMode="auto">
          <a:xfrm>
            <a:off x="8719672" y="2752636"/>
            <a:ext cx="3355646"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4/15 How split EQ worth $20K?</a:t>
            </a:r>
          </a:p>
        </p:txBody>
      </p:sp>
      <p:sp>
        <p:nvSpPr>
          <p:cNvPr id="1927177" name="AutoShape 9"/>
          <p:cNvSpPr>
            <a:spLocks noChangeArrowheads="1"/>
          </p:cNvSpPr>
          <p:nvPr/>
        </p:nvSpPr>
        <p:spPr bwMode="auto">
          <a:xfrm>
            <a:off x="9099176" y="1533435"/>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1927178" name="Line 10"/>
          <p:cNvSpPr>
            <a:spLocks noChangeShapeType="1"/>
          </p:cNvSpPr>
          <p:nvPr/>
        </p:nvSpPr>
        <p:spPr bwMode="auto">
          <a:xfrm rot="-5400000">
            <a:off x="2833621" y="4056463"/>
            <a:ext cx="2684502" cy="32497"/>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27179" name="AutoShape 11"/>
          <p:cNvSpPr>
            <a:spLocks noChangeArrowheads="1"/>
          </p:cNvSpPr>
          <p:nvPr/>
        </p:nvSpPr>
        <p:spPr bwMode="auto">
          <a:xfrm>
            <a:off x="5398992" y="1560448"/>
            <a:ext cx="3290049" cy="1063734"/>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2/15: SA</a:t>
            </a:r>
            <a:r>
              <a:rPr lang="en-US" altLang="en-US" sz="3200" dirty="0"/>
              <a:t>, FS: EQ</a:t>
            </a:r>
          </a:p>
          <a:p>
            <a:pPr algn="ctr"/>
            <a:r>
              <a:rPr lang="en-US" altLang="en-US" sz="3200" dirty="0"/>
              <a:t>$10K</a:t>
            </a:r>
          </a:p>
        </p:txBody>
      </p:sp>
      <p:sp>
        <p:nvSpPr>
          <p:cNvPr id="1927180" name="AutoShape 12"/>
          <p:cNvSpPr>
            <a:spLocks noChangeArrowheads="1"/>
          </p:cNvSpPr>
          <p:nvPr/>
        </p:nvSpPr>
        <p:spPr bwMode="auto">
          <a:xfrm>
            <a:off x="9475553" y="5249889"/>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Creditco</a:t>
            </a:r>
          </a:p>
        </p:txBody>
      </p:sp>
      <p:sp>
        <p:nvSpPr>
          <p:cNvPr id="1927182" name="Line 14"/>
          <p:cNvSpPr>
            <a:spLocks noChangeShapeType="1"/>
          </p:cNvSpPr>
          <p:nvPr/>
        </p:nvSpPr>
        <p:spPr bwMode="auto">
          <a:xfrm flipV="1">
            <a:off x="4477870" y="6071173"/>
            <a:ext cx="5132295" cy="24826"/>
          </a:xfrm>
          <a:prstGeom prst="line">
            <a:avLst/>
          </a:prstGeom>
          <a:noFill/>
          <a:ln w="190500">
            <a:solidFill>
              <a:srgbClr val="80008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27183" name="AutoShape 15"/>
          <p:cNvSpPr>
            <a:spLocks noChangeArrowheads="1"/>
          </p:cNvSpPr>
          <p:nvPr/>
        </p:nvSpPr>
        <p:spPr bwMode="auto">
          <a:xfrm>
            <a:off x="5204622" y="5249889"/>
            <a:ext cx="3516312" cy="1600615"/>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4/5: Bank agrees to act as </a:t>
            </a:r>
            <a:r>
              <a:rPr lang="en-US" altLang="en-US" sz="3200" dirty="0" err="1"/>
              <a:t>Creditco’s</a:t>
            </a:r>
            <a:r>
              <a:rPr lang="en-US" altLang="en-US" sz="3200" dirty="0"/>
              <a:t> collateral agent</a:t>
            </a:r>
          </a:p>
        </p:txBody>
      </p:sp>
      <p:sp>
        <p:nvSpPr>
          <p:cNvPr id="19" name="Rectangle 7"/>
          <p:cNvSpPr>
            <a:spLocks noChangeArrowheads="1"/>
          </p:cNvSpPr>
          <p:nvPr/>
        </p:nvSpPr>
        <p:spPr bwMode="auto">
          <a:xfrm>
            <a:off x="11988800"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20" name="Text Box 5"/>
          <p:cNvSpPr txBox="1">
            <a:spLocks noChangeArrowheads="1"/>
          </p:cNvSpPr>
          <p:nvPr/>
        </p:nvSpPr>
        <p:spPr bwMode="auto">
          <a:xfrm>
            <a:off x="11185003" y="0"/>
            <a:ext cx="1006997"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927172"/>
                                        </p:tgtEl>
                                        <p:attrNameLst>
                                          <p:attrName>style.visibility</p:attrName>
                                        </p:attrNameLst>
                                      </p:cBhvr>
                                      <p:to>
                                        <p:strVal val="visible"/>
                                      </p:to>
                                    </p:set>
                                    <p:anim calcmode="lin" valueType="num">
                                      <p:cBhvr additive="base">
                                        <p:cTn id="7" dur="500" fill="hold"/>
                                        <p:tgtEl>
                                          <p:spTgt spid="1927172"/>
                                        </p:tgtEl>
                                        <p:attrNameLst>
                                          <p:attrName>ppt_x</p:attrName>
                                        </p:attrNameLst>
                                      </p:cBhvr>
                                      <p:tavLst>
                                        <p:tav tm="0">
                                          <p:val>
                                            <p:strVal val="0-#ppt_w/2"/>
                                          </p:val>
                                        </p:tav>
                                        <p:tav tm="100000">
                                          <p:val>
                                            <p:strVal val="#ppt_x"/>
                                          </p:val>
                                        </p:tav>
                                      </p:tavLst>
                                    </p:anim>
                                    <p:anim calcmode="lin" valueType="num">
                                      <p:cBhvr additive="base">
                                        <p:cTn id="8" dur="500" fill="hold"/>
                                        <p:tgtEl>
                                          <p:spTgt spid="1927172"/>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927178"/>
                                        </p:tgtEl>
                                        <p:attrNameLst>
                                          <p:attrName>style.visibility</p:attrName>
                                        </p:attrNameLst>
                                      </p:cBhvr>
                                      <p:to>
                                        <p:strVal val="visible"/>
                                      </p:to>
                                    </p:set>
                                    <p:anim calcmode="lin" valueType="num">
                                      <p:cBhvr>
                                        <p:cTn id="12" dur="500" fill="hold"/>
                                        <p:tgtEl>
                                          <p:spTgt spid="1927178"/>
                                        </p:tgtEl>
                                        <p:attrNameLst>
                                          <p:attrName>ppt_w</p:attrName>
                                        </p:attrNameLst>
                                      </p:cBhvr>
                                      <p:tavLst>
                                        <p:tav tm="0">
                                          <p:val>
                                            <p:strVal val="2/3*#ppt_w"/>
                                          </p:val>
                                        </p:tav>
                                        <p:tav tm="100000">
                                          <p:val>
                                            <p:strVal val="#ppt_w"/>
                                          </p:val>
                                        </p:tav>
                                      </p:tavLst>
                                    </p:anim>
                                    <p:anim calcmode="lin" valueType="num">
                                      <p:cBhvr>
                                        <p:cTn id="13" dur="500" fill="hold"/>
                                        <p:tgtEl>
                                          <p:spTgt spid="1927178"/>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927171"/>
                                        </p:tgtEl>
                                        <p:attrNameLst>
                                          <p:attrName>style.visibility</p:attrName>
                                        </p:attrNameLst>
                                      </p:cBhvr>
                                      <p:to>
                                        <p:strVal val="visible"/>
                                      </p:to>
                                    </p:set>
                                    <p:anim calcmode="lin" valueType="num">
                                      <p:cBhvr>
                                        <p:cTn id="17" dur="500" fill="hold"/>
                                        <p:tgtEl>
                                          <p:spTgt spid="1927171"/>
                                        </p:tgtEl>
                                        <p:attrNameLst>
                                          <p:attrName>ppt_w</p:attrName>
                                        </p:attrNameLst>
                                      </p:cBhvr>
                                      <p:tavLst>
                                        <p:tav tm="0">
                                          <p:val>
                                            <p:strVal val="2/3*#ppt_w"/>
                                          </p:val>
                                        </p:tav>
                                        <p:tav tm="100000">
                                          <p:val>
                                            <p:strVal val="#ppt_w"/>
                                          </p:val>
                                        </p:tav>
                                      </p:tavLst>
                                    </p:anim>
                                    <p:anim calcmode="lin" valueType="num">
                                      <p:cBhvr>
                                        <p:cTn id="18" dur="500" fill="hold"/>
                                        <p:tgtEl>
                                          <p:spTgt spid="1927171"/>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927174"/>
                                        </p:tgtEl>
                                        <p:attrNameLst>
                                          <p:attrName>style.visibility</p:attrName>
                                        </p:attrNameLst>
                                      </p:cBhvr>
                                      <p:to>
                                        <p:strVal val="visible"/>
                                      </p:to>
                                    </p:set>
                                    <p:animEffect transition="in" filter="dissolve">
                                      <p:cBhvr>
                                        <p:cTn id="22" dur="500"/>
                                        <p:tgtEl>
                                          <p:spTgt spid="192717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927177"/>
                                        </p:tgtEl>
                                        <p:attrNameLst>
                                          <p:attrName>style.visibility</p:attrName>
                                        </p:attrNameLst>
                                      </p:cBhvr>
                                      <p:to>
                                        <p:strVal val="visible"/>
                                      </p:to>
                                    </p:set>
                                    <p:anim calcmode="lin" valueType="num">
                                      <p:cBhvr>
                                        <p:cTn id="27" dur="500" fill="hold"/>
                                        <p:tgtEl>
                                          <p:spTgt spid="1927177"/>
                                        </p:tgtEl>
                                        <p:attrNameLst>
                                          <p:attrName>ppt_w</p:attrName>
                                        </p:attrNameLst>
                                      </p:cBhvr>
                                      <p:tavLst>
                                        <p:tav tm="0">
                                          <p:val>
                                            <p:strVal val="2/3*#ppt_w"/>
                                          </p:val>
                                        </p:tav>
                                        <p:tav tm="100000">
                                          <p:val>
                                            <p:strVal val="#ppt_w"/>
                                          </p:val>
                                        </p:tav>
                                      </p:tavLst>
                                    </p:anim>
                                    <p:anim calcmode="lin" valueType="num">
                                      <p:cBhvr>
                                        <p:cTn id="28" dur="500" fill="hold"/>
                                        <p:tgtEl>
                                          <p:spTgt spid="1927177"/>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16" fill="hold" grpId="0" nodeType="afterEffect">
                                  <p:stCondLst>
                                    <p:cond delay="0"/>
                                  </p:stCondLst>
                                  <p:childTnLst>
                                    <p:set>
                                      <p:cBhvr>
                                        <p:cTn id="31" dur="1" fill="hold">
                                          <p:stCondLst>
                                            <p:cond delay="0"/>
                                          </p:stCondLst>
                                        </p:cTn>
                                        <p:tgtEl>
                                          <p:spTgt spid="1927173"/>
                                        </p:tgtEl>
                                        <p:attrNameLst>
                                          <p:attrName>style.visibility</p:attrName>
                                        </p:attrNameLst>
                                      </p:cBhvr>
                                      <p:to>
                                        <p:strVal val="visible"/>
                                      </p:to>
                                    </p:set>
                                    <p:anim calcmode="lin" valueType="num">
                                      <p:cBhvr>
                                        <p:cTn id="32" dur="500" fill="hold"/>
                                        <p:tgtEl>
                                          <p:spTgt spid="1927173"/>
                                        </p:tgtEl>
                                        <p:attrNameLst>
                                          <p:attrName>ppt_w</p:attrName>
                                        </p:attrNameLst>
                                      </p:cBhvr>
                                      <p:tavLst>
                                        <p:tav tm="0">
                                          <p:val>
                                            <p:fltVal val="0"/>
                                          </p:val>
                                        </p:tav>
                                        <p:tav tm="100000">
                                          <p:val>
                                            <p:strVal val="#ppt_w"/>
                                          </p:val>
                                        </p:tav>
                                      </p:tavLst>
                                    </p:anim>
                                    <p:anim calcmode="lin" valueType="num">
                                      <p:cBhvr>
                                        <p:cTn id="33" dur="500" fill="hold"/>
                                        <p:tgtEl>
                                          <p:spTgt spid="1927173"/>
                                        </p:tgtEl>
                                        <p:attrNameLst>
                                          <p:attrName>ppt_h</p:attrName>
                                        </p:attrNameLst>
                                      </p:cBhvr>
                                      <p:tavLst>
                                        <p:tav tm="0">
                                          <p:val>
                                            <p:fltVal val="0"/>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927179"/>
                                        </p:tgtEl>
                                        <p:attrNameLst>
                                          <p:attrName>style.visibility</p:attrName>
                                        </p:attrNameLst>
                                      </p:cBhvr>
                                      <p:to>
                                        <p:strVal val="visible"/>
                                      </p:to>
                                    </p:set>
                                    <p:animEffect transition="in" filter="dissolve">
                                      <p:cBhvr>
                                        <p:cTn id="37" dur="500"/>
                                        <p:tgtEl>
                                          <p:spTgt spid="192717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3" presetClass="entr" presetSubtype="272" fill="hold" grpId="0" nodeType="clickEffect">
                                  <p:stCondLst>
                                    <p:cond delay="0"/>
                                  </p:stCondLst>
                                  <p:childTnLst>
                                    <p:set>
                                      <p:cBhvr>
                                        <p:cTn id="41" dur="1" fill="hold">
                                          <p:stCondLst>
                                            <p:cond delay="0"/>
                                          </p:stCondLst>
                                        </p:cTn>
                                        <p:tgtEl>
                                          <p:spTgt spid="1927180"/>
                                        </p:tgtEl>
                                        <p:attrNameLst>
                                          <p:attrName>style.visibility</p:attrName>
                                        </p:attrNameLst>
                                      </p:cBhvr>
                                      <p:to>
                                        <p:strVal val="visible"/>
                                      </p:to>
                                    </p:set>
                                    <p:anim calcmode="lin" valueType="num">
                                      <p:cBhvr>
                                        <p:cTn id="42" dur="500" fill="hold"/>
                                        <p:tgtEl>
                                          <p:spTgt spid="1927180"/>
                                        </p:tgtEl>
                                        <p:attrNameLst>
                                          <p:attrName>ppt_w</p:attrName>
                                        </p:attrNameLst>
                                      </p:cBhvr>
                                      <p:tavLst>
                                        <p:tav tm="0">
                                          <p:val>
                                            <p:strVal val="2/3*#ppt_w"/>
                                          </p:val>
                                        </p:tav>
                                        <p:tav tm="100000">
                                          <p:val>
                                            <p:strVal val="#ppt_w"/>
                                          </p:val>
                                        </p:tav>
                                      </p:tavLst>
                                    </p:anim>
                                    <p:anim calcmode="lin" valueType="num">
                                      <p:cBhvr>
                                        <p:cTn id="43" dur="500" fill="hold"/>
                                        <p:tgtEl>
                                          <p:spTgt spid="1927180"/>
                                        </p:tgtEl>
                                        <p:attrNameLst>
                                          <p:attrName>ppt_h</p:attrName>
                                        </p:attrNameLst>
                                      </p:cBhvr>
                                      <p:tavLst>
                                        <p:tav tm="0">
                                          <p:val>
                                            <p:strVal val="2/3*#ppt_h"/>
                                          </p:val>
                                        </p:tav>
                                        <p:tav tm="100000">
                                          <p:val>
                                            <p:strVal val="#ppt_h"/>
                                          </p:val>
                                        </p:tav>
                                      </p:tavLst>
                                    </p:anim>
                                  </p:childTnLst>
                                </p:cTn>
                              </p:par>
                            </p:childTnLst>
                          </p:cTn>
                        </p:par>
                        <p:par>
                          <p:cTn id="44" fill="hold" nodeType="afterGroup">
                            <p:stCondLst>
                              <p:cond delay="500"/>
                            </p:stCondLst>
                            <p:childTnLst>
                              <p:par>
                                <p:cTn id="45" presetID="23" presetClass="entr" presetSubtype="272" fill="hold" grpId="0" nodeType="afterEffect">
                                  <p:stCondLst>
                                    <p:cond delay="0"/>
                                  </p:stCondLst>
                                  <p:childTnLst>
                                    <p:set>
                                      <p:cBhvr>
                                        <p:cTn id="46" dur="1" fill="hold">
                                          <p:stCondLst>
                                            <p:cond delay="0"/>
                                          </p:stCondLst>
                                        </p:cTn>
                                        <p:tgtEl>
                                          <p:spTgt spid="1927181"/>
                                        </p:tgtEl>
                                        <p:attrNameLst>
                                          <p:attrName>style.visibility</p:attrName>
                                        </p:attrNameLst>
                                      </p:cBhvr>
                                      <p:to>
                                        <p:strVal val="visible"/>
                                      </p:to>
                                    </p:set>
                                    <p:anim calcmode="lin" valueType="num">
                                      <p:cBhvr>
                                        <p:cTn id="47" dur="500" fill="hold"/>
                                        <p:tgtEl>
                                          <p:spTgt spid="1927181"/>
                                        </p:tgtEl>
                                        <p:attrNameLst>
                                          <p:attrName>ppt_w</p:attrName>
                                        </p:attrNameLst>
                                      </p:cBhvr>
                                      <p:tavLst>
                                        <p:tav tm="0">
                                          <p:val>
                                            <p:strVal val="2/3*#ppt_w"/>
                                          </p:val>
                                        </p:tav>
                                        <p:tav tm="100000">
                                          <p:val>
                                            <p:strVal val="#ppt_w"/>
                                          </p:val>
                                        </p:tav>
                                      </p:tavLst>
                                    </p:anim>
                                    <p:anim calcmode="lin" valueType="num">
                                      <p:cBhvr>
                                        <p:cTn id="48" dur="500" fill="hold"/>
                                        <p:tgtEl>
                                          <p:spTgt spid="1927181"/>
                                        </p:tgtEl>
                                        <p:attrNameLst>
                                          <p:attrName>ppt_h</p:attrName>
                                        </p:attrNameLst>
                                      </p:cBhvr>
                                      <p:tavLst>
                                        <p:tav tm="0">
                                          <p:val>
                                            <p:strVal val="2/3*#ppt_h"/>
                                          </p:val>
                                        </p:tav>
                                        <p:tav tm="100000">
                                          <p:val>
                                            <p:strVal val="#ppt_h"/>
                                          </p:val>
                                        </p:tav>
                                      </p:tavLst>
                                    </p:anim>
                                  </p:childTnLst>
                                </p:cTn>
                              </p:par>
                            </p:childTnLst>
                          </p:cTn>
                        </p:par>
                        <p:par>
                          <p:cTn id="49" fill="hold" nodeType="afterGroup">
                            <p:stCondLst>
                              <p:cond delay="1000"/>
                            </p:stCondLst>
                            <p:childTnLst>
                              <p:par>
                                <p:cTn id="50" presetID="9" presetClass="entr" presetSubtype="0" fill="hold" grpId="0" nodeType="afterEffect">
                                  <p:stCondLst>
                                    <p:cond delay="0"/>
                                  </p:stCondLst>
                                  <p:childTnLst>
                                    <p:set>
                                      <p:cBhvr>
                                        <p:cTn id="51" dur="1" fill="hold">
                                          <p:stCondLst>
                                            <p:cond delay="0"/>
                                          </p:stCondLst>
                                        </p:cTn>
                                        <p:tgtEl>
                                          <p:spTgt spid="1927175"/>
                                        </p:tgtEl>
                                        <p:attrNameLst>
                                          <p:attrName>style.visibility</p:attrName>
                                        </p:attrNameLst>
                                      </p:cBhvr>
                                      <p:to>
                                        <p:strVal val="visible"/>
                                      </p:to>
                                    </p:set>
                                    <p:animEffect transition="in" filter="dissolve">
                                      <p:cBhvr>
                                        <p:cTn id="52" dur="500"/>
                                        <p:tgtEl>
                                          <p:spTgt spid="192717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9"/>
                                        </p:tgtEl>
                                        <p:attrNameLst>
                                          <p:attrName>style.visibility</p:attrName>
                                        </p:attrNameLst>
                                      </p:cBhvr>
                                      <p:to>
                                        <p:strVal val="hidden"/>
                                      </p:to>
                                    </p:set>
                                  </p:childTnLst>
                                </p:cTn>
                              </p:par>
                              <p:par>
                                <p:cTn id="57" presetID="23" presetClass="entr" presetSubtype="272" fill="hold" grpId="0" nodeType="withEffect">
                                  <p:stCondLst>
                                    <p:cond delay="0"/>
                                  </p:stCondLst>
                                  <p:childTnLst>
                                    <p:set>
                                      <p:cBhvr>
                                        <p:cTn id="58" dur="1" fill="hold">
                                          <p:stCondLst>
                                            <p:cond delay="0"/>
                                          </p:stCondLst>
                                        </p:cTn>
                                        <p:tgtEl>
                                          <p:spTgt spid="1927182"/>
                                        </p:tgtEl>
                                        <p:attrNameLst>
                                          <p:attrName>style.visibility</p:attrName>
                                        </p:attrNameLst>
                                      </p:cBhvr>
                                      <p:to>
                                        <p:strVal val="visible"/>
                                      </p:to>
                                    </p:set>
                                    <p:anim calcmode="lin" valueType="num">
                                      <p:cBhvr>
                                        <p:cTn id="59" dur="500" fill="hold"/>
                                        <p:tgtEl>
                                          <p:spTgt spid="1927182"/>
                                        </p:tgtEl>
                                        <p:attrNameLst>
                                          <p:attrName>ppt_w</p:attrName>
                                        </p:attrNameLst>
                                      </p:cBhvr>
                                      <p:tavLst>
                                        <p:tav tm="0">
                                          <p:val>
                                            <p:strVal val="2/3*#ppt_w"/>
                                          </p:val>
                                        </p:tav>
                                        <p:tav tm="100000">
                                          <p:val>
                                            <p:strVal val="#ppt_w"/>
                                          </p:val>
                                        </p:tav>
                                      </p:tavLst>
                                    </p:anim>
                                    <p:anim calcmode="lin" valueType="num">
                                      <p:cBhvr>
                                        <p:cTn id="60" dur="500" fill="hold"/>
                                        <p:tgtEl>
                                          <p:spTgt spid="1927182"/>
                                        </p:tgtEl>
                                        <p:attrNameLst>
                                          <p:attrName>ppt_h</p:attrName>
                                        </p:attrNameLst>
                                      </p:cBhvr>
                                      <p:tavLst>
                                        <p:tav tm="0">
                                          <p:val>
                                            <p:strVal val="2/3*#ppt_h"/>
                                          </p:val>
                                        </p:tav>
                                        <p:tav tm="100000">
                                          <p:val>
                                            <p:strVal val="#ppt_h"/>
                                          </p:val>
                                        </p:tav>
                                      </p:tavLst>
                                    </p:anim>
                                  </p:childTnLst>
                                </p:cTn>
                              </p:par>
                            </p:childTnLst>
                          </p:cTn>
                        </p:par>
                        <p:par>
                          <p:cTn id="61" fill="hold" nodeType="afterGroup">
                            <p:stCondLst>
                              <p:cond delay="500"/>
                            </p:stCondLst>
                            <p:childTnLst>
                              <p:par>
                                <p:cTn id="62" presetID="9" presetClass="entr" presetSubtype="0" fill="hold" grpId="0" nodeType="afterEffect">
                                  <p:stCondLst>
                                    <p:cond delay="0"/>
                                  </p:stCondLst>
                                  <p:childTnLst>
                                    <p:set>
                                      <p:cBhvr>
                                        <p:cTn id="63" dur="1" fill="hold">
                                          <p:stCondLst>
                                            <p:cond delay="0"/>
                                          </p:stCondLst>
                                        </p:cTn>
                                        <p:tgtEl>
                                          <p:spTgt spid="1927183"/>
                                        </p:tgtEl>
                                        <p:attrNameLst>
                                          <p:attrName>style.visibility</p:attrName>
                                        </p:attrNameLst>
                                      </p:cBhvr>
                                      <p:to>
                                        <p:strVal val="visible"/>
                                      </p:to>
                                    </p:set>
                                    <p:animEffect transition="in" filter="dissolve">
                                      <p:cBhvr>
                                        <p:cTn id="64" dur="500"/>
                                        <p:tgtEl>
                                          <p:spTgt spid="1927183"/>
                                        </p:tgtEl>
                                      </p:cBhvr>
                                    </p:animEffect>
                                  </p:childTnLst>
                                </p:cTn>
                              </p:par>
                            </p:childTnLst>
                          </p:cTn>
                        </p:par>
                        <p:par>
                          <p:cTn id="65" fill="hold" nodeType="afterGroup">
                            <p:stCondLst>
                              <p:cond delay="1000"/>
                            </p:stCondLst>
                            <p:childTnLst>
                              <p:par>
                                <p:cTn id="66" presetID="9" presetClass="entr" presetSubtype="0" fill="hold" grpId="0" nodeType="afterEffect">
                                  <p:stCondLst>
                                    <p:cond delay="0"/>
                                  </p:stCondLst>
                                  <p:childTnLst>
                                    <p:set>
                                      <p:cBhvr>
                                        <p:cTn id="67" dur="1" fill="hold">
                                          <p:stCondLst>
                                            <p:cond delay="0"/>
                                          </p:stCondLst>
                                        </p:cTn>
                                        <p:tgtEl>
                                          <p:spTgt spid="1927176"/>
                                        </p:tgtEl>
                                        <p:attrNameLst>
                                          <p:attrName>style.visibility</p:attrName>
                                        </p:attrNameLst>
                                      </p:cBhvr>
                                      <p:to>
                                        <p:strVal val="visible"/>
                                      </p:to>
                                    </p:set>
                                    <p:animEffect transition="in" filter="dissolve">
                                      <p:cBhvr>
                                        <p:cTn id="68" dur="500"/>
                                        <p:tgtEl>
                                          <p:spTgt spid="19271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7181" grpId="0" animBg="1"/>
      <p:bldP spid="1927171" grpId="0" animBg="1" autoUpdateAnimBg="0"/>
      <p:bldP spid="1927172" grpId="0" animBg="1" autoUpdateAnimBg="0"/>
      <p:bldP spid="1927173" grpId="0" animBg="1"/>
      <p:bldP spid="1927174" grpId="0" animBg="1" autoUpdateAnimBg="0"/>
      <p:bldP spid="1927175" grpId="0" animBg="1" autoUpdateAnimBg="0"/>
      <p:bldP spid="1927176" grpId="0" animBg="1" autoUpdateAnimBg="0"/>
      <p:bldP spid="1927177" grpId="0" animBg="1" autoUpdateAnimBg="0"/>
      <p:bldP spid="1927178" grpId="0" animBg="1"/>
      <p:bldP spid="1927179" grpId="0" animBg="1" autoUpdateAnimBg="0"/>
      <p:bldP spid="1927180" grpId="0" animBg="1" autoUpdateAnimBg="0"/>
      <p:bldP spid="1927182" grpId="0" animBg="1"/>
      <p:bldP spid="1927183" grpId="0" animBg="1" autoUpdateAnimBg="0"/>
      <p:bldP spid="19"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smtClean="0"/>
              <a:t>Conflict?</a:t>
            </a:r>
          </a:p>
          <a:p>
            <a:pPr lvl="1"/>
            <a:r>
              <a:rPr lang="en-US" dirty="0" smtClean="0"/>
              <a:t>Compare </a:t>
            </a:r>
            <a:r>
              <a:rPr lang="en-US" i="1" dirty="0" smtClean="0"/>
              <a:t>Oak Rock Financial </a:t>
            </a:r>
            <a:r>
              <a:rPr lang="en-US" dirty="0" smtClean="0"/>
              <a:t>with </a:t>
            </a:r>
            <a:r>
              <a:rPr lang="en-US" i="1" dirty="0" err="1" smtClean="0"/>
              <a:t>Fretz</a:t>
            </a:r>
            <a:r>
              <a:rPr lang="en-US" dirty="0" smtClean="0"/>
              <a:t> (we haven’t seen this yet)</a:t>
            </a:r>
            <a:endParaRPr lang="en-US" dirty="0"/>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12,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34</a:t>
            </a:fld>
            <a:endParaRPr lang="en-US" altLang="en-US"/>
          </a:p>
        </p:txBody>
      </p:sp>
    </p:spTree>
    <p:extLst>
      <p:ext uri="{BB962C8B-B14F-4D97-AF65-F5344CB8AC3E}">
        <p14:creationId xmlns:p14="http://schemas.microsoft.com/office/powerpoint/2010/main" val="19456317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A8998CE0-25D1-48A9-AC9B-CB7ABCD38BDB}" type="datetime4">
              <a:rPr lang="en-US" smtClean="0"/>
              <a:t>April 12,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1F1FC67-A7F8-483B-8991-892FD2750AF4}" type="slidenum">
              <a:rPr lang="en-US" altLang="en-US" sz="1400">
                <a:solidFill>
                  <a:srgbClr val="000066"/>
                </a:solidFill>
                <a:latin typeface="Arial" panose="020B0604020202020204" pitchFamily="34" charset="0"/>
              </a:rPr>
              <a:pPr/>
              <a:t>4</a:t>
            </a:fld>
            <a:endParaRPr lang="en-US" altLang="en-US" sz="1400">
              <a:solidFill>
                <a:srgbClr val="000066"/>
              </a:solidFill>
              <a:latin typeface="Arial" panose="020B0604020202020204" pitchFamily="34" charset="0"/>
            </a:endParaRPr>
          </a:p>
        </p:txBody>
      </p:sp>
      <p:sp>
        <p:nvSpPr>
          <p:cNvPr id="8197" name="Rectangle 2"/>
          <p:cNvSpPr>
            <a:spLocks noGrp="1" noChangeArrowheads="1"/>
          </p:cNvSpPr>
          <p:nvPr>
            <p:ph type="title"/>
          </p:nvPr>
        </p:nvSpPr>
        <p:spPr/>
        <p:txBody>
          <a:bodyPr/>
          <a:lstStyle/>
          <a:p>
            <a:r>
              <a:rPr lang="en-US" altLang="en-US" smtClean="0"/>
              <a:t>9-503: Name of Secured Party</a:t>
            </a:r>
          </a:p>
        </p:txBody>
      </p:sp>
      <p:sp>
        <p:nvSpPr>
          <p:cNvPr id="8198" name="Rectangle 3"/>
          <p:cNvSpPr>
            <a:spLocks noGrp="1" noChangeArrowheads="1"/>
          </p:cNvSpPr>
          <p:nvPr>
            <p:ph type="body" idx="1"/>
          </p:nvPr>
        </p:nvSpPr>
        <p:spPr/>
        <p:txBody>
          <a:bodyPr/>
          <a:lstStyle/>
          <a:p>
            <a:r>
              <a:rPr lang="en-US" altLang="en-US" smtClean="0">
                <a:cs typeface="Times New Roman" panose="02020603050405020304" pitchFamily="18" charset="0"/>
              </a:rPr>
              <a:t>(e) </a:t>
            </a:r>
            <a:r>
              <a:rPr lang="en-US" altLang="en-US" b="1" smtClean="0">
                <a:cs typeface="Times New Roman" panose="02020603050405020304" pitchFamily="18" charset="0"/>
              </a:rPr>
              <a:t>[Multiple debtors and secured parties.]</a:t>
            </a:r>
          </a:p>
          <a:p>
            <a:pPr lvl="1"/>
            <a:r>
              <a:rPr lang="en-US" altLang="en-US" smtClean="0">
                <a:cs typeface="Times New Roman" panose="02020603050405020304" pitchFamily="18" charset="0"/>
              </a:rPr>
              <a:t>A financing statement may provide the name of more than one debtor and the name of more than one secured party.</a:t>
            </a:r>
            <a:endParaRPr lang="en-US" alt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 name="Date Placeholder 2"/>
          <p:cNvSpPr>
            <a:spLocks noGrp="1"/>
          </p:cNvSpPr>
          <p:nvPr>
            <p:ph type="dt" sz="quarter" idx="10"/>
          </p:nvPr>
        </p:nvSpPr>
        <p:spPr/>
        <p:txBody>
          <a:bodyPr/>
          <a:lstStyle/>
          <a:p>
            <a:pPr>
              <a:defRPr/>
            </a:pPr>
            <a:fld id="{AE482E50-053D-4877-9B6B-0D3054267CEA}" type="datetime4">
              <a:rPr lang="en-US" smtClean="0"/>
              <a:t>April 12, 2021</a:t>
            </a:fld>
            <a:endParaRPr lang="en-US" altLang="en-US">
              <a:solidFill>
                <a:schemeClr val="bg2"/>
              </a:solidFill>
            </a:endParaRPr>
          </a:p>
        </p:txBody>
      </p:sp>
      <p:sp>
        <p:nvSpPr>
          <p:cNvPr id="45"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2BC4776-8088-49B4-BCC7-D0F3BD5BB7E9}" type="slidenum">
              <a:rPr lang="en-US" altLang="en-US" sz="1400">
                <a:solidFill>
                  <a:srgbClr val="000066"/>
                </a:solidFill>
                <a:latin typeface="Arial" panose="020B0604020202020204" pitchFamily="34" charset="0"/>
              </a:rPr>
              <a:pPr/>
              <a:t>5</a:t>
            </a:fld>
            <a:endParaRPr lang="en-US" altLang="en-US" sz="1400">
              <a:solidFill>
                <a:srgbClr val="000066"/>
              </a:solidFill>
              <a:latin typeface="Arial" panose="020B0604020202020204" pitchFamily="34" charset="0"/>
            </a:endParaRPr>
          </a:p>
        </p:txBody>
      </p:sp>
      <p:sp>
        <p:nvSpPr>
          <p:cNvPr id="15365" name="Rectangle 2"/>
          <p:cNvSpPr>
            <a:spLocks noGrp="1" noChangeArrowheads="1"/>
          </p:cNvSpPr>
          <p:nvPr>
            <p:ph type="title"/>
          </p:nvPr>
        </p:nvSpPr>
        <p:spPr/>
        <p:txBody>
          <a:bodyPr/>
          <a:lstStyle/>
          <a:p>
            <a:r>
              <a:rPr lang="en-US" altLang="en-US" smtClean="0"/>
              <a:t>Copper King</a:t>
            </a:r>
          </a:p>
        </p:txBody>
      </p:sp>
      <p:grpSp>
        <p:nvGrpSpPr>
          <p:cNvPr id="2" name="Group 3"/>
          <p:cNvGrpSpPr>
            <a:grpSpLocks/>
          </p:cNvGrpSpPr>
          <p:nvPr/>
        </p:nvGrpSpPr>
        <p:grpSpPr bwMode="auto">
          <a:xfrm>
            <a:off x="2819400" y="1981200"/>
            <a:ext cx="1447800" cy="762000"/>
            <a:chOff x="816" y="1248"/>
            <a:chExt cx="912" cy="480"/>
          </a:xfrm>
        </p:grpSpPr>
        <p:sp>
          <p:nvSpPr>
            <p:cNvPr id="15405" name="AutoShape 4"/>
            <p:cNvSpPr>
              <a:spLocks noChangeArrowheads="1"/>
            </p:cNvSpPr>
            <p:nvPr/>
          </p:nvSpPr>
          <p:spPr bwMode="auto">
            <a:xfrm>
              <a:off x="816" y="1248"/>
              <a:ext cx="816" cy="24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$62.5K</a:t>
              </a:r>
            </a:p>
          </p:txBody>
        </p:sp>
        <p:sp>
          <p:nvSpPr>
            <p:cNvPr id="15406" name="AutoShape 5"/>
            <p:cNvSpPr>
              <a:spLocks noChangeArrowheads="1"/>
            </p:cNvSpPr>
            <p:nvPr/>
          </p:nvSpPr>
          <p:spPr bwMode="auto">
            <a:xfrm>
              <a:off x="912" y="1488"/>
              <a:ext cx="816" cy="24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$62.5K</a:t>
              </a:r>
            </a:p>
          </p:txBody>
        </p:sp>
      </p:grpSp>
      <p:sp>
        <p:nvSpPr>
          <p:cNvPr id="1415174" name="Line 6"/>
          <p:cNvSpPr>
            <a:spLocks noChangeShapeType="1"/>
          </p:cNvSpPr>
          <p:nvPr/>
        </p:nvSpPr>
        <p:spPr bwMode="auto">
          <a:xfrm>
            <a:off x="4495800" y="4038600"/>
            <a:ext cx="3429000" cy="0"/>
          </a:xfrm>
          <a:prstGeom prst="line">
            <a:avLst/>
          </a:prstGeom>
          <a:noFill/>
          <a:ln w="190500">
            <a:solidFill>
              <a:schemeClr val="hlink"/>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grpSp>
        <p:nvGrpSpPr>
          <p:cNvPr id="3" name="Group 7"/>
          <p:cNvGrpSpPr>
            <a:grpSpLocks/>
          </p:cNvGrpSpPr>
          <p:nvPr/>
        </p:nvGrpSpPr>
        <p:grpSpPr bwMode="auto">
          <a:xfrm>
            <a:off x="2286000" y="2362200"/>
            <a:ext cx="2819400" cy="1143000"/>
            <a:chOff x="480" y="1488"/>
            <a:chExt cx="1776" cy="720"/>
          </a:xfrm>
        </p:grpSpPr>
        <p:sp>
          <p:nvSpPr>
            <p:cNvPr id="15403" name="Line 8"/>
            <p:cNvSpPr>
              <a:spLocks noChangeShapeType="1"/>
            </p:cNvSpPr>
            <p:nvPr/>
          </p:nvSpPr>
          <p:spPr bwMode="auto">
            <a:xfrm flipH="1" flipV="1">
              <a:off x="480" y="1488"/>
              <a:ext cx="384" cy="72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404" name="Line 9"/>
            <p:cNvSpPr>
              <a:spLocks noChangeShapeType="1"/>
            </p:cNvSpPr>
            <p:nvPr/>
          </p:nvSpPr>
          <p:spPr bwMode="auto">
            <a:xfrm flipV="1">
              <a:off x="1728" y="1488"/>
              <a:ext cx="528" cy="72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4" name="Group 10"/>
          <p:cNvGrpSpPr>
            <a:grpSpLocks/>
          </p:cNvGrpSpPr>
          <p:nvPr/>
        </p:nvGrpSpPr>
        <p:grpSpPr bwMode="auto">
          <a:xfrm>
            <a:off x="2514600" y="2133600"/>
            <a:ext cx="2133600" cy="1371600"/>
            <a:chOff x="624" y="1344"/>
            <a:chExt cx="1344" cy="864"/>
          </a:xfrm>
        </p:grpSpPr>
        <p:sp>
          <p:nvSpPr>
            <p:cNvPr id="15401" name="Line 11"/>
            <p:cNvSpPr>
              <a:spLocks noChangeShapeType="1"/>
            </p:cNvSpPr>
            <p:nvPr/>
          </p:nvSpPr>
          <p:spPr bwMode="auto">
            <a:xfrm>
              <a:off x="624" y="1344"/>
              <a:ext cx="528" cy="816"/>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402" name="Line 12"/>
            <p:cNvSpPr>
              <a:spLocks noChangeShapeType="1"/>
            </p:cNvSpPr>
            <p:nvPr/>
          </p:nvSpPr>
          <p:spPr bwMode="auto">
            <a:xfrm flipH="1">
              <a:off x="1440" y="1440"/>
              <a:ext cx="528" cy="768"/>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5" name="Group 13"/>
          <p:cNvGrpSpPr>
            <a:grpSpLocks/>
          </p:cNvGrpSpPr>
          <p:nvPr/>
        </p:nvGrpSpPr>
        <p:grpSpPr bwMode="auto">
          <a:xfrm>
            <a:off x="1219200" y="2743200"/>
            <a:ext cx="4343400" cy="838200"/>
            <a:chOff x="-192" y="1728"/>
            <a:chExt cx="2736" cy="528"/>
          </a:xfrm>
        </p:grpSpPr>
        <p:sp>
          <p:nvSpPr>
            <p:cNvPr id="15399" name="AutoShape 14"/>
            <p:cNvSpPr>
              <a:spLocks noChangeArrowheads="1"/>
            </p:cNvSpPr>
            <p:nvPr/>
          </p:nvSpPr>
          <p:spPr bwMode="auto">
            <a:xfrm>
              <a:off x="2112" y="1968"/>
              <a:ext cx="432" cy="288"/>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PN</a:t>
              </a:r>
            </a:p>
          </p:txBody>
        </p:sp>
        <p:sp>
          <p:nvSpPr>
            <p:cNvPr id="15400" name="AutoShape 15"/>
            <p:cNvSpPr>
              <a:spLocks noChangeArrowheads="1"/>
            </p:cNvSpPr>
            <p:nvPr/>
          </p:nvSpPr>
          <p:spPr bwMode="auto">
            <a:xfrm>
              <a:off x="-192" y="1728"/>
              <a:ext cx="672" cy="528"/>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1984</a:t>
              </a:r>
            </a:p>
            <a:p>
              <a:pPr algn="ctr"/>
              <a:r>
                <a:rPr lang="en-US" altLang="en-US" sz="3200" dirty="0"/>
                <a:t>PN</a:t>
              </a:r>
            </a:p>
          </p:txBody>
        </p:sp>
      </p:grpSp>
      <p:sp>
        <p:nvSpPr>
          <p:cNvPr id="1415184" name="AutoShape 16"/>
          <p:cNvSpPr>
            <a:spLocks noChangeArrowheads="1"/>
          </p:cNvSpPr>
          <p:nvPr/>
        </p:nvSpPr>
        <p:spPr bwMode="auto">
          <a:xfrm>
            <a:off x="2667000" y="3581400"/>
            <a:ext cx="1828800" cy="1219200"/>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Copper</a:t>
            </a:r>
          </a:p>
          <a:p>
            <a:pPr algn="ctr"/>
            <a:r>
              <a:rPr lang="en-US" altLang="en-US" sz="4000"/>
              <a:t>King</a:t>
            </a:r>
          </a:p>
        </p:txBody>
      </p:sp>
      <p:sp>
        <p:nvSpPr>
          <p:cNvPr id="1415185" name="AutoShape 17"/>
          <p:cNvSpPr>
            <a:spLocks noChangeArrowheads="1"/>
          </p:cNvSpPr>
          <p:nvPr/>
        </p:nvSpPr>
        <p:spPr bwMode="auto">
          <a:xfrm>
            <a:off x="7391400" y="3962400"/>
            <a:ext cx="2971800" cy="8382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Trust</a:t>
            </a:r>
          </a:p>
        </p:txBody>
      </p:sp>
      <p:sp>
        <p:nvSpPr>
          <p:cNvPr id="1415186" name="AutoShape 18"/>
          <p:cNvSpPr>
            <a:spLocks noChangeArrowheads="1"/>
          </p:cNvSpPr>
          <p:nvPr/>
        </p:nvSpPr>
        <p:spPr bwMode="auto">
          <a:xfrm>
            <a:off x="6019800" y="2985247"/>
            <a:ext cx="1371600" cy="900953"/>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2/1/86</a:t>
            </a:r>
          </a:p>
          <a:p>
            <a:pPr algn="ctr"/>
            <a:r>
              <a:rPr lang="en-US" altLang="en-US" sz="3200" dirty="0"/>
              <a:t>$100K</a:t>
            </a:r>
          </a:p>
        </p:txBody>
      </p:sp>
      <p:sp>
        <p:nvSpPr>
          <p:cNvPr id="1415187" name="AutoShape 19"/>
          <p:cNvSpPr>
            <a:spLocks noChangeArrowheads="1"/>
          </p:cNvSpPr>
          <p:nvPr/>
        </p:nvSpPr>
        <p:spPr bwMode="auto">
          <a:xfrm>
            <a:off x="4267201" y="4876800"/>
            <a:ext cx="5163670" cy="15240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SA: </a:t>
            </a:r>
            <a:r>
              <a:rPr lang="en-US" altLang="en-US" sz="3200" dirty="0" err="1"/>
              <a:t>Furn</a:t>
            </a:r>
            <a:r>
              <a:rPr lang="en-US" altLang="en-US" sz="3200" dirty="0"/>
              <a:t> &amp; EQ</a:t>
            </a:r>
          </a:p>
          <a:p>
            <a:pPr algn="ctr"/>
            <a:r>
              <a:rPr lang="en-US" altLang="en-US" sz="3200" dirty="0"/>
              <a:t>FS: SPs: Noonan, Patterson</a:t>
            </a:r>
          </a:p>
          <a:p>
            <a:pPr algn="ctr"/>
            <a:r>
              <a:rPr lang="en-US" altLang="en-US" sz="3200" dirty="0"/>
              <a:t>$225K in Debt</a:t>
            </a:r>
          </a:p>
        </p:txBody>
      </p:sp>
      <p:sp>
        <p:nvSpPr>
          <p:cNvPr id="1415188" name="Line 20"/>
          <p:cNvSpPr>
            <a:spLocks noChangeShapeType="1"/>
          </p:cNvSpPr>
          <p:nvPr/>
        </p:nvSpPr>
        <p:spPr bwMode="auto">
          <a:xfrm>
            <a:off x="4495800" y="4419600"/>
            <a:ext cx="3124200" cy="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15189" name="Text Box 21"/>
          <p:cNvSpPr txBox="1">
            <a:spLocks noChangeArrowheads="1"/>
          </p:cNvSpPr>
          <p:nvPr/>
        </p:nvSpPr>
        <p:spPr bwMode="auto">
          <a:xfrm>
            <a:off x="7772399" y="1295400"/>
            <a:ext cx="3388659" cy="1077218"/>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200" dirty="0"/>
              <a:t>1/15/87: Copper King Files </a:t>
            </a:r>
            <a:r>
              <a:rPr lang="en-US" altLang="en-US" sz="3200" dirty="0" err="1"/>
              <a:t>Ch</a:t>
            </a:r>
            <a:r>
              <a:rPr lang="en-US" altLang="en-US" sz="3200" dirty="0"/>
              <a:t> 11</a:t>
            </a:r>
          </a:p>
        </p:txBody>
      </p:sp>
      <p:sp>
        <p:nvSpPr>
          <p:cNvPr id="1415190" name="Text Box 22"/>
          <p:cNvSpPr txBox="1">
            <a:spLocks noChangeArrowheads="1"/>
          </p:cNvSpPr>
          <p:nvPr/>
        </p:nvSpPr>
        <p:spPr bwMode="auto">
          <a:xfrm>
            <a:off x="7848600" y="2610743"/>
            <a:ext cx="3231776" cy="1200329"/>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Which SPs are perfected?</a:t>
            </a:r>
          </a:p>
        </p:txBody>
      </p:sp>
      <p:grpSp>
        <p:nvGrpSpPr>
          <p:cNvPr id="6" name="Group 23"/>
          <p:cNvGrpSpPr>
            <a:grpSpLocks/>
          </p:cNvGrpSpPr>
          <p:nvPr/>
        </p:nvGrpSpPr>
        <p:grpSpPr bwMode="auto">
          <a:xfrm>
            <a:off x="1905000" y="1143000"/>
            <a:ext cx="4953000" cy="1066800"/>
            <a:chOff x="240" y="720"/>
            <a:chExt cx="3120" cy="672"/>
          </a:xfrm>
        </p:grpSpPr>
        <p:grpSp>
          <p:nvGrpSpPr>
            <p:cNvPr id="15382" name="Group 24"/>
            <p:cNvGrpSpPr>
              <a:grpSpLocks/>
            </p:cNvGrpSpPr>
            <p:nvPr/>
          </p:nvGrpSpPr>
          <p:grpSpPr bwMode="auto">
            <a:xfrm>
              <a:off x="240" y="720"/>
              <a:ext cx="2064" cy="672"/>
              <a:chOff x="240" y="720"/>
              <a:chExt cx="2064" cy="672"/>
            </a:xfrm>
          </p:grpSpPr>
          <p:grpSp>
            <p:nvGrpSpPr>
              <p:cNvPr id="15385" name="Group 25"/>
              <p:cNvGrpSpPr>
                <a:grpSpLocks/>
              </p:cNvGrpSpPr>
              <p:nvPr/>
            </p:nvGrpSpPr>
            <p:grpSpPr bwMode="auto">
              <a:xfrm>
                <a:off x="240" y="720"/>
                <a:ext cx="336" cy="624"/>
                <a:chOff x="3792" y="2784"/>
                <a:chExt cx="336" cy="576"/>
              </a:xfrm>
            </p:grpSpPr>
            <p:sp>
              <p:nvSpPr>
                <p:cNvPr id="15393" name="Line 26"/>
                <p:cNvSpPr>
                  <a:spLocks noChangeShapeType="1"/>
                </p:cNvSpPr>
                <p:nvPr/>
              </p:nvSpPr>
              <p:spPr bwMode="auto">
                <a:xfrm>
                  <a:off x="3936" y="2928"/>
                  <a:ext cx="0" cy="33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94" name="Line 27"/>
                <p:cNvSpPr>
                  <a:spLocks noChangeShapeType="1"/>
                </p:cNvSpPr>
                <p:nvPr/>
              </p:nvSpPr>
              <p:spPr bwMode="auto">
                <a:xfrm flipV="1">
                  <a:off x="3936" y="2976"/>
                  <a:ext cx="192"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95" name="Line 28"/>
                <p:cNvSpPr>
                  <a:spLocks noChangeShapeType="1"/>
                </p:cNvSpPr>
                <p:nvPr/>
              </p:nvSpPr>
              <p:spPr bwMode="auto">
                <a:xfrm flipH="1" flipV="1">
                  <a:off x="3792" y="3024"/>
                  <a:ext cx="14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96" name="Line 29"/>
                <p:cNvSpPr>
                  <a:spLocks noChangeShapeType="1"/>
                </p:cNvSpPr>
                <p:nvPr/>
              </p:nvSpPr>
              <p:spPr bwMode="auto">
                <a:xfrm>
                  <a:off x="3936" y="3264"/>
                  <a:ext cx="14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97" name="Line 30"/>
                <p:cNvSpPr>
                  <a:spLocks noChangeShapeType="1"/>
                </p:cNvSpPr>
                <p:nvPr/>
              </p:nvSpPr>
              <p:spPr bwMode="auto">
                <a:xfrm flipH="1">
                  <a:off x="3840" y="3264"/>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98" name="Oval 31"/>
                <p:cNvSpPr>
                  <a:spLocks noChangeArrowheads="1"/>
                </p:cNvSpPr>
                <p:nvPr/>
              </p:nvSpPr>
              <p:spPr bwMode="auto">
                <a:xfrm>
                  <a:off x="3840" y="2784"/>
                  <a:ext cx="192" cy="144"/>
                </a:xfrm>
                <a:prstGeom prst="ellipse">
                  <a:avLst/>
                </a:prstGeom>
                <a:solidFill>
                  <a:schemeClr val="accent1"/>
                </a:solidFill>
                <a:ln w="9525">
                  <a:solidFill>
                    <a:schemeClr val="tx1"/>
                  </a:solidFill>
                  <a:round/>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grpSp>
          <p:grpSp>
            <p:nvGrpSpPr>
              <p:cNvPr id="15386" name="Group 32"/>
              <p:cNvGrpSpPr>
                <a:grpSpLocks/>
              </p:cNvGrpSpPr>
              <p:nvPr/>
            </p:nvGrpSpPr>
            <p:grpSpPr bwMode="auto">
              <a:xfrm>
                <a:off x="1968" y="768"/>
                <a:ext cx="336" cy="624"/>
                <a:chOff x="3792" y="2784"/>
                <a:chExt cx="336" cy="576"/>
              </a:xfrm>
            </p:grpSpPr>
            <p:sp>
              <p:nvSpPr>
                <p:cNvPr id="15387" name="Line 33"/>
                <p:cNvSpPr>
                  <a:spLocks noChangeShapeType="1"/>
                </p:cNvSpPr>
                <p:nvPr/>
              </p:nvSpPr>
              <p:spPr bwMode="auto">
                <a:xfrm>
                  <a:off x="3936" y="2928"/>
                  <a:ext cx="0" cy="33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88" name="Line 34"/>
                <p:cNvSpPr>
                  <a:spLocks noChangeShapeType="1"/>
                </p:cNvSpPr>
                <p:nvPr/>
              </p:nvSpPr>
              <p:spPr bwMode="auto">
                <a:xfrm flipV="1">
                  <a:off x="3936" y="2976"/>
                  <a:ext cx="192"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89" name="Line 35"/>
                <p:cNvSpPr>
                  <a:spLocks noChangeShapeType="1"/>
                </p:cNvSpPr>
                <p:nvPr/>
              </p:nvSpPr>
              <p:spPr bwMode="auto">
                <a:xfrm flipH="1" flipV="1">
                  <a:off x="3792" y="3024"/>
                  <a:ext cx="14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90" name="Line 36"/>
                <p:cNvSpPr>
                  <a:spLocks noChangeShapeType="1"/>
                </p:cNvSpPr>
                <p:nvPr/>
              </p:nvSpPr>
              <p:spPr bwMode="auto">
                <a:xfrm>
                  <a:off x="3936" y="3264"/>
                  <a:ext cx="14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91" name="Line 37"/>
                <p:cNvSpPr>
                  <a:spLocks noChangeShapeType="1"/>
                </p:cNvSpPr>
                <p:nvPr/>
              </p:nvSpPr>
              <p:spPr bwMode="auto">
                <a:xfrm flipH="1">
                  <a:off x="3840" y="3264"/>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92" name="Oval 38"/>
                <p:cNvSpPr>
                  <a:spLocks noChangeArrowheads="1"/>
                </p:cNvSpPr>
                <p:nvPr/>
              </p:nvSpPr>
              <p:spPr bwMode="auto">
                <a:xfrm>
                  <a:off x="3840" y="2784"/>
                  <a:ext cx="192" cy="144"/>
                </a:xfrm>
                <a:prstGeom prst="ellipse">
                  <a:avLst/>
                </a:prstGeom>
                <a:solidFill>
                  <a:schemeClr val="accent1"/>
                </a:solidFill>
                <a:ln w="9525">
                  <a:solidFill>
                    <a:schemeClr val="tx1"/>
                  </a:solidFill>
                  <a:round/>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grpSp>
        </p:grpSp>
        <p:sp>
          <p:nvSpPr>
            <p:cNvPr id="15383" name="AutoShape 39"/>
            <p:cNvSpPr>
              <a:spLocks noChangeArrowheads="1"/>
            </p:cNvSpPr>
            <p:nvPr/>
          </p:nvSpPr>
          <p:spPr bwMode="auto">
            <a:xfrm>
              <a:off x="520" y="772"/>
              <a:ext cx="1104" cy="368"/>
            </a:xfrm>
            <a:prstGeom prst="flowChartProcess">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Noonan</a:t>
              </a:r>
            </a:p>
          </p:txBody>
        </p:sp>
        <p:sp>
          <p:nvSpPr>
            <p:cNvPr id="15384" name="AutoShape 40"/>
            <p:cNvSpPr>
              <a:spLocks noChangeArrowheads="1"/>
            </p:cNvSpPr>
            <p:nvPr/>
          </p:nvSpPr>
          <p:spPr bwMode="auto">
            <a:xfrm>
              <a:off x="2352" y="807"/>
              <a:ext cx="1008" cy="330"/>
            </a:xfrm>
            <a:prstGeom prst="flowChartProcess">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2800" dirty="0"/>
                <a:t>Patterson</a:t>
              </a:r>
            </a:p>
          </p:txBody>
        </p:sp>
      </p:grpSp>
      <p:cxnSp>
        <p:nvCxnSpPr>
          <p:cNvPr id="1415209" name="AutoShape 41"/>
          <p:cNvCxnSpPr>
            <a:cxnSpLocks noChangeShapeType="1"/>
            <a:stCxn id="1415188" idx="0"/>
          </p:cNvCxnSpPr>
          <p:nvPr/>
        </p:nvCxnSpPr>
        <p:spPr bwMode="auto">
          <a:xfrm rot="-5400000">
            <a:off x="3629025" y="2695575"/>
            <a:ext cx="2495550" cy="762000"/>
          </a:xfrm>
          <a:prstGeom prst="curvedConnector3">
            <a:avLst>
              <a:gd name="adj1" fmla="val 48093"/>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1415210" name="AutoShape 42"/>
          <p:cNvCxnSpPr>
            <a:cxnSpLocks noChangeShapeType="1"/>
            <a:stCxn id="1415188" idx="0"/>
          </p:cNvCxnSpPr>
          <p:nvPr/>
        </p:nvCxnSpPr>
        <p:spPr bwMode="auto">
          <a:xfrm rot="5400000" flipH="1">
            <a:off x="2028825" y="1857375"/>
            <a:ext cx="2495550" cy="2438400"/>
          </a:xfrm>
          <a:prstGeom prst="curvedConnector3">
            <a:avLst>
              <a:gd name="adj1" fmla="val 48093"/>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cxnSp>
      <p:sp>
        <p:nvSpPr>
          <p:cNvPr id="46" name="Rectangle 7"/>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2" presetClass="entr" presetSubtype="1"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up)">
                                      <p:cBhvr>
                                        <p:cTn id="12" dur="500"/>
                                        <p:tgtEl>
                                          <p:spTgt spid="4"/>
                                        </p:tgtEl>
                                      </p:cBhvr>
                                    </p:animEffect>
                                  </p:childTnLst>
                                </p:cTn>
                              </p:par>
                            </p:childTnLst>
                          </p:cTn>
                        </p:par>
                        <p:par>
                          <p:cTn id="13" fill="hold" nodeType="afterGroup">
                            <p:stCondLst>
                              <p:cond delay="1000"/>
                            </p:stCondLst>
                            <p:childTnLst>
                              <p:par>
                                <p:cTn id="14" presetID="23" presetClass="entr" presetSubtype="272" fill="hold" grpId="0" nodeType="afterEffect">
                                  <p:stCondLst>
                                    <p:cond delay="0"/>
                                  </p:stCondLst>
                                  <p:childTnLst>
                                    <p:set>
                                      <p:cBhvr>
                                        <p:cTn id="15" dur="1" fill="hold">
                                          <p:stCondLst>
                                            <p:cond delay="0"/>
                                          </p:stCondLst>
                                        </p:cTn>
                                        <p:tgtEl>
                                          <p:spTgt spid="1415184"/>
                                        </p:tgtEl>
                                        <p:attrNameLst>
                                          <p:attrName>style.visibility</p:attrName>
                                        </p:attrNameLst>
                                      </p:cBhvr>
                                      <p:to>
                                        <p:strVal val="visible"/>
                                      </p:to>
                                    </p:set>
                                    <p:anim calcmode="lin" valueType="num">
                                      <p:cBhvr>
                                        <p:cTn id="16" dur="500" fill="hold"/>
                                        <p:tgtEl>
                                          <p:spTgt spid="1415184"/>
                                        </p:tgtEl>
                                        <p:attrNameLst>
                                          <p:attrName>ppt_w</p:attrName>
                                        </p:attrNameLst>
                                      </p:cBhvr>
                                      <p:tavLst>
                                        <p:tav tm="0">
                                          <p:val>
                                            <p:strVal val="2/3*#ppt_w"/>
                                          </p:val>
                                        </p:tav>
                                        <p:tav tm="100000">
                                          <p:val>
                                            <p:strVal val="#ppt_w"/>
                                          </p:val>
                                        </p:tav>
                                      </p:tavLst>
                                    </p:anim>
                                    <p:anim calcmode="lin" valueType="num">
                                      <p:cBhvr>
                                        <p:cTn id="17" dur="500" fill="hold"/>
                                        <p:tgtEl>
                                          <p:spTgt spid="1415184"/>
                                        </p:tgtEl>
                                        <p:attrNameLst>
                                          <p:attrName>ppt_h</p:attrName>
                                        </p:attrNameLst>
                                      </p:cBhvr>
                                      <p:tavLst>
                                        <p:tav tm="0">
                                          <p:val>
                                            <p:strVal val="2/3*#ppt_h"/>
                                          </p:val>
                                        </p:tav>
                                        <p:tav tm="100000">
                                          <p:val>
                                            <p:strVal val="#ppt_h"/>
                                          </p:val>
                                        </p:tav>
                                      </p:tavLst>
                                    </p:anim>
                                  </p:childTnLst>
                                </p:cTn>
                              </p:par>
                            </p:childTnLst>
                          </p:cTn>
                        </p:par>
                        <p:par>
                          <p:cTn id="18" fill="hold" nodeType="afterGroup">
                            <p:stCondLst>
                              <p:cond delay="1500"/>
                            </p:stCondLst>
                            <p:childTnLst>
                              <p:par>
                                <p:cTn id="19" presetID="9" presetClass="entr" presetSubtype="0" fill="hold" nodeType="after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dissolve">
                                      <p:cBhvr>
                                        <p:cTn id="21" dur="500"/>
                                        <p:tgtEl>
                                          <p:spTgt spid="2"/>
                                        </p:tgtEl>
                                      </p:cBhvr>
                                    </p:animEffect>
                                  </p:childTnLst>
                                </p:cTn>
                              </p:par>
                            </p:childTnLst>
                          </p:cTn>
                        </p:par>
                        <p:par>
                          <p:cTn id="22" fill="hold" nodeType="afterGroup">
                            <p:stCondLst>
                              <p:cond delay="2000"/>
                            </p:stCondLst>
                            <p:childTnLst>
                              <p:par>
                                <p:cTn id="23" presetID="22" presetClass="entr" presetSubtype="4" fill="hold" nodeType="after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00"/>
                                        <p:tgtEl>
                                          <p:spTgt spid="3"/>
                                        </p:tgtEl>
                                      </p:cBhvr>
                                    </p:animEffect>
                                  </p:childTnLst>
                                </p:cTn>
                              </p:par>
                            </p:childTnLst>
                          </p:cTn>
                        </p:par>
                        <p:par>
                          <p:cTn id="26" fill="hold" nodeType="afterGroup">
                            <p:stCondLst>
                              <p:cond delay="2500"/>
                            </p:stCondLst>
                            <p:childTnLst>
                              <p:par>
                                <p:cTn id="27" presetID="9" presetClass="entr" presetSubtype="0"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dissolve">
                                      <p:cBhvr>
                                        <p:cTn id="29" dur="500"/>
                                        <p:tgtEl>
                                          <p:spTgt spid="5"/>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3" presetClass="entr" presetSubtype="272" fill="hold" grpId="0" nodeType="clickEffect">
                                  <p:stCondLst>
                                    <p:cond delay="0"/>
                                  </p:stCondLst>
                                  <p:childTnLst>
                                    <p:set>
                                      <p:cBhvr>
                                        <p:cTn id="33" dur="1" fill="hold">
                                          <p:stCondLst>
                                            <p:cond delay="0"/>
                                          </p:stCondLst>
                                        </p:cTn>
                                        <p:tgtEl>
                                          <p:spTgt spid="1415185"/>
                                        </p:tgtEl>
                                        <p:attrNameLst>
                                          <p:attrName>style.visibility</p:attrName>
                                        </p:attrNameLst>
                                      </p:cBhvr>
                                      <p:to>
                                        <p:strVal val="visible"/>
                                      </p:to>
                                    </p:set>
                                    <p:anim calcmode="lin" valueType="num">
                                      <p:cBhvr>
                                        <p:cTn id="34" dur="500" fill="hold"/>
                                        <p:tgtEl>
                                          <p:spTgt spid="1415185"/>
                                        </p:tgtEl>
                                        <p:attrNameLst>
                                          <p:attrName>ppt_w</p:attrName>
                                        </p:attrNameLst>
                                      </p:cBhvr>
                                      <p:tavLst>
                                        <p:tav tm="0">
                                          <p:val>
                                            <p:strVal val="2/3*#ppt_w"/>
                                          </p:val>
                                        </p:tav>
                                        <p:tav tm="100000">
                                          <p:val>
                                            <p:strVal val="#ppt_w"/>
                                          </p:val>
                                        </p:tav>
                                      </p:tavLst>
                                    </p:anim>
                                    <p:anim calcmode="lin" valueType="num">
                                      <p:cBhvr>
                                        <p:cTn id="35" dur="500" fill="hold"/>
                                        <p:tgtEl>
                                          <p:spTgt spid="1415185"/>
                                        </p:tgtEl>
                                        <p:attrNameLst>
                                          <p:attrName>ppt_h</p:attrName>
                                        </p:attrNameLst>
                                      </p:cBhvr>
                                      <p:tavLst>
                                        <p:tav tm="0">
                                          <p:val>
                                            <p:strVal val="2/3*#ppt_h"/>
                                          </p:val>
                                        </p:tav>
                                        <p:tav tm="100000">
                                          <p:val>
                                            <p:strVal val="#ppt_h"/>
                                          </p:val>
                                        </p:tav>
                                      </p:tavLst>
                                    </p:anim>
                                  </p:childTnLst>
                                </p:cTn>
                              </p:par>
                            </p:childTnLst>
                          </p:cTn>
                        </p:par>
                        <p:par>
                          <p:cTn id="36" fill="hold" nodeType="afterGroup">
                            <p:stCondLst>
                              <p:cond delay="500"/>
                            </p:stCondLst>
                            <p:childTnLst>
                              <p:par>
                                <p:cTn id="37" presetID="22" presetClass="entr" presetSubtype="2" fill="hold" grpId="0" nodeType="afterEffect">
                                  <p:stCondLst>
                                    <p:cond delay="0"/>
                                  </p:stCondLst>
                                  <p:childTnLst>
                                    <p:set>
                                      <p:cBhvr>
                                        <p:cTn id="38" dur="1" fill="hold">
                                          <p:stCondLst>
                                            <p:cond delay="0"/>
                                          </p:stCondLst>
                                        </p:cTn>
                                        <p:tgtEl>
                                          <p:spTgt spid="1415174"/>
                                        </p:tgtEl>
                                        <p:attrNameLst>
                                          <p:attrName>style.visibility</p:attrName>
                                        </p:attrNameLst>
                                      </p:cBhvr>
                                      <p:to>
                                        <p:strVal val="visible"/>
                                      </p:to>
                                    </p:set>
                                    <p:animEffect transition="in" filter="wipe(right)">
                                      <p:cBhvr>
                                        <p:cTn id="39" dur="500"/>
                                        <p:tgtEl>
                                          <p:spTgt spid="1415174"/>
                                        </p:tgtEl>
                                      </p:cBhvr>
                                    </p:animEffect>
                                  </p:childTnLst>
                                </p:cTn>
                              </p:par>
                            </p:childTnLst>
                          </p:cTn>
                        </p:par>
                        <p:par>
                          <p:cTn id="40" fill="hold" nodeType="afterGroup">
                            <p:stCondLst>
                              <p:cond delay="1000"/>
                            </p:stCondLst>
                            <p:childTnLst>
                              <p:par>
                                <p:cTn id="41" presetID="9" presetClass="entr" presetSubtype="0" fill="hold" grpId="0" nodeType="afterEffect">
                                  <p:stCondLst>
                                    <p:cond delay="0"/>
                                  </p:stCondLst>
                                  <p:childTnLst>
                                    <p:set>
                                      <p:cBhvr>
                                        <p:cTn id="42" dur="1" fill="hold">
                                          <p:stCondLst>
                                            <p:cond delay="0"/>
                                          </p:stCondLst>
                                        </p:cTn>
                                        <p:tgtEl>
                                          <p:spTgt spid="1415186"/>
                                        </p:tgtEl>
                                        <p:attrNameLst>
                                          <p:attrName>style.visibility</p:attrName>
                                        </p:attrNameLst>
                                      </p:cBhvr>
                                      <p:to>
                                        <p:strVal val="visible"/>
                                      </p:to>
                                    </p:set>
                                    <p:animEffect transition="in" filter="dissolve">
                                      <p:cBhvr>
                                        <p:cTn id="43" dur="500"/>
                                        <p:tgtEl>
                                          <p:spTgt spid="1415186"/>
                                        </p:tgtEl>
                                      </p:cBhvr>
                                    </p:animEffect>
                                  </p:childTnLst>
                                </p:cTn>
                              </p:par>
                            </p:childTnLst>
                          </p:cTn>
                        </p:par>
                        <p:par>
                          <p:cTn id="44" fill="hold" nodeType="afterGroup">
                            <p:stCondLst>
                              <p:cond delay="1500"/>
                            </p:stCondLst>
                            <p:childTnLst>
                              <p:par>
                                <p:cTn id="45" presetID="22" presetClass="entr" presetSubtype="8" fill="hold" grpId="0" nodeType="afterEffect">
                                  <p:stCondLst>
                                    <p:cond delay="0"/>
                                  </p:stCondLst>
                                  <p:childTnLst>
                                    <p:set>
                                      <p:cBhvr>
                                        <p:cTn id="46" dur="1" fill="hold">
                                          <p:stCondLst>
                                            <p:cond delay="0"/>
                                          </p:stCondLst>
                                        </p:cTn>
                                        <p:tgtEl>
                                          <p:spTgt spid="1415188"/>
                                        </p:tgtEl>
                                        <p:attrNameLst>
                                          <p:attrName>style.visibility</p:attrName>
                                        </p:attrNameLst>
                                      </p:cBhvr>
                                      <p:to>
                                        <p:strVal val="visible"/>
                                      </p:to>
                                    </p:set>
                                    <p:animEffect transition="in" filter="wipe(left)">
                                      <p:cBhvr>
                                        <p:cTn id="47" dur="500"/>
                                        <p:tgtEl>
                                          <p:spTgt spid="1415188"/>
                                        </p:tgtEl>
                                      </p:cBhvr>
                                    </p:animEffect>
                                  </p:childTnLst>
                                </p:cTn>
                              </p:par>
                            </p:childTnLst>
                          </p:cTn>
                        </p:par>
                        <p:par>
                          <p:cTn id="48" fill="hold" nodeType="afterGroup">
                            <p:stCondLst>
                              <p:cond delay="2000"/>
                            </p:stCondLst>
                            <p:childTnLst>
                              <p:par>
                                <p:cTn id="49" presetID="22" presetClass="entr" presetSubtype="4" fill="hold" nodeType="afterEffect">
                                  <p:stCondLst>
                                    <p:cond delay="0"/>
                                  </p:stCondLst>
                                  <p:childTnLst>
                                    <p:set>
                                      <p:cBhvr>
                                        <p:cTn id="50" dur="1" fill="hold">
                                          <p:stCondLst>
                                            <p:cond delay="0"/>
                                          </p:stCondLst>
                                        </p:cTn>
                                        <p:tgtEl>
                                          <p:spTgt spid="1415209"/>
                                        </p:tgtEl>
                                        <p:attrNameLst>
                                          <p:attrName>style.visibility</p:attrName>
                                        </p:attrNameLst>
                                      </p:cBhvr>
                                      <p:to>
                                        <p:strVal val="visible"/>
                                      </p:to>
                                    </p:set>
                                    <p:animEffect transition="in" filter="wipe(down)">
                                      <p:cBhvr>
                                        <p:cTn id="51" dur="500"/>
                                        <p:tgtEl>
                                          <p:spTgt spid="1415209"/>
                                        </p:tgtEl>
                                      </p:cBhvr>
                                    </p:animEffect>
                                  </p:childTnLst>
                                </p:cTn>
                              </p:par>
                            </p:childTnLst>
                          </p:cTn>
                        </p:par>
                        <p:par>
                          <p:cTn id="52" fill="hold" nodeType="afterGroup">
                            <p:stCondLst>
                              <p:cond delay="2500"/>
                            </p:stCondLst>
                            <p:childTnLst>
                              <p:par>
                                <p:cTn id="53" presetID="22" presetClass="entr" presetSubtype="4" fill="hold" nodeType="afterEffect">
                                  <p:stCondLst>
                                    <p:cond delay="0"/>
                                  </p:stCondLst>
                                  <p:childTnLst>
                                    <p:set>
                                      <p:cBhvr>
                                        <p:cTn id="54" dur="1" fill="hold">
                                          <p:stCondLst>
                                            <p:cond delay="0"/>
                                          </p:stCondLst>
                                        </p:cTn>
                                        <p:tgtEl>
                                          <p:spTgt spid="1415210"/>
                                        </p:tgtEl>
                                        <p:attrNameLst>
                                          <p:attrName>style.visibility</p:attrName>
                                        </p:attrNameLst>
                                      </p:cBhvr>
                                      <p:to>
                                        <p:strVal val="visible"/>
                                      </p:to>
                                    </p:set>
                                    <p:animEffect transition="in" filter="wipe(down)">
                                      <p:cBhvr>
                                        <p:cTn id="55" dur="500"/>
                                        <p:tgtEl>
                                          <p:spTgt spid="1415210"/>
                                        </p:tgtEl>
                                      </p:cBhvr>
                                    </p:animEffect>
                                  </p:childTnLst>
                                </p:cTn>
                              </p:par>
                            </p:childTnLst>
                          </p:cTn>
                        </p:par>
                        <p:par>
                          <p:cTn id="56" fill="hold" nodeType="afterGroup">
                            <p:stCondLst>
                              <p:cond delay="3000"/>
                            </p:stCondLst>
                            <p:childTnLst>
                              <p:par>
                                <p:cTn id="57" presetID="9" presetClass="entr" presetSubtype="0" fill="hold" grpId="0" nodeType="afterEffect">
                                  <p:stCondLst>
                                    <p:cond delay="0"/>
                                  </p:stCondLst>
                                  <p:childTnLst>
                                    <p:set>
                                      <p:cBhvr>
                                        <p:cTn id="58" dur="1" fill="hold">
                                          <p:stCondLst>
                                            <p:cond delay="0"/>
                                          </p:stCondLst>
                                        </p:cTn>
                                        <p:tgtEl>
                                          <p:spTgt spid="1415187"/>
                                        </p:tgtEl>
                                        <p:attrNameLst>
                                          <p:attrName>style.visibility</p:attrName>
                                        </p:attrNameLst>
                                      </p:cBhvr>
                                      <p:to>
                                        <p:strVal val="visible"/>
                                      </p:to>
                                    </p:set>
                                    <p:animEffect transition="in" filter="dissolve">
                                      <p:cBhvr>
                                        <p:cTn id="59" dur="500"/>
                                        <p:tgtEl>
                                          <p:spTgt spid="1415187"/>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1" presetClass="exit" presetSubtype="0" fill="hold" grpId="0" nodeType="clickEffect">
                                  <p:stCondLst>
                                    <p:cond delay="0"/>
                                  </p:stCondLst>
                                  <p:childTnLst>
                                    <p:set>
                                      <p:cBhvr>
                                        <p:cTn id="63" dur="1" fill="hold">
                                          <p:stCondLst>
                                            <p:cond delay="0"/>
                                          </p:stCondLst>
                                        </p:cTn>
                                        <p:tgtEl>
                                          <p:spTgt spid="46"/>
                                        </p:tgtEl>
                                        <p:attrNameLst>
                                          <p:attrName>style.visibility</p:attrName>
                                        </p:attrNameLst>
                                      </p:cBhvr>
                                      <p:to>
                                        <p:strVal val="hidden"/>
                                      </p:to>
                                    </p:set>
                                  </p:childTnLst>
                                </p:cTn>
                              </p:par>
                              <p:par>
                                <p:cTn id="64" presetID="9" presetClass="entr" presetSubtype="0" fill="hold" grpId="0" nodeType="withEffect">
                                  <p:stCondLst>
                                    <p:cond delay="0"/>
                                  </p:stCondLst>
                                  <p:childTnLst>
                                    <p:set>
                                      <p:cBhvr>
                                        <p:cTn id="65" dur="1" fill="hold">
                                          <p:stCondLst>
                                            <p:cond delay="0"/>
                                          </p:stCondLst>
                                        </p:cTn>
                                        <p:tgtEl>
                                          <p:spTgt spid="1415189"/>
                                        </p:tgtEl>
                                        <p:attrNameLst>
                                          <p:attrName>style.visibility</p:attrName>
                                        </p:attrNameLst>
                                      </p:cBhvr>
                                      <p:to>
                                        <p:strVal val="visible"/>
                                      </p:to>
                                    </p:set>
                                    <p:animEffect transition="in" filter="dissolve">
                                      <p:cBhvr>
                                        <p:cTn id="66" dur="500"/>
                                        <p:tgtEl>
                                          <p:spTgt spid="1415189"/>
                                        </p:tgtEl>
                                      </p:cBhvr>
                                    </p:animEffect>
                                  </p:childTnLst>
                                </p:cTn>
                              </p:par>
                            </p:childTnLst>
                          </p:cTn>
                        </p:par>
                        <p:par>
                          <p:cTn id="67" fill="hold" nodeType="afterGroup">
                            <p:stCondLst>
                              <p:cond delay="500"/>
                            </p:stCondLst>
                            <p:childTnLst>
                              <p:par>
                                <p:cTn id="68" presetID="9" presetClass="entr" presetSubtype="0" fill="hold" grpId="0" nodeType="afterEffect">
                                  <p:stCondLst>
                                    <p:cond delay="0"/>
                                  </p:stCondLst>
                                  <p:childTnLst>
                                    <p:set>
                                      <p:cBhvr>
                                        <p:cTn id="69" dur="1" fill="hold">
                                          <p:stCondLst>
                                            <p:cond delay="0"/>
                                          </p:stCondLst>
                                        </p:cTn>
                                        <p:tgtEl>
                                          <p:spTgt spid="1415190"/>
                                        </p:tgtEl>
                                        <p:attrNameLst>
                                          <p:attrName>style.visibility</p:attrName>
                                        </p:attrNameLst>
                                      </p:cBhvr>
                                      <p:to>
                                        <p:strVal val="visible"/>
                                      </p:to>
                                    </p:set>
                                    <p:animEffect transition="in" filter="dissolve">
                                      <p:cBhvr>
                                        <p:cTn id="70" dur="500"/>
                                        <p:tgtEl>
                                          <p:spTgt spid="14151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5174" grpId="0" animBg="1"/>
      <p:bldP spid="1415184" grpId="0" animBg="1" autoUpdateAnimBg="0"/>
      <p:bldP spid="1415185" grpId="0" animBg="1" autoUpdateAnimBg="0"/>
      <p:bldP spid="1415186" grpId="0" animBg="1" autoUpdateAnimBg="0"/>
      <p:bldP spid="1415187" grpId="0" animBg="1" autoUpdateAnimBg="0"/>
      <p:bldP spid="1415188" grpId="0" animBg="1"/>
      <p:bldP spid="1415189" grpId="0" animBg="1" autoUpdateAnimBg="0"/>
      <p:bldP spid="1415190" grpId="0" animBg="1" autoUpdateAnimBg="0"/>
      <p:bldP spid="4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ate Placeholder 2"/>
          <p:cNvSpPr>
            <a:spLocks noGrp="1"/>
          </p:cNvSpPr>
          <p:nvPr>
            <p:ph type="dt" sz="quarter" idx="10"/>
          </p:nvPr>
        </p:nvSpPr>
        <p:spPr/>
        <p:txBody>
          <a:bodyPr/>
          <a:lstStyle/>
          <a:p>
            <a:pPr>
              <a:defRPr/>
            </a:pPr>
            <a:fld id="{0FAC079B-BE2B-4117-A5CF-58B9EA2ADD54}" type="datetime4">
              <a:rPr lang="en-US"/>
              <a:pPr>
                <a:defRPr/>
              </a:pPr>
              <a:t>April 12, 2021</a:t>
            </a:fld>
            <a:endParaRPr lang="en-US" altLang="en-US">
              <a:solidFill>
                <a:schemeClr val="bg2"/>
              </a:solidFill>
            </a:endParaRPr>
          </a:p>
        </p:txBody>
      </p:sp>
      <p:sp>
        <p:nvSpPr>
          <p:cNvPr id="3174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spcBef>
                <a:spcPct val="0"/>
              </a:spcBef>
              <a:buClrTx/>
              <a:buSzTx/>
              <a:buFontTx/>
              <a:buNone/>
            </a:pPr>
            <a:fld id="{4208BCCC-4EDA-43DB-A0D7-9987EEE0D197}" type="slidenum">
              <a:rPr lang="en-US" altLang="en-US" sz="1400" smtClean="0">
                <a:solidFill>
                  <a:srgbClr val="000066"/>
                </a:solidFill>
              </a:rPr>
              <a:pPr>
                <a:spcBef>
                  <a:spcPct val="0"/>
                </a:spcBef>
                <a:buClrTx/>
                <a:buSzTx/>
                <a:buFontTx/>
                <a:buNone/>
              </a:pPr>
              <a:t>6</a:t>
            </a:fld>
            <a:endParaRPr lang="en-US" altLang="en-US" sz="1400" smtClean="0">
              <a:solidFill>
                <a:srgbClr val="000066"/>
              </a:solidFill>
            </a:endParaRPr>
          </a:p>
        </p:txBody>
      </p:sp>
      <p:sp>
        <p:nvSpPr>
          <p:cNvPr id="31748" name="Rectangle 2"/>
          <p:cNvSpPr>
            <a:spLocks noGrp="1" noChangeArrowheads="1"/>
          </p:cNvSpPr>
          <p:nvPr>
            <p:ph type="title"/>
          </p:nvPr>
        </p:nvSpPr>
        <p:spPr/>
        <p:txBody>
          <a:bodyPr/>
          <a:lstStyle/>
          <a:p>
            <a:r>
              <a:rPr lang="en-US" altLang="en-US" dirty="0" smtClean="0">
                <a:cs typeface="Times New Roman" panose="02020603050405020304" pitchFamily="18" charset="0"/>
              </a:rPr>
              <a:t>Organizing Bank Lending Groups</a:t>
            </a:r>
          </a:p>
        </p:txBody>
      </p:sp>
      <p:sp>
        <p:nvSpPr>
          <p:cNvPr id="1384451" name="AutoShape 3"/>
          <p:cNvSpPr>
            <a:spLocks noChangeArrowheads="1"/>
          </p:cNvSpPr>
          <p:nvPr/>
        </p:nvSpPr>
        <p:spPr bwMode="auto">
          <a:xfrm>
            <a:off x="8842095" y="1459380"/>
            <a:ext cx="2372752" cy="1066800"/>
          </a:xfrm>
          <a:prstGeom prst="flowChartInputOutput">
            <a:avLst/>
          </a:prstGeom>
          <a:solidFill>
            <a:srgbClr val="FFFF00"/>
          </a:solidFill>
          <a:ln w="9525">
            <a:solidFill>
              <a:schemeClr val="tx1"/>
            </a:solidFill>
            <a:miter lim="800000"/>
            <a:headEnd/>
            <a:tailEnd/>
          </a:ln>
        </p:spPr>
        <p:txBody>
          <a:bodyPr wrap="none" anchor="ct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lgn="ctr">
              <a:spcBef>
                <a:spcPct val="0"/>
              </a:spcBef>
              <a:buClrTx/>
              <a:buSzTx/>
              <a:buFontTx/>
              <a:buNone/>
            </a:pPr>
            <a:r>
              <a:rPr lang="en-US" altLang="en-US" sz="4000" dirty="0" smtClean="0">
                <a:solidFill>
                  <a:schemeClr val="tx1"/>
                </a:solidFill>
                <a:latin typeface="Times New Roman" panose="02020603050405020304" pitchFamily="18" charset="0"/>
              </a:rPr>
              <a:t>Bank1</a:t>
            </a:r>
            <a:endParaRPr lang="en-US" altLang="en-US" sz="4000" dirty="0">
              <a:solidFill>
                <a:schemeClr val="tx1"/>
              </a:solidFill>
              <a:latin typeface="Times New Roman" panose="02020603050405020304" pitchFamily="18" charset="0"/>
            </a:endParaRPr>
          </a:p>
        </p:txBody>
      </p:sp>
      <p:sp>
        <p:nvSpPr>
          <p:cNvPr id="1384452" name="AutoShape 4"/>
          <p:cNvSpPr>
            <a:spLocks noChangeArrowheads="1"/>
          </p:cNvSpPr>
          <p:nvPr/>
        </p:nvSpPr>
        <p:spPr bwMode="auto">
          <a:xfrm>
            <a:off x="1676400" y="1571765"/>
            <a:ext cx="2106706" cy="707886"/>
          </a:xfrm>
          <a:prstGeom prst="flowChartProcess">
            <a:avLst/>
          </a:prstGeom>
          <a:solidFill>
            <a:srgbClr val="00FF00"/>
          </a:solidFill>
          <a:ln w="9525">
            <a:solidFill>
              <a:schemeClr val="tx1"/>
            </a:solidFill>
            <a:miter lim="800000"/>
            <a:headEnd/>
            <a:tailEnd/>
          </a:ln>
        </p:spPr>
        <p:txBody>
          <a:bodyPr wrap="square" anchor="ctr">
            <a:spAutoFit/>
          </a:bodyP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lgn="ctr">
              <a:spcBef>
                <a:spcPct val="0"/>
              </a:spcBef>
              <a:buClrTx/>
              <a:buSzTx/>
              <a:buFontTx/>
              <a:buNone/>
            </a:pPr>
            <a:r>
              <a:rPr lang="en-US" altLang="en-US" sz="4000" dirty="0" smtClean="0">
                <a:solidFill>
                  <a:schemeClr val="tx1"/>
                </a:solidFill>
                <a:latin typeface="Times New Roman" panose="02020603050405020304" pitchFamily="18" charset="0"/>
              </a:rPr>
              <a:t>Debtor</a:t>
            </a:r>
            <a:endParaRPr lang="en-US" altLang="en-US" sz="4000" dirty="0">
              <a:solidFill>
                <a:schemeClr val="tx1"/>
              </a:solidFill>
              <a:latin typeface="Times New Roman" panose="02020603050405020304" pitchFamily="18" charset="0"/>
            </a:endParaRPr>
          </a:p>
        </p:txBody>
      </p:sp>
      <p:sp>
        <p:nvSpPr>
          <p:cNvPr id="1384453" name="Text Box 5"/>
          <p:cNvSpPr txBox="1">
            <a:spLocks noChangeArrowheads="1"/>
          </p:cNvSpPr>
          <p:nvPr/>
        </p:nvSpPr>
        <p:spPr bwMode="auto">
          <a:xfrm>
            <a:off x="1936377" y="3663861"/>
            <a:ext cx="8322375" cy="1200329"/>
          </a:xfrm>
          <a:prstGeom prst="rect">
            <a:avLst/>
          </a:prstGeom>
          <a:solidFill>
            <a:schemeClr val="bg1"/>
          </a:solidFill>
          <a:ln w="25400">
            <a:solidFill>
              <a:srgbClr val="FF0000"/>
            </a:solidFill>
            <a:miter lim="800000"/>
            <a:headEnd/>
            <a:tailEnd/>
          </a:ln>
        </p:spPr>
        <p:txBody>
          <a:bodyPr wrap="square">
            <a:spAutoFit/>
          </a:bodyP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spcBef>
                <a:spcPct val="50000"/>
              </a:spcBef>
              <a:buClrTx/>
              <a:buSzTx/>
              <a:buFontTx/>
              <a:buNone/>
            </a:pPr>
            <a:r>
              <a:rPr lang="en-US" altLang="en-US" sz="3600" dirty="0" smtClean="0">
                <a:solidFill>
                  <a:srgbClr val="FF0000"/>
                </a:solidFill>
                <a:latin typeface="Times New Roman" panose="02020603050405020304" pitchFamily="18" charset="0"/>
                <a:cs typeface="Times New Roman" panose="02020603050405020304" pitchFamily="18" charset="0"/>
              </a:rPr>
              <a:t>Some time later, the Debtor would like to borrow more money. What are the options?</a:t>
            </a:r>
            <a:endParaRPr lang="en-US" altLang="en-US" sz="3600" dirty="0">
              <a:solidFill>
                <a:srgbClr val="FF0000"/>
              </a:solidFill>
              <a:latin typeface="Times New Roman" panose="02020603050405020304" pitchFamily="18" charset="0"/>
            </a:endParaRPr>
          </a:p>
        </p:txBody>
      </p:sp>
      <p:sp>
        <p:nvSpPr>
          <p:cNvPr id="1384454" name="Line 6"/>
          <p:cNvSpPr>
            <a:spLocks noChangeShapeType="1"/>
          </p:cNvSpPr>
          <p:nvPr/>
        </p:nvSpPr>
        <p:spPr bwMode="auto">
          <a:xfrm>
            <a:off x="4267200" y="1905000"/>
            <a:ext cx="48387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84455" name="AutoShape 7"/>
          <p:cNvSpPr>
            <a:spLocks noChangeArrowheads="1"/>
          </p:cNvSpPr>
          <p:nvPr/>
        </p:nvSpPr>
        <p:spPr bwMode="auto">
          <a:xfrm>
            <a:off x="4572000" y="2286000"/>
            <a:ext cx="3884613" cy="923365"/>
          </a:xfrm>
          <a:prstGeom prst="flowChartAlternateProcess">
            <a:avLst/>
          </a:prstGeom>
          <a:solidFill>
            <a:srgbClr val="00FFFF"/>
          </a:solidFill>
          <a:ln w="9525">
            <a:solidFill>
              <a:schemeClr val="tx1"/>
            </a:solidFill>
            <a:miter lim="800000"/>
            <a:headEnd/>
            <a:tailEnd/>
          </a:ln>
        </p:spPr>
        <p:txBody>
          <a:bodyPr wrap="none" anchor="ct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lgn="ctr">
              <a:spcBef>
                <a:spcPct val="0"/>
              </a:spcBef>
              <a:buClrTx/>
              <a:buSzTx/>
              <a:buFontTx/>
              <a:buNone/>
            </a:pPr>
            <a:r>
              <a:rPr lang="en-US" altLang="en-US" dirty="0" smtClean="0">
                <a:solidFill>
                  <a:schemeClr val="tx1"/>
                </a:solidFill>
                <a:latin typeface="Times New Roman" panose="02020603050405020304" pitchFamily="18" charset="0"/>
              </a:rPr>
              <a:t>1/1: SA/FS: All Assets</a:t>
            </a:r>
          </a:p>
          <a:p>
            <a:pPr algn="ctr">
              <a:spcBef>
                <a:spcPct val="0"/>
              </a:spcBef>
              <a:buClrTx/>
              <a:buSzTx/>
              <a:buFontTx/>
              <a:buNone/>
            </a:pPr>
            <a:r>
              <a:rPr lang="en-US" altLang="en-US" dirty="0" smtClean="0">
                <a:solidFill>
                  <a:schemeClr val="tx1"/>
                </a:solidFill>
                <a:latin typeface="Times New Roman" panose="02020603050405020304" pitchFamily="18" charset="0"/>
              </a:rPr>
              <a:t>$</a:t>
            </a:r>
            <a:endParaRPr lang="en-US" altLang="en-US" dirty="0">
              <a:solidFill>
                <a:schemeClr val="tx1"/>
              </a:solidFill>
              <a:latin typeface="Times New Roman" panose="02020603050405020304" pitchFamily="18" charset="0"/>
            </a:endParaRPr>
          </a:p>
        </p:txBody>
      </p:sp>
      <p:sp>
        <p:nvSpPr>
          <p:cNvPr id="14" name="Rectangle 7"/>
          <p:cNvSpPr>
            <a:spLocks noChangeArrowheads="1"/>
          </p:cNvSpPr>
          <p:nvPr/>
        </p:nvSpPr>
        <p:spPr bwMode="auto">
          <a:xfrm>
            <a:off x="12018963" y="6689725"/>
            <a:ext cx="173037" cy="157163"/>
          </a:xfrm>
          <a:prstGeom prst="rect">
            <a:avLst/>
          </a:prstGeom>
          <a:solidFill>
            <a:srgbClr val="3366FF"/>
          </a:solidFill>
          <a:ln w="9525">
            <a:solidFill>
              <a:schemeClr val="tx1"/>
            </a:solidFill>
            <a:miter lim="800000"/>
            <a:headEnd/>
            <a:tailEnd/>
          </a:ln>
        </p:spPr>
        <p:txBody>
          <a:bodyPr wrap="none" anchor="ct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spcBef>
                <a:spcPct val="0"/>
              </a:spcBef>
              <a:buClrTx/>
              <a:buSzTx/>
              <a:buFontTx/>
              <a:buNone/>
            </a:pPr>
            <a:endParaRPr lang="en-US" altLang="en-US" sz="240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6423721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272" fill="hold" grpId="0" nodeType="afterEffect">
                                  <p:stCondLst>
                                    <p:cond delay="0"/>
                                  </p:stCondLst>
                                  <p:childTnLst>
                                    <p:set>
                                      <p:cBhvr>
                                        <p:cTn id="6" dur="1" fill="hold">
                                          <p:stCondLst>
                                            <p:cond delay="0"/>
                                          </p:stCondLst>
                                        </p:cTn>
                                        <p:tgtEl>
                                          <p:spTgt spid="1384452"/>
                                        </p:tgtEl>
                                        <p:attrNameLst>
                                          <p:attrName>style.visibility</p:attrName>
                                        </p:attrNameLst>
                                      </p:cBhvr>
                                      <p:to>
                                        <p:strVal val="visible"/>
                                      </p:to>
                                    </p:set>
                                    <p:anim calcmode="lin" valueType="num">
                                      <p:cBhvr>
                                        <p:cTn id="7" dur="500" fill="hold"/>
                                        <p:tgtEl>
                                          <p:spTgt spid="1384452"/>
                                        </p:tgtEl>
                                        <p:attrNameLst>
                                          <p:attrName>ppt_w</p:attrName>
                                        </p:attrNameLst>
                                      </p:cBhvr>
                                      <p:tavLst>
                                        <p:tav tm="0">
                                          <p:val>
                                            <p:strVal val="2/3*#ppt_w"/>
                                          </p:val>
                                        </p:tav>
                                        <p:tav tm="100000">
                                          <p:val>
                                            <p:strVal val="#ppt_w"/>
                                          </p:val>
                                        </p:tav>
                                      </p:tavLst>
                                    </p:anim>
                                    <p:anim calcmode="lin" valueType="num">
                                      <p:cBhvr>
                                        <p:cTn id="8" dur="500" fill="hold"/>
                                        <p:tgtEl>
                                          <p:spTgt spid="1384452"/>
                                        </p:tgtEl>
                                        <p:attrNameLst>
                                          <p:attrName>ppt_h</p:attrName>
                                        </p:attrNameLst>
                                      </p:cBhvr>
                                      <p:tavLst>
                                        <p:tav tm="0">
                                          <p:val>
                                            <p:strVal val="2/3*#ppt_h"/>
                                          </p:val>
                                        </p:tav>
                                        <p:tav tm="100000">
                                          <p:val>
                                            <p:strVal val="#ppt_h"/>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384451"/>
                                        </p:tgtEl>
                                        <p:attrNameLst>
                                          <p:attrName>style.visibility</p:attrName>
                                        </p:attrNameLst>
                                      </p:cBhvr>
                                      <p:to>
                                        <p:strVal val="visible"/>
                                      </p:to>
                                    </p:set>
                                    <p:anim calcmode="lin" valueType="num">
                                      <p:cBhvr>
                                        <p:cTn id="12" dur="500" fill="hold"/>
                                        <p:tgtEl>
                                          <p:spTgt spid="1384451"/>
                                        </p:tgtEl>
                                        <p:attrNameLst>
                                          <p:attrName>ppt_w</p:attrName>
                                        </p:attrNameLst>
                                      </p:cBhvr>
                                      <p:tavLst>
                                        <p:tav tm="0">
                                          <p:val>
                                            <p:strVal val="2/3*#ppt_w"/>
                                          </p:val>
                                        </p:tav>
                                        <p:tav tm="100000">
                                          <p:val>
                                            <p:strVal val="#ppt_w"/>
                                          </p:val>
                                        </p:tav>
                                      </p:tavLst>
                                    </p:anim>
                                    <p:anim calcmode="lin" valueType="num">
                                      <p:cBhvr>
                                        <p:cTn id="13" dur="500" fill="hold"/>
                                        <p:tgtEl>
                                          <p:spTgt spid="1384451"/>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384454"/>
                                        </p:tgtEl>
                                        <p:attrNameLst>
                                          <p:attrName>style.visibility</p:attrName>
                                        </p:attrNameLst>
                                      </p:cBhvr>
                                      <p:to>
                                        <p:strVal val="visible"/>
                                      </p:to>
                                    </p:set>
                                    <p:anim calcmode="lin" valueType="num">
                                      <p:cBhvr>
                                        <p:cTn id="17" dur="500" fill="hold"/>
                                        <p:tgtEl>
                                          <p:spTgt spid="1384454"/>
                                        </p:tgtEl>
                                        <p:attrNameLst>
                                          <p:attrName>ppt_w</p:attrName>
                                        </p:attrNameLst>
                                      </p:cBhvr>
                                      <p:tavLst>
                                        <p:tav tm="0">
                                          <p:val>
                                            <p:fltVal val="0"/>
                                          </p:val>
                                        </p:tav>
                                        <p:tav tm="100000">
                                          <p:val>
                                            <p:strVal val="#ppt_w"/>
                                          </p:val>
                                        </p:tav>
                                      </p:tavLst>
                                    </p:anim>
                                    <p:anim calcmode="lin" valueType="num">
                                      <p:cBhvr>
                                        <p:cTn id="18" dur="500" fill="hold"/>
                                        <p:tgtEl>
                                          <p:spTgt spid="1384454"/>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384455"/>
                                        </p:tgtEl>
                                        <p:attrNameLst>
                                          <p:attrName>style.visibility</p:attrName>
                                        </p:attrNameLst>
                                      </p:cBhvr>
                                      <p:to>
                                        <p:strVal val="visible"/>
                                      </p:to>
                                    </p:set>
                                    <p:animEffect transition="in" filter="dissolve">
                                      <p:cBhvr>
                                        <p:cTn id="22" dur="500"/>
                                        <p:tgtEl>
                                          <p:spTgt spid="138445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hidden"/>
                                      </p:to>
                                    </p:set>
                                  </p:childTnLst>
                                </p:cTn>
                              </p:par>
                            </p:childTnLst>
                          </p:cTn>
                        </p:par>
                        <p:par>
                          <p:cTn id="27" fill="hold" nodeType="afterGroup">
                            <p:stCondLst>
                              <p:cond delay="0"/>
                            </p:stCondLst>
                            <p:childTnLst>
                              <p:par>
                                <p:cTn id="28" presetID="9" presetClass="entr" presetSubtype="0" fill="hold" grpId="0" nodeType="afterEffect">
                                  <p:stCondLst>
                                    <p:cond delay="0"/>
                                  </p:stCondLst>
                                  <p:childTnLst>
                                    <p:set>
                                      <p:cBhvr>
                                        <p:cTn id="29" dur="1" fill="hold">
                                          <p:stCondLst>
                                            <p:cond delay="0"/>
                                          </p:stCondLst>
                                        </p:cTn>
                                        <p:tgtEl>
                                          <p:spTgt spid="1384453"/>
                                        </p:tgtEl>
                                        <p:attrNameLst>
                                          <p:attrName>style.visibility</p:attrName>
                                        </p:attrNameLst>
                                      </p:cBhvr>
                                      <p:to>
                                        <p:strVal val="visible"/>
                                      </p:to>
                                    </p:set>
                                    <p:animEffect transition="in" filter="dissolve">
                                      <p:cBhvr>
                                        <p:cTn id="30" dur="500"/>
                                        <p:tgtEl>
                                          <p:spTgt spid="13844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4451" grpId="0" animBg="1" autoUpdateAnimBg="0"/>
      <p:bldP spid="1384452" grpId="0" animBg="1" autoUpdateAnimBg="0"/>
      <p:bldP spid="1384453" grpId="0" animBg="1" autoUpdateAnimBg="0"/>
      <p:bldP spid="1384454" grpId="0" animBg="1"/>
      <p:bldP spid="1384455" grpId="0" animBg="1" autoUpdateAnimBg="0"/>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ate Placeholder 2"/>
          <p:cNvSpPr>
            <a:spLocks noGrp="1"/>
          </p:cNvSpPr>
          <p:nvPr>
            <p:ph type="dt" sz="quarter" idx="10"/>
          </p:nvPr>
        </p:nvSpPr>
        <p:spPr/>
        <p:txBody>
          <a:bodyPr/>
          <a:lstStyle/>
          <a:p>
            <a:pPr>
              <a:defRPr/>
            </a:pPr>
            <a:fld id="{0FAC079B-BE2B-4117-A5CF-58B9EA2ADD54}" type="datetime4">
              <a:rPr lang="en-US"/>
              <a:pPr>
                <a:defRPr/>
              </a:pPr>
              <a:t>April 12, 2021</a:t>
            </a:fld>
            <a:endParaRPr lang="en-US" altLang="en-US">
              <a:solidFill>
                <a:schemeClr val="bg2"/>
              </a:solidFill>
            </a:endParaRPr>
          </a:p>
        </p:txBody>
      </p:sp>
      <p:sp>
        <p:nvSpPr>
          <p:cNvPr id="3174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spcBef>
                <a:spcPct val="0"/>
              </a:spcBef>
              <a:buClrTx/>
              <a:buSzTx/>
              <a:buFontTx/>
              <a:buNone/>
            </a:pPr>
            <a:fld id="{4208BCCC-4EDA-43DB-A0D7-9987EEE0D197}" type="slidenum">
              <a:rPr lang="en-US" altLang="en-US" sz="1400" smtClean="0">
                <a:solidFill>
                  <a:srgbClr val="000066"/>
                </a:solidFill>
              </a:rPr>
              <a:pPr>
                <a:spcBef>
                  <a:spcPct val="0"/>
                </a:spcBef>
                <a:buClrTx/>
                <a:buSzTx/>
                <a:buFontTx/>
                <a:buNone/>
              </a:pPr>
              <a:t>7</a:t>
            </a:fld>
            <a:endParaRPr lang="en-US" altLang="en-US" sz="1400" smtClean="0">
              <a:solidFill>
                <a:srgbClr val="000066"/>
              </a:solidFill>
            </a:endParaRPr>
          </a:p>
        </p:txBody>
      </p:sp>
      <p:sp>
        <p:nvSpPr>
          <p:cNvPr id="31748" name="Rectangle 2"/>
          <p:cNvSpPr>
            <a:spLocks noGrp="1" noChangeArrowheads="1"/>
          </p:cNvSpPr>
          <p:nvPr>
            <p:ph type="title"/>
          </p:nvPr>
        </p:nvSpPr>
        <p:spPr/>
        <p:txBody>
          <a:bodyPr/>
          <a:lstStyle/>
          <a:p>
            <a:r>
              <a:rPr lang="en-US" altLang="en-US" dirty="0" smtClean="0">
                <a:cs typeface="Times New Roman" panose="02020603050405020304" pitchFamily="18" charset="0"/>
              </a:rPr>
              <a:t>Lending Groups: Version 1</a:t>
            </a:r>
          </a:p>
        </p:txBody>
      </p:sp>
      <p:sp>
        <p:nvSpPr>
          <p:cNvPr id="1384451" name="AutoShape 3"/>
          <p:cNvSpPr>
            <a:spLocks noChangeArrowheads="1"/>
          </p:cNvSpPr>
          <p:nvPr/>
        </p:nvSpPr>
        <p:spPr bwMode="auto">
          <a:xfrm>
            <a:off x="8600048" y="1889849"/>
            <a:ext cx="2372752" cy="1066800"/>
          </a:xfrm>
          <a:prstGeom prst="flowChartInputOutput">
            <a:avLst/>
          </a:prstGeom>
          <a:solidFill>
            <a:srgbClr val="FFFF00"/>
          </a:solidFill>
          <a:ln w="9525">
            <a:solidFill>
              <a:schemeClr val="tx1"/>
            </a:solidFill>
            <a:miter lim="800000"/>
            <a:headEnd/>
            <a:tailEnd/>
          </a:ln>
        </p:spPr>
        <p:txBody>
          <a:bodyPr wrap="none" anchor="ct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lgn="ctr">
              <a:spcBef>
                <a:spcPct val="0"/>
              </a:spcBef>
              <a:buClrTx/>
              <a:buSzTx/>
              <a:buFontTx/>
              <a:buNone/>
            </a:pPr>
            <a:r>
              <a:rPr lang="en-US" altLang="en-US" sz="4000" dirty="0" smtClean="0">
                <a:solidFill>
                  <a:schemeClr val="tx1"/>
                </a:solidFill>
                <a:latin typeface="Times New Roman" panose="02020603050405020304" pitchFamily="18" charset="0"/>
              </a:rPr>
              <a:t>Bank1</a:t>
            </a:r>
            <a:endParaRPr lang="en-US" altLang="en-US" sz="4000" dirty="0">
              <a:solidFill>
                <a:schemeClr val="tx1"/>
              </a:solidFill>
              <a:latin typeface="Times New Roman" panose="02020603050405020304" pitchFamily="18" charset="0"/>
            </a:endParaRPr>
          </a:p>
        </p:txBody>
      </p:sp>
      <p:sp>
        <p:nvSpPr>
          <p:cNvPr id="1384452" name="AutoShape 4"/>
          <p:cNvSpPr>
            <a:spLocks noChangeArrowheads="1"/>
          </p:cNvSpPr>
          <p:nvPr/>
        </p:nvSpPr>
        <p:spPr bwMode="auto">
          <a:xfrm>
            <a:off x="1848423" y="2043975"/>
            <a:ext cx="2106706" cy="1134394"/>
          </a:xfrm>
          <a:prstGeom prst="flowChartProcess">
            <a:avLst/>
          </a:prstGeom>
          <a:solidFill>
            <a:srgbClr val="00FF00"/>
          </a:solidFill>
          <a:ln w="9525">
            <a:solidFill>
              <a:schemeClr val="tx1"/>
            </a:solidFill>
            <a:miter lim="800000"/>
            <a:headEnd/>
            <a:tailEnd/>
          </a:ln>
        </p:spPr>
        <p:txBody>
          <a:bodyPr wrap="square" anchor="ctr">
            <a:noAutofit/>
          </a:bodyP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lgn="ctr">
              <a:spcBef>
                <a:spcPct val="0"/>
              </a:spcBef>
              <a:buClrTx/>
              <a:buSzTx/>
              <a:buFontTx/>
              <a:buNone/>
            </a:pPr>
            <a:r>
              <a:rPr lang="en-US" altLang="en-US" sz="4000" dirty="0" smtClean="0">
                <a:solidFill>
                  <a:schemeClr val="tx1"/>
                </a:solidFill>
                <a:latin typeface="Times New Roman" panose="02020603050405020304" pitchFamily="18" charset="0"/>
              </a:rPr>
              <a:t>Debtor</a:t>
            </a:r>
            <a:endParaRPr lang="en-US" altLang="en-US" sz="4000" dirty="0">
              <a:solidFill>
                <a:schemeClr val="tx1"/>
              </a:solidFill>
              <a:latin typeface="Times New Roman" panose="02020603050405020304" pitchFamily="18" charset="0"/>
            </a:endParaRPr>
          </a:p>
        </p:txBody>
      </p:sp>
      <p:sp>
        <p:nvSpPr>
          <p:cNvPr id="1384453" name="Text Box 5"/>
          <p:cNvSpPr txBox="1">
            <a:spLocks noChangeArrowheads="1"/>
          </p:cNvSpPr>
          <p:nvPr/>
        </p:nvSpPr>
        <p:spPr bwMode="auto">
          <a:xfrm>
            <a:off x="3937181" y="5304055"/>
            <a:ext cx="4634752" cy="646331"/>
          </a:xfrm>
          <a:prstGeom prst="rect">
            <a:avLst/>
          </a:prstGeom>
          <a:solidFill>
            <a:schemeClr val="bg1"/>
          </a:solidFill>
          <a:ln w="25400">
            <a:solidFill>
              <a:srgbClr val="FF0000"/>
            </a:solidFill>
            <a:miter lim="800000"/>
            <a:headEnd/>
            <a:tailEnd/>
          </a:ln>
        </p:spPr>
        <p:txBody>
          <a:bodyPr wrap="square">
            <a:spAutoFit/>
          </a:bodyP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spcBef>
                <a:spcPct val="50000"/>
              </a:spcBef>
              <a:buClrTx/>
              <a:buSzTx/>
              <a:buFontTx/>
              <a:buNone/>
            </a:pPr>
            <a:r>
              <a:rPr lang="en-US" altLang="en-US" sz="3600" dirty="0" smtClean="0">
                <a:solidFill>
                  <a:srgbClr val="FF0000"/>
                </a:solidFill>
                <a:latin typeface="Times New Roman" panose="02020603050405020304" pitchFamily="18" charset="0"/>
                <a:cs typeface="Times New Roman" panose="02020603050405020304" pitchFamily="18" charset="0"/>
              </a:rPr>
              <a:t>What are the priorities?</a:t>
            </a:r>
            <a:endParaRPr lang="en-US" altLang="en-US" sz="3600" dirty="0">
              <a:solidFill>
                <a:srgbClr val="FF0000"/>
              </a:solidFill>
              <a:latin typeface="Times New Roman" panose="02020603050405020304" pitchFamily="18" charset="0"/>
            </a:endParaRPr>
          </a:p>
        </p:txBody>
      </p:sp>
      <p:sp>
        <p:nvSpPr>
          <p:cNvPr id="1384454" name="Line 6"/>
          <p:cNvSpPr>
            <a:spLocks noChangeShapeType="1"/>
          </p:cNvSpPr>
          <p:nvPr/>
        </p:nvSpPr>
        <p:spPr bwMode="auto">
          <a:xfrm>
            <a:off x="3981450" y="2412267"/>
            <a:ext cx="48387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84455" name="AutoShape 7"/>
          <p:cNvSpPr>
            <a:spLocks noChangeArrowheads="1"/>
          </p:cNvSpPr>
          <p:nvPr/>
        </p:nvSpPr>
        <p:spPr bwMode="auto">
          <a:xfrm>
            <a:off x="4061287" y="1394797"/>
            <a:ext cx="4758863" cy="619665"/>
          </a:xfrm>
          <a:prstGeom prst="flowChartAlternateProcess">
            <a:avLst/>
          </a:prstGeom>
          <a:solidFill>
            <a:srgbClr val="00FFFF"/>
          </a:solidFill>
          <a:ln w="9525">
            <a:solidFill>
              <a:schemeClr val="tx1"/>
            </a:solidFill>
            <a:miter lim="800000"/>
            <a:headEnd/>
            <a:tailEnd/>
          </a:ln>
        </p:spPr>
        <p:txBody>
          <a:bodyPr wrap="none" anchor="ct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lgn="ctr">
              <a:spcBef>
                <a:spcPct val="0"/>
              </a:spcBef>
              <a:buClrTx/>
              <a:buSzTx/>
              <a:buFontTx/>
              <a:buNone/>
            </a:pPr>
            <a:r>
              <a:rPr lang="en-US" altLang="en-US" dirty="0" smtClean="0">
                <a:solidFill>
                  <a:schemeClr val="tx1"/>
                </a:solidFill>
                <a:latin typeface="Times New Roman" panose="02020603050405020304" pitchFamily="18" charset="0"/>
              </a:rPr>
              <a:t>1/1: SA/FS: All Assets, $10K</a:t>
            </a:r>
            <a:endParaRPr lang="en-US" altLang="en-US" dirty="0">
              <a:solidFill>
                <a:schemeClr val="tx1"/>
              </a:solidFill>
              <a:latin typeface="Times New Roman" panose="02020603050405020304" pitchFamily="18" charset="0"/>
            </a:endParaRPr>
          </a:p>
        </p:txBody>
      </p:sp>
      <p:sp>
        <p:nvSpPr>
          <p:cNvPr id="14" name="Rectangle 7"/>
          <p:cNvSpPr>
            <a:spLocks noChangeArrowheads="1"/>
          </p:cNvSpPr>
          <p:nvPr/>
        </p:nvSpPr>
        <p:spPr bwMode="auto">
          <a:xfrm>
            <a:off x="12018963" y="6689725"/>
            <a:ext cx="173037" cy="157163"/>
          </a:xfrm>
          <a:prstGeom prst="rect">
            <a:avLst/>
          </a:prstGeom>
          <a:solidFill>
            <a:srgbClr val="3366FF"/>
          </a:solidFill>
          <a:ln w="9525">
            <a:solidFill>
              <a:schemeClr val="tx1"/>
            </a:solidFill>
            <a:miter lim="800000"/>
            <a:headEnd/>
            <a:tailEnd/>
          </a:ln>
        </p:spPr>
        <p:txBody>
          <a:bodyPr wrap="none" anchor="ct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spcBef>
                <a:spcPct val="0"/>
              </a:spcBef>
              <a:buClrTx/>
              <a:buSzTx/>
              <a:buFontTx/>
              <a:buNone/>
            </a:pPr>
            <a:endParaRPr lang="en-US" altLang="en-US" sz="2400">
              <a:solidFill>
                <a:schemeClr val="tx1"/>
              </a:solidFill>
              <a:latin typeface="Times New Roman" panose="02020603050405020304" pitchFamily="18" charset="0"/>
            </a:endParaRPr>
          </a:p>
        </p:txBody>
      </p:sp>
      <p:sp>
        <p:nvSpPr>
          <p:cNvPr id="12" name="AutoShape 3"/>
          <p:cNvSpPr>
            <a:spLocks noChangeArrowheads="1"/>
          </p:cNvSpPr>
          <p:nvPr/>
        </p:nvSpPr>
        <p:spPr bwMode="auto">
          <a:xfrm>
            <a:off x="8842095" y="5093821"/>
            <a:ext cx="2372752" cy="1066800"/>
          </a:xfrm>
          <a:prstGeom prst="flowChartInputOutput">
            <a:avLst/>
          </a:prstGeom>
          <a:solidFill>
            <a:srgbClr val="FFFF00"/>
          </a:solidFill>
          <a:ln w="9525">
            <a:solidFill>
              <a:schemeClr val="tx1"/>
            </a:solidFill>
            <a:miter lim="800000"/>
            <a:headEnd/>
            <a:tailEnd/>
          </a:ln>
        </p:spPr>
        <p:txBody>
          <a:bodyPr wrap="none" anchor="ct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lgn="ctr">
              <a:spcBef>
                <a:spcPct val="0"/>
              </a:spcBef>
              <a:buClrTx/>
              <a:buSzTx/>
              <a:buFontTx/>
              <a:buNone/>
            </a:pPr>
            <a:r>
              <a:rPr lang="en-US" altLang="en-US" sz="4000" dirty="0" smtClean="0">
                <a:solidFill>
                  <a:schemeClr val="tx1"/>
                </a:solidFill>
                <a:latin typeface="Times New Roman" panose="02020603050405020304" pitchFamily="18" charset="0"/>
              </a:rPr>
              <a:t>Bank2</a:t>
            </a:r>
            <a:endParaRPr lang="en-US" altLang="en-US" sz="4000" dirty="0">
              <a:solidFill>
                <a:schemeClr val="tx1"/>
              </a:solidFill>
              <a:latin typeface="Times New Roman" panose="02020603050405020304" pitchFamily="18" charset="0"/>
            </a:endParaRPr>
          </a:p>
        </p:txBody>
      </p:sp>
      <p:sp>
        <p:nvSpPr>
          <p:cNvPr id="16" name="Line 14"/>
          <p:cNvSpPr>
            <a:spLocks noChangeShapeType="1"/>
          </p:cNvSpPr>
          <p:nvPr/>
        </p:nvSpPr>
        <p:spPr bwMode="auto">
          <a:xfrm>
            <a:off x="3955129" y="2907973"/>
            <a:ext cx="5210386" cy="2407568"/>
          </a:xfrm>
          <a:prstGeom prst="line">
            <a:avLst/>
          </a:prstGeom>
          <a:noFill/>
          <a:ln w="190500">
            <a:solidFill>
              <a:srgbClr val="80008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 name="AutoShape 15"/>
          <p:cNvSpPr>
            <a:spLocks noChangeArrowheads="1"/>
          </p:cNvSpPr>
          <p:nvPr/>
        </p:nvSpPr>
        <p:spPr bwMode="auto">
          <a:xfrm>
            <a:off x="7370926" y="3213479"/>
            <a:ext cx="3164212"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2/16: </a:t>
            </a:r>
            <a:r>
              <a:rPr lang="en-US" altLang="en-US" sz="3200" dirty="0"/>
              <a:t>SA/FS: All Assets</a:t>
            </a:r>
            <a:r>
              <a:rPr lang="en-US" altLang="en-US" sz="3200" dirty="0" smtClean="0"/>
              <a:t>, $10K</a:t>
            </a:r>
            <a:endParaRPr lang="en-US" altLang="en-US" sz="3200" dirty="0"/>
          </a:p>
        </p:txBody>
      </p:sp>
      <p:sp>
        <p:nvSpPr>
          <p:cNvPr id="18" name="Line 13"/>
          <p:cNvSpPr>
            <a:spLocks noChangeShapeType="1"/>
          </p:cNvSpPr>
          <p:nvPr/>
        </p:nvSpPr>
        <p:spPr bwMode="auto">
          <a:xfrm flipH="1">
            <a:off x="3502421" y="3213479"/>
            <a:ext cx="17205" cy="1772189"/>
          </a:xfrm>
          <a:prstGeom prst="line">
            <a:avLst/>
          </a:prstGeom>
          <a:noFill/>
          <a:ln w="190500">
            <a:solidFill>
              <a:srgbClr val="008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 name="AutoShape 7"/>
          <p:cNvSpPr>
            <a:spLocks noChangeArrowheads="1"/>
          </p:cNvSpPr>
          <p:nvPr/>
        </p:nvSpPr>
        <p:spPr bwMode="auto">
          <a:xfrm>
            <a:off x="79299" y="3597482"/>
            <a:ext cx="3078116" cy="956280"/>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a:t>
            </a:r>
            <a:r>
              <a:rPr lang="en-US" altLang="en-US" sz="3200" dirty="0" smtClean="0"/>
              <a:t>/15: SA, </a:t>
            </a:r>
            <a:r>
              <a:rPr lang="en-US" altLang="en-US" sz="3200" dirty="0"/>
              <a:t>FS: </a:t>
            </a:r>
            <a:r>
              <a:rPr lang="en-US" altLang="en-US" sz="3200" dirty="0" smtClean="0"/>
              <a:t>All Assets, $10K</a:t>
            </a:r>
            <a:endParaRPr lang="en-US" altLang="en-US" sz="3200" dirty="0"/>
          </a:p>
        </p:txBody>
      </p:sp>
      <p:sp>
        <p:nvSpPr>
          <p:cNvPr id="20" name="AutoShape 12"/>
          <p:cNvSpPr>
            <a:spLocks noChangeArrowheads="1"/>
          </p:cNvSpPr>
          <p:nvPr/>
        </p:nvSpPr>
        <p:spPr bwMode="auto">
          <a:xfrm>
            <a:off x="1747445" y="4944048"/>
            <a:ext cx="2207684"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err="1" smtClean="0"/>
              <a:t>Finco</a:t>
            </a:r>
            <a:endParaRPr lang="en-US" altLang="en-US" sz="4000" dirty="0"/>
          </a:p>
        </p:txBody>
      </p:sp>
      <p:sp>
        <p:nvSpPr>
          <p:cNvPr id="21" name="Text Box 5"/>
          <p:cNvSpPr txBox="1">
            <a:spLocks noChangeArrowheads="1"/>
          </p:cNvSpPr>
          <p:nvPr/>
        </p:nvSpPr>
        <p:spPr bwMode="auto">
          <a:xfrm>
            <a:off x="10035251" y="0"/>
            <a:ext cx="2156750"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6805544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23" presetClass="entr" presetSubtype="272" fill="hold" grpId="0" nodeType="afterEffect">
                                  <p:stCondLst>
                                    <p:cond delay="0"/>
                                  </p:stCondLst>
                                  <p:childTnLst>
                                    <p:set>
                                      <p:cBhvr>
                                        <p:cTn id="6" dur="1" fill="hold">
                                          <p:stCondLst>
                                            <p:cond delay="0"/>
                                          </p:stCondLst>
                                        </p:cTn>
                                        <p:tgtEl>
                                          <p:spTgt spid="1384451"/>
                                        </p:tgtEl>
                                        <p:attrNameLst>
                                          <p:attrName>style.visibility</p:attrName>
                                        </p:attrNameLst>
                                      </p:cBhvr>
                                      <p:to>
                                        <p:strVal val="visible"/>
                                      </p:to>
                                    </p:set>
                                    <p:anim calcmode="lin" valueType="num">
                                      <p:cBhvr>
                                        <p:cTn id="7" dur="500" fill="hold"/>
                                        <p:tgtEl>
                                          <p:spTgt spid="1384451"/>
                                        </p:tgtEl>
                                        <p:attrNameLst>
                                          <p:attrName>ppt_w</p:attrName>
                                        </p:attrNameLst>
                                      </p:cBhvr>
                                      <p:tavLst>
                                        <p:tav tm="0">
                                          <p:val>
                                            <p:strVal val="2/3*#ppt_w"/>
                                          </p:val>
                                        </p:tav>
                                        <p:tav tm="100000">
                                          <p:val>
                                            <p:strVal val="#ppt_w"/>
                                          </p:val>
                                        </p:tav>
                                      </p:tavLst>
                                    </p:anim>
                                    <p:anim calcmode="lin" valueType="num">
                                      <p:cBhvr>
                                        <p:cTn id="8" dur="500" fill="hold"/>
                                        <p:tgtEl>
                                          <p:spTgt spid="1384451"/>
                                        </p:tgtEl>
                                        <p:attrNameLst>
                                          <p:attrName>ppt_h</p:attrName>
                                        </p:attrNameLst>
                                      </p:cBhvr>
                                      <p:tavLst>
                                        <p:tav tm="0">
                                          <p:val>
                                            <p:strVal val="2/3*#ppt_h"/>
                                          </p:val>
                                        </p:tav>
                                        <p:tav tm="100000">
                                          <p:val>
                                            <p:strVal val="#ppt_h"/>
                                          </p:val>
                                        </p:tav>
                                      </p:tavLst>
                                    </p:anim>
                                  </p:childTnLst>
                                </p:cTn>
                              </p:par>
                            </p:childTnLst>
                          </p:cTn>
                        </p:par>
                        <p:par>
                          <p:cTn id="9" fill="hold" nodeType="afterGroup">
                            <p:stCondLst>
                              <p:cond delay="500"/>
                            </p:stCondLst>
                            <p:childTnLst>
                              <p:par>
                                <p:cTn id="10" presetID="23" presetClass="entr" presetSubtype="16" fill="hold" grpId="0" nodeType="afterEffect">
                                  <p:stCondLst>
                                    <p:cond delay="0"/>
                                  </p:stCondLst>
                                  <p:childTnLst>
                                    <p:set>
                                      <p:cBhvr>
                                        <p:cTn id="11" dur="1" fill="hold">
                                          <p:stCondLst>
                                            <p:cond delay="0"/>
                                          </p:stCondLst>
                                        </p:cTn>
                                        <p:tgtEl>
                                          <p:spTgt spid="1384454"/>
                                        </p:tgtEl>
                                        <p:attrNameLst>
                                          <p:attrName>style.visibility</p:attrName>
                                        </p:attrNameLst>
                                      </p:cBhvr>
                                      <p:to>
                                        <p:strVal val="visible"/>
                                      </p:to>
                                    </p:set>
                                    <p:anim calcmode="lin" valueType="num">
                                      <p:cBhvr>
                                        <p:cTn id="12" dur="500" fill="hold"/>
                                        <p:tgtEl>
                                          <p:spTgt spid="1384454"/>
                                        </p:tgtEl>
                                        <p:attrNameLst>
                                          <p:attrName>ppt_w</p:attrName>
                                        </p:attrNameLst>
                                      </p:cBhvr>
                                      <p:tavLst>
                                        <p:tav tm="0">
                                          <p:val>
                                            <p:fltVal val="0"/>
                                          </p:val>
                                        </p:tav>
                                        <p:tav tm="100000">
                                          <p:val>
                                            <p:strVal val="#ppt_w"/>
                                          </p:val>
                                        </p:tav>
                                      </p:tavLst>
                                    </p:anim>
                                    <p:anim calcmode="lin" valueType="num">
                                      <p:cBhvr>
                                        <p:cTn id="13" dur="500" fill="hold"/>
                                        <p:tgtEl>
                                          <p:spTgt spid="1384454"/>
                                        </p:tgtEl>
                                        <p:attrNameLst>
                                          <p:attrName>ppt_h</p:attrName>
                                        </p:attrNameLst>
                                      </p:cBhvr>
                                      <p:tavLst>
                                        <p:tav tm="0">
                                          <p:val>
                                            <p:fltVal val="0"/>
                                          </p:val>
                                        </p:tav>
                                        <p:tav tm="100000">
                                          <p:val>
                                            <p:strVal val="#ppt_h"/>
                                          </p:val>
                                        </p:tav>
                                      </p:tavLst>
                                    </p:anim>
                                  </p:childTnLst>
                                </p:cTn>
                              </p:par>
                            </p:childTnLst>
                          </p:cTn>
                        </p:par>
                        <p:par>
                          <p:cTn id="14" fill="hold">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384452"/>
                                        </p:tgtEl>
                                        <p:attrNameLst>
                                          <p:attrName>style.visibility</p:attrName>
                                        </p:attrNameLst>
                                      </p:cBhvr>
                                      <p:to>
                                        <p:strVal val="visible"/>
                                      </p:to>
                                    </p:set>
                                    <p:anim calcmode="lin" valueType="num">
                                      <p:cBhvr>
                                        <p:cTn id="17" dur="500" fill="hold"/>
                                        <p:tgtEl>
                                          <p:spTgt spid="1384452"/>
                                        </p:tgtEl>
                                        <p:attrNameLst>
                                          <p:attrName>ppt_w</p:attrName>
                                        </p:attrNameLst>
                                      </p:cBhvr>
                                      <p:tavLst>
                                        <p:tav tm="0">
                                          <p:val>
                                            <p:strVal val="2/3*#ppt_w"/>
                                          </p:val>
                                        </p:tav>
                                        <p:tav tm="100000">
                                          <p:val>
                                            <p:strVal val="#ppt_w"/>
                                          </p:val>
                                        </p:tav>
                                      </p:tavLst>
                                    </p:anim>
                                    <p:anim calcmode="lin" valueType="num">
                                      <p:cBhvr>
                                        <p:cTn id="18" dur="500" fill="hold"/>
                                        <p:tgtEl>
                                          <p:spTgt spid="1384452"/>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384455"/>
                                        </p:tgtEl>
                                        <p:attrNameLst>
                                          <p:attrName>style.visibility</p:attrName>
                                        </p:attrNameLst>
                                      </p:cBhvr>
                                      <p:to>
                                        <p:strVal val="visible"/>
                                      </p:to>
                                    </p:set>
                                    <p:animEffect transition="in" filter="dissolve">
                                      <p:cBhvr>
                                        <p:cTn id="22" dur="500"/>
                                        <p:tgtEl>
                                          <p:spTgt spid="1384455"/>
                                        </p:tgtEl>
                                      </p:cBhvr>
                                    </p:animEffect>
                                  </p:childTnLst>
                                </p:cTn>
                              </p:par>
                            </p:childTnLst>
                          </p:cTn>
                        </p:par>
                      </p:childTnLst>
                    </p:cTn>
                  </p:par>
                  <p:par>
                    <p:cTn id="23" fill="hold">
                      <p:stCondLst>
                        <p:cond delay="indefinite"/>
                      </p:stCondLst>
                      <p:childTnLst>
                        <p:par>
                          <p:cTn id="24" fill="hold">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p:cTn id="27" dur="500" fill="hold"/>
                                        <p:tgtEl>
                                          <p:spTgt spid="20"/>
                                        </p:tgtEl>
                                        <p:attrNameLst>
                                          <p:attrName>ppt_w</p:attrName>
                                        </p:attrNameLst>
                                      </p:cBhvr>
                                      <p:tavLst>
                                        <p:tav tm="0">
                                          <p:val>
                                            <p:strVal val="2/3*#ppt_w"/>
                                          </p:val>
                                        </p:tav>
                                        <p:tav tm="100000">
                                          <p:val>
                                            <p:strVal val="#ppt_w"/>
                                          </p:val>
                                        </p:tav>
                                      </p:tavLst>
                                    </p:anim>
                                    <p:anim calcmode="lin" valueType="num">
                                      <p:cBhvr>
                                        <p:cTn id="28" dur="500" fill="hold"/>
                                        <p:tgtEl>
                                          <p:spTgt spid="20"/>
                                        </p:tgtEl>
                                        <p:attrNameLst>
                                          <p:attrName>ppt_h</p:attrName>
                                        </p:attrNameLst>
                                      </p:cBhvr>
                                      <p:tavLst>
                                        <p:tav tm="0">
                                          <p:val>
                                            <p:strVal val="2/3*#ppt_h"/>
                                          </p:val>
                                        </p:tav>
                                        <p:tav tm="100000">
                                          <p:val>
                                            <p:strVal val="#ppt_h"/>
                                          </p:val>
                                        </p:tav>
                                      </p:tavLst>
                                    </p:anim>
                                  </p:childTnLst>
                                </p:cTn>
                              </p:par>
                            </p:childTnLst>
                          </p:cTn>
                        </p:par>
                        <p:par>
                          <p:cTn id="29" fill="hold">
                            <p:stCondLst>
                              <p:cond delay="500"/>
                            </p:stCondLst>
                            <p:childTnLst>
                              <p:par>
                                <p:cTn id="30" presetID="23" presetClass="entr" presetSubtype="272" fill="hold" grpId="0" nodeType="afterEffect">
                                  <p:stCondLst>
                                    <p:cond delay="0"/>
                                  </p:stCondLst>
                                  <p:childTnLst>
                                    <p:set>
                                      <p:cBhvr>
                                        <p:cTn id="31" dur="1" fill="hold">
                                          <p:stCondLst>
                                            <p:cond delay="0"/>
                                          </p:stCondLst>
                                        </p:cTn>
                                        <p:tgtEl>
                                          <p:spTgt spid="18"/>
                                        </p:tgtEl>
                                        <p:attrNameLst>
                                          <p:attrName>style.visibility</p:attrName>
                                        </p:attrNameLst>
                                      </p:cBhvr>
                                      <p:to>
                                        <p:strVal val="visible"/>
                                      </p:to>
                                    </p:set>
                                    <p:anim calcmode="lin" valueType="num">
                                      <p:cBhvr>
                                        <p:cTn id="32" dur="500" fill="hold"/>
                                        <p:tgtEl>
                                          <p:spTgt spid="18"/>
                                        </p:tgtEl>
                                        <p:attrNameLst>
                                          <p:attrName>ppt_w</p:attrName>
                                        </p:attrNameLst>
                                      </p:cBhvr>
                                      <p:tavLst>
                                        <p:tav tm="0">
                                          <p:val>
                                            <p:strVal val="2/3*#ppt_w"/>
                                          </p:val>
                                        </p:tav>
                                        <p:tav tm="100000">
                                          <p:val>
                                            <p:strVal val="#ppt_w"/>
                                          </p:val>
                                        </p:tav>
                                      </p:tavLst>
                                    </p:anim>
                                    <p:anim calcmode="lin" valueType="num">
                                      <p:cBhvr>
                                        <p:cTn id="33" dur="500" fill="hold"/>
                                        <p:tgtEl>
                                          <p:spTgt spid="18"/>
                                        </p:tgtEl>
                                        <p:attrNameLst>
                                          <p:attrName>ppt_h</p:attrName>
                                        </p:attrNameLst>
                                      </p:cBhvr>
                                      <p:tavLst>
                                        <p:tav tm="0">
                                          <p:val>
                                            <p:strVal val="2/3*#ppt_h"/>
                                          </p:val>
                                        </p:tav>
                                        <p:tav tm="100000">
                                          <p:val>
                                            <p:strVal val="#ppt_h"/>
                                          </p:val>
                                        </p:tav>
                                      </p:tavLst>
                                    </p:anim>
                                  </p:childTnLst>
                                </p:cTn>
                              </p:par>
                            </p:childTnLst>
                          </p:cTn>
                        </p:par>
                        <p:par>
                          <p:cTn id="34" fill="hold">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dissolve">
                                      <p:cBhvr>
                                        <p:cTn id="37" dur="500"/>
                                        <p:tgtEl>
                                          <p:spTgt spid="19"/>
                                        </p:tgtEl>
                                      </p:cBhvr>
                                    </p:animEffect>
                                  </p:childTnLst>
                                </p:cTn>
                              </p:par>
                            </p:childTnLst>
                          </p:cTn>
                        </p:par>
                      </p:childTnLst>
                    </p:cTn>
                  </p:par>
                  <p:par>
                    <p:cTn id="38" fill="hold">
                      <p:stCondLst>
                        <p:cond delay="indefinite"/>
                      </p:stCondLst>
                      <p:childTnLst>
                        <p:par>
                          <p:cTn id="39" fill="hold">
                            <p:stCondLst>
                              <p:cond delay="0"/>
                            </p:stCondLst>
                            <p:childTnLst>
                              <p:par>
                                <p:cTn id="40" presetID="23" presetClass="entr" presetSubtype="272"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 calcmode="lin" valueType="num">
                                      <p:cBhvr>
                                        <p:cTn id="42" dur="500" fill="hold"/>
                                        <p:tgtEl>
                                          <p:spTgt spid="12"/>
                                        </p:tgtEl>
                                        <p:attrNameLst>
                                          <p:attrName>ppt_w</p:attrName>
                                        </p:attrNameLst>
                                      </p:cBhvr>
                                      <p:tavLst>
                                        <p:tav tm="0">
                                          <p:val>
                                            <p:strVal val="2/3*#ppt_w"/>
                                          </p:val>
                                        </p:tav>
                                        <p:tav tm="100000">
                                          <p:val>
                                            <p:strVal val="#ppt_w"/>
                                          </p:val>
                                        </p:tav>
                                      </p:tavLst>
                                    </p:anim>
                                    <p:anim calcmode="lin" valueType="num">
                                      <p:cBhvr>
                                        <p:cTn id="43" dur="500" fill="hold"/>
                                        <p:tgtEl>
                                          <p:spTgt spid="12"/>
                                        </p:tgtEl>
                                        <p:attrNameLst>
                                          <p:attrName>ppt_h</p:attrName>
                                        </p:attrNameLst>
                                      </p:cBhvr>
                                      <p:tavLst>
                                        <p:tav tm="0">
                                          <p:val>
                                            <p:strVal val="2/3*#ppt_h"/>
                                          </p:val>
                                        </p:tav>
                                        <p:tav tm="100000">
                                          <p:val>
                                            <p:strVal val="#ppt_h"/>
                                          </p:val>
                                        </p:tav>
                                      </p:tavLst>
                                    </p:anim>
                                  </p:childTnLst>
                                </p:cTn>
                              </p:par>
                            </p:childTnLst>
                          </p:cTn>
                        </p:par>
                        <p:par>
                          <p:cTn id="44" fill="hold">
                            <p:stCondLst>
                              <p:cond delay="500"/>
                            </p:stCondLst>
                            <p:childTnLst>
                              <p:par>
                                <p:cTn id="45" presetID="23" presetClass="entr" presetSubtype="272" fill="hold" grpId="0" nodeType="afterEffect">
                                  <p:stCondLst>
                                    <p:cond delay="0"/>
                                  </p:stCondLst>
                                  <p:childTnLst>
                                    <p:set>
                                      <p:cBhvr>
                                        <p:cTn id="46" dur="1" fill="hold">
                                          <p:stCondLst>
                                            <p:cond delay="0"/>
                                          </p:stCondLst>
                                        </p:cTn>
                                        <p:tgtEl>
                                          <p:spTgt spid="16"/>
                                        </p:tgtEl>
                                        <p:attrNameLst>
                                          <p:attrName>style.visibility</p:attrName>
                                        </p:attrNameLst>
                                      </p:cBhvr>
                                      <p:to>
                                        <p:strVal val="visible"/>
                                      </p:to>
                                    </p:set>
                                    <p:anim calcmode="lin" valueType="num">
                                      <p:cBhvr>
                                        <p:cTn id="47" dur="500" fill="hold"/>
                                        <p:tgtEl>
                                          <p:spTgt spid="16"/>
                                        </p:tgtEl>
                                        <p:attrNameLst>
                                          <p:attrName>ppt_w</p:attrName>
                                        </p:attrNameLst>
                                      </p:cBhvr>
                                      <p:tavLst>
                                        <p:tav tm="0">
                                          <p:val>
                                            <p:strVal val="2/3*#ppt_w"/>
                                          </p:val>
                                        </p:tav>
                                        <p:tav tm="100000">
                                          <p:val>
                                            <p:strVal val="#ppt_w"/>
                                          </p:val>
                                        </p:tav>
                                      </p:tavLst>
                                    </p:anim>
                                    <p:anim calcmode="lin" valueType="num">
                                      <p:cBhvr>
                                        <p:cTn id="48" dur="500" fill="hold"/>
                                        <p:tgtEl>
                                          <p:spTgt spid="16"/>
                                        </p:tgtEl>
                                        <p:attrNameLst>
                                          <p:attrName>ppt_h</p:attrName>
                                        </p:attrNameLst>
                                      </p:cBhvr>
                                      <p:tavLst>
                                        <p:tav tm="0">
                                          <p:val>
                                            <p:strVal val="2/3*#ppt_h"/>
                                          </p:val>
                                        </p:tav>
                                        <p:tav tm="100000">
                                          <p:val>
                                            <p:strVal val="#ppt_h"/>
                                          </p:val>
                                        </p:tav>
                                      </p:tavLst>
                                    </p:anim>
                                  </p:childTnLst>
                                </p:cTn>
                              </p:par>
                            </p:childTnLst>
                          </p:cTn>
                        </p:par>
                        <p:par>
                          <p:cTn id="49" fill="hold">
                            <p:stCondLst>
                              <p:cond delay="1000"/>
                            </p:stCondLst>
                            <p:childTnLst>
                              <p:par>
                                <p:cTn id="50" presetID="9" presetClass="entr" presetSubtype="0" fill="hold" grpId="0" nodeType="after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dissolve">
                                      <p:cBhvr>
                                        <p:cTn id="52" dur="5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
                                        </p:tgtEl>
                                        <p:attrNameLst>
                                          <p:attrName>style.visibility</p:attrName>
                                        </p:attrNameLst>
                                      </p:cBhvr>
                                      <p:to>
                                        <p:strVal val="hidden"/>
                                      </p:to>
                                    </p:set>
                                  </p:childTnLst>
                                </p:cTn>
                              </p:par>
                              <p:par>
                                <p:cTn id="57" presetID="9" presetClass="entr" presetSubtype="0" fill="hold" grpId="0" nodeType="withEffect">
                                  <p:stCondLst>
                                    <p:cond delay="0"/>
                                  </p:stCondLst>
                                  <p:childTnLst>
                                    <p:set>
                                      <p:cBhvr>
                                        <p:cTn id="58" dur="1" fill="hold">
                                          <p:stCondLst>
                                            <p:cond delay="0"/>
                                          </p:stCondLst>
                                        </p:cTn>
                                        <p:tgtEl>
                                          <p:spTgt spid="1384453"/>
                                        </p:tgtEl>
                                        <p:attrNameLst>
                                          <p:attrName>style.visibility</p:attrName>
                                        </p:attrNameLst>
                                      </p:cBhvr>
                                      <p:to>
                                        <p:strVal val="visible"/>
                                      </p:to>
                                    </p:set>
                                    <p:animEffect transition="in" filter="dissolve">
                                      <p:cBhvr>
                                        <p:cTn id="59" dur="500"/>
                                        <p:tgtEl>
                                          <p:spTgt spid="13844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4451" grpId="0" animBg="1" autoUpdateAnimBg="0"/>
      <p:bldP spid="1384452" grpId="0" animBg="1" autoUpdateAnimBg="0"/>
      <p:bldP spid="1384453" grpId="0" animBg="1" autoUpdateAnimBg="0"/>
      <p:bldP spid="1384454" grpId="0" animBg="1"/>
      <p:bldP spid="1384455" grpId="0" animBg="1" autoUpdateAnimBg="0"/>
      <p:bldP spid="14" grpId="0" animBg="1"/>
      <p:bldP spid="12" grpId="0" animBg="1" autoUpdateAnimBg="0"/>
      <p:bldP spid="16" grpId="0" animBg="1"/>
      <p:bldP spid="17" grpId="0" animBg="1" autoUpdateAnimBg="0"/>
      <p:bldP spid="18" grpId="0" animBg="1"/>
      <p:bldP spid="19" grpId="0" animBg="1" autoUpdateAnimBg="0"/>
      <p:bldP spid="20"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ate Placeholder 2"/>
          <p:cNvSpPr>
            <a:spLocks noGrp="1"/>
          </p:cNvSpPr>
          <p:nvPr>
            <p:ph type="dt" sz="quarter" idx="10"/>
          </p:nvPr>
        </p:nvSpPr>
        <p:spPr/>
        <p:txBody>
          <a:bodyPr/>
          <a:lstStyle/>
          <a:p>
            <a:pPr>
              <a:defRPr/>
            </a:pPr>
            <a:fld id="{0FAC079B-BE2B-4117-A5CF-58B9EA2ADD54}" type="datetime4">
              <a:rPr lang="en-US"/>
              <a:pPr>
                <a:defRPr/>
              </a:pPr>
              <a:t>April 12, 2021</a:t>
            </a:fld>
            <a:endParaRPr lang="en-US" altLang="en-US">
              <a:solidFill>
                <a:schemeClr val="bg2"/>
              </a:solidFill>
            </a:endParaRPr>
          </a:p>
        </p:txBody>
      </p:sp>
      <p:sp>
        <p:nvSpPr>
          <p:cNvPr id="3174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spcBef>
                <a:spcPct val="0"/>
              </a:spcBef>
              <a:buClrTx/>
              <a:buSzTx/>
              <a:buFontTx/>
              <a:buNone/>
            </a:pPr>
            <a:fld id="{4208BCCC-4EDA-43DB-A0D7-9987EEE0D197}" type="slidenum">
              <a:rPr lang="en-US" altLang="en-US" sz="1400" smtClean="0">
                <a:solidFill>
                  <a:srgbClr val="000066"/>
                </a:solidFill>
              </a:rPr>
              <a:pPr>
                <a:spcBef>
                  <a:spcPct val="0"/>
                </a:spcBef>
                <a:buClrTx/>
                <a:buSzTx/>
                <a:buFontTx/>
                <a:buNone/>
              </a:pPr>
              <a:t>8</a:t>
            </a:fld>
            <a:endParaRPr lang="en-US" altLang="en-US" sz="1400" smtClean="0">
              <a:solidFill>
                <a:srgbClr val="000066"/>
              </a:solidFill>
            </a:endParaRPr>
          </a:p>
        </p:txBody>
      </p:sp>
      <p:sp>
        <p:nvSpPr>
          <p:cNvPr id="31748" name="Rectangle 2"/>
          <p:cNvSpPr>
            <a:spLocks noGrp="1" noChangeArrowheads="1"/>
          </p:cNvSpPr>
          <p:nvPr>
            <p:ph type="title"/>
          </p:nvPr>
        </p:nvSpPr>
        <p:spPr/>
        <p:txBody>
          <a:bodyPr/>
          <a:lstStyle/>
          <a:p>
            <a:r>
              <a:rPr lang="en-US" altLang="en-US" dirty="0" smtClean="0">
                <a:cs typeface="Times New Roman" panose="02020603050405020304" pitchFamily="18" charset="0"/>
              </a:rPr>
              <a:t>Lending Groups: Version 2</a:t>
            </a:r>
          </a:p>
        </p:txBody>
      </p:sp>
      <p:sp>
        <p:nvSpPr>
          <p:cNvPr id="1384451" name="AutoShape 3"/>
          <p:cNvSpPr>
            <a:spLocks noChangeArrowheads="1"/>
          </p:cNvSpPr>
          <p:nvPr/>
        </p:nvSpPr>
        <p:spPr bwMode="auto">
          <a:xfrm>
            <a:off x="8600048" y="1889849"/>
            <a:ext cx="2372752" cy="1066800"/>
          </a:xfrm>
          <a:prstGeom prst="flowChartInputOutput">
            <a:avLst/>
          </a:prstGeom>
          <a:solidFill>
            <a:srgbClr val="FFFF00"/>
          </a:solidFill>
          <a:ln w="9525">
            <a:solidFill>
              <a:schemeClr val="tx1"/>
            </a:solidFill>
            <a:miter lim="800000"/>
            <a:headEnd/>
            <a:tailEnd/>
          </a:ln>
        </p:spPr>
        <p:txBody>
          <a:bodyPr wrap="none" anchor="ct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lgn="ctr">
              <a:spcBef>
                <a:spcPct val="0"/>
              </a:spcBef>
              <a:buClrTx/>
              <a:buSzTx/>
              <a:buFontTx/>
              <a:buNone/>
            </a:pPr>
            <a:r>
              <a:rPr lang="en-US" altLang="en-US" sz="4000" dirty="0" smtClean="0">
                <a:solidFill>
                  <a:schemeClr val="tx1"/>
                </a:solidFill>
                <a:latin typeface="Times New Roman" panose="02020603050405020304" pitchFamily="18" charset="0"/>
              </a:rPr>
              <a:t>Bank1</a:t>
            </a:r>
            <a:endParaRPr lang="en-US" altLang="en-US" sz="4000" dirty="0">
              <a:solidFill>
                <a:schemeClr val="tx1"/>
              </a:solidFill>
              <a:latin typeface="Times New Roman" panose="02020603050405020304" pitchFamily="18" charset="0"/>
            </a:endParaRPr>
          </a:p>
        </p:txBody>
      </p:sp>
      <p:sp>
        <p:nvSpPr>
          <p:cNvPr id="1384452" name="AutoShape 4"/>
          <p:cNvSpPr>
            <a:spLocks noChangeArrowheads="1"/>
          </p:cNvSpPr>
          <p:nvPr/>
        </p:nvSpPr>
        <p:spPr bwMode="auto">
          <a:xfrm>
            <a:off x="1848423" y="2043975"/>
            <a:ext cx="2106706" cy="1134394"/>
          </a:xfrm>
          <a:prstGeom prst="flowChartProcess">
            <a:avLst/>
          </a:prstGeom>
          <a:solidFill>
            <a:srgbClr val="00FF00"/>
          </a:solidFill>
          <a:ln w="9525">
            <a:solidFill>
              <a:schemeClr val="tx1"/>
            </a:solidFill>
            <a:miter lim="800000"/>
            <a:headEnd/>
            <a:tailEnd/>
          </a:ln>
        </p:spPr>
        <p:txBody>
          <a:bodyPr wrap="square" anchor="ctr">
            <a:noAutofit/>
          </a:bodyP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lgn="ctr">
              <a:spcBef>
                <a:spcPct val="0"/>
              </a:spcBef>
              <a:buClrTx/>
              <a:buSzTx/>
              <a:buFontTx/>
              <a:buNone/>
            </a:pPr>
            <a:r>
              <a:rPr lang="en-US" altLang="en-US" sz="4000" dirty="0" smtClean="0">
                <a:solidFill>
                  <a:schemeClr val="tx1"/>
                </a:solidFill>
                <a:latin typeface="Times New Roman" panose="02020603050405020304" pitchFamily="18" charset="0"/>
              </a:rPr>
              <a:t>Debtor</a:t>
            </a:r>
            <a:endParaRPr lang="en-US" altLang="en-US" sz="4000" dirty="0">
              <a:solidFill>
                <a:schemeClr val="tx1"/>
              </a:solidFill>
              <a:latin typeface="Times New Roman" panose="02020603050405020304" pitchFamily="18" charset="0"/>
            </a:endParaRPr>
          </a:p>
        </p:txBody>
      </p:sp>
      <p:sp>
        <p:nvSpPr>
          <p:cNvPr id="1384453" name="Text Box 5"/>
          <p:cNvSpPr txBox="1">
            <a:spLocks noChangeArrowheads="1"/>
          </p:cNvSpPr>
          <p:nvPr/>
        </p:nvSpPr>
        <p:spPr bwMode="auto">
          <a:xfrm>
            <a:off x="3937181" y="5304055"/>
            <a:ext cx="4634752" cy="646331"/>
          </a:xfrm>
          <a:prstGeom prst="rect">
            <a:avLst/>
          </a:prstGeom>
          <a:solidFill>
            <a:schemeClr val="bg1"/>
          </a:solidFill>
          <a:ln w="25400">
            <a:solidFill>
              <a:srgbClr val="FF0000"/>
            </a:solidFill>
            <a:miter lim="800000"/>
            <a:headEnd/>
            <a:tailEnd/>
          </a:ln>
        </p:spPr>
        <p:txBody>
          <a:bodyPr wrap="square">
            <a:spAutoFit/>
          </a:bodyP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spcBef>
                <a:spcPct val="50000"/>
              </a:spcBef>
              <a:buClrTx/>
              <a:buSzTx/>
              <a:buFontTx/>
              <a:buNone/>
            </a:pPr>
            <a:r>
              <a:rPr lang="en-US" altLang="en-US" sz="3600" dirty="0" smtClean="0">
                <a:solidFill>
                  <a:srgbClr val="FF0000"/>
                </a:solidFill>
                <a:latin typeface="Times New Roman" panose="02020603050405020304" pitchFamily="18" charset="0"/>
                <a:cs typeface="Times New Roman" panose="02020603050405020304" pitchFamily="18" charset="0"/>
              </a:rPr>
              <a:t>What are the priorities?</a:t>
            </a:r>
            <a:endParaRPr lang="en-US" altLang="en-US" sz="3600" dirty="0">
              <a:solidFill>
                <a:srgbClr val="FF0000"/>
              </a:solidFill>
              <a:latin typeface="Times New Roman" panose="02020603050405020304" pitchFamily="18" charset="0"/>
            </a:endParaRPr>
          </a:p>
        </p:txBody>
      </p:sp>
      <p:sp>
        <p:nvSpPr>
          <p:cNvPr id="1384454" name="Line 6"/>
          <p:cNvSpPr>
            <a:spLocks noChangeShapeType="1"/>
          </p:cNvSpPr>
          <p:nvPr/>
        </p:nvSpPr>
        <p:spPr bwMode="auto">
          <a:xfrm>
            <a:off x="3981450" y="2412267"/>
            <a:ext cx="48387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84455" name="AutoShape 7"/>
          <p:cNvSpPr>
            <a:spLocks noChangeArrowheads="1"/>
          </p:cNvSpPr>
          <p:nvPr/>
        </p:nvSpPr>
        <p:spPr bwMode="auto">
          <a:xfrm>
            <a:off x="3937181" y="1400616"/>
            <a:ext cx="4845245" cy="619665"/>
          </a:xfrm>
          <a:prstGeom prst="flowChartAlternateProcess">
            <a:avLst/>
          </a:prstGeom>
          <a:solidFill>
            <a:srgbClr val="00FFFF"/>
          </a:solidFill>
          <a:ln w="9525">
            <a:solidFill>
              <a:schemeClr val="tx1"/>
            </a:solidFill>
            <a:miter lim="800000"/>
            <a:headEnd/>
            <a:tailEnd/>
          </a:ln>
        </p:spPr>
        <p:txBody>
          <a:bodyPr wrap="none" anchor="ct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lgn="ctr">
              <a:spcBef>
                <a:spcPct val="0"/>
              </a:spcBef>
              <a:buClrTx/>
              <a:buSzTx/>
              <a:buFontTx/>
              <a:buNone/>
            </a:pPr>
            <a:r>
              <a:rPr lang="en-US" altLang="en-US" dirty="0" smtClean="0">
                <a:solidFill>
                  <a:schemeClr val="tx1"/>
                </a:solidFill>
                <a:latin typeface="Times New Roman" panose="02020603050405020304" pitchFamily="18" charset="0"/>
              </a:rPr>
              <a:t>1/1: SA/FS: All Assets, $10K</a:t>
            </a:r>
            <a:endParaRPr lang="en-US" altLang="en-US" dirty="0">
              <a:solidFill>
                <a:schemeClr val="tx1"/>
              </a:solidFill>
              <a:latin typeface="Times New Roman" panose="02020603050405020304" pitchFamily="18" charset="0"/>
            </a:endParaRPr>
          </a:p>
        </p:txBody>
      </p:sp>
      <p:sp>
        <p:nvSpPr>
          <p:cNvPr id="14" name="Rectangle 7"/>
          <p:cNvSpPr>
            <a:spLocks noChangeArrowheads="1"/>
          </p:cNvSpPr>
          <p:nvPr/>
        </p:nvSpPr>
        <p:spPr bwMode="auto">
          <a:xfrm>
            <a:off x="12018963" y="6689725"/>
            <a:ext cx="173037" cy="157163"/>
          </a:xfrm>
          <a:prstGeom prst="rect">
            <a:avLst/>
          </a:prstGeom>
          <a:solidFill>
            <a:srgbClr val="3366FF"/>
          </a:solidFill>
          <a:ln w="9525">
            <a:solidFill>
              <a:schemeClr val="tx1"/>
            </a:solidFill>
            <a:miter lim="800000"/>
            <a:headEnd/>
            <a:tailEnd/>
          </a:ln>
        </p:spPr>
        <p:txBody>
          <a:bodyPr wrap="none" anchor="ct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spcBef>
                <a:spcPct val="0"/>
              </a:spcBef>
              <a:buClrTx/>
              <a:buSzTx/>
              <a:buFontTx/>
              <a:buNone/>
            </a:pPr>
            <a:endParaRPr lang="en-US" altLang="en-US" sz="2400">
              <a:solidFill>
                <a:schemeClr val="tx1"/>
              </a:solidFill>
              <a:latin typeface="Times New Roman" panose="02020603050405020304" pitchFamily="18" charset="0"/>
            </a:endParaRPr>
          </a:p>
        </p:txBody>
      </p:sp>
      <p:sp>
        <p:nvSpPr>
          <p:cNvPr id="12" name="AutoShape 3"/>
          <p:cNvSpPr>
            <a:spLocks noChangeArrowheads="1"/>
          </p:cNvSpPr>
          <p:nvPr/>
        </p:nvSpPr>
        <p:spPr bwMode="auto">
          <a:xfrm>
            <a:off x="8842095" y="5093821"/>
            <a:ext cx="2372752" cy="1066800"/>
          </a:xfrm>
          <a:prstGeom prst="flowChartInputOutput">
            <a:avLst/>
          </a:prstGeom>
          <a:solidFill>
            <a:srgbClr val="FFFF00"/>
          </a:solidFill>
          <a:ln w="9525">
            <a:solidFill>
              <a:schemeClr val="tx1"/>
            </a:solidFill>
            <a:miter lim="800000"/>
            <a:headEnd/>
            <a:tailEnd/>
          </a:ln>
        </p:spPr>
        <p:txBody>
          <a:bodyPr wrap="none" anchor="ct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lgn="ctr">
              <a:spcBef>
                <a:spcPct val="0"/>
              </a:spcBef>
              <a:buClrTx/>
              <a:buSzTx/>
              <a:buFontTx/>
              <a:buNone/>
            </a:pPr>
            <a:r>
              <a:rPr lang="en-US" altLang="en-US" sz="4000" dirty="0" smtClean="0">
                <a:solidFill>
                  <a:schemeClr val="tx1"/>
                </a:solidFill>
                <a:latin typeface="Times New Roman" panose="02020603050405020304" pitchFamily="18" charset="0"/>
              </a:rPr>
              <a:t>Bank2</a:t>
            </a:r>
            <a:endParaRPr lang="en-US" altLang="en-US" sz="4000" dirty="0">
              <a:solidFill>
                <a:schemeClr val="tx1"/>
              </a:solidFill>
              <a:latin typeface="Times New Roman" panose="02020603050405020304" pitchFamily="18" charset="0"/>
            </a:endParaRPr>
          </a:p>
        </p:txBody>
      </p:sp>
      <p:sp>
        <p:nvSpPr>
          <p:cNvPr id="13" name="Line 6"/>
          <p:cNvSpPr>
            <a:spLocks noChangeShapeType="1"/>
          </p:cNvSpPr>
          <p:nvPr/>
        </p:nvSpPr>
        <p:spPr bwMode="auto">
          <a:xfrm flipH="1" flipV="1">
            <a:off x="9364030" y="3014072"/>
            <a:ext cx="19052" cy="2022326"/>
          </a:xfrm>
          <a:prstGeom prst="line">
            <a:avLst/>
          </a:prstGeom>
          <a:noFill/>
          <a:ln w="190500">
            <a:solidFill>
              <a:srgbClr val="FF0000"/>
            </a:solidFill>
            <a:round/>
            <a:headEnd type="non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 name="AutoShape 11"/>
          <p:cNvSpPr>
            <a:spLocks noChangeArrowheads="1"/>
          </p:cNvSpPr>
          <p:nvPr/>
        </p:nvSpPr>
        <p:spPr bwMode="auto">
          <a:xfrm>
            <a:off x="9617460" y="3880237"/>
            <a:ext cx="2460797" cy="868426"/>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2/15: Lends $10K</a:t>
            </a:r>
            <a:endParaRPr lang="en-US" altLang="en-US" sz="3200" dirty="0"/>
          </a:p>
        </p:txBody>
      </p:sp>
      <p:sp>
        <p:nvSpPr>
          <p:cNvPr id="16" name="Line 14"/>
          <p:cNvSpPr>
            <a:spLocks noChangeShapeType="1"/>
          </p:cNvSpPr>
          <p:nvPr/>
        </p:nvSpPr>
        <p:spPr bwMode="auto">
          <a:xfrm flipV="1">
            <a:off x="3955129" y="2903121"/>
            <a:ext cx="4644919" cy="4852"/>
          </a:xfrm>
          <a:prstGeom prst="line">
            <a:avLst/>
          </a:prstGeom>
          <a:noFill/>
          <a:ln w="190500">
            <a:solidFill>
              <a:srgbClr val="80008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 name="AutoShape 15"/>
          <p:cNvSpPr>
            <a:spLocks noChangeArrowheads="1"/>
          </p:cNvSpPr>
          <p:nvPr/>
        </p:nvSpPr>
        <p:spPr bwMode="auto">
          <a:xfrm>
            <a:off x="4690667" y="3178369"/>
            <a:ext cx="3196333" cy="553358"/>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2/16: Lends $10K</a:t>
            </a:r>
            <a:endParaRPr lang="en-US" altLang="en-US" sz="3200" dirty="0"/>
          </a:p>
        </p:txBody>
      </p:sp>
      <p:sp>
        <p:nvSpPr>
          <p:cNvPr id="18" name="Line 13"/>
          <p:cNvSpPr>
            <a:spLocks noChangeShapeType="1"/>
          </p:cNvSpPr>
          <p:nvPr/>
        </p:nvSpPr>
        <p:spPr bwMode="auto">
          <a:xfrm flipH="1">
            <a:off x="3352127" y="3213479"/>
            <a:ext cx="17205" cy="1772189"/>
          </a:xfrm>
          <a:prstGeom prst="line">
            <a:avLst/>
          </a:prstGeom>
          <a:noFill/>
          <a:ln w="190500">
            <a:solidFill>
              <a:srgbClr val="008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 name="AutoShape 7"/>
          <p:cNvSpPr>
            <a:spLocks noChangeArrowheads="1"/>
          </p:cNvSpPr>
          <p:nvPr/>
        </p:nvSpPr>
        <p:spPr bwMode="auto">
          <a:xfrm>
            <a:off x="79299" y="3597482"/>
            <a:ext cx="3046129" cy="956280"/>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a:t>
            </a:r>
            <a:r>
              <a:rPr lang="en-US" altLang="en-US" sz="3200" dirty="0" smtClean="0"/>
              <a:t>/15: SA, </a:t>
            </a:r>
            <a:r>
              <a:rPr lang="en-US" altLang="en-US" sz="3200" dirty="0"/>
              <a:t>FS: </a:t>
            </a:r>
            <a:r>
              <a:rPr lang="en-US" altLang="en-US" sz="3200" dirty="0" smtClean="0"/>
              <a:t>All Assets, $10K</a:t>
            </a:r>
            <a:endParaRPr lang="en-US" altLang="en-US" sz="3200" dirty="0"/>
          </a:p>
        </p:txBody>
      </p:sp>
      <p:sp>
        <p:nvSpPr>
          <p:cNvPr id="20" name="AutoShape 12"/>
          <p:cNvSpPr>
            <a:spLocks noChangeArrowheads="1"/>
          </p:cNvSpPr>
          <p:nvPr/>
        </p:nvSpPr>
        <p:spPr bwMode="auto">
          <a:xfrm>
            <a:off x="1747445" y="4944048"/>
            <a:ext cx="2207684"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err="1" smtClean="0"/>
              <a:t>Finco</a:t>
            </a:r>
            <a:endParaRPr lang="en-US" altLang="en-US" sz="4000" dirty="0"/>
          </a:p>
        </p:txBody>
      </p:sp>
      <p:sp>
        <p:nvSpPr>
          <p:cNvPr id="21" name="Text Box 5"/>
          <p:cNvSpPr txBox="1">
            <a:spLocks noChangeArrowheads="1"/>
          </p:cNvSpPr>
          <p:nvPr/>
        </p:nvSpPr>
        <p:spPr bwMode="auto">
          <a:xfrm>
            <a:off x="10108557" y="0"/>
            <a:ext cx="2083443"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85589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23" presetClass="entr" presetSubtype="272" fill="hold" grpId="0" nodeType="afterEffect">
                                  <p:stCondLst>
                                    <p:cond delay="0"/>
                                  </p:stCondLst>
                                  <p:childTnLst>
                                    <p:set>
                                      <p:cBhvr>
                                        <p:cTn id="6" dur="1" fill="hold">
                                          <p:stCondLst>
                                            <p:cond delay="0"/>
                                          </p:stCondLst>
                                        </p:cTn>
                                        <p:tgtEl>
                                          <p:spTgt spid="1384451"/>
                                        </p:tgtEl>
                                        <p:attrNameLst>
                                          <p:attrName>style.visibility</p:attrName>
                                        </p:attrNameLst>
                                      </p:cBhvr>
                                      <p:to>
                                        <p:strVal val="visible"/>
                                      </p:to>
                                    </p:set>
                                    <p:anim calcmode="lin" valueType="num">
                                      <p:cBhvr>
                                        <p:cTn id="7" dur="500" fill="hold"/>
                                        <p:tgtEl>
                                          <p:spTgt spid="1384451"/>
                                        </p:tgtEl>
                                        <p:attrNameLst>
                                          <p:attrName>ppt_w</p:attrName>
                                        </p:attrNameLst>
                                      </p:cBhvr>
                                      <p:tavLst>
                                        <p:tav tm="0">
                                          <p:val>
                                            <p:strVal val="2/3*#ppt_w"/>
                                          </p:val>
                                        </p:tav>
                                        <p:tav tm="100000">
                                          <p:val>
                                            <p:strVal val="#ppt_w"/>
                                          </p:val>
                                        </p:tav>
                                      </p:tavLst>
                                    </p:anim>
                                    <p:anim calcmode="lin" valueType="num">
                                      <p:cBhvr>
                                        <p:cTn id="8" dur="500" fill="hold"/>
                                        <p:tgtEl>
                                          <p:spTgt spid="1384451"/>
                                        </p:tgtEl>
                                        <p:attrNameLst>
                                          <p:attrName>ppt_h</p:attrName>
                                        </p:attrNameLst>
                                      </p:cBhvr>
                                      <p:tavLst>
                                        <p:tav tm="0">
                                          <p:val>
                                            <p:strVal val="2/3*#ppt_h"/>
                                          </p:val>
                                        </p:tav>
                                        <p:tav tm="100000">
                                          <p:val>
                                            <p:strVal val="#ppt_h"/>
                                          </p:val>
                                        </p:tav>
                                      </p:tavLst>
                                    </p:anim>
                                  </p:childTnLst>
                                </p:cTn>
                              </p:par>
                            </p:childTnLst>
                          </p:cTn>
                        </p:par>
                        <p:par>
                          <p:cTn id="9" fill="hold" nodeType="afterGroup">
                            <p:stCondLst>
                              <p:cond delay="500"/>
                            </p:stCondLst>
                            <p:childTnLst>
                              <p:par>
                                <p:cTn id="10" presetID="23" presetClass="entr" presetSubtype="16" fill="hold" grpId="0" nodeType="afterEffect">
                                  <p:stCondLst>
                                    <p:cond delay="0"/>
                                  </p:stCondLst>
                                  <p:childTnLst>
                                    <p:set>
                                      <p:cBhvr>
                                        <p:cTn id="11" dur="1" fill="hold">
                                          <p:stCondLst>
                                            <p:cond delay="0"/>
                                          </p:stCondLst>
                                        </p:cTn>
                                        <p:tgtEl>
                                          <p:spTgt spid="1384454"/>
                                        </p:tgtEl>
                                        <p:attrNameLst>
                                          <p:attrName>style.visibility</p:attrName>
                                        </p:attrNameLst>
                                      </p:cBhvr>
                                      <p:to>
                                        <p:strVal val="visible"/>
                                      </p:to>
                                    </p:set>
                                    <p:anim calcmode="lin" valueType="num">
                                      <p:cBhvr>
                                        <p:cTn id="12" dur="500" fill="hold"/>
                                        <p:tgtEl>
                                          <p:spTgt spid="1384454"/>
                                        </p:tgtEl>
                                        <p:attrNameLst>
                                          <p:attrName>ppt_w</p:attrName>
                                        </p:attrNameLst>
                                      </p:cBhvr>
                                      <p:tavLst>
                                        <p:tav tm="0">
                                          <p:val>
                                            <p:fltVal val="0"/>
                                          </p:val>
                                        </p:tav>
                                        <p:tav tm="100000">
                                          <p:val>
                                            <p:strVal val="#ppt_w"/>
                                          </p:val>
                                        </p:tav>
                                      </p:tavLst>
                                    </p:anim>
                                    <p:anim calcmode="lin" valueType="num">
                                      <p:cBhvr>
                                        <p:cTn id="13" dur="500" fill="hold"/>
                                        <p:tgtEl>
                                          <p:spTgt spid="1384454"/>
                                        </p:tgtEl>
                                        <p:attrNameLst>
                                          <p:attrName>ppt_h</p:attrName>
                                        </p:attrNameLst>
                                      </p:cBhvr>
                                      <p:tavLst>
                                        <p:tav tm="0">
                                          <p:val>
                                            <p:fltVal val="0"/>
                                          </p:val>
                                        </p:tav>
                                        <p:tav tm="100000">
                                          <p:val>
                                            <p:strVal val="#ppt_h"/>
                                          </p:val>
                                        </p:tav>
                                      </p:tavLst>
                                    </p:anim>
                                  </p:childTnLst>
                                </p:cTn>
                              </p:par>
                            </p:childTnLst>
                          </p:cTn>
                        </p:par>
                        <p:par>
                          <p:cTn id="14" fill="hold">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384452"/>
                                        </p:tgtEl>
                                        <p:attrNameLst>
                                          <p:attrName>style.visibility</p:attrName>
                                        </p:attrNameLst>
                                      </p:cBhvr>
                                      <p:to>
                                        <p:strVal val="visible"/>
                                      </p:to>
                                    </p:set>
                                    <p:anim calcmode="lin" valueType="num">
                                      <p:cBhvr>
                                        <p:cTn id="17" dur="500" fill="hold"/>
                                        <p:tgtEl>
                                          <p:spTgt spid="1384452"/>
                                        </p:tgtEl>
                                        <p:attrNameLst>
                                          <p:attrName>ppt_w</p:attrName>
                                        </p:attrNameLst>
                                      </p:cBhvr>
                                      <p:tavLst>
                                        <p:tav tm="0">
                                          <p:val>
                                            <p:strVal val="2/3*#ppt_w"/>
                                          </p:val>
                                        </p:tav>
                                        <p:tav tm="100000">
                                          <p:val>
                                            <p:strVal val="#ppt_w"/>
                                          </p:val>
                                        </p:tav>
                                      </p:tavLst>
                                    </p:anim>
                                    <p:anim calcmode="lin" valueType="num">
                                      <p:cBhvr>
                                        <p:cTn id="18" dur="500" fill="hold"/>
                                        <p:tgtEl>
                                          <p:spTgt spid="1384452"/>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384455"/>
                                        </p:tgtEl>
                                        <p:attrNameLst>
                                          <p:attrName>style.visibility</p:attrName>
                                        </p:attrNameLst>
                                      </p:cBhvr>
                                      <p:to>
                                        <p:strVal val="visible"/>
                                      </p:to>
                                    </p:set>
                                    <p:animEffect transition="in" filter="dissolve">
                                      <p:cBhvr>
                                        <p:cTn id="22" dur="500"/>
                                        <p:tgtEl>
                                          <p:spTgt spid="1384455"/>
                                        </p:tgtEl>
                                      </p:cBhvr>
                                    </p:animEffect>
                                  </p:childTnLst>
                                </p:cTn>
                              </p:par>
                            </p:childTnLst>
                          </p:cTn>
                        </p:par>
                      </p:childTnLst>
                    </p:cTn>
                  </p:par>
                  <p:par>
                    <p:cTn id="23" fill="hold">
                      <p:stCondLst>
                        <p:cond delay="indefinite"/>
                      </p:stCondLst>
                      <p:childTnLst>
                        <p:par>
                          <p:cTn id="24" fill="hold">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p:cTn id="27" dur="500" fill="hold"/>
                                        <p:tgtEl>
                                          <p:spTgt spid="20"/>
                                        </p:tgtEl>
                                        <p:attrNameLst>
                                          <p:attrName>ppt_w</p:attrName>
                                        </p:attrNameLst>
                                      </p:cBhvr>
                                      <p:tavLst>
                                        <p:tav tm="0">
                                          <p:val>
                                            <p:strVal val="2/3*#ppt_w"/>
                                          </p:val>
                                        </p:tav>
                                        <p:tav tm="100000">
                                          <p:val>
                                            <p:strVal val="#ppt_w"/>
                                          </p:val>
                                        </p:tav>
                                      </p:tavLst>
                                    </p:anim>
                                    <p:anim calcmode="lin" valueType="num">
                                      <p:cBhvr>
                                        <p:cTn id="28" dur="500" fill="hold"/>
                                        <p:tgtEl>
                                          <p:spTgt spid="20"/>
                                        </p:tgtEl>
                                        <p:attrNameLst>
                                          <p:attrName>ppt_h</p:attrName>
                                        </p:attrNameLst>
                                      </p:cBhvr>
                                      <p:tavLst>
                                        <p:tav tm="0">
                                          <p:val>
                                            <p:strVal val="2/3*#ppt_h"/>
                                          </p:val>
                                        </p:tav>
                                        <p:tav tm="100000">
                                          <p:val>
                                            <p:strVal val="#ppt_h"/>
                                          </p:val>
                                        </p:tav>
                                      </p:tavLst>
                                    </p:anim>
                                  </p:childTnLst>
                                </p:cTn>
                              </p:par>
                            </p:childTnLst>
                          </p:cTn>
                        </p:par>
                        <p:par>
                          <p:cTn id="29" fill="hold">
                            <p:stCondLst>
                              <p:cond delay="500"/>
                            </p:stCondLst>
                            <p:childTnLst>
                              <p:par>
                                <p:cTn id="30" presetID="23" presetClass="entr" presetSubtype="272" fill="hold" grpId="0" nodeType="afterEffect">
                                  <p:stCondLst>
                                    <p:cond delay="0"/>
                                  </p:stCondLst>
                                  <p:childTnLst>
                                    <p:set>
                                      <p:cBhvr>
                                        <p:cTn id="31" dur="1" fill="hold">
                                          <p:stCondLst>
                                            <p:cond delay="0"/>
                                          </p:stCondLst>
                                        </p:cTn>
                                        <p:tgtEl>
                                          <p:spTgt spid="18"/>
                                        </p:tgtEl>
                                        <p:attrNameLst>
                                          <p:attrName>style.visibility</p:attrName>
                                        </p:attrNameLst>
                                      </p:cBhvr>
                                      <p:to>
                                        <p:strVal val="visible"/>
                                      </p:to>
                                    </p:set>
                                    <p:anim calcmode="lin" valueType="num">
                                      <p:cBhvr>
                                        <p:cTn id="32" dur="500" fill="hold"/>
                                        <p:tgtEl>
                                          <p:spTgt spid="18"/>
                                        </p:tgtEl>
                                        <p:attrNameLst>
                                          <p:attrName>ppt_w</p:attrName>
                                        </p:attrNameLst>
                                      </p:cBhvr>
                                      <p:tavLst>
                                        <p:tav tm="0">
                                          <p:val>
                                            <p:strVal val="2/3*#ppt_w"/>
                                          </p:val>
                                        </p:tav>
                                        <p:tav tm="100000">
                                          <p:val>
                                            <p:strVal val="#ppt_w"/>
                                          </p:val>
                                        </p:tav>
                                      </p:tavLst>
                                    </p:anim>
                                    <p:anim calcmode="lin" valueType="num">
                                      <p:cBhvr>
                                        <p:cTn id="33" dur="500" fill="hold"/>
                                        <p:tgtEl>
                                          <p:spTgt spid="18"/>
                                        </p:tgtEl>
                                        <p:attrNameLst>
                                          <p:attrName>ppt_h</p:attrName>
                                        </p:attrNameLst>
                                      </p:cBhvr>
                                      <p:tavLst>
                                        <p:tav tm="0">
                                          <p:val>
                                            <p:strVal val="2/3*#ppt_h"/>
                                          </p:val>
                                        </p:tav>
                                        <p:tav tm="100000">
                                          <p:val>
                                            <p:strVal val="#ppt_h"/>
                                          </p:val>
                                        </p:tav>
                                      </p:tavLst>
                                    </p:anim>
                                  </p:childTnLst>
                                </p:cTn>
                              </p:par>
                            </p:childTnLst>
                          </p:cTn>
                        </p:par>
                        <p:par>
                          <p:cTn id="34" fill="hold">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dissolve">
                                      <p:cBhvr>
                                        <p:cTn id="37" dur="500"/>
                                        <p:tgtEl>
                                          <p:spTgt spid="19"/>
                                        </p:tgtEl>
                                      </p:cBhvr>
                                    </p:animEffect>
                                  </p:childTnLst>
                                </p:cTn>
                              </p:par>
                            </p:childTnLst>
                          </p:cTn>
                        </p:par>
                      </p:childTnLst>
                    </p:cTn>
                  </p:par>
                  <p:par>
                    <p:cTn id="38" fill="hold">
                      <p:stCondLst>
                        <p:cond delay="indefinite"/>
                      </p:stCondLst>
                      <p:childTnLst>
                        <p:par>
                          <p:cTn id="39" fill="hold">
                            <p:stCondLst>
                              <p:cond delay="0"/>
                            </p:stCondLst>
                            <p:childTnLst>
                              <p:par>
                                <p:cTn id="40" presetID="23" presetClass="entr" presetSubtype="272"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 calcmode="lin" valueType="num">
                                      <p:cBhvr>
                                        <p:cTn id="42" dur="500" fill="hold"/>
                                        <p:tgtEl>
                                          <p:spTgt spid="12"/>
                                        </p:tgtEl>
                                        <p:attrNameLst>
                                          <p:attrName>ppt_w</p:attrName>
                                        </p:attrNameLst>
                                      </p:cBhvr>
                                      <p:tavLst>
                                        <p:tav tm="0">
                                          <p:val>
                                            <p:strVal val="2/3*#ppt_w"/>
                                          </p:val>
                                        </p:tav>
                                        <p:tav tm="100000">
                                          <p:val>
                                            <p:strVal val="#ppt_w"/>
                                          </p:val>
                                        </p:tav>
                                      </p:tavLst>
                                    </p:anim>
                                    <p:anim calcmode="lin" valueType="num">
                                      <p:cBhvr>
                                        <p:cTn id="43" dur="500" fill="hold"/>
                                        <p:tgtEl>
                                          <p:spTgt spid="12"/>
                                        </p:tgtEl>
                                        <p:attrNameLst>
                                          <p:attrName>ppt_h</p:attrName>
                                        </p:attrNameLst>
                                      </p:cBhvr>
                                      <p:tavLst>
                                        <p:tav tm="0">
                                          <p:val>
                                            <p:strVal val="2/3*#ppt_h"/>
                                          </p:val>
                                        </p:tav>
                                        <p:tav tm="100000">
                                          <p:val>
                                            <p:strVal val="#ppt_h"/>
                                          </p:val>
                                        </p:tav>
                                      </p:tavLst>
                                    </p:anim>
                                  </p:childTnLst>
                                </p:cTn>
                              </p:par>
                            </p:childTnLst>
                          </p:cTn>
                        </p:par>
                        <p:par>
                          <p:cTn id="44" fill="hold">
                            <p:stCondLst>
                              <p:cond delay="500"/>
                            </p:stCondLst>
                            <p:childTnLst>
                              <p:par>
                                <p:cTn id="45" presetID="22" presetClass="entr" presetSubtype="4" fill="hold" grpId="0" nodeType="after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wipe(down)">
                                      <p:cBhvr>
                                        <p:cTn id="47" dur="500"/>
                                        <p:tgtEl>
                                          <p:spTgt spid="13"/>
                                        </p:tgtEl>
                                      </p:cBhvr>
                                    </p:animEffect>
                                  </p:childTnLst>
                                </p:cTn>
                              </p:par>
                            </p:childTnLst>
                          </p:cTn>
                        </p:par>
                        <p:par>
                          <p:cTn id="48" fill="hold">
                            <p:stCondLst>
                              <p:cond delay="1000"/>
                            </p:stCondLst>
                            <p:childTnLst>
                              <p:par>
                                <p:cTn id="49" presetID="9" presetClass="entr" presetSubtype="0" fill="hold" grpId="0" nodeType="afterEffect">
                                  <p:stCondLst>
                                    <p:cond delay="0"/>
                                  </p:stCondLst>
                                  <p:childTnLst>
                                    <p:set>
                                      <p:cBhvr>
                                        <p:cTn id="50" dur="1" fill="hold">
                                          <p:stCondLst>
                                            <p:cond delay="0"/>
                                          </p:stCondLst>
                                        </p:cTn>
                                        <p:tgtEl>
                                          <p:spTgt spid="15"/>
                                        </p:tgtEl>
                                        <p:attrNameLst>
                                          <p:attrName>style.visibility</p:attrName>
                                        </p:attrNameLst>
                                      </p:cBhvr>
                                      <p:to>
                                        <p:strVal val="visible"/>
                                      </p:to>
                                    </p:set>
                                    <p:animEffect transition="in" filter="dissolve">
                                      <p:cBhvr>
                                        <p:cTn id="51" dur="500"/>
                                        <p:tgtEl>
                                          <p:spTgt spid="15"/>
                                        </p:tgtEl>
                                      </p:cBhvr>
                                    </p:animEffect>
                                  </p:childTnLst>
                                </p:cTn>
                              </p:par>
                            </p:childTnLst>
                          </p:cTn>
                        </p:par>
                      </p:childTnLst>
                    </p:cTn>
                  </p:par>
                  <p:par>
                    <p:cTn id="52" fill="hold">
                      <p:stCondLst>
                        <p:cond delay="indefinite"/>
                      </p:stCondLst>
                      <p:childTnLst>
                        <p:par>
                          <p:cTn id="53" fill="hold">
                            <p:stCondLst>
                              <p:cond delay="0"/>
                            </p:stCondLst>
                            <p:childTnLst>
                              <p:par>
                                <p:cTn id="54" presetID="23" presetClass="entr" presetSubtype="272" fill="hold" grpId="0" nodeType="clickEffect">
                                  <p:stCondLst>
                                    <p:cond delay="0"/>
                                  </p:stCondLst>
                                  <p:childTnLst>
                                    <p:set>
                                      <p:cBhvr>
                                        <p:cTn id="55" dur="1" fill="hold">
                                          <p:stCondLst>
                                            <p:cond delay="0"/>
                                          </p:stCondLst>
                                        </p:cTn>
                                        <p:tgtEl>
                                          <p:spTgt spid="16"/>
                                        </p:tgtEl>
                                        <p:attrNameLst>
                                          <p:attrName>style.visibility</p:attrName>
                                        </p:attrNameLst>
                                      </p:cBhvr>
                                      <p:to>
                                        <p:strVal val="visible"/>
                                      </p:to>
                                    </p:set>
                                    <p:anim calcmode="lin" valueType="num">
                                      <p:cBhvr>
                                        <p:cTn id="56" dur="500" fill="hold"/>
                                        <p:tgtEl>
                                          <p:spTgt spid="16"/>
                                        </p:tgtEl>
                                        <p:attrNameLst>
                                          <p:attrName>ppt_w</p:attrName>
                                        </p:attrNameLst>
                                      </p:cBhvr>
                                      <p:tavLst>
                                        <p:tav tm="0">
                                          <p:val>
                                            <p:strVal val="2/3*#ppt_w"/>
                                          </p:val>
                                        </p:tav>
                                        <p:tav tm="100000">
                                          <p:val>
                                            <p:strVal val="#ppt_w"/>
                                          </p:val>
                                        </p:tav>
                                      </p:tavLst>
                                    </p:anim>
                                    <p:anim calcmode="lin" valueType="num">
                                      <p:cBhvr>
                                        <p:cTn id="57" dur="500" fill="hold"/>
                                        <p:tgtEl>
                                          <p:spTgt spid="16"/>
                                        </p:tgtEl>
                                        <p:attrNameLst>
                                          <p:attrName>ppt_h</p:attrName>
                                        </p:attrNameLst>
                                      </p:cBhvr>
                                      <p:tavLst>
                                        <p:tav tm="0">
                                          <p:val>
                                            <p:strVal val="2/3*#ppt_h"/>
                                          </p:val>
                                        </p:tav>
                                        <p:tav tm="100000">
                                          <p:val>
                                            <p:strVal val="#ppt_h"/>
                                          </p:val>
                                        </p:tav>
                                      </p:tavLst>
                                    </p:anim>
                                  </p:childTnLst>
                                </p:cTn>
                              </p:par>
                            </p:childTnLst>
                          </p:cTn>
                        </p:par>
                        <p:par>
                          <p:cTn id="58" fill="hold">
                            <p:stCondLst>
                              <p:cond delay="500"/>
                            </p:stCondLst>
                            <p:childTnLst>
                              <p:par>
                                <p:cTn id="59" presetID="9" presetClass="entr" presetSubtype="0" fill="hold" grpId="0" nodeType="afterEffect">
                                  <p:stCondLst>
                                    <p:cond delay="0"/>
                                  </p:stCondLst>
                                  <p:childTnLst>
                                    <p:set>
                                      <p:cBhvr>
                                        <p:cTn id="60" dur="1" fill="hold">
                                          <p:stCondLst>
                                            <p:cond delay="0"/>
                                          </p:stCondLst>
                                        </p:cTn>
                                        <p:tgtEl>
                                          <p:spTgt spid="17"/>
                                        </p:tgtEl>
                                        <p:attrNameLst>
                                          <p:attrName>style.visibility</p:attrName>
                                        </p:attrNameLst>
                                      </p:cBhvr>
                                      <p:to>
                                        <p:strVal val="visible"/>
                                      </p:to>
                                    </p:set>
                                    <p:animEffect transition="in" filter="dissolve">
                                      <p:cBhvr>
                                        <p:cTn id="61" dur="500"/>
                                        <p:tgtEl>
                                          <p:spTgt spid="17"/>
                                        </p:tgtEl>
                                      </p:cBhvr>
                                    </p:animEffect>
                                  </p:childTnLst>
                                </p:cTn>
                              </p:par>
                            </p:childTnLst>
                          </p:cTn>
                        </p:par>
                      </p:childTnLst>
                    </p:cTn>
                  </p:par>
                  <p:par>
                    <p:cTn id="62" fill="hold">
                      <p:stCondLst>
                        <p:cond delay="indefinite"/>
                      </p:stCondLst>
                      <p:childTnLst>
                        <p:par>
                          <p:cTn id="63" fill="hold">
                            <p:stCondLst>
                              <p:cond delay="0"/>
                            </p:stCondLst>
                            <p:childTnLst>
                              <p:par>
                                <p:cTn id="64" presetID="1" presetClass="exit" presetSubtype="0" fill="hold" grpId="0" nodeType="clickEffect">
                                  <p:stCondLst>
                                    <p:cond delay="0"/>
                                  </p:stCondLst>
                                  <p:childTnLst>
                                    <p:set>
                                      <p:cBhvr>
                                        <p:cTn id="65" dur="1" fill="hold">
                                          <p:stCondLst>
                                            <p:cond delay="0"/>
                                          </p:stCondLst>
                                        </p:cTn>
                                        <p:tgtEl>
                                          <p:spTgt spid="14"/>
                                        </p:tgtEl>
                                        <p:attrNameLst>
                                          <p:attrName>style.visibility</p:attrName>
                                        </p:attrNameLst>
                                      </p:cBhvr>
                                      <p:to>
                                        <p:strVal val="hidden"/>
                                      </p:to>
                                    </p:set>
                                  </p:childTnLst>
                                </p:cTn>
                              </p:par>
                              <p:par>
                                <p:cTn id="66" presetID="9" presetClass="entr" presetSubtype="0" fill="hold" grpId="0" nodeType="withEffect">
                                  <p:stCondLst>
                                    <p:cond delay="0"/>
                                  </p:stCondLst>
                                  <p:childTnLst>
                                    <p:set>
                                      <p:cBhvr>
                                        <p:cTn id="67" dur="1" fill="hold">
                                          <p:stCondLst>
                                            <p:cond delay="0"/>
                                          </p:stCondLst>
                                        </p:cTn>
                                        <p:tgtEl>
                                          <p:spTgt spid="1384453"/>
                                        </p:tgtEl>
                                        <p:attrNameLst>
                                          <p:attrName>style.visibility</p:attrName>
                                        </p:attrNameLst>
                                      </p:cBhvr>
                                      <p:to>
                                        <p:strVal val="visible"/>
                                      </p:to>
                                    </p:set>
                                    <p:animEffect transition="in" filter="dissolve">
                                      <p:cBhvr>
                                        <p:cTn id="68" dur="500"/>
                                        <p:tgtEl>
                                          <p:spTgt spid="13844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4451" grpId="0" animBg="1" autoUpdateAnimBg="0"/>
      <p:bldP spid="1384452" grpId="0" animBg="1" autoUpdateAnimBg="0"/>
      <p:bldP spid="1384453" grpId="0" animBg="1" autoUpdateAnimBg="0"/>
      <p:bldP spid="1384454" grpId="0" animBg="1"/>
      <p:bldP spid="1384455" grpId="0" animBg="1" autoUpdateAnimBg="0"/>
      <p:bldP spid="14" grpId="0" animBg="1"/>
      <p:bldP spid="12" grpId="0" animBg="1" autoUpdateAnimBg="0"/>
      <p:bldP spid="13" grpId="0" animBg="1"/>
      <p:bldP spid="15" grpId="0" animBg="1" autoUpdateAnimBg="0"/>
      <p:bldP spid="16" grpId="0" animBg="1"/>
      <p:bldP spid="17" grpId="0" animBg="1" autoUpdateAnimBg="0"/>
      <p:bldP spid="18" grpId="0" animBg="1"/>
      <p:bldP spid="19" grpId="0" animBg="1" autoUpdateAnimBg="0"/>
      <p:bldP spid="20"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Ver</a:t>
            </a:r>
            <a:r>
              <a:rPr lang="en-US" dirty="0" smtClean="0"/>
              <a:t> 1 Answer</a:t>
            </a:r>
            <a:endParaRPr lang="en-US" dirty="0"/>
          </a:p>
        </p:txBody>
      </p:sp>
      <p:sp>
        <p:nvSpPr>
          <p:cNvPr id="3" name="Content Placeholder 2"/>
          <p:cNvSpPr>
            <a:spLocks noGrp="1"/>
          </p:cNvSpPr>
          <p:nvPr>
            <p:ph idx="1"/>
          </p:nvPr>
        </p:nvSpPr>
        <p:spPr/>
        <p:txBody>
          <a:bodyPr/>
          <a:lstStyle/>
          <a:p>
            <a:r>
              <a:rPr lang="en-US" dirty="0" smtClean="0"/>
              <a:t>Priorities Should be Clear</a:t>
            </a:r>
          </a:p>
          <a:p>
            <a:pPr lvl="1"/>
            <a:r>
              <a:rPr lang="en-US" dirty="0" smtClean="0"/>
              <a:t>Bank1 over </a:t>
            </a:r>
            <a:r>
              <a:rPr lang="en-US" dirty="0" err="1" smtClean="0"/>
              <a:t>Finco</a:t>
            </a:r>
            <a:r>
              <a:rPr lang="en-US" dirty="0" smtClean="0"/>
              <a:t> over Bank2</a:t>
            </a:r>
            <a:endParaRPr lang="en-US" dirty="0"/>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12,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9</a:t>
            </a:fld>
            <a:endParaRPr lang="en-US" altLang="en-US"/>
          </a:p>
        </p:txBody>
      </p:sp>
    </p:spTree>
    <p:extLst>
      <p:ext uri="{BB962C8B-B14F-4D97-AF65-F5344CB8AC3E}">
        <p14:creationId xmlns:p14="http://schemas.microsoft.com/office/powerpoint/2010/main" val="1628135447"/>
      </p:ext>
    </p:extLst>
  </p:cSld>
  <p:clrMapOvr>
    <a:masterClrMapping/>
  </p:clrMapOvr>
  <p:timing>
    <p:tnLst>
      <p:par>
        <p:cTn id="1" dur="indefinite" restart="never" nodeType="tmRoot"/>
      </p:par>
    </p:tnLst>
  </p:timing>
</p:sld>
</file>

<file path=ppt/theme/theme1.xml><?xml version="1.0" encoding="utf-8"?>
<a:theme xmlns:a="http://schemas.openxmlformats.org/drawingml/2006/main" name="Generic (Standard)">
  <a:themeElements>
    <a:clrScheme name="">
      <a:dk1>
        <a:srgbClr val="000066"/>
      </a:dk1>
      <a:lt1>
        <a:srgbClr val="FFFFFF"/>
      </a:lt1>
      <a:dk2>
        <a:srgbClr val="336699"/>
      </a:dk2>
      <a:lt2>
        <a:srgbClr val="010000"/>
      </a:lt2>
      <a:accent1>
        <a:srgbClr val="CCECFF"/>
      </a:accent1>
      <a:accent2>
        <a:srgbClr val="FFFFCC"/>
      </a:accent2>
      <a:accent3>
        <a:srgbClr val="FFFFFF"/>
      </a:accent3>
      <a:accent4>
        <a:srgbClr val="000056"/>
      </a:accent4>
      <a:accent5>
        <a:srgbClr val="E2F4FF"/>
      </a:accent5>
      <a:accent6>
        <a:srgbClr val="E7E7B9"/>
      </a:accent6>
      <a:hlink>
        <a:srgbClr val="0066FF"/>
      </a:hlink>
      <a:folHlink>
        <a:srgbClr val="FFFFCC"/>
      </a:folHlink>
    </a:clrScheme>
    <a:fontScheme name="Generic (Standard)">
      <a:majorFont>
        <a:latin typeface="Helvetic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Standard)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clrMap bg1="lt1" tx1="dk1" bg2="lt2" tx2="dk2" accent1="accent1" accent2="accent2" accent3="accent3" accent4="accent4" accent5="accent5" accent6="accent6" hlink="hlink" folHlink="folHlink"/>
    </a:extraClrScheme>
    <a:extraClrScheme>
      <a:clrScheme name="Generic (Standard)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000000"/>
        </a:folHlink>
      </a:clrScheme>
      <a:clrMap bg1="dk2" tx1="lt1" bg2="dk1" tx2="lt2" accent1="accent1" accent2="accent2" accent3="accent3" accent4="accent4" accent5="accent5" accent6="accent6" hlink="hlink" folHlink="folHlink"/>
    </a:extraClrScheme>
    <a:extraClrScheme>
      <a:clrScheme name="Generic (Standard)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Generic (Standard) 4">
        <a:dk1>
          <a:srgbClr val="336699"/>
        </a:dk1>
        <a:lt1>
          <a:srgbClr val="FFFFFF"/>
        </a:lt1>
        <a:dk2>
          <a:srgbClr val="000066"/>
        </a:dk2>
        <a:lt2>
          <a:srgbClr val="010000"/>
        </a:lt2>
        <a:accent1>
          <a:srgbClr val="CCECFF"/>
        </a:accent1>
        <a:accent2>
          <a:srgbClr val="FFFFCC"/>
        </a:accent2>
        <a:accent3>
          <a:srgbClr val="FFFFFF"/>
        </a:accent3>
        <a:accent4>
          <a:srgbClr val="2A5682"/>
        </a:accent4>
        <a:accent5>
          <a:srgbClr val="E2F4FF"/>
        </a:accent5>
        <a:accent6>
          <a:srgbClr val="E7E7B9"/>
        </a:accent6>
        <a:hlink>
          <a:srgbClr val="3399FF"/>
        </a:hlink>
        <a:folHlink>
          <a:srgbClr val="FFFFCC"/>
        </a:folHlink>
      </a:clrScheme>
      <a:clrMap bg1="lt1" tx1="dk1" bg2="lt2" tx2="dk2" accent1="accent1" accent2="accent2" accent3="accent3" accent4="accent4" accent5="accent5" accent6="accent6" hlink="hlink" folHlink="folHlink"/>
    </a:extraClrScheme>
    <a:extraClrScheme>
      <a:clrScheme name="Generic (Standard) 5">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0066FF"/>
        </a:hlink>
        <a:folHlink>
          <a:srgbClr val="FFFF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HD:Microsoft Office 98:Templates:Presentations:Generic (Standard)</Template>
  <TotalTime>4053</TotalTime>
  <Words>1609</Words>
  <Application>Microsoft Office PowerPoint</Application>
  <PresentationFormat>Widescreen</PresentationFormat>
  <Paragraphs>283</Paragraphs>
  <Slides>34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Helvetica</vt:lpstr>
      <vt:lpstr>Monotype Sorts</vt:lpstr>
      <vt:lpstr>Times New Roman</vt:lpstr>
      <vt:lpstr>Generic (Standard)</vt:lpstr>
      <vt:lpstr>Class 7 Secured Transactions Spring 2021    Perfection: Secured Party’s Name</vt:lpstr>
      <vt:lpstr>9-502</vt:lpstr>
      <vt:lpstr>9-503: Name of Secured Party</vt:lpstr>
      <vt:lpstr>9-503: Name of Secured Party</vt:lpstr>
      <vt:lpstr>Copper King</vt:lpstr>
      <vt:lpstr>Organizing Bank Lending Groups</vt:lpstr>
      <vt:lpstr>Lending Groups: Version 1</vt:lpstr>
      <vt:lpstr>Lending Groups: Version 2</vt:lpstr>
      <vt:lpstr>Ver 1 Answer</vt:lpstr>
      <vt:lpstr>Ver 2 Answer</vt:lpstr>
      <vt:lpstr>3‑5: Secured Creditors and Agents</vt:lpstr>
      <vt:lpstr>Lending Groups: Version 3</vt:lpstr>
      <vt:lpstr>3-5: Answer</vt:lpstr>
      <vt:lpstr>3-5: Answer</vt:lpstr>
      <vt:lpstr>Ver 3 Answer</vt:lpstr>
      <vt:lpstr>2001 SA between Oak Rock and IDB</vt:lpstr>
      <vt:lpstr>2001 SA between Oak Rock and IDB</vt:lpstr>
      <vt:lpstr>2001 SA between Oak Rock and IDB</vt:lpstr>
      <vt:lpstr>2001 SA between Oak Rock and IDB</vt:lpstr>
      <vt:lpstr>2001 FS as to Oak Rock in favor of IDB</vt:lpstr>
      <vt:lpstr>2001 FS as to Oak Rock in favor of IDB</vt:lpstr>
      <vt:lpstr>The Effect of a Filed FS</vt:lpstr>
      <vt:lpstr>The Effect of a Filed FS</vt:lpstr>
      <vt:lpstr>The Effect of a Filed FS</vt:lpstr>
      <vt:lpstr>The Effect of a Filed FS</vt:lpstr>
      <vt:lpstr>The Effect of a Filed FS</vt:lpstr>
      <vt:lpstr>Oak Rock Financial</vt:lpstr>
      <vt:lpstr>Answer</vt:lpstr>
      <vt:lpstr>9-514 on Assignment</vt:lpstr>
      <vt:lpstr>9-514 on Assignment</vt:lpstr>
      <vt:lpstr>9-514 Comments</vt:lpstr>
      <vt:lpstr>9-512(c) on Amendments and Adding Collateral</vt:lpstr>
      <vt:lpstr>3-6: When Is Agency Determined?</vt:lpstr>
      <vt:lpstr>Answer</vt:lpstr>
    </vt:vector>
  </TitlesOfParts>
  <Company>The University of Chicago Law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Setting in High-Tech Industries</dc:title>
  <dc:creator>Randal Picker</dc:creator>
  <cp:lastModifiedBy>Picker, Randall</cp:lastModifiedBy>
  <cp:revision>415</cp:revision>
  <cp:lastPrinted>2018-10-10T19:18:03Z</cp:lastPrinted>
  <dcterms:created xsi:type="dcterms:W3CDTF">1999-10-27T15:27:59Z</dcterms:created>
  <dcterms:modified xsi:type="dcterms:W3CDTF">2021-04-12T19:06:25Z</dcterms:modified>
</cp:coreProperties>
</file>