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65"/>
  </p:notesMasterIdLst>
  <p:handoutMasterIdLst>
    <p:handoutMasterId r:id="rId66"/>
  </p:handoutMasterIdLst>
  <p:sldIdLst>
    <p:sldId id="1255" r:id="rId2"/>
    <p:sldId id="1337" r:id="rId3"/>
    <p:sldId id="1427" r:id="rId4"/>
    <p:sldId id="1410" r:id="rId5"/>
    <p:sldId id="1380" r:id="rId6"/>
    <p:sldId id="1383" r:id="rId7"/>
    <p:sldId id="1382" r:id="rId8"/>
    <p:sldId id="1385" r:id="rId9"/>
    <p:sldId id="1386" r:id="rId10"/>
    <p:sldId id="1387" r:id="rId11"/>
    <p:sldId id="1388" r:id="rId12"/>
    <p:sldId id="1389" r:id="rId13"/>
    <p:sldId id="1390" r:id="rId14"/>
    <p:sldId id="1391" r:id="rId15"/>
    <p:sldId id="1392" r:id="rId16"/>
    <p:sldId id="1381" r:id="rId17"/>
    <p:sldId id="1393" r:id="rId18"/>
    <p:sldId id="1429" r:id="rId19"/>
    <p:sldId id="1430" r:id="rId20"/>
    <p:sldId id="1431" r:id="rId21"/>
    <p:sldId id="1432" r:id="rId22"/>
    <p:sldId id="1433" r:id="rId23"/>
    <p:sldId id="1434" r:id="rId24"/>
    <p:sldId id="1435" r:id="rId25"/>
    <p:sldId id="1436" r:id="rId26"/>
    <p:sldId id="1437" r:id="rId27"/>
    <p:sldId id="1440" r:id="rId28"/>
    <p:sldId id="1438" r:id="rId29"/>
    <p:sldId id="1441" r:id="rId30"/>
    <p:sldId id="1443" r:id="rId31"/>
    <p:sldId id="1444" r:id="rId32"/>
    <p:sldId id="1445" r:id="rId33"/>
    <p:sldId id="1446" r:id="rId34"/>
    <p:sldId id="1447" r:id="rId35"/>
    <p:sldId id="1448" r:id="rId36"/>
    <p:sldId id="1450" r:id="rId37"/>
    <p:sldId id="1449" r:id="rId38"/>
    <p:sldId id="1451" r:id="rId39"/>
    <p:sldId id="1394" r:id="rId40"/>
    <p:sldId id="1395" r:id="rId41"/>
    <p:sldId id="1401" r:id="rId42"/>
    <p:sldId id="1396" r:id="rId43"/>
    <p:sldId id="1397" r:id="rId44"/>
    <p:sldId id="1398" r:id="rId45"/>
    <p:sldId id="1399" r:id="rId46"/>
    <p:sldId id="1400" r:id="rId47"/>
    <p:sldId id="1402" r:id="rId48"/>
    <p:sldId id="1405" r:id="rId49"/>
    <p:sldId id="1403" r:id="rId50"/>
    <p:sldId id="1406" r:id="rId51"/>
    <p:sldId id="1407" r:id="rId52"/>
    <p:sldId id="1411" r:id="rId53"/>
    <p:sldId id="1412" r:id="rId54"/>
    <p:sldId id="1415" r:id="rId55"/>
    <p:sldId id="1417" r:id="rId56"/>
    <p:sldId id="1418" r:id="rId57"/>
    <p:sldId id="1428" r:id="rId58"/>
    <p:sldId id="1420" r:id="rId59"/>
    <p:sldId id="1421" r:id="rId60"/>
    <p:sldId id="1423" r:id="rId61"/>
    <p:sldId id="1422" r:id="rId62"/>
    <p:sldId id="1424" r:id="rId63"/>
    <p:sldId id="1425" r:id="rId64"/>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0000FF"/>
    <a:srgbClr val="CC66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35" autoAdjust="0"/>
    <p:restoredTop sz="94660" autoAdjust="0"/>
  </p:normalViewPr>
  <p:slideViewPr>
    <p:cSldViewPr snapToGrid="0">
      <p:cViewPr varScale="1">
        <p:scale>
          <a:sx n="165" d="100"/>
          <a:sy n="165" d="100"/>
        </p:scale>
        <p:origin x="100" y="200"/>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defTabSz="931700">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3514" y="0"/>
            <a:ext cx="3036887" cy="463550"/>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algn="r" defTabSz="931700">
              <a:defRPr kumimoji="0" sz="1200"/>
            </a:lvl1pPr>
          </a:lstStyle>
          <a:p>
            <a:pPr>
              <a:defRPr/>
            </a:pPr>
            <a:fld id="{5F5541BF-F3F5-4050-AB21-85A73FDFAD7B}" type="datetime1">
              <a:rPr lang="en-US" altLang="en-US" smtClean="0"/>
              <a:t>4/7/2021</a:t>
            </a:fld>
            <a:endParaRPr lang="en-US" altLang="en-US"/>
          </a:p>
        </p:txBody>
      </p:sp>
      <p:sp>
        <p:nvSpPr>
          <p:cNvPr id="14340" name="Rectangle 4"/>
          <p:cNvSpPr>
            <a:spLocks noGrp="1" noChangeArrowheads="1"/>
          </p:cNvSpPr>
          <p:nvPr>
            <p:ph type="ftr" sz="quarter" idx="2"/>
          </p:nvPr>
        </p:nvSpPr>
        <p:spPr bwMode="auto">
          <a:xfrm>
            <a:off x="1" y="8832850"/>
            <a:ext cx="3036888" cy="463550"/>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defTabSz="931700">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3514" y="8832850"/>
            <a:ext cx="3036887" cy="463550"/>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algn="r" defTabSz="930207">
              <a:defRPr kumimoji="0" sz="1200"/>
            </a:lvl1pPr>
          </a:lstStyle>
          <a:p>
            <a:fld id="{87B58B34-58B8-4131-81F7-7F81D5E12417}" type="slidenum">
              <a:rPr lang="en-US" altLang="en-US"/>
              <a:pPr/>
              <a:t>‹#›</a:t>
            </a:fld>
            <a:endParaRPr lang="en-US" altLang="en-US"/>
          </a:p>
        </p:txBody>
      </p:sp>
    </p:spTree>
    <p:extLst>
      <p:ext uri="{BB962C8B-B14F-4D97-AF65-F5344CB8AC3E}">
        <p14:creationId xmlns:p14="http://schemas.microsoft.com/office/powerpoint/2010/main" val="33690811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defTabSz="931700">
              <a:defRPr kumimoji="0" sz="1200"/>
            </a:lvl1pPr>
          </a:lstStyle>
          <a:p>
            <a:pPr>
              <a:defRPr/>
            </a:pPr>
            <a:endParaRPr lang="en-US" altLang="en-US"/>
          </a:p>
        </p:txBody>
      </p:sp>
      <p:sp>
        <p:nvSpPr>
          <p:cNvPr id="40963" name="Rectangle 9"/>
          <p:cNvSpPr>
            <a:spLocks noGrp="1" noRot="1" noChangeAspect="1" noChangeArrowheads="1"/>
          </p:cNvSpPr>
          <p:nvPr>
            <p:ph type="sldImg" idx="2"/>
          </p:nvPr>
        </p:nvSpPr>
        <p:spPr bwMode="auto">
          <a:xfrm>
            <a:off x="406400" y="698500"/>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039" y="4416426"/>
            <a:ext cx="5140325" cy="4181475"/>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3514" y="0"/>
            <a:ext cx="3036887" cy="463550"/>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algn="r" defTabSz="931700">
              <a:defRPr kumimoji="0" sz="1200"/>
            </a:lvl1pPr>
          </a:lstStyle>
          <a:p>
            <a:pPr>
              <a:defRPr/>
            </a:pPr>
            <a:fld id="{67386A0C-88B9-4AEC-A003-5E1C28BE715A}" type="datetime1">
              <a:rPr lang="en-US" altLang="en-US" smtClean="0"/>
              <a:t>4/7/2021</a:t>
            </a:fld>
            <a:endParaRPr lang="en-US" altLang="en-US"/>
          </a:p>
        </p:txBody>
      </p:sp>
      <p:sp>
        <p:nvSpPr>
          <p:cNvPr id="2060" name="Rectangle 12"/>
          <p:cNvSpPr>
            <a:spLocks noGrp="1" noChangeArrowheads="1"/>
          </p:cNvSpPr>
          <p:nvPr>
            <p:ph type="ftr" sz="quarter" idx="4"/>
          </p:nvPr>
        </p:nvSpPr>
        <p:spPr bwMode="auto">
          <a:xfrm>
            <a:off x="1" y="8832850"/>
            <a:ext cx="3036888" cy="463550"/>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defTabSz="931700">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3514" y="8832850"/>
            <a:ext cx="3036887" cy="463550"/>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algn="r" defTabSz="930207">
              <a:defRPr kumimoji="0" sz="1200"/>
            </a:lvl1pPr>
          </a:lstStyle>
          <a:p>
            <a:fld id="{ACA96E28-A6BF-48EC-A9B9-5F05AE517681}" type="slidenum">
              <a:rPr lang="en-US" altLang="en-US"/>
              <a:pPr/>
              <a:t>‹#›</a:t>
            </a:fld>
            <a:endParaRPr lang="en-US" altLang="en-US"/>
          </a:p>
        </p:txBody>
      </p:sp>
    </p:spTree>
    <p:extLst>
      <p:ext uri="{BB962C8B-B14F-4D97-AF65-F5344CB8AC3E}">
        <p14:creationId xmlns:p14="http://schemas.microsoft.com/office/powerpoint/2010/main" val="107138281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0C50C6-72E9-482C-BC69-66014792FE54}"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7D49A3-D3ED-4E64-A5B7-C398708736CA}" type="slidenum">
              <a:rPr kumimoji="0" lang="en-US" altLang="en-US" sz="1200"/>
              <a:pPr/>
              <a:t>1</a:t>
            </a:fld>
            <a:endParaRPr kumimoji="0" lang="en-US" altLang="en-US" sz="1200"/>
          </a:p>
        </p:txBody>
      </p:sp>
      <p:sp>
        <p:nvSpPr>
          <p:cNvPr id="41988" name="Rectangle 2"/>
          <p:cNvSpPr>
            <a:spLocks noGrp="1" noRot="1" noChangeAspect="1" noChangeArrowheads="1" noTextEdit="1"/>
          </p:cNvSpPr>
          <p:nvPr>
            <p:ph type="sldImg"/>
          </p:nvPr>
        </p:nvSpPr>
        <p:spPr>
          <a:xfrm>
            <a:off x="406400" y="698500"/>
            <a:ext cx="6197600" cy="3486150"/>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11845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406400" y="698500"/>
            <a:ext cx="6197600" cy="3486150"/>
          </a:xfrm>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066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71A6AE08-4F8E-4434-9D27-E10899033A9C}" type="datetime1">
              <a:rPr kumimoji="0" lang="en-US" altLang="en-US" sz="1200"/>
              <a:t>4/7/2021</a:t>
            </a:fld>
            <a:endParaRPr kumimoji="0" lang="en-US" altLang="en-US" sz="1200"/>
          </a:p>
        </p:txBody>
      </p:sp>
      <p:sp>
        <p:nvSpPr>
          <p:cNvPr id="706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60AF72-F495-4F4F-9CC2-04B49DF59CE9}" type="slidenum">
              <a:rPr kumimoji="0" lang="en-US" altLang="en-US" sz="1200"/>
              <a:pPr/>
              <a:t>15</a:t>
            </a:fld>
            <a:endParaRPr kumimoji="0" lang="en-US" altLang="en-US" sz="1200"/>
          </a:p>
        </p:txBody>
      </p:sp>
    </p:spTree>
    <p:extLst>
      <p:ext uri="{BB962C8B-B14F-4D97-AF65-F5344CB8AC3E}">
        <p14:creationId xmlns:p14="http://schemas.microsoft.com/office/powerpoint/2010/main" val="2068353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16</a:t>
            </a:fld>
            <a:endParaRPr kumimoji="0" lang="en-US" altLang="en-US" sz="1200"/>
          </a:p>
        </p:txBody>
      </p:sp>
      <p:sp>
        <p:nvSpPr>
          <p:cNvPr id="41988" name="Rectangle 2"/>
          <p:cNvSpPr>
            <a:spLocks noGrp="1" noRot="1" noChangeAspect="1" noChangeArrowheads="1" noTextEdit="1"/>
          </p:cNvSpPr>
          <p:nvPr>
            <p:ph type="sldImg"/>
          </p:nvPr>
        </p:nvSpPr>
        <p:spPr>
          <a:xfrm>
            <a:off x="350838" y="693738"/>
            <a:ext cx="6156325" cy="3462337"/>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926283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65220A-374C-4061-A37E-AF80B6723CE1}" type="datetime1">
              <a:rPr kumimoji="0" lang="en-US" altLang="en-US" sz="1200"/>
              <a:t>4/7/2021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A3EF48-8A51-4995-91AC-FF4D3A4603AA}" type="slidenum">
              <a:rPr kumimoji="0" lang="en-US" altLang="en-US" sz="1200"/>
              <a:pPr/>
              <a:t>18</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203658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06400" y="698500"/>
            <a:ext cx="6197600" cy="348615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349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8CDF87-D112-49BA-9848-ED024AA3EA64}" type="datetime1">
              <a:rPr kumimoji="0" lang="en-US" altLang="en-US" sz="1200"/>
              <a:t>4/7/2021</a:t>
            </a:fld>
            <a:endParaRPr kumimoji="0" lang="en-US" altLang="en-US" sz="1200"/>
          </a:p>
        </p:txBody>
      </p:sp>
      <p:sp>
        <p:nvSpPr>
          <p:cNvPr id="634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280784-BA43-4BB2-B67A-72222C63DA99}" type="slidenum">
              <a:rPr kumimoji="0" lang="en-US" altLang="en-US" sz="1200"/>
              <a:pPr/>
              <a:t>22</a:t>
            </a:fld>
            <a:endParaRPr kumimoji="0" lang="en-US" altLang="en-US" sz="1200"/>
          </a:p>
        </p:txBody>
      </p:sp>
    </p:spTree>
    <p:extLst>
      <p:ext uri="{BB962C8B-B14F-4D97-AF65-F5344CB8AC3E}">
        <p14:creationId xmlns:p14="http://schemas.microsoft.com/office/powerpoint/2010/main" val="10758875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65220A-374C-4061-A37E-AF80B6723CE1}" type="datetime1">
              <a:rPr kumimoji="0" lang="en-US" altLang="en-US" sz="1200"/>
              <a:t>4/7/2021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A3EF48-8A51-4995-91AC-FF4D3A4603AA}" type="slidenum">
              <a:rPr kumimoji="0" lang="en-US" altLang="en-US" sz="1200"/>
              <a:pPr/>
              <a:t>27</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68203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65220A-374C-4061-A37E-AF80B6723CE1}" type="datetime1">
              <a:rPr kumimoji="0" lang="en-US" altLang="en-US" sz="1200"/>
              <a:t>4/7/2021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A3EF48-8A51-4995-91AC-FF4D3A4603AA}" type="slidenum">
              <a:rPr kumimoji="0" lang="en-US" altLang="en-US" sz="1200"/>
              <a:pPr/>
              <a:t>28</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36453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265220A-374C-4061-A37E-AF80B6723CE1}" type="datetime1">
              <a:rPr kumimoji="0" lang="en-US" altLang="en-US" sz="1200"/>
              <a:t>4/7/2021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20">
              <a:defRPr kumimoji="1" sz="2400">
                <a:solidFill>
                  <a:schemeClr val="tx1"/>
                </a:solidFill>
                <a:latin typeface="Times New Roman" panose="02020603050405020304" pitchFamily="18" charset="0"/>
              </a:defRPr>
            </a:lvl1pPr>
            <a:lvl2pPr marL="742895" indent="-285729" defTabSz="928620">
              <a:defRPr kumimoji="1" sz="2400">
                <a:solidFill>
                  <a:schemeClr val="tx1"/>
                </a:solidFill>
                <a:latin typeface="Times New Roman" panose="02020603050405020304" pitchFamily="18" charset="0"/>
              </a:defRPr>
            </a:lvl2pPr>
            <a:lvl3pPr marL="1142917" indent="-228583" defTabSz="928620">
              <a:defRPr kumimoji="1" sz="2400">
                <a:solidFill>
                  <a:schemeClr val="tx1"/>
                </a:solidFill>
                <a:latin typeface="Times New Roman" panose="02020603050405020304" pitchFamily="18" charset="0"/>
              </a:defRPr>
            </a:lvl3pPr>
            <a:lvl4pPr marL="1600083" indent="-228583" defTabSz="928620">
              <a:defRPr kumimoji="1" sz="2400">
                <a:solidFill>
                  <a:schemeClr val="tx1"/>
                </a:solidFill>
                <a:latin typeface="Times New Roman" panose="02020603050405020304" pitchFamily="18" charset="0"/>
              </a:defRPr>
            </a:lvl4pPr>
            <a:lvl5pPr marL="2057250" indent="-228583" defTabSz="928620">
              <a:defRPr kumimoji="1" sz="2400">
                <a:solidFill>
                  <a:schemeClr val="tx1"/>
                </a:solidFill>
                <a:latin typeface="Times New Roman" panose="02020603050405020304" pitchFamily="18" charset="0"/>
              </a:defRPr>
            </a:lvl5pPr>
            <a:lvl6pPr marL="25144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2862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A3EF48-8A51-4995-91AC-FF4D3A4603AA}" type="slidenum">
              <a:rPr kumimoji="0" lang="en-US" altLang="en-US" sz="1200"/>
              <a:pPr/>
              <a:t>29</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51808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39</a:t>
            </a:fld>
            <a:endParaRPr kumimoji="0" lang="en-US" altLang="en-US" sz="1200"/>
          </a:p>
        </p:txBody>
      </p:sp>
      <p:sp>
        <p:nvSpPr>
          <p:cNvPr id="41988" name="Rectangle 2"/>
          <p:cNvSpPr>
            <a:spLocks noGrp="1" noRot="1" noChangeAspect="1" noChangeArrowheads="1" noTextEdit="1"/>
          </p:cNvSpPr>
          <p:nvPr>
            <p:ph type="sldImg"/>
          </p:nvPr>
        </p:nvSpPr>
        <p:spPr>
          <a:xfrm>
            <a:off x="350838" y="693738"/>
            <a:ext cx="6156325" cy="3462337"/>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5301154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54</a:t>
            </a:fld>
            <a:endParaRPr kumimoji="0" lang="en-US" altLang="en-US" sz="1200"/>
          </a:p>
        </p:txBody>
      </p:sp>
      <p:sp>
        <p:nvSpPr>
          <p:cNvPr id="41988" name="Rectangle 2"/>
          <p:cNvSpPr>
            <a:spLocks noGrp="1" noRot="1" noChangeAspect="1" noChangeArrowheads="1" noTextEdit="1"/>
          </p:cNvSpPr>
          <p:nvPr>
            <p:ph type="sldImg"/>
          </p:nvPr>
        </p:nvSpPr>
        <p:spPr>
          <a:xfrm>
            <a:off x="350838" y="693738"/>
            <a:ext cx="6156325" cy="3462337"/>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763908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56</a:t>
            </a:fld>
            <a:endParaRPr kumimoji="0" lang="en-US" altLang="en-US" sz="1200"/>
          </a:p>
        </p:txBody>
      </p:sp>
      <p:sp>
        <p:nvSpPr>
          <p:cNvPr id="41988" name="Rectangle 2"/>
          <p:cNvSpPr>
            <a:spLocks noGrp="1" noRot="1" noChangeAspect="1" noChangeArrowheads="1" noTextEdit="1"/>
          </p:cNvSpPr>
          <p:nvPr>
            <p:ph type="sldImg"/>
          </p:nvPr>
        </p:nvSpPr>
        <p:spPr>
          <a:xfrm>
            <a:off x="350838" y="693738"/>
            <a:ext cx="6156325" cy="3462337"/>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62671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59018C-5228-4A56-980B-95B12390270E}" type="datetime1">
              <a:rPr kumimoji="0" lang="en-US" altLang="en-US" sz="1200"/>
              <a:t>4/7/2021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8422EA-F3B2-42CF-B255-31DF96D1273F}" type="slidenum">
              <a:rPr kumimoji="0" lang="en-US" altLang="en-US" sz="1200"/>
              <a:pPr/>
              <a:t>2</a:t>
            </a:fld>
            <a:endParaRPr kumimoji="0" lang="en-US" altLang="en-US" sz="1200"/>
          </a:p>
        </p:txBody>
      </p:sp>
      <p:sp>
        <p:nvSpPr>
          <p:cNvPr id="43012" name="Rectangle 2"/>
          <p:cNvSpPr>
            <a:spLocks noGrp="1" noRot="1" noChangeAspect="1" noChangeArrowheads="1" noTextEdit="1"/>
          </p:cNvSpPr>
          <p:nvPr>
            <p:ph type="sldImg"/>
          </p:nvPr>
        </p:nvSpPr>
        <p:spPr>
          <a:xfrm>
            <a:off x="406400" y="698500"/>
            <a:ext cx="6197600" cy="3486150"/>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96176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9DC310-85C7-434C-9D2A-A8BB1DC509D2}" type="datetime1">
              <a:rPr kumimoji="0" lang="en-US" altLang="en-US" sz="1200"/>
              <a:t>4/7/2021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17">
              <a:defRPr kumimoji="1" sz="2400">
                <a:solidFill>
                  <a:schemeClr val="tx1"/>
                </a:solidFill>
                <a:latin typeface="Times New Roman" panose="02020603050405020304" pitchFamily="18" charset="0"/>
              </a:defRPr>
            </a:lvl1pPr>
            <a:lvl2pPr marL="734278" indent="-282414" defTabSz="919417">
              <a:defRPr kumimoji="1" sz="2400">
                <a:solidFill>
                  <a:schemeClr val="tx1"/>
                </a:solidFill>
                <a:latin typeface="Times New Roman" panose="02020603050405020304" pitchFamily="18" charset="0"/>
              </a:defRPr>
            </a:lvl2pPr>
            <a:lvl3pPr marL="1129658" indent="-225931" defTabSz="919417">
              <a:defRPr kumimoji="1" sz="2400">
                <a:solidFill>
                  <a:schemeClr val="tx1"/>
                </a:solidFill>
                <a:latin typeface="Times New Roman" panose="02020603050405020304" pitchFamily="18" charset="0"/>
              </a:defRPr>
            </a:lvl3pPr>
            <a:lvl4pPr marL="1581523" indent="-225931" defTabSz="919417">
              <a:defRPr kumimoji="1" sz="2400">
                <a:solidFill>
                  <a:schemeClr val="tx1"/>
                </a:solidFill>
                <a:latin typeface="Times New Roman" panose="02020603050405020304" pitchFamily="18" charset="0"/>
              </a:defRPr>
            </a:lvl4pPr>
            <a:lvl5pPr marL="2033386" indent="-225931" defTabSz="919417">
              <a:defRPr kumimoji="1" sz="2400">
                <a:solidFill>
                  <a:schemeClr val="tx1"/>
                </a:solidFill>
                <a:latin typeface="Times New Roman" panose="02020603050405020304" pitchFamily="18" charset="0"/>
              </a:defRPr>
            </a:lvl5pPr>
            <a:lvl6pPr marL="248525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6pPr>
            <a:lvl7pPr marL="2937113"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7pPr>
            <a:lvl8pPr marL="3388977"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8pPr>
            <a:lvl9pPr marL="3840840" indent="-225931" defTabSz="91941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EE4EB7-4607-4724-9B90-EC4AB8F34D47}" type="slidenum">
              <a:rPr kumimoji="0" lang="en-US" altLang="en-US" sz="1200"/>
              <a:pPr/>
              <a:t>5</a:t>
            </a:fld>
            <a:endParaRPr kumimoji="0" lang="en-US" altLang="en-US" sz="1200"/>
          </a:p>
        </p:txBody>
      </p:sp>
      <p:sp>
        <p:nvSpPr>
          <p:cNvPr id="41988" name="Rectangle 2"/>
          <p:cNvSpPr>
            <a:spLocks noGrp="1" noRot="1" noChangeAspect="1" noChangeArrowheads="1" noTextEdit="1"/>
          </p:cNvSpPr>
          <p:nvPr>
            <p:ph type="sldImg"/>
          </p:nvPr>
        </p:nvSpPr>
        <p:spPr>
          <a:xfrm>
            <a:off x="350838" y="693738"/>
            <a:ext cx="6156325" cy="3462337"/>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71363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06400" y="698500"/>
            <a:ext cx="6197600" cy="348615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349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8CDF87-D112-49BA-9848-ED024AA3EA64}" type="datetime1">
              <a:rPr kumimoji="0" lang="en-US" altLang="en-US" sz="1200"/>
              <a:t>4/7/2021</a:t>
            </a:fld>
            <a:endParaRPr kumimoji="0" lang="en-US" altLang="en-US" sz="1200"/>
          </a:p>
        </p:txBody>
      </p:sp>
      <p:sp>
        <p:nvSpPr>
          <p:cNvPr id="634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280784-BA43-4BB2-B67A-72222C63DA99}" type="slidenum">
              <a:rPr kumimoji="0" lang="en-US" altLang="en-US" sz="1200"/>
              <a:pPr/>
              <a:t>6</a:t>
            </a:fld>
            <a:endParaRPr kumimoji="0" lang="en-US" altLang="en-US" sz="1200"/>
          </a:p>
        </p:txBody>
      </p:sp>
    </p:spTree>
    <p:extLst>
      <p:ext uri="{BB962C8B-B14F-4D97-AF65-F5344CB8AC3E}">
        <p14:creationId xmlns:p14="http://schemas.microsoft.com/office/powerpoint/2010/main" val="2824657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06400" y="698500"/>
            <a:ext cx="6197600" cy="3486150"/>
          </a:xfrm>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55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EC1944-42FA-4EC4-A77A-21E68816F078}" type="datetime1">
              <a:rPr kumimoji="0" lang="en-US" altLang="en-US" sz="1200"/>
              <a:t>4/7/2021</a:t>
            </a:fld>
            <a:endParaRPr kumimoji="0" lang="en-US" altLang="en-US" sz="1200"/>
          </a:p>
        </p:txBody>
      </p:sp>
      <p:sp>
        <p:nvSpPr>
          <p:cNvPr id="655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12A655-3D58-4BAD-913D-1AD06092BAD9}" type="slidenum">
              <a:rPr kumimoji="0" lang="en-US" altLang="en-US" sz="1200"/>
              <a:pPr/>
              <a:t>10</a:t>
            </a:fld>
            <a:endParaRPr kumimoji="0" lang="en-US" altLang="en-US" sz="1200"/>
          </a:p>
        </p:txBody>
      </p:sp>
    </p:spTree>
    <p:extLst>
      <p:ext uri="{BB962C8B-B14F-4D97-AF65-F5344CB8AC3E}">
        <p14:creationId xmlns:p14="http://schemas.microsoft.com/office/powerpoint/2010/main" val="1709617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xfrm>
            <a:off x="406400" y="698500"/>
            <a:ext cx="6197600" cy="3486150"/>
          </a:xfrm>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65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3F883C-0AF5-45BD-80B7-AD326A2A6646}" type="datetime1">
              <a:rPr kumimoji="0" lang="en-US" altLang="en-US" sz="1200"/>
              <a:t>4/7/2021</a:t>
            </a:fld>
            <a:endParaRPr kumimoji="0" lang="en-US" altLang="en-US" sz="1200"/>
          </a:p>
        </p:txBody>
      </p:sp>
      <p:sp>
        <p:nvSpPr>
          <p:cNvPr id="665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83222CD9-8207-4B3C-B819-CEFDD1623744}" type="slidenum">
              <a:rPr kumimoji="0" lang="en-US" altLang="en-US" sz="1200"/>
              <a:pPr/>
              <a:t>11</a:t>
            </a:fld>
            <a:endParaRPr kumimoji="0" lang="en-US" altLang="en-US" sz="1200"/>
          </a:p>
        </p:txBody>
      </p:sp>
    </p:spTree>
    <p:extLst>
      <p:ext uri="{BB962C8B-B14F-4D97-AF65-F5344CB8AC3E}">
        <p14:creationId xmlns:p14="http://schemas.microsoft.com/office/powerpoint/2010/main" val="3644028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406400" y="698500"/>
            <a:ext cx="6197600" cy="3486150"/>
          </a:xfrm>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758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F61A29D-C92D-45CD-89EC-6CE7006E9B97}" type="datetime1">
              <a:rPr kumimoji="0" lang="en-US" altLang="en-US" sz="1200"/>
              <a:t>4/7/2021</a:t>
            </a:fld>
            <a:endParaRPr kumimoji="0" lang="en-US" altLang="en-US" sz="1200"/>
          </a:p>
        </p:txBody>
      </p:sp>
      <p:sp>
        <p:nvSpPr>
          <p:cNvPr id="6758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3A4B66-07C5-4D7A-A5B4-F1EE35C7B208}" type="slidenum">
              <a:rPr kumimoji="0" lang="en-US" altLang="en-US" sz="1200"/>
              <a:pPr/>
              <a:t>12</a:t>
            </a:fld>
            <a:endParaRPr kumimoji="0" lang="en-US" altLang="en-US" sz="1200"/>
          </a:p>
        </p:txBody>
      </p:sp>
    </p:spTree>
    <p:extLst>
      <p:ext uri="{BB962C8B-B14F-4D97-AF65-F5344CB8AC3E}">
        <p14:creationId xmlns:p14="http://schemas.microsoft.com/office/powerpoint/2010/main" val="1164762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406400" y="698500"/>
            <a:ext cx="6197600" cy="3486150"/>
          </a:xfrm>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861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CEF6E0-DAA1-42CC-AD76-427A5090EE74}" type="datetime1">
              <a:rPr kumimoji="0" lang="en-US" altLang="en-US" sz="1200"/>
              <a:t>4/7/2021</a:t>
            </a:fld>
            <a:endParaRPr kumimoji="0" lang="en-US" altLang="en-US" sz="1200"/>
          </a:p>
        </p:txBody>
      </p:sp>
      <p:sp>
        <p:nvSpPr>
          <p:cNvPr id="686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F3A636-50CD-434A-97E3-9FD098BCB5B5}" type="slidenum">
              <a:rPr kumimoji="0" lang="en-US" altLang="en-US" sz="1200"/>
              <a:pPr/>
              <a:t>13</a:t>
            </a:fld>
            <a:endParaRPr kumimoji="0" lang="en-US" altLang="en-US" sz="1200"/>
          </a:p>
        </p:txBody>
      </p:sp>
    </p:spTree>
    <p:extLst>
      <p:ext uri="{BB962C8B-B14F-4D97-AF65-F5344CB8AC3E}">
        <p14:creationId xmlns:p14="http://schemas.microsoft.com/office/powerpoint/2010/main" val="2447427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xfrm>
            <a:off x="406400" y="698500"/>
            <a:ext cx="6197600" cy="3486150"/>
          </a:xfrm>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6963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4426E7-9DB3-419A-B01E-BF4B2A7768B6}" type="datetime1">
              <a:rPr kumimoji="0" lang="en-US" altLang="en-US" sz="1200"/>
              <a:t>4/7/2021</a:t>
            </a:fld>
            <a:endParaRPr kumimoji="0" lang="en-US" altLang="en-US" sz="1200"/>
          </a:p>
        </p:txBody>
      </p:sp>
      <p:sp>
        <p:nvSpPr>
          <p:cNvPr id="696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39E60DB7-F8E9-49C6-92A3-C0E5646BAB76}" type="slidenum">
              <a:rPr kumimoji="0" lang="en-US" altLang="en-US" sz="1200"/>
              <a:pPr/>
              <a:t>14</a:t>
            </a:fld>
            <a:endParaRPr kumimoji="0" lang="en-US" altLang="en-US" sz="1200"/>
          </a:p>
        </p:txBody>
      </p:sp>
    </p:spTree>
    <p:extLst>
      <p:ext uri="{BB962C8B-B14F-4D97-AF65-F5344CB8AC3E}">
        <p14:creationId xmlns:p14="http://schemas.microsoft.com/office/powerpoint/2010/main" val="42572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4747B162-3466-4AAC-83CA-4FA4269B3637}" type="datetime4">
              <a:rPr lang="en-US" smtClean="0"/>
              <a:t>April 7,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2000-11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3DF75781-D767-43BE-B2D0-5A5E6F4CC431}" type="slidenum">
              <a:rPr lang="en-US" altLang="en-US"/>
              <a:pPr/>
              <a:t>‹#›</a:t>
            </a:fld>
            <a:endParaRPr lang="en-US" altLang="en-US"/>
          </a:p>
        </p:txBody>
      </p:sp>
    </p:spTree>
    <p:extLst>
      <p:ext uri="{BB962C8B-B14F-4D97-AF65-F5344CB8AC3E}">
        <p14:creationId xmlns:p14="http://schemas.microsoft.com/office/powerpoint/2010/main" val="310086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7D9CDE7D-A743-4D24-9C28-06E371B4A1A3}" type="datetime4">
              <a:rPr lang="en-US" smtClean="0"/>
              <a:t>April 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E245D3C-AFB6-46ED-9004-637FB6227ED8}" type="slidenum">
              <a:rPr lang="en-US" altLang="en-US"/>
              <a:pPr/>
              <a:t>‹#›</a:t>
            </a:fld>
            <a:endParaRPr lang="en-US" altLang="en-US"/>
          </a:p>
        </p:txBody>
      </p:sp>
    </p:spTree>
    <p:extLst>
      <p:ext uri="{BB962C8B-B14F-4D97-AF65-F5344CB8AC3E}">
        <p14:creationId xmlns:p14="http://schemas.microsoft.com/office/powerpoint/2010/main" val="1897349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CC0F34C3-2BF4-4FA7-9283-11D6D5A8AC19}" type="datetime4">
              <a:rPr lang="en-US" smtClean="0"/>
              <a:t>April 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B5659FCD-34BC-419E-8434-91882AE0807A}" type="slidenum">
              <a:rPr lang="en-US" altLang="en-US"/>
              <a:pPr/>
              <a:t>‹#›</a:t>
            </a:fld>
            <a:endParaRPr lang="en-US" altLang="en-US"/>
          </a:p>
        </p:txBody>
      </p:sp>
    </p:spTree>
    <p:extLst>
      <p:ext uri="{BB962C8B-B14F-4D97-AF65-F5344CB8AC3E}">
        <p14:creationId xmlns:p14="http://schemas.microsoft.com/office/powerpoint/2010/main" val="193935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312C4A2A-8DA3-44E7-BBDC-5ED0228D59B6}" type="datetime4">
              <a:rPr lang="en-US" smtClean="0"/>
              <a:t>April 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8F874B50-A445-4E98-A6AA-1D08942DC169}" type="slidenum">
              <a:rPr lang="en-US" altLang="en-US"/>
              <a:pPr/>
              <a:t>‹#›</a:t>
            </a:fld>
            <a:endParaRPr lang="en-US" altLang="en-US"/>
          </a:p>
        </p:txBody>
      </p:sp>
    </p:spTree>
    <p:extLst>
      <p:ext uri="{BB962C8B-B14F-4D97-AF65-F5344CB8AC3E}">
        <p14:creationId xmlns:p14="http://schemas.microsoft.com/office/powerpoint/2010/main" val="3917301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6EF89195-CEC4-4FC7-BF50-2C703F88AD25}" type="datetime4">
              <a:rPr lang="en-US" smtClean="0"/>
              <a:t>April 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FCAE2A12-0949-41CD-9C51-4B4D822A989B}" type="slidenum">
              <a:rPr lang="en-US" altLang="en-US"/>
              <a:pPr/>
              <a:t>‹#›</a:t>
            </a:fld>
            <a:endParaRPr lang="en-US" altLang="en-US"/>
          </a:p>
        </p:txBody>
      </p:sp>
    </p:spTree>
    <p:extLst>
      <p:ext uri="{BB962C8B-B14F-4D97-AF65-F5344CB8AC3E}">
        <p14:creationId xmlns:p14="http://schemas.microsoft.com/office/powerpoint/2010/main" val="3788077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BE8C5292-BD4F-4920-AE4F-A67447537054}" type="datetime4">
              <a:rPr lang="en-US" smtClean="0"/>
              <a:t>April 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E3F7F19B-5EA6-411E-B213-CA35F6634535}" type="slidenum">
              <a:rPr lang="en-US" altLang="en-US"/>
              <a:pPr/>
              <a:t>‹#›</a:t>
            </a:fld>
            <a:endParaRPr lang="en-US" altLang="en-US"/>
          </a:p>
        </p:txBody>
      </p:sp>
    </p:spTree>
    <p:extLst>
      <p:ext uri="{BB962C8B-B14F-4D97-AF65-F5344CB8AC3E}">
        <p14:creationId xmlns:p14="http://schemas.microsoft.com/office/powerpoint/2010/main" val="2746656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D997CC4F-E9F2-4D63-82A4-EEF61071F69D}" type="datetime4">
              <a:rPr lang="en-US" smtClean="0"/>
              <a:t>April 7,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C4337D65-AE96-49CD-BC09-542BA9CEE3A3}" type="slidenum">
              <a:rPr lang="en-US" altLang="en-US"/>
              <a:pPr/>
              <a:t>‹#›</a:t>
            </a:fld>
            <a:endParaRPr lang="en-US" altLang="en-US"/>
          </a:p>
        </p:txBody>
      </p:sp>
    </p:spTree>
    <p:extLst>
      <p:ext uri="{BB962C8B-B14F-4D97-AF65-F5344CB8AC3E}">
        <p14:creationId xmlns:p14="http://schemas.microsoft.com/office/powerpoint/2010/main" val="90783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6E24349F-37A4-470D-887C-0064268B32CA}" type="datetime4">
              <a:rPr lang="en-US" smtClean="0"/>
              <a:t>April 7,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68B57EE4-BFA0-4703-966F-A3ED937C44A2}" type="slidenum">
              <a:rPr lang="en-US" altLang="en-US"/>
              <a:pPr/>
              <a:t>‹#›</a:t>
            </a:fld>
            <a:endParaRPr lang="en-US" altLang="en-US"/>
          </a:p>
        </p:txBody>
      </p:sp>
    </p:spTree>
    <p:extLst>
      <p:ext uri="{BB962C8B-B14F-4D97-AF65-F5344CB8AC3E}">
        <p14:creationId xmlns:p14="http://schemas.microsoft.com/office/powerpoint/2010/main" val="1834447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32448867-F652-4370-931E-FBB4833B6D9F}" type="datetime4">
              <a:rPr lang="en-US" smtClean="0"/>
              <a:t>April 7,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7D8F9739-368D-4EBF-94A2-46EC62635815}" type="slidenum">
              <a:rPr lang="en-US" altLang="en-US"/>
              <a:pPr/>
              <a:t>‹#›</a:t>
            </a:fld>
            <a:endParaRPr lang="en-US" altLang="en-US"/>
          </a:p>
        </p:txBody>
      </p:sp>
    </p:spTree>
    <p:extLst>
      <p:ext uri="{BB962C8B-B14F-4D97-AF65-F5344CB8AC3E}">
        <p14:creationId xmlns:p14="http://schemas.microsoft.com/office/powerpoint/2010/main" val="3063392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58BD3F-C011-4D56-9705-6AD99F6ADCCA}" type="datetime4">
              <a:rPr lang="en-US" smtClean="0"/>
              <a:t>April 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2F5D053-AFAD-4CD5-9288-509B2F19F3DB}" type="slidenum">
              <a:rPr lang="en-US" altLang="en-US"/>
              <a:pPr/>
              <a:t>‹#›</a:t>
            </a:fld>
            <a:endParaRPr lang="en-US" altLang="en-US"/>
          </a:p>
        </p:txBody>
      </p:sp>
    </p:spTree>
    <p:extLst>
      <p:ext uri="{BB962C8B-B14F-4D97-AF65-F5344CB8AC3E}">
        <p14:creationId xmlns:p14="http://schemas.microsoft.com/office/powerpoint/2010/main" val="287595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4964173-EB2A-40AA-A29A-D81E389AB391}" type="datetime4">
              <a:rPr lang="en-US" smtClean="0"/>
              <a:t>April 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2000-11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2754AD46-A895-485D-A344-66E2E831902A}" type="slidenum">
              <a:rPr lang="en-US" altLang="en-US"/>
              <a:pPr/>
              <a:t>‹#›</a:t>
            </a:fld>
            <a:endParaRPr lang="en-US" altLang="en-US"/>
          </a:p>
        </p:txBody>
      </p:sp>
    </p:spTree>
    <p:extLst>
      <p:ext uri="{BB962C8B-B14F-4D97-AF65-F5344CB8AC3E}">
        <p14:creationId xmlns:p14="http://schemas.microsoft.com/office/powerpoint/2010/main" val="97738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325275642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1FF1B4D-B4E6-4C7E-B6F9-B6520FB414C1}" type="datetime4">
              <a:rPr lang="en-US" smtClean="0"/>
              <a:t>April 7,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2000-11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0AB1AD08-2C36-45E6-93DE-CD8BF81DC07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5</a:t>
            </a:r>
            <a:r>
              <a:rPr lang="en-US" altLang="en-US" sz="2800" dirty="0"/>
              <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sz="6000" dirty="0"/>
              <a:t>Perfection: Introduction</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r>
              <a:rPr lang="en-US" altLang="en-US" sz="2000" dirty="0">
                <a:solidFill>
                  <a:srgbClr val="0000FF"/>
                </a:solidFill>
              </a:rPr>
              <a:t>773.702.0864/r-picker@uchicago.edu</a:t>
            </a:r>
          </a:p>
          <a:p>
            <a:r>
              <a:rPr lang="en-US" altLang="en-US" sz="1800" dirty="0">
                <a:solidFill>
                  <a:srgbClr val="0000FF"/>
                </a:solidFill>
              </a:rPr>
              <a:t>Copyright ©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9-102(a)(33): Equipment</a:t>
            </a:r>
          </a:p>
        </p:txBody>
      </p:sp>
      <p:sp>
        <p:nvSpPr>
          <p:cNvPr id="30723" name="Content Placeholder 2"/>
          <p:cNvSpPr>
            <a:spLocks noGrp="1"/>
          </p:cNvSpPr>
          <p:nvPr>
            <p:ph idx="1"/>
          </p:nvPr>
        </p:nvSpPr>
        <p:spPr/>
        <p:txBody>
          <a:bodyPr/>
          <a:lstStyle/>
          <a:p>
            <a:r>
              <a:rPr lang="en-US" altLang="en-US" smtClean="0"/>
              <a:t>“Equipment” means</a:t>
            </a:r>
          </a:p>
          <a:p>
            <a:pPr lvl="1"/>
            <a:r>
              <a:rPr lang="en-US" altLang="en-US" smtClean="0"/>
              <a:t>goods other than inventory, farm products, or consumer goods.</a:t>
            </a:r>
          </a:p>
        </p:txBody>
      </p:sp>
      <p:sp>
        <p:nvSpPr>
          <p:cNvPr id="4" name="Date Placeholder 3"/>
          <p:cNvSpPr>
            <a:spLocks noGrp="1"/>
          </p:cNvSpPr>
          <p:nvPr>
            <p:ph type="dt" sz="quarter" idx="10"/>
          </p:nvPr>
        </p:nvSpPr>
        <p:spPr/>
        <p:txBody>
          <a:bodyPr/>
          <a:lstStyle/>
          <a:p>
            <a:pPr>
              <a:defRPr/>
            </a:pPr>
            <a:fld id="{52E3FB65-8010-4BB4-9FFF-544FE39E26DC}"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2B8C11-AF91-4AB1-B56D-81B9E546A653}"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082842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9-102(a)(23): Consumer Goods</a:t>
            </a:r>
          </a:p>
        </p:txBody>
      </p:sp>
      <p:sp>
        <p:nvSpPr>
          <p:cNvPr id="31747" name="Content Placeholder 2"/>
          <p:cNvSpPr>
            <a:spLocks noGrp="1"/>
          </p:cNvSpPr>
          <p:nvPr>
            <p:ph idx="1"/>
          </p:nvPr>
        </p:nvSpPr>
        <p:spPr/>
        <p:txBody>
          <a:bodyPr/>
          <a:lstStyle/>
          <a:p>
            <a:r>
              <a:rPr lang="en-US" altLang="en-US" smtClean="0"/>
              <a:t>“Consumer goods” means</a:t>
            </a:r>
          </a:p>
          <a:p>
            <a:pPr lvl="1"/>
            <a:r>
              <a:rPr lang="en-US" altLang="en-US" smtClean="0"/>
              <a:t>goods that are used or bought for use primarily for personal, family, or household purposes.</a:t>
            </a:r>
          </a:p>
          <a:p>
            <a:endParaRPr lang="en-US" altLang="en-US" smtClean="0"/>
          </a:p>
        </p:txBody>
      </p:sp>
      <p:sp>
        <p:nvSpPr>
          <p:cNvPr id="4" name="Date Placeholder 3"/>
          <p:cNvSpPr>
            <a:spLocks noGrp="1"/>
          </p:cNvSpPr>
          <p:nvPr>
            <p:ph type="dt" sz="quarter" idx="10"/>
          </p:nvPr>
        </p:nvSpPr>
        <p:spPr/>
        <p:txBody>
          <a:bodyPr/>
          <a:lstStyle/>
          <a:p>
            <a:pPr>
              <a:defRPr/>
            </a:pPr>
            <a:fld id="{37731AA8-DB7B-4335-8B24-C082894CA359}"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774793-B285-49AD-98DC-33A0F3EC7BFE}"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092570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mtClean="0"/>
              <a:t>9-102(a)(34): Farm Products</a:t>
            </a:r>
          </a:p>
        </p:txBody>
      </p:sp>
      <p:sp>
        <p:nvSpPr>
          <p:cNvPr id="32771" name="Content Placeholder 2"/>
          <p:cNvSpPr>
            <a:spLocks noGrp="1"/>
          </p:cNvSpPr>
          <p:nvPr>
            <p:ph idx="1"/>
          </p:nvPr>
        </p:nvSpPr>
        <p:spPr/>
        <p:txBody>
          <a:bodyPr/>
          <a:lstStyle/>
          <a:p>
            <a:r>
              <a:rPr lang="en-US" altLang="en-US" dirty="0" smtClean="0"/>
              <a:t>“Farm products” means goods, </a:t>
            </a:r>
            <a:r>
              <a:rPr lang="en-US" altLang="en-US" dirty="0" smtClean="0">
                <a:solidFill>
                  <a:srgbClr val="FF0000"/>
                </a:solidFill>
              </a:rPr>
              <a:t>other than standing timber</a:t>
            </a:r>
            <a:r>
              <a:rPr lang="en-US" altLang="en-US" dirty="0" smtClean="0"/>
              <a:t>, with respect to which the debtor is engaged in a farming operation and which are:</a:t>
            </a:r>
          </a:p>
          <a:p>
            <a:pPr lvl="1"/>
            <a:r>
              <a:rPr lang="en-US" altLang="en-US" dirty="0" smtClean="0"/>
              <a:t>(A) crops grown, growing, or to be grown, including:</a:t>
            </a:r>
          </a:p>
          <a:p>
            <a:pPr lvl="2"/>
            <a:r>
              <a:rPr lang="en-US" altLang="en-US" dirty="0" smtClean="0"/>
              <a:t>(i) crops produced on trees, vines, and bushes; and</a:t>
            </a:r>
          </a:p>
        </p:txBody>
      </p:sp>
      <p:sp>
        <p:nvSpPr>
          <p:cNvPr id="4" name="Date Placeholder 3"/>
          <p:cNvSpPr>
            <a:spLocks noGrp="1"/>
          </p:cNvSpPr>
          <p:nvPr>
            <p:ph type="dt" sz="quarter" idx="10"/>
          </p:nvPr>
        </p:nvSpPr>
        <p:spPr/>
        <p:txBody>
          <a:bodyPr/>
          <a:lstStyle/>
          <a:p>
            <a:pPr>
              <a:defRPr/>
            </a:pPr>
            <a:fld id="{0A1D3CE3-5273-4527-8AD7-EA95BBC81B24}"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950E75-D076-4170-A87A-B7D27E620A0E}"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6286370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mtClean="0"/>
              <a:t>9-102(a)(34): Farm Products</a:t>
            </a:r>
          </a:p>
        </p:txBody>
      </p:sp>
      <p:sp>
        <p:nvSpPr>
          <p:cNvPr id="33795" name="Content Placeholder 2"/>
          <p:cNvSpPr>
            <a:spLocks noGrp="1"/>
          </p:cNvSpPr>
          <p:nvPr>
            <p:ph idx="1"/>
          </p:nvPr>
        </p:nvSpPr>
        <p:spPr/>
        <p:txBody>
          <a:bodyPr/>
          <a:lstStyle/>
          <a:p>
            <a:pPr lvl="2"/>
            <a:r>
              <a:rPr lang="en-US" altLang="en-US" dirty="0" smtClean="0"/>
              <a:t>(</a:t>
            </a:r>
            <a:r>
              <a:rPr lang="en-US" altLang="en-US" dirty="0"/>
              <a:t>ii) aquatic goods produced in </a:t>
            </a:r>
            <a:r>
              <a:rPr lang="en-US" altLang="en-US" dirty="0" err="1"/>
              <a:t>aquacultural</a:t>
            </a:r>
            <a:r>
              <a:rPr lang="en-US" altLang="en-US" dirty="0"/>
              <a:t> operations;</a:t>
            </a:r>
          </a:p>
          <a:p>
            <a:pPr lvl="1"/>
            <a:r>
              <a:rPr lang="en-US" altLang="en-US" dirty="0" smtClean="0"/>
              <a:t>(B) livestock, born or unborn, including aquatic goods produced in </a:t>
            </a:r>
            <a:r>
              <a:rPr lang="en-US" altLang="en-US" dirty="0" err="1" smtClean="0"/>
              <a:t>aquacultural</a:t>
            </a:r>
            <a:r>
              <a:rPr lang="en-US" altLang="en-US" dirty="0" smtClean="0"/>
              <a:t> operations;</a:t>
            </a:r>
          </a:p>
          <a:p>
            <a:pPr lvl="1"/>
            <a:r>
              <a:rPr lang="en-US" altLang="en-US" dirty="0" smtClean="0"/>
              <a:t>(C) supplies used or produced in a farming operation; or</a:t>
            </a:r>
          </a:p>
          <a:p>
            <a:pPr lvl="1"/>
            <a:r>
              <a:rPr lang="en-US" altLang="en-US" dirty="0" smtClean="0"/>
              <a:t>(D) products of crops or livestock in their unmanufactured states.</a:t>
            </a:r>
          </a:p>
          <a:p>
            <a:pPr lvl="2"/>
            <a:endParaRPr lang="en-US" altLang="en-US" dirty="0" smtClean="0"/>
          </a:p>
        </p:txBody>
      </p:sp>
      <p:sp>
        <p:nvSpPr>
          <p:cNvPr id="4" name="Date Placeholder 3"/>
          <p:cNvSpPr>
            <a:spLocks noGrp="1"/>
          </p:cNvSpPr>
          <p:nvPr>
            <p:ph type="dt" sz="quarter" idx="10"/>
          </p:nvPr>
        </p:nvSpPr>
        <p:spPr/>
        <p:txBody>
          <a:bodyPr/>
          <a:lstStyle/>
          <a:p>
            <a:pPr>
              <a:defRPr/>
            </a:pPr>
            <a:fld id="{94CE1A1C-AA71-4C8F-9B29-D359A2BF575C}"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7E0493-F53D-4EA0-A61B-C90E2FBB714B}"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168134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9-102(a)(48): Inventory</a:t>
            </a:r>
          </a:p>
        </p:txBody>
      </p:sp>
      <p:sp>
        <p:nvSpPr>
          <p:cNvPr id="34819" name="Content Placeholder 2"/>
          <p:cNvSpPr>
            <a:spLocks noGrp="1"/>
          </p:cNvSpPr>
          <p:nvPr>
            <p:ph idx="1"/>
          </p:nvPr>
        </p:nvSpPr>
        <p:spPr/>
        <p:txBody>
          <a:bodyPr/>
          <a:lstStyle/>
          <a:p>
            <a:r>
              <a:rPr lang="en-US" altLang="en-US" smtClean="0"/>
              <a:t>(48) “Inventory” means goods, other than farm products, which:</a:t>
            </a:r>
          </a:p>
          <a:p>
            <a:pPr lvl="1"/>
            <a:r>
              <a:rPr lang="en-US" altLang="en-US" smtClean="0"/>
              <a:t>(A) are leased by a person as lessor;</a:t>
            </a:r>
          </a:p>
          <a:p>
            <a:pPr lvl="1"/>
            <a:r>
              <a:rPr lang="en-US" altLang="en-US" smtClean="0"/>
              <a:t>(B) are held by a person for sale or lease or to be furnished under a contract of service;</a:t>
            </a:r>
          </a:p>
          <a:p>
            <a:pPr lvl="1"/>
            <a:r>
              <a:rPr lang="en-US" altLang="en-US" smtClean="0"/>
              <a:t>(C) are furnished by a person under a contract of service; or</a:t>
            </a:r>
          </a:p>
          <a:p>
            <a:endParaRPr lang="en-US" altLang="en-US" smtClean="0"/>
          </a:p>
        </p:txBody>
      </p:sp>
      <p:sp>
        <p:nvSpPr>
          <p:cNvPr id="4" name="Date Placeholder 3"/>
          <p:cNvSpPr>
            <a:spLocks noGrp="1"/>
          </p:cNvSpPr>
          <p:nvPr>
            <p:ph type="dt" sz="quarter" idx="10"/>
          </p:nvPr>
        </p:nvSpPr>
        <p:spPr/>
        <p:txBody>
          <a:bodyPr/>
          <a:lstStyle/>
          <a:p>
            <a:pPr>
              <a:defRPr/>
            </a:pPr>
            <a:fld id="{111B3FA4-4EAA-4348-84FD-494B86B839EF}"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C04AE1-66C5-4687-939F-33B7BE5D8608}"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7088829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9-102(a)(48): Inventory</a:t>
            </a:r>
          </a:p>
        </p:txBody>
      </p:sp>
      <p:sp>
        <p:nvSpPr>
          <p:cNvPr id="35843" name="Content Placeholder 2"/>
          <p:cNvSpPr>
            <a:spLocks noGrp="1"/>
          </p:cNvSpPr>
          <p:nvPr>
            <p:ph idx="1"/>
          </p:nvPr>
        </p:nvSpPr>
        <p:spPr/>
        <p:txBody>
          <a:bodyPr/>
          <a:lstStyle/>
          <a:p>
            <a:pPr lvl="1"/>
            <a:r>
              <a:rPr lang="en-US" altLang="en-US" smtClean="0"/>
              <a:t>(D) consist of raw materials, work in process, or materials used or consumed in a business.</a:t>
            </a:r>
          </a:p>
        </p:txBody>
      </p:sp>
      <p:sp>
        <p:nvSpPr>
          <p:cNvPr id="4" name="Date Placeholder 3"/>
          <p:cNvSpPr>
            <a:spLocks noGrp="1"/>
          </p:cNvSpPr>
          <p:nvPr>
            <p:ph type="dt" sz="quarter" idx="10"/>
          </p:nvPr>
        </p:nvSpPr>
        <p:spPr/>
        <p:txBody>
          <a:bodyPr/>
          <a:lstStyle/>
          <a:p>
            <a:pPr>
              <a:defRPr/>
            </a:pPr>
            <a:fld id="{EE8B3F98-34E2-4F97-9565-DDB996B58EB2}"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3D6E9C-80B3-4EA1-B388-9584FB4F2510}"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962296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dirty="0" smtClean="0">
                <a:cs typeface="Times New Roman" panose="02020603050405020304" pitchFamily="18" charset="0"/>
              </a:rPr>
              <a:t>Figuring out UCC Collateral Types</a:t>
            </a:r>
          </a:p>
        </p:txBody>
      </p:sp>
      <p:sp>
        <p:nvSpPr>
          <p:cNvPr id="1392643" name="AutoShape 3"/>
          <p:cNvSpPr>
            <a:spLocks noChangeArrowheads="1"/>
          </p:cNvSpPr>
          <p:nvPr/>
        </p:nvSpPr>
        <p:spPr bwMode="auto">
          <a:xfrm>
            <a:off x="88646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5164275" y="2102729"/>
            <a:ext cx="3158063"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smtClean="0"/>
              <a:t>FS: Equipment?</a:t>
            </a:r>
          </a:p>
          <a:p>
            <a:pPr algn="ctr"/>
            <a:r>
              <a:rPr lang="en-US" altLang="en-US" sz="3200" dirty="0" smtClean="0"/>
              <a:t>Inventory?</a:t>
            </a:r>
            <a:endParaRPr lang="en-US" altLang="en-US" sz="3200" dirty="0"/>
          </a:p>
          <a:p>
            <a:pPr algn="ctr"/>
            <a:r>
              <a:rPr lang="en-US" altLang="en-US" sz="3200" dirty="0"/>
              <a:t>$</a:t>
            </a:r>
          </a:p>
        </p:txBody>
      </p:sp>
      <p:sp>
        <p:nvSpPr>
          <p:cNvPr id="1392647" name="Rectangle 7"/>
          <p:cNvSpPr>
            <a:spLocks noChangeArrowheads="1"/>
          </p:cNvSpPr>
          <p:nvPr/>
        </p:nvSpPr>
        <p:spPr bwMode="auto">
          <a:xfrm>
            <a:off x="25400" y="3058440"/>
            <a:ext cx="3911600" cy="304698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solidFill>
                  <a:srgbClr val="000066"/>
                </a:solidFill>
                <a:cs typeface="Times New Roman" panose="02020603050405020304" pitchFamily="18" charset="0"/>
              </a:rPr>
              <a:t>SA: “Debtor </a:t>
            </a:r>
            <a:r>
              <a:rPr lang="en-US" altLang="en-US" sz="3200" dirty="0">
                <a:solidFill>
                  <a:srgbClr val="000066"/>
                </a:solidFill>
                <a:cs typeface="Times New Roman" panose="02020603050405020304" pitchFamily="18" charset="0"/>
              </a:rPr>
              <a:t>hereby grants to Bank a security interest in Debtor’s </a:t>
            </a:r>
            <a:r>
              <a:rPr lang="en-US" altLang="en-US" sz="3200" dirty="0" smtClean="0">
                <a:solidFill>
                  <a:srgbClr val="000066"/>
                </a:solidFill>
                <a:cs typeface="Times New Roman" panose="02020603050405020304" pitchFamily="18" charset="0"/>
              </a:rPr>
              <a:t>copiers to </a:t>
            </a:r>
            <a:r>
              <a:rPr lang="en-US" altLang="en-US" sz="3200" dirty="0">
                <a:solidFill>
                  <a:srgbClr val="000066"/>
                </a:solidFill>
                <a:cs typeface="Times New Roman" panose="02020603050405020304" pitchFamily="18" charset="0"/>
              </a:rPr>
              <a:t>secure all debts of Debtor to Bank.”</a:t>
            </a:r>
          </a:p>
        </p:txBody>
      </p:sp>
      <p:sp>
        <p:nvSpPr>
          <p:cNvPr id="1392648" name="Rectangle 8"/>
          <p:cNvSpPr>
            <a:spLocks noChangeArrowheads="1"/>
          </p:cNvSpPr>
          <p:nvPr/>
        </p:nvSpPr>
        <p:spPr bwMode="auto">
          <a:xfrm>
            <a:off x="7304218" y="4808693"/>
            <a:ext cx="440219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t>
            </a:r>
            <a:r>
              <a:rPr lang="en-US" altLang="en-US" sz="3600" dirty="0" smtClean="0">
                <a:solidFill>
                  <a:srgbClr val="FF0000"/>
                </a:solidFill>
                <a:cs typeface="Times New Roman" panose="02020603050405020304" pitchFamily="18" charset="0"/>
              </a:rPr>
              <a:t>category should Bank list in the FS?</a:t>
            </a:r>
            <a:endParaRPr lang="en-US" altLang="en-US" sz="3600" dirty="0">
              <a:solidFill>
                <a:srgbClr val="FF0000"/>
              </a:solidFill>
              <a:cs typeface="Times New Roman" panose="02020603050405020304" pitchFamily="18" charset="0"/>
            </a:endParaRPr>
          </a:p>
        </p:txBody>
      </p:sp>
      <p:sp>
        <p:nvSpPr>
          <p:cNvPr id="12" name="Text Box 5"/>
          <p:cNvSpPr txBox="1">
            <a:spLocks noChangeArrowheads="1"/>
          </p:cNvSpPr>
          <p:nvPr/>
        </p:nvSpPr>
        <p:spPr bwMode="auto">
          <a:xfrm>
            <a:off x="11181144" y="0"/>
            <a:ext cx="1010856"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218461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7"/>
                                        </p:tgtEl>
                                        <p:attrNameLst>
                                          <p:attrName>style.visibility</p:attrName>
                                        </p:attrNameLst>
                                      </p:cBhvr>
                                      <p:to>
                                        <p:strVal val="visible"/>
                                      </p:to>
                                    </p:set>
                                    <p:animEffect transition="in" filter="dissolve">
                                      <p:cBhvr>
                                        <p:cTn id="26" dur="500"/>
                                        <p:tgtEl>
                                          <p:spTgt spid="1392647"/>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1392648"/>
                                        </p:tgtEl>
                                        <p:attrNameLst>
                                          <p:attrName>style.visibility</p:attrName>
                                        </p:attrNameLst>
                                      </p:cBhvr>
                                      <p:to>
                                        <p:strVal val="visible"/>
                                      </p:to>
                                    </p:set>
                                    <p:animEffect transition="in" filter="dissolve">
                                      <p:cBhvr>
                                        <p:cTn id="30"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7" grpId="0" animBg="1" autoUpdateAnimBg="0"/>
      <p:bldP spid="1392648"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Depends on Facts</a:t>
            </a:r>
          </a:p>
          <a:p>
            <a:pPr lvl="1"/>
            <a:r>
              <a:rPr lang="en-US" dirty="0" smtClean="0"/>
              <a:t>What use is Debtor making of the copier?</a:t>
            </a:r>
          </a:p>
          <a:p>
            <a:pPr lvl="1"/>
            <a:r>
              <a:rPr lang="en-US" dirty="0" smtClean="0"/>
              <a:t>If using it to run its business—like the Law School—it is equipment but if the copier is the thing that Debtor sells, then inventory</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17</a:t>
            </a:fld>
            <a:endParaRPr lang="en-US" altLang="en-US" dirty="0"/>
          </a:p>
        </p:txBody>
      </p:sp>
    </p:spTree>
    <p:extLst>
      <p:ext uri="{BB962C8B-B14F-4D97-AF65-F5344CB8AC3E}">
        <p14:creationId xmlns:p14="http://schemas.microsoft.com/office/powerpoint/2010/main" val="4013820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7C0757A4-F764-4A4B-B7A4-47D1C17F198A}" type="datetime4">
              <a:rPr lang="en-US" smtClean="0"/>
              <a:t>April 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C60E4D-41FA-40B3-B1F7-1F01D63ED8F3}"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t>Bean Timberland</a:t>
            </a:r>
          </a:p>
        </p:txBody>
      </p:sp>
      <p:sp>
        <p:nvSpPr>
          <p:cNvPr id="1401859" name="AutoShape 3"/>
          <p:cNvSpPr>
            <a:spLocks noChangeArrowheads="1"/>
          </p:cNvSpPr>
          <p:nvPr/>
        </p:nvSpPr>
        <p:spPr bwMode="auto">
          <a:xfrm>
            <a:off x="7040282" y="1524000"/>
            <a:ext cx="26670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401860" name="AutoShape 4"/>
          <p:cNvSpPr>
            <a:spLocks noChangeArrowheads="1"/>
          </p:cNvSpPr>
          <p:nvPr/>
        </p:nvSpPr>
        <p:spPr bwMode="auto">
          <a:xfrm>
            <a:off x="1325282"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Bean</a:t>
            </a:r>
          </a:p>
        </p:txBody>
      </p:sp>
      <p:sp>
        <p:nvSpPr>
          <p:cNvPr id="1401861" name="AutoShape 5"/>
          <p:cNvSpPr>
            <a:spLocks noChangeArrowheads="1"/>
          </p:cNvSpPr>
          <p:nvPr/>
        </p:nvSpPr>
        <p:spPr bwMode="auto">
          <a:xfrm>
            <a:off x="1401482"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Potlach</a:t>
            </a:r>
          </a:p>
        </p:txBody>
      </p:sp>
      <p:sp>
        <p:nvSpPr>
          <p:cNvPr id="1401862" name="Line 6"/>
          <p:cNvSpPr>
            <a:spLocks noChangeShapeType="1"/>
          </p:cNvSpPr>
          <p:nvPr/>
        </p:nvSpPr>
        <p:spPr bwMode="auto">
          <a:xfrm>
            <a:off x="3611282" y="1828800"/>
            <a:ext cx="381000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3" name="AutoShape 7"/>
          <p:cNvSpPr>
            <a:spLocks noChangeArrowheads="1"/>
          </p:cNvSpPr>
          <p:nvPr/>
        </p:nvSpPr>
        <p:spPr bwMode="auto">
          <a:xfrm>
            <a:off x="3839882" y="2133600"/>
            <a:ext cx="3048000" cy="1066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Timber</a:t>
            </a:r>
          </a:p>
          <a:p>
            <a:pPr algn="ctr"/>
            <a:r>
              <a:rPr lang="en-US" altLang="en-US" sz="3200" dirty="0"/>
              <a:t>FS: Timber</a:t>
            </a:r>
          </a:p>
        </p:txBody>
      </p:sp>
      <p:sp>
        <p:nvSpPr>
          <p:cNvPr id="1401864" name="Line 8"/>
          <p:cNvSpPr>
            <a:spLocks noChangeShapeType="1"/>
          </p:cNvSpPr>
          <p:nvPr/>
        </p:nvSpPr>
        <p:spPr bwMode="auto">
          <a:xfrm>
            <a:off x="2544482" y="2667000"/>
            <a:ext cx="0" cy="23622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5" name="AutoShape 9"/>
          <p:cNvSpPr>
            <a:spLocks noChangeArrowheads="1"/>
          </p:cNvSpPr>
          <p:nvPr/>
        </p:nvSpPr>
        <p:spPr bwMode="auto">
          <a:xfrm>
            <a:off x="406400" y="3276600"/>
            <a:ext cx="1985682" cy="91440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Sale of cut timber</a:t>
            </a:r>
          </a:p>
        </p:txBody>
      </p:sp>
      <p:sp>
        <p:nvSpPr>
          <p:cNvPr id="1401866" name="AutoShape 10"/>
          <p:cNvSpPr>
            <a:spLocks noChangeArrowheads="1"/>
          </p:cNvSpPr>
          <p:nvPr/>
        </p:nvSpPr>
        <p:spPr bwMode="auto">
          <a:xfrm>
            <a:off x="4601882" y="5029200"/>
            <a:ext cx="2286000" cy="12192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Idaho</a:t>
            </a:r>
          </a:p>
        </p:txBody>
      </p:sp>
      <p:sp>
        <p:nvSpPr>
          <p:cNvPr id="1401867" name="Line 11"/>
          <p:cNvSpPr>
            <a:spLocks noChangeShapeType="1"/>
          </p:cNvSpPr>
          <p:nvPr/>
        </p:nvSpPr>
        <p:spPr bwMode="auto">
          <a:xfrm>
            <a:off x="3001682" y="2667000"/>
            <a:ext cx="1600200" cy="236220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8" name="AutoShape 12"/>
          <p:cNvSpPr>
            <a:spLocks noChangeArrowheads="1"/>
          </p:cNvSpPr>
          <p:nvPr/>
        </p:nvSpPr>
        <p:spPr bwMode="auto">
          <a:xfrm>
            <a:off x="4617757" y="3592514"/>
            <a:ext cx="2133600" cy="93027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Sale of cut timber</a:t>
            </a:r>
          </a:p>
        </p:txBody>
      </p:sp>
      <p:sp>
        <p:nvSpPr>
          <p:cNvPr id="1401870" name="Rectangle 14"/>
          <p:cNvSpPr>
            <a:spLocks noChangeArrowheads="1"/>
          </p:cNvSpPr>
          <p:nvPr/>
        </p:nvSpPr>
        <p:spPr bwMode="auto">
          <a:xfrm>
            <a:off x="7465547" y="3542437"/>
            <a:ext cx="4421653" cy="1754326"/>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Is the timber inventory such that P and I are BIOCOB for 9-320?</a:t>
            </a:r>
          </a:p>
        </p:txBody>
      </p:sp>
      <p:sp>
        <p:nvSpPr>
          <p:cNvPr id="18" name="Rectangle 7"/>
          <p:cNvSpPr>
            <a:spLocks noChangeArrowheads="1"/>
          </p:cNvSpPr>
          <p:nvPr/>
        </p:nvSpPr>
        <p:spPr bwMode="auto">
          <a:xfrm>
            <a:off x="12018963" y="6679547"/>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41142376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401860"/>
                                        </p:tgtEl>
                                        <p:attrNameLst>
                                          <p:attrName>style.visibility</p:attrName>
                                        </p:attrNameLst>
                                      </p:cBhvr>
                                      <p:to>
                                        <p:strVal val="visible"/>
                                      </p:to>
                                    </p:set>
                                    <p:anim calcmode="lin" valueType="num">
                                      <p:cBhvr additive="base">
                                        <p:cTn id="7" dur="500" fill="hold"/>
                                        <p:tgtEl>
                                          <p:spTgt spid="1401860"/>
                                        </p:tgtEl>
                                        <p:attrNameLst>
                                          <p:attrName>ppt_x</p:attrName>
                                        </p:attrNameLst>
                                      </p:cBhvr>
                                      <p:tavLst>
                                        <p:tav tm="0">
                                          <p:val>
                                            <p:strVal val="0-#ppt_w/2"/>
                                          </p:val>
                                        </p:tav>
                                        <p:tav tm="100000">
                                          <p:val>
                                            <p:strVal val="#ppt_x"/>
                                          </p:val>
                                        </p:tav>
                                      </p:tavLst>
                                    </p:anim>
                                    <p:anim calcmode="lin" valueType="num">
                                      <p:cBhvr additive="base">
                                        <p:cTn id="8" dur="500" fill="hold"/>
                                        <p:tgtEl>
                                          <p:spTgt spid="14018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401861"/>
                                        </p:tgtEl>
                                        <p:attrNameLst>
                                          <p:attrName>style.visibility</p:attrName>
                                        </p:attrNameLst>
                                      </p:cBhvr>
                                      <p:to>
                                        <p:strVal val="visible"/>
                                      </p:to>
                                    </p:set>
                                    <p:anim calcmode="lin" valueType="num">
                                      <p:cBhvr>
                                        <p:cTn id="12" dur="500" fill="hold"/>
                                        <p:tgtEl>
                                          <p:spTgt spid="1401861"/>
                                        </p:tgtEl>
                                        <p:attrNameLst>
                                          <p:attrName>ppt_w</p:attrName>
                                        </p:attrNameLst>
                                      </p:cBhvr>
                                      <p:tavLst>
                                        <p:tav tm="0">
                                          <p:val>
                                            <p:strVal val="2/3*#ppt_w"/>
                                          </p:val>
                                        </p:tav>
                                        <p:tav tm="100000">
                                          <p:val>
                                            <p:strVal val="#ppt_w"/>
                                          </p:val>
                                        </p:tav>
                                      </p:tavLst>
                                    </p:anim>
                                    <p:anim calcmode="lin" valueType="num">
                                      <p:cBhvr>
                                        <p:cTn id="13" dur="500" fill="hold"/>
                                        <p:tgtEl>
                                          <p:spTgt spid="140186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401864"/>
                                        </p:tgtEl>
                                        <p:attrNameLst>
                                          <p:attrName>style.visibility</p:attrName>
                                        </p:attrNameLst>
                                      </p:cBhvr>
                                      <p:to>
                                        <p:strVal val="visible"/>
                                      </p:to>
                                    </p:set>
                                    <p:anim calcmode="lin" valueType="num">
                                      <p:cBhvr>
                                        <p:cTn id="17" dur="500" fill="hold"/>
                                        <p:tgtEl>
                                          <p:spTgt spid="1401864"/>
                                        </p:tgtEl>
                                        <p:attrNameLst>
                                          <p:attrName>ppt_w</p:attrName>
                                        </p:attrNameLst>
                                      </p:cBhvr>
                                      <p:tavLst>
                                        <p:tav tm="0">
                                          <p:val>
                                            <p:fltVal val="0"/>
                                          </p:val>
                                        </p:tav>
                                        <p:tav tm="100000">
                                          <p:val>
                                            <p:strVal val="#ppt_w"/>
                                          </p:val>
                                        </p:tav>
                                      </p:tavLst>
                                    </p:anim>
                                    <p:anim calcmode="lin" valueType="num">
                                      <p:cBhvr>
                                        <p:cTn id="18" dur="500" fill="hold"/>
                                        <p:tgtEl>
                                          <p:spTgt spid="1401864"/>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401865"/>
                                        </p:tgtEl>
                                        <p:attrNameLst>
                                          <p:attrName>style.visibility</p:attrName>
                                        </p:attrNameLst>
                                      </p:cBhvr>
                                      <p:to>
                                        <p:strVal val="visible"/>
                                      </p:to>
                                    </p:set>
                                    <p:animEffect transition="in" filter="dissolve">
                                      <p:cBhvr>
                                        <p:cTn id="22" dur="500"/>
                                        <p:tgtEl>
                                          <p:spTgt spid="140186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401859"/>
                                        </p:tgtEl>
                                        <p:attrNameLst>
                                          <p:attrName>style.visibility</p:attrName>
                                        </p:attrNameLst>
                                      </p:cBhvr>
                                      <p:to>
                                        <p:strVal val="visible"/>
                                      </p:to>
                                    </p:set>
                                    <p:anim calcmode="lin" valueType="num">
                                      <p:cBhvr>
                                        <p:cTn id="27" dur="500" fill="hold"/>
                                        <p:tgtEl>
                                          <p:spTgt spid="1401859"/>
                                        </p:tgtEl>
                                        <p:attrNameLst>
                                          <p:attrName>ppt_w</p:attrName>
                                        </p:attrNameLst>
                                      </p:cBhvr>
                                      <p:tavLst>
                                        <p:tav tm="0">
                                          <p:val>
                                            <p:strVal val="2/3*#ppt_w"/>
                                          </p:val>
                                        </p:tav>
                                        <p:tav tm="100000">
                                          <p:val>
                                            <p:strVal val="#ppt_w"/>
                                          </p:val>
                                        </p:tav>
                                      </p:tavLst>
                                    </p:anim>
                                    <p:anim calcmode="lin" valueType="num">
                                      <p:cBhvr>
                                        <p:cTn id="28" dur="500" fill="hold"/>
                                        <p:tgtEl>
                                          <p:spTgt spid="140185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401862"/>
                                        </p:tgtEl>
                                        <p:attrNameLst>
                                          <p:attrName>style.visibility</p:attrName>
                                        </p:attrNameLst>
                                      </p:cBhvr>
                                      <p:to>
                                        <p:strVal val="visible"/>
                                      </p:to>
                                    </p:set>
                                    <p:anim calcmode="lin" valueType="num">
                                      <p:cBhvr>
                                        <p:cTn id="32" dur="500" fill="hold"/>
                                        <p:tgtEl>
                                          <p:spTgt spid="1401862"/>
                                        </p:tgtEl>
                                        <p:attrNameLst>
                                          <p:attrName>ppt_w</p:attrName>
                                        </p:attrNameLst>
                                      </p:cBhvr>
                                      <p:tavLst>
                                        <p:tav tm="0">
                                          <p:val>
                                            <p:fltVal val="0"/>
                                          </p:val>
                                        </p:tav>
                                        <p:tav tm="100000">
                                          <p:val>
                                            <p:strVal val="#ppt_w"/>
                                          </p:val>
                                        </p:tav>
                                      </p:tavLst>
                                    </p:anim>
                                    <p:anim calcmode="lin" valueType="num">
                                      <p:cBhvr>
                                        <p:cTn id="33" dur="500" fill="hold"/>
                                        <p:tgtEl>
                                          <p:spTgt spid="140186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401863"/>
                                        </p:tgtEl>
                                        <p:attrNameLst>
                                          <p:attrName>style.visibility</p:attrName>
                                        </p:attrNameLst>
                                      </p:cBhvr>
                                      <p:to>
                                        <p:strVal val="visible"/>
                                      </p:to>
                                    </p:set>
                                    <p:animEffect transition="in" filter="dissolve">
                                      <p:cBhvr>
                                        <p:cTn id="37" dur="500"/>
                                        <p:tgtEl>
                                          <p:spTgt spid="140186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hidden"/>
                                      </p:to>
                                    </p:set>
                                  </p:childTnLst>
                                </p:cTn>
                              </p:par>
                              <p:par>
                                <p:cTn id="42" presetID="23" presetClass="entr" presetSubtype="272" fill="hold" grpId="0" nodeType="withEffect">
                                  <p:stCondLst>
                                    <p:cond delay="0"/>
                                  </p:stCondLst>
                                  <p:childTnLst>
                                    <p:set>
                                      <p:cBhvr>
                                        <p:cTn id="43" dur="1" fill="hold">
                                          <p:stCondLst>
                                            <p:cond delay="0"/>
                                          </p:stCondLst>
                                        </p:cTn>
                                        <p:tgtEl>
                                          <p:spTgt spid="1401866"/>
                                        </p:tgtEl>
                                        <p:attrNameLst>
                                          <p:attrName>style.visibility</p:attrName>
                                        </p:attrNameLst>
                                      </p:cBhvr>
                                      <p:to>
                                        <p:strVal val="visible"/>
                                      </p:to>
                                    </p:set>
                                    <p:anim calcmode="lin" valueType="num">
                                      <p:cBhvr>
                                        <p:cTn id="44" dur="500" fill="hold"/>
                                        <p:tgtEl>
                                          <p:spTgt spid="1401866"/>
                                        </p:tgtEl>
                                        <p:attrNameLst>
                                          <p:attrName>ppt_w</p:attrName>
                                        </p:attrNameLst>
                                      </p:cBhvr>
                                      <p:tavLst>
                                        <p:tav tm="0">
                                          <p:val>
                                            <p:strVal val="2/3*#ppt_w"/>
                                          </p:val>
                                        </p:tav>
                                        <p:tav tm="100000">
                                          <p:val>
                                            <p:strVal val="#ppt_w"/>
                                          </p:val>
                                        </p:tav>
                                      </p:tavLst>
                                    </p:anim>
                                    <p:anim calcmode="lin" valueType="num">
                                      <p:cBhvr>
                                        <p:cTn id="45" dur="500" fill="hold"/>
                                        <p:tgtEl>
                                          <p:spTgt spid="1401866"/>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500"/>
                            </p:stCondLst>
                            <p:childTnLst>
                              <p:par>
                                <p:cTn id="47" presetID="23" presetClass="entr" presetSubtype="16" fill="hold" grpId="0" nodeType="afterEffect">
                                  <p:stCondLst>
                                    <p:cond delay="0"/>
                                  </p:stCondLst>
                                  <p:childTnLst>
                                    <p:set>
                                      <p:cBhvr>
                                        <p:cTn id="48" dur="1" fill="hold">
                                          <p:stCondLst>
                                            <p:cond delay="0"/>
                                          </p:stCondLst>
                                        </p:cTn>
                                        <p:tgtEl>
                                          <p:spTgt spid="1401867"/>
                                        </p:tgtEl>
                                        <p:attrNameLst>
                                          <p:attrName>style.visibility</p:attrName>
                                        </p:attrNameLst>
                                      </p:cBhvr>
                                      <p:to>
                                        <p:strVal val="visible"/>
                                      </p:to>
                                    </p:set>
                                    <p:anim calcmode="lin" valueType="num">
                                      <p:cBhvr>
                                        <p:cTn id="49" dur="500" fill="hold"/>
                                        <p:tgtEl>
                                          <p:spTgt spid="1401867"/>
                                        </p:tgtEl>
                                        <p:attrNameLst>
                                          <p:attrName>ppt_w</p:attrName>
                                        </p:attrNameLst>
                                      </p:cBhvr>
                                      <p:tavLst>
                                        <p:tav tm="0">
                                          <p:val>
                                            <p:fltVal val="0"/>
                                          </p:val>
                                        </p:tav>
                                        <p:tav tm="100000">
                                          <p:val>
                                            <p:strVal val="#ppt_w"/>
                                          </p:val>
                                        </p:tav>
                                      </p:tavLst>
                                    </p:anim>
                                    <p:anim calcmode="lin" valueType="num">
                                      <p:cBhvr>
                                        <p:cTn id="50" dur="500" fill="hold"/>
                                        <p:tgtEl>
                                          <p:spTgt spid="1401867"/>
                                        </p:tgtEl>
                                        <p:attrNameLst>
                                          <p:attrName>ppt_h</p:attrName>
                                        </p:attrNameLst>
                                      </p:cBhvr>
                                      <p:tavLst>
                                        <p:tav tm="0">
                                          <p:val>
                                            <p:fltVal val="0"/>
                                          </p:val>
                                        </p:tav>
                                        <p:tav tm="100000">
                                          <p:val>
                                            <p:strVal val="#ppt_h"/>
                                          </p:val>
                                        </p:tav>
                                      </p:tavLst>
                                    </p:anim>
                                  </p:childTnLst>
                                </p:cTn>
                              </p:par>
                            </p:childTnLst>
                          </p:cTn>
                        </p:par>
                        <p:par>
                          <p:cTn id="51" fill="hold" nodeType="afterGroup">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1401868"/>
                                        </p:tgtEl>
                                        <p:attrNameLst>
                                          <p:attrName>style.visibility</p:attrName>
                                        </p:attrNameLst>
                                      </p:cBhvr>
                                      <p:to>
                                        <p:strVal val="visible"/>
                                      </p:to>
                                    </p:set>
                                    <p:animEffect transition="in" filter="dissolve">
                                      <p:cBhvr>
                                        <p:cTn id="54" dur="500"/>
                                        <p:tgtEl>
                                          <p:spTgt spid="1401868"/>
                                        </p:tgtEl>
                                      </p:cBhvr>
                                    </p:animEffect>
                                  </p:childTnLst>
                                </p:cTn>
                              </p:par>
                            </p:childTnLst>
                          </p:cTn>
                        </p:par>
                        <p:par>
                          <p:cTn id="55" fill="hold" nodeType="afterGroup">
                            <p:stCondLst>
                              <p:cond delay="1500"/>
                            </p:stCondLst>
                            <p:childTnLst>
                              <p:par>
                                <p:cTn id="56" presetID="9" presetClass="entr" presetSubtype="0" fill="hold" grpId="0" nodeType="afterEffect">
                                  <p:stCondLst>
                                    <p:cond delay="0"/>
                                  </p:stCondLst>
                                  <p:childTnLst>
                                    <p:set>
                                      <p:cBhvr>
                                        <p:cTn id="57" dur="1" fill="hold">
                                          <p:stCondLst>
                                            <p:cond delay="0"/>
                                          </p:stCondLst>
                                        </p:cTn>
                                        <p:tgtEl>
                                          <p:spTgt spid="1401870"/>
                                        </p:tgtEl>
                                        <p:attrNameLst>
                                          <p:attrName>style.visibility</p:attrName>
                                        </p:attrNameLst>
                                      </p:cBhvr>
                                      <p:to>
                                        <p:strVal val="visible"/>
                                      </p:to>
                                    </p:set>
                                    <p:animEffect transition="in" filter="dissolve">
                                      <p:cBhvr>
                                        <p:cTn id="58" dur="500"/>
                                        <p:tgtEl>
                                          <p:spTgt spid="14018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1859" grpId="0" animBg="1" autoUpdateAnimBg="0"/>
      <p:bldP spid="1401860" grpId="0" animBg="1" autoUpdateAnimBg="0"/>
      <p:bldP spid="1401861" grpId="0" animBg="1" autoUpdateAnimBg="0"/>
      <p:bldP spid="1401862" grpId="0" animBg="1"/>
      <p:bldP spid="1401863" grpId="0" animBg="1" autoUpdateAnimBg="0"/>
      <p:bldP spid="1401864" grpId="0" animBg="1"/>
      <p:bldP spid="1401865" grpId="0" animBg="1" autoUpdateAnimBg="0"/>
      <p:bldP spid="1401866" grpId="0" animBg="1" autoUpdateAnimBg="0"/>
      <p:bldP spid="1401867" grpId="0" animBg="1"/>
      <p:bldP spid="1401868" grpId="0" animBg="1" autoUpdateAnimBg="0"/>
      <p:bldP spid="1401870" grpId="0" animBg="1" autoUpdateAnimBg="0"/>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Section 9-320: Buyer of Goods</a:t>
            </a:r>
          </a:p>
        </p:txBody>
      </p:sp>
      <p:sp>
        <p:nvSpPr>
          <p:cNvPr id="24579" name="Content Placeholder 2"/>
          <p:cNvSpPr>
            <a:spLocks noGrp="1"/>
          </p:cNvSpPr>
          <p:nvPr>
            <p:ph idx="1"/>
          </p:nvPr>
        </p:nvSpPr>
        <p:spPr/>
        <p:txBody>
          <a:bodyPr/>
          <a:lstStyle/>
          <a:p>
            <a:r>
              <a:rPr lang="en-US" altLang="en-US" smtClean="0"/>
              <a:t>(a) </a:t>
            </a:r>
            <a:r>
              <a:rPr lang="en-US" altLang="en-US" b="1" smtClean="0"/>
              <a:t>[Buyer in ordinary course of business.]</a:t>
            </a:r>
            <a:endParaRPr lang="en-US" altLang="en-US" smtClean="0"/>
          </a:p>
          <a:p>
            <a:pPr lvl="1"/>
            <a:r>
              <a:rPr lang="en-US" altLang="en-US" smtClean="0"/>
              <a:t>Except as otherwise provided in subsection (e), a buyer in ordinary course of business, </a:t>
            </a:r>
            <a:r>
              <a:rPr lang="en-US" altLang="en-US" smtClean="0">
                <a:solidFill>
                  <a:srgbClr val="FF0000"/>
                </a:solidFill>
              </a:rPr>
              <a:t>other than a person buying farm products from a person engaged in farming operations</a:t>
            </a:r>
            <a:r>
              <a:rPr lang="en-US" altLang="en-US" smtClean="0"/>
              <a:t>, takes free of a security interest created by the buyer’s seller, even if the security interest is perfected and the buyer knows of its existence.</a:t>
            </a:r>
          </a:p>
        </p:txBody>
      </p:sp>
      <p:sp>
        <p:nvSpPr>
          <p:cNvPr id="4" name="Date Placeholder 3"/>
          <p:cNvSpPr>
            <a:spLocks noGrp="1"/>
          </p:cNvSpPr>
          <p:nvPr>
            <p:ph type="dt" sz="quarter" idx="10"/>
          </p:nvPr>
        </p:nvSpPr>
        <p:spPr/>
        <p:txBody>
          <a:bodyPr/>
          <a:lstStyle/>
          <a:p>
            <a:pPr>
              <a:defRPr/>
            </a:pPr>
            <a:fld id="{2D16BE93-EA4C-444E-86A8-16F0317ACEB8}"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8915BE1-9614-4C29-90BD-097172C38EDE}"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191064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1AE5CD0-9A84-483D-B849-6B2FF209A9F9}"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B4334BD-6D87-433C-85B4-FD17876E7299}"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9-308: When SI is Perfected</a:t>
            </a:r>
          </a:p>
        </p:txBody>
      </p:sp>
      <p:sp>
        <p:nvSpPr>
          <p:cNvPr id="4102"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[Perfection of security interest.]</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this section and Section 9‑309, a security interest is </a:t>
            </a:r>
            <a:r>
              <a:rPr lang="en-US" altLang="en-US" smtClean="0">
                <a:solidFill>
                  <a:srgbClr val="FF0000"/>
                </a:solidFill>
                <a:cs typeface="Times New Roman" panose="02020603050405020304" pitchFamily="18" charset="0"/>
              </a:rPr>
              <a:t>perfected if</a:t>
            </a:r>
            <a:r>
              <a:rPr lang="en-US" altLang="en-US" smtClean="0">
                <a:cs typeface="Times New Roman" panose="02020603050405020304" pitchFamily="18" charset="0"/>
              </a:rPr>
              <a:t> it has </a:t>
            </a:r>
            <a:r>
              <a:rPr lang="en-US" altLang="en-US" smtClean="0">
                <a:solidFill>
                  <a:srgbClr val="FF0000"/>
                </a:solidFill>
                <a:cs typeface="Times New Roman" panose="02020603050405020304" pitchFamily="18" charset="0"/>
              </a:rPr>
              <a:t>attached</a:t>
            </a:r>
            <a:r>
              <a:rPr lang="en-US" altLang="en-US" smtClean="0">
                <a:cs typeface="Times New Roman" panose="02020603050405020304" pitchFamily="18" charset="0"/>
              </a:rPr>
              <a:t> </a:t>
            </a:r>
            <a:r>
              <a:rPr lang="en-US" altLang="en-US" smtClean="0">
                <a:solidFill>
                  <a:srgbClr val="FF0000"/>
                </a:solidFill>
                <a:cs typeface="Times New Roman" panose="02020603050405020304" pitchFamily="18" charset="0"/>
              </a:rPr>
              <a:t>and</a:t>
            </a:r>
            <a:r>
              <a:rPr lang="en-US" altLang="en-US" smtClean="0">
                <a:cs typeface="Times New Roman" panose="02020603050405020304" pitchFamily="18" charset="0"/>
              </a:rPr>
              <a:t> all of the applicable requirements for perfection in Sections </a:t>
            </a:r>
            <a:r>
              <a:rPr lang="en-US" altLang="en-US" smtClean="0">
                <a:solidFill>
                  <a:srgbClr val="FF0000"/>
                </a:solidFill>
                <a:cs typeface="Times New Roman" panose="02020603050405020304" pitchFamily="18" charset="0"/>
              </a:rPr>
              <a:t>9‑310 through 9‑316</a:t>
            </a:r>
            <a:r>
              <a:rPr lang="en-US" altLang="en-US" smtClean="0">
                <a:cs typeface="Times New Roman" panose="02020603050405020304" pitchFamily="18" charset="0"/>
              </a:rPr>
              <a:t> have been </a:t>
            </a:r>
            <a:r>
              <a:rPr lang="en-US" altLang="en-US" smtClean="0">
                <a:solidFill>
                  <a:srgbClr val="FF0000"/>
                </a:solidFill>
                <a:cs typeface="Times New Roman" panose="02020603050405020304" pitchFamily="18" charset="0"/>
              </a:rPr>
              <a:t>satisfied</a:t>
            </a:r>
            <a:r>
              <a:rPr lang="en-US" altLang="en-US" smtClean="0">
                <a:cs typeface="Times New Roman" panose="02020603050405020304" pitchFamily="18" charset="0"/>
              </a:rPr>
              <a:t>. A security interest is perfected when it attaches if the applicable requirements are satisfied before the security interest attaches.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Section 9-320: Buyer of Goods</a:t>
            </a:r>
          </a:p>
        </p:txBody>
      </p:sp>
      <p:sp>
        <p:nvSpPr>
          <p:cNvPr id="24579" name="Content Placeholder 2"/>
          <p:cNvSpPr>
            <a:spLocks noGrp="1"/>
          </p:cNvSpPr>
          <p:nvPr>
            <p:ph idx="1"/>
          </p:nvPr>
        </p:nvSpPr>
        <p:spPr/>
        <p:txBody>
          <a:bodyPr/>
          <a:lstStyle/>
          <a:p>
            <a:r>
              <a:rPr lang="en-US" altLang="en-US" dirty="0" smtClean="0"/>
              <a:t>Farm Security Act</a:t>
            </a:r>
          </a:p>
          <a:p>
            <a:pPr lvl="1"/>
            <a:r>
              <a:rPr lang="en-US" altLang="en-US" dirty="0" smtClean="0"/>
              <a:t>Recall that FSA (7 USC 1631) creates parallel regime at federal level for farm products</a:t>
            </a:r>
          </a:p>
        </p:txBody>
      </p:sp>
      <p:sp>
        <p:nvSpPr>
          <p:cNvPr id="4" name="Date Placeholder 3"/>
          <p:cNvSpPr>
            <a:spLocks noGrp="1"/>
          </p:cNvSpPr>
          <p:nvPr>
            <p:ph type="dt" sz="quarter" idx="10"/>
          </p:nvPr>
        </p:nvSpPr>
        <p:spPr/>
        <p:txBody>
          <a:bodyPr/>
          <a:lstStyle/>
          <a:p>
            <a:pPr>
              <a:defRPr/>
            </a:pPr>
            <a:fld id="{2D16BE93-EA4C-444E-86A8-16F0317ACEB8}"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8915BE1-9614-4C29-90BD-097172C38EDE}"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6389314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1-201(b)(9): Definition of Buyer in Ordinary Course of Business </a:t>
            </a:r>
          </a:p>
        </p:txBody>
      </p:sp>
      <p:sp>
        <p:nvSpPr>
          <p:cNvPr id="25603" name="Content Placeholder 2"/>
          <p:cNvSpPr>
            <a:spLocks noGrp="1"/>
          </p:cNvSpPr>
          <p:nvPr>
            <p:ph idx="1"/>
          </p:nvPr>
        </p:nvSpPr>
        <p:spPr/>
        <p:txBody>
          <a:bodyPr/>
          <a:lstStyle/>
          <a:p>
            <a:r>
              <a:rPr lang="en-US" altLang="en-US" smtClean="0"/>
              <a:t>Buyer in ordinary course of business means</a:t>
            </a:r>
          </a:p>
          <a:p>
            <a:pPr lvl="1"/>
            <a:r>
              <a:rPr lang="en-US" altLang="en-US" smtClean="0"/>
              <a:t>a person that buys </a:t>
            </a:r>
            <a:r>
              <a:rPr lang="en-US" altLang="en-US" smtClean="0">
                <a:solidFill>
                  <a:srgbClr val="FF0000"/>
                </a:solidFill>
              </a:rPr>
              <a:t>goods</a:t>
            </a:r>
            <a:r>
              <a:rPr lang="en-US" altLang="en-US" smtClean="0"/>
              <a:t> in good faith without knowledge that the sale violates the rights of another person in the goods, and in the ordinary course from a person, other than a pawnbroker, in the business of selling goods of that kind.</a:t>
            </a:r>
          </a:p>
        </p:txBody>
      </p:sp>
      <p:sp>
        <p:nvSpPr>
          <p:cNvPr id="4" name="Date Placeholder 3"/>
          <p:cNvSpPr>
            <a:spLocks noGrp="1"/>
          </p:cNvSpPr>
          <p:nvPr>
            <p:ph type="dt" sz="quarter" idx="10"/>
          </p:nvPr>
        </p:nvSpPr>
        <p:spPr/>
        <p:txBody>
          <a:bodyPr/>
          <a:lstStyle/>
          <a:p>
            <a:pPr>
              <a:defRPr/>
            </a:pPr>
            <a:fld id="{5AF7D070-07A1-42CD-BA86-8160BD4944C2}"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8F24D8-D45E-49EA-818D-7C68353AD342}"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9089637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9-102(a)(44): Goods</a:t>
            </a:r>
          </a:p>
        </p:txBody>
      </p:sp>
      <p:sp>
        <p:nvSpPr>
          <p:cNvPr id="26627" name="Content Placeholder 2"/>
          <p:cNvSpPr>
            <a:spLocks noGrp="1"/>
          </p:cNvSpPr>
          <p:nvPr>
            <p:ph idx="1"/>
          </p:nvPr>
        </p:nvSpPr>
        <p:spPr/>
        <p:txBody>
          <a:bodyPr/>
          <a:lstStyle/>
          <a:p>
            <a:r>
              <a:rPr lang="en-US" altLang="en-US" smtClean="0"/>
              <a:t>“Goods” means</a:t>
            </a:r>
          </a:p>
          <a:p>
            <a:pPr lvl="1"/>
            <a:r>
              <a:rPr lang="en-US" altLang="en-US" smtClean="0"/>
              <a:t>all things that are movable when a security interest attaches. The term includes (i) fixtures, (ii) </a:t>
            </a:r>
            <a:r>
              <a:rPr lang="en-US" altLang="en-US" smtClean="0">
                <a:solidFill>
                  <a:srgbClr val="FF0000"/>
                </a:solidFill>
              </a:rPr>
              <a:t>standing timber that is to be cut </a:t>
            </a:r>
            <a:r>
              <a:rPr lang="en-US" altLang="en-US" smtClean="0"/>
              <a:t>and removed under a conveyance or contract for sale, (iii) the unborn young of animals, (iv) crops grown, growing, or to be grown, even if the crops are produced on trees, vines, or bushes, and (v) manufactured homes. </a:t>
            </a:r>
          </a:p>
        </p:txBody>
      </p:sp>
      <p:sp>
        <p:nvSpPr>
          <p:cNvPr id="4" name="Date Placeholder 3"/>
          <p:cNvSpPr>
            <a:spLocks noGrp="1"/>
          </p:cNvSpPr>
          <p:nvPr>
            <p:ph type="dt" sz="quarter" idx="10"/>
          </p:nvPr>
        </p:nvSpPr>
        <p:spPr/>
        <p:txBody>
          <a:bodyPr/>
          <a:lstStyle/>
          <a:p>
            <a:pPr>
              <a:defRPr/>
            </a:pPr>
            <a:fld id="{CBE86D54-5629-49E7-8033-4B0F478E8944}"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C75C00C-323D-4AB9-8798-0ACCE636B7EC}"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888603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The Status of Cut Timber</a:t>
            </a:r>
          </a:p>
        </p:txBody>
      </p:sp>
      <p:sp>
        <p:nvSpPr>
          <p:cNvPr id="36867" name="Content Placeholder 2"/>
          <p:cNvSpPr>
            <a:spLocks noGrp="1"/>
          </p:cNvSpPr>
          <p:nvPr>
            <p:ph idx="1"/>
          </p:nvPr>
        </p:nvSpPr>
        <p:spPr/>
        <p:txBody>
          <a:bodyPr/>
          <a:lstStyle/>
          <a:p>
            <a:r>
              <a:rPr lang="en-US" altLang="en-US" smtClean="0"/>
              <a:t>Official Comment 3 to 9-501</a:t>
            </a:r>
          </a:p>
          <a:p>
            <a:pPr lvl="1"/>
            <a:r>
              <a:rPr lang="en-US" altLang="en-US" smtClean="0"/>
              <a:t>Unlike as-extracted collateral, standing timber may be goods before it is cut. See Section 9-102 (defining “goods”). Once cut, however, it is no longer timber </a:t>
            </a:r>
            <a:r>
              <a:rPr lang="en-US" altLang="en-US" i="1" smtClean="0"/>
              <a:t>to be</a:t>
            </a:r>
            <a:r>
              <a:rPr lang="en-US" altLang="en-US" smtClean="0"/>
              <a:t> cut, and the filing in the real-property-mortgage office ceases to be effective. The timber then becomes ordinary goods, and filing in the office specified in subsection (a)(2) is necessary for perfection.</a:t>
            </a:r>
          </a:p>
        </p:txBody>
      </p:sp>
      <p:sp>
        <p:nvSpPr>
          <p:cNvPr id="4" name="Date Placeholder 3"/>
          <p:cNvSpPr>
            <a:spLocks noGrp="1"/>
          </p:cNvSpPr>
          <p:nvPr>
            <p:ph type="dt" sz="quarter" idx="10"/>
          </p:nvPr>
        </p:nvSpPr>
        <p:spPr/>
        <p:txBody>
          <a:bodyPr/>
          <a:lstStyle/>
          <a:p>
            <a:pPr>
              <a:defRPr/>
            </a:pPr>
            <a:fld id="{E652A438-95DF-45AB-9DCA-E9E80F0F835D}"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DC34F9-1B4A-4968-A837-5E2EC8230BDA}"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8701867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the Court Wrong in </a:t>
            </a:r>
            <a:r>
              <a:rPr lang="en-US" i="1" dirty="0" smtClean="0"/>
              <a:t>Bean Timberland</a:t>
            </a:r>
            <a:r>
              <a:rPr lang="en-US" dirty="0" smtClean="0"/>
              <a:t>?</a:t>
            </a:r>
            <a:endParaRPr lang="en-US" dirty="0"/>
          </a:p>
        </p:txBody>
      </p:sp>
      <p:sp>
        <p:nvSpPr>
          <p:cNvPr id="3" name="Content Placeholder 2"/>
          <p:cNvSpPr>
            <a:spLocks noGrp="1"/>
          </p:cNvSpPr>
          <p:nvPr>
            <p:ph idx="1"/>
          </p:nvPr>
        </p:nvSpPr>
        <p:spPr/>
        <p:txBody>
          <a:bodyPr/>
          <a:lstStyle/>
          <a:p>
            <a:r>
              <a:rPr lang="en-US" dirty="0" smtClean="0"/>
              <a:t>The Court’s Analysis</a:t>
            </a:r>
          </a:p>
          <a:p>
            <a:pPr lvl="1"/>
            <a:r>
              <a:rPr lang="en-US" dirty="0" smtClean="0"/>
              <a:t>Equipment </a:t>
            </a:r>
            <a:r>
              <a:rPr lang="en-US" dirty="0"/>
              <a:t>means “goods other than inventory, farm products, or consumer goods.” 9‑102(a)(33). The Commentary notes that, generally speaking, “goods used in a business are equipment if they are fixed assets or have, as identifiable units, a relatively long period of use.” See 9‑102. This obviously does not describe cut timber.</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24</a:t>
            </a:fld>
            <a:endParaRPr lang="en-US" altLang="en-US"/>
          </a:p>
        </p:txBody>
      </p:sp>
    </p:spTree>
    <p:extLst>
      <p:ext uri="{BB962C8B-B14F-4D97-AF65-F5344CB8AC3E}">
        <p14:creationId xmlns:p14="http://schemas.microsoft.com/office/powerpoint/2010/main" val="3030276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the Court </a:t>
            </a:r>
            <a:r>
              <a:rPr lang="en-US" dirty="0" smtClean="0"/>
              <a:t>Right in </a:t>
            </a:r>
            <a:r>
              <a:rPr lang="en-US" i="1" dirty="0"/>
              <a:t>Bean Timberland</a:t>
            </a:r>
            <a:r>
              <a:rPr lang="en-US" dirty="0"/>
              <a:t>?</a:t>
            </a:r>
          </a:p>
        </p:txBody>
      </p:sp>
      <p:sp>
        <p:nvSpPr>
          <p:cNvPr id="3" name="Content Placeholder 2"/>
          <p:cNvSpPr>
            <a:spLocks noGrp="1"/>
          </p:cNvSpPr>
          <p:nvPr>
            <p:ph idx="1"/>
          </p:nvPr>
        </p:nvSpPr>
        <p:spPr/>
        <p:txBody>
          <a:bodyPr/>
          <a:lstStyle/>
          <a:p>
            <a:r>
              <a:rPr lang="en-US" dirty="0" smtClean="0"/>
              <a:t>Categorize the cut timber</a:t>
            </a:r>
          </a:p>
          <a:p>
            <a:pPr lvl="1"/>
            <a:r>
              <a:rPr lang="en-US" dirty="0" smtClean="0"/>
              <a:t>Farm products under 9-102(a)(34)?</a:t>
            </a:r>
          </a:p>
          <a:p>
            <a:pPr lvl="1"/>
            <a:r>
              <a:rPr lang="en-US" dirty="0" smtClean="0"/>
              <a:t>Inventory under 9-102(a)(48)?</a:t>
            </a:r>
          </a:p>
          <a:p>
            <a:pPr lvl="1"/>
            <a:r>
              <a:rPr lang="en-US" dirty="0" smtClean="0"/>
              <a:t>Equipment under 9-102(a)(33)?</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25</a:t>
            </a:fld>
            <a:endParaRPr lang="en-US" altLang="en-US"/>
          </a:p>
        </p:txBody>
      </p:sp>
    </p:spTree>
    <p:extLst>
      <p:ext uri="{BB962C8B-B14F-4D97-AF65-F5344CB8AC3E}">
        <p14:creationId xmlns:p14="http://schemas.microsoft.com/office/powerpoint/2010/main" val="1318130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Bean Timberland</a:t>
            </a:r>
            <a:r>
              <a:rPr lang="en-US" dirty="0" smtClean="0"/>
              <a:t>: Right Outcome, Wrong Reasons</a:t>
            </a:r>
            <a:endParaRPr lang="en-US" dirty="0"/>
          </a:p>
        </p:txBody>
      </p:sp>
      <p:sp>
        <p:nvSpPr>
          <p:cNvPr id="3" name="Content Placeholder 2"/>
          <p:cNvSpPr>
            <a:spLocks noGrp="1"/>
          </p:cNvSpPr>
          <p:nvPr>
            <p:ph idx="1"/>
          </p:nvPr>
        </p:nvSpPr>
        <p:spPr/>
        <p:txBody>
          <a:bodyPr/>
          <a:lstStyle/>
          <a:p>
            <a:r>
              <a:rPr lang="en-US" dirty="0" smtClean="0"/>
              <a:t>Court gets outcome right because</a:t>
            </a:r>
          </a:p>
          <a:p>
            <a:pPr lvl="1"/>
            <a:r>
              <a:rPr lang="en-US" dirty="0" smtClean="0"/>
              <a:t>Cut timber doesn’t seem to qualify as farm products and should qualify as inventory and therefore is not equipment</a:t>
            </a:r>
          </a:p>
          <a:p>
            <a:pPr lvl="1"/>
            <a:r>
              <a:rPr lang="en-US" i="1" dirty="0" smtClean="0"/>
              <a:t>Not</a:t>
            </a:r>
            <a:r>
              <a:rPr lang="en-US" dirty="0" smtClean="0"/>
              <a:t> that cut timber isn’t farm products and isn’t equipment and therefore must be inventory</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26</a:t>
            </a:fld>
            <a:endParaRPr lang="en-US" altLang="en-US"/>
          </a:p>
        </p:txBody>
      </p:sp>
    </p:spTree>
    <p:extLst>
      <p:ext uri="{BB962C8B-B14F-4D97-AF65-F5344CB8AC3E}">
        <p14:creationId xmlns:p14="http://schemas.microsoft.com/office/powerpoint/2010/main" val="26344830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7C0757A4-F764-4A4B-B7A4-47D1C17F198A}" type="datetime4">
              <a:rPr lang="en-US" smtClean="0"/>
              <a:t>April 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C60E4D-41FA-40B3-B1F7-1F01D63ED8F3}"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dirty="0" smtClean="0"/>
              <a:t>11 East 36</a:t>
            </a:r>
            <a:r>
              <a:rPr lang="en-US" altLang="en-US" baseline="30000" dirty="0" smtClean="0"/>
              <a:t>th</a:t>
            </a:r>
            <a:r>
              <a:rPr lang="en-US" altLang="en-US" dirty="0" smtClean="0"/>
              <a:t> LLC: Step 1</a:t>
            </a:r>
          </a:p>
        </p:txBody>
      </p:sp>
      <p:sp>
        <p:nvSpPr>
          <p:cNvPr id="1401860" name="AutoShape 4"/>
          <p:cNvSpPr>
            <a:spLocks noChangeArrowheads="1"/>
          </p:cNvSpPr>
          <p:nvPr/>
        </p:nvSpPr>
        <p:spPr bwMode="auto">
          <a:xfrm>
            <a:off x="4643669" y="1469091"/>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East 36th</a:t>
            </a:r>
            <a:endParaRPr lang="en-US" altLang="en-US" sz="4000" dirty="0"/>
          </a:p>
        </p:txBody>
      </p:sp>
      <p:sp>
        <p:nvSpPr>
          <p:cNvPr id="1401864" name="Line 8"/>
          <p:cNvSpPr>
            <a:spLocks noChangeShapeType="1"/>
          </p:cNvSpPr>
          <p:nvPr/>
        </p:nvSpPr>
        <p:spPr bwMode="auto">
          <a:xfrm flipH="1">
            <a:off x="5524376" y="2688291"/>
            <a:ext cx="338491" cy="11430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5" name="AutoShape 9"/>
          <p:cNvSpPr>
            <a:spLocks noChangeArrowheads="1"/>
          </p:cNvSpPr>
          <p:nvPr/>
        </p:nvSpPr>
        <p:spPr bwMode="auto">
          <a:xfrm>
            <a:off x="2417185" y="2885793"/>
            <a:ext cx="2906842" cy="698489"/>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Sole Member</a:t>
            </a:r>
            <a:endParaRPr lang="en-US" altLang="en-US" sz="3200" dirty="0"/>
          </a:p>
        </p:txBody>
      </p:sp>
      <p:sp>
        <p:nvSpPr>
          <p:cNvPr id="1401866" name="AutoShape 10"/>
          <p:cNvSpPr>
            <a:spLocks noChangeArrowheads="1"/>
          </p:cNvSpPr>
          <p:nvPr/>
        </p:nvSpPr>
        <p:spPr bwMode="auto">
          <a:xfrm>
            <a:off x="7583534" y="5067943"/>
            <a:ext cx="2286000" cy="838199"/>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15 Condos</a:t>
            </a:r>
            <a:endParaRPr lang="en-US" altLang="en-US" sz="4000" dirty="0"/>
          </a:p>
        </p:txBody>
      </p:sp>
      <p:sp>
        <p:nvSpPr>
          <p:cNvPr id="1401867" name="Line 11"/>
          <p:cNvSpPr>
            <a:spLocks noChangeShapeType="1"/>
          </p:cNvSpPr>
          <p:nvPr/>
        </p:nvSpPr>
        <p:spPr bwMode="auto">
          <a:xfrm>
            <a:off x="6320069" y="2688291"/>
            <a:ext cx="1600200" cy="236220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 name="Rectangle 15"/>
          <p:cNvSpPr>
            <a:spLocks noChangeArrowheads="1"/>
          </p:cNvSpPr>
          <p:nvPr/>
        </p:nvSpPr>
        <p:spPr bwMode="auto">
          <a:xfrm>
            <a:off x="6002569" y="2370154"/>
            <a:ext cx="927100" cy="3095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LLC</a:t>
            </a:r>
            <a:endParaRPr lang="en-US" altLang="en-US" dirty="0"/>
          </a:p>
        </p:txBody>
      </p:sp>
      <p:sp>
        <p:nvSpPr>
          <p:cNvPr id="23" name="AutoShape 4"/>
          <p:cNvSpPr>
            <a:spLocks noChangeArrowheads="1"/>
          </p:cNvSpPr>
          <p:nvPr/>
        </p:nvSpPr>
        <p:spPr bwMode="auto">
          <a:xfrm>
            <a:off x="3576868" y="3787166"/>
            <a:ext cx="2286000" cy="1128377"/>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M. Lofts</a:t>
            </a:r>
            <a:endParaRPr lang="en-US" altLang="en-US" sz="4000" dirty="0"/>
          </a:p>
        </p:txBody>
      </p:sp>
      <p:sp>
        <p:nvSpPr>
          <p:cNvPr id="24" name="Rectangle 15"/>
          <p:cNvSpPr>
            <a:spLocks noChangeArrowheads="1"/>
          </p:cNvSpPr>
          <p:nvPr/>
        </p:nvSpPr>
        <p:spPr bwMode="auto">
          <a:xfrm>
            <a:off x="4935767" y="4605980"/>
            <a:ext cx="927100" cy="3095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LLC</a:t>
            </a:r>
            <a:endParaRPr lang="en-US" altLang="en-US" dirty="0"/>
          </a:p>
        </p:txBody>
      </p:sp>
      <p:sp>
        <p:nvSpPr>
          <p:cNvPr id="25" name="AutoShape 10"/>
          <p:cNvSpPr>
            <a:spLocks noChangeArrowheads="1"/>
          </p:cNvSpPr>
          <p:nvPr/>
        </p:nvSpPr>
        <p:spPr bwMode="auto">
          <a:xfrm>
            <a:off x="2727606" y="6019801"/>
            <a:ext cx="2286000" cy="838199"/>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13 Condos</a:t>
            </a:r>
            <a:endParaRPr lang="en-US" altLang="en-US" sz="4000" dirty="0"/>
          </a:p>
        </p:txBody>
      </p:sp>
      <p:sp>
        <p:nvSpPr>
          <p:cNvPr id="27" name="Line 11"/>
          <p:cNvSpPr>
            <a:spLocks noChangeShapeType="1"/>
          </p:cNvSpPr>
          <p:nvPr/>
        </p:nvSpPr>
        <p:spPr bwMode="auto">
          <a:xfrm flipH="1">
            <a:off x="4218039" y="4967913"/>
            <a:ext cx="928550" cy="1046505"/>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7120165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7C0757A4-F764-4A4B-B7A4-47D1C17F198A}" type="datetime4">
              <a:rPr lang="en-US" smtClean="0"/>
              <a:t>April 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C60E4D-41FA-40B3-B1F7-1F01D63ED8F3}"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dirty="0" smtClean="0"/>
              <a:t>11 East 36</a:t>
            </a:r>
            <a:r>
              <a:rPr lang="en-US" altLang="en-US" baseline="30000" dirty="0" smtClean="0"/>
              <a:t>th</a:t>
            </a:r>
            <a:r>
              <a:rPr lang="en-US" altLang="en-US" dirty="0" smtClean="0"/>
              <a:t> LLC: Step 2</a:t>
            </a:r>
          </a:p>
        </p:txBody>
      </p:sp>
      <p:sp>
        <p:nvSpPr>
          <p:cNvPr id="1401860" name="AutoShape 4"/>
          <p:cNvSpPr>
            <a:spLocks noChangeArrowheads="1"/>
          </p:cNvSpPr>
          <p:nvPr/>
        </p:nvSpPr>
        <p:spPr bwMode="auto">
          <a:xfrm>
            <a:off x="2273972" y="1447800"/>
            <a:ext cx="2286000" cy="1219200"/>
          </a:xfrm>
          <a:prstGeom prst="flowChartProcess">
            <a:avLst/>
          </a:prstGeom>
          <a:solidFill>
            <a:schemeClr val="accent4">
              <a:lumMod val="25000"/>
              <a:lumOff val="75000"/>
            </a:scheme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Guthrie</a:t>
            </a:r>
            <a:endParaRPr lang="en-US" altLang="en-US" sz="4000" dirty="0"/>
          </a:p>
        </p:txBody>
      </p:sp>
      <p:sp>
        <p:nvSpPr>
          <p:cNvPr id="1401861" name="AutoShape 5"/>
          <p:cNvSpPr>
            <a:spLocks noChangeArrowheads="1"/>
          </p:cNvSpPr>
          <p:nvPr/>
        </p:nvSpPr>
        <p:spPr bwMode="auto">
          <a:xfrm>
            <a:off x="2350172" y="5029200"/>
            <a:ext cx="2362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1401862" name="Line 6"/>
          <p:cNvSpPr>
            <a:spLocks noChangeShapeType="1"/>
          </p:cNvSpPr>
          <p:nvPr/>
        </p:nvSpPr>
        <p:spPr bwMode="auto">
          <a:xfrm>
            <a:off x="4559972" y="1828800"/>
            <a:ext cx="3810000" cy="0"/>
          </a:xfrm>
          <a:prstGeom prst="line">
            <a:avLst/>
          </a:prstGeom>
          <a:noFill/>
          <a:ln w="190500">
            <a:solidFill>
              <a:srgbClr val="FF0000"/>
            </a:solidFill>
            <a:round/>
            <a:headEnd type="non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3" name="AutoShape 7"/>
          <p:cNvSpPr>
            <a:spLocks noChangeArrowheads="1"/>
          </p:cNvSpPr>
          <p:nvPr/>
        </p:nvSpPr>
        <p:spPr bwMode="auto">
          <a:xfrm>
            <a:off x="4954918" y="2165723"/>
            <a:ext cx="2269194" cy="65298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Lends $</a:t>
            </a:r>
            <a:endParaRPr lang="en-US" altLang="en-US" sz="3200" dirty="0"/>
          </a:p>
        </p:txBody>
      </p:sp>
      <p:sp>
        <p:nvSpPr>
          <p:cNvPr id="1401865" name="AutoShape 9"/>
          <p:cNvSpPr>
            <a:spLocks noChangeArrowheads="1"/>
          </p:cNvSpPr>
          <p:nvPr/>
        </p:nvSpPr>
        <p:spPr bwMode="auto">
          <a:xfrm>
            <a:off x="206189" y="3173506"/>
            <a:ext cx="3291392" cy="1526129"/>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Borrows $, Grants Mortgage on Condo</a:t>
            </a:r>
            <a:endParaRPr lang="en-US" altLang="en-US" sz="3200" dirty="0"/>
          </a:p>
        </p:txBody>
      </p:sp>
      <p:sp>
        <p:nvSpPr>
          <p:cNvPr id="19" name="Line 6"/>
          <p:cNvSpPr>
            <a:spLocks noChangeShapeType="1"/>
          </p:cNvSpPr>
          <p:nvPr/>
        </p:nvSpPr>
        <p:spPr bwMode="auto">
          <a:xfrm>
            <a:off x="3763084" y="2655570"/>
            <a:ext cx="34888" cy="2308860"/>
          </a:xfrm>
          <a:prstGeom prst="line">
            <a:avLst/>
          </a:prstGeom>
          <a:noFill/>
          <a:ln w="190500">
            <a:solidFill>
              <a:schemeClr val="accent4">
                <a:lumMod val="50000"/>
                <a:lumOff val="50000"/>
              </a:schemeClr>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1"/>
          <p:cNvGrpSpPr/>
          <p:nvPr/>
        </p:nvGrpSpPr>
        <p:grpSpPr>
          <a:xfrm>
            <a:off x="8414237" y="1436370"/>
            <a:ext cx="2286000" cy="1219200"/>
            <a:chOff x="4643669" y="1469091"/>
            <a:chExt cx="2286000" cy="1219200"/>
          </a:xfrm>
        </p:grpSpPr>
        <p:sp>
          <p:nvSpPr>
            <p:cNvPr id="20" name="AutoShape 4"/>
            <p:cNvSpPr>
              <a:spLocks noChangeArrowheads="1"/>
            </p:cNvSpPr>
            <p:nvPr/>
          </p:nvSpPr>
          <p:spPr bwMode="auto">
            <a:xfrm>
              <a:off x="4643669" y="1469091"/>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M. Fund</a:t>
              </a:r>
              <a:endParaRPr lang="en-US" altLang="en-US" sz="4000" dirty="0"/>
            </a:p>
          </p:txBody>
        </p:sp>
        <p:sp>
          <p:nvSpPr>
            <p:cNvPr id="21" name="Rectangle 15"/>
            <p:cNvSpPr>
              <a:spLocks noChangeArrowheads="1"/>
            </p:cNvSpPr>
            <p:nvPr/>
          </p:nvSpPr>
          <p:spPr bwMode="auto">
            <a:xfrm>
              <a:off x="6002569" y="2370154"/>
              <a:ext cx="927100" cy="3095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LLC</a:t>
              </a:r>
              <a:endParaRPr lang="en-US" altLang="en-US" dirty="0"/>
            </a:p>
          </p:txBody>
        </p:sp>
      </p:grpSp>
    </p:spTree>
    <p:extLst>
      <p:ext uri="{BB962C8B-B14F-4D97-AF65-F5344CB8AC3E}">
        <p14:creationId xmlns:p14="http://schemas.microsoft.com/office/powerpoint/2010/main" val="34817148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7C0757A4-F764-4A4B-B7A4-47D1C17F198A}" type="datetime4">
              <a:rPr lang="en-US" smtClean="0"/>
              <a:t>April 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FC60E4D-41FA-40B3-B1F7-1F01D63ED8F3}"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dirty="0" smtClean="0"/>
              <a:t>11 East 36</a:t>
            </a:r>
            <a:r>
              <a:rPr lang="en-US" altLang="en-US" baseline="30000" dirty="0" smtClean="0"/>
              <a:t>th</a:t>
            </a:r>
            <a:r>
              <a:rPr lang="en-US" altLang="en-US" dirty="0" smtClean="0"/>
              <a:t> LLC: Step 3</a:t>
            </a:r>
          </a:p>
        </p:txBody>
      </p:sp>
      <p:sp>
        <p:nvSpPr>
          <p:cNvPr id="1401860" name="AutoShape 4"/>
          <p:cNvSpPr>
            <a:spLocks noChangeArrowheads="1"/>
          </p:cNvSpPr>
          <p:nvPr/>
        </p:nvSpPr>
        <p:spPr bwMode="auto">
          <a:xfrm>
            <a:off x="6966135" y="1469091"/>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East 36th</a:t>
            </a:r>
            <a:endParaRPr lang="en-US" altLang="en-US" sz="4000" dirty="0"/>
          </a:p>
        </p:txBody>
      </p:sp>
      <p:sp>
        <p:nvSpPr>
          <p:cNvPr id="1401864" name="Line 8"/>
          <p:cNvSpPr>
            <a:spLocks noChangeShapeType="1"/>
          </p:cNvSpPr>
          <p:nvPr/>
        </p:nvSpPr>
        <p:spPr bwMode="auto">
          <a:xfrm flipH="1">
            <a:off x="7846842" y="2688291"/>
            <a:ext cx="338491" cy="114300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01865" name="AutoShape 9"/>
          <p:cNvSpPr>
            <a:spLocks noChangeArrowheads="1"/>
          </p:cNvSpPr>
          <p:nvPr/>
        </p:nvSpPr>
        <p:spPr bwMode="auto">
          <a:xfrm>
            <a:off x="4739651" y="2885793"/>
            <a:ext cx="2906842" cy="698489"/>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Sole Member</a:t>
            </a:r>
            <a:endParaRPr lang="en-US" altLang="en-US" sz="3200" dirty="0"/>
          </a:p>
        </p:txBody>
      </p:sp>
      <p:sp>
        <p:nvSpPr>
          <p:cNvPr id="1401866" name="AutoShape 10"/>
          <p:cNvSpPr>
            <a:spLocks noChangeArrowheads="1"/>
          </p:cNvSpPr>
          <p:nvPr/>
        </p:nvSpPr>
        <p:spPr bwMode="auto">
          <a:xfrm>
            <a:off x="9906000" y="5067943"/>
            <a:ext cx="2286000" cy="838199"/>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15 Condos</a:t>
            </a:r>
            <a:endParaRPr lang="en-US" altLang="en-US" sz="4000" dirty="0"/>
          </a:p>
        </p:txBody>
      </p:sp>
      <p:sp>
        <p:nvSpPr>
          <p:cNvPr id="1401867" name="Line 11"/>
          <p:cNvSpPr>
            <a:spLocks noChangeShapeType="1"/>
          </p:cNvSpPr>
          <p:nvPr/>
        </p:nvSpPr>
        <p:spPr bwMode="auto">
          <a:xfrm>
            <a:off x="8642535" y="2688291"/>
            <a:ext cx="1600200" cy="236220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 name="Rectangle 15"/>
          <p:cNvSpPr>
            <a:spLocks noChangeArrowheads="1"/>
          </p:cNvSpPr>
          <p:nvPr/>
        </p:nvSpPr>
        <p:spPr bwMode="auto">
          <a:xfrm>
            <a:off x="8325035" y="2370154"/>
            <a:ext cx="927100" cy="3095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LLC</a:t>
            </a:r>
            <a:endParaRPr lang="en-US" altLang="en-US" dirty="0"/>
          </a:p>
        </p:txBody>
      </p:sp>
      <p:sp>
        <p:nvSpPr>
          <p:cNvPr id="23" name="AutoShape 4"/>
          <p:cNvSpPr>
            <a:spLocks noChangeArrowheads="1"/>
          </p:cNvSpPr>
          <p:nvPr/>
        </p:nvSpPr>
        <p:spPr bwMode="auto">
          <a:xfrm>
            <a:off x="5899334" y="3787166"/>
            <a:ext cx="2286000" cy="1128377"/>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M. Lofts</a:t>
            </a:r>
            <a:endParaRPr lang="en-US" altLang="en-US" sz="4000" dirty="0"/>
          </a:p>
        </p:txBody>
      </p:sp>
      <p:sp>
        <p:nvSpPr>
          <p:cNvPr id="24" name="Rectangle 15"/>
          <p:cNvSpPr>
            <a:spLocks noChangeArrowheads="1"/>
          </p:cNvSpPr>
          <p:nvPr/>
        </p:nvSpPr>
        <p:spPr bwMode="auto">
          <a:xfrm>
            <a:off x="7258233" y="4605980"/>
            <a:ext cx="927100" cy="3095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smtClean="0"/>
              <a:t>LLC</a:t>
            </a:r>
            <a:endParaRPr lang="en-US" altLang="en-US" dirty="0"/>
          </a:p>
        </p:txBody>
      </p:sp>
      <p:sp>
        <p:nvSpPr>
          <p:cNvPr id="25" name="AutoShape 10"/>
          <p:cNvSpPr>
            <a:spLocks noChangeArrowheads="1"/>
          </p:cNvSpPr>
          <p:nvPr/>
        </p:nvSpPr>
        <p:spPr bwMode="auto">
          <a:xfrm>
            <a:off x="5050072" y="6019801"/>
            <a:ext cx="2286000" cy="838199"/>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13 Condos</a:t>
            </a:r>
            <a:endParaRPr lang="en-US" altLang="en-US" sz="4000" dirty="0"/>
          </a:p>
        </p:txBody>
      </p:sp>
      <p:sp>
        <p:nvSpPr>
          <p:cNvPr id="27" name="Line 11"/>
          <p:cNvSpPr>
            <a:spLocks noChangeShapeType="1"/>
          </p:cNvSpPr>
          <p:nvPr/>
        </p:nvSpPr>
        <p:spPr bwMode="auto">
          <a:xfrm flipH="1">
            <a:off x="6540505" y="4967913"/>
            <a:ext cx="928550" cy="1046505"/>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4"/>
          <p:cNvSpPr>
            <a:spLocks noChangeArrowheads="1"/>
          </p:cNvSpPr>
          <p:nvPr/>
        </p:nvSpPr>
        <p:spPr bwMode="auto">
          <a:xfrm>
            <a:off x="738000" y="1447800"/>
            <a:ext cx="2286000" cy="1219200"/>
          </a:xfrm>
          <a:prstGeom prst="flowChartProcess">
            <a:avLst/>
          </a:prstGeom>
          <a:solidFill>
            <a:schemeClr val="accent4">
              <a:lumMod val="25000"/>
              <a:lumOff val="75000"/>
            </a:scheme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Guthrie</a:t>
            </a:r>
            <a:endParaRPr lang="en-US" altLang="en-US" sz="4000" dirty="0"/>
          </a:p>
        </p:txBody>
      </p:sp>
      <p:sp>
        <p:nvSpPr>
          <p:cNvPr id="26" name="Rectangle 8"/>
          <p:cNvSpPr>
            <a:spLocks noChangeArrowheads="1"/>
          </p:cNvSpPr>
          <p:nvPr/>
        </p:nvSpPr>
        <p:spPr bwMode="auto">
          <a:xfrm>
            <a:off x="69286" y="4267343"/>
            <a:ext cx="560144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smtClean="0">
                <a:solidFill>
                  <a:srgbClr val="FF0000"/>
                </a:solidFill>
                <a:cs typeface="Times New Roman" panose="02020603050405020304" pitchFamily="18" charset="0"/>
              </a:rPr>
              <a:t>Guthrie gets UCC9 SI. How should she do SA? FS?</a:t>
            </a:r>
            <a:endParaRPr lang="en-US" altLang="en-US" sz="3600" dirty="0">
              <a:solidFill>
                <a:srgbClr val="FF0000"/>
              </a:solidFill>
              <a:cs typeface="Times New Roman" panose="02020603050405020304" pitchFamily="18" charset="0"/>
            </a:endParaRPr>
          </a:p>
        </p:txBody>
      </p:sp>
      <p:sp>
        <p:nvSpPr>
          <p:cNvPr id="28" name="Line 6"/>
          <p:cNvSpPr>
            <a:spLocks noChangeShapeType="1"/>
          </p:cNvSpPr>
          <p:nvPr/>
        </p:nvSpPr>
        <p:spPr bwMode="auto">
          <a:xfrm flipV="1">
            <a:off x="3130475" y="2194560"/>
            <a:ext cx="3824597" cy="8172"/>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 name="AutoShape 7"/>
          <p:cNvSpPr>
            <a:spLocks noChangeArrowheads="1"/>
          </p:cNvSpPr>
          <p:nvPr/>
        </p:nvSpPr>
        <p:spPr bwMode="auto">
          <a:xfrm>
            <a:off x="3688304" y="1185008"/>
            <a:ext cx="3048000" cy="65298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SA and FS: ???</a:t>
            </a:r>
            <a:endParaRPr lang="en-US" altLang="en-US" sz="3200" dirty="0"/>
          </a:p>
        </p:txBody>
      </p:sp>
    </p:spTree>
    <p:extLst>
      <p:ext uri="{BB962C8B-B14F-4D97-AF65-F5344CB8AC3E}">
        <p14:creationId xmlns:p14="http://schemas.microsoft.com/office/powerpoint/2010/main" val="3810460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Perfection Tools</a:t>
            </a:r>
            <a:endParaRPr lang="en-US" dirty="0"/>
          </a:p>
        </p:txBody>
      </p:sp>
      <p:sp>
        <p:nvSpPr>
          <p:cNvPr id="3" name="Content Placeholder 2"/>
          <p:cNvSpPr>
            <a:spLocks noGrp="1"/>
          </p:cNvSpPr>
          <p:nvPr>
            <p:ph idx="1"/>
          </p:nvPr>
        </p:nvSpPr>
        <p:spPr/>
        <p:txBody>
          <a:bodyPr/>
          <a:lstStyle/>
          <a:p>
            <a:r>
              <a:rPr lang="en-US" dirty="0" smtClean="0"/>
              <a:t>Key Tools</a:t>
            </a:r>
          </a:p>
          <a:p>
            <a:pPr lvl="1"/>
            <a:r>
              <a:rPr lang="en-US" dirty="0" smtClean="0"/>
              <a:t>Filing a financing statement</a:t>
            </a:r>
          </a:p>
          <a:p>
            <a:pPr lvl="1"/>
            <a:r>
              <a:rPr lang="en-US" dirty="0" smtClean="0"/>
              <a:t>Taking possession</a:t>
            </a:r>
          </a:p>
          <a:p>
            <a:pPr lvl="1"/>
            <a:r>
              <a:rPr lang="en-US" dirty="0" smtClean="0"/>
              <a:t>Taking control</a:t>
            </a:r>
          </a:p>
          <a:p>
            <a:pPr lvl="1"/>
            <a:r>
              <a:rPr lang="en-US" dirty="0" smtClean="0"/>
              <a:t>Automatic perfection</a:t>
            </a:r>
          </a:p>
          <a:p>
            <a:r>
              <a:rPr lang="en-US" dirty="0" smtClean="0"/>
              <a:t>Under what circumstances?</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a:t>
            </a:fld>
            <a:endParaRPr lang="en-US" altLang="en-US"/>
          </a:p>
        </p:txBody>
      </p:sp>
    </p:spTree>
    <p:extLst>
      <p:ext uri="{BB962C8B-B14F-4D97-AF65-F5344CB8AC3E}">
        <p14:creationId xmlns:p14="http://schemas.microsoft.com/office/powerpoint/2010/main" val="24994257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11 East 36</a:t>
            </a:r>
            <a:r>
              <a:rPr lang="en-US" altLang="en-US" baseline="30000" dirty="0"/>
              <a:t>th</a:t>
            </a:r>
            <a:r>
              <a:rPr lang="en-US" altLang="en-US" dirty="0"/>
              <a:t> LLC: Step 3</a:t>
            </a:r>
            <a:endParaRPr lang="en-US" dirty="0"/>
          </a:p>
        </p:txBody>
      </p:sp>
      <p:sp>
        <p:nvSpPr>
          <p:cNvPr id="3" name="Content Placeholder 2"/>
          <p:cNvSpPr>
            <a:spLocks noGrp="1"/>
          </p:cNvSpPr>
          <p:nvPr>
            <p:ph idx="1"/>
          </p:nvPr>
        </p:nvSpPr>
        <p:spPr/>
        <p:txBody>
          <a:bodyPr/>
          <a:lstStyle/>
          <a:p>
            <a:r>
              <a:rPr lang="en-US" dirty="0" smtClean="0"/>
              <a:t>Questions</a:t>
            </a:r>
          </a:p>
          <a:p>
            <a:pPr lvl="1"/>
            <a:r>
              <a:rPr lang="en-US" dirty="0" smtClean="0"/>
              <a:t>How should we classify the collateral?</a:t>
            </a:r>
          </a:p>
          <a:p>
            <a:pPr lvl="1"/>
            <a:r>
              <a:rPr lang="en-US" dirty="0" smtClean="0"/>
              <a:t>How should we describe it in the SA? The FS?</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30</a:t>
            </a:fld>
            <a:endParaRPr lang="en-US" altLang="en-US"/>
          </a:p>
        </p:txBody>
      </p:sp>
    </p:spTree>
    <p:extLst>
      <p:ext uri="{BB962C8B-B14F-4D97-AF65-F5344CB8AC3E}">
        <p14:creationId xmlns:p14="http://schemas.microsoft.com/office/powerpoint/2010/main" val="38355328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11 East 36</a:t>
            </a:r>
            <a:r>
              <a:rPr lang="en-US" altLang="en-US" baseline="30000" dirty="0"/>
              <a:t>th</a:t>
            </a:r>
            <a:r>
              <a:rPr lang="en-US" altLang="en-US" dirty="0"/>
              <a:t> LLC: Step 3</a:t>
            </a:r>
            <a:endParaRPr lang="en-US" dirty="0"/>
          </a:p>
        </p:txBody>
      </p:sp>
      <p:sp>
        <p:nvSpPr>
          <p:cNvPr id="3" name="Content Placeholder 2"/>
          <p:cNvSpPr>
            <a:spLocks noGrp="1"/>
          </p:cNvSpPr>
          <p:nvPr>
            <p:ph idx="1"/>
          </p:nvPr>
        </p:nvSpPr>
        <p:spPr/>
        <p:txBody>
          <a:bodyPr/>
          <a:lstStyle/>
          <a:p>
            <a:r>
              <a:rPr lang="en-US" dirty="0" smtClean="0"/>
              <a:t>SA Language</a:t>
            </a:r>
          </a:p>
          <a:p>
            <a:pPr lvl="1"/>
            <a:r>
              <a:rPr lang="en-US" dirty="0" smtClean="0"/>
              <a:t>“</a:t>
            </a:r>
            <a:r>
              <a:rPr lang="en-US" dirty="0"/>
              <a:t>In relevant part, the 11 East 36th Pledge grants Guthrie a security interest in all of 11 East 36th’s </a:t>
            </a:r>
            <a:r>
              <a:rPr lang="en-US" dirty="0" smtClean="0"/>
              <a:t>‘right</a:t>
            </a:r>
            <a:r>
              <a:rPr lang="en-US" dirty="0"/>
              <a:t>, title, and interest . . . in and to its membership interest in Morgan Lofts, LLC</a:t>
            </a:r>
            <a:r>
              <a:rPr lang="en-US" dirty="0" smtClean="0"/>
              <a:t>.’”</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31</a:t>
            </a:fld>
            <a:endParaRPr lang="en-US" altLang="en-US"/>
          </a:p>
        </p:txBody>
      </p:sp>
    </p:spTree>
    <p:extLst>
      <p:ext uri="{BB962C8B-B14F-4D97-AF65-F5344CB8AC3E}">
        <p14:creationId xmlns:p14="http://schemas.microsoft.com/office/powerpoint/2010/main" val="15644520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11 East 36</a:t>
            </a:r>
            <a:r>
              <a:rPr lang="en-US" altLang="en-US" baseline="30000" dirty="0"/>
              <a:t>th</a:t>
            </a:r>
            <a:r>
              <a:rPr lang="en-US" altLang="en-US" dirty="0"/>
              <a:t> LLC: Step 3</a:t>
            </a:r>
            <a:endParaRPr lang="en-US" dirty="0"/>
          </a:p>
        </p:txBody>
      </p:sp>
      <p:sp>
        <p:nvSpPr>
          <p:cNvPr id="3" name="Content Placeholder 2"/>
          <p:cNvSpPr>
            <a:spLocks noGrp="1"/>
          </p:cNvSpPr>
          <p:nvPr>
            <p:ph idx="1"/>
          </p:nvPr>
        </p:nvSpPr>
        <p:spPr/>
        <p:txBody>
          <a:bodyPr/>
          <a:lstStyle/>
          <a:p>
            <a:r>
              <a:rPr lang="en-US" dirty="0" smtClean="0"/>
              <a:t>FS Language</a:t>
            </a:r>
          </a:p>
          <a:p>
            <a:pPr lvl="1"/>
            <a:r>
              <a:rPr lang="en-US" dirty="0" smtClean="0"/>
              <a:t>“</a:t>
            </a:r>
            <a:r>
              <a:rPr lang="en-US" dirty="0"/>
              <a:t>The collateral secured shall include 11 East 36th LLC’s interest in the following units owned by Morgan Lofts LLC located at 11 East 36th St., NY, NY: 701, 801, 803, 804, 903, 904, 1003, 1004, 1103, and 1104. The collateral shall not include units 1001, 1203, and 1204 located at 11 East 36th St., NY, </a:t>
            </a:r>
            <a:r>
              <a:rPr lang="en-US" dirty="0" smtClean="0"/>
              <a:t>NY …”</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32</a:t>
            </a:fld>
            <a:endParaRPr lang="en-US" altLang="en-US"/>
          </a:p>
        </p:txBody>
      </p:sp>
    </p:spTree>
    <p:extLst>
      <p:ext uri="{BB962C8B-B14F-4D97-AF65-F5344CB8AC3E}">
        <p14:creationId xmlns:p14="http://schemas.microsoft.com/office/powerpoint/2010/main" val="31336042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Interest in LLC Membership Interests</a:t>
            </a:r>
            <a:endParaRPr lang="en-US" dirty="0"/>
          </a:p>
        </p:txBody>
      </p:sp>
      <p:sp>
        <p:nvSpPr>
          <p:cNvPr id="3" name="Content Placeholder 2"/>
          <p:cNvSpPr>
            <a:spLocks noGrp="1"/>
          </p:cNvSpPr>
          <p:nvPr>
            <p:ph idx="1"/>
          </p:nvPr>
        </p:nvSpPr>
        <p:spPr/>
        <p:txBody>
          <a:bodyPr/>
          <a:lstStyle/>
          <a:p>
            <a:r>
              <a:rPr lang="en-US" dirty="0" smtClean="0"/>
              <a:t>9-312(a): </a:t>
            </a:r>
            <a:r>
              <a:rPr lang="en-US" dirty="0"/>
              <a:t>Perfection by filing </a:t>
            </a:r>
            <a:r>
              <a:rPr lang="en-US" dirty="0" smtClean="0"/>
              <a:t>permitted.</a:t>
            </a:r>
          </a:p>
          <a:p>
            <a:pPr lvl="1"/>
            <a:r>
              <a:rPr lang="en-US" dirty="0" smtClean="0"/>
              <a:t>A </a:t>
            </a:r>
            <a:r>
              <a:rPr lang="en-US" dirty="0"/>
              <a:t>security interest in chattel paper, negotiable documents, instruments, </a:t>
            </a:r>
            <a:r>
              <a:rPr lang="en-US" dirty="0" smtClean="0"/>
              <a:t>or </a:t>
            </a:r>
            <a:r>
              <a:rPr lang="en-US" dirty="0">
                <a:solidFill>
                  <a:srgbClr val="FF0000"/>
                </a:solidFill>
              </a:rPr>
              <a:t>investment property </a:t>
            </a:r>
            <a:r>
              <a:rPr lang="en-US" dirty="0"/>
              <a:t>may be perfected by filing</a:t>
            </a:r>
            <a:r>
              <a:rPr lang="en-US" dirty="0" smtClean="0"/>
              <a:t>.</a:t>
            </a:r>
          </a:p>
          <a:p>
            <a:r>
              <a:rPr lang="en-US" dirty="0" smtClean="0"/>
              <a:t>Is the interest in the LLC interest “investment property”? </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33</a:t>
            </a:fld>
            <a:endParaRPr lang="en-US" altLang="en-US"/>
          </a:p>
        </p:txBody>
      </p:sp>
    </p:spTree>
    <p:extLst>
      <p:ext uri="{BB962C8B-B14F-4D97-AF65-F5344CB8AC3E}">
        <p14:creationId xmlns:p14="http://schemas.microsoft.com/office/powerpoint/2010/main" val="33280265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Interest in LLC Membership Interests</a:t>
            </a:r>
            <a:endParaRPr lang="en-US" dirty="0"/>
          </a:p>
        </p:txBody>
      </p:sp>
      <p:sp>
        <p:nvSpPr>
          <p:cNvPr id="3" name="Content Placeholder 2"/>
          <p:cNvSpPr>
            <a:spLocks noGrp="1"/>
          </p:cNvSpPr>
          <p:nvPr>
            <p:ph idx="1"/>
          </p:nvPr>
        </p:nvSpPr>
        <p:spPr/>
        <p:txBody>
          <a:bodyPr/>
          <a:lstStyle/>
          <a:p>
            <a:r>
              <a:rPr lang="en-US" dirty="0" smtClean="0"/>
              <a:t>9-313(a): </a:t>
            </a:r>
            <a:r>
              <a:rPr lang="en-US" dirty="0"/>
              <a:t>Perfection by possession or </a:t>
            </a:r>
            <a:r>
              <a:rPr lang="en-US" dirty="0" smtClean="0"/>
              <a:t>delivery.</a:t>
            </a:r>
          </a:p>
          <a:p>
            <a:pPr lvl="1"/>
            <a:r>
              <a:rPr lang="en-US" dirty="0" smtClean="0"/>
              <a:t>Except </a:t>
            </a:r>
            <a:r>
              <a:rPr lang="en-US" dirty="0"/>
              <a:t>as otherwise provided in subsection (b), a secured party may perfect a security interest in tangible negotiable documents, goods, instruments, money, or tangible chattel paper by taking possession of the collateral</a:t>
            </a:r>
            <a:r>
              <a:rPr lang="en-US" dirty="0" smtClean="0"/>
              <a:t>.</a:t>
            </a:r>
          </a:p>
          <a:p>
            <a:r>
              <a:rPr lang="en-US" dirty="0" smtClean="0"/>
              <a:t>Can’t perfect via possession for accounts, GI</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34</a:t>
            </a:fld>
            <a:endParaRPr lang="en-US" altLang="en-US"/>
          </a:p>
        </p:txBody>
      </p:sp>
    </p:spTree>
    <p:extLst>
      <p:ext uri="{BB962C8B-B14F-4D97-AF65-F5344CB8AC3E}">
        <p14:creationId xmlns:p14="http://schemas.microsoft.com/office/powerpoint/2010/main" val="39927178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Interest in LLC Membership Interests</a:t>
            </a:r>
            <a:endParaRPr lang="en-US" dirty="0"/>
          </a:p>
        </p:txBody>
      </p:sp>
      <p:sp>
        <p:nvSpPr>
          <p:cNvPr id="3" name="Content Placeholder 2"/>
          <p:cNvSpPr>
            <a:spLocks noGrp="1"/>
          </p:cNvSpPr>
          <p:nvPr>
            <p:ph idx="1"/>
          </p:nvPr>
        </p:nvSpPr>
        <p:spPr/>
        <p:txBody>
          <a:bodyPr/>
          <a:lstStyle/>
          <a:p>
            <a:r>
              <a:rPr lang="en-US" dirty="0" smtClean="0"/>
              <a:t>9-313(a): </a:t>
            </a:r>
            <a:r>
              <a:rPr lang="en-US" dirty="0"/>
              <a:t>Perfection by possession or </a:t>
            </a:r>
            <a:r>
              <a:rPr lang="en-US" dirty="0" smtClean="0"/>
              <a:t>delivery.</a:t>
            </a:r>
          </a:p>
          <a:p>
            <a:pPr lvl="1"/>
            <a:r>
              <a:rPr lang="en-US" dirty="0" smtClean="0"/>
              <a:t>A </a:t>
            </a:r>
            <a:r>
              <a:rPr lang="en-US" dirty="0"/>
              <a:t>secured party may </a:t>
            </a:r>
            <a:r>
              <a:rPr lang="en-US" dirty="0">
                <a:solidFill>
                  <a:srgbClr val="FF0000"/>
                </a:solidFill>
              </a:rPr>
              <a:t>perfect a security interest in certificated securities by taking delivery of the certificated securities under Section 8-301</a:t>
            </a:r>
            <a:r>
              <a:rPr lang="en-US" dirty="0"/>
              <a:t>.</a:t>
            </a:r>
            <a:endParaRPr lang="en-US" dirty="0" smtClean="0"/>
          </a:p>
          <a:p>
            <a:r>
              <a:rPr lang="en-US" dirty="0" smtClean="0"/>
              <a:t>Is the interest in the LLC interest a certificated security under 8-301?</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35</a:t>
            </a:fld>
            <a:endParaRPr lang="en-US" altLang="en-US"/>
          </a:p>
        </p:txBody>
      </p:sp>
    </p:spTree>
    <p:extLst>
      <p:ext uri="{BB962C8B-B14F-4D97-AF65-F5344CB8AC3E}">
        <p14:creationId xmlns:p14="http://schemas.microsoft.com/office/powerpoint/2010/main" val="31676239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Investment Property</a:t>
            </a:r>
            <a:endParaRPr lang="en-US" dirty="0"/>
          </a:p>
        </p:txBody>
      </p:sp>
      <p:sp>
        <p:nvSpPr>
          <p:cNvPr id="3" name="Content Placeholder 2"/>
          <p:cNvSpPr>
            <a:spLocks noGrp="1"/>
          </p:cNvSpPr>
          <p:nvPr>
            <p:ph idx="1"/>
          </p:nvPr>
        </p:nvSpPr>
        <p:spPr/>
        <p:txBody>
          <a:bodyPr/>
          <a:lstStyle/>
          <a:p>
            <a:r>
              <a:rPr lang="en-US" dirty="0" smtClean="0"/>
              <a:t>9-102(a)(49): Definition of “Investment Property”</a:t>
            </a:r>
          </a:p>
          <a:p>
            <a:pPr lvl="1"/>
            <a:r>
              <a:rPr lang="en-US" dirty="0" smtClean="0"/>
              <a:t>“a </a:t>
            </a:r>
            <a:r>
              <a:rPr lang="en-US" dirty="0"/>
              <a:t>security, whether certificated or uncertificated, security entitlement, securities account, commodity contract, or commodity account</a:t>
            </a:r>
            <a:r>
              <a:rPr lang="en-US" dirty="0" smtClean="0"/>
              <a:t>.”</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36</a:t>
            </a:fld>
            <a:endParaRPr lang="en-US" altLang="en-US"/>
          </a:p>
        </p:txBody>
      </p:sp>
    </p:spTree>
    <p:extLst>
      <p:ext uri="{BB962C8B-B14F-4D97-AF65-F5344CB8AC3E}">
        <p14:creationId xmlns:p14="http://schemas.microsoft.com/office/powerpoint/2010/main" val="20671633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in 11 East 33th Street</a:t>
            </a:r>
            <a:endParaRPr lang="en-US" dirty="0"/>
          </a:p>
        </p:txBody>
      </p:sp>
      <p:sp>
        <p:nvSpPr>
          <p:cNvPr id="3" name="Content Placeholder 2"/>
          <p:cNvSpPr>
            <a:spLocks noGrp="1"/>
          </p:cNvSpPr>
          <p:nvPr>
            <p:ph idx="1"/>
          </p:nvPr>
        </p:nvSpPr>
        <p:spPr/>
        <p:txBody>
          <a:bodyPr/>
          <a:lstStyle/>
          <a:p>
            <a:r>
              <a:rPr lang="en-US" dirty="0" smtClean="0"/>
              <a:t>Don’t know for sure, but …</a:t>
            </a:r>
          </a:p>
          <a:p>
            <a:pPr lvl="1"/>
            <a:r>
              <a:rPr lang="en-US" dirty="0" smtClean="0"/>
              <a:t>Not trying to claim perfection based on possession</a:t>
            </a:r>
          </a:p>
          <a:p>
            <a:pPr lvl="1"/>
            <a:r>
              <a:rPr lang="en-US" dirty="0" smtClean="0"/>
              <a:t>Filing works for investment property or for general intangibles and those are the competing characterizations here</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37</a:t>
            </a:fld>
            <a:endParaRPr lang="en-US" altLang="en-US"/>
          </a:p>
        </p:txBody>
      </p:sp>
    </p:spTree>
    <p:extLst>
      <p:ext uri="{BB962C8B-B14F-4D97-AF65-F5344CB8AC3E}">
        <p14:creationId xmlns:p14="http://schemas.microsoft.com/office/powerpoint/2010/main" val="41014201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in 11 East 33th Street</a:t>
            </a:r>
            <a:endParaRPr lang="en-US" dirty="0"/>
          </a:p>
        </p:txBody>
      </p:sp>
      <p:sp>
        <p:nvSpPr>
          <p:cNvPr id="3" name="Content Placeholder 2"/>
          <p:cNvSpPr>
            <a:spLocks noGrp="1"/>
          </p:cNvSpPr>
          <p:nvPr>
            <p:ph idx="1"/>
          </p:nvPr>
        </p:nvSpPr>
        <p:spPr/>
        <p:txBody>
          <a:bodyPr/>
          <a:lstStyle/>
          <a:p>
            <a:r>
              <a:rPr lang="en-US" dirty="0" smtClean="0"/>
              <a:t>Actual FS wrong either way</a:t>
            </a:r>
          </a:p>
          <a:p>
            <a:r>
              <a:rPr lang="en-US" dirty="0" smtClean="0"/>
              <a:t>But:</a:t>
            </a:r>
          </a:p>
          <a:p>
            <a:pPr lvl="1"/>
            <a:r>
              <a:rPr lang="en-US" dirty="0" smtClean="0"/>
              <a:t>If FS about notice, what should we make of this FS?</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38</a:t>
            </a:fld>
            <a:endParaRPr lang="en-US" altLang="en-US"/>
          </a:p>
        </p:txBody>
      </p:sp>
    </p:spTree>
    <p:extLst>
      <p:ext uri="{BB962C8B-B14F-4D97-AF65-F5344CB8AC3E}">
        <p14:creationId xmlns:p14="http://schemas.microsoft.com/office/powerpoint/2010/main" val="34802693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dirty="0" smtClean="0">
                <a:cs typeface="Times New Roman" panose="02020603050405020304" pitchFamily="18" charset="0"/>
              </a:rPr>
              <a:t>3-2: Figuring out UCC Collateral Types</a:t>
            </a:r>
          </a:p>
        </p:txBody>
      </p:sp>
      <p:sp>
        <p:nvSpPr>
          <p:cNvPr id="1392643" name="AutoShape 3"/>
          <p:cNvSpPr>
            <a:spLocks noChangeArrowheads="1"/>
          </p:cNvSpPr>
          <p:nvPr/>
        </p:nvSpPr>
        <p:spPr bwMode="auto">
          <a:xfrm>
            <a:off x="88646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744071" y="1371600"/>
            <a:ext cx="3523129"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Copiers-R-Us™</a:t>
            </a:r>
            <a:endParaRPr lang="en-US" altLang="en-US" sz="4000" dirty="0"/>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7" name="Rectangle 7"/>
          <p:cNvSpPr>
            <a:spLocks noChangeArrowheads="1"/>
          </p:cNvSpPr>
          <p:nvPr/>
        </p:nvSpPr>
        <p:spPr bwMode="auto">
          <a:xfrm>
            <a:off x="541446" y="2896106"/>
            <a:ext cx="4592616" cy="304698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solidFill>
                  <a:srgbClr val="000066"/>
                </a:solidFill>
                <a:cs typeface="Times New Roman" panose="02020603050405020304" pitchFamily="18" charset="0"/>
              </a:rPr>
              <a:t>Debtor is a copying firm. It provides copying services and sells and leases copiers. It also sells toner and paper. It does all of that for cash and credit.</a:t>
            </a:r>
            <a:endParaRPr lang="en-US" altLang="en-US" sz="3200" dirty="0">
              <a:solidFill>
                <a:srgbClr val="000066"/>
              </a:solidFill>
              <a:cs typeface="Times New Roman" panose="02020603050405020304" pitchFamily="18" charset="0"/>
            </a:endParaRPr>
          </a:p>
        </p:txBody>
      </p:sp>
      <p:sp>
        <p:nvSpPr>
          <p:cNvPr id="1392648" name="Rectangle 8"/>
          <p:cNvSpPr>
            <a:spLocks noChangeArrowheads="1"/>
          </p:cNvSpPr>
          <p:nvPr/>
        </p:nvSpPr>
        <p:spPr bwMode="auto">
          <a:xfrm>
            <a:off x="6063876" y="3905071"/>
            <a:ext cx="560144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smtClean="0">
                <a:solidFill>
                  <a:srgbClr val="FF0000"/>
                </a:solidFill>
                <a:cs typeface="Times New Roman" panose="02020603050405020304" pitchFamily="18" charset="0"/>
              </a:rPr>
              <a:t>How should Bank describe collateral in the SA? The FS?</a:t>
            </a:r>
            <a:endParaRPr lang="en-US" altLang="en-US" sz="3600" dirty="0">
              <a:solidFill>
                <a:srgbClr val="FF0000"/>
              </a:solidFill>
              <a:cs typeface="Times New Roman" panose="02020603050405020304" pitchFamily="18" charset="0"/>
            </a:endParaRPr>
          </a:p>
        </p:txBody>
      </p:sp>
      <p:sp>
        <p:nvSpPr>
          <p:cNvPr id="10" name="Text Box 5"/>
          <p:cNvSpPr txBox="1">
            <a:spLocks noChangeArrowheads="1"/>
          </p:cNvSpPr>
          <p:nvPr/>
        </p:nvSpPr>
        <p:spPr bwMode="auto">
          <a:xfrm>
            <a:off x="11173428" y="0"/>
            <a:ext cx="101857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187920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3-1: Categorizing the Collateral</a:t>
            </a:r>
            <a:endParaRPr lang="en-US" dirty="0"/>
          </a:p>
        </p:txBody>
      </p:sp>
      <p:sp>
        <p:nvSpPr>
          <p:cNvPr id="3" name="Content Placeholder 2"/>
          <p:cNvSpPr>
            <a:spLocks noGrp="1"/>
          </p:cNvSpPr>
          <p:nvPr>
            <p:ph idx="1"/>
          </p:nvPr>
        </p:nvSpPr>
        <p:spPr/>
        <p:txBody>
          <a:bodyPr/>
          <a:lstStyle/>
          <a:p>
            <a:r>
              <a:rPr lang="en-US" dirty="0" smtClean="0"/>
              <a:t>What is a </a:t>
            </a:r>
            <a:r>
              <a:rPr lang="en-US" dirty="0" err="1" smtClean="0"/>
              <a:t>glomph</a:t>
            </a:r>
            <a:r>
              <a:rPr lang="en-US" dirty="0" smtClean="0"/>
              <a:t>?</a:t>
            </a:r>
          </a:p>
          <a:p>
            <a:pPr lvl="1"/>
            <a:r>
              <a:rPr lang="en-US" dirty="0" smtClean="0"/>
              <a:t>You don’t know and need to act accordingly</a:t>
            </a:r>
          </a:p>
          <a:p>
            <a:pPr lvl="1"/>
            <a:r>
              <a:rPr lang="en-US" dirty="0" smtClean="0"/>
              <a:t>Need to recognize what you know and don’t know</a:t>
            </a:r>
          </a:p>
          <a:p>
            <a:pPr lvl="1"/>
            <a:r>
              <a:rPr lang="en-US" dirty="0" smtClean="0"/>
              <a:t>Need to recognize what a judge in a lawsuit might see</a:t>
            </a:r>
          </a:p>
          <a:p>
            <a:r>
              <a:rPr lang="en-US" dirty="0" smtClean="0"/>
              <a:t>Design the deal structure to manage the uncertainty</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a:t>
            </a:fld>
            <a:endParaRPr lang="en-US" altLang="en-US"/>
          </a:p>
        </p:txBody>
      </p:sp>
    </p:spTree>
    <p:extLst>
      <p:ext uri="{BB962C8B-B14F-4D97-AF65-F5344CB8AC3E}">
        <p14:creationId xmlns:p14="http://schemas.microsoft.com/office/powerpoint/2010/main" val="2069903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Transactions and Collateral</a:t>
            </a:r>
            <a:endParaRPr lang="en-US" dirty="0"/>
          </a:p>
        </p:txBody>
      </p:sp>
      <p:sp>
        <p:nvSpPr>
          <p:cNvPr id="3" name="Content Placeholder 2"/>
          <p:cNvSpPr>
            <a:spLocks noGrp="1"/>
          </p:cNvSpPr>
          <p:nvPr>
            <p:ph idx="1"/>
          </p:nvPr>
        </p:nvSpPr>
        <p:spPr/>
        <p:txBody>
          <a:bodyPr/>
          <a:lstStyle/>
          <a:p>
            <a:r>
              <a:rPr lang="en-US" dirty="0"/>
              <a:t>P</a:t>
            </a:r>
            <a:r>
              <a:rPr lang="en-US" dirty="0" smtClean="0"/>
              <a:t>ossible CRU transactions</a:t>
            </a:r>
          </a:p>
          <a:p>
            <a:pPr lvl="1"/>
            <a:r>
              <a:rPr lang="en-US" dirty="0" smtClean="0"/>
              <a:t>Purchase new copiers</a:t>
            </a:r>
          </a:p>
          <a:p>
            <a:pPr lvl="1"/>
            <a:r>
              <a:rPr lang="en-US" dirty="0" smtClean="0"/>
              <a:t>Buy more paper, toner</a:t>
            </a:r>
          </a:p>
          <a:p>
            <a:pPr lvl="1"/>
            <a:r>
              <a:rPr lang="en-US" dirty="0" smtClean="0"/>
              <a:t>Sell toner/paper for cash/credit</a:t>
            </a:r>
          </a:p>
          <a:p>
            <a:pPr lvl="1"/>
            <a:r>
              <a:rPr lang="en-US" dirty="0" smtClean="0"/>
              <a:t>Provide copying services on credit</a:t>
            </a:r>
          </a:p>
          <a:p>
            <a:pPr lvl="1"/>
            <a:r>
              <a:rPr lang="en-US" dirty="0" smtClean="0"/>
              <a:t>Sell copiers for cash/credit</a:t>
            </a:r>
          </a:p>
          <a:p>
            <a:pPr lvl="1"/>
            <a:r>
              <a:rPr lang="en-US" dirty="0" smtClean="0"/>
              <a:t>Lease copiers</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40</a:t>
            </a:fld>
            <a:endParaRPr lang="en-US" altLang="en-US" dirty="0"/>
          </a:p>
        </p:txBody>
      </p:sp>
    </p:spTree>
    <p:extLst>
      <p:ext uri="{BB962C8B-B14F-4D97-AF65-F5344CB8AC3E}">
        <p14:creationId xmlns:p14="http://schemas.microsoft.com/office/powerpoint/2010/main" val="38398988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Purchase New Copiers</a:t>
            </a:r>
            <a:endParaRPr lang="en-US" dirty="0"/>
          </a:p>
        </p:txBody>
      </p:sp>
      <p:sp>
        <p:nvSpPr>
          <p:cNvPr id="3" name="Content Placeholder 2"/>
          <p:cNvSpPr>
            <a:spLocks noGrp="1"/>
          </p:cNvSpPr>
          <p:nvPr>
            <p:ph idx="1"/>
          </p:nvPr>
        </p:nvSpPr>
        <p:spPr/>
        <p:txBody>
          <a:bodyPr/>
          <a:lstStyle/>
          <a:p>
            <a:r>
              <a:rPr lang="en-US" dirty="0" smtClean="0"/>
              <a:t>Collateral Issues</a:t>
            </a:r>
          </a:p>
          <a:p>
            <a:pPr lvl="1"/>
            <a:r>
              <a:rPr lang="en-US" dirty="0" smtClean="0"/>
              <a:t>Should be inventory under 9-102(a)(48) but firm could use some of them internally in its business and those would likely be treated as equipment under 9-102(a)(33)</a:t>
            </a:r>
          </a:p>
          <a:p>
            <a:pPr lvl="1"/>
            <a:r>
              <a:rPr lang="en-US" dirty="0" smtClean="0"/>
              <a:t>Potential lender would probably want both categories in SA/FS</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41</a:t>
            </a:fld>
            <a:endParaRPr lang="en-US" altLang="en-US"/>
          </a:p>
        </p:txBody>
      </p:sp>
    </p:spTree>
    <p:extLst>
      <p:ext uri="{BB962C8B-B14F-4D97-AF65-F5344CB8AC3E}">
        <p14:creationId xmlns:p14="http://schemas.microsoft.com/office/powerpoint/2010/main" val="28440575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Cash/Check Transaction</a:t>
            </a:r>
            <a:endParaRPr lang="en-US" dirty="0"/>
          </a:p>
        </p:txBody>
      </p:sp>
      <p:sp>
        <p:nvSpPr>
          <p:cNvPr id="3" name="Content Placeholder 2"/>
          <p:cNvSpPr>
            <a:spLocks noGrp="1"/>
          </p:cNvSpPr>
          <p:nvPr>
            <p:ph idx="1"/>
          </p:nvPr>
        </p:nvSpPr>
        <p:spPr/>
        <p:txBody>
          <a:bodyPr/>
          <a:lstStyle/>
          <a:p>
            <a:r>
              <a:rPr lang="en-US" dirty="0" smtClean="0"/>
              <a:t>Collateral Issues</a:t>
            </a:r>
          </a:p>
          <a:p>
            <a:pPr lvl="1"/>
            <a:r>
              <a:rPr lang="en-US" dirty="0" smtClean="0"/>
              <a:t>Actual cash or check will likely flow through deposit account</a:t>
            </a:r>
          </a:p>
          <a:p>
            <a:pPr lvl="2"/>
            <a:r>
              <a:rPr lang="en-US" dirty="0" smtClean="0"/>
              <a:t>9-102(2)(29): “</a:t>
            </a:r>
            <a:r>
              <a:rPr lang="en-US" dirty="0"/>
              <a:t>Deposit account” means a demand, time, savings, passbook, nonnegotiable certificates of deposit, uncertificated certificates of deposit, </a:t>
            </a:r>
            <a:r>
              <a:rPr lang="en-US" dirty="0" err="1"/>
              <a:t>nontransferrable</a:t>
            </a:r>
            <a:r>
              <a:rPr lang="en-US" dirty="0"/>
              <a:t> certificates of deposit, or similar account maintained with a bank.</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42</a:t>
            </a:fld>
            <a:endParaRPr lang="en-US" altLang="en-US"/>
          </a:p>
        </p:txBody>
      </p:sp>
    </p:spTree>
    <p:extLst>
      <p:ext uri="{BB962C8B-B14F-4D97-AF65-F5344CB8AC3E}">
        <p14:creationId xmlns:p14="http://schemas.microsoft.com/office/powerpoint/2010/main" val="284001783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Cash/Check Transaction</a:t>
            </a:r>
          </a:p>
        </p:txBody>
      </p:sp>
      <p:sp>
        <p:nvSpPr>
          <p:cNvPr id="3" name="Content Placeholder 2"/>
          <p:cNvSpPr>
            <a:spLocks noGrp="1"/>
          </p:cNvSpPr>
          <p:nvPr>
            <p:ph idx="1"/>
          </p:nvPr>
        </p:nvSpPr>
        <p:spPr/>
        <p:txBody>
          <a:bodyPr/>
          <a:lstStyle/>
          <a:p>
            <a:r>
              <a:rPr lang="en-US" dirty="0" smtClean="0"/>
              <a:t>Collateral Issues</a:t>
            </a:r>
          </a:p>
          <a:p>
            <a:pPr lvl="1"/>
            <a:r>
              <a:rPr lang="en-US" dirty="0" smtClean="0"/>
              <a:t>Deposit account as original collateral:</a:t>
            </a:r>
          </a:p>
          <a:p>
            <a:pPr lvl="2"/>
            <a:r>
              <a:rPr lang="en-US" dirty="0" smtClean="0"/>
              <a:t>Must perfect via control (9-312(b)(1) and 9-314)</a:t>
            </a:r>
          </a:p>
          <a:p>
            <a:pPr lvl="1"/>
            <a:r>
              <a:rPr lang="en-US" dirty="0" smtClean="0"/>
              <a:t>Deposit account as proceeds (derivative of prior collateral)</a:t>
            </a:r>
          </a:p>
          <a:p>
            <a:pPr lvl="2"/>
            <a:r>
              <a:rPr lang="en-US" dirty="0" smtClean="0"/>
              <a:t>Need not take control (see 9-315(c, d))</a:t>
            </a:r>
          </a:p>
          <a:p>
            <a:pPr lvl="1"/>
            <a:endParaRPr lang="en-US" dirty="0" smtClean="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43</a:t>
            </a:fld>
            <a:endParaRPr lang="en-US" altLang="en-US"/>
          </a:p>
        </p:txBody>
      </p:sp>
    </p:spTree>
    <p:extLst>
      <p:ext uri="{BB962C8B-B14F-4D97-AF65-F5344CB8AC3E}">
        <p14:creationId xmlns:p14="http://schemas.microsoft.com/office/powerpoint/2010/main" val="13777207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Transaction for Services, Paper/Toner</a:t>
            </a:r>
            <a:endParaRPr lang="en-US" dirty="0"/>
          </a:p>
        </p:txBody>
      </p:sp>
      <p:sp>
        <p:nvSpPr>
          <p:cNvPr id="3" name="Content Placeholder 2"/>
          <p:cNvSpPr>
            <a:spLocks noGrp="1"/>
          </p:cNvSpPr>
          <p:nvPr>
            <p:ph idx="1"/>
          </p:nvPr>
        </p:nvSpPr>
        <p:spPr/>
        <p:txBody>
          <a:bodyPr/>
          <a:lstStyle/>
          <a:p>
            <a:r>
              <a:rPr lang="en-US" dirty="0" smtClean="0"/>
              <a:t>Collateral Issues</a:t>
            </a:r>
          </a:p>
          <a:p>
            <a:pPr lvl="1"/>
            <a:r>
              <a:rPr lang="en-US" dirty="0" smtClean="0"/>
              <a:t>Do this as store credit (credit card or invoice payable in 30 days), not as Amex, Visa etc.</a:t>
            </a:r>
          </a:p>
          <a:p>
            <a:pPr lvl="1"/>
            <a:r>
              <a:rPr lang="en-US" dirty="0" smtClean="0"/>
              <a:t>This will give rise to an “account” under 9-102(a)(2)</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44</a:t>
            </a:fld>
            <a:endParaRPr lang="en-US" altLang="en-US"/>
          </a:p>
        </p:txBody>
      </p:sp>
    </p:spTree>
    <p:extLst>
      <p:ext uri="{BB962C8B-B14F-4D97-AF65-F5344CB8AC3E}">
        <p14:creationId xmlns:p14="http://schemas.microsoft.com/office/powerpoint/2010/main" val="219259823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Own Credit Transaction for Services, Paper/Toner</a:t>
            </a:r>
            <a:endParaRPr lang="en-US" dirty="0"/>
          </a:p>
        </p:txBody>
      </p:sp>
      <p:sp>
        <p:nvSpPr>
          <p:cNvPr id="3" name="Content Placeholder 2"/>
          <p:cNvSpPr>
            <a:spLocks noGrp="1"/>
          </p:cNvSpPr>
          <p:nvPr>
            <p:ph idx="1"/>
          </p:nvPr>
        </p:nvSpPr>
        <p:spPr/>
        <p:txBody>
          <a:bodyPr/>
          <a:lstStyle/>
          <a:p>
            <a:r>
              <a:rPr lang="en-US" dirty="0" smtClean="0"/>
              <a:t>9-102(a)(2)</a:t>
            </a:r>
          </a:p>
          <a:p>
            <a:pPr lvl="1"/>
            <a:r>
              <a:rPr lang="en-US" dirty="0"/>
              <a:t>“Account”, except as used in “account for”, means a right to payment of a monetary obligation, whether or not earned by performance, (i) for property that has been or is to be sold, leased, licensed, assigned, or otherwise disposed of, (ii) for services rendered or to be </a:t>
            </a:r>
            <a:r>
              <a:rPr lang="en-US" dirty="0" smtClean="0"/>
              <a:t>rendered, …</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45</a:t>
            </a:fld>
            <a:endParaRPr lang="en-US" altLang="en-US"/>
          </a:p>
        </p:txBody>
      </p:sp>
    </p:spTree>
    <p:extLst>
      <p:ext uri="{BB962C8B-B14F-4D97-AF65-F5344CB8AC3E}">
        <p14:creationId xmlns:p14="http://schemas.microsoft.com/office/powerpoint/2010/main" val="24149467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Own Credit Transaction for Services, Paper/Toner</a:t>
            </a:r>
            <a:endParaRPr lang="en-US" dirty="0"/>
          </a:p>
        </p:txBody>
      </p:sp>
      <p:sp>
        <p:nvSpPr>
          <p:cNvPr id="3" name="Content Placeholder 2"/>
          <p:cNvSpPr>
            <a:spLocks noGrp="1"/>
          </p:cNvSpPr>
          <p:nvPr>
            <p:ph idx="1"/>
          </p:nvPr>
        </p:nvSpPr>
        <p:spPr/>
        <p:txBody>
          <a:bodyPr/>
          <a:lstStyle/>
          <a:p>
            <a:r>
              <a:rPr lang="en-US" dirty="0" smtClean="0"/>
              <a:t>9-102(a)(2)</a:t>
            </a:r>
          </a:p>
          <a:p>
            <a:pPr lvl="1"/>
            <a:r>
              <a:rPr lang="en-US" dirty="0" smtClean="0"/>
              <a:t>(vii</a:t>
            </a:r>
            <a:r>
              <a:rPr lang="en-US" dirty="0"/>
              <a:t>) arising out of the use of a credit or charge card or information contained on or for use with the </a:t>
            </a:r>
            <a:r>
              <a:rPr lang="en-US" dirty="0" smtClean="0"/>
              <a:t>card … . The </a:t>
            </a:r>
            <a:r>
              <a:rPr lang="en-US" dirty="0"/>
              <a:t>term does not include (i) rights to payment evidenced by chattel paper or an instrument</a:t>
            </a:r>
            <a:r>
              <a:rPr lang="en-US" dirty="0" smtClean="0"/>
              <a:t>, … </a:t>
            </a:r>
            <a:r>
              <a:rPr lang="en-US" dirty="0"/>
              <a:t> </a:t>
            </a:r>
            <a:r>
              <a:rPr lang="en-US" dirty="0" smtClean="0"/>
              <a:t>or</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46</a:t>
            </a:fld>
            <a:endParaRPr lang="en-US" altLang="en-US" dirty="0"/>
          </a:p>
        </p:txBody>
      </p:sp>
    </p:spTree>
    <p:extLst>
      <p:ext uri="{BB962C8B-B14F-4D97-AF65-F5344CB8AC3E}">
        <p14:creationId xmlns:p14="http://schemas.microsoft.com/office/powerpoint/2010/main" val="9735666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Own Credit Transaction for Services, Paper/Toner</a:t>
            </a:r>
            <a:endParaRPr lang="en-US" dirty="0"/>
          </a:p>
        </p:txBody>
      </p:sp>
      <p:sp>
        <p:nvSpPr>
          <p:cNvPr id="3" name="Content Placeholder 2"/>
          <p:cNvSpPr>
            <a:spLocks noGrp="1"/>
          </p:cNvSpPr>
          <p:nvPr>
            <p:ph idx="1"/>
          </p:nvPr>
        </p:nvSpPr>
        <p:spPr/>
        <p:txBody>
          <a:bodyPr/>
          <a:lstStyle/>
          <a:p>
            <a:r>
              <a:rPr lang="en-US" dirty="0" smtClean="0"/>
              <a:t>9-102(a)(2)</a:t>
            </a:r>
          </a:p>
          <a:p>
            <a:pPr lvl="1"/>
            <a:r>
              <a:rPr lang="en-US" dirty="0" smtClean="0"/>
              <a:t>(</a:t>
            </a:r>
            <a:r>
              <a:rPr lang="en-US" dirty="0"/>
              <a:t>vi) rights to payment for money or funds advanced or sold, other than rights arising out of the use of a credit or charge card or information contained on or for use with the </a:t>
            </a:r>
            <a:r>
              <a:rPr lang="en-US" dirty="0" smtClean="0"/>
              <a:t>card.</a:t>
            </a:r>
          </a:p>
          <a:p>
            <a:r>
              <a:rPr lang="en-US" dirty="0" smtClean="0"/>
              <a:t>Have to file FS for accounts; can’t possess or control (9-312, 9-313)</a:t>
            </a:r>
            <a:endParaRPr lang="en-US" dirty="0"/>
          </a:p>
          <a:p>
            <a:pPr marL="457200" lvl="1" indent="0">
              <a:buNone/>
            </a:pPr>
            <a:endParaRPr lang="en-US" dirty="0" smtClean="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47</a:t>
            </a:fld>
            <a:endParaRPr lang="en-US" altLang="en-US" dirty="0"/>
          </a:p>
        </p:txBody>
      </p:sp>
    </p:spTree>
    <p:extLst>
      <p:ext uri="{BB962C8B-B14F-4D97-AF65-F5344CB8AC3E}">
        <p14:creationId xmlns:p14="http://schemas.microsoft.com/office/powerpoint/2010/main" val="31048669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Intangible Definition</a:t>
            </a:r>
            <a:endParaRPr lang="en-US" dirty="0"/>
          </a:p>
        </p:txBody>
      </p:sp>
      <p:sp>
        <p:nvSpPr>
          <p:cNvPr id="3" name="Content Placeholder 2"/>
          <p:cNvSpPr>
            <a:spLocks noGrp="1"/>
          </p:cNvSpPr>
          <p:nvPr>
            <p:ph idx="1"/>
          </p:nvPr>
        </p:nvSpPr>
        <p:spPr/>
        <p:txBody>
          <a:bodyPr/>
          <a:lstStyle/>
          <a:p>
            <a:r>
              <a:rPr lang="en-US" altLang="en-US" dirty="0"/>
              <a:t>9-102(a)(44): “General intangible” means</a:t>
            </a:r>
          </a:p>
          <a:p>
            <a:pPr lvl="1"/>
            <a:r>
              <a:rPr lang="en-US" altLang="en-US" dirty="0"/>
              <a:t>any personal property, including things in action, other than accounts, chattel paper, commercial tort claims, deposit accounts, documents, goods, instruments, investment property, letter-of-credit rights, letters of credit, money, and oil, gas, or other minerals before extraction. The term includes payment intangibles and software.</a:t>
            </a:r>
          </a:p>
          <a:p>
            <a:pPr marL="457200" lvl="1" indent="0">
              <a:buNone/>
            </a:pP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48</a:t>
            </a:fld>
            <a:endParaRPr lang="en-US" altLang="en-US"/>
          </a:p>
        </p:txBody>
      </p:sp>
    </p:spTree>
    <p:extLst>
      <p:ext uri="{BB962C8B-B14F-4D97-AF65-F5344CB8AC3E}">
        <p14:creationId xmlns:p14="http://schemas.microsoft.com/office/powerpoint/2010/main" val="178561948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Third-Party Credit Case (Amex et al)</a:t>
            </a:r>
            <a:endParaRPr lang="en-US" dirty="0"/>
          </a:p>
        </p:txBody>
      </p:sp>
      <p:sp>
        <p:nvSpPr>
          <p:cNvPr id="3" name="Content Placeholder 2"/>
          <p:cNvSpPr>
            <a:spLocks noGrp="1"/>
          </p:cNvSpPr>
          <p:nvPr>
            <p:ph idx="1"/>
          </p:nvPr>
        </p:nvSpPr>
        <p:spPr/>
        <p:txBody>
          <a:bodyPr/>
          <a:lstStyle/>
          <a:p>
            <a:r>
              <a:rPr lang="en-US" dirty="0" smtClean="0"/>
              <a:t>Collateral Types</a:t>
            </a:r>
          </a:p>
          <a:p>
            <a:pPr lvl="1"/>
            <a:r>
              <a:rPr lang="en-US" dirty="0" smtClean="0"/>
              <a:t>Rights to store under contracts with Amex et al will give rise to general intangibles under 9-102(a)(44) and probably payment intangibles under 9-102(a)(61) (Payment intangible “means </a:t>
            </a:r>
            <a:r>
              <a:rPr lang="en-US" dirty="0"/>
              <a:t>a general intangible under which the account debtor’s principal obligation is a monetary obligation</a:t>
            </a:r>
            <a:r>
              <a:rPr lang="en-US" dirty="0" smtClean="0"/>
              <a:t>.”)</a:t>
            </a:r>
          </a:p>
          <a:p>
            <a:pPr lvl="1"/>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49</a:t>
            </a:fld>
            <a:endParaRPr lang="en-US" altLang="en-US"/>
          </a:p>
        </p:txBody>
      </p:sp>
    </p:spTree>
    <p:extLst>
      <p:ext uri="{BB962C8B-B14F-4D97-AF65-F5344CB8AC3E}">
        <p14:creationId xmlns:p14="http://schemas.microsoft.com/office/powerpoint/2010/main" val="2832426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dirty="0" smtClean="0">
                <a:cs typeface="Times New Roman" panose="02020603050405020304" pitchFamily="18" charset="0"/>
              </a:rPr>
              <a:t>Figuring out UCC Collateral Types</a:t>
            </a:r>
          </a:p>
        </p:txBody>
      </p:sp>
      <p:sp>
        <p:nvSpPr>
          <p:cNvPr id="1392643" name="AutoShape 3"/>
          <p:cNvSpPr>
            <a:spLocks noChangeArrowheads="1"/>
          </p:cNvSpPr>
          <p:nvPr/>
        </p:nvSpPr>
        <p:spPr bwMode="auto">
          <a:xfrm>
            <a:off x="88646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5164275" y="2102729"/>
            <a:ext cx="3158063"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a:t>
            </a:r>
          </a:p>
          <a:p>
            <a:pPr algn="ctr"/>
            <a:r>
              <a:rPr lang="en-US" altLang="en-US" sz="3200" dirty="0" smtClean="0"/>
              <a:t>FS: Equipment?</a:t>
            </a:r>
          </a:p>
          <a:p>
            <a:pPr algn="ctr"/>
            <a:r>
              <a:rPr lang="en-US" altLang="en-US" sz="3200" dirty="0" smtClean="0"/>
              <a:t>Inventory?</a:t>
            </a:r>
            <a:endParaRPr lang="en-US" altLang="en-US" sz="3200" dirty="0"/>
          </a:p>
          <a:p>
            <a:pPr algn="ctr"/>
            <a:r>
              <a:rPr lang="en-US" altLang="en-US" sz="3200" dirty="0"/>
              <a:t>$</a:t>
            </a:r>
          </a:p>
        </p:txBody>
      </p:sp>
      <p:sp>
        <p:nvSpPr>
          <p:cNvPr id="1392647" name="Rectangle 7"/>
          <p:cNvSpPr>
            <a:spLocks noChangeArrowheads="1"/>
          </p:cNvSpPr>
          <p:nvPr/>
        </p:nvSpPr>
        <p:spPr bwMode="auto">
          <a:xfrm>
            <a:off x="25400" y="3058440"/>
            <a:ext cx="3911600" cy="304698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solidFill>
                  <a:srgbClr val="000066"/>
                </a:solidFill>
                <a:cs typeface="Times New Roman" panose="02020603050405020304" pitchFamily="18" charset="0"/>
              </a:rPr>
              <a:t>SA: “Debtor </a:t>
            </a:r>
            <a:r>
              <a:rPr lang="en-US" altLang="en-US" sz="3200" dirty="0">
                <a:solidFill>
                  <a:srgbClr val="000066"/>
                </a:solidFill>
                <a:cs typeface="Times New Roman" panose="02020603050405020304" pitchFamily="18" charset="0"/>
              </a:rPr>
              <a:t>hereby grants to Bank a security interest in Debtor’s </a:t>
            </a:r>
            <a:r>
              <a:rPr lang="en-US" altLang="en-US" sz="3200" dirty="0" smtClean="0">
                <a:solidFill>
                  <a:srgbClr val="000066"/>
                </a:solidFill>
                <a:cs typeface="Times New Roman" panose="02020603050405020304" pitchFamily="18" charset="0"/>
              </a:rPr>
              <a:t>copiers to </a:t>
            </a:r>
            <a:r>
              <a:rPr lang="en-US" altLang="en-US" sz="3200" dirty="0">
                <a:solidFill>
                  <a:srgbClr val="000066"/>
                </a:solidFill>
                <a:cs typeface="Times New Roman" panose="02020603050405020304" pitchFamily="18" charset="0"/>
              </a:rPr>
              <a:t>secure all debts of Debtor to Bank.”</a:t>
            </a:r>
          </a:p>
        </p:txBody>
      </p:sp>
      <p:sp>
        <p:nvSpPr>
          <p:cNvPr id="1392648" name="Rectangle 8"/>
          <p:cNvSpPr>
            <a:spLocks noChangeArrowheads="1"/>
          </p:cNvSpPr>
          <p:nvPr/>
        </p:nvSpPr>
        <p:spPr bwMode="auto">
          <a:xfrm>
            <a:off x="7304218" y="4808693"/>
            <a:ext cx="440219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a:t>
            </a:r>
            <a:r>
              <a:rPr lang="en-US" altLang="en-US" sz="3600" dirty="0" smtClean="0">
                <a:solidFill>
                  <a:srgbClr val="FF0000"/>
                </a:solidFill>
                <a:cs typeface="Times New Roman" panose="02020603050405020304" pitchFamily="18" charset="0"/>
              </a:rPr>
              <a:t>category should Bank list in the FS?</a:t>
            </a:r>
            <a:endParaRPr lang="en-US" altLang="en-US" sz="3600" dirty="0">
              <a:solidFill>
                <a:srgbClr val="FF0000"/>
              </a:solidFill>
              <a:cs typeface="Times New Roman" panose="02020603050405020304" pitchFamily="18" charset="0"/>
            </a:endParaRPr>
          </a:p>
        </p:txBody>
      </p:sp>
    </p:spTree>
    <p:extLst>
      <p:ext uri="{BB962C8B-B14F-4D97-AF65-F5344CB8AC3E}">
        <p14:creationId xmlns:p14="http://schemas.microsoft.com/office/powerpoint/2010/main" val="2518842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7"/>
                                        </p:tgtEl>
                                        <p:attrNameLst>
                                          <p:attrName>style.visibility</p:attrName>
                                        </p:attrNameLst>
                                      </p:cBhvr>
                                      <p:to>
                                        <p:strVal val="visible"/>
                                      </p:to>
                                    </p:set>
                                    <p:animEffect transition="in" filter="dissolve">
                                      <p:cBhvr>
                                        <p:cTn id="26" dur="500"/>
                                        <p:tgtEl>
                                          <p:spTgt spid="1392647"/>
                                        </p:tgtEl>
                                      </p:cBhvr>
                                    </p:animEffect>
                                  </p:childTnLst>
                                </p:cTn>
                              </p:par>
                            </p:childTnLst>
                          </p:cTn>
                        </p:par>
                        <p:par>
                          <p:cTn id="27" fill="hold" nodeType="afterGroup">
                            <p:stCondLst>
                              <p:cond delay="2500"/>
                            </p:stCondLst>
                            <p:childTnLst>
                              <p:par>
                                <p:cTn id="28" presetID="9" presetClass="entr" presetSubtype="0" fill="hold" grpId="0" nodeType="afterEffect">
                                  <p:stCondLst>
                                    <p:cond delay="0"/>
                                  </p:stCondLst>
                                  <p:childTnLst>
                                    <p:set>
                                      <p:cBhvr>
                                        <p:cTn id="29" dur="1" fill="hold">
                                          <p:stCondLst>
                                            <p:cond delay="0"/>
                                          </p:stCondLst>
                                        </p:cTn>
                                        <p:tgtEl>
                                          <p:spTgt spid="1392648"/>
                                        </p:tgtEl>
                                        <p:attrNameLst>
                                          <p:attrName>style.visibility</p:attrName>
                                        </p:attrNameLst>
                                      </p:cBhvr>
                                      <p:to>
                                        <p:strVal val="visible"/>
                                      </p:to>
                                    </p:set>
                                    <p:animEffect transition="in" filter="dissolve">
                                      <p:cBhvr>
                                        <p:cTn id="30"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7" grpId="0" animBg="1" autoUpdateAnimBg="0"/>
      <p:bldP spid="1392648"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Third-Party Credit Case (Amex et al)</a:t>
            </a:r>
            <a:endParaRPr lang="en-US" dirty="0"/>
          </a:p>
        </p:txBody>
      </p:sp>
      <p:sp>
        <p:nvSpPr>
          <p:cNvPr id="3" name="Content Placeholder 2"/>
          <p:cNvSpPr>
            <a:spLocks noGrp="1"/>
          </p:cNvSpPr>
          <p:nvPr>
            <p:ph idx="1"/>
          </p:nvPr>
        </p:nvSpPr>
        <p:spPr/>
        <p:txBody>
          <a:bodyPr/>
          <a:lstStyle/>
          <a:p>
            <a:pPr lvl="1"/>
            <a:r>
              <a:rPr lang="en-US" dirty="0" smtClean="0"/>
              <a:t>See also comment 5.d to 9-102:</a:t>
            </a:r>
          </a:p>
          <a:p>
            <a:pPr lvl="2"/>
            <a:r>
              <a:rPr lang="en-US" dirty="0" smtClean="0"/>
              <a:t>“A debtor’s </a:t>
            </a:r>
            <a:r>
              <a:rPr lang="en-US" dirty="0"/>
              <a:t>right to payment from another person of amounts received by the other person on the </a:t>
            </a:r>
            <a:r>
              <a:rPr lang="en-US" dirty="0" smtClean="0"/>
              <a:t>debtor’s </a:t>
            </a:r>
            <a:r>
              <a:rPr lang="en-US" dirty="0"/>
              <a:t>behalf, including the right of a merchant credit-card, debit-card, prepaid-card, or other payment-card transaction to payment of amounts received by its bank from the </a:t>
            </a:r>
            <a:r>
              <a:rPr lang="en-US" dirty="0" smtClean="0"/>
              <a:t>card</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50</a:t>
            </a:fld>
            <a:endParaRPr lang="en-US" altLang="en-US"/>
          </a:p>
        </p:txBody>
      </p:sp>
    </p:spTree>
    <p:extLst>
      <p:ext uri="{BB962C8B-B14F-4D97-AF65-F5344CB8AC3E}">
        <p14:creationId xmlns:p14="http://schemas.microsoft.com/office/powerpoint/2010/main" val="21881308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Third-Party Credit Case (Amex et al)</a:t>
            </a:r>
            <a:endParaRPr lang="en-US" dirty="0"/>
          </a:p>
        </p:txBody>
      </p:sp>
      <p:sp>
        <p:nvSpPr>
          <p:cNvPr id="3" name="Content Placeholder 2"/>
          <p:cNvSpPr>
            <a:spLocks noGrp="1"/>
          </p:cNvSpPr>
          <p:nvPr>
            <p:ph idx="1"/>
          </p:nvPr>
        </p:nvSpPr>
        <p:spPr/>
        <p:txBody>
          <a:bodyPr/>
          <a:lstStyle/>
          <a:p>
            <a:pPr lvl="1"/>
            <a:r>
              <a:rPr lang="en-US" dirty="0" smtClean="0"/>
              <a:t>system in settlement of the transaction, is a ‘payment intangible.’ (In contrast, the right of a credit-card issuer payment arising out of the use of a credit card is an ‘account.’)”</a:t>
            </a:r>
          </a:p>
          <a:p>
            <a:r>
              <a:rPr lang="en-US" dirty="0" smtClean="0"/>
              <a:t>New Comment</a:t>
            </a:r>
          </a:p>
          <a:p>
            <a:pPr lvl="1"/>
            <a:r>
              <a:rPr lang="en-US" dirty="0" smtClean="0"/>
              <a:t>That comment was added in the 2010 amendments.</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51</a:t>
            </a:fld>
            <a:endParaRPr lang="en-US" altLang="en-US"/>
          </a:p>
        </p:txBody>
      </p:sp>
    </p:spTree>
    <p:extLst>
      <p:ext uri="{BB962C8B-B14F-4D97-AF65-F5344CB8AC3E}">
        <p14:creationId xmlns:p14="http://schemas.microsoft.com/office/powerpoint/2010/main" val="36449336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Lease of Copier</a:t>
            </a:r>
            <a:endParaRPr lang="en-US" dirty="0"/>
          </a:p>
        </p:txBody>
      </p:sp>
      <p:sp>
        <p:nvSpPr>
          <p:cNvPr id="3" name="Content Placeholder 2"/>
          <p:cNvSpPr>
            <a:spLocks noGrp="1"/>
          </p:cNvSpPr>
          <p:nvPr>
            <p:ph idx="1"/>
          </p:nvPr>
        </p:nvSpPr>
        <p:spPr/>
        <p:txBody>
          <a:bodyPr/>
          <a:lstStyle/>
          <a:p>
            <a:r>
              <a:rPr lang="en-US" dirty="0" smtClean="0"/>
              <a:t>Collateral Types</a:t>
            </a:r>
          </a:p>
          <a:p>
            <a:pPr lvl="1"/>
            <a:r>
              <a:rPr lang="en-US" dirty="0" smtClean="0"/>
              <a:t>9-102(a)(11): </a:t>
            </a:r>
            <a:r>
              <a:rPr lang="en-US" dirty="0"/>
              <a:t>“Chattel paper” </a:t>
            </a:r>
            <a:r>
              <a:rPr lang="en-US" dirty="0" smtClean="0"/>
              <a:t>means</a:t>
            </a:r>
          </a:p>
          <a:p>
            <a:pPr lvl="2"/>
            <a:r>
              <a:rPr lang="en-US" dirty="0" smtClean="0"/>
              <a:t>a </a:t>
            </a:r>
            <a:r>
              <a:rPr lang="en-US" dirty="0"/>
              <a:t>record or records that evidence both a </a:t>
            </a:r>
            <a:r>
              <a:rPr lang="en-US" dirty="0">
                <a:solidFill>
                  <a:srgbClr val="FF0000"/>
                </a:solidFill>
              </a:rPr>
              <a:t>monetary obligation </a:t>
            </a:r>
            <a:r>
              <a:rPr lang="en-US" dirty="0"/>
              <a:t>and a security interest in specific goods, a security interest in specific goods and software used in the goods, a security interest in specific goods and </a:t>
            </a:r>
            <a:r>
              <a:rPr lang="en-US" dirty="0" smtClean="0"/>
              <a:t>license of</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52</a:t>
            </a:fld>
            <a:endParaRPr lang="en-US" altLang="en-US"/>
          </a:p>
        </p:txBody>
      </p:sp>
    </p:spTree>
    <p:extLst>
      <p:ext uri="{BB962C8B-B14F-4D97-AF65-F5344CB8AC3E}">
        <p14:creationId xmlns:p14="http://schemas.microsoft.com/office/powerpoint/2010/main" val="12152079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Lease of Copier</a:t>
            </a:r>
            <a:endParaRPr lang="en-US" dirty="0"/>
          </a:p>
        </p:txBody>
      </p:sp>
      <p:sp>
        <p:nvSpPr>
          <p:cNvPr id="3" name="Content Placeholder 2"/>
          <p:cNvSpPr>
            <a:spLocks noGrp="1"/>
          </p:cNvSpPr>
          <p:nvPr>
            <p:ph idx="1"/>
          </p:nvPr>
        </p:nvSpPr>
        <p:spPr/>
        <p:txBody>
          <a:bodyPr/>
          <a:lstStyle/>
          <a:p>
            <a:pPr lvl="2"/>
            <a:r>
              <a:rPr lang="en-US" dirty="0" smtClean="0"/>
              <a:t>software </a:t>
            </a:r>
            <a:r>
              <a:rPr lang="en-US" dirty="0"/>
              <a:t>used in the goods, </a:t>
            </a:r>
            <a:r>
              <a:rPr lang="en-US" dirty="0">
                <a:solidFill>
                  <a:srgbClr val="FF0000"/>
                </a:solidFill>
              </a:rPr>
              <a:t>a lease of specific goods</a:t>
            </a:r>
            <a:r>
              <a:rPr lang="en-US" dirty="0"/>
              <a:t>, or a lease of specified goods and a license of software used in the goods. In this paragraph, “monetary obligation” means a monetary obligation secured by the goods or owed under a lease of the goods and includes a monetary obligation with respect to software used in the goods. </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53</a:t>
            </a:fld>
            <a:endParaRPr lang="en-US" altLang="en-US"/>
          </a:p>
        </p:txBody>
      </p:sp>
    </p:spTree>
    <p:extLst>
      <p:ext uri="{BB962C8B-B14F-4D97-AF65-F5344CB8AC3E}">
        <p14:creationId xmlns:p14="http://schemas.microsoft.com/office/powerpoint/2010/main" val="35780415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54</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dirty="0" smtClean="0">
                <a:cs typeface="Times New Roman" panose="02020603050405020304" pitchFamily="18" charset="0"/>
              </a:rPr>
              <a:t>3-3: One More Time</a:t>
            </a:r>
          </a:p>
        </p:txBody>
      </p:sp>
      <p:sp>
        <p:nvSpPr>
          <p:cNvPr id="1392643" name="AutoShape 3"/>
          <p:cNvSpPr>
            <a:spLocks noChangeArrowheads="1"/>
          </p:cNvSpPr>
          <p:nvPr/>
        </p:nvSpPr>
        <p:spPr bwMode="auto">
          <a:xfrm>
            <a:off x="88646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744071" y="1371600"/>
            <a:ext cx="3523129"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Copiers-R-Us™</a:t>
            </a:r>
            <a:endParaRPr lang="en-US" altLang="en-US" sz="4000" dirty="0"/>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8" name="Rectangle 8"/>
          <p:cNvSpPr>
            <a:spLocks noChangeArrowheads="1"/>
          </p:cNvSpPr>
          <p:nvPr/>
        </p:nvSpPr>
        <p:spPr bwMode="auto">
          <a:xfrm>
            <a:off x="6063876" y="3905071"/>
            <a:ext cx="5601447"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smtClean="0">
                <a:solidFill>
                  <a:srgbClr val="FF0000"/>
                </a:solidFill>
                <a:cs typeface="Times New Roman" panose="02020603050405020304" pitchFamily="18" charset="0"/>
              </a:rPr>
              <a:t>How should Bank describe collateral in the SA? The FS?</a:t>
            </a:r>
            <a:endParaRPr lang="en-US" altLang="en-US" sz="3600" dirty="0">
              <a:solidFill>
                <a:srgbClr val="FF0000"/>
              </a:solidFill>
              <a:cs typeface="Times New Roman" panose="02020603050405020304" pitchFamily="18" charset="0"/>
            </a:endParaRPr>
          </a:p>
        </p:txBody>
      </p:sp>
      <p:sp>
        <p:nvSpPr>
          <p:cNvPr id="10" name="AutoShape 13"/>
          <p:cNvSpPr>
            <a:spLocks noChangeArrowheads="1"/>
          </p:cNvSpPr>
          <p:nvPr/>
        </p:nvSpPr>
        <p:spPr bwMode="auto">
          <a:xfrm>
            <a:off x="1574800" y="5248835"/>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Lessee</a:t>
            </a:r>
            <a:endParaRPr lang="en-US" altLang="en-US" sz="4000" dirty="0"/>
          </a:p>
        </p:txBody>
      </p:sp>
      <p:sp>
        <p:nvSpPr>
          <p:cNvPr id="12" name="AutoShape 21"/>
          <p:cNvSpPr>
            <a:spLocks noChangeArrowheads="1"/>
          </p:cNvSpPr>
          <p:nvPr/>
        </p:nvSpPr>
        <p:spPr bwMode="auto">
          <a:xfrm>
            <a:off x="7470" y="2734235"/>
            <a:ext cx="3671048" cy="237116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t>One year lease of copier with 5 year life; 12 monthly payments followed by return of copier</a:t>
            </a:r>
            <a:endParaRPr lang="en-US" altLang="en-US" sz="3200" dirty="0"/>
          </a:p>
        </p:txBody>
      </p:sp>
      <p:sp>
        <p:nvSpPr>
          <p:cNvPr id="13" name="Line 17"/>
          <p:cNvSpPr>
            <a:spLocks noChangeShapeType="1"/>
          </p:cNvSpPr>
          <p:nvPr/>
        </p:nvSpPr>
        <p:spPr bwMode="auto">
          <a:xfrm flipH="1">
            <a:off x="3989294" y="2590800"/>
            <a:ext cx="8965" cy="2949388"/>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5" name="AutoShape 21"/>
          <p:cNvSpPr>
            <a:spLocks noChangeArrowheads="1"/>
          </p:cNvSpPr>
          <p:nvPr/>
        </p:nvSpPr>
        <p:spPr bwMode="auto">
          <a:xfrm>
            <a:off x="6289486" y="2275788"/>
            <a:ext cx="410884" cy="628472"/>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t>?</a:t>
            </a:r>
            <a:endParaRPr lang="en-US" altLang="en-US" sz="3200" dirty="0"/>
          </a:p>
        </p:txBody>
      </p:sp>
      <p:sp>
        <p:nvSpPr>
          <p:cNvPr id="16" name="Text Box 5"/>
          <p:cNvSpPr txBox="1">
            <a:spLocks noChangeArrowheads="1"/>
          </p:cNvSpPr>
          <p:nvPr/>
        </p:nvSpPr>
        <p:spPr bwMode="auto">
          <a:xfrm>
            <a:off x="11188861" y="0"/>
            <a:ext cx="100313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0171115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par>
                          <p:cTn id="18" fill="hold">
                            <p:stCondLst>
                              <p:cond delay="1500"/>
                            </p:stCondLst>
                            <p:childTnLst>
                              <p:par>
                                <p:cTn id="19" presetID="23" presetClass="entr" presetSubtype="272"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strVal val="2/3*#ppt_w"/>
                                          </p:val>
                                        </p:tav>
                                        <p:tav tm="100000">
                                          <p:val>
                                            <p:strVal val="#ppt_w"/>
                                          </p:val>
                                        </p:tav>
                                      </p:tavLst>
                                    </p:anim>
                                    <p:anim calcmode="lin" valueType="num">
                                      <p:cBhvr>
                                        <p:cTn id="22" dur="500" fill="hold"/>
                                        <p:tgtEl>
                                          <p:spTgt spid="10"/>
                                        </p:tgtEl>
                                        <p:attrNameLst>
                                          <p:attrName>ppt_h</p:attrName>
                                        </p:attrNameLst>
                                      </p:cBhvr>
                                      <p:tavLst>
                                        <p:tav tm="0">
                                          <p:val>
                                            <p:strVal val="2/3*#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childTnLst>
                          </p:cTn>
                        </p:par>
                        <p:par>
                          <p:cTn id="27" fill="hold" nodeType="afterGroup">
                            <p:stCondLst>
                              <p:cond delay="0"/>
                            </p:stCondLst>
                            <p:childTnLst>
                              <p:par>
                                <p:cTn id="28" presetID="23" presetClass="entr" presetSubtype="272" fill="hold" grpId="0" nodeType="afterEffect">
                                  <p:stCondLst>
                                    <p:cond delay="0"/>
                                  </p:stCondLst>
                                  <p:childTnLst>
                                    <p:set>
                                      <p:cBhvr>
                                        <p:cTn id="29" dur="1" fill="hold">
                                          <p:stCondLst>
                                            <p:cond delay="0"/>
                                          </p:stCondLst>
                                        </p:cTn>
                                        <p:tgtEl>
                                          <p:spTgt spid="1392643"/>
                                        </p:tgtEl>
                                        <p:attrNameLst>
                                          <p:attrName>style.visibility</p:attrName>
                                        </p:attrNameLst>
                                      </p:cBhvr>
                                      <p:to>
                                        <p:strVal val="visible"/>
                                      </p:to>
                                    </p:set>
                                    <p:anim calcmode="lin" valueType="num">
                                      <p:cBhvr>
                                        <p:cTn id="30" dur="500" fill="hold"/>
                                        <p:tgtEl>
                                          <p:spTgt spid="1392643"/>
                                        </p:tgtEl>
                                        <p:attrNameLst>
                                          <p:attrName>ppt_w</p:attrName>
                                        </p:attrNameLst>
                                      </p:cBhvr>
                                      <p:tavLst>
                                        <p:tav tm="0">
                                          <p:val>
                                            <p:strVal val="2/3*#ppt_w"/>
                                          </p:val>
                                        </p:tav>
                                        <p:tav tm="100000">
                                          <p:val>
                                            <p:strVal val="#ppt_w"/>
                                          </p:val>
                                        </p:tav>
                                      </p:tavLst>
                                    </p:anim>
                                    <p:anim calcmode="lin" valueType="num">
                                      <p:cBhvr>
                                        <p:cTn id="31" dur="500" fill="hold"/>
                                        <p:tgtEl>
                                          <p:spTgt spid="1392643"/>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500"/>
                            </p:stCondLst>
                            <p:childTnLst>
                              <p:par>
                                <p:cTn id="33" presetID="23" presetClass="entr" presetSubtype="16" fill="hold" grpId="0" nodeType="afterEffect">
                                  <p:stCondLst>
                                    <p:cond delay="0"/>
                                  </p:stCondLst>
                                  <p:childTnLst>
                                    <p:set>
                                      <p:cBhvr>
                                        <p:cTn id="34" dur="1" fill="hold">
                                          <p:stCondLst>
                                            <p:cond delay="0"/>
                                          </p:stCondLst>
                                        </p:cTn>
                                        <p:tgtEl>
                                          <p:spTgt spid="1392645"/>
                                        </p:tgtEl>
                                        <p:attrNameLst>
                                          <p:attrName>style.visibility</p:attrName>
                                        </p:attrNameLst>
                                      </p:cBhvr>
                                      <p:to>
                                        <p:strVal val="visible"/>
                                      </p:to>
                                    </p:set>
                                    <p:anim calcmode="lin" valueType="num">
                                      <p:cBhvr>
                                        <p:cTn id="35" dur="500" fill="hold"/>
                                        <p:tgtEl>
                                          <p:spTgt spid="1392645"/>
                                        </p:tgtEl>
                                        <p:attrNameLst>
                                          <p:attrName>ppt_w</p:attrName>
                                        </p:attrNameLst>
                                      </p:cBhvr>
                                      <p:tavLst>
                                        <p:tav tm="0">
                                          <p:val>
                                            <p:fltVal val="0"/>
                                          </p:val>
                                        </p:tav>
                                        <p:tav tm="100000">
                                          <p:val>
                                            <p:strVal val="#ppt_w"/>
                                          </p:val>
                                        </p:tav>
                                      </p:tavLst>
                                    </p:anim>
                                    <p:anim calcmode="lin" valueType="num">
                                      <p:cBhvr>
                                        <p:cTn id="36" dur="500" fill="hold"/>
                                        <p:tgtEl>
                                          <p:spTgt spid="1392645"/>
                                        </p:tgtEl>
                                        <p:attrNameLst>
                                          <p:attrName>ppt_h</p:attrName>
                                        </p:attrNameLst>
                                      </p:cBhvr>
                                      <p:tavLst>
                                        <p:tav tm="0">
                                          <p:val>
                                            <p:fltVal val="0"/>
                                          </p:val>
                                        </p:tav>
                                        <p:tav tm="100000">
                                          <p:val>
                                            <p:strVal val="#ppt_h"/>
                                          </p:val>
                                        </p:tav>
                                      </p:tavLst>
                                    </p:anim>
                                  </p:childTnLst>
                                </p:cTn>
                              </p:par>
                            </p:childTnLst>
                          </p:cTn>
                        </p:par>
                        <p:par>
                          <p:cTn id="37" fill="hold" nodeType="afterGroup">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1392648"/>
                                        </p:tgtEl>
                                        <p:attrNameLst>
                                          <p:attrName>style.visibility</p:attrName>
                                        </p:attrNameLst>
                                      </p:cBhvr>
                                      <p:to>
                                        <p:strVal val="visible"/>
                                      </p:to>
                                    </p:set>
                                    <p:animEffect transition="in" filter="dissolve">
                                      <p:cBhvr>
                                        <p:cTn id="40" dur="500"/>
                                        <p:tgtEl>
                                          <p:spTgt spid="1392648"/>
                                        </p:tgtEl>
                                      </p:cBhvr>
                                    </p:animEffect>
                                  </p:childTnLst>
                                </p:cTn>
                              </p:par>
                            </p:childTnLst>
                          </p:cTn>
                        </p:par>
                        <p:par>
                          <p:cTn id="41" fill="hold">
                            <p:stCondLst>
                              <p:cond delay="1500"/>
                            </p:stCondLst>
                            <p:childTnLst>
                              <p:par>
                                <p:cTn id="42" presetID="9" presetClass="entr" presetSubtype="0" fill="hold" grpId="0" nodeType="after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8" grpId="0" animBg="1" autoUpdateAnimBg="0"/>
      <p:bldP spid="10" grpId="0" animBg="1" autoUpdateAnimBg="0"/>
      <p:bldP spid="12" grpId="0" animBg="1" autoUpdateAnimBg="0"/>
      <p:bldP spid="13" grpId="0" animBg="1"/>
      <p:bldP spid="14" grpId="0" animBg="1"/>
      <p:bldP spid="15" grpId="0" animBg="1"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Should be straightforward</a:t>
            </a:r>
          </a:p>
          <a:p>
            <a:pPr lvl="1"/>
            <a:r>
              <a:rPr lang="en-US" dirty="0" smtClean="0"/>
              <a:t>When CRU looks to borrow money from Bank, it offers as collateral the lease rights and that will be classified as chattel paper under 9-102(a)(11)</a:t>
            </a:r>
          </a:p>
          <a:p>
            <a:pPr lvl="1"/>
            <a:r>
              <a:rPr lang="en-US" dirty="0" smtClean="0"/>
              <a:t>Tangible CP vs. Electronic CP will matter (see 9-105) but not today</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55</a:t>
            </a:fld>
            <a:endParaRPr lang="en-US" altLang="en-US"/>
          </a:p>
        </p:txBody>
      </p:sp>
    </p:spTree>
    <p:extLst>
      <p:ext uri="{BB962C8B-B14F-4D97-AF65-F5344CB8AC3E}">
        <p14:creationId xmlns:p14="http://schemas.microsoft.com/office/powerpoint/2010/main" val="30294916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9A10399D-A833-42E7-9AD6-C885806F6E01}" type="datetime4">
              <a:rPr lang="en-US" smtClean="0"/>
              <a:t>April 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EA2D6-A861-420E-AF91-F5193DFE91E5}" type="slidenum">
              <a:rPr lang="en-US" altLang="en-US" sz="1400">
                <a:solidFill>
                  <a:srgbClr val="000066"/>
                </a:solidFill>
                <a:latin typeface="Arial" panose="020B0604020202020204" pitchFamily="34" charset="0"/>
              </a:rPr>
              <a:pPr/>
              <a:t>56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dirty="0" smtClean="0">
                <a:cs typeface="Times New Roman" panose="02020603050405020304" pitchFamily="18" charset="0"/>
              </a:rPr>
              <a:t>3-4: Unbundling Chattel Paper</a:t>
            </a:r>
          </a:p>
        </p:txBody>
      </p:sp>
      <p:sp>
        <p:nvSpPr>
          <p:cNvPr id="1392643" name="AutoShape 3"/>
          <p:cNvSpPr>
            <a:spLocks noChangeArrowheads="1"/>
          </p:cNvSpPr>
          <p:nvPr/>
        </p:nvSpPr>
        <p:spPr bwMode="auto">
          <a:xfrm>
            <a:off x="8864600" y="1524000"/>
            <a:ext cx="23771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Bank1</a:t>
            </a:r>
            <a:endParaRPr lang="en-US" altLang="en-US" sz="4000" dirty="0"/>
          </a:p>
        </p:txBody>
      </p:sp>
      <p:sp>
        <p:nvSpPr>
          <p:cNvPr id="1392644" name="AutoShape 4"/>
          <p:cNvSpPr>
            <a:spLocks noChangeArrowheads="1"/>
          </p:cNvSpPr>
          <p:nvPr/>
        </p:nvSpPr>
        <p:spPr bwMode="auto">
          <a:xfrm>
            <a:off x="744071" y="1371600"/>
            <a:ext cx="3523129"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Copiers-R-Us™</a:t>
            </a:r>
            <a:endParaRPr lang="en-US" altLang="en-US" sz="4000" dirty="0"/>
          </a:p>
        </p:txBody>
      </p:sp>
      <p:sp>
        <p:nvSpPr>
          <p:cNvPr id="1392645" name="Line 5"/>
          <p:cNvSpPr>
            <a:spLocks noChangeShapeType="1"/>
          </p:cNvSpPr>
          <p:nvPr/>
        </p:nvSpPr>
        <p:spPr bwMode="auto">
          <a:xfrm flipV="1">
            <a:off x="4267200" y="1894788"/>
            <a:ext cx="4952214" cy="10212"/>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8" name="Rectangle 8"/>
          <p:cNvSpPr>
            <a:spLocks noChangeArrowheads="1"/>
          </p:cNvSpPr>
          <p:nvPr/>
        </p:nvSpPr>
        <p:spPr bwMode="auto">
          <a:xfrm>
            <a:off x="8437133" y="3646437"/>
            <a:ext cx="3721847" cy="2308324"/>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smtClean="0">
                <a:solidFill>
                  <a:srgbClr val="FF0000"/>
                </a:solidFill>
                <a:cs typeface="Times New Roman" panose="02020603050405020304" pitchFamily="18" charset="0"/>
              </a:rPr>
              <a:t>How should Banks describe collateral in the SA? The FS?</a:t>
            </a:r>
            <a:endParaRPr lang="en-US" altLang="en-US" sz="3600" dirty="0">
              <a:solidFill>
                <a:srgbClr val="FF0000"/>
              </a:solidFill>
              <a:cs typeface="Times New Roman" panose="02020603050405020304" pitchFamily="18" charset="0"/>
            </a:endParaRPr>
          </a:p>
        </p:txBody>
      </p:sp>
      <p:sp>
        <p:nvSpPr>
          <p:cNvPr id="10" name="AutoShape 13"/>
          <p:cNvSpPr>
            <a:spLocks noChangeArrowheads="1"/>
          </p:cNvSpPr>
          <p:nvPr/>
        </p:nvSpPr>
        <p:spPr bwMode="auto">
          <a:xfrm>
            <a:off x="1574800" y="5248835"/>
            <a:ext cx="3048000" cy="1143000"/>
          </a:xfrm>
          <a:prstGeom prst="flowChartDecis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Lessee</a:t>
            </a:r>
            <a:endParaRPr lang="en-US" altLang="en-US" sz="4000" dirty="0"/>
          </a:p>
        </p:txBody>
      </p:sp>
      <p:sp>
        <p:nvSpPr>
          <p:cNvPr id="12" name="AutoShape 21"/>
          <p:cNvSpPr>
            <a:spLocks noChangeArrowheads="1"/>
          </p:cNvSpPr>
          <p:nvPr/>
        </p:nvSpPr>
        <p:spPr bwMode="auto">
          <a:xfrm>
            <a:off x="7470" y="2734235"/>
            <a:ext cx="3671048" cy="2371165"/>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smtClean="0"/>
              <a:t>One year lease of copier with 5 year life; 12 monthly payments followed by return of copier</a:t>
            </a:r>
            <a:endParaRPr lang="en-US" altLang="en-US" sz="3200" dirty="0"/>
          </a:p>
        </p:txBody>
      </p:sp>
      <p:sp>
        <p:nvSpPr>
          <p:cNvPr id="13" name="Line 17"/>
          <p:cNvSpPr>
            <a:spLocks noChangeShapeType="1"/>
          </p:cNvSpPr>
          <p:nvPr/>
        </p:nvSpPr>
        <p:spPr bwMode="auto">
          <a:xfrm flipH="1">
            <a:off x="3989294" y="2590800"/>
            <a:ext cx="8965" cy="2949388"/>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Rectangle 7"/>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5" name="AutoShape 21"/>
          <p:cNvSpPr>
            <a:spLocks noChangeArrowheads="1"/>
          </p:cNvSpPr>
          <p:nvPr/>
        </p:nvSpPr>
        <p:spPr bwMode="auto">
          <a:xfrm>
            <a:off x="5401385" y="2005229"/>
            <a:ext cx="3044712" cy="115752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Payment Stream under CP</a:t>
            </a:r>
            <a:endParaRPr lang="en-US" altLang="en-US" sz="3200" dirty="0"/>
          </a:p>
        </p:txBody>
      </p:sp>
      <p:sp>
        <p:nvSpPr>
          <p:cNvPr id="16" name="AutoShape 3"/>
          <p:cNvSpPr>
            <a:spLocks noChangeArrowheads="1"/>
          </p:cNvSpPr>
          <p:nvPr/>
        </p:nvSpPr>
        <p:spPr bwMode="auto">
          <a:xfrm>
            <a:off x="5212250" y="5715000"/>
            <a:ext cx="23771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Bank2</a:t>
            </a:r>
            <a:endParaRPr lang="en-US" altLang="en-US" sz="4000" dirty="0"/>
          </a:p>
        </p:txBody>
      </p:sp>
      <p:sp>
        <p:nvSpPr>
          <p:cNvPr id="17" name="Line 20"/>
          <p:cNvSpPr>
            <a:spLocks noChangeShapeType="1"/>
          </p:cNvSpPr>
          <p:nvPr/>
        </p:nvSpPr>
        <p:spPr bwMode="auto">
          <a:xfrm>
            <a:off x="4309035" y="2590801"/>
            <a:ext cx="1635334" cy="3124200"/>
          </a:xfrm>
          <a:prstGeom prst="line">
            <a:avLst/>
          </a:prstGeom>
          <a:noFill/>
          <a:ln w="190500">
            <a:solidFill>
              <a:srgbClr val="339966"/>
            </a:solidFill>
            <a:round/>
            <a:headEnd type="triangle"/>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 name="AutoShape 21"/>
          <p:cNvSpPr>
            <a:spLocks noChangeArrowheads="1"/>
          </p:cNvSpPr>
          <p:nvPr/>
        </p:nvSpPr>
        <p:spPr bwMode="auto">
          <a:xfrm>
            <a:off x="5244504" y="3748321"/>
            <a:ext cx="3044712" cy="1157520"/>
          </a:xfrm>
          <a:prstGeom prst="flowChartAlternateProcess">
            <a:avLst/>
          </a:prstGeom>
          <a:solidFill>
            <a:srgbClr val="00FFFF"/>
          </a:solidFill>
          <a:ln w="9525">
            <a:solidFill>
              <a:schemeClr val="tx1"/>
            </a:solidFill>
            <a:miter lim="800000"/>
            <a:headEnd/>
            <a:tailEnd/>
          </a:ln>
        </p:spPr>
        <p:txBody>
          <a:bodyPr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Non-Payment Rights under CP</a:t>
            </a:r>
            <a:endParaRPr lang="en-US" altLang="en-US" sz="3200" dirty="0"/>
          </a:p>
        </p:txBody>
      </p:sp>
    </p:spTree>
    <p:extLst>
      <p:ext uri="{BB962C8B-B14F-4D97-AF65-F5344CB8AC3E}">
        <p14:creationId xmlns:p14="http://schemas.microsoft.com/office/powerpoint/2010/main" val="15477174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par>
                          <p:cTn id="18" fill="hold">
                            <p:stCondLst>
                              <p:cond delay="1500"/>
                            </p:stCondLst>
                            <p:childTnLst>
                              <p:par>
                                <p:cTn id="19" presetID="23" presetClass="entr" presetSubtype="272"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strVal val="2/3*#ppt_w"/>
                                          </p:val>
                                        </p:tav>
                                        <p:tav tm="100000">
                                          <p:val>
                                            <p:strVal val="#ppt_w"/>
                                          </p:val>
                                        </p:tav>
                                      </p:tavLst>
                                    </p:anim>
                                    <p:anim calcmode="lin" valueType="num">
                                      <p:cBhvr>
                                        <p:cTn id="22" dur="500" fill="hold"/>
                                        <p:tgtEl>
                                          <p:spTgt spid="10"/>
                                        </p:tgtEl>
                                        <p:attrNameLst>
                                          <p:attrName>ppt_h</p:attrName>
                                        </p:attrNameLst>
                                      </p:cBhvr>
                                      <p:tavLst>
                                        <p:tav tm="0">
                                          <p:val>
                                            <p:strVal val="2/3*#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23" presetClass="entr" presetSubtype="272" fill="hold" grpId="0" nodeType="withEffect">
                                  <p:stCondLst>
                                    <p:cond delay="0"/>
                                  </p:stCondLst>
                                  <p:childTnLst>
                                    <p:set>
                                      <p:cBhvr>
                                        <p:cTn id="28" dur="1" fill="hold">
                                          <p:stCondLst>
                                            <p:cond delay="0"/>
                                          </p:stCondLst>
                                        </p:cTn>
                                        <p:tgtEl>
                                          <p:spTgt spid="1392643"/>
                                        </p:tgtEl>
                                        <p:attrNameLst>
                                          <p:attrName>style.visibility</p:attrName>
                                        </p:attrNameLst>
                                      </p:cBhvr>
                                      <p:to>
                                        <p:strVal val="visible"/>
                                      </p:to>
                                    </p:set>
                                    <p:anim calcmode="lin" valueType="num">
                                      <p:cBhvr>
                                        <p:cTn id="29" dur="500" fill="hold"/>
                                        <p:tgtEl>
                                          <p:spTgt spid="1392643"/>
                                        </p:tgtEl>
                                        <p:attrNameLst>
                                          <p:attrName>ppt_w</p:attrName>
                                        </p:attrNameLst>
                                      </p:cBhvr>
                                      <p:tavLst>
                                        <p:tav tm="0">
                                          <p:val>
                                            <p:strVal val="2/3*#ppt_w"/>
                                          </p:val>
                                        </p:tav>
                                        <p:tav tm="100000">
                                          <p:val>
                                            <p:strVal val="#ppt_w"/>
                                          </p:val>
                                        </p:tav>
                                      </p:tavLst>
                                    </p:anim>
                                    <p:anim calcmode="lin" valueType="num">
                                      <p:cBhvr>
                                        <p:cTn id="30" dur="500" fill="hold"/>
                                        <p:tgtEl>
                                          <p:spTgt spid="1392643"/>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3" presetClass="entr" presetSubtype="16" fill="hold" grpId="0" nodeType="afterEffect">
                                  <p:stCondLst>
                                    <p:cond delay="0"/>
                                  </p:stCondLst>
                                  <p:childTnLst>
                                    <p:set>
                                      <p:cBhvr>
                                        <p:cTn id="33" dur="1" fill="hold">
                                          <p:stCondLst>
                                            <p:cond delay="0"/>
                                          </p:stCondLst>
                                        </p:cTn>
                                        <p:tgtEl>
                                          <p:spTgt spid="1392645"/>
                                        </p:tgtEl>
                                        <p:attrNameLst>
                                          <p:attrName>style.visibility</p:attrName>
                                        </p:attrNameLst>
                                      </p:cBhvr>
                                      <p:to>
                                        <p:strVal val="visible"/>
                                      </p:to>
                                    </p:set>
                                    <p:anim calcmode="lin" valueType="num">
                                      <p:cBhvr>
                                        <p:cTn id="34" dur="500" fill="hold"/>
                                        <p:tgtEl>
                                          <p:spTgt spid="1392645"/>
                                        </p:tgtEl>
                                        <p:attrNameLst>
                                          <p:attrName>ppt_w</p:attrName>
                                        </p:attrNameLst>
                                      </p:cBhvr>
                                      <p:tavLst>
                                        <p:tav tm="0">
                                          <p:val>
                                            <p:fltVal val="0"/>
                                          </p:val>
                                        </p:tav>
                                        <p:tav tm="100000">
                                          <p:val>
                                            <p:strVal val="#ppt_w"/>
                                          </p:val>
                                        </p:tav>
                                      </p:tavLst>
                                    </p:anim>
                                    <p:anim calcmode="lin" valueType="num">
                                      <p:cBhvr>
                                        <p:cTn id="35" dur="500" fill="hold"/>
                                        <p:tgtEl>
                                          <p:spTgt spid="1392645"/>
                                        </p:tgtEl>
                                        <p:attrNameLst>
                                          <p:attrName>ppt_h</p:attrName>
                                        </p:attrNameLst>
                                      </p:cBhvr>
                                      <p:tavLst>
                                        <p:tav tm="0">
                                          <p:val>
                                            <p:fltVal val="0"/>
                                          </p:val>
                                        </p:tav>
                                        <p:tav tm="100000">
                                          <p:val>
                                            <p:strVal val="#ppt_h"/>
                                          </p:val>
                                        </p:tav>
                                      </p:tavLst>
                                    </p:anim>
                                  </p:childTnLst>
                                </p:cTn>
                              </p:par>
                            </p:childTnLst>
                          </p:cTn>
                        </p:par>
                        <p:par>
                          <p:cTn id="36" fill="hold">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dissolve">
                                      <p:cBhvr>
                                        <p:cTn id="39" dur="500"/>
                                        <p:tgtEl>
                                          <p:spTgt spid="15"/>
                                        </p:tgtEl>
                                      </p:cBhvr>
                                    </p:animEffect>
                                  </p:childTnLst>
                                </p:cTn>
                              </p:par>
                            </p:childTnLst>
                          </p:cTn>
                        </p:par>
                        <p:par>
                          <p:cTn id="40" fill="hold">
                            <p:stCondLst>
                              <p:cond delay="2000"/>
                            </p:stCondLst>
                            <p:childTnLst>
                              <p:par>
                                <p:cTn id="41" presetID="23" presetClass="entr" presetSubtype="272" fill="hold" grpId="0" nodeType="after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strVal val="2/3*#ppt_w"/>
                                          </p:val>
                                        </p:tav>
                                        <p:tav tm="100000">
                                          <p:val>
                                            <p:strVal val="#ppt_w"/>
                                          </p:val>
                                        </p:tav>
                                      </p:tavLst>
                                    </p:anim>
                                    <p:anim calcmode="lin" valueType="num">
                                      <p:cBhvr>
                                        <p:cTn id="44" dur="500" fill="hold"/>
                                        <p:tgtEl>
                                          <p:spTgt spid="16"/>
                                        </p:tgtEl>
                                        <p:attrNameLst>
                                          <p:attrName>ppt_h</p:attrName>
                                        </p:attrNameLst>
                                      </p:cBhvr>
                                      <p:tavLst>
                                        <p:tav tm="0">
                                          <p:val>
                                            <p:strVal val="2/3*#ppt_h"/>
                                          </p:val>
                                        </p:tav>
                                        <p:tav tm="100000">
                                          <p:val>
                                            <p:strVal val="#ppt_h"/>
                                          </p:val>
                                        </p:tav>
                                      </p:tavLst>
                                    </p:anim>
                                  </p:childTnLst>
                                </p:cTn>
                              </p:par>
                              <p:par>
                                <p:cTn id="45" presetID="22" presetClass="entr" presetSubtype="8"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left)">
                                      <p:cBhvr>
                                        <p:cTn id="47" dur="500"/>
                                        <p:tgtEl>
                                          <p:spTgt spid="17"/>
                                        </p:tgtEl>
                                      </p:cBhvr>
                                    </p:animEffect>
                                  </p:childTnLst>
                                </p:cTn>
                              </p:par>
                            </p:childTnLst>
                          </p:cTn>
                        </p:par>
                        <p:par>
                          <p:cTn id="48" fill="hold">
                            <p:stCondLst>
                              <p:cond delay="2500"/>
                            </p:stCondLst>
                            <p:childTnLst>
                              <p:par>
                                <p:cTn id="49" presetID="9" presetClass="entr" presetSubtype="0" fill="hold" grpId="0" nodeType="after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dissolve">
                                      <p:cBhvr>
                                        <p:cTn id="51" dur="500"/>
                                        <p:tgtEl>
                                          <p:spTgt spid="18"/>
                                        </p:tgtEl>
                                      </p:cBhvr>
                                    </p:animEffect>
                                  </p:childTnLst>
                                </p:cTn>
                              </p:par>
                            </p:childTnLst>
                          </p:cTn>
                        </p:par>
                        <p:par>
                          <p:cTn id="52" fill="hold">
                            <p:stCondLst>
                              <p:cond delay="3000"/>
                            </p:stCondLst>
                            <p:childTnLst>
                              <p:par>
                                <p:cTn id="53" presetID="9" presetClass="entr" presetSubtype="0" fill="hold" grpId="0" nodeType="afterEffect">
                                  <p:stCondLst>
                                    <p:cond delay="0"/>
                                  </p:stCondLst>
                                  <p:childTnLst>
                                    <p:set>
                                      <p:cBhvr>
                                        <p:cTn id="54" dur="1" fill="hold">
                                          <p:stCondLst>
                                            <p:cond delay="0"/>
                                          </p:stCondLst>
                                        </p:cTn>
                                        <p:tgtEl>
                                          <p:spTgt spid="1392648"/>
                                        </p:tgtEl>
                                        <p:attrNameLst>
                                          <p:attrName>style.visibility</p:attrName>
                                        </p:attrNameLst>
                                      </p:cBhvr>
                                      <p:to>
                                        <p:strVal val="visible"/>
                                      </p:to>
                                    </p:set>
                                    <p:animEffect transition="in" filter="dissolve">
                                      <p:cBhvr>
                                        <p:cTn id="55"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8" grpId="0" animBg="1" autoUpdateAnimBg="0"/>
      <p:bldP spid="10" grpId="0" animBg="1" autoUpdateAnimBg="0"/>
      <p:bldP spid="12" grpId="0" animBg="1" autoUpdateAnimBg="0"/>
      <p:bldP spid="13" grpId="0" animBg="1"/>
      <p:bldP spid="14" grpId="0" animBg="1"/>
      <p:bldP spid="15" grpId="0" animBg="1" autoUpdateAnimBg="0"/>
      <p:bldP spid="16" grpId="0" animBg="1" autoUpdateAnimBg="0"/>
      <p:bldP spid="17" grpId="0" animBg="1"/>
      <p:bldP spid="18" grpId="0" animBg="1"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this </a:t>
            </a:r>
            <a:r>
              <a:rPr lang="en-US" i="1" dirty="0"/>
              <a:t>Commercial Money Center</a:t>
            </a:r>
            <a:r>
              <a:rPr lang="en-US" dirty="0"/>
              <a:t>?</a:t>
            </a:r>
          </a:p>
        </p:txBody>
      </p:sp>
      <p:sp>
        <p:nvSpPr>
          <p:cNvPr id="3" name="Content Placeholder 2"/>
          <p:cNvSpPr>
            <a:spLocks noGrp="1"/>
          </p:cNvSpPr>
          <p:nvPr>
            <p:ph idx="1"/>
          </p:nvPr>
        </p:nvSpPr>
        <p:spPr/>
        <p:txBody>
          <a:bodyPr/>
          <a:lstStyle/>
          <a:p>
            <a:r>
              <a:rPr lang="en-US" dirty="0" smtClean="0"/>
              <a:t>And</a:t>
            </a:r>
          </a:p>
          <a:p>
            <a:pPr lvl="1"/>
            <a:r>
              <a:rPr lang="en-US" dirty="0" smtClean="0"/>
              <a:t>Is this just </a:t>
            </a:r>
            <a:r>
              <a:rPr lang="en-US" dirty="0" err="1" smtClean="0"/>
              <a:t>glomphs</a:t>
            </a:r>
            <a:r>
              <a:rPr lang="en-US" dirty="0" smtClean="0"/>
              <a:t> again?</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57</a:t>
            </a:fld>
            <a:endParaRPr lang="en-US" altLang="en-US"/>
          </a:p>
        </p:txBody>
      </p:sp>
    </p:spTree>
    <p:extLst>
      <p:ext uri="{BB962C8B-B14F-4D97-AF65-F5344CB8AC3E}">
        <p14:creationId xmlns:p14="http://schemas.microsoft.com/office/powerpoint/2010/main" val="44243562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Post Argument Drivers</a:t>
            </a:r>
            <a:endParaRPr lang="en-US" dirty="0"/>
          </a:p>
        </p:txBody>
      </p:sp>
      <p:sp>
        <p:nvSpPr>
          <p:cNvPr id="3" name="Content Placeholder 2"/>
          <p:cNvSpPr>
            <a:spLocks noGrp="1"/>
          </p:cNvSpPr>
          <p:nvPr>
            <p:ph idx="1"/>
          </p:nvPr>
        </p:nvSpPr>
        <p:spPr/>
        <p:txBody>
          <a:bodyPr/>
          <a:lstStyle/>
          <a:p>
            <a:r>
              <a:rPr lang="en-US" dirty="0" smtClean="0"/>
              <a:t>As to perfection:</a:t>
            </a:r>
          </a:p>
          <a:p>
            <a:pPr lvl="1"/>
            <a:r>
              <a:rPr lang="en-US" dirty="0" smtClean="0"/>
              <a:t>No financing statements filed</a:t>
            </a:r>
          </a:p>
          <a:p>
            <a:pPr lvl="1"/>
            <a:r>
              <a:rPr lang="en-US" dirty="0" smtClean="0"/>
              <a:t>Questions re possession (not today but soon)</a:t>
            </a:r>
          </a:p>
          <a:p>
            <a:pPr lvl="1"/>
            <a:r>
              <a:rPr lang="en-US" dirty="0" smtClean="0"/>
              <a:t>Auto perfection for sales of payment intangibles under 9-309(3)</a:t>
            </a:r>
          </a:p>
          <a:p>
            <a:r>
              <a:rPr lang="en-US" dirty="0" smtClean="0"/>
              <a:t>Trustee wants to avoid sale characterization and payment intangible classification</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58</a:t>
            </a:fld>
            <a:endParaRPr lang="en-US" altLang="en-US"/>
          </a:p>
        </p:txBody>
      </p:sp>
    </p:spTree>
    <p:extLst>
      <p:ext uri="{BB962C8B-B14F-4D97-AF65-F5344CB8AC3E}">
        <p14:creationId xmlns:p14="http://schemas.microsoft.com/office/powerpoint/2010/main" val="8600592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Court’s Analysis</a:t>
            </a:r>
            <a:endParaRPr lang="en-US" dirty="0"/>
          </a:p>
        </p:txBody>
      </p:sp>
      <p:sp>
        <p:nvSpPr>
          <p:cNvPr id="3" name="Content Placeholder 2"/>
          <p:cNvSpPr>
            <a:spLocks noGrp="1"/>
          </p:cNvSpPr>
          <p:nvPr>
            <p:ph idx="1"/>
          </p:nvPr>
        </p:nvSpPr>
        <p:spPr/>
        <p:txBody>
          <a:bodyPr/>
          <a:lstStyle/>
          <a:p>
            <a:r>
              <a:rPr lang="en-US" dirty="0" smtClean="0"/>
              <a:t>Payment Intangibles?</a:t>
            </a:r>
          </a:p>
          <a:p>
            <a:pPr lvl="1"/>
            <a:r>
              <a:rPr lang="en-US" dirty="0" smtClean="0"/>
              <a:t>“</a:t>
            </a:r>
            <a:r>
              <a:rPr lang="en-US" dirty="0"/>
              <a:t>Payment streams stripped from the underlying leases are not records that evidence monetary obligations—they </a:t>
            </a:r>
            <a:r>
              <a:rPr lang="en-US" i="1" dirty="0"/>
              <a:t>are</a:t>
            </a:r>
            <a:r>
              <a:rPr lang="en-US" dirty="0"/>
              <a:t> monetary obligations. Therefore, we agree with </a:t>
            </a:r>
            <a:r>
              <a:rPr lang="en-US" dirty="0" err="1"/>
              <a:t>NetBank</a:t>
            </a:r>
            <a:r>
              <a:rPr lang="en-US" dirty="0"/>
              <a:t> that the payment streams are not chattel paper</a:t>
            </a:r>
            <a:r>
              <a:rPr lang="en-US" dirty="0" smtClean="0"/>
              <a:t>.”</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59</a:t>
            </a:fld>
            <a:endParaRPr lang="en-US" altLang="en-US"/>
          </a:p>
        </p:txBody>
      </p:sp>
    </p:spTree>
    <p:extLst>
      <p:ext uri="{BB962C8B-B14F-4D97-AF65-F5344CB8AC3E}">
        <p14:creationId xmlns:p14="http://schemas.microsoft.com/office/powerpoint/2010/main" val="1538298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9-102(a)(44): Goods</a:t>
            </a:r>
          </a:p>
        </p:txBody>
      </p:sp>
      <p:sp>
        <p:nvSpPr>
          <p:cNvPr id="26627" name="Content Placeholder 2"/>
          <p:cNvSpPr>
            <a:spLocks noGrp="1"/>
          </p:cNvSpPr>
          <p:nvPr>
            <p:ph idx="1"/>
          </p:nvPr>
        </p:nvSpPr>
        <p:spPr/>
        <p:txBody>
          <a:bodyPr/>
          <a:lstStyle/>
          <a:p>
            <a:r>
              <a:rPr lang="en-US" altLang="en-US" dirty="0" smtClean="0"/>
              <a:t>“Goods” means</a:t>
            </a:r>
          </a:p>
          <a:p>
            <a:pPr lvl="1"/>
            <a:r>
              <a:rPr lang="en-US" altLang="en-US" dirty="0" smtClean="0"/>
              <a:t>all things that are movable when a security interest attaches. </a:t>
            </a:r>
            <a:r>
              <a:rPr lang="en-US" altLang="en-US" dirty="0"/>
              <a:t>… The term also does not include accounts, chattel paper, commercial tort claims, deposit accounts, documents, general intangibles, instruments, investment property, letter-of-credit rights, letters of credit, money, or oil, gas, or other minerals before extraction.</a:t>
            </a:r>
          </a:p>
          <a:p>
            <a:pPr lvl="1"/>
            <a:endParaRPr lang="en-US" altLang="en-US" dirty="0" smtClean="0"/>
          </a:p>
        </p:txBody>
      </p:sp>
      <p:sp>
        <p:nvSpPr>
          <p:cNvPr id="4" name="Date Placeholder 3"/>
          <p:cNvSpPr>
            <a:spLocks noGrp="1"/>
          </p:cNvSpPr>
          <p:nvPr>
            <p:ph type="dt" sz="quarter" idx="10"/>
          </p:nvPr>
        </p:nvSpPr>
        <p:spPr/>
        <p:txBody>
          <a:bodyPr/>
          <a:lstStyle/>
          <a:p>
            <a:pPr>
              <a:defRPr/>
            </a:pPr>
            <a:fld id="{CBE86D54-5629-49E7-8033-4B0F478E8944}"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C75C00C-323D-4AB9-8798-0ACCE636B7EC}"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72290463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Court’s Analysis</a:t>
            </a:r>
            <a:endParaRPr lang="en-US" dirty="0"/>
          </a:p>
        </p:txBody>
      </p:sp>
      <p:sp>
        <p:nvSpPr>
          <p:cNvPr id="3" name="Content Placeholder 2"/>
          <p:cNvSpPr>
            <a:spLocks noGrp="1"/>
          </p:cNvSpPr>
          <p:nvPr>
            <p:ph idx="1"/>
          </p:nvPr>
        </p:nvSpPr>
        <p:spPr/>
        <p:txBody>
          <a:bodyPr/>
          <a:lstStyle/>
          <a:p>
            <a:pPr lvl="1"/>
            <a:r>
              <a:rPr lang="en-US" dirty="0" smtClean="0"/>
              <a:t>“If </a:t>
            </a:r>
            <a:r>
              <a:rPr lang="en-US" dirty="0"/>
              <a:t>they are not chattel paper, what are they? Most monetary obligations are </a:t>
            </a:r>
            <a:r>
              <a:rPr lang="en-US" dirty="0" smtClean="0"/>
              <a:t>‘accounts’ </a:t>
            </a:r>
            <a:r>
              <a:rPr lang="en-US" dirty="0"/>
              <a:t>but the definition of account excludes </a:t>
            </a:r>
            <a:r>
              <a:rPr lang="en-US" dirty="0" smtClean="0"/>
              <a:t>‘rights </a:t>
            </a:r>
            <a:r>
              <a:rPr lang="en-US" dirty="0"/>
              <a:t>to payment evidenced by chattel paper</a:t>
            </a:r>
            <a:r>
              <a:rPr lang="en-US" dirty="0" smtClean="0"/>
              <a:t>.’ </a:t>
            </a:r>
            <a:r>
              <a:rPr lang="en-US" dirty="0"/>
              <a:t>Therefore the monetary obligations in this case fall within the payment intangible subset of the catch-all definition of general intangibles. See 9-102(a)(2</a:t>
            </a:r>
            <a:r>
              <a:rPr lang="en-US" dirty="0" smtClean="0"/>
              <a:t>) … .”</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60</a:t>
            </a:fld>
            <a:endParaRPr lang="en-US" altLang="en-US"/>
          </a:p>
        </p:txBody>
      </p:sp>
    </p:spTree>
    <p:extLst>
      <p:ext uri="{BB962C8B-B14F-4D97-AF65-F5344CB8AC3E}">
        <p14:creationId xmlns:p14="http://schemas.microsoft.com/office/powerpoint/2010/main" val="123308946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 Comment Changes</a:t>
            </a:r>
            <a:endParaRPr lang="en-US" dirty="0"/>
          </a:p>
        </p:txBody>
      </p:sp>
      <p:sp>
        <p:nvSpPr>
          <p:cNvPr id="3" name="Content Placeholder 2"/>
          <p:cNvSpPr>
            <a:spLocks noGrp="1"/>
          </p:cNvSpPr>
          <p:nvPr>
            <p:ph idx="1"/>
          </p:nvPr>
        </p:nvSpPr>
        <p:spPr/>
        <p:txBody>
          <a:bodyPr/>
          <a:lstStyle/>
          <a:p>
            <a:r>
              <a:rPr lang="en-US" dirty="0" smtClean="0"/>
              <a:t>Revised Comment 5.d to 9-102 Rejects </a:t>
            </a:r>
            <a:r>
              <a:rPr lang="en-US" i="1" dirty="0" smtClean="0"/>
              <a:t>CMC I</a:t>
            </a:r>
          </a:p>
          <a:p>
            <a:pPr lvl="1"/>
            <a:r>
              <a:rPr lang="en-US" dirty="0" smtClean="0"/>
              <a:t>“</a:t>
            </a:r>
            <a:r>
              <a:rPr lang="en-US" dirty="0"/>
              <a:t>Thus, an assignment of the lessor’s right to payment under a lease also transfers the lessor’s rights with respect to the leased goods under Section 2A-523</a:t>
            </a:r>
            <a:r>
              <a:rPr lang="en-US" dirty="0" smtClean="0"/>
              <a:t>.”</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61</a:t>
            </a:fld>
            <a:endParaRPr lang="en-US" altLang="en-US"/>
          </a:p>
        </p:txBody>
      </p:sp>
    </p:spTree>
    <p:extLst>
      <p:ext uri="{BB962C8B-B14F-4D97-AF65-F5344CB8AC3E}">
        <p14:creationId xmlns:p14="http://schemas.microsoft.com/office/powerpoint/2010/main" val="112933518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 Comment Changes</a:t>
            </a:r>
            <a:endParaRPr lang="en-US" dirty="0"/>
          </a:p>
        </p:txBody>
      </p:sp>
      <p:sp>
        <p:nvSpPr>
          <p:cNvPr id="3" name="Content Placeholder 2"/>
          <p:cNvSpPr>
            <a:spLocks noGrp="1"/>
          </p:cNvSpPr>
          <p:nvPr>
            <p:ph idx="1"/>
          </p:nvPr>
        </p:nvSpPr>
        <p:spPr/>
        <p:txBody>
          <a:bodyPr/>
          <a:lstStyle/>
          <a:p>
            <a:r>
              <a:rPr lang="en-US" dirty="0" smtClean="0"/>
              <a:t>Revised Comment 5.d to 9-102 Rejects </a:t>
            </a:r>
            <a:r>
              <a:rPr lang="en-US" i="1" dirty="0" smtClean="0"/>
              <a:t>CMC I</a:t>
            </a:r>
          </a:p>
          <a:p>
            <a:pPr lvl="1"/>
            <a:r>
              <a:rPr lang="en-US" dirty="0" smtClean="0"/>
              <a:t>“If</a:t>
            </a:r>
            <a:r>
              <a:rPr lang="en-US" dirty="0"/>
              <a:t>, taken together, the lessor’s rights to payment and with respect to the leased goods are evidenced by chattel paper, then, contrary to </a:t>
            </a:r>
            <a:r>
              <a:rPr lang="en-US" i="1" dirty="0"/>
              <a:t>In re Commercial Money Center, Inc.</a:t>
            </a:r>
            <a:r>
              <a:rPr lang="en-US" dirty="0"/>
              <a:t>, 350 B.R. 465 (Bankr. App. 9th Cir. 2006), an assignment of the lessor’s right to payment constitutes an assignment of the chattel paper</a:t>
            </a:r>
            <a:r>
              <a:rPr lang="en-US" dirty="0" smtClean="0"/>
              <a:t>.”</a:t>
            </a:r>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62</a:t>
            </a:fld>
            <a:endParaRPr lang="en-US" altLang="en-US"/>
          </a:p>
        </p:txBody>
      </p:sp>
    </p:spTree>
    <p:extLst>
      <p:ext uri="{BB962C8B-B14F-4D97-AF65-F5344CB8AC3E}">
        <p14:creationId xmlns:p14="http://schemas.microsoft.com/office/powerpoint/2010/main" val="379020356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 Comment Changes</a:t>
            </a:r>
            <a:endParaRPr lang="en-US" dirty="0"/>
          </a:p>
        </p:txBody>
      </p:sp>
      <p:sp>
        <p:nvSpPr>
          <p:cNvPr id="3" name="Content Placeholder 2"/>
          <p:cNvSpPr>
            <a:spLocks noGrp="1"/>
          </p:cNvSpPr>
          <p:nvPr>
            <p:ph idx="1"/>
          </p:nvPr>
        </p:nvSpPr>
        <p:spPr/>
        <p:txBody>
          <a:bodyPr/>
          <a:lstStyle/>
          <a:p>
            <a:r>
              <a:rPr lang="en-US" dirty="0" smtClean="0"/>
              <a:t>Revised Comment 5.d to 9-102 Rejects </a:t>
            </a:r>
            <a:r>
              <a:rPr lang="en-US" i="1" dirty="0" smtClean="0"/>
              <a:t>CMC I</a:t>
            </a:r>
          </a:p>
          <a:p>
            <a:pPr lvl="1"/>
            <a:r>
              <a:rPr lang="en-US" dirty="0" smtClean="0"/>
              <a:t>“Although </a:t>
            </a:r>
            <a:r>
              <a:rPr lang="en-US" dirty="0"/>
              <a:t>an agreement excluding the lessor’s rights with respect to the leased goods from an assignment of the lessor’s right to payment may be effective between the parties, the agreement does not affect the characterization of the collateral to the prejudice of creditors of, and purchasers from, the assignor</a:t>
            </a:r>
            <a:r>
              <a:rPr lang="en-US" dirty="0" smtClean="0"/>
              <a:t>.”</a:t>
            </a:r>
          </a:p>
          <a:p>
            <a:pPr lvl="1"/>
            <a:endParaRPr lang="en-US" dirty="0"/>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63</a:t>
            </a:fld>
            <a:endParaRPr lang="en-US" altLang="en-US"/>
          </a:p>
        </p:txBody>
      </p:sp>
    </p:spTree>
    <p:extLst>
      <p:ext uri="{BB962C8B-B14F-4D97-AF65-F5344CB8AC3E}">
        <p14:creationId xmlns:p14="http://schemas.microsoft.com/office/powerpoint/2010/main" val="2720955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Drafting Approach</a:t>
            </a:r>
          </a:p>
          <a:p>
            <a:pPr lvl="1"/>
            <a:r>
              <a:rPr lang="en-US" dirty="0" smtClean="0"/>
              <a:t>Conceptual definition of goods—movable things—with exclusions by other categories</a:t>
            </a:r>
          </a:p>
          <a:p>
            <a:pPr lvl="1"/>
            <a:r>
              <a:rPr lang="en-US" dirty="0" smtClean="0"/>
              <a:t>Have to know those definitions to understand goods</a:t>
            </a:r>
          </a:p>
          <a:p>
            <a:pPr lvl="1"/>
            <a:r>
              <a:rPr lang="en-US" dirty="0" smtClean="0"/>
              <a:t>But if this scheme is working copier will be good</a:t>
            </a:r>
          </a:p>
          <a:p>
            <a:r>
              <a:rPr lang="en-US" dirty="0" smtClean="0"/>
              <a:t>What kind of good?</a:t>
            </a:r>
          </a:p>
        </p:txBody>
      </p:sp>
      <p:sp>
        <p:nvSpPr>
          <p:cNvPr id="4" name="Date Placeholder 3"/>
          <p:cNvSpPr>
            <a:spLocks noGrp="1"/>
          </p:cNvSpPr>
          <p:nvPr>
            <p:ph type="dt" sz="half" idx="10"/>
          </p:nvPr>
        </p:nvSpPr>
        <p:spPr/>
        <p:txBody>
          <a:bodyPr/>
          <a:lstStyle/>
          <a:p>
            <a:pPr>
              <a:defRPr/>
            </a:pPr>
            <a:fld id="{312C4A2A-8DA3-44E7-BBDC-5ED0228D59B6}" type="datetime4">
              <a:rPr lang="en-US" smtClean="0"/>
              <a:t>April 7, 2021</a:t>
            </a:fld>
            <a:endParaRPr lang="en-US" altLang="en-US" dirty="0">
              <a:solidFill>
                <a:schemeClr val="bg2"/>
              </a:solidFill>
            </a:endParaRPr>
          </a:p>
        </p:txBody>
      </p:sp>
      <p:sp>
        <p:nvSpPr>
          <p:cNvPr id="5" name="Slide Number Placeholder 4"/>
          <p:cNvSpPr>
            <a:spLocks noGrp="1"/>
          </p:cNvSpPr>
          <p:nvPr>
            <p:ph type="sldNum" sz="quarter" idx="12"/>
          </p:nvPr>
        </p:nvSpPr>
        <p:spPr/>
        <p:txBody>
          <a:bodyPr/>
          <a:lstStyle/>
          <a:p>
            <a:fld id="{8F874B50-A445-4E98-A6AA-1D08942DC169}" type="slidenum">
              <a:rPr lang="en-US" altLang="en-US" smtClean="0"/>
              <a:pPr/>
              <a:t>7</a:t>
            </a:fld>
            <a:endParaRPr lang="en-US" altLang="en-US" dirty="0"/>
          </a:p>
        </p:txBody>
      </p:sp>
    </p:spTree>
    <p:extLst>
      <p:ext uri="{BB962C8B-B14F-4D97-AF65-F5344CB8AC3E}">
        <p14:creationId xmlns:p14="http://schemas.microsoft.com/office/powerpoint/2010/main" val="3989292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Classes of Goods</a:t>
            </a:r>
          </a:p>
        </p:txBody>
      </p:sp>
      <p:sp>
        <p:nvSpPr>
          <p:cNvPr id="28675" name="Content Placeholder 2"/>
          <p:cNvSpPr>
            <a:spLocks noGrp="1"/>
          </p:cNvSpPr>
          <p:nvPr>
            <p:ph idx="1"/>
          </p:nvPr>
        </p:nvSpPr>
        <p:spPr/>
        <p:txBody>
          <a:bodyPr/>
          <a:lstStyle/>
          <a:p>
            <a:r>
              <a:rPr lang="en-US" altLang="en-US" smtClean="0"/>
              <a:t>Official Comment 4.a to 9-102</a:t>
            </a:r>
          </a:p>
          <a:p>
            <a:pPr lvl="1"/>
            <a:r>
              <a:rPr lang="en-US" altLang="en-US" smtClean="0"/>
              <a:t>The classes of goods are mutually exclusive. For example, the same property cannot simultaneously be both equipment and inventory. In borderline cases–a physician’s car or a farmer’s truck that might be either consumer goods or equipment–the principal use to which the property is put is determinative.</a:t>
            </a:r>
          </a:p>
        </p:txBody>
      </p:sp>
      <p:sp>
        <p:nvSpPr>
          <p:cNvPr id="4" name="Date Placeholder 3"/>
          <p:cNvSpPr>
            <a:spLocks noGrp="1"/>
          </p:cNvSpPr>
          <p:nvPr>
            <p:ph type="dt" sz="quarter" idx="10"/>
          </p:nvPr>
        </p:nvSpPr>
        <p:spPr/>
        <p:txBody>
          <a:bodyPr/>
          <a:lstStyle/>
          <a:p>
            <a:pPr>
              <a:defRPr/>
            </a:pPr>
            <a:fld id="{4FB43409-0B21-4F02-B384-83D6ABBEEB2B}"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270829-B70C-40EE-9615-B18053201F7F}"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76988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Classes of Goods</a:t>
            </a:r>
          </a:p>
        </p:txBody>
      </p:sp>
      <p:sp>
        <p:nvSpPr>
          <p:cNvPr id="29699" name="Content Placeholder 2"/>
          <p:cNvSpPr>
            <a:spLocks noGrp="1"/>
          </p:cNvSpPr>
          <p:nvPr>
            <p:ph idx="1"/>
          </p:nvPr>
        </p:nvSpPr>
        <p:spPr/>
        <p:txBody>
          <a:bodyPr/>
          <a:lstStyle/>
          <a:p>
            <a:r>
              <a:rPr lang="en-US" altLang="en-US" smtClean="0"/>
              <a:t>Official Comment 4.a to 9-102</a:t>
            </a:r>
          </a:p>
          <a:p>
            <a:pPr lvl="1"/>
            <a:r>
              <a:rPr lang="en-US" altLang="en-US" smtClean="0"/>
              <a:t>Goods can fall into different classes at different times. For example, a radio may be inventory in the hands of a dealer and consumer goods in the hands of a consumer. As under former Article 9, goods are “equipment” if they do not fall into another category.</a:t>
            </a:r>
          </a:p>
        </p:txBody>
      </p:sp>
      <p:sp>
        <p:nvSpPr>
          <p:cNvPr id="4" name="Date Placeholder 3"/>
          <p:cNvSpPr>
            <a:spLocks noGrp="1"/>
          </p:cNvSpPr>
          <p:nvPr>
            <p:ph type="dt" sz="quarter" idx="10"/>
          </p:nvPr>
        </p:nvSpPr>
        <p:spPr/>
        <p:txBody>
          <a:bodyPr/>
          <a:lstStyle/>
          <a:p>
            <a:pPr>
              <a:defRPr/>
            </a:pPr>
            <a:fld id="{B639354F-7476-48A5-92E4-D5B50E5A8B9C}" type="datetime4">
              <a:rPr lang="en-US" smtClean="0"/>
              <a:t>April 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C8CC03-C63B-4918-86F0-81D4CD45A633}"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52367843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3943</TotalTime>
  <Words>3320</Words>
  <Application>Microsoft Office PowerPoint</Application>
  <PresentationFormat>Widescreen</PresentationFormat>
  <Paragraphs>447</Paragraphs>
  <Slides>63</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Helvetica</vt:lpstr>
      <vt:lpstr>Monotype Sorts</vt:lpstr>
      <vt:lpstr>Times New Roman</vt:lpstr>
      <vt:lpstr>Generic (Standard)</vt:lpstr>
      <vt:lpstr>Class 5 Secured Transactions Spring 2021   Perfection: Introduction</vt:lpstr>
      <vt:lpstr>9-308: When SI is Perfected</vt:lpstr>
      <vt:lpstr>Standard Perfection Tools</vt:lpstr>
      <vt:lpstr>3-1: Categorizing the Collateral</vt:lpstr>
      <vt:lpstr>Figuring out UCC Collateral Types</vt:lpstr>
      <vt:lpstr>9-102(a)(44): Goods</vt:lpstr>
      <vt:lpstr>Answer</vt:lpstr>
      <vt:lpstr>Classes of Goods</vt:lpstr>
      <vt:lpstr>Classes of Goods</vt:lpstr>
      <vt:lpstr>9-102(a)(33): Equipment</vt:lpstr>
      <vt:lpstr>9-102(a)(23): Consumer Goods</vt:lpstr>
      <vt:lpstr>9-102(a)(34): Farm Products</vt:lpstr>
      <vt:lpstr>9-102(a)(34): Farm Products</vt:lpstr>
      <vt:lpstr>9-102(a)(48): Inventory</vt:lpstr>
      <vt:lpstr>9-102(a)(48): Inventory</vt:lpstr>
      <vt:lpstr>Figuring out UCC Collateral Types</vt:lpstr>
      <vt:lpstr>Answer</vt:lpstr>
      <vt:lpstr>Bean Timberland</vt:lpstr>
      <vt:lpstr>Section 9-320: Buyer of Goods</vt:lpstr>
      <vt:lpstr>Section 9-320: Buyer of Goods</vt:lpstr>
      <vt:lpstr>1-201(b)(9): Definition of Buyer in Ordinary Course of Business </vt:lpstr>
      <vt:lpstr>9-102(a)(44): Goods</vt:lpstr>
      <vt:lpstr>The Status of Cut Timber</vt:lpstr>
      <vt:lpstr>Why is the Court Wrong in Bean Timberland?</vt:lpstr>
      <vt:lpstr>Why is the Court Right in Bean Timberland?</vt:lpstr>
      <vt:lpstr>Bean Timberland: Right Outcome, Wrong Reasons</vt:lpstr>
      <vt:lpstr>11 East 36th LLC: Step 1</vt:lpstr>
      <vt:lpstr>11 East 36th LLC: Step 2</vt:lpstr>
      <vt:lpstr>11 East 36th LLC: Step 3</vt:lpstr>
      <vt:lpstr>11 East 36th LLC: Step 3</vt:lpstr>
      <vt:lpstr>11 East 36th LLC: Step 3</vt:lpstr>
      <vt:lpstr>11 East 36th LLC: Step 3</vt:lpstr>
      <vt:lpstr>Security Interest in LLC Membership Interests</vt:lpstr>
      <vt:lpstr>Security Interest in LLC Membership Interests</vt:lpstr>
      <vt:lpstr>Security Interest in LLC Membership Interests</vt:lpstr>
      <vt:lpstr>Definition of Investment Property</vt:lpstr>
      <vt:lpstr>Analysis in 11 East 33th Street</vt:lpstr>
      <vt:lpstr>Analysis in 11 East 33th Street</vt:lpstr>
      <vt:lpstr>3-2: Figuring out UCC Collateral Types</vt:lpstr>
      <vt:lpstr>Mapping Transactions and Collateral</vt:lpstr>
      <vt:lpstr>Purchase New Copiers</vt:lpstr>
      <vt:lpstr>Cash/Check Transaction</vt:lpstr>
      <vt:lpstr>Cash/Check Transaction</vt:lpstr>
      <vt:lpstr>Credit Transaction for Services, Paper/Toner</vt:lpstr>
      <vt:lpstr>Own Credit Transaction for Services, Paper/Toner</vt:lpstr>
      <vt:lpstr>Own Credit Transaction for Services, Paper/Toner</vt:lpstr>
      <vt:lpstr>Own Credit Transaction for Services, Paper/Toner</vt:lpstr>
      <vt:lpstr>General Intangible Definition</vt:lpstr>
      <vt:lpstr>Third-Party Credit Case (Amex et al)</vt:lpstr>
      <vt:lpstr>Third-Party Credit Case (Amex et al)</vt:lpstr>
      <vt:lpstr>Third-Party Credit Case (Amex et al)</vt:lpstr>
      <vt:lpstr>Lease of Copier</vt:lpstr>
      <vt:lpstr>Lease of Copier</vt:lpstr>
      <vt:lpstr>3-3: One More Time</vt:lpstr>
      <vt:lpstr>Answer</vt:lpstr>
      <vt:lpstr>3-4: Unbundling Chattel Paper</vt:lpstr>
      <vt:lpstr>Is this Commercial Money Center?</vt:lpstr>
      <vt:lpstr>Ex Post Argument Drivers</vt:lpstr>
      <vt:lpstr>Court’s Analysis</vt:lpstr>
      <vt:lpstr>Court’s Analysis</vt:lpstr>
      <vt:lpstr>2010 Comment Changes</vt:lpstr>
      <vt:lpstr>2010 Comment Changes</vt:lpstr>
      <vt:lpstr>2010 Comment Changes</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411</cp:revision>
  <cp:lastPrinted>2021-04-07T19:50:44Z</cp:lastPrinted>
  <dcterms:created xsi:type="dcterms:W3CDTF">1999-10-27T15:27:59Z</dcterms:created>
  <dcterms:modified xsi:type="dcterms:W3CDTF">2021-04-07T19:50:59Z</dcterms:modified>
</cp:coreProperties>
</file>