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38"/>
  </p:notesMasterIdLst>
  <p:handoutMasterIdLst>
    <p:handoutMasterId r:id="rId39"/>
  </p:handoutMasterIdLst>
  <p:sldIdLst>
    <p:sldId id="1255" r:id="rId2"/>
    <p:sldId id="1283" r:id="rId3"/>
    <p:sldId id="1284" r:id="rId4"/>
    <p:sldId id="1285" r:id="rId5"/>
    <p:sldId id="1268" r:id="rId6"/>
    <p:sldId id="1292" r:id="rId7"/>
    <p:sldId id="1293" r:id="rId8"/>
    <p:sldId id="1327" r:id="rId9"/>
    <p:sldId id="1361" r:id="rId10"/>
    <p:sldId id="1362" r:id="rId11"/>
    <p:sldId id="1328" r:id="rId12"/>
    <p:sldId id="1329" r:id="rId13"/>
    <p:sldId id="1339" r:id="rId14"/>
    <p:sldId id="1351" r:id="rId15"/>
    <p:sldId id="1336" r:id="rId16"/>
    <p:sldId id="1337" r:id="rId17"/>
    <p:sldId id="1338" r:id="rId18"/>
    <p:sldId id="1352" r:id="rId19"/>
    <p:sldId id="1353" r:id="rId20"/>
    <p:sldId id="1340" r:id="rId21"/>
    <p:sldId id="1341" r:id="rId22"/>
    <p:sldId id="1358" r:id="rId23"/>
    <p:sldId id="1342" r:id="rId24"/>
    <p:sldId id="1344" r:id="rId25"/>
    <p:sldId id="1355" r:id="rId26"/>
    <p:sldId id="1343" r:id="rId27"/>
    <p:sldId id="1345" r:id="rId28"/>
    <p:sldId id="1356" r:id="rId29"/>
    <p:sldId id="1346" r:id="rId30"/>
    <p:sldId id="1354" r:id="rId31"/>
    <p:sldId id="1347" r:id="rId32"/>
    <p:sldId id="1348" r:id="rId33"/>
    <p:sldId id="1349" r:id="rId34"/>
    <p:sldId id="1359" r:id="rId35"/>
    <p:sldId id="1360" r:id="rId36"/>
    <p:sldId id="1363" r:id="rId37"/>
  </p:sldIdLst>
  <p:sldSz cx="12192000" cy="6858000"/>
  <p:notesSz cx="7010400" cy="9296400"/>
  <p:defaultTextStyle>
    <a:defPPr>
      <a:defRPr lang="en-US"/>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CC66FF"/>
    <a:srgbClr val="CCCCFF"/>
    <a:srgbClr val="6699FF"/>
    <a:srgbClr val="003399"/>
    <a:srgbClr val="FFCC99"/>
    <a:srgbClr val="CC99FF"/>
    <a:srgbClr val="FF7C8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4" autoAdjust="0"/>
    <p:restoredTop sz="94595" autoAdjust="0"/>
  </p:normalViewPr>
  <p:slideViewPr>
    <p:cSldViewPr snapToGrid="0">
      <p:cViewPr varScale="1">
        <p:scale>
          <a:sx n="165" d="100"/>
          <a:sy n="165" d="100"/>
        </p:scale>
        <p:origin x="96" y="84"/>
      </p:cViewPr>
      <p:guideLst>
        <p:guide orient="horz" pos="2160"/>
        <p:guide pos="3840"/>
      </p:guideLst>
    </p:cSldViewPr>
  </p:slideViewPr>
  <p:outlineViewPr>
    <p:cViewPr>
      <p:scale>
        <a:sx n="50" d="100"/>
        <a:sy n="50" d="100"/>
      </p:scale>
      <p:origin x="0" y="19814"/>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81" d="100"/>
          <a:sy n="81" d="100"/>
        </p:scale>
        <p:origin x="-2059" y="-8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1"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defTabSz="931718">
              <a:defRPr kumimoji="0" sz="1200"/>
            </a:lvl1pPr>
          </a:lstStyle>
          <a:p>
            <a:pPr>
              <a:defRPr/>
            </a:pPr>
            <a:r>
              <a:rPr lang="en-US" altLang="en-US"/>
              <a:t>Prof. Randal C. Picker</a:t>
            </a:r>
          </a:p>
        </p:txBody>
      </p:sp>
      <p:sp>
        <p:nvSpPr>
          <p:cNvPr id="14339" name="Rectangle 3"/>
          <p:cNvSpPr>
            <a:spLocks noGrp="1" noChangeArrowheads="1"/>
          </p:cNvSpPr>
          <p:nvPr>
            <p:ph type="dt" sz="quarter" idx="1"/>
          </p:nvPr>
        </p:nvSpPr>
        <p:spPr bwMode="auto">
          <a:xfrm>
            <a:off x="3972773"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algn="r" defTabSz="931718">
              <a:defRPr kumimoji="0" sz="1200"/>
            </a:lvl1pPr>
          </a:lstStyle>
          <a:p>
            <a:pPr>
              <a:defRPr/>
            </a:pPr>
            <a:fld id="{B67086FB-9C95-4133-9C24-8AEE650A6149}" type="datetime1">
              <a:rPr lang="en-US" altLang="en-US" smtClean="0"/>
              <a:t>4/5/2021</a:t>
            </a:fld>
            <a:endParaRPr lang="en-US" altLang="en-US"/>
          </a:p>
        </p:txBody>
      </p:sp>
      <p:sp>
        <p:nvSpPr>
          <p:cNvPr id="14340" name="Rectangle 4"/>
          <p:cNvSpPr>
            <a:spLocks noGrp="1" noChangeArrowheads="1"/>
          </p:cNvSpPr>
          <p:nvPr>
            <p:ph type="ftr" sz="quarter" idx="2"/>
          </p:nvPr>
        </p:nvSpPr>
        <p:spPr bwMode="auto">
          <a:xfrm>
            <a:off x="1"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defTabSz="931718">
              <a:defRPr kumimoji="0" sz="1200"/>
            </a:lvl1pPr>
          </a:lstStyle>
          <a:p>
            <a:pPr>
              <a:defRPr/>
            </a:pPr>
            <a:r>
              <a:rPr lang="en-US" altLang="en-US"/>
              <a:t>Secured Transactions</a:t>
            </a:r>
          </a:p>
        </p:txBody>
      </p:sp>
      <p:sp>
        <p:nvSpPr>
          <p:cNvPr id="14341" name="Rectangle 5"/>
          <p:cNvSpPr>
            <a:spLocks noGrp="1" noChangeArrowheads="1"/>
          </p:cNvSpPr>
          <p:nvPr>
            <p:ph type="sldNum" sz="quarter" idx="3"/>
          </p:nvPr>
        </p:nvSpPr>
        <p:spPr bwMode="auto">
          <a:xfrm>
            <a:off x="3972773"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algn="r" defTabSz="931621">
              <a:defRPr kumimoji="0" sz="1200"/>
            </a:lvl1pPr>
          </a:lstStyle>
          <a:p>
            <a:fld id="{9C9F7FA9-5F99-46A3-9215-7A50159A48C7}" type="slidenum">
              <a:rPr lang="en-US" altLang="en-US"/>
              <a:pPr/>
              <a:t>‹#›</a:t>
            </a:fld>
            <a:endParaRPr lang="en-US" altLang="en-US"/>
          </a:p>
        </p:txBody>
      </p:sp>
    </p:spTree>
    <p:extLst>
      <p:ext uri="{BB962C8B-B14F-4D97-AF65-F5344CB8AC3E}">
        <p14:creationId xmlns:p14="http://schemas.microsoft.com/office/powerpoint/2010/main" val="262456054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1"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defTabSz="931718">
              <a:defRPr kumimoji="0" sz="1200"/>
            </a:lvl1pPr>
          </a:lstStyle>
          <a:p>
            <a:pPr>
              <a:defRPr/>
            </a:pPr>
            <a:endParaRPr lang="en-US" altLang="en-US"/>
          </a:p>
        </p:txBody>
      </p:sp>
      <p:sp>
        <p:nvSpPr>
          <p:cNvPr id="35843" name="Rectangle 9"/>
          <p:cNvSpPr>
            <a:spLocks noGrp="1" noRot="1" noChangeAspect="1" noChangeArrowheads="1"/>
          </p:cNvSpPr>
          <p:nvPr>
            <p:ph type="sldImg" idx="2"/>
          </p:nvPr>
        </p:nvSpPr>
        <p:spPr bwMode="auto">
          <a:xfrm>
            <a:off x="407988" y="698500"/>
            <a:ext cx="6194425" cy="34845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 name="Rectangle 10"/>
          <p:cNvSpPr>
            <a:spLocks noGrp="1" noChangeArrowheads="1"/>
          </p:cNvSpPr>
          <p:nvPr>
            <p:ph type="body" sz="quarter" idx="3"/>
          </p:nvPr>
        </p:nvSpPr>
        <p:spPr bwMode="auto">
          <a:xfrm>
            <a:off x="935144" y="4416109"/>
            <a:ext cx="5140112" cy="4182427"/>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059" name="Rectangle 11"/>
          <p:cNvSpPr>
            <a:spLocks noGrp="1" noChangeArrowheads="1"/>
          </p:cNvSpPr>
          <p:nvPr>
            <p:ph type="dt" idx="1"/>
          </p:nvPr>
        </p:nvSpPr>
        <p:spPr bwMode="auto">
          <a:xfrm>
            <a:off x="3972773"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algn="r" defTabSz="931718">
              <a:defRPr kumimoji="0" sz="1200"/>
            </a:lvl1pPr>
          </a:lstStyle>
          <a:p>
            <a:pPr>
              <a:defRPr/>
            </a:pPr>
            <a:fld id="{E3D98E59-F32F-4965-9B00-0EB41A48CFE6}" type="datetime1">
              <a:rPr lang="en-US" altLang="en-US" smtClean="0"/>
              <a:t>4/5/2021</a:t>
            </a:fld>
            <a:endParaRPr lang="en-US" altLang="en-US"/>
          </a:p>
        </p:txBody>
      </p:sp>
      <p:sp>
        <p:nvSpPr>
          <p:cNvPr id="2060" name="Rectangle 12"/>
          <p:cNvSpPr>
            <a:spLocks noGrp="1" noChangeArrowheads="1"/>
          </p:cNvSpPr>
          <p:nvPr>
            <p:ph type="ftr" sz="quarter" idx="4"/>
          </p:nvPr>
        </p:nvSpPr>
        <p:spPr bwMode="auto">
          <a:xfrm>
            <a:off x="1"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defTabSz="931718">
              <a:defRPr kumimoji="0" sz="1200"/>
            </a:lvl1pPr>
          </a:lstStyle>
          <a:p>
            <a:pPr>
              <a:defRPr/>
            </a:pPr>
            <a:endParaRPr lang="en-US" altLang="en-US"/>
          </a:p>
        </p:txBody>
      </p:sp>
      <p:sp>
        <p:nvSpPr>
          <p:cNvPr id="2061" name="Rectangle 13"/>
          <p:cNvSpPr>
            <a:spLocks noGrp="1" noChangeArrowheads="1"/>
          </p:cNvSpPr>
          <p:nvPr>
            <p:ph type="sldNum" sz="quarter" idx="5"/>
          </p:nvPr>
        </p:nvSpPr>
        <p:spPr bwMode="auto">
          <a:xfrm>
            <a:off x="3972773"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algn="r" defTabSz="931621">
              <a:defRPr kumimoji="0" sz="1200"/>
            </a:lvl1pPr>
          </a:lstStyle>
          <a:p>
            <a:fld id="{5E78439A-B37F-4563-961B-698B6184D3E4}" type="slidenum">
              <a:rPr lang="en-US" altLang="en-US"/>
              <a:pPr/>
              <a:t>‹#›</a:t>
            </a:fld>
            <a:endParaRPr lang="en-US" altLang="en-US"/>
          </a:p>
        </p:txBody>
      </p:sp>
    </p:spTree>
    <p:extLst>
      <p:ext uri="{BB962C8B-B14F-4D97-AF65-F5344CB8AC3E}">
        <p14:creationId xmlns:p14="http://schemas.microsoft.com/office/powerpoint/2010/main" val="1969468457"/>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8FB4395-F804-4D48-BC46-7DD1670058AD}" type="datetime1">
              <a:rPr kumimoji="0" lang="en-US" altLang="en-US" sz="1200"/>
              <a:t>4/5/2021</a:t>
            </a:fld>
            <a:endParaRPr kumimoji="0" lang="en-US" altLang="en-US" sz="1200"/>
          </a:p>
        </p:txBody>
      </p:sp>
      <p:sp>
        <p:nvSpPr>
          <p:cNvPr id="3686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A2F572D-9BC8-4686-B871-1861E74E38DC}" type="slidenum">
              <a:rPr kumimoji="0" lang="en-US" altLang="en-US" sz="1200"/>
              <a:pPr/>
              <a:t>1</a:t>
            </a:fld>
            <a:endParaRPr kumimoji="0" lang="en-US" altLang="en-US" sz="1200"/>
          </a:p>
        </p:txBody>
      </p:sp>
      <p:sp>
        <p:nvSpPr>
          <p:cNvPr id="36868" name="Rectangle 2"/>
          <p:cNvSpPr>
            <a:spLocks noGrp="1" noRot="1" noChangeAspect="1" noChangeArrowheads="1" noTextEdit="1"/>
          </p:cNvSpPr>
          <p:nvPr>
            <p:ph type="sldImg"/>
          </p:nvPr>
        </p:nvSpPr>
        <p:spPr>
          <a:xfrm>
            <a:off x="407988" y="698500"/>
            <a:ext cx="6194425" cy="3484563"/>
          </a:xfrm>
          <a:ln/>
        </p:spPr>
      </p:sp>
      <p:sp>
        <p:nvSpPr>
          <p:cNvPr id="368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073292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32E6B3F-0FAA-4948-BE94-08E4116F082E}" type="datetime1">
              <a:rPr kumimoji="0" lang="en-US" altLang="en-US" sz="1200"/>
              <a:t>4/5/2021</a:t>
            </a:fld>
            <a:endParaRPr kumimoji="0" lang="en-US" altLang="en-US" sz="1200"/>
          </a:p>
        </p:txBody>
      </p:sp>
      <p:sp>
        <p:nvSpPr>
          <p:cNvPr id="5222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EBA66D7-834E-457E-9B95-730BD521789D}" type="slidenum">
              <a:rPr kumimoji="0" lang="en-US" altLang="en-US" sz="1200"/>
              <a:pPr/>
              <a:t>12</a:t>
            </a:fld>
            <a:endParaRPr kumimoji="0" lang="en-US" altLang="en-US" sz="1200"/>
          </a:p>
        </p:txBody>
      </p:sp>
      <p:sp>
        <p:nvSpPr>
          <p:cNvPr id="52228" name="Rectangle 2"/>
          <p:cNvSpPr>
            <a:spLocks noGrp="1" noRot="1" noChangeAspect="1" noChangeArrowheads="1" noTextEdit="1"/>
          </p:cNvSpPr>
          <p:nvPr>
            <p:ph type="sldImg"/>
          </p:nvPr>
        </p:nvSpPr>
        <p:spPr>
          <a:xfrm>
            <a:off x="407988" y="698500"/>
            <a:ext cx="6194425" cy="3484563"/>
          </a:xfrm>
          <a:ln/>
        </p:spPr>
      </p:sp>
      <p:sp>
        <p:nvSpPr>
          <p:cNvPr id="5222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8471581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D26983C-6BAD-48AE-88FC-FD07A4A17D76}" type="datetime1">
              <a:rPr kumimoji="0" lang="en-US" altLang="en-US" sz="1200"/>
              <a:t>4/5/2021</a:t>
            </a:fld>
            <a:endParaRPr kumimoji="0" lang="en-US" altLang="en-US" sz="1200"/>
          </a:p>
        </p:txBody>
      </p:sp>
      <p:sp>
        <p:nvSpPr>
          <p:cNvPr id="5427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59E5BEA-B88A-4A93-A579-99EA7E0AE8BE}" type="slidenum">
              <a:rPr kumimoji="0" lang="en-US" altLang="en-US" sz="1200"/>
              <a:pPr/>
              <a:t>13</a:t>
            </a:fld>
            <a:endParaRPr kumimoji="0" lang="en-US" altLang="en-US" sz="1200"/>
          </a:p>
        </p:txBody>
      </p:sp>
      <p:sp>
        <p:nvSpPr>
          <p:cNvPr id="54276" name="Rectangle 2"/>
          <p:cNvSpPr>
            <a:spLocks noGrp="1" noRot="1" noChangeAspect="1" noChangeArrowheads="1" noTextEdit="1"/>
          </p:cNvSpPr>
          <p:nvPr>
            <p:ph type="sldImg"/>
          </p:nvPr>
        </p:nvSpPr>
        <p:spPr>
          <a:xfrm>
            <a:off x="407988" y="698500"/>
            <a:ext cx="6194425" cy="3484563"/>
          </a:xfrm>
          <a:ln/>
        </p:spPr>
      </p:sp>
      <p:sp>
        <p:nvSpPr>
          <p:cNvPr id="5427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5555060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xfrm>
            <a:off x="407988" y="698500"/>
            <a:ext cx="6194425" cy="3484563"/>
          </a:xfrm>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4813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0B89DAC-074B-4411-8ED9-4C797A93B9A0}" type="datetime1">
              <a:rPr kumimoji="0" lang="en-US" altLang="en-US" sz="1200"/>
              <a:t>4/5/2021</a:t>
            </a:fld>
            <a:endParaRPr kumimoji="0" lang="en-US" altLang="en-US" sz="1200"/>
          </a:p>
        </p:txBody>
      </p:sp>
      <p:sp>
        <p:nvSpPr>
          <p:cNvPr id="4813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BC4DBBE-4227-4BCF-8F95-478E413EC465}" type="slidenum">
              <a:rPr kumimoji="0" lang="en-US" altLang="en-US" sz="1200"/>
              <a:pPr/>
              <a:t>14</a:t>
            </a:fld>
            <a:endParaRPr kumimoji="0" lang="en-US" altLang="en-US" sz="1200"/>
          </a:p>
        </p:txBody>
      </p:sp>
    </p:spTree>
    <p:extLst>
      <p:ext uri="{BB962C8B-B14F-4D97-AF65-F5344CB8AC3E}">
        <p14:creationId xmlns:p14="http://schemas.microsoft.com/office/powerpoint/2010/main" val="17768195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xfrm>
            <a:off x="407988" y="698500"/>
            <a:ext cx="6194425" cy="3484563"/>
          </a:xfrm>
          <a:ln/>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49156"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2E50BF7-4C8F-48BF-AAF2-E2F0E6E4FE02}" type="datetime1">
              <a:rPr kumimoji="0" lang="en-US" altLang="en-US" sz="1200"/>
              <a:t>4/5/2021</a:t>
            </a:fld>
            <a:endParaRPr kumimoji="0" lang="en-US" altLang="en-US" sz="1200"/>
          </a:p>
        </p:txBody>
      </p:sp>
      <p:sp>
        <p:nvSpPr>
          <p:cNvPr id="49157"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6E8DCF0-2444-4F6C-B8ED-0C58937CDB61}" type="slidenum">
              <a:rPr kumimoji="0" lang="en-US" altLang="en-US" sz="1200"/>
              <a:pPr/>
              <a:t>15</a:t>
            </a:fld>
            <a:endParaRPr kumimoji="0" lang="en-US" altLang="en-US" sz="1200"/>
          </a:p>
        </p:txBody>
      </p:sp>
    </p:spTree>
    <p:extLst>
      <p:ext uri="{BB962C8B-B14F-4D97-AF65-F5344CB8AC3E}">
        <p14:creationId xmlns:p14="http://schemas.microsoft.com/office/powerpoint/2010/main" val="30333949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xfrm>
            <a:off x="407988" y="698500"/>
            <a:ext cx="6194425" cy="3484563"/>
          </a:xfrm>
          <a:ln/>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50180"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14279D9-257B-4CFB-A629-017C0544C48E}" type="datetime1">
              <a:rPr kumimoji="0" lang="en-US" altLang="en-US" sz="1200"/>
              <a:t>4/5/2021</a:t>
            </a:fld>
            <a:endParaRPr kumimoji="0" lang="en-US" altLang="en-US" sz="1200"/>
          </a:p>
        </p:txBody>
      </p:sp>
      <p:sp>
        <p:nvSpPr>
          <p:cNvPr id="5018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4DD2042-D8A9-4CBD-90A2-40ABB2B9C7B2}" type="slidenum">
              <a:rPr kumimoji="0" lang="en-US" altLang="en-US" sz="1200"/>
              <a:pPr/>
              <a:t>16</a:t>
            </a:fld>
            <a:endParaRPr kumimoji="0" lang="en-US" altLang="en-US" sz="1200"/>
          </a:p>
        </p:txBody>
      </p:sp>
    </p:spTree>
    <p:extLst>
      <p:ext uri="{BB962C8B-B14F-4D97-AF65-F5344CB8AC3E}">
        <p14:creationId xmlns:p14="http://schemas.microsoft.com/office/powerpoint/2010/main" val="5569471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xfrm>
            <a:off x="407988" y="698500"/>
            <a:ext cx="6194425" cy="3484563"/>
          </a:xfrm>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51204"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9CC0016-36D0-41CB-9397-9EC7AA9C8051}" type="datetime1">
              <a:rPr kumimoji="0" lang="en-US" altLang="en-US" sz="1200"/>
              <a:t>4/5/2021</a:t>
            </a:fld>
            <a:endParaRPr kumimoji="0" lang="en-US" altLang="en-US" sz="1200"/>
          </a:p>
        </p:txBody>
      </p:sp>
      <p:sp>
        <p:nvSpPr>
          <p:cNvPr id="5120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E54A653-2947-4665-A63D-040963C1B64E}" type="slidenum">
              <a:rPr kumimoji="0" lang="en-US" altLang="en-US" sz="1200"/>
              <a:pPr/>
              <a:t>17</a:t>
            </a:fld>
            <a:endParaRPr kumimoji="0" lang="en-US" altLang="en-US" sz="1200"/>
          </a:p>
        </p:txBody>
      </p:sp>
    </p:spTree>
    <p:extLst>
      <p:ext uri="{BB962C8B-B14F-4D97-AF65-F5344CB8AC3E}">
        <p14:creationId xmlns:p14="http://schemas.microsoft.com/office/powerpoint/2010/main" val="266229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xfrm>
            <a:off x="407988" y="698500"/>
            <a:ext cx="6194425" cy="3484563"/>
          </a:xfrm>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5325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1DAC24F-E8C5-437A-98E8-E045453A6B86}" type="datetime1">
              <a:rPr kumimoji="0" lang="en-US" altLang="en-US" sz="1200"/>
              <a:t>4/5/2021</a:t>
            </a:fld>
            <a:endParaRPr kumimoji="0" lang="en-US" altLang="en-US" sz="1200"/>
          </a:p>
        </p:txBody>
      </p:sp>
      <p:sp>
        <p:nvSpPr>
          <p:cNvPr id="5325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0F08F8E-C104-41B9-8DB0-1D344A87D27F}" type="slidenum">
              <a:rPr kumimoji="0" lang="en-US" altLang="en-US" sz="1200"/>
              <a:pPr/>
              <a:t>18</a:t>
            </a:fld>
            <a:endParaRPr kumimoji="0" lang="en-US" altLang="en-US" sz="1200"/>
          </a:p>
        </p:txBody>
      </p:sp>
    </p:spTree>
    <p:extLst>
      <p:ext uri="{BB962C8B-B14F-4D97-AF65-F5344CB8AC3E}">
        <p14:creationId xmlns:p14="http://schemas.microsoft.com/office/powerpoint/2010/main" val="17788237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xfrm>
            <a:off x="407988" y="698500"/>
            <a:ext cx="6194425" cy="3484563"/>
          </a:xfrm>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55300"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44A5C18-E5D6-406E-AB06-68FA54DA7B5F}" type="datetime1">
              <a:rPr kumimoji="0" lang="en-US" altLang="en-US" sz="1200"/>
              <a:t>4/5/2021</a:t>
            </a:fld>
            <a:endParaRPr kumimoji="0" lang="en-US" altLang="en-US" sz="1200"/>
          </a:p>
        </p:txBody>
      </p:sp>
      <p:sp>
        <p:nvSpPr>
          <p:cNvPr id="5530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18D419C-5580-485F-82AB-377CECDCBB22}" type="slidenum">
              <a:rPr kumimoji="0" lang="en-US" altLang="en-US" sz="1200"/>
              <a:pPr/>
              <a:t>19</a:t>
            </a:fld>
            <a:endParaRPr kumimoji="0" lang="en-US" altLang="en-US" sz="1200"/>
          </a:p>
        </p:txBody>
      </p:sp>
    </p:spTree>
    <p:extLst>
      <p:ext uri="{BB962C8B-B14F-4D97-AF65-F5344CB8AC3E}">
        <p14:creationId xmlns:p14="http://schemas.microsoft.com/office/powerpoint/2010/main" val="41781522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xfrm>
            <a:off x="407988" y="698500"/>
            <a:ext cx="6194425" cy="3484563"/>
          </a:xfrm>
          <a:ln/>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56324"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0D4A15D-0BAA-425F-8E88-9415CA4DE15E}" type="datetime1">
              <a:rPr kumimoji="0" lang="en-US" altLang="en-US" sz="1200"/>
              <a:t>4/5/2021</a:t>
            </a:fld>
            <a:endParaRPr kumimoji="0" lang="en-US" altLang="en-US" sz="1200"/>
          </a:p>
        </p:txBody>
      </p:sp>
      <p:sp>
        <p:nvSpPr>
          <p:cNvPr id="5632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30AD318-B232-45D8-8528-4B777D575C5D}" type="slidenum">
              <a:rPr kumimoji="0" lang="en-US" altLang="en-US" sz="1200"/>
              <a:pPr/>
              <a:t>20</a:t>
            </a:fld>
            <a:endParaRPr kumimoji="0" lang="en-US" altLang="en-US" sz="1200"/>
          </a:p>
        </p:txBody>
      </p:sp>
    </p:spTree>
    <p:extLst>
      <p:ext uri="{BB962C8B-B14F-4D97-AF65-F5344CB8AC3E}">
        <p14:creationId xmlns:p14="http://schemas.microsoft.com/office/powerpoint/2010/main" val="31178423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D97EA93-9CB8-4958-AD5C-647859108471}" type="datetime1">
              <a:rPr kumimoji="0" lang="en-US" altLang="en-US" sz="1200"/>
              <a:t>4/5/2021</a:t>
            </a:fld>
            <a:endParaRPr kumimoji="0" lang="en-US" altLang="en-US" sz="1200"/>
          </a:p>
        </p:txBody>
      </p:sp>
      <p:sp>
        <p:nvSpPr>
          <p:cNvPr id="5734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75F0B12-2405-46F4-9FAE-030F63DF83C4}" type="slidenum">
              <a:rPr kumimoji="0" lang="en-US" altLang="en-US" sz="1200"/>
              <a:pPr/>
              <a:t>21</a:t>
            </a:fld>
            <a:endParaRPr kumimoji="0" lang="en-US" altLang="en-US" sz="1200"/>
          </a:p>
        </p:txBody>
      </p:sp>
      <p:sp>
        <p:nvSpPr>
          <p:cNvPr id="57348" name="Rectangle 2"/>
          <p:cNvSpPr>
            <a:spLocks noGrp="1" noRot="1" noChangeAspect="1" noChangeArrowheads="1" noTextEdit="1"/>
          </p:cNvSpPr>
          <p:nvPr>
            <p:ph type="sldImg"/>
          </p:nvPr>
        </p:nvSpPr>
        <p:spPr>
          <a:xfrm>
            <a:off x="407988" y="698500"/>
            <a:ext cx="6194425" cy="3484563"/>
          </a:xfrm>
          <a:ln/>
        </p:spPr>
      </p:sp>
      <p:sp>
        <p:nvSpPr>
          <p:cNvPr id="573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139732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090DF96-9754-4E92-B021-9411B8DA6F04}" type="datetime1">
              <a:rPr kumimoji="0" lang="en-US" altLang="en-US" sz="1200"/>
              <a:t>4/5/2021</a:t>
            </a:fld>
            <a:endParaRPr kumimoji="0" lang="en-US" altLang="en-US" sz="1200"/>
          </a:p>
        </p:txBody>
      </p:sp>
      <p:sp>
        <p:nvSpPr>
          <p:cNvPr id="378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0047B58-9112-47F9-BB91-7DA332484F47}" type="slidenum">
              <a:rPr kumimoji="0" lang="en-US" altLang="en-US" sz="1200"/>
              <a:pPr/>
              <a:t>2</a:t>
            </a:fld>
            <a:endParaRPr kumimoji="0" lang="en-US" altLang="en-US" sz="1200"/>
          </a:p>
        </p:txBody>
      </p:sp>
      <p:sp>
        <p:nvSpPr>
          <p:cNvPr id="37892" name="Rectangle 2"/>
          <p:cNvSpPr>
            <a:spLocks noGrp="1" noRot="1" noChangeAspect="1" noChangeArrowheads="1" noTextEdit="1"/>
          </p:cNvSpPr>
          <p:nvPr>
            <p:ph type="sldImg"/>
          </p:nvPr>
        </p:nvSpPr>
        <p:spPr>
          <a:xfrm>
            <a:off x="407988" y="698500"/>
            <a:ext cx="6194425" cy="3484563"/>
          </a:xfrm>
          <a:ln/>
        </p:spPr>
      </p:sp>
      <p:sp>
        <p:nvSpPr>
          <p:cNvPr id="378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1440712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xfrm>
            <a:off x="407988" y="698500"/>
            <a:ext cx="6194425" cy="3484563"/>
          </a:xfrm>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55300"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44A5C18-E5D6-406E-AB06-68FA54DA7B5F}" type="datetime1">
              <a:rPr kumimoji="0" lang="en-US" altLang="en-US" sz="1200"/>
              <a:t>4/5/2021</a:t>
            </a:fld>
            <a:endParaRPr kumimoji="0" lang="en-US" altLang="en-US" sz="1200"/>
          </a:p>
        </p:txBody>
      </p:sp>
      <p:sp>
        <p:nvSpPr>
          <p:cNvPr id="5530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18D419C-5580-485F-82AB-377CECDCBB22}" type="slidenum">
              <a:rPr kumimoji="0" lang="en-US" altLang="en-US" sz="1200"/>
              <a:pPr/>
              <a:t>22</a:t>
            </a:fld>
            <a:endParaRPr kumimoji="0" lang="en-US" altLang="en-US" sz="1200"/>
          </a:p>
        </p:txBody>
      </p:sp>
    </p:spTree>
    <p:extLst>
      <p:ext uri="{BB962C8B-B14F-4D97-AF65-F5344CB8AC3E}">
        <p14:creationId xmlns:p14="http://schemas.microsoft.com/office/powerpoint/2010/main" val="14833379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6C49A23-BC9C-4AC0-A99B-BB18493A2EAB}" type="datetime1">
              <a:rPr kumimoji="0" lang="en-US" altLang="en-US" sz="1200"/>
              <a:t>4/5/2021</a:t>
            </a:fld>
            <a:endParaRPr kumimoji="0" lang="en-US" altLang="en-US" sz="1200"/>
          </a:p>
        </p:txBody>
      </p:sp>
      <p:sp>
        <p:nvSpPr>
          <p:cNvPr id="5837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5470CF6-7BA6-4FEE-85B3-57623706928E}" type="slidenum">
              <a:rPr kumimoji="0" lang="en-US" altLang="en-US" sz="1200"/>
              <a:pPr/>
              <a:t>23</a:t>
            </a:fld>
            <a:endParaRPr kumimoji="0" lang="en-US" altLang="en-US" sz="1200"/>
          </a:p>
        </p:txBody>
      </p:sp>
      <p:sp>
        <p:nvSpPr>
          <p:cNvPr id="58372" name="Rectangle 2"/>
          <p:cNvSpPr>
            <a:spLocks noGrp="1" noRot="1" noChangeAspect="1" noChangeArrowheads="1" noTextEdit="1"/>
          </p:cNvSpPr>
          <p:nvPr>
            <p:ph type="sldImg"/>
          </p:nvPr>
        </p:nvSpPr>
        <p:spPr>
          <a:xfrm>
            <a:off x="407988" y="698500"/>
            <a:ext cx="6194425" cy="3484563"/>
          </a:xfrm>
          <a:ln/>
        </p:spPr>
      </p:sp>
      <p:sp>
        <p:nvSpPr>
          <p:cNvPr id="583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9564359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C06FE9B-31B3-4C89-A8E4-651E3C22697D}" type="datetime1">
              <a:rPr kumimoji="0" lang="en-US" altLang="en-US" sz="1200"/>
              <a:t>4/5/2021</a:t>
            </a:fld>
            <a:endParaRPr kumimoji="0" lang="en-US" altLang="en-US" sz="1200"/>
          </a:p>
        </p:txBody>
      </p:sp>
      <p:sp>
        <p:nvSpPr>
          <p:cNvPr id="6041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7E95FE6-A740-492B-990B-46A590CE6E11}" type="slidenum">
              <a:rPr kumimoji="0" lang="en-US" altLang="en-US" sz="1200"/>
              <a:pPr/>
              <a:t>24</a:t>
            </a:fld>
            <a:endParaRPr kumimoji="0" lang="en-US" altLang="en-US" sz="1200"/>
          </a:p>
        </p:txBody>
      </p:sp>
      <p:sp>
        <p:nvSpPr>
          <p:cNvPr id="60420" name="Rectangle 2"/>
          <p:cNvSpPr>
            <a:spLocks noGrp="1" noRot="1" noChangeAspect="1" noChangeArrowheads="1" noTextEdit="1"/>
          </p:cNvSpPr>
          <p:nvPr>
            <p:ph type="sldImg"/>
          </p:nvPr>
        </p:nvSpPr>
        <p:spPr>
          <a:xfrm>
            <a:off x="407988" y="698500"/>
            <a:ext cx="6194425" cy="3484563"/>
          </a:xfrm>
          <a:ln/>
        </p:spPr>
      </p:sp>
      <p:sp>
        <p:nvSpPr>
          <p:cNvPr id="604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1487389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95FA182-8C6F-4C09-ADF9-C7003CB64797}" type="datetime1">
              <a:rPr kumimoji="0" lang="en-US" altLang="en-US" sz="1200"/>
              <a:t>4/5/2021</a:t>
            </a:fld>
            <a:endParaRPr kumimoji="0" lang="en-US" altLang="en-US" sz="1200"/>
          </a:p>
        </p:txBody>
      </p:sp>
      <p:sp>
        <p:nvSpPr>
          <p:cNvPr id="6246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499698B-9354-4241-B542-CC647C9BCB98}" type="slidenum">
              <a:rPr kumimoji="0" lang="en-US" altLang="en-US" sz="1200"/>
              <a:pPr/>
              <a:t>25</a:t>
            </a:fld>
            <a:endParaRPr kumimoji="0" lang="en-US" altLang="en-US" sz="1200"/>
          </a:p>
        </p:txBody>
      </p:sp>
      <p:sp>
        <p:nvSpPr>
          <p:cNvPr id="62468" name="Rectangle 2"/>
          <p:cNvSpPr>
            <a:spLocks noGrp="1" noRot="1" noChangeAspect="1" noChangeArrowheads="1" noTextEdit="1"/>
          </p:cNvSpPr>
          <p:nvPr>
            <p:ph type="sldImg"/>
          </p:nvPr>
        </p:nvSpPr>
        <p:spPr>
          <a:xfrm>
            <a:off x="407988" y="698500"/>
            <a:ext cx="6194425" cy="3484563"/>
          </a:xfrm>
          <a:ln/>
        </p:spPr>
      </p:sp>
      <p:sp>
        <p:nvSpPr>
          <p:cNvPr id="624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807621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A6952BC-3145-4C11-89C3-75907AD03EFF}" type="datetime1">
              <a:rPr kumimoji="0" lang="en-US" altLang="en-US" sz="1200"/>
              <a:t>4/5/2021</a:t>
            </a:fld>
            <a:endParaRPr kumimoji="0" lang="en-US" altLang="en-US" sz="1200"/>
          </a:p>
        </p:txBody>
      </p:sp>
      <p:sp>
        <p:nvSpPr>
          <p:cNvPr id="5939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891316D-ACAA-4E27-A061-1BC522B7178D}" type="slidenum">
              <a:rPr kumimoji="0" lang="en-US" altLang="en-US" sz="1200"/>
              <a:pPr/>
              <a:t>26</a:t>
            </a:fld>
            <a:endParaRPr kumimoji="0" lang="en-US" altLang="en-US" sz="1200"/>
          </a:p>
        </p:txBody>
      </p:sp>
      <p:sp>
        <p:nvSpPr>
          <p:cNvPr id="59396" name="Rectangle 2"/>
          <p:cNvSpPr>
            <a:spLocks noGrp="1" noRot="1" noChangeAspect="1" noChangeArrowheads="1" noTextEdit="1"/>
          </p:cNvSpPr>
          <p:nvPr>
            <p:ph type="sldImg"/>
          </p:nvPr>
        </p:nvSpPr>
        <p:spPr>
          <a:xfrm>
            <a:off x="407988" y="698500"/>
            <a:ext cx="6194425" cy="3484563"/>
          </a:xfrm>
          <a:ln/>
        </p:spPr>
      </p:sp>
      <p:sp>
        <p:nvSpPr>
          <p:cNvPr id="5939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365867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0F31301-6A1E-4546-8A77-4498B1D36AAD}" type="datetime1">
              <a:rPr kumimoji="0" lang="en-US" altLang="en-US" sz="1200"/>
              <a:t>4/5/2021</a:t>
            </a:fld>
            <a:endParaRPr kumimoji="0" lang="en-US" altLang="en-US" sz="1200"/>
          </a:p>
        </p:txBody>
      </p:sp>
      <p:sp>
        <p:nvSpPr>
          <p:cNvPr id="6144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76D32FB-F722-4D56-8281-0BB9A2C8502B}" type="slidenum">
              <a:rPr kumimoji="0" lang="en-US" altLang="en-US" sz="1200"/>
              <a:pPr/>
              <a:t>27</a:t>
            </a:fld>
            <a:endParaRPr kumimoji="0" lang="en-US" altLang="en-US" sz="1200"/>
          </a:p>
        </p:txBody>
      </p:sp>
      <p:sp>
        <p:nvSpPr>
          <p:cNvPr id="61444" name="Rectangle 2"/>
          <p:cNvSpPr>
            <a:spLocks noGrp="1" noRot="1" noChangeAspect="1" noChangeArrowheads="1" noTextEdit="1"/>
          </p:cNvSpPr>
          <p:nvPr>
            <p:ph type="sldImg"/>
          </p:nvPr>
        </p:nvSpPr>
        <p:spPr>
          <a:xfrm>
            <a:off x="407988" y="698500"/>
            <a:ext cx="6194425" cy="3484563"/>
          </a:xfrm>
          <a:ln/>
        </p:spPr>
      </p:sp>
      <p:sp>
        <p:nvSpPr>
          <p:cNvPr id="614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7221597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E501F5C-E8F8-454B-AD7F-EFD99E71D210}" type="datetime1">
              <a:rPr kumimoji="0" lang="en-US" altLang="en-US" sz="1200"/>
              <a:t>4/5/2021</a:t>
            </a:fld>
            <a:endParaRPr kumimoji="0" lang="en-US" altLang="en-US" sz="1200"/>
          </a:p>
        </p:txBody>
      </p:sp>
      <p:sp>
        <p:nvSpPr>
          <p:cNvPr id="634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600FB0D-8312-4790-BB83-55C58CD25587}" type="slidenum">
              <a:rPr kumimoji="0" lang="en-US" altLang="en-US" sz="1200"/>
              <a:pPr/>
              <a:t>28</a:t>
            </a:fld>
            <a:endParaRPr kumimoji="0" lang="en-US" altLang="en-US" sz="1200"/>
          </a:p>
        </p:txBody>
      </p:sp>
      <p:sp>
        <p:nvSpPr>
          <p:cNvPr id="63492" name="Rectangle 2"/>
          <p:cNvSpPr>
            <a:spLocks noGrp="1" noRot="1" noChangeAspect="1" noChangeArrowheads="1" noTextEdit="1"/>
          </p:cNvSpPr>
          <p:nvPr>
            <p:ph type="sldImg"/>
          </p:nvPr>
        </p:nvSpPr>
        <p:spPr>
          <a:xfrm>
            <a:off x="407988" y="698500"/>
            <a:ext cx="6194425" cy="3484563"/>
          </a:xfrm>
          <a:ln/>
        </p:spPr>
      </p:sp>
      <p:sp>
        <p:nvSpPr>
          <p:cNvPr id="634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1816633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7255F7F-49E5-48E7-93DB-FA0F34CE85BD}" type="datetime1">
              <a:rPr kumimoji="0" lang="en-US" altLang="en-US" sz="1200"/>
              <a:t>4/5/2021</a:t>
            </a:fld>
            <a:endParaRPr kumimoji="0" lang="en-US" altLang="en-US" sz="1200"/>
          </a:p>
        </p:txBody>
      </p:sp>
      <p:sp>
        <p:nvSpPr>
          <p:cNvPr id="6451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5DBA199-AAF5-4054-8DA9-993267467ADA}" type="slidenum">
              <a:rPr kumimoji="0" lang="en-US" altLang="en-US" sz="1200"/>
              <a:pPr/>
              <a:t>29</a:t>
            </a:fld>
            <a:endParaRPr kumimoji="0" lang="en-US" altLang="en-US" sz="1200"/>
          </a:p>
        </p:txBody>
      </p:sp>
      <p:sp>
        <p:nvSpPr>
          <p:cNvPr id="64516" name="Rectangle 2"/>
          <p:cNvSpPr>
            <a:spLocks noGrp="1" noRot="1" noChangeAspect="1" noChangeArrowheads="1" noTextEdit="1"/>
          </p:cNvSpPr>
          <p:nvPr>
            <p:ph type="sldImg"/>
          </p:nvPr>
        </p:nvSpPr>
        <p:spPr>
          <a:xfrm>
            <a:off x="407988" y="698500"/>
            <a:ext cx="6194425" cy="3484563"/>
          </a:xfrm>
          <a:ln/>
        </p:spPr>
      </p:sp>
      <p:sp>
        <p:nvSpPr>
          <p:cNvPr id="645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98322526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xfrm>
            <a:off x="407988" y="698500"/>
            <a:ext cx="6194425" cy="3484563"/>
          </a:xfrm>
          <a:ln/>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65540"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F15CB6F-9888-4954-B310-77DD83005C6D}" type="datetime1">
              <a:rPr kumimoji="0" lang="en-US" altLang="en-US" sz="1200"/>
              <a:t>4/5/2021</a:t>
            </a:fld>
            <a:endParaRPr kumimoji="0" lang="en-US" altLang="en-US" sz="1200"/>
          </a:p>
        </p:txBody>
      </p:sp>
      <p:sp>
        <p:nvSpPr>
          <p:cNvPr id="6554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5238CE-5C32-4E3C-818F-886A976DD3F0}" type="slidenum">
              <a:rPr kumimoji="0" lang="en-US" altLang="en-US" sz="1200"/>
              <a:pPr/>
              <a:t>30</a:t>
            </a:fld>
            <a:endParaRPr kumimoji="0" lang="en-US" altLang="en-US" sz="1200"/>
          </a:p>
        </p:txBody>
      </p:sp>
    </p:spTree>
    <p:extLst>
      <p:ext uri="{BB962C8B-B14F-4D97-AF65-F5344CB8AC3E}">
        <p14:creationId xmlns:p14="http://schemas.microsoft.com/office/powerpoint/2010/main" val="246028193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B6892DB-C5AA-4111-94C7-005305722010}" type="datetime1">
              <a:rPr kumimoji="0" lang="en-US" altLang="en-US" sz="1200"/>
              <a:t>4/5/2021</a:t>
            </a:fld>
            <a:endParaRPr kumimoji="0" lang="en-US" altLang="en-US" sz="1200"/>
          </a:p>
        </p:txBody>
      </p:sp>
      <p:sp>
        <p:nvSpPr>
          <p:cNvPr id="6656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239BACD-669F-4F69-87AC-BA24803DB254}" type="slidenum">
              <a:rPr kumimoji="0" lang="en-US" altLang="en-US" sz="1200"/>
              <a:pPr/>
              <a:t>31</a:t>
            </a:fld>
            <a:endParaRPr kumimoji="0" lang="en-US" altLang="en-US" sz="1200"/>
          </a:p>
        </p:txBody>
      </p:sp>
      <p:sp>
        <p:nvSpPr>
          <p:cNvPr id="66564" name="Rectangle 2"/>
          <p:cNvSpPr>
            <a:spLocks noGrp="1" noRot="1" noChangeAspect="1" noChangeArrowheads="1" noTextEdit="1"/>
          </p:cNvSpPr>
          <p:nvPr>
            <p:ph type="sldImg"/>
          </p:nvPr>
        </p:nvSpPr>
        <p:spPr>
          <a:xfrm>
            <a:off x="407988" y="698500"/>
            <a:ext cx="6194425" cy="3484563"/>
          </a:xfrm>
          <a:ln/>
        </p:spPr>
      </p:sp>
      <p:sp>
        <p:nvSpPr>
          <p:cNvPr id="665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591944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75FD8B5-1CBC-44DB-8D21-E4CEDF32CA73}" type="datetime1">
              <a:rPr kumimoji="0" lang="en-US" altLang="en-US" sz="1200"/>
              <a:t>4/5/2021</a:t>
            </a:fld>
            <a:endParaRPr kumimoji="0" lang="en-US" altLang="en-US" sz="1200"/>
          </a:p>
        </p:txBody>
      </p:sp>
      <p:sp>
        <p:nvSpPr>
          <p:cNvPr id="3891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21D2A66-4326-4C6A-B1E6-8530BBF1DD26}" type="slidenum">
              <a:rPr kumimoji="0" lang="en-US" altLang="en-US" sz="1200"/>
              <a:pPr/>
              <a:t>3</a:t>
            </a:fld>
            <a:endParaRPr kumimoji="0" lang="en-US" altLang="en-US" sz="1200"/>
          </a:p>
        </p:txBody>
      </p:sp>
      <p:sp>
        <p:nvSpPr>
          <p:cNvPr id="38916" name="Rectangle 2"/>
          <p:cNvSpPr>
            <a:spLocks noGrp="1" noRot="1" noChangeAspect="1" noChangeArrowheads="1" noTextEdit="1"/>
          </p:cNvSpPr>
          <p:nvPr>
            <p:ph type="sldImg"/>
          </p:nvPr>
        </p:nvSpPr>
        <p:spPr>
          <a:xfrm>
            <a:off x="407988" y="698500"/>
            <a:ext cx="6194425" cy="3484563"/>
          </a:xfrm>
          <a:ln/>
        </p:spPr>
      </p:sp>
      <p:sp>
        <p:nvSpPr>
          <p:cNvPr id="389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28166356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4DFE0A6-2AD4-4FC0-AEAB-93314EAA606D}" type="datetime1">
              <a:rPr kumimoji="0" lang="en-US" altLang="en-US" sz="1200"/>
              <a:t>4/5/2021</a:t>
            </a:fld>
            <a:endParaRPr kumimoji="0" lang="en-US" altLang="en-US" sz="1200"/>
          </a:p>
        </p:txBody>
      </p:sp>
      <p:sp>
        <p:nvSpPr>
          <p:cNvPr id="675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EDEB900-1B98-4311-BC37-C0A3983B3A8D}" type="slidenum">
              <a:rPr kumimoji="0" lang="en-US" altLang="en-US" sz="1200"/>
              <a:pPr/>
              <a:t>32</a:t>
            </a:fld>
            <a:endParaRPr kumimoji="0" lang="en-US" altLang="en-US" sz="1200"/>
          </a:p>
        </p:txBody>
      </p:sp>
      <p:sp>
        <p:nvSpPr>
          <p:cNvPr id="67588" name="Rectangle 2"/>
          <p:cNvSpPr>
            <a:spLocks noGrp="1" noRot="1" noChangeAspect="1" noChangeArrowheads="1" noTextEdit="1"/>
          </p:cNvSpPr>
          <p:nvPr>
            <p:ph type="sldImg"/>
          </p:nvPr>
        </p:nvSpPr>
        <p:spPr>
          <a:xfrm>
            <a:off x="407988" y="698500"/>
            <a:ext cx="6194425" cy="3484563"/>
          </a:xfrm>
          <a:ln/>
        </p:spPr>
      </p:sp>
      <p:sp>
        <p:nvSpPr>
          <p:cNvPr id="675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2194704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B9D742B-BD96-4D56-8386-84CCF5C5795C}" type="datetime1">
              <a:rPr kumimoji="0" lang="en-US" altLang="en-US" sz="1200"/>
              <a:t>4/5/2021</a:t>
            </a:fld>
            <a:endParaRPr kumimoji="0" lang="en-US" altLang="en-US" sz="1200"/>
          </a:p>
        </p:txBody>
      </p:sp>
      <p:sp>
        <p:nvSpPr>
          <p:cNvPr id="6861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FCA6270-D8E7-40A0-9FA7-12ADB9073DBC}" type="slidenum">
              <a:rPr kumimoji="0" lang="en-US" altLang="en-US" sz="1200"/>
              <a:pPr/>
              <a:t>33</a:t>
            </a:fld>
            <a:endParaRPr kumimoji="0" lang="en-US" altLang="en-US" sz="1200"/>
          </a:p>
        </p:txBody>
      </p:sp>
      <p:sp>
        <p:nvSpPr>
          <p:cNvPr id="68612" name="Rectangle 2"/>
          <p:cNvSpPr>
            <a:spLocks noGrp="1" noRot="1" noChangeAspect="1" noChangeArrowheads="1" noTextEdit="1"/>
          </p:cNvSpPr>
          <p:nvPr>
            <p:ph type="sldImg"/>
          </p:nvPr>
        </p:nvSpPr>
        <p:spPr>
          <a:xfrm>
            <a:off x="407988" y="698500"/>
            <a:ext cx="6194425" cy="3484563"/>
          </a:xfrm>
          <a:ln/>
        </p:spPr>
      </p:sp>
      <p:sp>
        <p:nvSpPr>
          <p:cNvPr id="6861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86954435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B6892DB-C5AA-4111-94C7-005305722010}" type="datetime1">
              <a:rPr kumimoji="0" lang="en-US" altLang="en-US" sz="1200"/>
              <a:t>4/5/2021</a:t>
            </a:fld>
            <a:endParaRPr kumimoji="0" lang="en-US" altLang="en-US" sz="1200"/>
          </a:p>
        </p:txBody>
      </p:sp>
      <p:sp>
        <p:nvSpPr>
          <p:cNvPr id="6656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239BACD-669F-4F69-87AC-BA24803DB254}" type="slidenum">
              <a:rPr kumimoji="0" lang="en-US" altLang="en-US" sz="1200"/>
              <a:pPr/>
              <a:t>34</a:t>
            </a:fld>
            <a:endParaRPr kumimoji="0" lang="en-US" altLang="en-US" sz="1200"/>
          </a:p>
        </p:txBody>
      </p:sp>
      <p:sp>
        <p:nvSpPr>
          <p:cNvPr id="66564" name="Rectangle 2"/>
          <p:cNvSpPr>
            <a:spLocks noGrp="1" noRot="1" noChangeAspect="1" noChangeArrowheads="1" noTextEdit="1"/>
          </p:cNvSpPr>
          <p:nvPr>
            <p:ph type="sldImg"/>
          </p:nvPr>
        </p:nvSpPr>
        <p:spPr>
          <a:xfrm>
            <a:off x="407988" y="698500"/>
            <a:ext cx="6194425" cy="3484563"/>
          </a:xfrm>
          <a:ln/>
        </p:spPr>
      </p:sp>
      <p:sp>
        <p:nvSpPr>
          <p:cNvPr id="665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255110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xfrm>
            <a:off x="407988" y="698500"/>
            <a:ext cx="6194425" cy="3484563"/>
          </a:xfrm>
          <a:ln/>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65540"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F15CB6F-9888-4954-B310-77DD83005C6D}" type="datetime1">
              <a:rPr kumimoji="0" lang="en-US" altLang="en-US" sz="1200"/>
              <a:t>4/5/2021</a:t>
            </a:fld>
            <a:endParaRPr kumimoji="0" lang="en-US" altLang="en-US" sz="1200"/>
          </a:p>
        </p:txBody>
      </p:sp>
      <p:sp>
        <p:nvSpPr>
          <p:cNvPr id="6554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5238CE-5C32-4E3C-818F-886A976DD3F0}" type="slidenum">
              <a:rPr kumimoji="0" lang="en-US" altLang="en-US" sz="1200"/>
              <a:pPr/>
              <a:t>35</a:t>
            </a:fld>
            <a:endParaRPr kumimoji="0" lang="en-US" altLang="en-US" sz="1200"/>
          </a:p>
        </p:txBody>
      </p:sp>
    </p:spTree>
    <p:extLst>
      <p:ext uri="{BB962C8B-B14F-4D97-AF65-F5344CB8AC3E}">
        <p14:creationId xmlns:p14="http://schemas.microsoft.com/office/powerpoint/2010/main" val="21855181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9E2DA9B-1248-4541-AF8B-CD06D95BB3D1}" type="datetime1">
              <a:rPr kumimoji="0" lang="en-US" altLang="en-US" sz="1200"/>
              <a:t>4/5/2021</a:t>
            </a:fld>
            <a:endParaRPr kumimoji="0" lang="en-US" altLang="en-US" sz="1200"/>
          </a:p>
        </p:txBody>
      </p:sp>
      <p:sp>
        <p:nvSpPr>
          <p:cNvPr id="3993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FC1CCCC-DA83-4401-AE6A-6B381E629B6E}" type="slidenum">
              <a:rPr kumimoji="0" lang="en-US" altLang="en-US" sz="1200"/>
              <a:pPr/>
              <a:t>4</a:t>
            </a:fld>
            <a:endParaRPr kumimoji="0" lang="en-US" altLang="en-US" sz="1200"/>
          </a:p>
        </p:txBody>
      </p:sp>
      <p:sp>
        <p:nvSpPr>
          <p:cNvPr id="39940" name="Rectangle 2"/>
          <p:cNvSpPr>
            <a:spLocks noGrp="1" noRot="1" noChangeAspect="1" noChangeArrowheads="1" noTextEdit="1"/>
          </p:cNvSpPr>
          <p:nvPr>
            <p:ph type="sldImg"/>
          </p:nvPr>
        </p:nvSpPr>
        <p:spPr>
          <a:xfrm>
            <a:off x="407988" y="698500"/>
            <a:ext cx="6194425" cy="3484563"/>
          </a:xfrm>
          <a:ln/>
        </p:spPr>
      </p:sp>
      <p:sp>
        <p:nvSpPr>
          <p:cNvPr id="3994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7094070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36E3D76-CDCE-4EB3-81BA-E0958EBCFEE6}" type="datetime1">
              <a:rPr kumimoji="0" lang="en-US" altLang="en-US" sz="1200"/>
              <a:t>4/5/2021</a:t>
            </a:fld>
            <a:endParaRPr kumimoji="0" lang="en-US" altLang="en-US" sz="1200"/>
          </a:p>
        </p:txBody>
      </p:sp>
      <p:sp>
        <p:nvSpPr>
          <p:cNvPr id="4096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4DC30BE-D7FB-4793-94CE-BA6B7AC0947B}" type="slidenum">
              <a:rPr kumimoji="0" lang="en-US" altLang="en-US" sz="1200"/>
              <a:pPr/>
              <a:t>5</a:t>
            </a:fld>
            <a:endParaRPr kumimoji="0" lang="en-US" altLang="en-US" sz="1200"/>
          </a:p>
        </p:txBody>
      </p:sp>
      <p:sp>
        <p:nvSpPr>
          <p:cNvPr id="40964" name="Rectangle 2"/>
          <p:cNvSpPr>
            <a:spLocks noGrp="1" noRot="1" noChangeAspect="1" noChangeArrowheads="1" noTextEdit="1"/>
          </p:cNvSpPr>
          <p:nvPr>
            <p:ph type="sldImg"/>
          </p:nvPr>
        </p:nvSpPr>
        <p:spPr>
          <a:xfrm>
            <a:off x="407988" y="698500"/>
            <a:ext cx="6194425" cy="3484563"/>
          </a:xfrm>
          <a:ln/>
        </p:spPr>
      </p:sp>
      <p:sp>
        <p:nvSpPr>
          <p:cNvPr id="409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1111859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C9DC310-85C7-434C-9D2A-A8BB1DC509D2}" type="datetime1">
              <a:rPr kumimoji="0" lang="en-US" altLang="en-US" sz="1200"/>
              <a:t>4/5/2021</a:t>
            </a:fld>
            <a:endParaRPr kumimoji="0" lang="en-US" altLang="en-US" sz="1200"/>
          </a:p>
        </p:txBody>
      </p:sp>
      <p:sp>
        <p:nvSpPr>
          <p:cNvPr id="419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6EE4EB7-4607-4724-9B90-EC4AB8F34D47}" type="slidenum">
              <a:rPr kumimoji="0" lang="en-US" altLang="en-US" sz="1200"/>
              <a:pPr/>
              <a:t>6</a:t>
            </a:fld>
            <a:endParaRPr kumimoji="0" lang="en-US" altLang="en-US" sz="1200"/>
          </a:p>
        </p:txBody>
      </p:sp>
      <p:sp>
        <p:nvSpPr>
          <p:cNvPr id="41988" name="Rectangle 2"/>
          <p:cNvSpPr>
            <a:spLocks noGrp="1" noRot="1" noChangeAspect="1" noChangeArrowheads="1" noTextEdit="1"/>
          </p:cNvSpPr>
          <p:nvPr>
            <p:ph type="sldImg"/>
          </p:nvPr>
        </p:nvSpPr>
        <p:spPr>
          <a:xfrm>
            <a:off x="407988" y="698500"/>
            <a:ext cx="6194425" cy="3484563"/>
          </a:xfrm>
          <a:ln/>
        </p:spPr>
      </p:sp>
      <p:sp>
        <p:nvSpPr>
          <p:cNvPr id="419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95096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E4C57D4-7317-4B43-940F-66A13DE54781}" type="datetime1">
              <a:rPr kumimoji="0" lang="en-US" altLang="en-US" sz="1200"/>
              <a:t>4/5/2021</a:t>
            </a:fld>
            <a:endParaRPr kumimoji="0" lang="en-US" altLang="en-US" sz="1200"/>
          </a:p>
        </p:txBody>
      </p:sp>
      <p:sp>
        <p:nvSpPr>
          <p:cNvPr id="4301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3826BAC-25E1-49E0-B808-7DFD50AD808A}" type="slidenum">
              <a:rPr kumimoji="0" lang="en-US" altLang="en-US" sz="1200"/>
              <a:pPr/>
              <a:t>7</a:t>
            </a:fld>
            <a:endParaRPr kumimoji="0" lang="en-US" altLang="en-US" sz="1200"/>
          </a:p>
        </p:txBody>
      </p:sp>
      <p:sp>
        <p:nvSpPr>
          <p:cNvPr id="43012" name="Rectangle 2"/>
          <p:cNvSpPr>
            <a:spLocks noGrp="1" noRot="1" noChangeAspect="1" noChangeArrowheads="1" noTextEdit="1"/>
          </p:cNvSpPr>
          <p:nvPr>
            <p:ph type="sldImg"/>
          </p:nvPr>
        </p:nvSpPr>
        <p:spPr>
          <a:xfrm>
            <a:off x="407988" y="698500"/>
            <a:ext cx="6194425" cy="3484563"/>
          </a:xfrm>
          <a:ln/>
        </p:spPr>
      </p:sp>
      <p:sp>
        <p:nvSpPr>
          <p:cNvPr id="4301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8973265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96DF1E4-3A22-484C-A428-0179D946CF45}" type="datetime1">
              <a:rPr kumimoji="0" lang="en-US" altLang="en-US" sz="1200"/>
              <a:t>4/5/2021</a:t>
            </a:fld>
            <a:endParaRPr kumimoji="0" lang="en-US" altLang="en-US" sz="1200"/>
          </a:p>
        </p:txBody>
      </p:sp>
      <p:sp>
        <p:nvSpPr>
          <p:cNvPr id="4403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44CC783-8453-4B7F-A106-A3A201ABBC7F}" type="slidenum">
              <a:rPr kumimoji="0" lang="en-US" altLang="en-US" sz="1200"/>
              <a:pPr/>
              <a:t>8</a:t>
            </a:fld>
            <a:endParaRPr kumimoji="0" lang="en-US" altLang="en-US" sz="1200"/>
          </a:p>
        </p:txBody>
      </p:sp>
      <p:sp>
        <p:nvSpPr>
          <p:cNvPr id="44036" name="Rectangle 2"/>
          <p:cNvSpPr>
            <a:spLocks noGrp="1" noRot="1" noChangeAspect="1" noChangeArrowheads="1" noTextEdit="1"/>
          </p:cNvSpPr>
          <p:nvPr>
            <p:ph type="sldImg"/>
          </p:nvPr>
        </p:nvSpPr>
        <p:spPr>
          <a:xfrm>
            <a:off x="407988" y="698500"/>
            <a:ext cx="6194425" cy="3484563"/>
          </a:xfrm>
          <a:ln/>
        </p:spPr>
      </p:sp>
      <p:sp>
        <p:nvSpPr>
          <p:cNvPr id="440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0027054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01FC43B-E01A-4A70-8EBB-F9EAB1F9344A}" type="datetime1">
              <a:rPr kumimoji="0" lang="en-US" altLang="en-US" sz="1200"/>
              <a:t>4/5/2021</a:t>
            </a:fld>
            <a:endParaRPr kumimoji="0" lang="en-US" altLang="en-US" sz="1200"/>
          </a:p>
        </p:txBody>
      </p:sp>
      <p:sp>
        <p:nvSpPr>
          <p:cNvPr id="4710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BA410A0-20F0-424B-9E1D-82FA05CE5E82}" type="slidenum">
              <a:rPr kumimoji="0" lang="en-US" altLang="en-US" sz="1200"/>
              <a:pPr/>
              <a:t>11</a:t>
            </a:fld>
            <a:endParaRPr kumimoji="0" lang="en-US" altLang="en-US" sz="1200"/>
          </a:p>
        </p:txBody>
      </p:sp>
      <p:sp>
        <p:nvSpPr>
          <p:cNvPr id="47108" name="Rectangle 2"/>
          <p:cNvSpPr>
            <a:spLocks noGrp="1" noRot="1" noChangeAspect="1" noChangeArrowheads="1" noTextEdit="1"/>
          </p:cNvSpPr>
          <p:nvPr>
            <p:ph type="sldImg"/>
          </p:nvPr>
        </p:nvSpPr>
        <p:spPr>
          <a:xfrm>
            <a:off x="407988" y="698500"/>
            <a:ext cx="6194425" cy="3484563"/>
          </a:xfrm>
          <a:ln/>
        </p:spPr>
      </p:sp>
      <p:sp>
        <p:nvSpPr>
          <p:cNvPr id="4710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500633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4233" y="3200400"/>
            <a:ext cx="12196233"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2400"/>
          </a:p>
        </p:txBody>
      </p:sp>
      <p:sp>
        <p:nvSpPr>
          <p:cNvPr id="5" name="Arc 3"/>
          <p:cNvSpPr>
            <a:spLocks/>
          </p:cNvSpPr>
          <p:nvPr/>
        </p:nvSpPr>
        <p:spPr bwMode="auto">
          <a:xfrm>
            <a:off x="0" y="842963"/>
            <a:ext cx="2641600" cy="6018212"/>
          </a:xfrm>
          <a:custGeom>
            <a:avLst/>
            <a:gdLst>
              <a:gd name="T0" fmla="*/ 0 w 21600"/>
              <a:gd name="T1" fmla="*/ 0 h 21600"/>
              <a:gd name="T2" fmla="*/ 181720067 w 21600"/>
              <a:gd name="T3" fmla="*/ 1676799800 h 21600"/>
              <a:gd name="T4" fmla="*/ 0 w 21600"/>
              <a:gd name="T5" fmla="*/ 167679980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accent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sz="2400"/>
          </a:p>
        </p:txBody>
      </p:sp>
      <p:sp>
        <p:nvSpPr>
          <p:cNvPr id="3076" name="Rectangle 4"/>
          <p:cNvSpPr>
            <a:spLocks noGrp="1" noChangeArrowheads="1"/>
          </p:cNvSpPr>
          <p:nvPr>
            <p:ph type="ctrTitle" sz="quarter"/>
          </p:nvPr>
        </p:nvSpPr>
        <p:spPr>
          <a:xfrm>
            <a:off x="2133600" y="533400"/>
            <a:ext cx="10058400" cy="2590800"/>
          </a:xfrm>
        </p:spPr>
        <p:txBody>
          <a:bodyPr anchor="b"/>
          <a:lstStyle>
            <a:lvl1pPr algn="l">
              <a:lnSpc>
                <a:spcPct val="80000"/>
              </a:lnSpc>
              <a:defRPr sz="6600"/>
            </a:lvl1pPr>
          </a:lstStyle>
          <a:p>
            <a:r>
              <a:rPr lang="en-US" altLang="en-US"/>
              <a:t>Click to edit Master title style</a:t>
            </a:r>
          </a:p>
        </p:txBody>
      </p:sp>
      <p:sp>
        <p:nvSpPr>
          <p:cNvPr id="3077" name="Rectangle 5"/>
          <p:cNvSpPr>
            <a:spLocks noGrp="1" noChangeArrowheads="1"/>
          </p:cNvSpPr>
          <p:nvPr>
            <p:ph type="subTitle" sz="quarter" idx="1"/>
          </p:nvPr>
        </p:nvSpPr>
        <p:spPr>
          <a:xfrm>
            <a:off x="3759200" y="3581400"/>
            <a:ext cx="8128000" cy="1752600"/>
          </a:xfrm>
        </p:spPr>
        <p:txBody>
          <a:bodyPr/>
          <a:lstStyle>
            <a:lvl1pPr marL="0" indent="0">
              <a:buFont typeface="Monotype Sorts" pitchFamily="2" charset="2"/>
              <a:buNone/>
              <a:defRPr sz="2800"/>
            </a:lvl1pPr>
          </a:lstStyle>
          <a:p>
            <a:r>
              <a:rPr lang="en-US" altLang="en-US"/>
              <a:t>Click to edit Master subtitle style</a:t>
            </a:r>
          </a:p>
        </p:txBody>
      </p:sp>
      <p:sp>
        <p:nvSpPr>
          <p:cNvPr id="6" name="Rectangle 6"/>
          <p:cNvSpPr>
            <a:spLocks noGrp="1" noChangeArrowheads="1"/>
          </p:cNvSpPr>
          <p:nvPr>
            <p:ph type="dt" sz="quarter" idx="10"/>
          </p:nvPr>
        </p:nvSpPr>
        <p:spPr/>
        <p:txBody>
          <a:bodyPr/>
          <a:lstStyle>
            <a:lvl1pPr>
              <a:defRPr smtClean="0">
                <a:solidFill>
                  <a:schemeClr val="hlink"/>
                </a:solidFill>
              </a:defRPr>
            </a:lvl1pPr>
          </a:lstStyle>
          <a:p>
            <a:pPr>
              <a:defRPr/>
            </a:pPr>
            <a:fld id="{BD4AD213-D520-4D47-ACC3-80B43961BBB9}" type="datetime4">
              <a:rPr lang="en-US" smtClean="0"/>
              <a:t>April 5, 2021</a:t>
            </a:fld>
            <a:endParaRPr lang="en-US" altLang="en-US"/>
          </a:p>
        </p:txBody>
      </p:sp>
      <p:sp>
        <p:nvSpPr>
          <p:cNvPr id="7" name="Rectangle 7"/>
          <p:cNvSpPr>
            <a:spLocks noGrp="1" noChangeArrowheads="1"/>
          </p:cNvSpPr>
          <p:nvPr>
            <p:ph type="ftr" sz="quarter" idx="11"/>
          </p:nvPr>
        </p:nvSpPr>
        <p:spPr/>
        <p:txBody>
          <a:bodyPr/>
          <a:lstStyle>
            <a:lvl1pPr>
              <a:defRPr smtClean="0">
                <a:solidFill>
                  <a:schemeClr val="hlink"/>
                </a:solidFill>
              </a:defRPr>
            </a:lvl1pPr>
          </a:lstStyle>
          <a:p>
            <a:pPr>
              <a:defRPr/>
            </a:pPr>
            <a:r>
              <a:rPr lang="en-US" altLang="en-US"/>
              <a:t>Copyright © 2001-11 Randal C. Picker</a:t>
            </a:r>
          </a:p>
        </p:txBody>
      </p:sp>
      <p:sp>
        <p:nvSpPr>
          <p:cNvPr id="8" name="Rectangle 8"/>
          <p:cNvSpPr>
            <a:spLocks noGrp="1" noChangeArrowheads="1"/>
          </p:cNvSpPr>
          <p:nvPr>
            <p:ph type="sldNum" sz="quarter" idx="12"/>
          </p:nvPr>
        </p:nvSpPr>
        <p:spPr/>
        <p:txBody>
          <a:bodyPr/>
          <a:lstStyle>
            <a:lvl1pPr>
              <a:defRPr>
                <a:solidFill>
                  <a:schemeClr val="hlink"/>
                </a:solidFill>
              </a:defRPr>
            </a:lvl1pPr>
          </a:lstStyle>
          <a:p>
            <a:fld id="{C0789CD5-B3DC-4ED6-BA3D-C83089DF93A9}" type="slidenum">
              <a:rPr lang="en-US" altLang="en-US"/>
              <a:pPr/>
              <a:t>‹#›</a:t>
            </a:fld>
            <a:endParaRPr lang="en-US" altLang="en-US"/>
          </a:p>
        </p:txBody>
      </p:sp>
    </p:spTree>
    <p:extLst>
      <p:ext uri="{BB962C8B-B14F-4D97-AF65-F5344CB8AC3E}">
        <p14:creationId xmlns:p14="http://schemas.microsoft.com/office/powerpoint/2010/main" val="1978491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D88833BE-9165-4006-A8C4-1672586E3C61}" type="datetime4">
              <a:rPr lang="en-US" smtClean="0"/>
              <a:t>April 5,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7C7379FD-B5C1-4FCF-9DB8-4B93C1500B16}" type="slidenum">
              <a:rPr lang="en-US" altLang="en-US"/>
              <a:pPr/>
              <a:t>‹#›</a:t>
            </a:fld>
            <a:endParaRPr lang="en-US" altLang="en-US"/>
          </a:p>
        </p:txBody>
      </p:sp>
    </p:spTree>
    <p:extLst>
      <p:ext uri="{BB962C8B-B14F-4D97-AF65-F5344CB8AC3E}">
        <p14:creationId xmlns:p14="http://schemas.microsoft.com/office/powerpoint/2010/main" val="365287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94800" y="304800"/>
            <a:ext cx="2794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304800"/>
            <a:ext cx="8178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893322AF-87B9-4D9E-BAA1-B9F71F9185C9}" type="datetime4">
              <a:rPr lang="en-US" smtClean="0"/>
              <a:t>April 5,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DC39110D-71C4-489F-8204-5B2BC675C47A}" type="slidenum">
              <a:rPr lang="en-US" altLang="en-US"/>
              <a:pPr/>
              <a:t>‹#›</a:t>
            </a:fld>
            <a:endParaRPr lang="en-US" altLang="en-US"/>
          </a:p>
        </p:txBody>
      </p:sp>
    </p:spTree>
    <p:extLst>
      <p:ext uri="{BB962C8B-B14F-4D97-AF65-F5344CB8AC3E}">
        <p14:creationId xmlns:p14="http://schemas.microsoft.com/office/powerpoint/2010/main" val="1022602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54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4000">
                <a:solidFill>
                  <a:srgbClr val="0000FF"/>
                </a:solidFill>
              </a:defRPr>
            </a:lvl1pPr>
            <a:lvl2pPr>
              <a:defRPr sz="3600"/>
            </a:lvl2pPr>
            <a:lvl3pPr>
              <a:defRPr sz="3600"/>
            </a:lvl3pPr>
            <a:lvl4pPr>
              <a:defRPr sz="36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fld id="{48EA13CF-CC3A-4F5B-8ED5-0CC90C12B6A9}" type="datetime4">
              <a:rPr lang="en-US" smtClean="0"/>
              <a:t>April 5,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115A6A5A-9EE2-487E-B6C1-C879C3B115D0}" type="slidenum">
              <a:rPr lang="en-US" altLang="en-US"/>
              <a:pPr/>
              <a:t>‹#›</a:t>
            </a:fld>
            <a:endParaRPr lang="en-US" altLang="en-US"/>
          </a:p>
        </p:txBody>
      </p:sp>
    </p:spTree>
    <p:extLst>
      <p:ext uri="{BB962C8B-B14F-4D97-AF65-F5344CB8AC3E}">
        <p14:creationId xmlns:p14="http://schemas.microsoft.com/office/powerpoint/2010/main" val="4136040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9ED60716-E4EB-4CFD-BA5B-C804243F80E7}" type="datetime4">
              <a:rPr lang="en-US" smtClean="0"/>
              <a:t>April 5,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96D1D0EB-AE92-472A-8275-DBC760827DA8}" type="slidenum">
              <a:rPr lang="en-US" altLang="en-US"/>
              <a:pPr/>
              <a:t>‹#›</a:t>
            </a:fld>
            <a:endParaRPr lang="en-US" altLang="en-US"/>
          </a:p>
        </p:txBody>
      </p:sp>
    </p:spTree>
    <p:extLst>
      <p:ext uri="{BB962C8B-B14F-4D97-AF65-F5344CB8AC3E}">
        <p14:creationId xmlns:p14="http://schemas.microsoft.com/office/powerpoint/2010/main" val="3536726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024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6E5309CD-DA6B-4DD0-A727-ADD97499C999}" type="datetime4">
              <a:rPr lang="en-US" smtClean="0"/>
              <a:t>April 5,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74A75940-7A3D-4187-8605-005B0C8B7F50}" type="slidenum">
              <a:rPr lang="en-US" altLang="en-US"/>
              <a:pPr/>
              <a:t>‹#›</a:t>
            </a:fld>
            <a:endParaRPr lang="en-US" altLang="en-US"/>
          </a:p>
        </p:txBody>
      </p:sp>
    </p:spTree>
    <p:extLst>
      <p:ext uri="{BB962C8B-B14F-4D97-AF65-F5344CB8AC3E}">
        <p14:creationId xmlns:p14="http://schemas.microsoft.com/office/powerpoint/2010/main" val="1539945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83FB2FDA-2C0F-4583-B79B-851ADCDFE84D}" type="datetime4">
              <a:rPr lang="en-US" smtClean="0"/>
              <a:t>April 5, 2021</a:t>
            </a:fld>
            <a:endParaRPr lang="en-US" altLang="en-US">
              <a:solidFill>
                <a:schemeClr val="bg2"/>
              </a:solidFill>
            </a:endParaRPr>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9" name="Rectangle 7"/>
          <p:cNvSpPr>
            <a:spLocks noGrp="1" noChangeArrowheads="1"/>
          </p:cNvSpPr>
          <p:nvPr>
            <p:ph type="sldNum" sz="quarter" idx="12"/>
          </p:nvPr>
        </p:nvSpPr>
        <p:spPr>
          <a:ln/>
        </p:spPr>
        <p:txBody>
          <a:bodyPr/>
          <a:lstStyle>
            <a:lvl1pPr>
              <a:defRPr/>
            </a:lvl1pPr>
          </a:lstStyle>
          <a:p>
            <a:fld id="{BC99D424-9CAD-4C3C-B97E-1BEEBE5D2B81}" type="slidenum">
              <a:rPr lang="en-US" altLang="en-US"/>
              <a:pPr/>
              <a:t>‹#›</a:t>
            </a:fld>
            <a:endParaRPr lang="en-US" altLang="en-US"/>
          </a:p>
        </p:txBody>
      </p:sp>
    </p:spTree>
    <p:extLst>
      <p:ext uri="{BB962C8B-B14F-4D97-AF65-F5344CB8AC3E}">
        <p14:creationId xmlns:p14="http://schemas.microsoft.com/office/powerpoint/2010/main" val="2778527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BD72D91B-5322-476D-9F80-71F7FD737A70}" type="datetime4">
              <a:rPr lang="en-US" smtClean="0"/>
              <a:t>April 5, 2021</a:t>
            </a:fld>
            <a:endParaRPr lang="en-US" altLang="en-US">
              <a:solidFill>
                <a:schemeClr val="bg2"/>
              </a:solidFill>
            </a:endParaRPr>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5" name="Rectangle 7"/>
          <p:cNvSpPr>
            <a:spLocks noGrp="1" noChangeArrowheads="1"/>
          </p:cNvSpPr>
          <p:nvPr>
            <p:ph type="sldNum" sz="quarter" idx="12"/>
          </p:nvPr>
        </p:nvSpPr>
        <p:spPr>
          <a:ln/>
        </p:spPr>
        <p:txBody>
          <a:bodyPr/>
          <a:lstStyle>
            <a:lvl1pPr>
              <a:defRPr/>
            </a:lvl1pPr>
          </a:lstStyle>
          <a:p>
            <a:fld id="{A8402FF0-67D1-4FC9-A9D2-1024E47B3C9A}" type="slidenum">
              <a:rPr lang="en-US" altLang="en-US"/>
              <a:pPr/>
              <a:t>‹#›</a:t>
            </a:fld>
            <a:endParaRPr lang="en-US" altLang="en-US"/>
          </a:p>
        </p:txBody>
      </p:sp>
    </p:spTree>
    <p:extLst>
      <p:ext uri="{BB962C8B-B14F-4D97-AF65-F5344CB8AC3E}">
        <p14:creationId xmlns:p14="http://schemas.microsoft.com/office/powerpoint/2010/main" val="3061687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5C7083B5-C773-49EF-8F4C-4356FD2D8668}" type="datetime4">
              <a:rPr lang="en-US" smtClean="0"/>
              <a:t>April 5, 2021</a:t>
            </a:fld>
            <a:endParaRPr lang="en-US" altLang="en-US">
              <a:solidFill>
                <a:schemeClr val="bg2"/>
              </a:solidFill>
            </a:endParaRPr>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4" name="Rectangle 7"/>
          <p:cNvSpPr>
            <a:spLocks noGrp="1" noChangeArrowheads="1"/>
          </p:cNvSpPr>
          <p:nvPr>
            <p:ph type="sldNum" sz="quarter" idx="12"/>
          </p:nvPr>
        </p:nvSpPr>
        <p:spPr>
          <a:ln/>
        </p:spPr>
        <p:txBody>
          <a:bodyPr/>
          <a:lstStyle>
            <a:lvl1pPr>
              <a:defRPr/>
            </a:lvl1pPr>
          </a:lstStyle>
          <a:p>
            <a:fld id="{9B4B2C96-EFD9-4CCE-99E2-F07C02553DBD}" type="slidenum">
              <a:rPr lang="en-US" altLang="en-US"/>
              <a:pPr/>
              <a:t>‹#›</a:t>
            </a:fld>
            <a:endParaRPr lang="en-US" altLang="en-US"/>
          </a:p>
        </p:txBody>
      </p:sp>
    </p:spTree>
    <p:extLst>
      <p:ext uri="{BB962C8B-B14F-4D97-AF65-F5344CB8AC3E}">
        <p14:creationId xmlns:p14="http://schemas.microsoft.com/office/powerpoint/2010/main" val="1885275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A6A56BBD-A8B8-4501-81B6-624CDDCEAE3D}" type="datetime4">
              <a:rPr lang="en-US" smtClean="0"/>
              <a:t>April 5,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2D5FB2A6-4B0C-4EB1-935A-BFED8F77BDCB}" type="slidenum">
              <a:rPr lang="en-US" altLang="en-US"/>
              <a:pPr/>
              <a:t>‹#›</a:t>
            </a:fld>
            <a:endParaRPr lang="en-US" altLang="en-US"/>
          </a:p>
        </p:txBody>
      </p:sp>
    </p:spTree>
    <p:extLst>
      <p:ext uri="{BB962C8B-B14F-4D97-AF65-F5344CB8AC3E}">
        <p14:creationId xmlns:p14="http://schemas.microsoft.com/office/powerpoint/2010/main" val="1200920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F3F3913A-5E3B-4B94-9086-9A490F307866}" type="datetime4">
              <a:rPr lang="en-US" smtClean="0"/>
              <a:t>April 5,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80322108-86F5-4463-8ACC-1A9EABADB8B9}" type="slidenum">
              <a:rPr lang="en-US" altLang="en-US"/>
              <a:pPr/>
              <a:t>‹#›</a:t>
            </a:fld>
            <a:endParaRPr lang="en-US" altLang="en-US"/>
          </a:p>
        </p:txBody>
      </p:sp>
    </p:spTree>
    <p:extLst>
      <p:ext uri="{BB962C8B-B14F-4D97-AF65-F5344CB8AC3E}">
        <p14:creationId xmlns:p14="http://schemas.microsoft.com/office/powerpoint/2010/main" val="577625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10000"/>
          </a:schemeClr>
        </a:solidFill>
        <a:effectLst/>
      </p:bgPr>
    </p:bg>
    <p:spTree>
      <p:nvGrpSpPr>
        <p:cNvPr id="1" name=""/>
        <p:cNvGrpSpPr/>
        <p:nvPr/>
      </p:nvGrpSpPr>
      <p:grpSpPr>
        <a:xfrm>
          <a:off x="0" y="0"/>
          <a:ext cx="0" cy="0"/>
          <a:chOff x="0" y="0"/>
          <a:chExt cx="0" cy="0"/>
        </a:xfrm>
      </p:grpSpPr>
      <p:sp>
        <p:nvSpPr>
          <p:cNvPr id="1026" name="Arc 2"/>
          <p:cNvSpPr>
            <a:spLocks/>
          </p:cNvSpPr>
          <p:nvPr/>
        </p:nvSpPr>
        <p:spPr bwMode="auto">
          <a:xfrm>
            <a:off x="0" y="842963"/>
            <a:ext cx="711200" cy="6018212"/>
          </a:xfrm>
          <a:custGeom>
            <a:avLst/>
            <a:gdLst>
              <a:gd name="T0" fmla="*/ 0 w 21600"/>
              <a:gd name="T1" fmla="*/ 0 h 21600"/>
              <a:gd name="T2" fmla="*/ 13172017 w 21600"/>
              <a:gd name="T3" fmla="*/ 1676799800 h 21600"/>
              <a:gd name="T4" fmla="*/ 0 w 21600"/>
              <a:gd name="T5" fmla="*/ 167679980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accent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sz="2400"/>
          </a:p>
        </p:txBody>
      </p:sp>
      <p:sp>
        <p:nvSpPr>
          <p:cNvPr id="1027" name="Rectangle 3"/>
          <p:cNvSpPr>
            <a:spLocks noGrp="1" noChangeArrowheads="1"/>
          </p:cNvSpPr>
          <p:nvPr>
            <p:ph type="title"/>
          </p:nvPr>
        </p:nvSpPr>
        <p:spPr bwMode="auto">
          <a:xfrm>
            <a:off x="812800" y="304800"/>
            <a:ext cx="11176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812800" y="1600200"/>
            <a:ext cx="11176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Rectangle 5"/>
          <p:cNvSpPr>
            <a:spLocks noGrp="1" noChangeArrowheads="1"/>
          </p:cNvSpPr>
          <p:nvPr>
            <p:ph type="dt" sz="half" idx="2"/>
          </p:nvPr>
        </p:nvSpPr>
        <p:spPr bwMode="auto">
          <a:xfrm>
            <a:off x="4064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smtClean="0">
                <a:solidFill>
                  <a:srgbClr val="000066"/>
                </a:solidFill>
                <a:latin typeface="+mn-lt"/>
              </a:defRPr>
            </a:lvl1pPr>
          </a:lstStyle>
          <a:p>
            <a:pPr>
              <a:defRPr/>
            </a:pPr>
            <a:fld id="{14A5EF11-E37B-4D62-ABF4-8FD93D9353CD}" type="datetime4">
              <a:rPr lang="en-US" smtClean="0"/>
              <a:t>April 5, 2021</a:t>
            </a:fld>
            <a:endParaRPr lang="en-US" altLang="en-US">
              <a:solidFill>
                <a:schemeClr val="bg2"/>
              </a:solidFill>
            </a:endParaRPr>
          </a:p>
        </p:txBody>
      </p:sp>
      <p:sp>
        <p:nvSpPr>
          <p:cNvPr id="1030" name="Rectangle 6"/>
          <p:cNvSpPr>
            <a:spLocks noGrp="1" noChangeArrowheads="1"/>
          </p:cNvSpPr>
          <p:nvPr>
            <p:ph type="ftr" sz="quarter" idx="3"/>
          </p:nvPr>
        </p:nvSpPr>
        <p:spPr bwMode="auto">
          <a:xfrm>
            <a:off x="4775200" y="6248400"/>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smtClean="0">
                <a:solidFill>
                  <a:srgbClr val="000066"/>
                </a:solidFill>
                <a:latin typeface="+mn-lt"/>
              </a:defRPr>
            </a:lvl1pPr>
          </a:lstStyle>
          <a:p>
            <a:pPr>
              <a:defRPr/>
            </a:pPr>
            <a:r>
              <a:rPr lang="en-US" altLang="en-US"/>
              <a:t>Copyright © 2001-11 Randal C. Picker</a:t>
            </a:r>
            <a:endParaRPr lang="en-US" altLang="en-US">
              <a:solidFill>
                <a:schemeClr val="bg2"/>
              </a:solidFill>
            </a:endParaRPr>
          </a:p>
        </p:txBody>
      </p:sp>
      <p:sp>
        <p:nvSpPr>
          <p:cNvPr id="1031" name="Rectangle 7"/>
          <p:cNvSpPr>
            <a:spLocks noGrp="1" noChangeArrowheads="1"/>
          </p:cNvSpPr>
          <p:nvPr>
            <p:ph type="sldNum" sz="quarter" idx="4"/>
          </p:nvPr>
        </p:nvSpPr>
        <p:spPr bwMode="auto">
          <a:xfrm>
            <a:off x="93472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rgbClr val="000066"/>
                </a:solidFill>
                <a:latin typeface="Arial" panose="020B0604020202020204" pitchFamily="34" charset="0"/>
              </a:defRPr>
            </a:lvl1pPr>
          </a:lstStyle>
          <a:p>
            <a:fld id="{732AE471-AE91-48E1-9648-8E2FDF7CFFC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43"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iming>
    <p:tnLst>
      <p:par>
        <p:cTn id="1" dur="indefinite" restart="never" nodeType="tmRoot"/>
      </p:par>
    </p:tnLst>
  </p:timing>
  <p:hf hdr="0" ftr="0"/>
  <p:txStyles>
    <p:titleStyle>
      <a:lvl1pPr algn="ctr" rtl="0" eaLnBrk="0" fontAlgn="base" hangingPunct="0">
        <a:lnSpc>
          <a:spcPct val="70000"/>
        </a:lnSpc>
        <a:spcBef>
          <a:spcPct val="0"/>
        </a:spcBef>
        <a:spcAft>
          <a:spcPct val="0"/>
        </a:spcAft>
        <a:defRPr kumimoji="1" sz="4800" b="1">
          <a:solidFill>
            <a:srgbClr val="000066"/>
          </a:solidFill>
          <a:latin typeface="+mj-lt"/>
          <a:ea typeface="+mj-ea"/>
          <a:cs typeface="+mj-cs"/>
        </a:defRPr>
      </a:lvl1pPr>
      <a:lvl2pPr algn="ctr" rtl="0" eaLnBrk="0" fontAlgn="base" hangingPunct="0">
        <a:lnSpc>
          <a:spcPct val="70000"/>
        </a:lnSpc>
        <a:spcBef>
          <a:spcPct val="0"/>
        </a:spcBef>
        <a:spcAft>
          <a:spcPct val="0"/>
        </a:spcAft>
        <a:defRPr kumimoji="1" sz="4800" b="1">
          <a:solidFill>
            <a:srgbClr val="000066"/>
          </a:solidFill>
          <a:latin typeface="Helvetica" pitchFamily="34" charset="0"/>
        </a:defRPr>
      </a:lvl2pPr>
      <a:lvl3pPr algn="ctr" rtl="0" eaLnBrk="0" fontAlgn="base" hangingPunct="0">
        <a:lnSpc>
          <a:spcPct val="70000"/>
        </a:lnSpc>
        <a:spcBef>
          <a:spcPct val="0"/>
        </a:spcBef>
        <a:spcAft>
          <a:spcPct val="0"/>
        </a:spcAft>
        <a:defRPr kumimoji="1" sz="4800" b="1">
          <a:solidFill>
            <a:srgbClr val="000066"/>
          </a:solidFill>
          <a:latin typeface="Helvetica" pitchFamily="34" charset="0"/>
        </a:defRPr>
      </a:lvl3pPr>
      <a:lvl4pPr algn="ctr" rtl="0" eaLnBrk="0" fontAlgn="base" hangingPunct="0">
        <a:lnSpc>
          <a:spcPct val="70000"/>
        </a:lnSpc>
        <a:spcBef>
          <a:spcPct val="0"/>
        </a:spcBef>
        <a:spcAft>
          <a:spcPct val="0"/>
        </a:spcAft>
        <a:defRPr kumimoji="1" sz="4800" b="1">
          <a:solidFill>
            <a:srgbClr val="000066"/>
          </a:solidFill>
          <a:latin typeface="Helvetica" pitchFamily="34" charset="0"/>
        </a:defRPr>
      </a:lvl4pPr>
      <a:lvl5pPr algn="ctr" rtl="0" eaLnBrk="0" fontAlgn="base" hangingPunct="0">
        <a:lnSpc>
          <a:spcPct val="70000"/>
        </a:lnSpc>
        <a:spcBef>
          <a:spcPct val="0"/>
        </a:spcBef>
        <a:spcAft>
          <a:spcPct val="0"/>
        </a:spcAft>
        <a:defRPr kumimoji="1" sz="4800" b="1">
          <a:solidFill>
            <a:srgbClr val="000066"/>
          </a:solidFill>
          <a:latin typeface="Helvetica" pitchFamily="34" charset="0"/>
        </a:defRPr>
      </a:lvl5pPr>
      <a:lvl6pPr marL="457200" algn="ctr" rtl="0" eaLnBrk="0" fontAlgn="base" hangingPunct="0">
        <a:lnSpc>
          <a:spcPct val="70000"/>
        </a:lnSpc>
        <a:spcBef>
          <a:spcPct val="0"/>
        </a:spcBef>
        <a:spcAft>
          <a:spcPct val="0"/>
        </a:spcAft>
        <a:defRPr kumimoji="1" sz="4800" b="1">
          <a:solidFill>
            <a:srgbClr val="000066"/>
          </a:solidFill>
          <a:latin typeface="Helvetica" pitchFamily="34" charset="0"/>
        </a:defRPr>
      </a:lvl6pPr>
      <a:lvl7pPr marL="914400" algn="ctr" rtl="0" eaLnBrk="0" fontAlgn="base" hangingPunct="0">
        <a:lnSpc>
          <a:spcPct val="70000"/>
        </a:lnSpc>
        <a:spcBef>
          <a:spcPct val="0"/>
        </a:spcBef>
        <a:spcAft>
          <a:spcPct val="0"/>
        </a:spcAft>
        <a:defRPr kumimoji="1" sz="4800" b="1">
          <a:solidFill>
            <a:srgbClr val="000066"/>
          </a:solidFill>
          <a:latin typeface="Helvetica" pitchFamily="34" charset="0"/>
        </a:defRPr>
      </a:lvl7pPr>
      <a:lvl8pPr marL="1371600" algn="ctr" rtl="0" eaLnBrk="0" fontAlgn="base" hangingPunct="0">
        <a:lnSpc>
          <a:spcPct val="70000"/>
        </a:lnSpc>
        <a:spcBef>
          <a:spcPct val="0"/>
        </a:spcBef>
        <a:spcAft>
          <a:spcPct val="0"/>
        </a:spcAft>
        <a:defRPr kumimoji="1" sz="4800" b="1">
          <a:solidFill>
            <a:srgbClr val="000066"/>
          </a:solidFill>
          <a:latin typeface="Helvetica" pitchFamily="34" charset="0"/>
        </a:defRPr>
      </a:lvl8pPr>
      <a:lvl9pPr marL="1828800" algn="ctr" rtl="0" eaLnBrk="0" fontAlgn="base" hangingPunct="0">
        <a:lnSpc>
          <a:spcPct val="70000"/>
        </a:lnSpc>
        <a:spcBef>
          <a:spcPct val="0"/>
        </a:spcBef>
        <a:spcAft>
          <a:spcPct val="0"/>
        </a:spcAft>
        <a:defRPr kumimoji="1" sz="4800" b="1">
          <a:solidFill>
            <a:srgbClr val="000066"/>
          </a:solidFill>
          <a:latin typeface="Helvetica" pitchFamily="34" charset="0"/>
        </a:defRPr>
      </a:lvl9pPr>
    </p:titleStyle>
    <p:bodyStyle>
      <a:lvl1pPr marL="342900" indent="-342900" algn="l" rtl="0" eaLnBrk="0" fontAlgn="base" hangingPunct="0">
        <a:spcBef>
          <a:spcPct val="20000"/>
        </a:spcBef>
        <a:spcAft>
          <a:spcPct val="0"/>
        </a:spcAft>
        <a:buClr>
          <a:schemeClr val="hlink"/>
        </a:buClr>
        <a:buSzPct val="50000"/>
        <a:buFont typeface="Monotype Sorts" pitchFamily="2" charset="2"/>
        <a:buChar char="n"/>
        <a:defRPr kumimoji="1" sz="3200">
          <a:solidFill>
            <a:srgbClr val="CC0099"/>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Monotype Sorts" pitchFamily="2" charset="2"/>
        <a:buChar char="u"/>
        <a:defRPr kumimoji="1" sz="3000">
          <a:solidFill>
            <a:srgbClr val="000066"/>
          </a:solidFill>
          <a:latin typeface="+mn-lt"/>
        </a:defRPr>
      </a:lvl2pPr>
      <a:lvl3pPr marL="1143000" indent="-228600" algn="l" rtl="0" eaLnBrk="0" fontAlgn="base" hangingPunct="0">
        <a:spcBef>
          <a:spcPct val="20000"/>
        </a:spcBef>
        <a:spcAft>
          <a:spcPct val="0"/>
        </a:spcAft>
        <a:buClr>
          <a:schemeClr val="hlink"/>
        </a:buClr>
        <a:buSzPct val="65000"/>
        <a:buFont typeface="Monotype Sorts" pitchFamily="2" charset="2"/>
        <a:buChar char="w"/>
        <a:defRPr kumimoji="1" sz="2800">
          <a:solidFill>
            <a:srgbClr val="000066"/>
          </a:solidFill>
          <a:latin typeface="+mn-lt"/>
        </a:defRPr>
      </a:lvl3pPr>
      <a:lvl4pPr marL="1600200" indent="-228600" algn="l" rtl="0" eaLnBrk="0" fontAlgn="base" hangingPunct="0">
        <a:spcBef>
          <a:spcPct val="20000"/>
        </a:spcBef>
        <a:spcAft>
          <a:spcPct val="0"/>
        </a:spcAft>
        <a:buClr>
          <a:schemeClr val="tx2"/>
        </a:buClr>
        <a:buSzPct val="100000"/>
        <a:buChar char="•"/>
        <a:defRPr kumimoji="1" sz="2400">
          <a:solidFill>
            <a:srgbClr val="000066"/>
          </a:solidFill>
          <a:latin typeface="+mn-lt"/>
        </a:defRPr>
      </a:lvl4pPr>
      <a:lvl5pPr marL="20574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5pPr>
      <a:lvl6pPr marL="25146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6pPr>
      <a:lvl7pPr marL="29718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7pPr>
      <a:lvl8pPr marL="34290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8pPr>
      <a:lvl9pPr marL="38862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altLang="en-US" sz="2800" dirty="0"/>
              <a:t>Class 4</a:t>
            </a:r>
            <a:br>
              <a:rPr lang="en-US" altLang="en-US" sz="2800" dirty="0"/>
            </a:br>
            <a:r>
              <a:rPr lang="en-US" altLang="en-US" sz="2800" dirty="0"/>
              <a:t>Secured </a:t>
            </a:r>
            <a:r>
              <a:rPr lang="en-US" altLang="en-US" sz="2800" dirty="0" smtClean="0"/>
              <a:t>Transactions Spring 2021</a:t>
            </a:r>
            <a:br>
              <a:rPr lang="en-US" altLang="en-US" sz="2800" dirty="0" smtClean="0"/>
            </a:br>
            <a:r>
              <a:rPr lang="en-US" altLang="en-US" sz="2800" dirty="0"/>
              <a:t/>
            </a:r>
            <a:br>
              <a:rPr lang="en-US" altLang="en-US" sz="2800" dirty="0"/>
            </a:br>
            <a:r>
              <a:rPr lang="en-US" altLang="en-US" sz="2800" dirty="0"/>
              <a:t/>
            </a:r>
            <a:br>
              <a:rPr lang="en-US" altLang="en-US" sz="2800" dirty="0"/>
            </a:br>
            <a:r>
              <a:rPr lang="en-US" altLang="en-US" sz="1000" dirty="0"/>
              <a:t/>
            </a:r>
            <a:br>
              <a:rPr lang="en-US" altLang="en-US" sz="1000" dirty="0"/>
            </a:br>
            <a:r>
              <a:rPr lang="en-US" altLang="en-US" dirty="0" smtClean="0"/>
              <a:t>Rights in the Collateral</a:t>
            </a:r>
          </a:p>
        </p:txBody>
      </p:sp>
      <p:sp>
        <p:nvSpPr>
          <p:cNvPr id="3075" name="Rectangle 3"/>
          <p:cNvSpPr>
            <a:spLocks noGrp="1" noChangeArrowheads="1"/>
          </p:cNvSpPr>
          <p:nvPr>
            <p:ph type="subTitle" idx="1"/>
          </p:nvPr>
        </p:nvSpPr>
        <p:spPr/>
        <p:txBody>
          <a:bodyPr/>
          <a:lstStyle/>
          <a:p>
            <a:r>
              <a:rPr lang="en-US" altLang="en-US" dirty="0" smtClean="0">
                <a:solidFill>
                  <a:srgbClr val="0000FF"/>
                </a:solidFill>
              </a:rPr>
              <a:t>Randal C. Picker</a:t>
            </a:r>
          </a:p>
          <a:p>
            <a:r>
              <a:rPr lang="en-US" altLang="en-US" sz="2000" dirty="0" smtClean="0">
                <a:solidFill>
                  <a:srgbClr val="0000FF"/>
                </a:solidFill>
              </a:rPr>
              <a:t>James Parker Hall Distinguished Service Professor of Law</a:t>
            </a:r>
            <a:endParaRPr lang="en-US" altLang="en-US" sz="2000" dirty="0">
              <a:solidFill>
                <a:srgbClr val="0000FF"/>
              </a:solidFill>
            </a:endParaRPr>
          </a:p>
          <a:p>
            <a:endParaRPr lang="en-US" altLang="en-US" sz="1600" dirty="0">
              <a:solidFill>
                <a:srgbClr val="0000FF"/>
              </a:solidFill>
            </a:endParaRPr>
          </a:p>
          <a:p>
            <a:r>
              <a:rPr lang="en-US" altLang="en-US" dirty="0" smtClean="0">
                <a:solidFill>
                  <a:srgbClr val="0000FF"/>
                </a:solidFill>
              </a:rPr>
              <a:t>The Law School</a:t>
            </a:r>
          </a:p>
          <a:p>
            <a:r>
              <a:rPr lang="en-US" altLang="en-US" dirty="0" smtClean="0">
                <a:solidFill>
                  <a:srgbClr val="0000FF"/>
                </a:solidFill>
              </a:rPr>
              <a:t>The University of Chicago</a:t>
            </a:r>
          </a:p>
          <a:p>
            <a:endParaRPr lang="en-US" altLang="en-US" sz="1800" dirty="0" smtClean="0">
              <a:solidFill>
                <a:srgbClr val="0000FF"/>
              </a:solidFill>
            </a:endParaRPr>
          </a:p>
          <a:p>
            <a:r>
              <a:rPr lang="en-US" altLang="en-US" sz="1800" dirty="0" smtClean="0">
                <a:solidFill>
                  <a:srgbClr val="0000FF"/>
                </a:solidFill>
              </a:rPr>
              <a:t>Copyright </a:t>
            </a:r>
            <a:r>
              <a:rPr lang="en-US" altLang="en-US" sz="1800" dirty="0">
                <a:solidFill>
                  <a:srgbClr val="0000FF"/>
                </a:solidFill>
              </a:rPr>
              <a:t>© </a:t>
            </a:r>
            <a:r>
              <a:rPr lang="en-US" altLang="en-US" sz="1800" dirty="0" smtClean="0">
                <a:solidFill>
                  <a:srgbClr val="0000FF"/>
                </a:solidFill>
              </a:rPr>
              <a:t>2001-21 </a:t>
            </a:r>
            <a:r>
              <a:rPr lang="en-US" altLang="en-US" sz="1800" dirty="0">
                <a:solidFill>
                  <a:srgbClr val="0000FF"/>
                </a:solidFill>
              </a:rPr>
              <a:t>Randal C. Picker. All Rights Reserved.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2-10 Answer</a:t>
            </a:r>
            <a:endParaRPr lang="en-US" dirty="0"/>
          </a:p>
        </p:txBody>
      </p:sp>
      <p:sp>
        <p:nvSpPr>
          <p:cNvPr id="3" name="Content Placeholder 2"/>
          <p:cNvSpPr>
            <a:spLocks noGrp="1"/>
          </p:cNvSpPr>
          <p:nvPr>
            <p:ph idx="1"/>
          </p:nvPr>
        </p:nvSpPr>
        <p:spPr/>
        <p:txBody>
          <a:bodyPr/>
          <a:lstStyle/>
          <a:p>
            <a:r>
              <a:rPr lang="en-US" dirty="0" smtClean="0"/>
              <a:t>Answer</a:t>
            </a:r>
          </a:p>
          <a:p>
            <a:pPr lvl="1"/>
            <a:r>
              <a:rPr lang="en-US" dirty="0" smtClean="0"/>
              <a:t>Debtor, which is not The Louvre, has no rights in the Mona Lisa nor does the Debtor have any power to grant rights in the Mona Lisa</a:t>
            </a:r>
          </a:p>
          <a:p>
            <a:pPr lvl="1"/>
            <a:r>
              <a:rPr lang="en-US" dirty="0" smtClean="0"/>
              <a:t>Bank gets nothing</a:t>
            </a:r>
            <a:endParaRPr lang="en-US" dirty="0"/>
          </a:p>
        </p:txBody>
      </p:sp>
      <p:sp>
        <p:nvSpPr>
          <p:cNvPr id="4" name="Date Placeholder 3"/>
          <p:cNvSpPr>
            <a:spLocks noGrp="1"/>
          </p:cNvSpPr>
          <p:nvPr>
            <p:ph type="dt" sz="half" idx="10"/>
          </p:nvPr>
        </p:nvSpPr>
        <p:spPr/>
        <p:txBody>
          <a:bodyPr/>
          <a:lstStyle/>
          <a:p>
            <a:pPr>
              <a:defRPr/>
            </a:pPr>
            <a:fld id="{48EA13CF-CC3A-4F5B-8ED5-0CC90C12B6A9}" type="datetime4">
              <a:rPr lang="en-US" smtClean="0"/>
              <a:t>April 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115A6A5A-9EE2-487E-B6C1-C879C3B115D0}" type="slidenum">
              <a:rPr lang="en-US" altLang="en-US" smtClean="0"/>
              <a:pPr/>
              <a:t>10</a:t>
            </a:fld>
            <a:endParaRPr lang="en-US" altLang="en-US"/>
          </a:p>
        </p:txBody>
      </p:sp>
    </p:spTree>
    <p:extLst>
      <p:ext uri="{BB962C8B-B14F-4D97-AF65-F5344CB8AC3E}">
        <p14:creationId xmlns:p14="http://schemas.microsoft.com/office/powerpoint/2010/main" val="2843328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 name="Date Placeholder 2"/>
          <p:cNvSpPr>
            <a:spLocks noGrp="1"/>
          </p:cNvSpPr>
          <p:nvPr>
            <p:ph type="dt" sz="quarter" idx="10"/>
          </p:nvPr>
        </p:nvSpPr>
        <p:spPr/>
        <p:txBody>
          <a:bodyPr/>
          <a:lstStyle/>
          <a:p>
            <a:pPr>
              <a:defRPr/>
            </a:pPr>
            <a:fld id="{96143490-4E3C-47F8-8005-2F2B0F625053}" type="datetime4">
              <a:rPr lang="en-US" smtClean="0"/>
              <a:t>April 5, 2021</a:t>
            </a:fld>
            <a:endParaRPr lang="en-US" altLang="en-US">
              <a:solidFill>
                <a:schemeClr val="bg2"/>
              </a:solidFill>
            </a:endParaRPr>
          </a:p>
        </p:txBody>
      </p:sp>
      <p:sp>
        <p:nvSpPr>
          <p:cNvPr id="2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4A4404A-907B-42BC-B529-3F09A08B6AD2}" type="slidenum">
              <a:rPr lang="en-US" altLang="en-US" sz="1400">
                <a:solidFill>
                  <a:srgbClr val="000066"/>
                </a:solidFill>
                <a:latin typeface="Arial" panose="020B0604020202020204" pitchFamily="34" charset="0"/>
              </a:rPr>
              <a:pPr/>
              <a:t>11</a:t>
            </a:fld>
            <a:endParaRPr lang="en-US" altLang="en-US" sz="1400">
              <a:solidFill>
                <a:srgbClr val="000066"/>
              </a:solidFill>
              <a:latin typeface="Arial" panose="020B0604020202020204" pitchFamily="34" charset="0"/>
            </a:endParaRPr>
          </a:p>
        </p:txBody>
      </p:sp>
      <p:sp>
        <p:nvSpPr>
          <p:cNvPr id="13317" name="Rectangle 2"/>
          <p:cNvSpPr>
            <a:spLocks noGrp="1" noChangeArrowheads="1"/>
          </p:cNvSpPr>
          <p:nvPr>
            <p:ph type="title"/>
          </p:nvPr>
        </p:nvSpPr>
        <p:spPr/>
        <p:txBody>
          <a:bodyPr/>
          <a:lstStyle/>
          <a:p>
            <a:r>
              <a:rPr lang="en-US" altLang="en-US" smtClean="0"/>
              <a:t>Peoples Bank</a:t>
            </a:r>
          </a:p>
        </p:txBody>
      </p:sp>
      <p:sp>
        <p:nvSpPr>
          <p:cNvPr id="1376260" name="AutoShape 4"/>
          <p:cNvSpPr>
            <a:spLocks noChangeArrowheads="1"/>
          </p:cNvSpPr>
          <p:nvPr/>
        </p:nvSpPr>
        <p:spPr bwMode="auto">
          <a:xfrm>
            <a:off x="2079624" y="1791494"/>
            <a:ext cx="2286000" cy="1219200"/>
          </a:xfrm>
          <a:prstGeom prst="flowChartProcess">
            <a:avLst/>
          </a:prstGeom>
          <a:solidFill>
            <a:srgbClr val="FFFF00"/>
          </a:solidFill>
          <a:ln w="9525">
            <a:solidFill>
              <a:schemeClr val="tx1"/>
            </a:solidFill>
            <a:miter lim="800000"/>
            <a:headEnd/>
            <a:tailEnd/>
          </a:ln>
        </p:spPr>
        <p:txBody>
          <a:bodyPr anchor="ctr">
            <a:normAutofit lnSpcReduction="10000"/>
          </a:bodyPr>
          <a:lstStyle/>
          <a:p>
            <a:pPr algn="ctr">
              <a:defRPr/>
            </a:pPr>
            <a:r>
              <a:rPr lang="en-US" sz="4000" dirty="0"/>
              <a:t>Brooks L. Dickerson</a:t>
            </a:r>
          </a:p>
        </p:txBody>
      </p:sp>
      <p:sp>
        <p:nvSpPr>
          <p:cNvPr id="1376265" name="AutoShape 9"/>
          <p:cNvSpPr>
            <a:spLocks noChangeArrowheads="1"/>
          </p:cNvSpPr>
          <p:nvPr/>
        </p:nvSpPr>
        <p:spPr bwMode="auto">
          <a:xfrm>
            <a:off x="1679577" y="5557838"/>
            <a:ext cx="3048000" cy="1143000"/>
          </a:xfrm>
          <a:prstGeom prst="flowChartDecis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Peoples</a:t>
            </a:r>
          </a:p>
        </p:txBody>
      </p:sp>
      <p:sp>
        <p:nvSpPr>
          <p:cNvPr id="1376269" name="Line 13"/>
          <p:cNvSpPr>
            <a:spLocks noChangeShapeType="1"/>
          </p:cNvSpPr>
          <p:nvPr/>
        </p:nvSpPr>
        <p:spPr bwMode="auto">
          <a:xfrm>
            <a:off x="4066130" y="3043238"/>
            <a:ext cx="6283" cy="2814908"/>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76270" name="AutoShape 14"/>
          <p:cNvSpPr>
            <a:spLocks noChangeArrowheads="1"/>
          </p:cNvSpPr>
          <p:nvPr/>
        </p:nvSpPr>
        <p:spPr bwMode="auto">
          <a:xfrm>
            <a:off x="3177" y="3521869"/>
            <a:ext cx="3761294" cy="1404937"/>
          </a:xfrm>
          <a:prstGeom prst="flowChartAlternateProcess">
            <a:avLst/>
          </a:prstGeom>
          <a:solidFill>
            <a:srgbClr val="00FFFF"/>
          </a:solidFill>
          <a:ln w="9525">
            <a:solidFill>
              <a:schemeClr val="tx1"/>
            </a:solidFill>
            <a:miter lim="800000"/>
            <a:headEnd/>
            <a:tailEnd/>
          </a:ln>
        </p:spPr>
        <p:txBody>
          <a:bodyPr anchor="ctr">
            <a:noAutofit/>
          </a:bodyPr>
          <a:lstStyle/>
          <a:p>
            <a:pPr algn="ctr">
              <a:defRPr/>
            </a:pPr>
            <a:r>
              <a:rPr lang="en-US" sz="3200" dirty="0"/>
              <a:t>11/02: SA: Cattle</a:t>
            </a:r>
          </a:p>
          <a:p>
            <a:pPr algn="ctr">
              <a:defRPr/>
            </a:pPr>
            <a:r>
              <a:rPr lang="en-US" sz="3200" dirty="0"/>
              <a:t>FS: Cattle</a:t>
            </a:r>
          </a:p>
          <a:p>
            <a:pPr algn="ctr">
              <a:defRPr/>
            </a:pPr>
            <a:r>
              <a:rPr lang="en-US" sz="3200" dirty="0"/>
              <a:t>Brooks L. Dickerson</a:t>
            </a:r>
          </a:p>
        </p:txBody>
      </p:sp>
      <p:sp>
        <p:nvSpPr>
          <p:cNvPr id="22" name="Rectangle 7"/>
          <p:cNvSpPr>
            <a:spLocks noChangeArrowheads="1"/>
          </p:cNvSpPr>
          <p:nvPr/>
        </p:nvSpPr>
        <p:spPr bwMode="auto">
          <a:xfrm>
            <a:off x="11988800"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25" name="Line 6"/>
          <p:cNvSpPr>
            <a:spLocks noChangeShapeType="1"/>
          </p:cNvSpPr>
          <p:nvPr/>
        </p:nvSpPr>
        <p:spPr bwMode="auto">
          <a:xfrm flipV="1">
            <a:off x="4444998" y="2903456"/>
            <a:ext cx="4433455" cy="36119"/>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6" name="AutoShape 7"/>
          <p:cNvSpPr>
            <a:spLocks noChangeArrowheads="1"/>
          </p:cNvSpPr>
          <p:nvPr/>
        </p:nvSpPr>
        <p:spPr bwMode="auto">
          <a:xfrm>
            <a:off x="4727577" y="1141412"/>
            <a:ext cx="3605718" cy="1500187"/>
          </a:xfrm>
          <a:prstGeom prst="flowChartAlternateProcess">
            <a:avLst/>
          </a:prstGeom>
          <a:solidFill>
            <a:srgbClr val="00FFFF"/>
          </a:solidFill>
          <a:ln w="9525">
            <a:solidFill>
              <a:schemeClr val="tx1"/>
            </a:solidFill>
            <a:miter lim="800000"/>
            <a:headEnd/>
            <a:tailEnd/>
          </a:ln>
        </p:spPr>
        <p:txBody>
          <a:bodyPr anchor="ctr">
            <a:noAutofit/>
          </a:bodyPr>
          <a:lstStyle/>
          <a:p>
            <a:pPr algn="ctr">
              <a:defRPr/>
            </a:pPr>
            <a:r>
              <a:rPr lang="en-US" sz="3200" dirty="0"/>
              <a:t>10/5/99: SA: Cattle</a:t>
            </a:r>
          </a:p>
          <a:p>
            <a:pPr algn="ctr">
              <a:defRPr/>
            </a:pPr>
            <a:r>
              <a:rPr lang="en-US" sz="3200" dirty="0"/>
              <a:t>FS: Cattle, “Louie Dickerson”</a:t>
            </a:r>
          </a:p>
        </p:txBody>
      </p:sp>
      <p:sp>
        <p:nvSpPr>
          <p:cNvPr id="27" name="AutoShape 4"/>
          <p:cNvSpPr>
            <a:spLocks noChangeArrowheads="1"/>
          </p:cNvSpPr>
          <p:nvPr/>
        </p:nvSpPr>
        <p:spPr bwMode="auto">
          <a:xfrm>
            <a:off x="8878454" y="1791494"/>
            <a:ext cx="2697162" cy="1219200"/>
          </a:xfrm>
          <a:prstGeom prst="flowChartProcess">
            <a:avLst/>
          </a:prstGeom>
          <a:solidFill>
            <a:srgbClr val="FFFF00"/>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Cornerstone</a:t>
            </a:r>
          </a:p>
        </p:txBody>
      </p:sp>
      <p:sp>
        <p:nvSpPr>
          <p:cNvPr id="23" name="Rectangle 18"/>
          <p:cNvSpPr>
            <a:spLocks noChangeArrowheads="1"/>
          </p:cNvSpPr>
          <p:nvPr/>
        </p:nvSpPr>
        <p:spPr bwMode="auto">
          <a:xfrm>
            <a:off x="5314950" y="4573589"/>
            <a:ext cx="5788764"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Who has priority in the cattle?</a:t>
            </a:r>
          </a:p>
        </p:txBody>
      </p:sp>
      <p:sp>
        <p:nvSpPr>
          <p:cNvPr id="14" name="Text Box 5"/>
          <p:cNvSpPr txBox="1">
            <a:spLocks noChangeArrowheads="1"/>
          </p:cNvSpPr>
          <p:nvPr/>
        </p:nvSpPr>
        <p:spPr bwMode="auto">
          <a:xfrm>
            <a:off x="10062693" y="0"/>
            <a:ext cx="2129307"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3)</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376260"/>
                                        </p:tgtEl>
                                        <p:attrNameLst>
                                          <p:attrName>style.visibility</p:attrName>
                                        </p:attrNameLst>
                                      </p:cBhvr>
                                      <p:to>
                                        <p:strVal val="visible"/>
                                      </p:to>
                                    </p:set>
                                    <p:animEffect transition="in" filter="dissolve">
                                      <p:cBhvr>
                                        <p:cTn id="7" dur="500"/>
                                        <p:tgtEl>
                                          <p:spTgt spid="1376260"/>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7"/>
                                        </p:tgtEl>
                                        <p:attrNameLst>
                                          <p:attrName>style.visibility</p:attrName>
                                        </p:attrNameLst>
                                      </p:cBhvr>
                                      <p:to>
                                        <p:strVal val="visible"/>
                                      </p:to>
                                    </p:set>
                                    <p:animEffect transition="in" filter="dissolve">
                                      <p:cBhvr>
                                        <p:cTn id="11" dur="500"/>
                                        <p:tgtEl>
                                          <p:spTgt spid="27"/>
                                        </p:tgtEl>
                                      </p:cBhvr>
                                    </p:animEffect>
                                  </p:childTnLst>
                                </p:cTn>
                              </p:par>
                            </p:childTnLst>
                          </p:cTn>
                        </p:par>
                        <p:par>
                          <p:cTn id="12" fill="hold" nodeType="afterGroup">
                            <p:stCondLst>
                              <p:cond delay="1000"/>
                            </p:stCondLst>
                            <p:childTnLst>
                              <p:par>
                                <p:cTn id="13" presetID="23" presetClass="entr" presetSubtype="16" fill="hold" grpId="0" nodeType="afterEffect">
                                  <p:stCondLst>
                                    <p:cond delay="0"/>
                                  </p:stCondLst>
                                  <p:childTnLst>
                                    <p:set>
                                      <p:cBhvr>
                                        <p:cTn id="14" dur="1" fill="hold">
                                          <p:stCondLst>
                                            <p:cond delay="0"/>
                                          </p:stCondLst>
                                        </p:cTn>
                                        <p:tgtEl>
                                          <p:spTgt spid="25"/>
                                        </p:tgtEl>
                                        <p:attrNameLst>
                                          <p:attrName>style.visibility</p:attrName>
                                        </p:attrNameLst>
                                      </p:cBhvr>
                                      <p:to>
                                        <p:strVal val="visible"/>
                                      </p:to>
                                    </p:set>
                                    <p:anim calcmode="lin" valueType="num">
                                      <p:cBhvr>
                                        <p:cTn id="15" dur="500" fill="hold"/>
                                        <p:tgtEl>
                                          <p:spTgt spid="25"/>
                                        </p:tgtEl>
                                        <p:attrNameLst>
                                          <p:attrName>ppt_w</p:attrName>
                                        </p:attrNameLst>
                                      </p:cBhvr>
                                      <p:tavLst>
                                        <p:tav tm="0">
                                          <p:val>
                                            <p:fltVal val="0"/>
                                          </p:val>
                                        </p:tav>
                                        <p:tav tm="100000">
                                          <p:val>
                                            <p:strVal val="#ppt_w"/>
                                          </p:val>
                                        </p:tav>
                                      </p:tavLst>
                                    </p:anim>
                                    <p:anim calcmode="lin" valueType="num">
                                      <p:cBhvr>
                                        <p:cTn id="16" dur="500" fill="hold"/>
                                        <p:tgtEl>
                                          <p:spTgt spid="25"/>
                                        </p:tgtEl>
                                        <p:attrNameLst>
                                          <p:attrName>ppt_h</p:attrName>
                                        </p:attrNameLst>
                                      </p:cBhvr>
                                      <p:tavLst>
                                        <p:tav tm="0">
                                          <p:val>
                                            <p:fltVal val="0"/>
                                          </p:val>
                                        </p:tav>
                                        <p:tav tm="100000">
                                          <p:val>
                                            <p:strVal val="#ppt_h"/>
                                          </p:val>
                                        </p:tav>
                                      </p:tavLst>
                                    </p:anim>
                                  </p:childTnLst>
                                </p:cTn>
                              </p:par>
                            </p:childTnLst>
                          </p:cTn>
                        </p:par>
                        <p:par>
                          <p:cTn id="17" fill="hold" nodeType="afterGroup">
                            <p:stCondLst>
                              <p:cond delay="1500"/>
                            </p:stCondLst>
                            <p:childTnLst>
                              <p:par>
                                <p:cTn id="18" presetID="9" presetClass="entr" presetSubtype="0" fill="hold" grpId="0" nodeType="afterEffect">
                                  <p:stCondLst>
                                    <p:cond delay="0"/>
                                  </p:stCondLst>
                                  <p:childTnLst>
                                    <p:set>
                                      <p:cBhvr>
                                        <p:cTn id="19" dur="1" fill="hold">
                                          <p:stCondLst>
                                            <p:cond delay="0"/>
                                          </p:stCondLst>
                                        </p:cTn>
                                        <p:tgtEl>
                                          <p:spTgt spid="26"/>
                                        </p:tgtEl>
                                        <p:attrNameLst>
                                          <p:attrName>style.visibility</p:attrName>
                                        </p:attrNameLst>
                                      </p:cBhvr>
                                      <p:to>
                                        <p:strVal val="visible"/>
                                      </p:to>
                                    </p:set>
                                    <p:animEffect transition="in" filter="dissolve">
                                      <p:cBhvr>
                                        <p:cTn id="20" dur="500"/>
                                        <p:tgtEl>
                                          <p:spTgt spid="2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272" fill="hold" grpId="0" nodeType="clickEffect">
                                  <p:stCondLst>
                                    <p:cond delay="0"/>
                                  </p:stCondLst>
                                  <p:childTnLst>
                                    <p:set>
                                      <p:cBhvr>
                                        <p:cTn id="24" dur="1" fill="hold">
                                          <p:stCondLst>
                                            <p:cond delay="0"/>
                                          </p:stCondLst>
                                        </p:cTn>
                                        <p:tgtEl>
                                          <p:spTgt spid="1376265"/>
                                        </p:tgtEl>
                                        <p:attrNameLst>
                                          <p:attrName>style.visibility</p:attrName>
                                        </p:attrNameLst>
                                      </p:cBhvr>
                                      <p:to>
                                        <p:strVal val="visible"/>
                                      </p:to>
                                    </p:set>
                                    <p:anim calcmode="lin" valueType="num">
                                      <p:cBhvr>
                                        <p:cTn id="25" dur="500" fill="hold"/>
                                        <p:tgtEl>
                                          <p:spTgt spid="1376265"/>
                                        </p:tgtEl>
                                        <p:attrNameLst>
                                          <p:attrName>ppt_w</p:attrName>
                                        </p:attrNameLst>
                                      </p:cBhvr>
                                      <p:tavLst>
                                        <p:tav tm="0">
                                          <p:val>
                                            <p:strVal val="2/3*#ppt_w"/>
                                          </p:val>
                                        </p:tav>
                                        <p:tav tm="100000">
                                          <p:val>
                                            <p:strVal val="#ppt_w"/>
                                          </p:val>
                                        </p:tav>
                                      </p:tavLst>
                                    </p:anim>
                                    <p:anim calcmode="lin" valueType="num">
                                      <p:cBhvr>
                                        <p:cTn id="26" dur="500" fill="hold"/>
                                        <p:tgtEl>
                                          <p:spTgt spid="1376265"/>
                                        </p:tgtEl>
                                        <p:attrNameLst>
                                          <p:attrName>ppt_h</p:attrName>
                                        </p:attrNameLst>
                                      </p:cBhvr>
                                      <p:tavLst>
                                        <p:tav tm="0">
                                          <p:val>
                                            <p:strVal val="2/3*#ppt_h"/>
                                          </p:val>
                                        </p:tav>
                                        <p:tav tm="100000">
                                          <p:val>
                                            <p:strVal val="#ppt_h"/>
                                          </p:val>
                                        </p:tav>
                                      </p:tavLst>
                                    </p:anim>
                                  </p:childTnLst>
                                </p:cTn>
                              </p:par>
                            </p:childTnLst>
                          </p:cTn>
                        </p:par>
                        <p:par>
                          <p:cTn id="27" fill="hold" nodeType="afterGroup">
                            <p:stCondLst>
                              <p:cond delay="500"/>
                            </p:stCondLst>
                            <p:childTnLst>
                              <p:par>
                                <p:cTn id="28" presetID="22" presetClass="entr" presetSubtype="4" fill="hold" grpId="0" nodeType="afterEffect">
                                  <p:stCondLst>
                                    <p:cond delay="0"/>
                                  </p:stCondLst>
                                  <p:childTnLst>
                                    <p:set>
                                      <p:cBhvr>
                                        <p:cTn id="29" dur="1" fill="hold">
                                          <p:stCondLst>
                                            <p:cond delay="0"/>
                                          </p:stCondLst>
                                        </p:cTn>
                                        <p:tgtEl>
                                          <p:spTgt spid="1376269"/>
                                        </p:tgtEl>
                                        <p:attrNameLst>
                                          <p:attrName>style.visibility</p:attrName>
                                        </p:attrNameLst>
                                      </p:cBhvr>
                                      <p:to>
                                        <p:strVal val="visible"/>
                                      </p:to>
                                    </p:set>
                                    <p:animEffect transition="in" filter="wipe(down)">
                                      <p:cBhvr>
                                        <p:cTn id="30" dur="500"/>
                                        <p:tgtEl>
                                          <p:spTgt spid="1376269"/>
                                        </p:tgtEl>
                                      </p:cBhvr>
                                    </p:animEffect>
                                  </p:childTnLst>
                                </p:cTn>
                              </p:par>
                            </p:childTnLst>
                          </p:cTn>
                        </p:par>
                        <p:par>
                          <p:cTn id="31" fill="hold" nodeType="afterGroup">
                            <p:stCondLst>
                              <p:cond delay="1000"/>
                            </p:stCondLst>
                            <p:childTnLst>
                              <p:par>
                                <p:cTn id="32" presetID="9" presetClass="entr" presetSubtype="0" fill="hold" grpId="0" nodeType="afterEffect">
                                  <p:stCondLst>
                                    <p:cond delay="0"/>
                                  </p:stCondLst>
                                  <p:childTnLst>
                                    <p:set>
                                      <p:cBhvr>
                                        <p:cTn id="33" dur="1" fill="hold">
                                          <p:stCondLst>
                                            <p:cond delay="0"/>
                                          </p:stCondLst>
                                        </p:cTn>
                                        <p:tgtEl>
                                          <p:spTgt spid="1376270"/>
                                        </p:tgtEl>
                                        <p:attrNameLst>
                                          <p:attrName>style.visibility</p:attrName>
                                        </p:attrNameLst>
                                      </p:cBhvr>
                                      <p:to>
                                        <p:strVal val="visible"/>
                                      </p:to>
                                    </p:set>
                                    <p:animEffect transition="in" filter="dissolve">
                                      <p:cBhvr>
                                        <p:cTn id="34" dur="500"/>
                                        <p:tgtEl>
                                          <p:spTgt spid="1376270"/>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hidden"/>
                                      </p:to>
                                    </p:set>
                                  </p:childTnLst>
                                </p:cTn>
                              </p:par>
                            </p:childTnLst>
                          </p:cTn>
                        </p:par>
                        <p:par>
                          <p:cTn id="39" fill="hold" nodeType="afterGroup">
                            <p:stCondLst>
                              <p:cond delay="0"/>
                            </p:stCondLst>
                            <p:childTnLst>
                              <p:par>
                                <p:cTn id="40" presetID="9" presetClass="entr" presetSubtype="0" fill="hold" grpId="0" nodeType="after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dissolve">
                                      <p:cBhvr>
                                        <p:cTn id="4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6260" grpId="0" animBg="1" autoUpdateAnimBg="0"/>
      <p:bldP spid="1376265" grpId="0" animBg="1" autoUpdateAnimBg="0"/>
      <p:bldP spid="1376269" grpId="0" animBg="1"/>
      <p:bldP spid="1376270" grpId="0" animBg="1" autoUpdateAnimBg="0"/>
      <p:bldP spid="22" grpId="0" animBg="1"/>
      <p:bldP spid="25" grpId="0" animBg="1"/>
      <p:bldP spid="26" grpId="0" animBg="1" autoUpdateAnimBg="0"/>
      <p:bldP spid="27" grpId="0" animBg="1" autoUpdateAnimBg="0"/>
      <p:bldP spid="23" grpId="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 name="Date Placeholder 2"/>
          <p:cNvSpPr>
            <a:spLocks noGrp="1"/>
          </p:cNvSpPr>
          <p:nvPr>
            <p:ph type="dt" sz="quarter" idx="10"/>
          </p:nvPr>
        </p:nvSpPr>
        <p:spPr/>
        <p:txBody>
          <a:bodyPr/>
          <a:lstStyle/>
          <a:p>
            <a:pPr>
              <a:defRPr/>
            </a:pPr>
            <a:fld id="{D58C85A1-6DE5-4F04-890D-EF8D19AE6D82}" type="datetime4">
              <a:rPr lang="en-US" smtClean="0"/>
              <a:t>April 5, 2021</a:t>
            </a:fld>
            <a:endParaRPr lang="en-US" altLang="en-US">
              <a:solidFill>
                <a:schemeClr val="bg2"/>
              </a:solidFill>
            </a:endParaRPr>
          </a:p>
        </p:txBody>
      </p:sp>
      <p:sp>
        <p:nvSpPr>
          <p:cNvPr id="2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0218E1C-D531-4FCC-A423-100B84AB9199}" type="slidenum">
              <a:rPr lang="en-US" altLang="en-US" sz="1400">
                <a:solidFill>
                  <a:srgbClr val="000066"/>
                </a:solidFill>
                <a:latin typeface="Arial" panose="020B0604020202020204" pitchFamily="34" charset="0"/>
              </a:rPr>
              <a:pPr/>
              <a:t>12</a:t>
            </a:fld>
            <a:endParaRPr lang="en-US" altLang="en-US" sz="1400">
              <a:solidFill>
                <a:srgbClr val="000066"/>
              </a:solidFill>
              <a:latin typeface="Arial" panose="020B0604020202020204" pitchFamily="34" charset="0"/>
            </a:endParaRPr>
          </a:p>
        </p:txBody>
      </p:sp>
      <p:sp>
        <p:nvSpPr>
          <p:cNvPr id="18437" name="Rectangle 2"/>
          <p:cNvSpPr>
            <a:spLocks noGrp="1" noChangeArrowheads="1"/>
          </p:cNvSpPr>
          <p:nvPr>
            <p:ph type="title"/>
          </p:nvPr>
        </p:nvSpPr>
        <p:spPr/>
        <p:txBody>
          <a:bodyPr/>
          <a:lstStyle/>
          <a:p>
            <a:r>
              <a:rPr lang="en-US" altLang="en-US" smtClean="0"/>
              <a:t>Peoples Bank: Sole P Version</a:t>
            </a:r>
          </a:p>
        </p:txBody>
      </p:sp>
      <p:sp>
        <p:nvSpPr>
          <p:cNvPr id="1376260" name="AutoShape 4"/>
          <p:cNvSpPr>
            <a:spLocks noChangeArrowheads="1"/>
          </p:cNvSpPr>
          <p:nvPr/>
        </p:nvSpPr>
        <p:spPr bwMode="auto">
          <a:xfrm>
            <a:off x="1493183" y="1356913"/>
            <a:ext cx="2286000" cy="1219200"/>
          </a:xfrm>
          <a:prstGeom prst="flowChartProcess">
            <a:avLst/>
          </a:prstGeom>
          <a:solidFill>
            <a:srgbClr val="FFFF00"/>
          </a:solidFill>
          <a:ln w="9525">
            <a:solidFill>
              <a:schemeClr val="tx1"/>
            </a:solidFill>
            <a:miter lim="800000"/>
            <a:headEnd/>
            <a:tailEnd/>
          </a:ln>
        </p:spPr>
        <p:txBody>
          <a:bodyPr anchor="ctr">
            <a:normAutofit lnSpcReduction="10000"/>
          </a:bodyPr>
          <a:lstStyle/>
          <a:p>
            <a:pPr algn="ctr">
              <a:defRPr/>
            </a:pPr>
            <a:r>
              <a:rPr lang="en-US" sz="4000" dirty="0"/>
              <a:t>Brooks L. Dickerson</a:t>
            </a:r>
          </a:p>
        </p:txBody>
      </p:sp>
      <p:sp>
        <p:nvSpPr>
          <p:cNvPr id="18439" name="AutoShape 9"/>
          <p:cNvSpPr>
            <a:spLocks noChangeArrowheads="1"/>
          </p:cNvSpPr>
          <p:nvPr/>
        </p:nvSpPr>
        <p:spPr bwMode="auto">
          <a:xfrm>
            <a:off x="1676400" y="5181600"/>
            <a:ext cx="3048000" cy="1143000"/>
          </a:xfrm>
          <a:prstGeom prst="flowChartDecis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Peoples</a:t>
            </a:r>
          </a:p>
        </p:txBody>
      </p:sp>
      <p:sp>
        <p:nvSpPr>
          <p:cNvPr id="18440" name="Line 13"/>
          <p:cNvSpPr>
            <a:spLocks noChangeShapeType="1"/>
          </p:cNvSpPr>
          <p:nvPr/>
        </p:nvSpPr>
        <p:spPr bwMode="auto">
          <a:xfrm>
            <a:off x="4163504" y="2667000"/>
            <a:ext cx="12569" cy="2866534"/>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76270" name="AutoShape 14"/>
          <p:cNvSpPr>
            <a:spLocks noChangeArrowheads="1"/>
          </p:cNvSpPr>
          <p:nvPr/>
        </p:nvSpPr>
        <p:spPr bwMode="auto">
          <a:xfrm>
            <a:off x="69785" y="3302001"/>
            <a:ext cx="3833877" cy="1422399"/>
          </a:xfrm>
          <a:prstGeom prst="flowChartAlternateProcess">
            <a:avLst/>
          </a:prstGeom>
          <a:solidFill>
            <a:srgbClr val="00FFFF"/>
          </a:solidFill>
          <a:ln w="9525">
            <a:solidFill>
              <a:schemeClr val="tx1"/>
            </a:solidFill>
            <a:miter lim="800000"/>
            <a:headEnd/>
            <a:tailEnd/>
          </a:ln>
        </p:spPr>
        <p:txBody>
          <a:bodyPr anchor="ctr">
            <a:noAutofit/>
          </a:bodyPr>
          <a:lstStyle/>
          <a:p>
            <a:pPr algn="ctr">
              <a:defRPr/>
            </a:pPr>
            <a:r>
              <a:rPr lang="en-US" sz="3200" dirty="0"/>
              <a:t>11/02: SA: Cattle</a:t>
            </a:r>
          </a:p>
          <a:p>
            <a:pPr algn="ctr">
              <a:defRPr/>
            </a:pPr>
            <a:r>
              <a:rPr lang="en-US" sz="3200" dirty="0"/>
              <a:t>FS: Cattle</a:t>
            </a:r>
          </a:p>
          <a:p>
            <a:pPr algn="ctr">
              <a:defRPr/>
            </a:pPr>
            <a:r>
              <a:rPr lang="en-US" sz="3200" dirty="0"/>
              <a:t>Brooks L. Dickerson</a:t>
            </a:r>
          </a:p>
        </p:txBody>
      </p:sp>
      <p:sp>
        <p:nvSpPr>
          <p:cNvPr id="22" name="Rectangle 7"/>
          <p:cNvSpPr>
            <a:spLocks noChangeArrowheads="1"/>
          </p:cNvSpPr>
          <p:nvPr/>
        </p:nvSpPr>
        <p:spPr bwMode="auto">
          <a:xfrm>
            <a:off x="11988800"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8443" name="Line 6"/>
          <p:cNvSpPr>
            <a:spLocks noChangeShapeType="1"/>
          </p:cNvSpPr>
          <p:nvPr/>
        </p:nvSpPr>
        <p:spPr bwMode="auto">
          <a:xfrm>
            <a:off x="3903661" y="2590005"/>
            <a:ext cx="5566416" cy="16668"/>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6" name="AutoShape 7"/>
          <p:cNvSpPr>
            <a:spLocks noChangeArrowheads="1"/>
          </p:cNvSpPr>
          <p:nvPr/>
        </p:nvSpPr>
        <p:spPr bwMode="auto">
          <a:xfrm>
            <a:off x="4045015" y="1341439"/>
            <a:ext cx="5302185" cy="993774"/>
          </a:xfrm>
          <a:prstGeom prst="flowChartAlternateProcess">
            <a:avLst/>
          </a:prstGeom>
          <a:solidFill>
            <a:srgbClr val="00FFFF"/>
          </a:solidFill>
          <a:ln w="9525">
            <a:solidFill>
              <a:schemeClr val="tx1"/>
            </a:solidFill>
            <a:miter lim="800000"/>
            <a:headEnd/>
            <a:tailEnd/>
          </a:ln>
        </p:spPr>
        <p:txBody>
          <a:bodyPr anchor="ctr">
            <a:noAutofit/>
          </a:bodyPr>
          <a:lstStyle/>
          <a:p>
            <a:pPr algn="ctr">
              <a:defRPr/>
            </a:pPr>
            <a:r>
              <a:rPr lang="en-US" sz="3200" dirty="0"/>
              <a:t>10/5/99: SA: Cattle</a:t>
            </a:r>
          </a:p>
          <a:p>
            <a:pPr algn="ctr">
              <a:defRPr/>
            </a:pPr>
            <a:r>
              <a:rPr lang="en-US" sz="3200" dirty="0"/>
              <a:t>FS: Cattle, “Louie Dickerson”</a:t>
            </a:r>
          </a:p>
        </p:txBody>
      </p:sp>
      <p:sp>
        <p:nvSpPr>
          <p:cNvPr id="18445" name="AutoShape 4"/>
          <p:cNvSpPr>
            <a:spLocks noChangeArrowheads="1"/>
          </p:cNvSpPr>
          <p:nvPr/>
        </p:nvSpPr>
        <p:spPr bwMode="auto">
          <a:xfrm>
            <a:off x="9470077" y="1485900"/>
            <a:ext cx="2697162" cy="1219200"/>
          </a:xfrm>
          <a:prstGeom prst="flowChartProcess">
            <a:avLst/>
          </a:prstGeom>
          <a:solidFill>
            <a:srgbClr val="FFFF00"/>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Cornerstone</a:t>
            </a:r>
          </a:p>
        </p:txBody>
      </p:sp>
      <p:sp>
        <p:nvSpPr>
          <p:cNvPr id="23" name="Rectangle 18"/>
          <p:cNvSpPr>
            <a:spLocks noChangeArrowheads="1"/>
          </p:cNvSpPr>
          <p:nvPr/>
        </p:nvSpPr>
        <p:spPr bwMode="auto">
          <a:xfrm>
            <a:off x="5780089" y="5703889"/>
            <a:ext cx="5788764"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Who has priority in the cattle?</a:t>
            </a:r>
          </a:p>
        </p:txBody>
      </p:sp>
      <p:sp>
        <p:nvSpPr>
          <p:cNvPr id="15" name="AutoShape 4"/>
          <p:cNvSpPr>
            <a:spLocks noChangeArrowheads="1"/>
          </p:cNvSpPr>
          <p:nvPr/>
        </p:nvSpPr>
        <p:spPr bwMode="auto">
          <a:xfrm>
            <a:off x="8194676" y="4505325"/>
            <a:ext cx="1749425" cy="1138238"/>
          </a:xfrm>
          <a:prstGeom prst="flowChartProcess">
            <a:avLst/>
          </a:prstGeom>
          <a:solidFill>
            <a:srgbClr val="FFFF00"/>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Bryan</a:t>
            </a:r>
          </a:p>
        </p:txBody>
      </p:sp>
      <p:sp>
        <p:nvSpPr>
          <p:cNvPr id="16" name="Line 6"/>
          <p:cNvSpPr>
            <a:spLocks noChangeShapeType="1"/>
          </p:cNvSpPr>
          <p:nvPr/>
        </p:nvSpPr>
        <p:spPr bwMode="auto">
          <a:xfrm>
            <a:off x="3932238" y="2887663"/>
            <a:ext cx="4233862" cy="2100262"/>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 name="AutoShape 7"/>
          <p:cNvSpPr>
            <a:spLocks noChangeArrowheads="1"/>
          </p:cNvSpPr>
          <p:nvPr/>
        </p:nvSpPr>
        <p:spPr bwMode="auto">
          <a:xfrm>
            <a:off x="6159191" y="3312133"/>
            <a:ext cx="3310886" cy="631825"/>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05/05: Sells Cattle</a:t>
            </a:r>
          </a:p>
        </p:txBody>
      </p:sp>
      <p:sp>
        <p:nvSpPr>
          <p:cNvPr id="18" name="Text Box 5"/>
          <p:cNvSpPr txBox="1">
            <a:spLocks noChangeArrowheads="1"/>
          </p:cNvSpPr>
          <p:nvPr/>
        </p:nvSpPr>
        <p:spPr bwMode="auto">
          <a:xfrm>
            <a:off x="10062693" y="0"/>
            <a:ext cx="2129307"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3)</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dissolve">
                                      <p:cBhvr>
                                        <p:cTn id="7" dur="500"/>
                                        <p:tgtEl>
                                          <p:spTgt spid="15"/>
                                        </p:tgtEl>
                                      </p:cBhvr>
                                    </p:animEffect>
                                  </p:childTnLst>
                                </p:cTn>
                              </p:par>
                            </p:childTnLst>
                          </p:cTn>
                        </p:par>
                        <p:par>
                          <p:cTn id="8" fill="hold" nodeType="afterGroup">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wipe(up)">
                                      <p:cBhvr>
                                        <p:cTn id="11" dur="500"/>
                                        <p:tgtEl>
                                          <p:spTgt spid="16"/>
                                        </p:tgtEl>
                                      </p:cBhvr>
                                    </p:animEffect>
                                  </p:childTnLst>
                                </p:cTn>
                              </p:par>
                              <p:par>
                                <p:cTn id="12" presetID="9" presetClass="entr" presetSubtype="0" fill="hold" grpId="0" nodeType="with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dissolve">
                                      <p:cBhvr>
                                        <p:cTn id="14" dur="500"/>
                                        <p:tgtEl>
                                          <p:spTgt spid="1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hidden"/>
                                      </p:to>
                                    </p:set>
                                  </p:childTnLst>
                                </p:cTn>
                              </p:par>
                            </p:childTnLst>
                          </p:cTn>
                        </p:par>
                        <p:par>
                          <p:cTn id="19" fill="hold" nodeType="afterGroup">
                            <p:stCondLst>
                              <p:cond delay="0"/>
                            </p:stCondLst>
                            <p:childTnLst>
                              <p:par>
                                <p:cTn id="20" presetID="9" presetClass="entr" presetSubtype="0" fill="hold" grpId="0" nodeType="after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dissolve">
                                      <p:cBhvr>
                                        <p:cTn id="2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autoUpdateAnimBg="0"/>
      <p:bldP spid="15" grpId="0" animBg="1" autoUpdateAnimBg="0"/>
      <p:bldP spid="16" grpId="0" animBg="1"/>
      <p:bldP spid="17"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 name="Date Placeholder 2"/>
          <p:cNvSpPr>
            <a:spLocks noGrp="1"/>
          </p:cNvSpPr>
          <p:nvPr>
            <p:ph type="dt" sz="quarter" idx="10"/>
          </p:nvPr>
        </p:nvSpPr>
        <p:spPr/>
        <p:txBody>
          <a:bodyPr/>
          <a:lstStyle/>
          <a:p>
            <a:pPr>
              <a:defRPr/>
            </a:pPr>
            <a:fld id="{BF5D98F2-91C6-4CFC-AA4A-FB28F2254391}" type="datetime4">
              <a:rPr lang="en-US" smtClean="0"/>
              <a:t>April 5, 2021</a:t>
            </a:fld>
            <a:endParaRPr lang="en-US" altLang="en-US">
              <a:solidFill>
                <a:schemeClr val="bg2"/>
              </a:solidFill>
            </a:endParaRPr>
          </a:p>
        </p:txBody>
      </p:sp>
      <p:sp>
        <p:nvSpPr>
          <p:cNvPr id="2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160D5D3-5B6F-4B79-BC1F-7108FF518E06}" type="slidenum">
              <a:rPr lang="en-US" altLang="en-US" sz="1400">
                <a:solidFill>
                  <a:srgbClr val="000066"/>
                </a:solidFill>
                <a:latin typeface="Arial" panose="020B0604020202020204" pitchFamily="34" charset="0"/>
              </a:rPr>
              <a:pPr/>
              <a:t>13</a:t>
            </a:fld>
            <a:endParaRPr lang="en-US" altLang="en-US" sz="1400">
              <a:solidFill>
                <a:srgbClr val="000066"/>
              </a:solidFill>
              <a:latin typeface="Arial" panose="020B0604020202020204" pitchFamily="34" charset="0"/>
            </a:endParaRPr>
          </a:p>
        </p:txBody>
      </p:sp>
      <p:sp>
        <p:nvSpPr>
          <p:cNvPr id="20485" name="Rectangle 2"/>
          <p:cNvSpPr>
            <a:spLocks noGrp="1" noChangeArrowheads="1"/>
          </p:cNvSpPr>
          <p:nvPr>
            <p:ph type="title"/>
          </p:nvPr>
        </p:nvSpPr>
        <p:spPr/>
        <p:txBody>
          <a:bodyPr/>
          <a:lstStyle/>
          <a:p>
            <a:r>
              <a:rPr lang="en-US" altLang="en-US" smtClean="0"/>
              <a:t>Peoples Bank: New Entity Version</a:t>
            </a:r>
          </a:p>
        </p:txBody>
      </p:sp>
      <p:sp>
        <p:nvSpPr>
          <p:cNvPr id="1376260" name="AutoShape 4"/>
          <p:cNvSpPr>
            <a:spLocks noChangeArrowheads="1"/>
          </p:cNvSpPr>
          <p:nvPr/>
        </p:nvSpPr>
        <p:spPr bwMode="auto">
          <a:xfrm>
            <a:off x="2057400" y="1447800"/>
            <a:ext cx="2286000" cy="1219200"/>
          </a:xfrm>
          <a:prstGeom prst="flowChartProcess">
            <a:avLst/>
          </a:prstGeom>
          <a:solidFill>
            <a:srgbClr val="FFFF00"/>
          </a:solidFill>
          <a:ln w="9525">
            <a:solidFill>
              <a:schemeClr val="tx1"/>
            </a:solidFill>
            <a:miter lim="800000"/>
            <a:headEnd/>
            <a:tailEnd/>
          </a:ln>
        </p:spPr>
        <p:txBody>
          <a:bodyPr anchor="ctr">
            <a:normAutofit lnSpcReduction="10000"/>
          </a:bodyPr>
          <a:lstStyle/>
          <a:p>
            <a:pPr algn="ctr">
              <a:defRPr/>
            </a:pPr>
            <a:r>
              <a:rPr lang="en-US" sz="4000" dirty="0"/>
              <a:t>Brooks L. Dickerson</a:t>
            </a:r>
          </a:p>
        </p:txBody>
      </p:sp>
      <p:sp>
        <p:nvSpPr>
          <p:cNvPr id="20487" name="AutoShape 9"/>
          <p:cNvSpPr>
            <a:spLocks noChangeArrowheads="1"/>
          </p:cNvSpPr>
          <p:nvPr/>
        </p:nvSpPr>
        <p:spPr bwMode="auto">
          <a:xfrm>
            <a:off x="1676400" y="5181600"/>
            <a:ext cx="3048000" cy="1143000"/>
          </a:xfrm>
          <a:prstGeom prst="flowChartDecis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Peoples</a:t>
            </a:r>
          </a:p>
        </p:txBody>
      </p:sp>
      <p:sp>
        <p:nvSpPr>
          <p:cNvPr id="20488" name="Line 13"/>
          <p:cNvSpPr>
            <a:spLocks noChangeShapeType="1"/>
          </p:cNvSpPr>
          <p:nvPr/>
        </p:nvSpPr>
        <p:spPr bwMode="auto">
          <a:xfrm flipH="1">
            <a:off x="3960434" y="2641600"/>
            <a:ext cx="0" cy="2863654"/>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76270" name="AutoShape 14"/>
          <p:cNvSpPr>
            <a:spLocks noChangeArrowheads="1"/>
          </p:cNvSpPr>
          <p:nvPr/>
        </p:nvSpPr>
        <p:spPr bwMode="auto">
          <a:xfrm>
            <a:off x="0" y="3243263"/>
            <a:ext cx="3760410" cy="1404937"/>
          </a:xfrm>
          <a:prstGeom prst="flowChartAlternateProcess">
            <a:avLst/>
          </a:prstGeom>
          <a:solidFill>
            <a:srgbClr val="00FFFF"/>
          </a:solidFill>
          <a:ln w="9525">
            <a:solidFill>
              <a:schemeClr val="tx1"/>
            </a:solidFill>
            <a:miter lim="800000"/>
            <a:headEnd/>
            <a:tailEnd/>
          </a:ln>
        </p:spPr>
        <p:txBody>
          <a:bodyPr anchor="ctr">
            <a:noAutofit/>
          </a:bodyPr>
          <a:lstStyle/>
          <a:p>
            <a:pPr algn="ctr">
              <a:defRPr/>
            </a:pPr>
            <a:r>
              <a:rPr lang="en-US" sz="3200" dirty="0"/>
              <a:t>11/02: SA: Cattle</a:t>
            </a:r>
          </a:p>
          <a:p>
            <a:pPr algn="ctr">
              <a:defRPr/>
            </a:pPr>
            <a:r>
              <a:rPr lang="en-US" sz="3200" dirty="0"/>
              <a:t>FS: Cattle</a:t>
            </a:r>
          </a:p>
          <a:p>
            <a:pPr algn="ctr">
              <a:defRPr/>
            </a:pPr>
            <a:r>
              <a:rPr lang="en-US" sz="3200" dirty="0"/>
              <a:t>Brooks L. Dickerson</a:t>
            </a:r>
          </a:p>
        </p:txBody>
      </p:sp>
      <p:sp>
        <p:nvSpPr>
          <p:cNvPr id="22" name="Rectangle 7"/>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20491" name="Line 6"/>
          <p:cNvSpPr>
            <a:spLocks noChangeShapeType="1"/>
          </p:cNvSpPr>
          <p:nvPr/>
        </p:nvSpPr>
        <p:spPr bwMode="auto">
          <a:xfrm>
            <a:off x="4486274" y="2543175"/>
            <a:ext cx="4751993" cy="3176"/>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6" name="AutoShape 7"/>
          <p:cNvSpPr>
            <a:spLocks noChangeArrowheads="1"/>
          </p:cNvSpPr>
          <p:nvPr/>
        </p:nvSpPr>
        <p:spPr bwMode="auto">
          <a:xfrm>
            <a:off x="4941757" y="1096960"/>
            <a:ext cx="3690560" cy="1330326"/>
          </a:xfrm>
          <a:prstGeom prst="flowChartAlternateProcess">
            <a:avLst/>
          </a:prstGeom>
          <a:solidFill>
            <a:srgbClr val="00FFFF"/>
          </a:solidFill>
          <a:ln w="9525">
            <a:solidFill>
              <a:schemeClr val="tx1"/>
            </a:solidFill>
            <a:miter lim="800000"/>
            <a:headEnd/>
            <a:tailEnd/>
          </a:ln>
        </p:spPr>
        <p:txBody>
          <a:bodyPr anchor="ctr">
            <a:noAutofit/>
          </a:bodyPr>
          <a:lstStyle/>
          <a:p>
            <a:pPr algn="ctr">
              <a:defRPr/>
            </a:pPr>
            <a:r>
              <a:rPr lang="en-US" sz="3200" dirty="0"/>
              <a:t>10/5/99: SA: Cattle</a:t>
            </a:r>
          </a:p>
          <a:p>
            <a:pPr algn="ctr">
              <a:defRPr/>
            </a:pPr>
            <a:r>
              <a:rPr lang="en-US" sz="3200" dirty="0"/>
              <a:t>FS: Cattle, “Louie Dickerson”</a:t>
            </a:r>
          </a:p>
        </p:txBody>
      </p:sp>
      <p:sp>
        <p:nvSpPr>
          <p:cNvPr id="20493" name="AutoShape 4"/>
          <p:cNvSpPr>
            <a:spLocks noChangeArrowheads="1"/>
          </p:cNvSpPr>
          <p:nvPr/>
        </p:nvSpPr>
        <p:spPr bwMode="auto">
          <a:xfrm>
            <a:off x="9321801" y="1370013"/>
            <a:ext cx="2697162" cy="1219200"/>
          </a:xfrm>
          <a:prstGeom prst="flowChartProcess">
            <a:avLst/>
          </a:prstGeom>
          <a:solidFill>
            <a:srgbClr val="FFFF00"/>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Cornerstone</a:t>
            </a:r>
          </a:p>
        </p:txBody>
      </p:sp>
      <p:sp>
        <p:nvSpPr>
          <p:cNvPr id="23" name="Rectangle 18"/>
          <p:cNvSpPr>
            <a:spLocks noChangeArrowheads="1"/>
          </p:cNvSpPr>
          <p:nvPr/>
        </p:nvSpPr>
        <p:spPr bwMode="auto">
          <a:xfrm>
            <a:off x="4096903" y="6211669"/>
            <a:ext cx="5788764"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Who has priority in the cattle?</a:t>
            </a:r>
          </a:p>
        </p:txBody>
      </p:sp>
      <p:sp>
        <p:nvSpPr>
          <p:cNvPr id="15" name="AutoShape 4"/>
          <p:cNvSpPr>
            <a:spLocks noChangeArrowheads="1"/>
          </p:cNvSpPr>
          <p:nvPr/>
        </p:nvSpPr>
        <p:spPr bwMode="auto">
          <a:xfrm>
            <a:off x="8918576" y="5019676"/>
            <a:ext cx="1749425" cy="1139825"/>
          </a:xfrm>
          <a:prstGeom prst="flowChartProcess">
            <a:avLst/>
          </a:prstGeom>
          <a:solidFill>
            <a:srgbClr val="FFFF00"/>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Bryan</a:t>
            </a:r>
          </a:p>
        </p:txBody>
      </p:sp>
      <p:sp>
        <p:nvSpPr>
          <p:cNvPr id="16" name="Line 6"/>
          <p:cNvSpPr>
            <a:spLocks noChangeShapeType="1"/>
          </p:cNvSpPr>
          <p:nvPr/>
        </p:nvSpPr>
        <p:spPr bwMode="auto">
          <a:xfrm>
            <a:off x="7542214" y="4556126"/>
            <a:ext cx="1189037" cy="606425"/>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 name="AutoShape 7"/>
          <p:cNvSpPr>
            <a:spLocks noChangeArrowheads="1"/>
          </p:cNvSpPr>
          <p:nvPr/>
        </p:nvSpPr>
        <p:spPr bwMode="auto">
          <a:xfrm>
            <a:off x="8005763" y="3276601"/>
            <a:ext cx="2787928" cy="1012826"/>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05/05: Sells Cattle</a:t>
            </a:r>
          </a:p>
        </p:txBody>
      </p:sp>
      <p:sp>
        <p:nvSpPr>
          <p:cNvPr id="18" name="AutoShape 10"/>
          <p:cNvSpPr>
            <a:spLocks noChangeArrowheads="1"/>
          </p:cNvSpPr>
          <p:nvPr/>
        </p:nvSpPr>
        <p:spPr bwMode="auto">
          <a:xfrm>
            <a:off x="5241925" y="3276600"/>
            <a:ext cx="2590800" cy="1447800"/>
          </a:xfrm>
          <a:prstGeom prst="flowChartPreparation">
            <a:avLst/>
          </a:prstGeom>
          <a:solidFill>
            <a:srgbClr val="FFFF00"/>
          </a:solidFill>
          <a:ln w="9525">
            <a:solidFill>
              <a:schemeClr val="tx1"/>
            </a:solidFill>
            <a:miter lim="800000"/>
            <a:headEnd/>
            <a:tailEnd/>
          </a:ln>
        </p:spPr>
        <p:txBody>
          <a:bodyPr anchor="ctr">
            <a:normAutofit fontScale="62500" lnSpcReduction="20000"/>
          </a:bodyPr>
          <a:lstStyle/>
          <a:p>
            <a:pPr algn="ctr">
              <a:defRPr/>
            </a:pPr>
            <a:r>
              <a:rPr lang="en-US" sz="4000" dirty="0"/>
              <a:t>Glenbrook Cattle Company</a:t>
            </a:r>
          </a:p>
        </p:txBody>
      </p:sp>
      <p:sp>
        <p:nvSpPr>
          <p:cNvPr id="20" name="Text Box 5"/>
          <p:cNvSpPr txBox="1">
            <a:spLocks noChangeArrowheads="1"/>
          </p:cNvSpPr>
          <p:nvPr/>
        </p:nvSpPr>
        <p:spPr bwMode="auto">
          <a:xfrm>
            <a:off x="10062693" y="0"/>
            <a:ext cx="2129307"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(3 of 3)</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hidden"/>
                                      </p:to>
                                    </p:set>
                                  </p:childTnLst>
                                </p:cTn>
                              </p:par>
                              <p:par>
                                <p:cTn id="7" presetID="9"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animEffect transition="in" filter="dissolve">
                                      <p:cBhvr>
                                        <p:cTn id="9" dur="500"/>
                                        <p:tgtEl>
                                          <p:spTgt spid="18"/>
                                        </p:tgtEl>
                                      </p:cBhvr>
                                    </p:animEffect>
                                  </p:childTnLst>
                                </p:cTn>
                              </p:par>
                            </p:childTnLst>
                          </p:cTn>
                        </p:par>
                        <p:par>
                          <p:cTn id="10" fill="hold" nodeType="afterGroup">
                            <p:stCondLst>
                              <p:cond delay="500"/>
                            </p:stCondLst>
                            <p:childTnLst>
                              <p:par>
                                <p:cTn id="11" presetID="9" presetClass="entr" presetSubtype="0" fill="hold" grpId="0" nodeType="after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dissolve">
                                      <p:cBhvr>
                                        <p:cTn id="13" dur="500"/>
                                        <p:tgtEl>
                                          <p:spTgt spid="15"/>
                                        </p:tgtEl>
                                      </p:cBhvr>
                                    </p:animEffect>
                                  </p:childTnLst>
                                </p:cTn>
                              </p:par>
                            </p:childTnLst>
                          </p:cTn>
                        </p:par>
                        <p:par>
                          <p:cTn id="14" fill="hold" nodeType="afterGroup">
                            <p:stCondLst>
                              <p:cond delay="1000"/>
                            </p:stCondLst>
                            <p:childTnLst>
                              <p:par>
                                <p:cTn id="15" presetID="22" presetClass="entr" presetSubtype="1" fill="hold" grpId="0" nodeType="after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up)">
                                      <p:cBhvr>
                                        <p:cTn id="17" dur="500"/>
                                        <p:tgtEl>
                                          <p:spTgt spid="16"/>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dissolve">
                                      <p:cBhvr>
                                        <p:cTn id="20" dur="500"/>
                                        <p:tgtEl>
                                          <p:spTgt spid="17"/>
                                        </p:tgtEl>
                                      </p:cBhvr>
                                    </p:animEffect>
                                  </p:childTnLst>
                                </p:cTn>
                              </p:par>
                            </p:childTnLst>
                          </p:cTn>
                        </p:par>
                        <p:par>
                          <p:cTn id="21" fill="hold" nodeType="afterGroup">
                            <p:stCondLst>
                              <p:cond delay="1500"/>
                            </p:stCondLst>
                            <p:childTnLst>
                              <p:par>
                                <p:cTn id="22" presetID="9" presetClass="entr" presetSubtype="0" fill="hold" grpId="0" nodeType="after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dissolve">
                                      <p:cBhvr>
                                        <p:cTn id="24"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autoUpdateAnimBg="0"/>
      <p:bldP spid="15" grpId="0" animBg="1" autoUpdateAnimBg="0"/>
      <p:bldP spid="16" grpId="0" animBg="1"/>
      <p:bldP spid="17" grpId="0" animBg="1"/>
      <p:bldP spid="18"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dirty="0" smtClean="0"/>
              <a:t>Just Louie Answer</a:t>
            </a:r>
          </a:p>
        </p:txBody>
      </p:sp>
      <p:sp>
        <p:nvSpPr>
          <p:cNvPr id="14339" name="Content Placeholder 2"/>
          <p:cNvSpPr>
            <a:spLocks noGrp="1"/>
          </p:cNvSpPr>
          <p:nvPr>
            <p:ph idx="1"/>
          </p:nvPr>
        </p:nvSpPr>
        <p:spPr/>
        <p:txBody>
          <a:bodyPr/>
          <a:lstStyle/>
          <a:p>
            <a:r>
              <a:rPr lang="en-US" altLang="en-US" smtClean="0"/>
              <a:t>Cornerstone, if …</a:t>
            </a:r>
          </a:p>
          <a:p>
            <a:pPr lvl="1"/>
            <a:r>
              <a:rPr lang="en-US" altLang="en-US" smtClean="0"/>
              <a:t>Cornerstone filed first and will have priority over Peoples if the Cornerstone FS is effective</a:t>
            </a:r>
          </a:p>
          <a:p>
            <a:pPr lvl="2"/>
            <a:r>
              <a:rPr lang="en-US" altLang="en-US" smtClean="0"/>
              <a:t>Possible name issues</a:t>
            </a:r>
          </a:p>
        </p:txBody>
      </p:sp>
      <p:sp>
        <p:nvSpPr>
          <p:cNvPr id="4" name="Date Placeholder 3"/>
          <p:cNvSpPr>
            <a:spLocks noGrp="1"/>
          </p:cNvSpPr>
          <p:nvPr>
            <p:ph type="dt" sz="quarter" idx="10"/>
          </p:nvPr>
        </p:nvSpPr>
        <p:spPr/>
        <p:txBody>
          <a:bodyPr/>
          <a:lstStyle/>
          <a:p>
            <a:pPr>
              <a:defRPr/>
            </a:pPr>
            <a:fld id="{A89E7406-EA05-4088-8956-94DFD7E8CC16}" type="datetime4">
              <a:rPr lang="en-US" smtClean="0"/>
              <a:t>April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58AC801-AE02-48DD-AE81-3CFFAB85C169}" type="slidenum">
              <a:rPr lang="en-US" altLang="en-US" sz="1400">
                <a:solidFill>
                  <a:srgbClr val="000066"/>
                </a:solidFill>
                <a:latin typeface="Arial" panose="020B0604020202020204" pitchFamily="34" charset="0"/>
              </a:rPr>
              <a:pPr/>
              <a:t>14</a:t>
            </a:fld>
            <a:endParaRPr lang="en-US" altLang="en-US" sz="1400">
              <a:solidFill>
                <a:srgbClr val="000066"/>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ltLang="en-US" smtClean="0"/>
              <a:t>Farm Security Act: 7 USC 1631(d)</a:t>
            </a:r>
          </a:p>
        </p:txBody>
      </p:sp>
      <p:sp>
        <p:nvSpPr>
          <p:cNvPr id="15363" name="Content Placeholder 2"/>
          <p:cNvSpPr>
            <a:spLocks noGrp="1"/>
          </p:cNvSpPr>
          <p:nvPr>
            <p:ph idx="1"/>
          </p:nvPr>
        </p:nvSpPr>
        <p:spPr/>
        <p:txBody>
          <a:bodyPr/>
          <a:lstStyle/>
          <a:p>
            <a:r>
              <a:rPr lang="en-US" altLang="en-US" dirty="0" smtClean="0"/>
              <a:t>(d) Purchases free of security interest</a:t>
            </a:r>
          </a:p>
          <a:p>
            <a:pPr lvl="1"/>
            <a:r>
              <a:rPr lang="en-US" altLang="en-US" sz="3200" dirty="0"/>
              <a:t>Except as provided in subsection (e) of this section and notwithstanding any other provision of Federal, State, or local law, </a:t>
            </a:r>
            <a:r>
              <a:rPr lang="en-US" altLang="en-US" sz="3200" dirty="0">
                <a:solidFill>
                  <a:srgbClr val="FF0000"/>
                </a:solidFill>
              </a:rPr>
              <a:t>a buyer </a:t>
            </a:r>
            <a:r>
              <a:rPr lang="en-US" altLang="en-US" sz="3200" dirty="0"/>
              <a:t>who in the ordinary course of business buys a farm product from a seller engaged in farming operations </a:t>
            </a:r>
            <a:r>
              <a:rPr lang="en-US" altLang="en-US" sz="3200" dirty="0">
                <a:solidFill>
                  <a:srgbClr val="FF0000"/>
                </a:solidFill>
              </a:rPr>
              <a:t>shall take free of a security interest </a:t>
            </a:r>
            <a:r>
              <a:rPr lang="en-US" altLang="en-US" sz="3200" dirty="0"/>
              <a:t>created by the seller, even though the security interest is perfected; and the buyer knows of the existence of such interest.</a:t>
            </a:r>
          </a:p>
        </p:txBody>
      </p:sp>
      <p:sp>
        <p:nvSpPr>
          <p:cNvPr id="4" name="Date Placeholder 3"/>
          <p:cNvSpPr>
            <a:spLocks noGrp="1"/>
          </p:cNvSpPr>
          <p:nvPr>
            <p:ph type="dt" sz="quarter" idx="10"/>
          </p:nvPr>
        </p:nvSpPr>
        <p:spPr/>
        <p:txBody>
          <a:bodyPr/>
          <a:lstStyle/>
          <a:p>
            <a:pPr>
              <a:defRPr/>
            </a:pPr>
            <a:fld id="{49B555EC-09C6-4230-8111-09274C5D533A}" type="datetime4">
              <a:rPr lang="en-US" smtClean="0"/>
              <a:t>April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96998FF4-B100-4079-A9CF-3F009B31885F}" type="slidenum">
              <a:rPr lang="en-US" altLang="en-US" sz="1400">
                <a:solidFill>
                  <a:srgbClr val="000066"/>
                </a:solidFill>
                <a:latin typeface="Arial" panose="020B0604020202020204" pitchFamily="34" charset="0"/>
              </a:rPr>
              <a:pPr/>
              <a:t>15</a:t>
            </a:fld>
            <a:endParaRPr lang="en-US" altLang="en-US" sz="1400">
              <a:solidFill>
                <a:srgbClr val="000066"/>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smtClean="0"/>
              <a:t>7 USC 1631(e)</a:t>
            </a:r>
          </a:p>
        </p:txBody>
      </p:sp>
      <p:sp>
        <p:nvSpPr>
          <p:cNvPr id="16387" name="Content Placeholder 2"/>
          <p:cNvSpPr>
            <a:spLocks noGrp="1"/>
          </p:cNvSpPr>
          <p:nvPr>
            <p:ph idx="1"/>
          </p:nvPr>
        </p:nvSpPr>
        <p:spPr/>
        <p:txBody>
          <a:bodyPr/>
          <a:lstStyle/>
          <a:p>
            <a:r>
              <a:rPr lang="en-US" altLang="en-US" dirty="0" smtClean="0"/>
              <a:t>(e) Purchases subject to security interest</a:t>
            </a:r>
          </a:p>
          <a:p>
            <a:pPr lvl="1"/>
            <a:r>
              <a:rPr lang="en-US" altLang="en-US" dirty="0" smtClean="0"/>
              <a:t>A buyer of farm products takes subject to a security interest created by the seller if-</a:t>
            </a:r>
          </a:p>
          <a:p>
            <a:pPr lvl="2"/>
            <a:r>
              <a:rPr lang="en-US" altLang="en-US" dirty="0" smtClean="0"/>
              <a:t>(1) …; or</a:t>
            </a:r>
          </a:p>
          <a:p>
            <a:pPr lvl="2"/>
            <a:r>
              <a:rPr lang="en-US" altLang="en-US" dirty="0" smtClean="0"/>
              <a:t>(2) in the case of a farm product produced in a State that has established a central filing system--</a:t>
            </a:r>
            <a:br>
              <a:rPr lang="en-US" altLang="en-US" dirty="0" smtClean="0"/>
            </a:br>
            <a:endParaRPr lang="en-US" altLang="en-US" dirty="0" smtClean="0"/>
          </a:p>
        </p:txBody>
      </p:sp>
      <p:sp>
        <p:nvSpPr>
          <p:cNvPr id="4" name="Date Placeholder 3"/>
          <p:cNvSpPr>
            <a:spLocks noGrp="1"/>
          </p:cNvSpPr>
          <p:nvPr>
            <p:ph type="dt" sz="quarter" idx="10"/>
          </p:nvPr>
        </p:nvSpPr>
        <p:spPr/>
        <p:txBody>
          <a:bodyPr/>
          <a:lstStyle/>
          <a:p>
            <a:pPr>
              <a:defRPr/>
            </a:pPr>
            <a:fld id="{16B6E174-CC40-4A92-B1C6-6762A48350D3}" type="datetime4">
              <a:rPr lang="en-US" smtClean="0"/>
              <a:t>April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F319416-38E6-4901-B9B1-150D2C4F46B2}" type="slidenum">
              <a:rPr lang="en-US" altLang="en-US" sz="1400">
                <a:solidFill>
                  <a:srgbClr val="000066"/>
                </a:solidFill>
                <a:latin typeface="Arial" panose="020B0604020202020204" pitchFamily="34" charset="0"/>
              </a:rPr>
              <a:pPr/>
              <a:t>16</a:t>
            </a:fld>
            <a:endParaRPr lang="en-US" altLang="en-US" sz="1400">
              <a:solidFill>
                <a:srgbClr val="000066"/>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en-US" smtClean="0"/>
              <a:t>7 USC 1631(e)</a:t>
            </a:r>
          </a:p>
        </p:txBody>
      </p:sp>
      <p:sp>
        <p:nvSpPr>
          <p:cNvPr id="17411" name="Content Placeholder 2"/>
          <p:cNvSpPr>
            <a:spLocks noGrp="1"/>
          </p:cNvSpPr>
          <p:nvPr>
            <p:ph idx="1"/>
          </p:nvPr>
        </p:nvSpPr>
        <p:spPr/>
        <p:txBody>
          <a:bodyPr/>
          <a:lstStyle/>
          <a:p>
            <a:pPr lvl="3"/>
            <a:r>
              <a:rPr lang="en-US" altLang="en-US" dirty="0" smtClean="0"/>
              <a:t>(A) the </a:t>
            </a:r>
            <a:r>
              <a:rPr lang="en-US" altLang="en-US" dirty="0" smtClean="0">
                <a:solidFill>
                  <a:srgbClr val="FF0000"/>
                </a:solidFill>
              </a:rPr>
              <a:t>buyer has failed to register </a:t>
            </a:r>
            <a:r>
              <a:rPr lang="en-US" altLang="en-US" dirty="0" smtClean="0"/>
              <a:t>with the Secretary of State of such State prior to the purchase of farm products; and</a:t>
            </a:r>
          </a:p>
          <a:p>
            <a:pPr lvl="3"/>
            <a:r>
              <a:rPr lang="en-US" altLang="en-US" dirty="0" smtClean="0"/>
              <a:t>(B) the secured party has filed an effective financing statement or notice that covers the farm products being sold; or</a:t>
            </a:r>
          </a:p>
          <a:p>
            <a:pPr lvl="1"/>
            <a:r>
              <a:rPr lang="en-US" altLang="en-US" dirty="0" smtClean="0"/>
              <a:t>(3) …</a:t>
            </a:r>
            <a:br>
              <a:rPr lang="en-US" altLang="en-US" dirty="0" smtClean="0"/>
            </a:br>
            <a:endParaRPr lang="en-US" altLang="en-US" dirty="0" smtClean="0"/>
          </a:p>
        </p:txBody>
      </p:sp>
      <p:sp>
        <p:nvSpPr>
          <p:cNvPr id="4" name="Date Placeholder 3"/>
          <p:cNvSpPr>
            <a:spLocks noGrp="1"/>
          </p:cNvSpPr>
          <p:nvPr>
            <p:ph type="dt" sz="quarter" idx="10"/>
          </p:nvPr>
        </p:nvSpPr>
        <p:spPr/>
        <p:txBody>
          <a:bodyPr/>
          <a:lstStyle/>
          <a:p>
            <a:pPr>
              <a:defRPr/>
            </a:pPr>
            <a:fld id="{7712D115-1625-4B21-ABB2-70B612F49F14}" type="datetime4">
              <a:rPr lang="en-US" smtClean="0"/>
              <a:t>April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71265A-67DB-49CE-B80C-B8024890E2CD}" type="slidenum">
              <a:rPr lang="en-US" altLang="en-US" sz="1400">
                <a:solidFill>
                  <a:srgbClr val="000066"/>
                </a:solidFill>
                <a:latin typeface="Arial" panose="020B0604020202020204" pitchFamily="34" charset="0"/>
              </a:rPr>
              <a:pPr/>
              <a:t>17</a:t>
            </a:fld>
            <a:endParaRPr lang="en-US" altLang="en-US" sz="1400">
              <a:solidFill>
                <a:srgbClr val="000066"/>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dirty="0" smtClean="0"/>
              <a:t>Sole P Answer</a:t>
            </a:r>
          </a:p>
        </p:txBody>
      </p:sp>
      <p:sp>
        <p:nvSpPr>
          <p:cNvPr id="19459" name="Content Placeholder 2"/>
          <p:cNvSpPr>
            <a:spLocks noGrp="1"/>
          </p:cNvSpPr>
          <p:nvPr>
            <p:ph idx="1"/>
          </p:nvPr>
        </p:nvSpPr>
        <p:spPr/>
        <p:txBody>
          <a:bodyPr/>
          <a:lstStyle/>
          <a:p>
            <a:r>
              <a:rPr lang="en-US" altLang="en-US" smtClean="0"/>
              <a:t>Cornerstone, if …</a:t>
            </a:r>
          </a:p>
          <a:p>
            <a:pPr lvl="1"/>
            <a:r>
              <a:rPr lang="en-US" altLang="en-US" smtClean="0"/>
              <a:t>Prior issue as to names on FSs</a:t>
            </a:r>
          </a:p>
          <a:p>
            <a:pPr lvl="1"/>
            <a:r>
              <a:rPr lang="en-US" altLang="en-US" smtClean="0"/>
              <a:t>New issue is possibility that Bryan might take free and clear of SI under FSA</a:t>
            </a:r>
          </a:p>
          <a:p>
            <a:pPr lvl="2"/>
            <a:r>
              <a:rPr lang="en-US" altLang="en-US" smtClean="0"/>
              <a:t>Bryan failed to satisfy 1631(e)(2)(A) and so takes subject to the SI</a:t>
            </a:r>
          </a:p>
        </p:txBody>
      </p:sp>
      <p:sp>
        <p:nvSpPr>
          <p:cNvPr id="4" name="Date Placeholder 3"/>
          <p:cNvSpPr>
            <a:spLocks noGrp="1"/>
          </p:cNvSpPr>
          <p:nvPr>
            <p:ph type="dt" sz="quarter" idx="10"/>
          </p:nvPr>
        </p:nvSpPr>
        <p:spPr/>
        <p:txBody>
          <a:bodyPr/>
          <a:lstStyle/>
          <a:p>
            <a:pPr>
              <a:defRPr/>
            </a:pPr>
            <a:fld id="{A2B6D708-D3CD-4E87-AA1F-3B95FA9CD161}" type="datetime4">
              <a:rPr lang="en-US" smtClean="0"/>
              <a:t>April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054AEEC-46CD-47F1-B422-2F7ED42C25B4}" type="slidenum">
              <a:rPr lang="en-US" altLang="en-US" sz="1400">
                <a:solidFill>
                  <a:srgbClr val="000066"/>
                </a:solidFill>
                <a:latin typeface="Arial" panose="020B0604020202020204" pitchFamily="34" charset="0"/>
              </a:rPr>
              <a:pPr/>
              <a:t>18</a:t>
            </a:fld>
            <a:endParaRPr lang="en-US" altLang="en-US" sz="1400">
              <a:solidFill>
                <a:srgbClr val="000066"/>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dirty="0" smtClean="0"/>
              <a:t>New Entity Answer</a:t>
            </a:r>
          </a:p>
        </p:txBody>
      </p:sp>
      <p:sp>
        <p:nvSpPr>
          <p:cNvPr id="21507" name="Content Placeholder 2"/>
          <p:cNvSpPr>
            <a:spLocks noGrp="1"/>
          </p:cNvSpPr>
          <p:nvPr>
            <p:ph idx="1"/>
          </p:nvPr>
        </p:nvSpPr>
        <p:spPr/>
        <p:txBody>
          <a:bodyPr/>
          <a:lstStyle/>
          <a:p>
            <a:r>
              <a:rPr lang="en-US" altLang="en-US" smtClean="0"/>
              <a:t>Bryan</a:t>
            </a:r>
          </a:p>
          <a:p>
            <a:pPr lvl="1"/>
            <a:r>
              <a:rPr lang="en-US" altLang="en-US" smtClean="0"/>
              <a:t>Cornerstone and Peoples have no claims against a separate Glenbrook Cattle Company</a:t>
            </a:r>
          </a:p>
        </p:txBody>
      </p:sp>
      <p:sp>
        <p:nvSpPr>
          <p:cNvPr id="4" name="Date Placeholder 3"/>
          <p:cNvSpPr>
            <a:spLocks noGrp="1"/>
          </p:cNvSpPr>
          <p:nvPr>
            <p:ph type="dt" sz="quarter" idx="10"/>
          </p:nvPr>
        </p:nvSpPr>
        <p:spPr/>
        <p:txBody>
          <a:bodyPr/>
          <a:lstStyle/>
          <a:p>
            <a:pPr>
              <a:defRPr/>
            </a:pPr>
            <a:fld id="{90011BB9-15EF-45FA-AFDB-0737075524D5}" type="datetime4">
              <a:rPr lang="en-US" smtClean="0"/>
              <a:t>April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4C1236A-EA47-4D2D-8417-A202E98F11AC}" type="slidenum">
              <a:rPr lang="en-US" altLang="en-US" sz="1400">
                <a:solidFill>
                  <a:srgbClr val="000066"/>
                </a:solidFill>
                <a:latin typeface="Arial" panose="020B0604020202020204" pitchFamily="34" charset="0"/>
              </a:rPr>
              <a:pPr/>
              <a:t>19</a:t>
            </a:fld>
            <a:endParaRPr lang="en-US" altLang="en-US" sz="1400">
              <a:solidFill>
                <a:srgbClr val="000066"/>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7FEBD67D-B843-4522-8342-E34B10082F2A}" type="datetime4">
              <a:rPr lang="en-US" smtClean="0"/>
              <a:t>April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3672AC8-8875-4199-92FA-88DF1175FE1F}" type="slidenum">
              <a:rPr lang="en-US" altLang="en-US" sz="1400">
                <a:solidFill>
                  <a:srgbClr val="000066"/>
                </a:solidFill>
                <a:latin typeface="Arial" panose="020B0604020202020204" pitchFamily="34" charset="0"/>
              </a:rPr>
              <a:pPr/>
              <a:t>2</a:t>
            </a:fld>
            <a:endParaRPr lang="en-US" altLang="en-US" sz="1400">
              <a:solidFill>
                <a:srgbClr val="000066"/>
              </a:solidFill>
              <a:latin typeface="Arial" panose="020B0604020202020204" pitchFamily="34" charset="0"/>
            </a:endParaRPr>
          </a:p>
        </p:txBody>
      </p:sp>
      <p:sp>
        <p:nvSpPr>
          <p:cNvPr id="4101" name="Rectangle 2"/>
          <p:cNvSpPr>
            <a:spLocks noGrp="1" noChangeArrowheads="1"/>
          </p:cNvSpPr>
          <p:nvPr>
            <p:ph type="title"/>
          </p:nvPr>
        </p:nvSpPr>
        <p:spPr/>
        <p:txBody>
          <a:bodyPr/>
          <a:lstStyle/>
          <a:p>
            <a:r>
              <a:rPr lang="en-US" altLang="en-US" smtClean="0"/>
              <a:t>9-203</a:t>
            </a:r>
          </a:p>
        </p:txBody>
      </p:sp>
      <p:sp>
        <p:nvSpPr>
          <p:cNvPr id="4102" name="Rectangle 3"/>
          <p:cNvSpPr>
            <a:spLocks noGrp="1" noChangeArrowheads="1"/>
          </p:cNvSpPr>
          <p:nvPr>
            <p:ph type="body" idx="1"/>
          </p:nvPr>
        </p:nvSpPr>
        <p:spPr/>
        <p:txBody>
          <a:bodyPr/>
          <a:lstStyle/>
          <a:p>
            <a:r>
              <a:rPr lang="en-US" altLang="en-US" smtClean="0">
                <a:cs typeface="Times New Roman" panose="02020603050405020304" pitchFamily="18" charset="0"/>
              </a:rPr>
              <a:t>(a) </a:t>
            </a:r>
            <a:r>
              <a:rPr lang="en-US" altLang="en-US" b="1" smtClean="0">
                <a:cs typeface="Times New Roman" panose="02020603050405020304" pitchFamily="18" charset="0"/>
              </a:rPr>
              <a:t>[Attachment.]</a:t>
            </a:r>
            <a:endParaRPr lang="en-US" altLang="en-US" smtClean="0">
              <a:cs typeface="Times New Roman" panose="02020603050405020304" pitchFamily="18" charset="0"/>
            </a:endParaRPr>
          </a:p>
          <a:p>
            <a:pPr lvl="1"/>
            <a:r>
              <a:rPr lang="en-US" altLang="en-US" smtClean="0">
                <a:cs typeface="Times New Roman" panose="02020603050405020304" pitchFamily="18" charset="0"/>
              </a:rPr>
              <a:t>A security interest </a:t>
            </a:r>
            <a:r>
              <a:rPr lang="en-US" altLang="en-US" smtClean="0">
                <a:solidFill>
                  <a:srgbClr val="FF0000"/>
                </a:solidFill>
                <a:cs typeface="Times New Roman" panose="02020603050405020304" pitchFamily="18" charset="0"/>
              </a:rPr>
              <a:t>attaches</a:t>
            </a:r>
            <a:r>
              <a:rPr lang="en-US" altLang="en-US" smtClean="0">
                <a:cs typeface="Times New Roman" panose="02020603050405020304" pitchFamily="18" charset="0"/>
              </a:rPr>
              <a:t> to collateral when it becomes enforceable against the debtor with respect to the collateral, unless an agreement expressly postpones the time of attachment.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smtClean="0"/>
              <a:t>Ver 1 or Ver 2?</a:t>
            </a:r>
          </a:p>
        </p:txBody>
      </p:sp>
      <p:sp>
        <p:nvSpPr>
          <p:cNvPr id="22531" name="Content Placeholder 2"/>
          <p:cNvSpPr>
            <a:spLocks noGrp="1"/>
          </p:cNvSpPr>
          <p:nvPr>
            <p:ph idx="1"/>
          </p:nvPr>
        </p:nvSpPr>
        <p:spPr/>
        <p:txBody>
          <a:bodyPr/>
          <a:lstStyle/>
          <a:p>
            <a:r>
              <a:rPr lang="en-US" altLang="en-US" smtClean="0"/>
              <a:t>Is </a:t>
            </a:r>
            <a:r>
              <a:rPr lang="en-US" altLang="en-US" i="1" smtClean="0"/>
              <a:t>Peoples Bank </a:t>
            </a:r>
            <a:r>
              <a:rPr lang="en-US" altLang="en-US" smtClean="0"/>
              <a:t>version 1? Version 2? Something else?</a:t>
            </a:r>
          </a:p>
          <a:p>
            <a:r>
              <a:rPr lang="en-US" altLang="en-US" smtClean="0"/>
              <a:t>Having seen the facts, how would you restructure</a:t>
            </a:r>
          </a:p>
          <a:p>
            <a:pPr lvl="1"/>
            <a:r>
              <a:rPr lang="en-US" altLang="en-US" smtClean="0"/>
              <a:t>If you were Dickerson?</a:t>
            </a:r>
          </a:p>
          <a:p>
            <a:pPr lvl="1"/>
            <a:r>
              <a:rPr lang="en-US" altLang="en-US" smtClean="0"/>
              <a:t>Cornerstone or Peoples Bank?</a:t>
            </a:r>
          </a:p>
          <a:p>
            <a:pPr lvl="1"/>
            <a:r>
              <a:rPr lang="en-US" altLang="en-US" smtClean="0"/>
              <a:t>Bryan?</a:t>
            </a:r>
          </a:p>
        </p:txBody>
      </p:sp>
      <p:sp>
        <p:nvSpPr>
          <p:cNvPr id="4" name="Date Placeholder 3"/>
          <p:cNvSpPr>
            <a:spLocks noGrp="1"/>
          </p:cNvSpPr>
          <p:nvPr>
            <p:ph type="dt" sz="quarter" idx="10"/>
          </p:nvPr>
        </p:nvSpPr>
        <p:spPr/>
        <p:txBody>
          <a:bodyPr/>
          <a:lstStyle/>
          <a:p>
            <a:pPr>
              <a:defRPr/>
            </a:pPr>
            <a:fld id="{E20F7AE1-6F4F-4217-8AC7-A99C609F9EF6}" type="datetime4">
              <a:rPr lang="en-US" smtClean="0"/>
              <a:t>April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3FD8F1B-454F-4982-97F8-EE7EE4E0C67B}" type="slidenum">
              <a:rPr lang="en-US" altLang="en-US" sz="1400">
                <a:solidFill>
                  <a:srgbClr val="000066"/>
                </a:solidFill>
                <a:latin typeface="Arial" panose="020B0604020202020204" pitchFamily="34" charset="0"/>
              </a:rPr>
              <a:pPr/>
              <a:t>20</a:t>
            </a:fld>
            <a:endParaRPr lang="en-US" altLang="en-US" sz="1400">
              <a:solidFill>
                <a:srgbClr val="000066"/>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 name="Date Placeholder 2"/>
          <p:cNvSpPr>
            <a:spLocks noGrp="1"/>
          </p:cNvSpPr>
          <p:nvPr>
            <p:ph type="dt" sz="quarter" idx="10"/>
          </p:nvPr>
        </p:nvSpPr>
        <p:spPr/>
        <p:txBody>
          <a:bodyPr/>
          <a:lstStyle/>
          <a:p>
            <a:pPr>
              <a:defRPr/>
            </a:pPr>
            <a:fld id="{6A31169D-9977-43EB-A58C-79101844E6D7}" type="datetime4">
              <a:rPr lang="en-US" smtClean="0"/>
              <a:t>April 5, 2021</a:t>
            </a:fld>
            <a:endParaRPr lang="en-US" altLang="en-US">
              <a:solidFill>
                <a:schemeClr val="bg2"/>
              </a:solidFill>
            </a:endParaRPr>
          </a:p>
        </p:txBody>
      </p:sp>
      <p:sp>
        <p:nvSpPr>
          <p:cNvPr id="2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6648BA9-7040-4494-A997-4786BDE12B8C}" type="slidenum">
              <a:rPr lang="en-US" altLang="en-US" sz="1400">
                <a:solidFill>
                  <a:srgbClr val="000066"/>
                </a:solidFill>
                <a:latin typeface="Arial" panose="020B0604020202020204" pitchFamily="34" charset="0"/>
              </a:rPr>
              <a:pPr/>
              <a:t>21</a:t>
            </a:fld>
            <a:endParaRPr lang="en-US" altLang="en-US" sz="1400">
              <a:solidFill>
                <a:srgbClr val="000066"/>
              </a:solidFill>
              <a:latin typeface="Arial" panose="020B0604020202020204" pitchFamily="34" charset="0"/>
            </a:endParaRPr>
          </a:p>
        </p:txBody>
      </p:sp>
      <p:sp>
        <p:nvSpPr>
          <p:cNvPr id="23557" name="Rectangle 2"/>
          <p:cNvSpPr>
            <a:spLocks noGrp="1" noChangeArrowheads="1"/>
          </p:cNvSpPr>
          <p:nvPr>
            <p:ph type="title"/>
          </p:nvPr>
        </p:nvSpPr>
        <p:spPr/>
        <p:txBody>
          <a:bodyPr/>
          <a:lstStyle/>
          <a:p>
            <a:r>
              <a:rPr lang="en-US" altLang="en-US" smtClean="0"/>
              <a:t>Assume Ver 1: What Should Bryan Do?</a:t>
            </a:r>
          </a:p>
        </p:txBody>
      </p:sp>
      <p:sp>
        <p:nvSpPr>
          <p:cNvPr id="1376260" name="AutoShape 4"/>
          <p:cNvSpPr>
            <a:spLocks noChangeArrowheads="1"/>
          </p:cNvSpPr>
          <p:nvPr/>
        </p:nvSpPr>
        <p:spPr bwMode="auto">
          <a:xfrm>
            <a:off x="2082800" y="2320925"/>
            <a:ext cx="2286000" cy="1219200"/>
          </a:xfrm>
          <a:prstGeom prst="flowChartProcess">
            <a:avLst/>
          </a:prstGeom>
          <a:solidFill>
            <a:srgbClr val="FFFF00"/>
          </a:solidFill>
          <a:ln w="9525">
            <a:solidFill>
              <a:schemeClr val="tx1"/>
            </a:solidFill>
            <a:miter lim="800000"/>
            <a:headEnd/>
            <a:tailEnd/>
          </a:ln>
        </p:spPr>
        <p:txBody>
          <a:bodyPr anchor="ctr">
            <a:normAutofit lnSpcReduction="10000"/>
          </a:bodyPr>
          <a:lstStyle/>
          <a:p>
            <a:pPr algn="ctr">
              <a:defRPr/>
            </a:pPr>
            <a:r>
              <a:rPr lang="en-US" sz="4000" dirty="0"/>
              <a:t>Brooks L. Dickerson</a:t>
            </a:r>
          </a:p>
        </p:txBody>
      </p:sp>
      <p:sp>
        <p:nvSpPr>
          <p:cNvPr id="23559" name="AutoShape 9"/>
          <p:cNvSpPr>
            <a:spLocks noChangeArrowheads="1"/>
          </p:cNvSpPr>
          <p:nvPr/>
        </p:nvSpPr>
        <p:spPr bwMode="auto">
          <a:xfrm>
            <a:off x="1676400" y="5181600"/>
            <a:ext cx="3048000" cy="1143000"/>
          </a:xfrm>
          <a:prstGeom prst="flowChartDecis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Peoples</a:t>
            </a:r>
          </a:p>
        </p:txBody>
      </p:sp>
      <p:sp>
        <p:nvSpPr>
          <p:cNvPr id="23560" name="Line 13"/>
          <p:cNvSpPr>
            <a:spLocks noChangeShapeType="1"/>
          </p:cNvSpPr>
          <p:nvPr/>
        </p:nvSpPr>
        <p:spPr bwMode="auto">
          <a:xfrm>
            <a:off x="3494629" y="3540125"/>
            <a:ext cx="0" cy="1725612"/>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76270" name="AutoShape 14"/>
          <p:cNvSpPr>
            <a:spLocks noChangeArrowheads="1"/>
          </p:cNvSpPr>
          <p:nvPr/>
        </p:nvSpPr>
        <p:spPr bwMode="auto">
          <a:xfrm>
            <a:off x="-96127" y="3490119"/>
            <a:ext cx="3208339" cy="1937543"/>
          </a:xfrm>
          <a:prstGeom prst="flowChartAlternateProcess">
            <a:avLst/>
          </a:prstGeom>
          <a:solidFill>
            <a:srgbClr val="00FFFF"/>
          </a:solidFill>
          <a:ln w="9525">
            <a:solidFill>
              <a:schemeClr val="tx1"/>
            </a:solidFill>
            <a:miter lim="800000"/>
            <a:headEnd/>
            <a:tailEnd/>
          </a:ln>
        </p:spPr>
        <p:txBody>
          <a:bodyPr anchor="ctr">
            <a:noAutofit/>
          </a:bodyPr>
          <a:lstStyle/>
          <a:p>
            <a:pPr algn="ctr">
              <a:defRPr/>
            </a:pPr>
            <a:r>
              <a:rPr lang="en-US" sz="3200" dirty="0"/>
              <a:t>11/02: SA: Cattle</a:t>
            </a:r>
          </a:p>
          <a:p>
            <a:pPr algn="ctr">
              <a:defRPr/>
            </a:pPr>
            <a:r>
              <a:rPr lang="en-US" sz="3200" dirty="0"/>
              <a:t>FS: Cattle</a:t>
            </a:r>
          </a:p>
          <a:p>
            <a:pPr algn="ctr">
              <a:defRPr/>
            </a:pPr>
            <a:r>
              <a:rPr lang="en-US" sz="3200" dirty="0"/>
              <a:t>Brooks L. Dickerson</a:t>
            </a:r>
          </a:p>
        </p:txBody>
      </p:sp>
      <p:sp>
        <p:nvSpPr>
          <p:cNvPr id="22" name="Rectangle 7"/>
          <p:cNvSpPr>
            <a:spLocks noChangeArrowheads="1"/>
          </p:cNvSpPr>
          <p:nvPr/>
        </p:nvSpPr>
        <p:spPr bwMode="auto">
          <a:xfrm>
            <a:off x="11993908" y="6705600"/>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23563" name="Line 6"/>
          <p:cNvSpPr>
            <a:spLocks noChangeShapeType="1"/>
          </p:cNvSpPr>
          <p:nvPr/>
        </p:nvSpPr>
        <p:spPr bwMode="auto">
          <a:xfrm flipV="1">
            <a:off x="4468814" y="2948894"/>
            <a:ext cx="4526486" cy="43546"/>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6" name="AutoShape 7"/>
          <p:cNvSpPr>
            <a:spLocks noChangeArrowheads="1"/>
          </p:cNvSpPr>
          <p:nvPr/>
        </p:nvSpPr>
        <p:spPr bwMode="auto">
          <a:xfrm>
            <a:off x="4925014" y="1345958"/>
            <a:ext cx="3631021" cy="1409260"/>
          </a:xfrm>
          <a:prstGeom prst="flowChartAlternateProcess">
            <a:avLst/>
          </a:prstGeom>
          <a:solidFill>
            <a:srgbClr val="00FFFF"/>
          </a:solidFill>
          <a:ln w="9525">
            <a:solidFill>
              <a:schemeClr val="tx1"/>
            </a:solidFill>
            <a:miter lim="800000"/>
            <a:headEnd/>
            <a:tailEnd/>
          </a:ln>
        </p:spPr>
        <p:txBody>
          <a:bodyPr anchor="ctr">
            <a:noAutofit/>
          </a:bodyPr>
          <a:lstStyle/>
          <a:p>
            <a:pPr algn="ctr">
              <a:defRPr/>
            </a:pPr>
            <a:r>
              <a:rPr lang="en-US" sz="3200" dirty="0"/>
              <a:t>10/5/99: SA: Cattle</a:t>
            </a:r>
          </a:p>
          <a:p>
            <a:pPr algn="ctr">
              <a:defRPr/>
            </a:pPr>
            <a:r>
              <a:rPr lang="en-US" sz="3200" dirty="0"/>
              <a:t>FS: Cattle, “Louie Dickerson”</a:t>
            </a:r>
          </a:p>
        </p:txBody>
      </p:sp>
      <p:sp>
        <p:nvSpPr>
          <p:cNvPr id="23565" name="AutoShape 4"/>
          <p:cNvSpPr>
            <a:spLocks noChangeArrowheads="1"/>
          </p:cNvSpPr>
          <p:nvPr/>
        </p:nvSpPr>
        <p:spPr bwMode="auto">
          <a:xfrm>
            <a:off x="8995300" y="2114551"/>
            <a:ext cx="2697163" cy="1219200"/>
          </a:xfrm>
          <a:prstGeom prst="flowChartProcess">
            <a:avLst/>
          </a:prstGeom>
          <a:solidFill>
            <a:srgbClr val="FFFF00"/>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Cornerstone</a:t>
            </a:r>
          </a:p>
        </p:txBody>
      </p:sp>
      <p:sp>
        <p:nvSpPr>
          <p:cNvPr id="23" name="Rectangle 18"/>
          <p:cNvSpPr>
            <a:spLocks noChangeArrowheads="1"/>
          </p:cNvSpPr>
          <p:nvPr/>
        </p:nvSpPr>
        <p:spPr bwMode="auto">
          <a:xfrm>
            <a:off x="5751808" y="5830669"/>
            <a:ext cx="5788764"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Who has priority in the cattle?</a:t>
            </a:r>
          </a:p>
        </p:txBody>
      </p:sp>
      <p:sp>
        <p:nvSpPr>
          <p:cNvPr id="15" name="AutoShape 4"/>
          <p:cNvSpPr>
            <a:spLocks noChangeArrowheads="1"/>
          </p:cNvSpPr>
          <p:nvPr/>
        </p:nvSpPr>
        <p:spPr bwMode="auto">
          <a:xfrm>
            <a:off x="8253414" y="4495801"/>
            <a:ext cx="1749425" cy="1139825"/>
          </a:xfrm>
          <a:prstGeom prst="flowChartProcess">
            <a:avLst/>
          </a:prstGeom>
          <a:solidFill>
            <a:srgbClr val="FFFF00"/>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Bryan</a:t>
            </a:r>
          </a:p>
        </p:txBody>
      </p:sp>
      <p:sp>
        <p:nvSpPr>
          <p:cNvPr id="16" name="Line 6"/>
          <p:cNvSpPr>
            <a:spLocks noChangeShapeType="1"/>
          </p:cNvSpPr>
          <p:nvPr/>
        </p:nvSpPr>
        <p:spPr bwMode="auto">
          <a:xfrm>
            <a:off x="4583114" y="3209925"/>
            <a:ext cx="3582987" cy="177800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 name="AutoShape 7"/>
          <p:cNvSpPr>
            <a:spLocks noChangeArrowheads="1"/>
          </p:cNvSpPr>
          <p:nvPr/>
        </p:nvSpPr>
        <p:spPr bwMode="auto">
          <a:xfrm>
            <a:off x="6600825" y="3457576"/>
            <a:ext cx="3495282" cy="631825"/>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05/05: Sells Cattle</a:t>
            </a:r>
          </a:p>
        </p:txBody>
      </p:sp>
      <p:sp>
        <p:nvSpPr>
          <p:cNvPr id="18" name="Line 6"/>
          <p:cNvSpPr>
            <a:spLocks noChangeShapeType="1"/>
          </p:cNvSpPr>
          <p:nvPr/>
        </p:nvSpPr>
        <p:spPr bwMode="auto">
          <a:xfrm>
            <a:off x="1973263" y="1504951"/>
            <a:ext cx="1524000" cy="758825"/>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 name="AutoShape 7"/>
          <p:cNvSpPr>
            <a:spLocks noChangeArrowheads="1"/>
          </p:cNvSpPr>
          <p:nvPr/>
        </p:nvSpPr>
        <p:spPr bwMode="auto">
          <a:xfrm>
            <a:off x="2472703" y="1039020"/>
            <a:ext cx="2300288" cy="631825"/>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Buys Cattle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up)">
                                      <p:cBhvr>
                                        <p:cTn id="7" dur="500"/>
                                        <p:tgtEl>
                                          <p:spTgt spid="1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dissolve">
                                      <p:cBhvr>
                                        <p:cTn id="10" dur="500"/>
                                        <p:tgtEl>
                                          <p:spTgt spid="24"/>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hidden"/>
                                      </p:to>
                                    </p:set>
                                  </p:childTnLst>
                                </p:cTn>
                              </p:par>
                              <p:par>
                                <p:cTn id="15" presetID="22" presetClass="entr" presetSubtype="1"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up)">
                                      <p:cBhvr>
                                        <p:cTn id="17" dur="500"/>
                                        <p:tgtEl>
                                          <p:spTgt spid="16"/>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dissolve">
                                      <p:cBhvr>
                                        <p:cTn id="20" dur="500"/>
                                        <p:tgtEl>
                                          <p:spTgt spid="17"/>
                                        </p:tgtEl>
                                      </p:cBhvr>
                                    </p:animEffect>
                                  </p:childTnLst>
                                </p:cTn>
                              </p:par>
                            </p:childTnLst>
                          </p:cTn>
                        </p:par>
                        <p:par>
                          <p:cTn id="21" fill="hold" nodeType="afterGroup">
                            <p:stCondLst>
                              <p:cond delay="500"/>
                            </p:stCondLst>
                            <p:childTnLst>
                              <p:par>
                                <p:cTn id="22" presetID="9" presetClass="entr" presetSubtype="0" fill="hold" grpId="0" nodeType="after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dissolve">
                                      <p:cBhvr>
                                        <p:cTn id="24" dur="500"/>
                                        <p:tgtEl>
                                          <p:spTgt spid="15"/>
                                        </p:tgtEl>
                                      </p:cBhvr>
                                    </p:animEffect>
                                  </p:childTnLst>
                                </p:cTn>
                              </p:par>
                            </p:childTnLst>
                          </p:cTn>
                        </p:par>
                        <p:par>
                          <p:cTn id="25" fill="hold" nodeType="afterGroup">
                            <p:stCondLst>
                              <p:cond delay="1000"/>
                            </p:stCondLst>
                            <p:childTnLst>
                              <p:par>
                                <p:cTn id="26" presetID="9" presetClass="entr" presetSubtype="0" fill="hold" grpId="0" nodeType="after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dissolve">
                                      <p:cBhvr>
                                        <p:cTn id="28"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autoUpdateAnimBg="0"/>
      <p:bldP spid="15" grpId="0" animBg="1"/>
      <p:bldP spid="16" grpId="0" animBg="1"/>
      <p:bldP spid="17" grpId="0" animBg="1"/>
      <p:bldP spid="18" grpId="0" animBg="1"/>
      <p:bldP spid="2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smtClean="0"/>
              <a:t>Answer</a:t>
            </a:r>
          </a:p>
        </p:txBody>
      </p:sp>
      <p:sp>
        <p:nvSpPr>
          <p:cNvPr id="21507" name="Content Placeholder 2"/>
          <p:cNvSpPr>
            <a:spLocks noGrp="1"/>
          </p:cNvSpPr>
          <p:nvPr>
            <p:ph idx="1"/>
          </p:nvPr>
        </p:nvSpPr>
        <p:spPr/>
        <p:txBody>
          <a:bodyPr/>
          <a:lstStyle/>
          <a:p>
            <a:r>
              <a:rPr lang="en-US" altLang="en-US" dirty="0" smtClean="0"/>
              <a:t>Bryan should</a:t>
            </a:r>
          </a:p>
          <a:p>
            <a:pPr lvl="1"/>
            <a:r>
              <a:rPr lang="en-US" altLang="en-US" dirty="0" smtClean="0"/>
              <a:t>Make an appropriate filing to trigger the benefits of 7 USC 1631(e)(2)</a:t>
            </a:r>
          </a:p>
          <a:p>
            <a:pPr lvl="1"/>
            <a:r>
              <a:rPr lang="en-US" altLang="en-US" dirty="0" smtClean="0"/>
              <a:t>More general point:</a:t>
            </a:r>
          </a:p>
          <a:p>
            <a:pPr lvl="2"/>
            <a:r>
              <a:rPr lang="en-US" altLang="en-US" dirty="0" smtClean="0"/>
              <a:t>Consider buying cattle directly so that title is never lodged in Dickerson</a:t>
            </a:r>
          </a:p>
          <a:p>
            <a:pPr lvl="2"/>
            <a:r>
              <a:rPr lang="en-US" altLang="en-US" dirty="0" smtClean="0"/>
              <a:t>What would that accomplish?</a:t>
            </a:r>
          </a:p>
        </p:txBody>
      </p:sp>
      <p:sp>
        <p:nvSpPr>
          <p:cNvPr id="4" name="Date Placeholder 3"/>
          <p:cNvSpPr>
            <a:spLocks noGrp="1"/>
          </p:cNvSpPr>
          <p:nvPr>
            <p:ph type="dt" sz="quarter" idx="10"/>
          </p:nvPr>
        </p:nvSpPr>
        <p:spPr/>
        <p:txBody>
          <a:bodyPr/>
          <a:lstStyle/>
          <a:p>
            <a:pPr>
              <a:defRPr/>
            </a:pPr>
            <a:fld id="{90011BB9-15EF-45FA-AFDB-0737075524D5}" type="datetime4">
              <a:rPr lang="en-US" smtClean="0"/>
              <a:t>April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4C1236A-EA47-4D2D-8417-A202E98F11AC}" type="slidenum">
              <a:rPr lang="en-US" altLang="en-US" sz="1400">
                <a:solidFill>
                  <a:srgbClr val="000066"/>
                </a:solidFill>
                <a:latin typeface="Arial" panose="020B0604020202020204" pitchFamily="34" charset="0"/>
              </a:rPr>
              <a:pPr/>
              <a:t>22</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2486248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Date Placeholder 2"/>
          <p:cNvSpPr>
            <a:spLocks noGrp="1"/>
          </p:cNvSpPr>
          <p:nvPr>
            <p:ph type="dt" sz="quarter" idx="10"/>
          </p:nvPr>
        </p:nvSpPr>
        <p:spPr/>
        <p:txBody>
          <a:bodyPr/>
          <a:lstStyle/>
          <a:p>
            <a:pPr>
              <a:defRPr/>
            </a:pPr>
            <a:fld id="{FD6864F6-A95D-466E-9DEA-A59F742FE548}" type="datetime4">
              <a:rPr lang="en-US" smtClean="0"/>
              <a:t>April 5, 2021</a:t>
            </a:fld>
            <a:endParaRPr lang="en-US" altLang="en-US">
              <a:solidFill>
                <a:schemeClr val="bg2"/>
              </a:solidFill>
            </a:endParaRPr>
          </a:p>
        </p:txBody>
      </p:sp>
      <p:sp>
        <p:nvSpPr>
          <p:cNvPr id="14"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5014B9F-D53A-4B6F-9E8B-FD1184921313}" type="slidenum">
              <a:rPr lang="en-US" altLang="en-US" sz="1400">
                <a:solidFill>
                  <a:srgbClr val="000066"/>
                </a:solidFill>
                <a:latin typeface="Arial" panose="020B0604020202020204" pitchFamily="34" charset="0"/>
              </a:rPr>
              <a:pPr/>
              <a:t>23</a:t>
            </a:fld>
            <a:endParaRPr lang="en-US" altLang="en-US" sz="1400">
              <a:solidFill>
                <a:srgbClr val="000066"/>
              </a:solidFill>
              <a:latin typeface="Arial" panose="020B0604020202020204" pitchFamily="34" charset="0"/>
            </a:endParaRPr>
          </a:p>
        </p:txBody>
      </p:sp>
      <p:sp>
        <p:nvSpPr>
          <p:cNvPr id="24581" name="Rectangle 2"/>
          <p:cNvSpPr>
            <a:spLocks noGrp="1" noChangeArrowheads="1"/>
          </p:cNvSpPr>
          <p:nvPr>
            <p:ph type="title"/>
          </p:nvPr>
        </p:nvSpPr>
        <p:spPr/>
        <p:txBody>
          <a:bodyPr/>
          <a:lstStyle/>
          <a:p>
            <a:r>
              <a:rPr lang="en-US" altLang="en-US" smtClean="0"/>
              <a:t>Moglia Run Up I</a:t>
            </a:r>
          </a:p>
        </p:txBody>
      </p:sp>
      <p:sp>
        <p:nvSpPr>
          <p:cNvPr id="1456131" name="AutoShape 3"/>
          <p:cNvSpPr>
            <a:spLocks noChangeArrowheads="1"/>
          </p:cNvSpPr>
          <p:nvPr/>
        </p:nvSpPr>
        <p:spPr bwMode="auto">
          <a:xfrm>
            <a:off x="8153400" y="1524000"/>
            <a:ext cx="26670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3</a:t>
            </a:r>
            <a:r>
              <a:rPr lang="en-US" altLang="en-US" sz="4000" baseline="30000"/>
              <a:t>rd</a:t>
            </a:r>
            <a:r>
              <a:rPr lang="en-US" altLang="en-US" sz="4000"/>
              <a:t> Party</a:t>
            </a:r>
          </a:p>
        </p:txBody>
      </p:sp>
      <p:sp>
        <p:nvSpPr>
          <p:cNvPr id="1456132"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a:t>
            </a:r>
          </a:p>
        </p:txBody>
      </p:sp>
      <p:sp>
        <p:nvSpPr>
          <p:cNvPr id="1456133" name="AutoShape 5"/>
          <p:cNvSpPr>
            <a:spLocks noChangeArrowheads="1"/>
          </p:cNvSpPr>
          <p:nvPr/>
        </p:nvSpPr>
        <p:spPr bwMode="auto">
          <a:xfrm>
            <a:off x="2133600" y="5029200"/>
            <a:ext cx="23622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456134" name="Line 6"/>
          <p:cNvSpPr>
            <a:spLocks noChangeShapeType="1"/>
          </p:cNvSpPr>
          <p:nvPr/>
        </p:nvSpPr>
        <p:spPr bwMode="auto">
          <a:xfrm>
            <a:off x="4343400" y="1828800"/>
            <a:ext cx="4187858" cy="0"/>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56135" name="AutoShape 7"/>
          <p:cNvSpPr>
            <a:spLocks noChangeArrowheads="1"/>
          </p:cNvSpPr>
          <p:nvPr/>
        </p:nvSpPr>
        <p:spPr bwMode="auto">
          <a:xfrm>
            <a:off x="4581524" y="2133006"/>
            <a:ext cx="3440685"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 Fee Transfer of Hope Diamond</a:t>
            </a:r>
          </a:p>
        </p:txBody>
      </p:sp>
      <p:sp>
        <p:nvSpPr>
          <p:cNvPr id="1456136" name="Line 8"/>
          <p:cNvSpPr>
            <a:spLocks noChangeShapeType="1"/>
          </p:cNvSpPr>
          <p:nvPr/>
        </p:nvSpPr>
        <p:spPr bwMode="auto">
          <a:xfrm>
            <a:off x="3276600" y="2667000"/>
            <a:ext cx="0" cy="236220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56137" name="AutoShape 9"/>
          <p:cNvSpPr>
            <a:spLocks noChangeArrowheads="1"/>
          </p:cNvSpPr>
          <p:nvPr/>
        </p:nvSpPr>
        <p:spPr bwMode="auto">
          <a:xfrm>
            <a:off x="812800" y="3214094"/>
            <a:ext cx="2311400"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 Grants SI in HD</a:t>
            </a:r>
          </a:p>
        </p:txBody>
      </p:sp>
      <p:sp>
        <p:nvSpPr>
          <p:cNvPr id="1456138" name="AutoShape 10"/>
          <p:cNvSpPr>
            <a:spLocks noChangeArrowheads="1"/>
          </p:cNvSpPr>
          <p:nvPr/>
        </p:nvSpPr>
        <p:spPr bwMode="auto">
          <a:xfrm>
            <a:off x="7862889" y="5029200"/>
            <a:ext cx="2473325" cy="1219200"/>
          </a:xfrm>
          <a:prstGeom prst="flowChartProcess">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 USC</a:t>
            </a:r>
          </a:p>
        </p:txBody>
      </p:sp>
      <p:sp>
        <p:nvSpPr>
          <p:cNvPr id="1456139" name="Rectangle 11"/>
          <p:cNvSpPr>
            <a:spLocks noChangeArrowheads="1"/>
          </p:cNvSpPr>
          <p:nvPr/>
        </p:nvSpPr>
        <p:spPr bwMode="auto">
          <a:xfrm>
            <a:off x="4037725" y="4193360"/>
            <a:ext cx="4726150" cy="64633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What are Bank’s rights?</a:t>
            </a:r>
          </a:p>
        </p:txBody>
      </p:sp>
      <p:sp>
        <p:nvSpPr>
          <p:cNvPr id="15" name="Rectangle 7"/>
          <p:cNvSpPr>
            <a:spLocks noChangeArrowheads="1"/>
          </p:cNvSpPr>
          <p:nvPr/>
        </p:nvSpPr>
        <p:spPr bwMode="auto">
          <a:xfrm>
            <a:off x="11988800"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6" name="Text Box 5"/>
          <p:cNvSpPr txBox="1">
            <a:spLocks noChangeArrowheads="1"/>
          </p:cNvSpPr>
          <p:nvPr/>
        </p:nvSpPr>
        <p:spPr bwMode="auto">
          <a:xfrm>
            <a:off x="10062693" y="0"/>
            <a:ext cx="2129307"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3)</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456132"/>
                                        </p:tgtEl>
                                        <p:attrNameLst>
                                          <p:attrName>style.visibility</p:attrName>
                                        </p:attrNameLst>
                                      </p:cBhvr>
                                      <p:to>
                                        <p:strVal val="visible"/>
                                      </p:to>
                                    </p:set>
                                    <p:anim calcmode="lin" valueType="num">
                                      <p:cBhvr additive="base">
                                        <p:cTn id="7" dur="500" fill="hold"/>
                                        <p:tgtEl>
                                          <p:spTgt spid="1456132"/>
                                        </p:tgtEl>
                                        <p:attrNameLst>
                                          <p:attrName>ppt_x</p:attrName>
                                        </p:attrNameLst>
                                      </p:cBhvr>
                                      <p:tavLst>
                                        <p:tav tm="0">
                                          <p:val>
                                            <p:strVal val="0-#ppt_w/2"/>
                                          </p:val>
                                        </p:tav>
                                        <p:tav tm="100000">
                                          <p:val>
                                            <p:strVal val="#ppt_x"/>
                                          </p:val>
                                        </p:tav>
                                      </p:tavLst>
                                    </p:anim>
                                    <p:anim calcmode="lin" valueType="num">
                                      <p:cBhvr additive="base">
                                        <p:cTn id="8" dur="500" fill="hold"/>
                                        <p:tgtEl>
                                          <p:spTgt spid="1456132"/>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1456134"/>
                                        </p:tgtEl>
                                        <p:attrNameLst>
                                          <p:attrName>style.visibility</p:attrName>
                                        </p:attrNameLst>
                                      </p:cBhvr>
                                      <p:to>
                                        <p:strVal val="visible"/>
                                      </p:to>
                                    </p:set>
                                    <p:animEffect transition="in" filter="wipe(left)">
                                      <p:cBhvr>
                                        <p:cTn id="12" dur="500"/>
                                        <p:tgtEl>
                                          <p:spTgt spid="1456134"/>
                                        </p:tgtEl>
                                      </p:cBhvr>
                                    </p:animEffect>
                                  </p:childTnLst>
                                </p:cTn>
                              </p:par>
                            </p:childTnLst>
                          </p:cTn>
                        </p:par>
                        <p:par>
                          <p:cTn id="13" fill="hold" nodeType="afterGroup">
                            <p:stCondLst>
                              <p:cond delay="1000"/>
                            </p:stCondLst>
                            <p:childTnLst>
                              <p:par>
                                <p:cTn id="14" presetID="23" presetClass="entr" presetSubtype="272" fill="hold" grpId="0" nodeType="afterEffect">
                                  <p:stCondLst>
                                    <p:cond delay="0"/>
                                  </p:stCondLst>
                                  <p:childTnLst>
                                    <p:set>
                                      <p:cBhvr>
                                        <p:cTn id="15" dur="1" fill="hold">
                                          <p:stCondLst>
                                            <p:cond delay="0"/>
                                          </p:stCondLst>
                                        </p:cTn>
                                        <p:tgtEl>
                                          <p:spTgt spid="1456131"/>
                                        </p:tgtEl>
                                        <p:attrNameLst>
                                          <p:attrName>style.visibility</p:attrName>
                                        </p:attrNameLst>
                                      </p:cBhvr>
                                      <p:to>
                                        <p:strVal val="visible"/>
                                      </p:to>
                                    </p:set>
                                    <p:anim calcmode="lin" valueType="num">
                                      <p:cBhvr>
                                        <p:cTn id="16" dur="500" fill="hold"/>
                                        <p:tgtEl>
                                          <p:spTgt spid="1456131"/>
                                        </p:tgtEl>
                                        <p:attrNameLst>
                                          <p:attrName>ppt_w</p:attrName>
                                        </p:attrNameLst>
                                      </p:cBhvr>
                                      <p:tavLst>
                                        <p:tav tm="0">
                                          <p:val>
                                            <p:strVal val="2/3*#ppt_w"/>
                                          </p:val>
                                        </p:tav>
                                        <p:tav tm="100000">
                                          <p:val>
                                            <p:strVal val="#ppt_w"/>
                                          </p:val>
                                        </p:tav>
                                      </p:tavLst>
                                    </p:anim>
                                    <p:anim calcmode="lin" valueType="num">
                                      <p:cBhvr>
                                        <p:cTn id="17" dur="500" fill="hold"/>
                                        <p:tgtEl>
                                          <p:spTgt spid="1456131"/>
                                        </p:tgtEl>
                                        <p:attrNameLst>
                                          <p:attrName>ppt_h</p:attrName>
                                        </p:attrNameLst>
                                      </p:cBhvr>
                                      <p:tavLst>
                                        <p:tav tm="0">
                                          <p:val>
                                            <p:strVal val="2/3*#ppt_h"/>
                                          </p:val>
                                        </p:tav>
                                        <p:tav tm="100000">
                                          <p:val>
                                            <p:strVal val="#ppt_h"/>
                                          </p:val>
                                        </p:tav>
                                      </p:tavLst>
                                    </p:anim>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456135"/>
                                        </p:tgtEl>
                                        <p:attrNameLst>
                                          <p:attrName>style.visibility</p:attrName>
                                        </p:attrNameLst>
                                      </p:cBhvr>
                                      <p:to>
                                        <p:strVal val="visible"/>
                                      </p:to>
                                    </p:set>
                                    <p:animEffect transition="in" filter="dissolve">
                                      <p:cBhvr>
                                        <p:cTn id="21" dur="500"/>
                                        <p:tgtEl>
                                          <p:spTgt spid="1456135"/>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1" fill="hold" grpId="0" nodeType="clickEffect">
                                  <p:stCondLst>
                                    <p:cond delay="0"/>
                                  </p:stCondLst>
                                  <p:childTnLst>
                                    <p:set>
                                      <p:cBhvr>
                                        <p:cTn id="25" dur="1" fill="hold">
                                          <p:stCondLst>
                                            <p:cond delay="0"/>
                                          </p:stCondLst>
                                        </p:cTn>
                                        <p:tgtEl>
                                          <p:spTgt spid="1456136"/>
                                        </p:tgtEl>
                                        <p:attrNameLst>
                                          <p:attrName>style.visibility</p:attrName>
                                        </p:attrNameLst>
                                      </p:cBhvr>
                                      <p:to>
                                        <p:strVal val="visible"/>
                                      </p:to>
                                    </p:set>
                                    <p:animEffect transition="in" filter="wipe(up)">
                                      <p:cBhvr>
                                        <p:cTn id="26" dur="500"/>
                                        <p:tgtEl>
                                          <p:spTgt spid="1456136"/>
                                        </p:tgtEl>
                                      </p:cBhvr>
                                    </p:animEffect>
                                  </p:childTnLst>
                                </p:cTn>
                              </p:par>
                            </p:childTnLst>
                          </p:cTn>
                        </p:par>
                        <p:par>
                          <p:cTn id="27" fill="hold" nodeType="afterGroup">
                            <p:stCondLst>
                              <p:cond delay="500"/>
                            </p:stCondLst>
                            <p:childTnLst>
                              <p:par>
                                <p:cTn id="28" presetID="23" presetClass="entr" presetSubtype="272" fill="hold" grpId="0" nodeType="afterEffect">
                                  <p:stCondLst>
                                    <p:cond delay="0"/>
                                  </p:stCondLst>
                                  <p:childTnLst>
                                    <p:set>
                                      <p:cBhvr>
                                        <p:cTn id="29" dur="1" fill="hold">
                                          <p:stCondLst>
                                            <p:cond delay="0"/>
                                          </p:stCondLst>
                                        </p:cTn>
                                        <p:tgtEl>
                                          <p:spTgt spid="1456133"/>
                                        </p:tgtEl>
                                        <p:attrNameLst>
                                          <p:attrName>style.visibility</p:attrName>
                                        </p:attrNameLst>
                                      </p:cBhvr>
                                      <p:to>
                                        <p:strVal val="visible"/>
                                      </p:to>
                                    </p:set>
                                    <p:anim calcmode="lin" valueType="num">
                                      <p:cBhvr>
                                        <p:cTn id="30" dur="500" fill="hold"/>
                                        <p:tgtEl>
                                          <p:spTgt spid="1456133"/>
                                        </p:tgtEl>
                                        <p:attrNameLst>
                                          <p:attrName>ppt_w</p:attrName>
                                        </p:attrNameLst>
                                      </p:cBhvr>
                                      <p:tavLst>
                                        <p:tav tm="0">
                                          <p:val>
                                            <p:strVal val="2/3*#ppt_w"/>
                                          </p:val>
                                        </p:tav>
                                        <p:tav tm="100000">
                                          <p:val>
                                            <p:strVal val="#ppt_w"/>
                                          </p:val>
                                        </p:tav>
                                      </p:tavLst>
                                    </p:anim>
                                    <p:anim calcmode="lin" valueType="num">
                                      <p:cBhvr>
                                        <p:cTn id="31" dur="500" fill="hold"/>
                                        <p:tgtEl>
                                          <p:spTgt spid="1456133"/>
                                        </p:tgtEl>
                                        <p:attrNameLst>
                                          <p:attrName>ppt_h</p:attrName>
                                        </p:attrNameLst>
                                      </p:cBhvr>
                                      <p:tavLst>
                                        <p:tav tm="0">
                                          <p:val>
                                            <p:strVal val="2/3*#ppt_h"/>
                                          </p:val>
                                        </p:tav>
                                        <p:tav tm="100000">
                                          <p:val>
                                            <p:strVal val="#ppt_h"/>
                                          </p:val>
                                        </p:tav>
                                      </p:tavLst>
                                    </p:anim>
                                  </p:childTnLst>
                                </p:cTn>
                              </p:par>
                            </p:childTnLst>
                          </p:cTn>
                        </p:par>
                        <p:par>
                          <p:cTn id="32" fill="hold" nodeType="afterGroup">
                            <p:stCondLst>
                              <p:cond delay="1000"/>
                            </p:stCondLst>
                            <p:childTnLst>
                              <p:par>
                                <p:cTn id="33" presetID="9" presetClass="entr" presetSubtype="0" fill="hold" grpId="0" nodeType="afterEffect">
                                  <p:stCondLst>
                                    <p:cond delay="0"/>
                                  </p:stCondLst>
                                  <p:childTnLst>
                                    <p:set>
                                      <p:cBhvr>
                                        <p:cTn id="34" dur="1" fill="hold">
                                          <p:stCondLst>
                                            <p:cond delay="0"/>
                                          </p:stCondLst>
                                        </p:cTn>
                                        <p:tgtEl>
                                          <p:spTgt spid="1456137"/>
                                        </p:tgtEl>
                                        <p:attrNameLst>
                                          <p:attrName>style.visibility</p:attrName>
                                        </p:attrNameLst>
                                      </p:cBhvr>
                                      <p:to>
                                        <p:strVal val="visible"/>
                                      </p:to>
                                    </p:set>
                                    <p:animEffect transition="in" filter="dissolve">
                                      <p:cBhvr>
                                        <p:cTn id="35" dur="500"/>
                                        <p:tgtEl>
                                          <p:spTgt spid="1456137"/>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 presetClass="exit" presetSubtype="0" fill="hold" grpId="0" nodeType="clickEffect">
                                  <p:stCondLst>
                                    <p:cond delay="0"/>
                                  </p:stCondLst>
                                  <p:childTnLst>
                                    <p:set>
                                      <p:cBhvr>
                                        <p:cTn id="39" dur="1" fill="hold">
                                          <p:stCondLst>
                                            <p:cond delay="0"/>
                                          </p:stCondLst>
                                        </p:cTn>
                                        <p:tgtEl>
                                          <p:spTgt spid="15"/>
                                        </p:tgtEl>
                                        <p:attrNameLst>
                                          <p:attrName>style.visibility</p:attrName>
                                        </p:attrNameLst>
                                      </p:cBhvr>
                                      <p:to>
                                        <p:strVal val="hidden"/>
                                      </p:to>
                                    </p:set>
                                  </p:childTnLst>
                                </p:cTn>
                              </p:par>
                              <p:par>
                                <p:cTn id="40" presetID="23" presetClass="entr" presetSubtype="272" fill="hold" grpId="0" nodeType="withEffect">
                                  <p:stCondLst>
                                    <p:cond delay="0"/>
                                  </p:stCondLst>
                                  <p:childTnLst>
                                    <p:set>
                                      <p:cBhvr>
                                        <p:cTn id="41" dur="1" fill="hold">
                                          <p:stCondLst>
                                            <p:cond delay="0"/>
                                          </p:stCondLst>
                                        </p:cTn>
                                        <p:tgtEl>
                                          <p:spTgt spid="1456138"/>
                                        </p:tgtEl>
                                        <p:attrNameLst>
                                          <p:attrName>style.visibility</p:attrName>
                                        </p:attrNameLst>
                                      </p:cBhvr>
                                      <p:to>
                                        <p:strVal val="visible"/>
                                      </p:to>
                                    </p:set>
                                    <p:anim calcmode="lin" valueType="num">
                                      <p:cBhvr>
                                        <p:cTn id="42" dur="500" fill="hold"/>
                                        <p:tgtEl>
                                          <p:spTgt spid="1456138"/>
                                        </p:tgtEl>
                                        <p:attrNameLst>
                                          <p:attrName>ppt_w</p:attrName>
                                        </p:attrNameLst>
                                      </p:cBhvr>
                                      <p:tavLst>
                                        <p:tav tm="0">
                                          <p:val>
                                            <p:strVal val="2/3*#ppt_w"/>
                                          </p:val>
                                        </p:tav>
                                        <p:tav tm="100000">
                                          <p:val>
                                            <p:strVal val="#ppt_w"/>
                                          </p:val>
                                        </p:tav>
                                      </p:tavLst>
                                    </p:anim>
                                    <p:anim calcmode="lin" valueType="num">
                                      <p:cBhvr>
                                        <p:cTn id="43" dur="500" fill="hold"/>
                                        <p:tgtEl>
                                          <p:spTgt spid="1456138"/>
                                        </p:tgtEl>
                                        <p:attrNameLst>
                                          <p:attrName>ppt_h</p:attrName>
                                        </p:attrNameLst>
                                      </p:cBhvr>
                                      <p:tavLst>
                                        <p:tav tm="0">
                                          <p:val>
                                            <p:strVal val="2/3*#ppt_h"/>
                                          </p:val>
                                        </p:tav>
                                        <p:tav tm="100000">
                                          <p:val>
                                            <p:strVal val="#ppt_h"/>
                                          </p:val>
                                        </p:tav>
                                      </p:tavLst>
                                    </p:anim>
                                  </p:childTnLst>
                                </p:cTn>
                              </p:par>
                            </p:childTnLst>
                          </p:cTn>
                        </p:par>
                        <p:par>
                          <p:cTn id="44" fill="hold" nodeType="afterGroup">
                            <p:stCondLst>
                              <p:cond delay="500"/>
                            </p:stCondLst>
                            <p:childTnLst>
                              <p:par>
                                <p:cTn id="45" presetID="9" presetClass="entr" presetSubtype="0" fill="hold" grpId="0" nodeType="afterEffect">
                                  <p:stCondLst>
                                    <p:cond delay="0"/>
                                  </p:stCondLst>
                                  <p:childTnLst>
                                    <p:set>
                                      <p:cBhvr>
                                        <p:cTn id="46" dur="1" fill="hold">
                                          <p:stCondLst>
                                            <p:cond delay="0"/>
                                          </p:stCondLst>
                                        </p:cTn>
                                        <p:tgtEl>
                                          <p:spTgt spid="1456139"/>
                                        </p:tgtEl>
                                        <p:attrNameLst>
                                          <p:attrName>style.visibility</p:attrName>
                                        </p:attrNameLst>
                                      </p:cBhvr>
                                      <p:to>
                                        <p:strVal val="visible"/>
                                      </p:to>
                                    </p:set>
                                    <p:animEffect transition="in" filter="dissolve">
                                      <p:cBhvr>
                                        <p:cTn id="47" dur="500"/>
                                        <p:tgtEl>
                                          <p:spTgt spid="14561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6131" grpId="0" animBg="1" autoUpdateAnimBg="0"/>
      <p:bldP spid="1456132" grpId="0" animBg="1" autoUpdateAnimBg="0"/>
      <p:bldP spid="1456133" grpId="0" animBg="1" autoUpdateAnimBg="0"/>
      <p:bldP spid="1456134" grpId="0" animBg="1"/>
      <p:bldP spid="1456135" grpId="0" animBg="1" autoUpdateAnimBg="0"/>
      <p:bldP spid="1456136" grpId="0" animBg="1"/>
      <p:bldP spid="1456137" grpId="0" animBg="1" autoUpdateAnimBg="0"/>
      <p:bldP spid="1456138" grpId="0" animBg="1" autoUpdateAnimBg="0"/>
      <p:bldP spid="1456139" grpId="0" animBg="1" autoUpdateAnimBg="0"/>
      <p:bldP spid="15" grpId="0" animBg="1"/>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Date Placeholder 2"/>
          <p:cNvSpPr>
            <a:spLocks noGrp="1"/>
          </p:cNvSpPr>
          <p:nvPr>
            <p:ph type="dt" sz="quarter" idx="10"/>
          </p:nvPr>
        </p:nvSpPr>
        <p:spPr/>
        <p:txBody>
          <a:bodyPr/>
          <a:lstStyle/>
          <a:p>
            <a:pPr>
              <a:defRPr/>
            </a:pPr>
            <a:fld id="{72A667D2-93E3-4F95-B64B-343C734FC07D}" type="datetime4">
              <a:rPr lang="en-US" smtClean="0"/>
              <a:t>April 5, 2021</a:t>
            </a:fld>
            <a:endParaRPr lang="en-US" altLang="en-US">
              <a:solidFill>
                <a:schemeClr val="bg2"/>
              </a:solidFill>
            </a:endParaRPr>
          </a:p>
        </p:txBody>
      </p:sp>
      <p:sp>
        <p:nvSpPr>
          <p:cNvPr id="14"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97D1D93-B13F-47E7-AE8E-FC966A46E8AE}" type="slidenum">
              <a:rPr lang="en-US" altLang="en-US" sz="1400">
                <a:solidFill>
                  <a:srgbClr val="000066"/>
                </a:solidFill>
                <a:latin typeface="Arial" panose="020B0604020202020204" pitchFamily="34" charset="0"/>
              </a:rPr>
              <a:pPr/>
              <a:t>24</a:t>
            </a:fld>
            <a:endParaRPr lang="en-US" altLang="en-US" sz="1400">
              <a:solidFill>
                <a:srgbClr val="000066"/>
              </a:solidFill>
              <a:latin typeface="Arial" panose="020B0604020202020204" pitchFamily="34" charset="0"/>
            </a:endParaRPr>
          </a:p>
        </p:txBody>
      </p:sp>
      <p:sp>
        <p:nvSpPr>
          <p:cNvPr id="26629" name="Rectangle 2"/>
          <p:cNvSpPr>
            <a:spLocks noGrp="1" noChangeArrowheads="1"/>
          </p:cNvSpPr>
          <p:nvPr>
            <p:ph type="title"/>
          </p:nvPr>
        </p:nvSpPr>
        <p:spPr/>
        <p:txBody>
          <a:bodyPr/>
          <a:lstStyle/>
          <a:p>
            <a:r>
              <a:rPr lang="en-US" altLang="en-US" smtClean="0"/>
              <a:t>Moglia Run Up II</a:t>
            </a:r>
          </a:p>
        </p:txBody>
      </p:sp>
      <p:sp>
        <p:nvSpPr>
          <p:cNvPr id="1460227" name="AutoShape 3"/>
          <p:cNvSpPr>
            <a:spLocks noChangeArrowheads="1"/>
          </p:cNvSpPr>
          <p:nvPr/>
        </p:nvSpPr>
        <p:spPr bwMode="auto">
          <a:xfrm>
            <a:off x="8056776" y="1524000"/>
            <a:ext cx="26670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3</a:t>
            </a:r>
            <a:r>
              <a:rPr lang="en-US" altLang="en-US" sz="4000" baseline="30000"/>
              <a:t>rd</a:t>
            </a:r>
            <a:r>
              <a:rPr lang="en-US" altLang="en-US" sz="4000"/>
              <a:t> Party</a:t>
            </a:r>
          </a:p>
        </p:txBody>
      </p:sp>
      <p:sp>
        <p:nvSpPr>
          <p:cNvPr id="1460228"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a:t>
            </a:r>
          </a:p>
        </p:txBody>
      </p:sp>
      <p:sp>
        <p:nvSpPr>
          <p:cNvPr id="1460229" name="AutoShape 5"/>
          <p:cNvSpPr>
            <a:spLocks noChangeArrowheads="1"/>
          </p:cNvSpPr>
          <p:nvPr/>
        </p:nvSpPr>
        <p:spPr bwMode="auto">
          <a:xfrm>
            <a:off x="2133600" y="5029200"/>
            <a:ext cx="23622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460230" name="Line 6"/>
          <p:cNvSpPr>
            <a:spLocks noChangeShapeType="1"/>
          </p:cNvSpPr>
          <p:nvPr/>
        </p:nvSpPr>
        <p:spPr bwMode="auto">
          <a:xfrm>
            <a:off x="4343400" y="1828800"/>
            <a:ext cx="4102231" cy="0"/>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60231" name="AutoShape 7"/>
          <p:cNvSpPr>
            <a:spLocks noChangeArrowheads="1"/>
          </p:cNvSpPr>
          <p:nvPr/>
        </p:nvSpPr>
        <p:spPr bwMode="auto">
          <a:xfrm>
            <a:off x="4419601" y="2299692"/>
            <a:ext cx="3478393"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 Fee Transfer of Hope Diamond</a:t>
            </a:r>
          </a:p>
        </p:txBody>
      </p:sp>
      <p:sp>
        <p:nvSpPr>
          <p:cNvPr id="1460232" name="Line 8"/>
          <p:cNvSpPr>
            <a:spLocks noChangeShapeType="1"/>
          </p:cNvSpPr>
          <p:nvPr/>
        </p:nvSpPr>
        <p:spPr bwMode="auto">
          <a:xfrm>
            <a:off x="3276600" y="2667000"/>
            <a:ext cx="0" cy="236220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60233" name="AutoShape 9"/>
          <p:cNvSpPr>
            <a:spLocks noChangeArrowheads="1"/>
          </p:cNvSpPr>
          <p:nvPr/>
        </p:nvSpPr>
        <p:spPr bwMode="auto">
          <a:xfrm>
            <a:off x="584462" y="3233857"/>
            <a:ext cx="2349239"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 Grants SI in HD</a:t>
            </a:r>
          </a:p>
        </p:txBody>
      </p:sp>
      <p:sp>
        <p:nvSpPr>
          <p:cNvPr id="1460234" name="AutoShape 10"/>
          <p:cNvSpPr>
            <a:spLocks noChangeArrowheads="1"/>
          </p:cNvSpPr>
          <p:nvPr/>
        </p:nvSpPr>
        <p:spPr bwMode="auto">
          <a:xfrm>
            <a:off x="7862888" y="5029200"/>
            <a:ext cx="2247900" cy="1219200"/>
          </a:xfrm>
          <a:prstGeom prst="flowChartProcess">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 USC</a:t>
            </a:r>
          </a:p>
        </p:txBody>
      </p:sp>
      <p:sp>
        <p:nvSpPr>
          <p:cNvPr id="1460235" name="Rectangle 11"/>
          <p:cNvSpPr>
            <a:spLocks noChangeArrowheads="1"/>
          </p:cNvSpPr>
          <p:nvPr/>
        </p:nvSpPr>
        <p:spPr bwMode="auto">
          <a:xfrm>
            <a:off x="4152901" y="4204692"/>
            <a:ext cx="4631882" cy="64633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What are Bank’s rights?</a:t>
            </a:r>
          </a:p>
        </p:txBody>
      </p:sp>
      <p:sp>
        <p:nvSpPr>
          <p:cNvPr id="15" name="Rectangle 7"/>
          <p:cNvSpPr>
            <a:spLocks noChangeArrowheads="1"/>
          </p:cNvSpPr>
          <p:nvPr/>
        </p:nvSpPr>
        <p:spPr bwMode="auto">
          <a:xfrm>
            <a:off x="11993408"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6" name="Text Box 5"/>
          <p:cNvSpPr txBox="1">
            <a:spLocks noChangeArrowheads="1"/>
          </p:cNvSpPr>
          <p:nvPr/>
        </p:nvSpPr>
        <p:spPr bwMode="auto">
          <a:xfrm>
            <a:off x="10062693" y="0"/>
            <a:ext cx="2129307"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3)</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460228"/>
                                        </p:tgtEl>
                                        <p:attrNameLst>
                                          <p:attrName>style.visibility</p:attrName>
                                        </p:attrNameLst>
                                      </p:cBhvr>
                                      <p:to>
                                        <p:strVal val="visible"/>
                                      </p:to>
                                    </p:set>
                                    <p:anim calcmode="lin" valueType="num">
                                      <p:cBhvr additive="base">
                                        <p:cTn id="7" dur="500" fill="hold"/>
                                        <p:tgtEl>
                                          <p:spTgt spid="1460228"/>
                                        </p:tgtEl>
                                        <p:attrNameLst>
                                          <p:attrName>ppt_x</p:attrName>
                                        </p:attrNameLst>
                                      </p:cBhvr>
                                      <p:tavLst>
                                        <p:tav tm="0">
                                          <p:val>
                                            <p:strVal val="0-#ppt_w/2"/>
                                          </p:val>
                                        </p:tav>
                                        <p:tav tm="100000">
                                          <p:val>
                                            <p:strVal val="#ppt_x"/>
                                          </p:val>
                                        </p:tav>
                                      </p:tavLst>
                                    </p:anim>
                                    <p:anim calcmode="lin" valueType="num">
                                      <p:cBhvr additive="base">
                                        <p:cTn id="8" dur="500" fill="hold"/>
                                        <p:tgtEl>
                                          <p:spTgt spid="146022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2" presetClass="entr" presetSubtype="1" fill="hold" grpId="0" nodeType="afterEffect">
                                  <p:stCondLst>
                                    <p:cond delay="0"/>
                                  </p:stCondLst>
                                  <p:childTnLst>
                                    <p:set>
                                      <p:cBhvr>
                                        <p:cTn id="11" dur="1" fill="hold">
                                          <p:stCondLst>
                                            <p:cond delay="0"/>
                                          </p:stCondLst>
                                        </p:cTn>
                                        <p:tgtEl>
                                          <p:spTgt spid="1460232"/>
                                        </p:tgtEl>
                                        <p:attrNameLst>
                                          <p:attrName>style.visibility</p:attrName>
                                        </p:attrNameLst>
                                      </p:cBhvr>
                                      <p:to>
                                        <p:strVal val="visible"/>
                                      </p:to>
                                    </p:set>
                                    <p:animEffect transition="in" filter="wipe(up)">
                                      <p:cBhvr>
                                        <p:cTn id="12" dur="500"/>
                                        <p:tgtEl>
                                          <p:spTgt spid="1460232"/>
                                        </p:tgtEl>
                                      </p:cBhvr>
                                    </p:animEffect>
                                  </p:childTnLst>
                                </p:cTn>
                              </p:par>
                            </p:childTnLst>
                          </p:cTn>
                        </p:par>
                        <p:par>
                          <p:cTn id="13" fill="hold" nodeType="afterGroup">
                            <p:stCondLst>
                              <p:cond delay="1000"/>
                            </p:stCondLst>
                            <p:childTnLst>
                              <p:par>
                                <p:cTn id="14" presetID="23" presetClass="entr" presetSubtype="272" fill="hold" grpId="0" nodeType="afterEffect">
                                  <p:stCondLst>
                                    <p:cond delay="0"/>
                                  </p:stCondLst>
                                  <p:childTnLst>
                                    <p:set>
                                      <p:cBhvr>
                                        <p:cTn id="15" dur="1" fill="hold">
                                          <p:stCondLst>
                                            <p:cond delay="0"/>
                                          </p:stCondLst>
                                        </p:cTn>
                                        <p:tgtEl>
                                          <p:spTgt spid="1460229"/>
                                        </p:tgtEl>
                                        <p:attrNameLst>
                                          <p:attrName>style.visibility</p:attrName>
                                        </p:attrNameLst>
                                      </p:cBhvr>
                                      <p:to>
                                        <p:strVal val="visible"/>
                                      </p:to>
                                    </p:set>
                                    <p:anim calcmode="lin" valueType="num">
                                      <p:cBhvr>
                                        <p:cTn id="16" dur="500" fill="hold"/>
                                        <p:tgtEl>
                                          <p:spTgt spid="1460229"/>
                                        </p:tgtEl>
                                        <p:attrNameLst>
                                          <p:attrName>ppt_w</p:attrName>
                                        </p:attrNameLst>
                                      </p:cBhvr>
                                      <p:tavLst>
                                        <p:tav tm="0">
                                          <p:val>
                                            <p:strVal val="2/3*#ppt_w"/>
                                          </p:val>
                                        </p:tav>
                                        <p:tav tm="100000">
                                          <p:val>
                                            <p:strVal val="#ppt_w"/>
                                          </p:val>
                                        </p:tav>
                                      </p:tavLst>
                                    </p:anim>
                                    <p:anim calcmode="lin" valueType="num">
                                      <p:cBhvr>
                                        <p:cTn id="17" dur="500" fill="hold"/>
                                        <p:tgtEl>
                                          <p:spTgt spid="1460229"/>
                                        </p:tgtEl>
                                        <p:attrNameLst>
                                          <p:attrName>ppt_h</p:attrName>
                                        </p:attrNameLst>
                                      </p:cBhvr>
                                      <p:tavLst>
                                        <p:tav tm="0">
                                          <p:val>
                                            <p:strVal val="2/3*#ppt_h"/>
                                          </p:val>
                                        </p:tav>
                                        <p:tav tm="100000">
                                          <p:val>
                                            <p:strVal val="#ppt_h"/>
                                          </p:val>
                                        </p:tav>
                                      </p:tavLst>
                                    </p:anim>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460233"/>
                                        </p:tgtEl>
                                        <p:attrNameLst>
                                          <p:attrName>style.visibility</p:attrName>
                                        </p:attrNameLst>
                                      </p:cBhvr>
                                      <p:to>
                                        <p:strVal val="visible"/>
                                      </p:to>
                                    </p:set>
                                    <p:animEffect transition="in" filter="dissolve">
                                      <p:cBhvr>
                                        <p:cTn id="21" dur="500"/>
                                        <p:tgtEl>
                                          <p:spTgt spid="1460233"/>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460230"/>
                                        </p:tgtEl>
                                        <p:attrNameLst>
                                          <p:attrName>style.visibility</p:attrName>
                                        </p:attrNameLst>
                                      </p:cBhvr>
                                      <p:to>
                                        <p:strVal val="visible"/>
                                      </p:to>
                                    </p:set>
                                    <p:animEffect transition="in" filter="wipe(left)">
                                      <p:cBhvr>
                                        <p:cTn id="26" dur="500"/>
                                        <p:tgtEl>
                                          <p:spTgt spid="1460230"/>
                                        </p:tgtEl>
                                      </p:cBhvr>
                                    </p:animEffect>
                                  </p:childTnLst>
                                </p:cTn>
                              </p:par>
                            </p:childTnLst>
                          </p:cTn>
                        </p:par>
                        <p:par>
                          <p:cTn id="27" fill="hold" nodeType="afterGroup">
                            <p:stCondLst>
                              <p:cond delay="500"/>
                            </p:stCondLst>
                            <p:childTnLst>
                              <p:par>
                                <p:cTn id="28" presetID="23" presetClass="entr" presetSubtype="272" fill="hold" grpId="0" nodeType="afterEffect">
                                  <p:stCondLst>
                                    <p:cond delay="0"/>
                                  </p:stCondLst>
                                  <p:childTnLst>
                                    <p:set>
                                      <p:cBhvr>
                                        <p:cTn id="29" dur="1" fill="hold">
                                          <p:stCondLst>
                                            <p:cond delay="0"/>
                                          </p:stCondLst>
                                        </p:cTn>
                                        <p:tgtEl>
                                          <p:spTgt spid="1460227"/>
                                        </p:tgtEl>
                                        <p:attrNameLst>
                                          <p:attrName>style.visibility</p:attrName>
                                        </p:attrNameLst>
                                      </p:cBhvr>
                                      <p:to>
                                        <p:strVal val="visible"/>
                                      </p:to>
                                    </p:set>
                                    <p:anim calcmode="lin" valueType="num">
                                      <p:cBhvr>
                                        <p:cTn id="30" dur="500" fill="hold"/>
                                        <p:tgtEl>
                                          <p:spTgt spid="1460227"/>
                                        </p:tgtEl>
                                        <p:attrNameLst>
                                          <p:attrName>ppt_w</p:attrName>
                                        </p:attrNameLst>
                                      </p:cBhvr>
                                      <p:tavLst>
                                        <p:tav tm="0">
                                          <p:val>
                                            <p:strVal val="2/3*#ppt_w"/>
                                          </p:val>
                                        </p:tav>
                                        <p:tav tm="100000">
                                          <p:val>
                                            <p:strVal val="#ppt_w"/>
                                          </p:val>
                                        </p:tav>
                                      </p:tavLst>
                                    </p:anim>
                                    <p:anim calcmode="lin" valueType="num">
                                      <p:cBhvr>
                                        <p:cTn id="31" dur="500" fill="hold"/>
                                        <p:tgtEl>
                                          <p:spTgt spid="1460227"/>
                                        </p:tgtEl>
                                        <p:attrNameLst>
                                          <p:attrName>ppt_h</p:attrName>
                                        </p:attrNameLst>
                                      </p:cBhvr>
                                      <p:tavLst>
                                        <p:tav tm="0">
                                          <p:val>
                                            <p:strVal val="2/3*#ppt_h"/>
                                          </p:val>
                                        </p:tav>
                                        <p:tav tm="100000">
                                          <p:val>
                                            <p:strVal val="#ppt_h"/>
                                          </p:val>
                                        </p:tav>
                                      </p:tavLst>
                                    </p:anim>
                                  </p:childTnLst>
                                </p:cTn>
                              </p:par>
                            </p:childTnLst>
                          </p:cTn>
                        </p:par>
                        <p:par>
                          <p:cTn id="32" fill="hold" nodeType="afterGroup">
                            <p:stCondLst>
                              <p:cond delay="1000"/>
                            </p:stCondLst>
                            <p:childTnLst>
                              <p:par>
                                <p:cTn id="33" presetID="9" presetClass="entr" presetSubtype="0" fill="hold" grpId="0" nodeType="afterEffect">
                                  <p:stCondLst>
                                    <p:cond delay="0"/>
                                  </p:stCondLst>
                                  <p:childTnLst>
                                    <p:set>
                                      <p:cBhvr>
                                        <p:cTn id="34" dur="1" fill="hold">
                                          <p:stCondLst>
                                            <p:cond delay="0"/>
                                          </p:stCondLst>
                                        </p:cTn>
                                        <p:tgtEl>
                                          <p:spTgt spid="1460231"/>
                                        </p:tgtEl>
                                        <p:attrNameLst>
                                          <p:attrName>style.visibility</p:attrName>
                                        </p:attrNameLst>
                                      </p:cBhvr>
                                      <p:to>
                                        <p:strVal val="visible"/>
                                      </p:to>
                                    </p:set>
                                    <p:animEffect transition="in" filter="dissolve">
                                      <p:cBhvr>
                                        <p:cTn id="35" dur="500"/>
                                        <p:tgtEl>
                                          <p:spTgt spid="1460231"/>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 presetClass="exit" presetSubtype="0" fill="hold" grpId="0" nodeType="clickEffect">
                                  <p:stCondLst>
                                    <p:cond delay="0"/>
                                  </p:stCondLst>
                                  <p:childTnLst>
                                    <p:set>
                                      <p:cBhvr>
                                        <p:cTn id="39" dur="1" fill="hold">
                                          <p:stCondLst>
                                            <p:cond delay="0"/>
                                          </p:stCondLst>
                                        </p:cTn>
                                        <p:tgtEl>
                                          <p:spTgt spid="15"/>
                                        </p:tgtEl>
                                        <p:attrNameLst>
                                          <p:attrName>style.visibility</p:attrName>
                                        </p:attrNameLst>
                                      </p:cBhvr>
                                      <p:to>
                                        <p:strVal val="hidden"/>
                                      </p:to>
                                    </p:set>
                                  </p:childTnLst>
                                </p:cTn>
                              </p:par>
                              <p:par>
                                <p:cTn id="40" presetID="23" presetClass="entr" presetSubtype="272" fill="hold" grpId="0" nodeType="withEffect">
                                  <p:stCondLst>
                                    <p:cond delay="0"/>
                                  </p:stCondLst>
                                  <p:childTnLst>
                                    <p:set>
                                      <p:cBhvr>
                                        <p:cTn id="41" dur="1" fill="hold">
                                          <p:stCondLst>
                                            <p:cond delay="0"/>
                                          </p:stCondLst>
                                        </p:cTn>
                                        <p:tgtEl>
                                          <p:spTgt spid="1460234"/>
                                        </p:tgtEl>
                                        <p:attrNameLst>
                                          <p:attrName>style.visibility</p:attrName>
                                        </p:attrNameLst>
                                      </p:cBhvr>
                                      <p:to>
                                        <p:strVal val="visible"/>
                                      </p:to>
                                    </p:set>
                                    <p:anim calcmode="lin" valueType="num">
                                      <p:cBhvr>
                                        <p:cTn id="42" dur="500" fill="hold"/>
                                        <p:tgtEl>
                                          <p:spTgt spid="1460234"/>
                                        </p:tgtEl>
                                        <p:attrNameLst>
                                          <p:attrName>ppt_w</p:attrName>
                                        </p:attrNameLst>
                                      </p:cBhvr>
                                      <p:tavLst>
                                        <p:tav tm="0">
                                          <p:val>
                                            <p:strVal val="2/3*#ppt_w"/>
                                          </p:val>
                                        </p:tav>
                                        <p:tav tm="100000">
                                          <p:val>
                                            <p:strVal val="#ppt_w"/>
                                          </p:val>
                                        </p:tav>
                                      </p:tavLst>
                                    </p:anim>
                                    <p:anim calcmode="lin" valueType="num">
                                      <p:cBhvr>
                                        <p:cTn id="43" dur="500" fill="hold"/>
                                        <p:tgtEl>
                                          <p:spTgt spid="1460234"/>
                                        </p:tgtEl>
                                        <p:attrNameLst>
                                          <p:attrName>ppt_h</p:attrName>
                                        </p:attrNameLst>
                                      </p:cBhvr>
                                      <p:tavLst>
                                        <p:tav tm="0">
                                          <p:val>
                                            <p:strVal val="2/3*#ppt_h"/>
                                          </p:val>
                                        </p:tav>
                                        <p:tav tm="100000">
                                          <p:val>
                                            <p:strVal val="#ppt_h"/>
                                          </p:val>
                                        </p:tav>
                                      </p:tavLst>
                                    </p:anim>
                                  </p:childTnLst>
                                </p:cTn>
                              </p:par>
                            </p:childTnLst>
                          </p:cTn>
                        </p:par>
                        <p:par>
                          <p:cTn id="44" fill="hold" nodeType="afterGroup">
                            <p:stCondLst>
                              <p:cond delay="500"/>
                            </p:stCondLst>
                            <p:childTnLst>
                              <p:par>
                                <p:cTn id="45" presetID="9" presetClass="entr" presetSubtype="0" fill="hold" grpId="0" nodeType="afterEffect">
                                  <p:stCondLst>
                                    <p:cond delay="0"/>
                                  </p:stCondLst>
                                  <p:childTnLst>
                                    <p:set>
                                      <p:cBhvr>
                                        <p:cTn id="46" dur="1" fill="hold">
                                          <p:stCondLst>
                                            <p:cond delay="0"/>
                                          </p:stCondLst>
                                        </p:cTn>
                                        <p:tgtEl>
                                          <p:spTgt spid="1460235"/>
                                        </p:tgtEl>
                                        <p:attrNameLst>
                                          <p:attrName>style.visibility</p:attrName>
                                        </p:attrNameLst>
                                      </p:cBhvr>
                                      <p:to>
                                        <p:strVal val="visible"/>
                                      </p:to>
                                    </p:set>
                                    <p:animEffect transition="in" filter="dissolve">
                                      <p:cBhvr>
                                        <p:cTn id="47" dur="500"/>
                                        <p:tgtEl>
                                          <p:spTgt spid="14602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0227" grpId="0" animBg="1" autoUpdateAnimBg="0"/>
      <p:bldP spid="1460228" grpId="0" animBg="1" autoUpdateAnimBg="0"/>
      <p:bldP spid="1460229" grpId="0" animBg="1" autoUpdateAnimBg="0"/>
      <p:bldP spid="1460230" grpId="0" animBg="1"/>
      <p:bldP spid="1460231" grpId="0" animBg="1" autoUpdateAnimBg="0"/>
      <p:bldP spid="1460232" grpId="0" animBg="1"/>
      <p:bldP spid="1460233" grpId="0" animBg="1" autoUpdateAnimBg="0"/>
      <p:bldP spid="1460234" grpId="0" animBg="1" autoUpdateAnimBg="0"/>
      <p:bldP spid="1460235" grpId="0" animBg="1" autoUpdateAnimBg="0"/>
      <p:bldP spid="15" grpId="0" animBg="1"/>
    </p:bld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Date Placeholder 2"/>
          <p:cNvSpPr>
            <a:spLocks noGrp="1"/>
          </p:cNvSpPr>
          <p:nvPr>
            <p:ph type="dt" sz="quarter" idx="10"/>
          </p:nvPr>
        </p:nvSpPr>
        <p:spPr/>
        <p:txBody>
          <a:bodyPr/>
          <a:lstStyle/>
          <a:p>
            <a:pPr>
              <a:defRPr/>
            </a:pPr>
            <a:fld id="{ED1FE8DF-B696-4B05-8FA9-1AD5FFFBA61C}" type="datetime4">
              <a:rPr lang="en-US" smtClean="0"/>
              <a:t>April 5, 2021</a:t>
            </a:fld>
            <a:endParaRPr lang="en-US" altLang="en-US">
              <a:solidFill>
                <a:schemeClr val="bg2"/>
              </a:solidFill>
            </a:endParaRPr>
          </a:p>
        </p:txBody>
      </p:sp>
      <p:sp>
        <p:nvSpPr>
          <p:cNvPr id="14"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F0F6D92-367A-4E58-8F17-8B416929DAAA}" type="slidenum">
              <a:rPr lang="en-US" altLang="en-US" sz="1400">
                <a:solidFill>
                  <a:srgbClr val="000066"/>
                </a:solidFill>
                <a:latin typeface="Arial" panose="020B0604020202020204" pitchFamily="34" charset="0"/>
              </a:rPr>
              <a:pPr/>
              <a:t>25</a:t>
            </a:fld>
            <a:endParaRPr lang="en-US" altLang="en-US" sz="1400">
              <a:solidFill>
                <a:srgbClr val="000066"/>
              </a:solidFill>
              <a:latin typeface="Arial" panose="020B0604020202020204" pitchFamily="34" charset="0"/>
            </a:endParaRPr>
          </a:p>
        </p:txBody>
      </p:sp>
      <p:sp>
        <p:nvSpPr>
          <p:cNvPr id="28677" name="Rectangle 2"/>
          <p:cNvSpPr>
            <a:spLocks noGrp="1" noChangeArrowheads="1"/>
          </p:cNvSpPr>
          <p:nvPr>
            <p:ph type="title"/>
          </p:nvPr>
        </p:nvSpPr>
        <p:spPr/>
        <p:txBody>
          <a:bodyPr/>
          <a:lstStyle/>
          <a:p>
            <a:r>
              <a:rPr lang="en-US" altLang="en-US" smtClean="0"/>
              <a:t>Moglia Run Up III</a:t>
            </a:r>
          </a:p>
        </p:txBody>
      </p:sp>
      <p:sp>
        <p:nvSpPr>
          <p:cNvPr id="1456131" name="AutoShape 3"/>
          <p:cNvSpPr>
            <a:spLocks noChangeArrowheads="1"/>
          </p:cNvSpPr>
          <p:nvPr/>
        </p:nvSpPr>
        <p:spPr bwMode="auto">
          <a:xfrm>
            <a:off x="7772400" y="1524000"/>
            <a:ext cx="26670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3</a:t>
            </a:r>
            <a:r>
              <a:rPr lang="en-US" altLang="en-US" sz="4000" baseline="30000"/>
              <a:t>rd</a:t>
            </a:r>
            <a:r>
              <a:rPr lang="en-US" altLang="en-US" sz="4000"/>
              <a:t> Party</a:t>
            </a:r>
          </a:p>
        </p:txBody>
      </p:sp>
      <p:sp>
        <p:nvSpPr>
          <p:cNvPr id="1456132" name="AutoShape 4"/>
          <p:cNvSpPr>
            <a:spLocks noChangeArrowheads="1"/>
          </p:cNvSpPr>
          <p:nvPr/>
        </p:nvSpPr>
        <p:spPr bwMode="auto">
          <a:xfrm>
            <a:off x="1412796"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a:t>
            </a:r>
          </a:p>
        </p:txBody>
      </p:sp>
      <p:sp>
        <p:nvSpPr>
          <p:cNvPr id="1456133" name="AutoShape 5"/>
          <p:cNvSpPr>
            <a:spLocks noChangeArrowheads="1"/>
          </p:cNvSpPr>
          <p:nvPr/>
        </p:nvSpPr>
        <p:spPr bwMode="auto">
          <a:xfrm>
            <a:off x="1488996" y="5029200"/>
            <a:ext cx="23622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456134" name="Line 6"/>
          <p:cNvSpPr>
            <a:spLocks noChangeShapeType="1"/>
          </p:cNvSpPr>
          <p:nvPr/>
        </p:nvSpPr>
        <p:spPr bwMode="auto">
          <a:xfrm flipV="1">
            <a:off x="3698796" y="1828800"/>
            <a:ext cx="4454604" cy="15460"/>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56135" name="AutoShape 7"/>
          <p:cNvSpPr>
            <a:spLocks noChangeArrowheads="1"/>
          </p:cNvSpPr>
          <p:nvPr/>
        </p:nvSpPr>
        <p:spPr bwMode="auto">
          <a:xfrm>
            <a:off x="3763645" y="3525817"/>
            <a:ext cx="5963813"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 3d party grants nonrecourse guarantee to USC as to HD vis-à-vis debts owed by Corp to USC </a:t>
            </a:r>
          </a:p>
        </p:txBody>
      </p:sp>
      <p:sp>
        <p:nvSpPr>
          <p:cNvPr id="1456136" name="Line 8"/>
          <p:cNvSpPr>
            <a:spLocks noChangeShapeType="1"/>
          </p:cNvSpPr>
          <p:nvPr/>
        </p:nvSpPr>
        <p:spPr bwMode="auto">
          <a:xfrm>
            <a:off x="2631996" y="2667000"/>
            <a:ext cx="0" cy="236220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56137" name="AutoShape 9"/>
          <p:cNvSpPr>
            <a:spLocks noChangeArrowheads="1"/>
          </p:cNvSpPr>
          <p:nvPr/>
        </p:nvSpPr>
        <p:spPr bwMode="auto">
          <a:xfrm>
            <a:off x="100115" y="3214094"/>
            <a:ext cx="2379482"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 Grants SI in HD</a:t>
            </a:r>
          </a:p>
        </p:txBody>
      </p:sp>
      <p:sp>
        <p:nvSpPr>
          <p:cNvPr id="1456138" name="AutoShape 10"/>
          <p:cNvSpPr>
            <a:spLocks noChangeArrowheads="1"/>
          </p:cNvSpPr>
          <p:nvPr/>
        </p:nvSpPr>
        <p:spPr bwMode="auto">
          <a:xfrm>
            <a:off x="9352095" y="5365539"/>
            <a:ext cx="2298700" cy="1219200"/>
          </a:xfrm>
          <a:prstGeom prst="flowChartProcess">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 USC</a:t>
            </a:r>
          </a:p>
        </p:txBody>
      </p:sp>
      <p:sp>
        <p:nvSpPr>
          <p:cNvPr id="1456139" name="Rectangle 11"/>
          <p:cNvSpPr>
            <a:spLocks noChangeArrowheads="1"/>
          </p:cNvSpPr>
          <p:nvPr/>
        </p:nvSpPr>
        <p:spPr bwMode="auto">
          <a:xfrm>
            <a:off x="3658643" y="6054507"/>
            <a:ext cx="4964437" cy="64633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What are Bank’s rights?</a:t>
            </a:r>
          </a:p>
        </p:txBody>
      </p:sp>
      <p:sp>
        <p:nvSpPr>
          <p:cNvPr id="15" name="Rectangle 7"/>
          <p:cNvSpPr>
            <a:spLocks noChangeArrowheads="1"/>
          </p:cNvSpPr>
          <p:nvPr/>
        </p:nvSpPr>
        <p:spPr bwMode="auto">
          <a:xfrm>
            <a:off x="11984187"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6" name="AutoShape 7"/>
          <p:cNvSpPr>
            <a:spLocks noChangeArrowheads="1"/>
          </p:cNvSpPr>
          <p:nvPr/>
        </p:nvSpPr>
        <p:spPr bwMode="auto">
          <a:xfrm>
            <a:off x="3851195" y="2034044"/>
            <a:ext cx="3440114"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 Fee Transfer of Hope Diamond</a:t>
            </a:r>
          </a:p>
        </p:txBody>
      </p:sp>
      <p:sp>
        <p:nvSpPr>
          <p:cNvPr id="17" name="Line 8"/>
          <p:cNvSpPr>
            <a:spLocks noChangeShapeType="1"/>
          </p:cNvSpPr>
          <p:nvPr/>
        </p:nvSpPr>
        <p:spPr bwMode="auto">
          <a:xfrm>
            <a:off x="10053868" y="2631864"/>
            <a:ext cx="15875" cy="2733675"/>
          </a:xfrm>
          <a:prstGeom prst="line">
            <a:avLst/>
          </a:prstGeom>
          <a:noFill/>
          <a:ln w="190500">
            <a:solidFill>
              <a:srgbClr val="00B05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 name="Text Box 5"/>
          <p:cNvSpPr txBox="1">
            <a:spLocks noChangeArrowheads="1"/>
          </p:cNvSpPr>
          <p:nvPr/>
        </p:nvSpPr>
        <p:spPr bwMode="auto">
          <a:xfrm>
            <a:off x="10062693" y="0"/>
            <a:ext cx="2129307"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(3 of 3)</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456132"/>
                                        </p:tgtEl>
                                        <p:attrNameLst>
                                          <p:attrName>style.visibility</p:attrName>
                                        </p:attrNameLst>
                                      </p:cBhvr>
                                      <p:to>
                                        <p:strVal val="visible"/>
                                      </p:to>
                                    </p:set>
                                    <p:anim calcmode="lin" valueType="num">
                                      <p:cBhvr additive="base">
                                        <p:cTn id="7" dur="500" fill="hold"/>
                                        <p:tgtEl>
                                          <p:spTgt spid="1456132"/>
                                        </p:tgtEl>
                                        <p:attrNameLst>
                                          <p:attrName>ppt_x</p:attrName>
                                        </p:attrNameLst>
                                      </p:cBhvr>
                                      <p:tavLst>
                                        <p:tav tm="0">
                                          <p:val>
                                            <p:strVal val="0-#ppt_w/2"/>
                                          </p:val>
                                        </p:tav>
                                        <p:tav tm="100000">
                                          <p:val>
                                            <p:strVal val="#ppt_x"/>
                                          </p:val>
                                        </p:tav>
                                      </p:tavLst>
                                    </p:anim>
                                    <p:anim calcmode="lin" valueType="num">
                                      <p:cBhvr additive="base">
                                        <p:cTn id="8" dur="500" fill="hold"/>
                                        <p:tgtEl>
                                          <p:spTgt spid="1456132"/>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1456134"/>
                                        </p:tgtEl>
                                        <p:attrNameLst>
                                          <p:attrName>style.visibility</p:attrName>
                                        </p:attrNameLst>
                                      </p:cBhvr>
                                      <p:to>
                                        <p:strVal val="visible"/>
                                      </p:to>
                                    </p:set>
                                    <p:animEffect transition="in" filter="wipe(left)">
                                      <p:cBhvr>
                                        <p:cTn id="12" dur="500"/>
                                        <p:tgtEl>
                                          <p:spTgt spid="1456134"/>
                                        </p:tgtEl>
                                      </p:cBhvr>
                                    </p:animEffect>
                                  </p:childTnLst>
                                </p:cTn>
                              </p:par>
                            </p:childTnLst>
                          </p:cTn>
                        </p:par>
                        <p:par>
                          <p:cTn id="13" fill="hold" nodeType="afterGroup">
                            <p:stCondLst>
                              <p:cond delay="1000"/>
                            </p:stCondLst>
                            <p:childTnLst>
                              <p:par>
                                <p:cTn id="14" presetID="23" presetClass="entr" presetSubtype="272" fill="hold" grpId="0" nodeType="afterEffect">
                                  <p:stCondLst>
                                    <p:cond delay="0"/>
                                  </p:stCondLst>
                                  <p:childTnLst>
                                    <p:set>
                                      <p:cBhvr>
                                        <p:cTn id="15" dur="1" fill="hold">
                                          <p:stCondLst>
                                            <p:cond delay="0"/>
                                          </p:stCondLst>
                                        </p:cTn>
                                        <p:tgtEl>
                                          <p:spTgt spid="1456131"/>
                                        </p:tgtEl>
                                        <p:attrNameLst>
                                          <p:attrName>style.visibility</p:attrName>
                                        </p:attrNameLst>
                                      </p:cBhvr>
                                      <p:to>
                                        <p:strVal val="visible"/>
                                      </p:to>
                                    </p:set>
                                    <p:anim calcmode="lin" valueType="num">
                                      <p:cBhvr>
                                        <p:cTn id="16" dur="500" fill="hold"/>
                                        <p:tgtEl>
                                          <p:spTgt spid="1456131"/>
                                        </p:tgtEl>
                                        <p:attrNameLst>
                                          <p:attrName>ppt_w</p:attrName>
                                        </p:attrNameLst>
                                      </p:cBhvr>
                                      <p:tavLst>
                                        <p:tav tm="0">
                                          <p:val>
                                            <p:strVal val="2/3*#ppt_w"/>
                                          </p:val>
                                        </p:tav>
                                        <p:tav tm="100000">
                                          <p:val>
                                            <p:strVal val="#ppt_w"/>
                                          </p:val>
                                        </p:tav>
                                      </p:tavLst>
                                    </p:anim>
                                    <p:anim calcmode="lin" valueType="num">
                                      <p:cBhvr>
                                        <p:cTn id="17" dur="500" fill="hold"/>
                                        <p:tgtEl>
                                          <p:spTgt spid="1456131"/>
                                        </p:tgtEl>
                                        <p:attrNameLst>
                                          <p:attrName>ppt_h</p:attrName>
                                        </p:attrNameLst>
                                      </p:cBhvr>
                                      <p:tavLst>
                                        <p:tav tm="0">
                                          <p:val>
                                            <p:strVal val="2/3*#ppt_h"/>
                                          </p:val>
                                        </p:tav>
                                        <p:tav tm="100000">
                                          <p:val>
                                            <p:strVal val="#ppt_h"/>
                                          </p:val>
                                        </p:tav>
                                      </p:tavLst>
                                    </p:anim>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dissolve">
                                      <p:cBhvr>
                                        <p:cTn id="21" dur="500"/>
                                        <p:tgtEl>
                                          <p:spTgt spid="16"/>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3" presetClass="entr" presetSubtype="272" fill="hold" grpId="0" nodeType="clickEffect">
                                  <p:stCondLst>
                                    <p:cond delay="0"/>
                                  </p:stCondLst>
                                  <p:childTnLst>
                                    <p:set>
                                      <p:cBhvr>
                                        <p:cTn id="25" dur="1" fill="hold">
                                          <p:stCondLst>
                                            <p:cond delay="0"/>
                                          </p:stCondLst>
                                        </p:cTn>
                                        <p:tgtEl>
                                          <p:spTgt spid="1456138"/>
                                        </p:tgtEl>
                                        <p:attrNameLst>
                                          <p:attrName>style.visibility</p:attrName>
                                        </p:attrNameLst>
                                      </p:cBhvr>
                                      <p:to>
                                        <p:strVal val="visible"/>
                                      </p:to>
                                    </p:set>
                                    <p:anim calcmode="lin" valueType="num">
                                      <p:cBhvr>
                                        <p:cTn id="26" dur="500" fill="hold"/>
                                        <p:tgtEl>
                                          <p:spTgt spid="1456138"/>
                                        </p:tgtEl>
                                        <p:attrNameLst>
                                          <p:attrName>ppt_w</p:attrName>
                                        </p:attrNameLst>
                                      </p:cBhvr>
                                      <p:tavLst>
                                        <p:tav tm="0">
                                          <p:val>
                                            <p:strVal val="2/3*#ppt_w"/>
                                          </p:val>
                                        </p:tav>
                                        <p:tav tm="100000">
                                          <p:val>
                                            <p:strVal val="#ppt_w"/>
                                          </p:val>
                                        </p:tav>
                                      </p:tavLst>
                                    </p:anim>
                                    <p:anim calcmode="lin" valueType="num">
                                      <p:cBhvr>
                                        <p:cTn id="27" dur="500" fill="hold"/>
                                        <p:tgtEl>
                                          <p:spTgt spid="1456138"/>
                                        </p:tgtEl>
                                        <p:attrNameLst>
                                          <p:attrName>ppt_h</p:attrName>
                                        </p:attrNameLst>
                                      </p:cBhvr>
                                      <p:tavLst>
                                        <p:tav tm="0">
                                          <p:val>
                                            <p:strVal val="2/3*#ppt_h"/>
                                          </p:val>
                                        </p:tav>
                                        <p:tav tm="100000">
                                          <p:val>
                                            <p:strVal val="#ppt_h"/>
                                          </p:val>
                                        </p:tav>
                                      </p:tavLst>
                                    </p:anim>
                                  </p:childTnLst>
                                </p:cTn>
                              </p:par>
                              <p:par>
                                <p:cTn id="28" presetID="22" presetClass="entr" presetSubtype="1" fill="hold" grpId="0" nodeType="with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wipe(up)">
                                      <p:cBhvr>
                                        <p:cTn id="30" dur="500"/>
                                        <p:tgtEl>
                                          <p:spTgt spid="17"/>
                                        </p:tgtEl>
                                      </p:cBhvr>
                                    </p:animEffect>
                                  </p:childTnLst>
                                </p:cTn>
                              </p:par>
                            </p:childTnLst>
                          </p:cTn>
                        </p:par>
                        <p:par>
                          <p:cTn id="31" fill="hold" nodeType="afterGroup">
                            <p:stCondLst>
                              <p:cond delay="500"/>
                            </p:stCondLst>
                            <p:childTnLst>
                              <p:par>
                                <p:cTn id="32" presetID="9" presetClass="entr" presetSubtype="0" fill="hold" grpId="0" nodeType="afterEffect">
                                  <p:stCondLst>
                                    <p:cond delay="0"/>
                                  </p:stCondLst>
                                  <p:childTnLst>
                                    <p:set>
                                      <p:cBhvr>
                                        <p:cTn id="33" dur="1" fill="hold">
                                          <p:stCondLst>
                                            <p:cond delay="0"/>
                                          </p:stCondLst>
                                        </p:cTn>
                                        <p:tgtEl>
                                          <p:spTgt spid="1456135"/>
                                        </p:tgtEl>
                                        <p:attrNameLst>
                                          <p:attrName>style.visibility</p:attrName>
                                        </p:attrNameLst>
                                      </p:cBhvr>
                                      <p:to>
                                        <p:strVal val="visible"/>
                                      </p:to>
                                    </p:set>
                                    <p:animEffect transition="in" filter="dissolve">
                                      <p:cBhvr>
                                        <p:cTn id="34" dur="500"/>
                                        <p:tgtEl>
                                          <p:spTgt spid="145613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hidden"/>
                                      </p:to>
                                    </p:set>
                                  </p:childTnLst>
                                </p:cTn>
                              </p:par>
                              <p:par>
                                <p:cTn id="39" presetID="22" presetClass="entr" presetSubtype="1" fill="hold" grpId="0" nodeType="withEffect">
                                  <p:stCondLst>
                                    <p:cond delay="0"/>
                                  </p:stCondLst>
                                  <p:childTnLst>
                                    <p:set>
                                      <p:cBhvr>
                                        <p:cTn id="40" dur="1" fill="hold">
                                          <p:stCondLst>
                                            <p:cond delay="0"/>
                                          </p:stCondLst>
                                        </p:cTn>
                                        <p:tgtEl>
                                          <p:spTgt spid="1456136"/>
                                        </p:tgtEl>
                                        <p:attrNameLst>
                                          <p:attrName>style.visibility</p:attrName>
                                        </p:attrNameLst>
                                      </p:cBhvr>
                                      <p:to>
                                        <p:strVal val="visible"/>
                                      </p:to>
                                    </p:set>
                                    <p:animEffect transition="in" filter="wipe(up)">
                                      <p:cBhvr>
                                        <p:cTn id="41" dur="500"/>
                                        <p:tgtEl>
                                          <p:spTgt spid="1456136"/>
                                        </p:tgtEl>
                                      </p:cBhvr>
                                    </p:animEffect>
                                  </p:childTnLst>
                                </p:cTn>
                              </p:par>
                            </p:childTnLst>
                          </p:cTn>
                        </p:par>
                        <p:par>
                          <p:cTn id="42" fill="hold" nodeType="afterGroup">
                            <p:stCondLst>
                              <p:cond delay="500"/>
                            </p:stCondLst>
                            <p:childTnLst>
                              <p:par>
                                <p:cTn id="43" presetID="23" presetClass="entr" presetSubtype="272" fill="hold" grpId="0" nodeType="afterEffect">
                                  <p:stCondLst>
                                    <p:cond delay="0"/>
                                  </p:stCondLst>
                                  <p:childTnLst>
                                    <p:set>
                                      <p:cBhvr>
                                        <p:cTn id="44" dur="1" fill="hold">
                                          <p:stCondLst>
                                            <p:cond delay="0"/>
                                          </p:stCondLst>
                                        </p:cTn>
                                        <p:tgtEl>
                                          <p:spTgt spid="1456133"/>
                                        </p:tgtEl>
                                        <p:attrNameLst>
                                          <p:attrName>style.visibility</p:attrName>
                                        </p:attrNameLst>
                                      </p:cBhvr>
                                      <p:to>
                                        <p:strVal val="visible"/>
                                      </p:to>
                                    </p:set>
                                    <p:anim calcmode="lin" valueType="num">
                                      <p:cBhvr>
                                        <p:cTn id="45" dur="500" fill="hold"/>
                                        <p:tgtEl>
                                          <p:spTgt spid="1456133"/>
                                        </p:tgtEl>
                                        <p:attrNameLst>
                                          <p:attrName>ppt_w</p:attrName>
                                        </p:attrNameLst>
                                      </p:cBhvr>
                                      <p:tavLst>
                                        <p:tav tm="0">
                                          <p:val>
                                            <p:strVal val="2/3*#ppt_w"/>
                                          </p:val>
                                        </p:tav>
                                        <p:tav tm="100000">
                                          <p:val>
                                            <p:strVal val="#ppt_w"/>
                                          </p:val>
                                        </p:tav>
                                      </p:tavLst>
                                    </p:anim>
                                    <p:anim calcmode="lin" valueType="num">
                                      <p:cBhvr>
                                        <p:cTn id="46" dur="500" fill="hold"/>
                                        <p:tgtEl>
                                          <p:spTgt spid="1456133"/>
                                        </p:tgtEl>
                                        <p:attrNameLst>
                                          <p:attrName>ppt_h</p:attrName>
                                        </p:attrNameLst>
                                      </p:cBhvr>
                                      <p:tavLst>
                                        <p:tav tm="0">
                                          <p:val>
                                            <p:strVal val="2/3*#ppt_h"/>
                                          </p:val>
                                        </p:tav>
                                        <p:tav tm="100000">
                                          <p:val>
                                            <p:strVal val="#ppt_h"/>
                                          </p:val>
                                        </p:tav>
                                      </p:tavLst>
                                    </p:anim>
                                  </p:childTnLst>
                                </p:cTn>
                              </p:par>
                            </p:childTnLst>
                          </p:cTn>
                        </p:par>
                        <p:par>
                          <p:cTn id="47" fill="hold" nodeType="afterGroup">
                            <p:stCondLst>
                              <p:cond delay="1000"/>
                            </p:stCondLst>
                            <p:childTnLst>
                              <p:par>
                                <p:cTn id="48" presetID="9" presetClass="entr" presetSubtype="0" fill="hold" grpId="0" nodeType="afterEffect">
                                  <p:stCondLst>
                                    <p:cond delay="0"/>
                                  </p:stCondLst>
                                  <p:childTnLst>
                                    <p:set>
                                      <p:cBhvr>
                                        <p:cTn id="49" dur="1" fill="hold">
                                          <p:stCondLst>
                                            <p:cond delay="0"/>
                                          </p:stCondLst>
                                        </p:cTn>
                                        <p:tgtEl>
                                          <p:spTgt spid="1456137"/>
                                        </p:tgtEl>
                                        <p:attrNameLst>
                                          <p:attrName>style.visibility</p:attrName>
                                        </p:attrNameLst>
                                      </p:cBhvr>
                                      <p:to>
                                        <p:strVal val="visible"/>
                                      </p:to>
                                    </p:set>
                                    <p:animEffect transition="in" filter="dissolve">
                                      <p:cBhvr>
                                        <p:cTn id="50" dur="500"/>
                                        <p:tgtEl>
                                          <p:spTgt spid="1456137"/>
                                        </p:tgtEl>
                                      </p:cBhvr>
                                    </p:animEffect>
                                  </p:childTnLst>
                                </p:cTn>
                              </p:par>
                            </p:childTnLst>
                          </p:cTn>
                        </p:par>
                        <p:par>
                          <p:cTn id="51" fill="hold" nodeType="afterGroup">
                            <p:stCondLst>
                              <p:cond delay="1500"/>
                            </p:stCondLst>
                            <p:childTnLst>
                              <p:par>
                                <p:cTn id="52" presetID="9" presetClass="entr" presetSubtype="0" fill="hold" grpId="0" nodeType="afterEffect">
                                  <p:stCondLst>
                                    <p:cond delay="0"/>
                                  </p:stCondLst>
                                  <p:childTnLst>
                                    <p:set>
                                      <p:cBhvr>
                                        <p:cTn id="53" dur="1" fill="hold">
                                          <p:stCondLst>
                                            <p:cond delay="0"/>
                                          </p:stCondLst>
                                        </p:cTn>
                                        <p:tgtEl>
                                          <p:spTgt spid="1456139"/>
                                        </p:tgtEl>
                                        <p:attrNameLst>
                                          <p:attrName>style.visibility</p:attrName>
                                        </p:attrNameLst>
                                      </p:cBhvr>
                                      <p:to>
                                        <p:strVal val="visible"/>
                                      </p:to>
                                    </p:set>
                                    <p:animEffect transition="in" filter="dissolve">
                                      <p:cBhvr>
                                        <p:cTn id="54" dur="500"/>
                                        <p:tgtEl>
                                          <p:spTgt spid="14561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6131" grpId="0" animBg="1" autoUpdateAnimBg="0"/>
      <p:bldP spid="1456132" grpId="0" animBg="1" autoUpdateAnimBg="0"/>
      <p:bldP spid="1456133" grpId="0" animBg="1" autoUpdateAnimBg="0"/>
      <p:bldP spid="1456134" grpId="0" animBg="1"/>
      <p:bldP spid="1456135" grpId="0" animBg="1" autoUpdateAnimBg="0"/>
      <p:bldP spid="1456136" grpId="0" animBg="1"/>
      <p:bldP spid="1456137" grpId="0" animBg="1" autoUpdateAnimBg="0"/>
      <p:bldP spid="1456138" grpId="0" animBg="1" autoUpdateAnimBg="0"/>
      <p:bldP spid="1456139" grpId="0" animBg="1" autoUpdateAnimBg="0"/>
      <p:bldP spid="15" grpId="0" animBg="1"/>
      <p:bldP spid="16" grpId="0" animBg="1" autoUpdateAnimBg="0"/>
      <p:bldP spid="17" grpId="0" animBg="1"/>
    </p:bld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76295D7-57E2-4425-A87A-263529797227}" type="datetime4">
              <a:rPr lang="en-US" smtClean="0"/>
              <a:t>April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F47C6F6-C7FD-4BA5-907F-1C9CFF2FDDD5}" type="slidenum">
              <a:rPr lang="en-US" altLang="en-US" sz="1400">
                <a:solidFill>
                  <a:srgbClr val="000066"/>
                </a:solidFill>
                <a:latin typeface="Arial" panose="020B0604020202020204" pitchFamily="34" charset="0"/>
              </a:rPr>
              <a:pPr/>
              <a:t>26</a:t>
            </a:fld>
            <a:endParaRPr lang="en-US" altLang="en-US" sz="1400">
              <a:solidFill>
                <a:srgbClr val="000066"/>
              </a:solidFill>
              <a:latin typeface="Arial" panose="020B0604020202020204" pitchFamily="34" charset="0"/>
            </a:endParaRPr>
          </a:p>
        </p:txBody>
      </p:sp>
      <p:sp>
        <p:nvSpPr>
          <p:cNvPr id="25605" name="Rectangle 2"/>
          <p:cNvSpPr>
            <a:spLocks noGrp="1" noChangeArrowheads="1"/>
          </p:cNvSpPr>
          <p:nvPr>
            <p:ph type="title"/>
          </p:nvPr>
        </p:nvSpPr>
        <p:spPr/>
        <p:txBody>
          <a:bodyPr/>
          <a:lstStyle/>
          <a:p>
            <a:r>
              <a:rPr lang="en-US" altLang="en-US" dirty="0" smtClean="0"/>
              <a:t>MRU I Answer</a:t>
            </a:r>
          </a:p>
        </p:txBody>
      </p:sp>
      <p:sp>
        <p:nvSpPr>
          <p:cNvPr id="25606" name="Rectangle 3"/>
          <p:cNvSpPr>
            <a:spLocks noGrp="1" noChangeArrowheads="1"/>
          </p:cNvSpPr>
          <p:nvPr>
            <p:ph type="body" idx="1"/>
          </p:nvPr>
        </p:nvSpPr>
        <p:spPr/>
        <p:txBody>
          <a:bodyPr/>
          <a:lstStyle/>
          <a:p>
            <a:r>
              <a:rPr lang="en-US" altLang="en-US" smtClean="0"/>
              <a:t>The First Transfer</a:t>
            </a:r>
          </a:p>
          <a:p>
            <a:pPr lvl="1"/>
            <a:r>
              <a:rPr lang="en-US" altLang="en-US" smtClean="0"/>
              <a:t>Fee transfer ends rights of Corp in Hope Diamond</a:t>
            </a:r>
          </a:p>
          <a:p>
            <a:r>
              <a:rPr lang="en-US" altLang="en-US" smtClean="0"/>
              <a:t>Grant of Security Interest</a:t>
            </a:r>
          </a:p>
          <a:p>
            <a:pPr lvl="1"/>
            <a:r>
              <a:rPr lang="en-US" altLang="en-US" smtClean="0"/>
              <a:t>Corp has no rights in the HD</a:t>
            </a:r>
          </a:p>
          <a:p>
            <a:pPr lvl="1"/>
            <a:r>
              <a:rPr lang="en-US" altLang="en-US" smtClean="0"/>
              <a:t>Cannot grant SI in it</a:t>
            </a:r>
          </a:p>
          <a:p>
            <a:pPr lvl="1"/>
            <a:r>
              <a:rPr lang="en-US" altLang="en-US" smtClean="0"/>
              <a:t>See 9-203(b)(2)</a:t>
            </a:r>
          </a:p>
          <a:p>
            <a:pPr lvl="1"/>
            <a:endParaRPr lang="en-US" alt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7E8B33F9-44AE-4A37-A712-E0197DEF1C29}" type="datetime4">
              <a:rPr lang="en-US" smtClean="0"/>
              <a:t>April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B3EE0CF-7B61-4FB7-999C-A4936410FD19}" type="slidenum">
              <a:rPr lang="en-US" altLang="en-US" sz="1400">
                <a:solidFill>
                  <a:srgbClr val="000066"/>
                </a:solidFill>
                <a:latin typeface="Arial" panose="020B0604020202020204" pitchFamily="34" charset="0"/>
              </a:rPr>
              <a:pPr/>
              <a:t>27</a:t>
            </a:fld>
            <a:endParaRPr lang="en-US" altLang="en-US" sz="1400">
              <a:solidFill>
                <a:srgbClr val="000066"/>
              </a:solidFill>
              <a:latin typeface="Arial" panose="020B0604020202020204" pitchFamily="34" charset="0"/>
            </a:endParaRPr>
          </a:p>
        </p:txBody>
      </p:sp>
      <p:sp>
        <p:nvSpPr>
          <p:cNvPr id="27653" name="Rectangle 2"/>
          <p:cNvSpPr>
            <a:spLocks noGrp="1" noChangeArrowheads="1"/>
          </p:cNvSpPr>
          <p:nvPr>
            <p:ph type="title"/>
          </p:nvPr>
        </p:nvSpPr>
        <p:spPr/>
        <p:txBody>
          <a:bodyPr/>
          <a:lstStyle/>
          <a:p>
            <a:r>
              <a:rPr lang="en-US" altLang="en-US" dirty="0" smtClean="0"/>
              <a:t>MRU II Answer</a:t>
            </a:r>
          </a:p>
        </p:txBody>
      </p:sp>
      <p:sp>
        <p:nvSpPr>
          <p:cNvPr id="27654" name="Rectangle 3"/>
          <p:cNvSpPr>
            <a:spLocks noGrp="1" noChangeArrowheads="1"/>
          </p:cNvSpPr>
          <p:nvPr>
            <p:ph type="body" idx="1"/>
          </p:nvPr>
        </p:nvSpPr>
        <p:spPr/>
        <p:txBody>
          <a:bodyPr/>
          <a:lstStyle/>
          <a:p>
            <a:r>
              <a:rPr lang="en-US" altLang="en-US" smtClean="0"/>
              <a:t>Issue</a:t>
            </a:r>
          </a:p>
          <a:p>
            <a:pPr lvl="1"/>
            <a:r>
              <a:rPr lang="en-US" altLang="en-US" smtClean="0"/>
              <a:t>SI granted prior to the fee transfer</a:t>
            </a:r>
          </a:p>
          <a:p>
            <a:pPr lvl="1"/>
            <a:r>
              <a:rPr lang="en-US" altLang="en-US" smtClean="0"/>
              <a:t>Does the SI survive the transfer?</a:t>
            </a:r>
          </a:p>
          <a:p>
            <a:r>
              <a:rPr lang="en-US" altLang="en-US" smtClean="0"/>
              <a:t>Answer</a:t>
            </a:r>
          </a:p>
          <a:p>
            <a:pPr lvl="1"/>
            <a:r>
              <a:rPr lang="en-US" altLang="en-US" smtClean="0"/>
              <a:t>Yes, if not a transfer to a buyer in the ordinary course of business</a:t>
            </a:r>
          </a:p>
          <a:p>
            <a:pPr lvl="1"/>
            <a:r>
              <a:rPr lang="en-US" altLang="en-US" smtClean="0"/>
              <a:t>See 9-315(a)(1); 9-320(a)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B93E180E-1333-46AC-BEC8-818BC2BC67C0}" type="datetime4">
              <a:rPr lang="en-US" smtClean="0"/>
              <a:t>April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A36BC87-437D-4572-B8C7-1C44B5FC85EF}" type="slidenum">
              <a:rPr lang="en-US" altLang="en-US" sz="1400">
                <a:solidFill>
                  <a:srgbClr val="000066"/>
                </a:solidFill>
                <a:latin typeface="Arial" panose="020B0604020202020204" pitchFamily="34" charset="0"/>
              </a:rPr>
              <a:pPr/>
              <a:t>28</a:t>
            </a:fld>
            <a:endParaRPr lang="en-US" altLang="en-US" sz="1400">
              <a:solidFill>
                <a:srgbClr val="000066"/>
              </a:solidFill>
              <a:latin typeface="Arial" panose="020B0604020202020204" pitchFamily="34" charset="0"/>
            </a:endParaRPr>
          </a:p>
        </p:txBody>
      </p:sp>
      <p:sp>
        <p:nvSpPr>
          <p:cNvPr id="29701" name="Rectangle 2"/>
          <p:cNvSpPr>
            <a:spLocks noGrp="1" noChangeArrowheads="1"/>
          </p:cNvSpPr>
          <p:nvPr>
            <p:ph type="title"/>
          </p:nvPr>
        </p:nvSpPr>
        <p:spPr/>
        <p:txBody>
          <a:bodyPr/>
          <a:lstStyle/>
          <a:p>
            <a:r>
              <a:rPr lang="en-US" altLang="en-US" dirty="0" smtClean="0"/>
              <a:t>MRU III Answer</a:t>
            </a:r>
          </a:p>
        </p:txBody>
      </p:sp>
      <p:sp>
        <p:nvSpPr>
          <p:cNvPr id="29702" name="Rectangle 3"/>
          <p:cNvSpPr>
            <a:spLocks noGrp="1" noChangeArrowheads="1"/>
          </p:cNvSpPr>
          <p:nvPr>
            <p:ph type="body" idx="1"/>
          </p:nvPr>
        </p:nvSpPr>
        <p:spPr/>
        <p:txBody>
          <a:bodyPr/>
          <a:lstStyle/>
          <a:p>
            <a:r>
              <a:rPr lang="en-US" altLang="en-US" smtClean="0"/>
              <a:t>Hope Diamond Transfer as Before</a:t>
            </a:r>
          </a:p>
          <a:p>
            <a:r>
              <a:rPr lang="en-US" altLang="en-US" smtClean="0"/>
              <a:t>As to Corp USC</a:t>
            </a:r>
          </a:p>
          <a:p>
            <a:pPr lvl="1"/>
            <a:r>
              <a:rPr lang="en-US" altLang="en-US" smtClean="0"/>
              <a:t>Bank seems to have no basis to complain about nonrecourse guarantee from 3</a:t>
            </a:r>
            <a:r>
              <a:rPr lang="en-US" altLang="en-US" baseline="30000" smtClean="0"/>
              <a:t>rd</a:t>
            </a:r>
            <a:r>
              <a:rPr lang="en-US" altLang="en-US" smtClean="0"/>
              <a:t> party</a:t>
            </a:r>
          </a:p>
          <a:p>
            <a:pPr lvl="1"/>
            <a:endParaRPr lang="en-US" altLang="en-US"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 name="Date Placeholder 2"/>
          <p:cNvSpPr>
            <a:spLocks noGrp="1"/>
          </p:cNvSpPr>
          <p:nvPr>
            <p:ph type="dt" sz="quarter" idx="10"/>
          </p:nvPr>
        </p:nvSpPr>
        <p:spPr/>
        <p:txBody>
          <a:bodyPr/>
          <a:lstStyle/>
          <a:p>
            <a:pPr>
              <a:defRPr/>
            </a:pPr>
            <a:fld id="{66F45279-E912-4D38-BB8F-1B15C6B6C1A4}" type="datetime4">
              <a:rPr lang="en-US" smtClean="0"/>
              <a:t>April 5, 2021</a:t>
            </a:fld>
            <a:endParaRPr lang="en-US" altLang="en-US">
              <a:solidFill>
                <a:schemeClr val="bg2"/>
              </a:solidFill>
            </a:endParaRPr>
          </a:p>
        </p:txBody>
      </p:sp>
      <p:sp>
        <p:nvSpPr>
          <p:cNvPr id="19"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58594BA-D441-40E9-BF94-55587948DAA7}" type="slidenum">
              <a:rPr lang="en-US" altLang="en-US" sz="1400">
                <a:solidFill>
                  <a:srgbClr val="000066"/>
                </a:solidFill>
                <a:latin typeface="Arial" panose="020B0604020202020204" pitchFamily="34" charset="0"/>
              </a:rPr>
              <a:pPr/>
              <a:t>29</a:t>
            </a:fld>
            <a:endParaRPr lang="en-US" altLang="en-US" sz="1400">
              <a:solidFill>
                <a:srgbClr val="000066"/>
              </a:solidFill>
              <a:latin typeface="Arial" panose="020B0604020202020204" pitchFamily="34" charset="0"/>
            </a:endParaRPr>
          </a:p>
        </p:txBody>
      </p:sp>
      <p:sp>
        <p:nvSpPr>
          <p:cNvPr id="30725" name="Rectangle 2"/>
          <p:cNvSpPr>
            <a:spLocks noGrp="1" noChangeArrowheads="1"/>
          </p:cNvSpPr>
          <p:nvPr>
            <p:ph type="title"/>
          </p:nvPr>
        </p:nvSpPr>
        <p:spPr/>
        <p:txBody>
          <a:bodyPr/>
          <a:lstStyle/>
          <a:p>
            <a:r>
              <a:rPr lang="en-US" altLang="en-US" smtClean="0"/>
              <a:t>Moglia I: Trust as Entity</a:t>
            </a:r>
          </a:p>
        </p:txBody>
      </p:sp>
      <p:sp>
        <p:nvSpPr>
          <p:cNvPr id="1472515" name="AutoShape 3"/>
          <p:cNvSpPr>
            <a:spLocks noChangeArrowheads="1"/>
          </p:cNvSpPr>
          <p:nvPr/>
        </p:nvSpPr>
        <p:spPr bwMode="auto">
          <a:xfrm>
            <a:off x="9347200" y="1485900"/>
            <a:ext cx="26670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Execs</a:t>
            </a:r>
          </a:p>
        </p:txBody>
      </p:sp>
      <p:sp>
        <p:nvSpPr>
          <p:cNvPr id="1472516" name="AutoShape 4"/>
          <p:cNvSpPr>
            <a:spLocks noChangeArrowheads="1"/>
          </p:cNvSpPr>
          <p:nvPr/>
        </p:nvSpPr>
        <p:spPr bwMode="auto">
          <a:xfrm>
            <a:off x="1568451" y="1381125"/>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Outboard</a:t>
            </a:r>
          </a:p>
        </p:txBody>
      </p:sp>
      <p:sp>
        <p:nvSpPr>
          <p:cNvPr id="1472517" name="AutoShape 5"/>
          <p:cNvSpPr>
            <a:spLocks noChangeArrowheads="1"/>
          </p:cNvSpPr>
          <p:nvPr/>
        </p:nvSpPr>
        <p:spPr bwMode="auto">
          <a:xfrm>
            <a:off x="1644651" y="4962525"/>
            <a:ext cx="23622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472518" name="Line 6"/>
          <p:cNvSpPr>
            <a:spLocks noChangeShapeType="1"/>
          </p:cNvSpPr>
          <p:nvPr/>
        </p:nvSpPr>
        <p:spPr bwMode="auto">
          <a:xfrm>
            <a:off x="3854451" y="1823879"/>
            <a:ext cx="2633401" cy="28377"/>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72519" name="AutoShape 7"/>
          <p:cNvSpPr>
            <a:spLocks noChangeArrowheads="1"/>
          </p:cNvSpPr>
          <p:nvPr/>
        </p:nvSpPr>
        <p:spPr bwMode="auto">
          <a:xfrm>
            <a:off x="6556113" y="2656284"/>
            <a:ext cx="5297360"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 </a:t>
            </a:r>
            <a:r>
              <a:rPr lang="en-US" altLang="en-US" sz="3200" dirty="0" smtClean="0"/>
              <a:t>Money transfers to Execs under certain conditions</a:t>
            </a:r>
            <a:endParaRPr lang="en-US" altLang="en-US" sz="3200" dirty="0"/>
          </a:p>
        </p:txBody>
      </p:sp>
      <p:sp>
        <p:nvSpPr>
          <p:cNvPr id="1472520" name="Line 8"/>
          <p:cNvSpPr>
            <a:spLocks noChangeShapeType="1"/>
          </p:cNvSpPr>
          <p:nvPr/>
        </p:nvSpPr>
        <p:spPr bwMode="auto">
          <a:xfrm>
            <a:off x="2787651" y="2600325"/>
            <a:ext cx="0" cy="236220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72521" name="AutoShape 9"/>
          <p:cNvSpPr>
            <a:spLocks noChangeArrowheads="1"/>
          </p:cNvSpPr>
          <p:nvPr/>
        </p:nvSpPr>
        <p:spPr bwMode="auto">
          <a:xfrm>
            <a:off x="28577" y="2868654"/>
            <a:ext cx="2466974"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 Grants SI in Corp’s rights in GI</a:t>
            </a:r>
          </a:p>
        </p:txBody>
      </p:sp>
      <p:sp>
        <p:nvSpPr>
          <p:cNvPr id="1472522" name="AutoShape 10"/>
          <p:cNvSpPr>
            <a:spLocks noChangeArrowheads="1"/>
          </p:cNvSpPr>
          <p:nvPr/>
        </p:nvSpPr>
        <p:spPr bwMode="auto">
          <a:xfrm>
            <a:off x="9059242" y="4441825"/>
            <a:ext cx="1371600" cy="1219200"/>
          </a:xfrm>
          <a:prstGeom prst="flowChartProcess">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USC</a:t>
            </a:r>
          </a:p>
        </p:txBody>
      </p:sp>
      <p:sp>
        <p:nvSpPr>
          <p:cNvPr id="1472523" name="Rectangle 11"/>
          <p:cNvSpPr>
            <a:spLocks noChangeArrowheads="1"/>
          </p:cNvSpPr>
          <p:nvPr/>
        </p:nvSpPr>
        <p:spPr bwMode="auto">
          <a:xfrm>
            <a:off x="3812005" y="6196365"/>
            <a:ext cx="4669589" cy="64633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What are Bank’s rights?</a:t>
            </a:r>
          </a:p>
        </p:txBody>
      </p:sp>
      <p:sp>
        <p:nvSpPr>
          <p:cNvPr id="1472524" name="AutoShape 12"/>
          <p:cNvSpPr>
            <a:spLocks noChangeArrowheads="1"/>
          </p:cNvSpPr>
          <p:nvPr/>
        </p:nvSpPr>
        <p:spPr bwMode="auto">
          <a:xfrm>
            <a:off x="4298951" y="4094202"/>
            <a:ext cx="3742390"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 Only USC can collect from res; no SI in res allowed</a:t>
            </a:r>
          </a:p>
        </p:txBody>
      </p:sp>
      <p:sp>
        <p:nvSpPr>
          <p:cNvPr id="1472525" name="AutoShape 13"/>
          <p:cNvSpPr>
            <a:spLocks noChangeArrowheads="1"/>
          </p:cNvSpPr>
          <p:nvPr/>
        </p:nvSpPr>
        <p:spPr bwMode="auto">
          <a:xfrm>
            <a:off x="6487852" y="1343025"/>
            <a:ext cx="1371600" cy="1219200"/>
          </a:xfrm>
          <a:prstGeom prst="flowChartProcess">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Trust</a:t>
            </a:r>
          </a:p>
        </p:txBody>
      </p:sp>
      <p:sp>
        <p:nvSpPr>
          <p:cNvPr id="1472526" name="Line 14"/>
          <p:cNvSpPr>
            <a:spLocks noChangeShapeType="1"/>
          </p:cNvSpPr>
          <p:nvPr/>
        </p:nvSpPr>
        <p:spPr bwMode="auto">
          <a:xfrm>
            <a:off x="7838815" y="1884364"/>
            <a:ext cx="1842513" cy="66984"/>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72527" name="AutoShape 15"/>
          <p:cNvSpPr>
            <a:spLocks noChangeArrowheads="1"/>
          </p:cNvSpPr>
          <p:nvPr/>
        </p:nvSpPr>
        <p:spPr bwMode="auto">
          <a:xfrm>
            <a:off x="3965315" y="2229207"/>
            <a:ext cx="2298700" cy="64698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 $14mm</a:t>
            </a:r>
          </a:p>
        </p:txBody>
      </p:sp>
      <p:sp>
        <p:nvSpPr>
          <p:cNvPr id="1472528" name="Line 16"/>
          <p:cNvSpPr>
            <a:spLocks noChangeShapeType="1"/>
          </p:cNvSpPr>
          <p:nvPr/>
        </p:nvSpPr>
        <p:spPr bwMode="auto">
          <a:xfrm>
            <a:off x="6556114" y="2656284"/>
            <a:ext cx="2503127" cy="2357319"/>
          </a:xfrm>
          <a:prstGeom prst="line">
            <a:avLst/>
          </a:prstGeom>
          <a:noFill/>
          <a:ln w="190500">
            <a:solidFill>
              <a:srgbClr val="80008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 name="Rectangle 7"/>
          <p:cNvSpPr>
            <a:spLocks noChangeArrowheads="1"/>
          </p:cNvSpPr>
          <p:nvPr/>
        </p:nvSpPr>
        <p:spPr bwMode="auto">
          <a:xfrm>
            <a:off x="12012261" y="6685534"/>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472516"/>
                                        </p:tgtEl>
                                        <p:attrNameLst>
                                          <p:attrName>style.visibility</p:attrName>
                                        </p:attrNameLst>
                                      </p:cBhvr>
                                      <p:to>
                                        <p:strVal val="visible"/>
                                      </p:to>
                                    </p:set>
                                    <p:anim calcmode="lin" valueType="num">
                                      <p:cBhvr additive="base">
                                        <p:cTn id="7" dur="500" fill="hold"/>
                                        <p:tgtEl>
                                          <p:spTgt spid="1472516"/>
                                        </p:tgtEl>
                                        <p:attrNameLst>
                                          <p:attrName>ppt_x</p:attrName>
                                        </p:attrNameLst>
                                      </p:cBhvr>
                                      <p:tavLst>
                                        <p:tav tm="0">
                                          <p:val>
                                            <p:strVal val="0-#ppt_w/2"/>
                                          </p:val>
                                        </p:tav>
                                        <p:tav tm="100000">
                                          <p:val>
                                            <p:strVal val="#ppt_x"/>
                                          </p:val>
                                        </p:tav>
                                      </p:tavLst>
                                    </p:anim>
                                    <p:anim calcmode="lin" valueType="num">
                                      <p:cBhvr additive="base">
                                        <p:cTn id="8" dur="500" fill="hold"/>
                                        <p:tgtEl>
                                          <p:spTgt spid="147251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1472518"/>
                                        </p:tgtEl>
                                        <p:attrNameLst>
                                          <p:attrName>style.visibility</p:attrName>
                                        </p:attrNameLst>
                                      </p:cBhvr>
                                      <p:to>
                                        <p:strVal val="visible"/>
                                      </p:to>
                                    </p:set>
                                    <p:animEffect transition="in" filter="wipe(left)">
                                      <p:cBhvr>
                                        <p:cTn id="12" dur="500"/>
                                        <p:tgtEl>
                                          <p:spTgt spid="1472518"/>
                                        </p:tgtEl>
                                      </p:cBhvr>
                                    </p:animEffect>
                                  </p:childTnLst>
                                </p:cTn>
                              </p:par>
                            </p:childTnLst>
                          </p:cTn>
                        </p:par>
                        <p:par>
                          <p:cTn id="13" fill="hold" nodeType="afterGroup">
                            <p:stCondLst>
                              <p:cond delay="1000"/>
                            </p:stCondLst>
                            <p:childTnLst>
                              <p:par>
                                <p:cTn id="14" presetID="23" presetClass="entr" presetSubtype="272" fill="hold" grpId="0" nodeType="afterEffect">
                                  <p:stCondLst>
                                    <p:cond delay="0"/>
                                  </p:stCondLst>
                                  <p:childTnLst>
                                    <p:set>
                                      <p:cBhvr>
                                        <p:cTn id="15" dur="1" fill="hold">
                                          <p:stCondLst>
                                            <p:cond delay="0"/>
                                          </p:stCondLst>
                                        </p:cTn>
                                        <p:tgtEl>
                                          <p:spTgt spid="1472525"/>
                                        </p:tgtEl>
                                        <p:attrNameLst>
                                          <p:attrName>style.visibility</p:attrName>
                                        </p:attrNameLst>
                                      </p:cBhvr>
                                      <p:to>
                                        <p:strVal val="visible"/>
                                      </p:to>
                                    </p:set>
                                    <p:anim calcmode="lin" valueType="num">
                                      <p:cBhvr>
                                        <p:cTn id="16" dur="500" fill="hold"/>
                                        <p:tgtEl>
                                          <p:spTgt spid="1472525"/>
                                        </p:tgtEl>
                                        <p:attrNameLst>
                                          <p:attrName>ppt_w</p:attrName>
                                        </p:attrNameLst>
                                      </p:cBhvr>
                                      <p:tavLst>
                                        <p:tav tm="0">
                                          <p:val>
                                            <p:strVal val="2/3*#ppt_w"/>
                                          </p:val>
                                        </p:tav>
                                        <p:tav tm="100000">
                                          <p:val>
                                            <p:strVal val="#ppt_w"/>
                                          </p:val>
                                        </p:tav>
                                      </p:tavLst>
                                    </p:anim>
                                    <p:anim calcmode="lin" valueType="num">
                                      <p:cBhvr>
                                        <p:cTn id="17" dur="500" fill="hold"/>
                                        <p:tgtEl>
                                          <p:spTgt spid="1472525"/>
                                        </p:tgtEl>
                                        <p:attrNameLst>
                                          <p:attrName>ppt_h</p:attrName>
                                        </p:attrNameLst>
                                      </p:cBhvr>
                                      <p:tavLst>
                                        <p:tav tm="0">
                                          <p:val>
                                            <p:strVal val="2/3*#ppt_h"/>
                                          </p:val>
                                        </p:tav>
                                        <p:tav tm="100000">
                                          <p:val>
                                            <p:strVal val="#ppt_h"/>
                                          </p:val>
                                        </p:tav>
                                      </p:tavLst>
                                    </p:anim>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472527"/>
                                        </p:tgtEl>
                                        <p:attrNameLst>
                                          <p:attrName>style.visibility</p:attrName>
                                        </p:attrNameLst>
                                      </p:cBhvr>
                                      <p:to>
                                        <p:strVal val="visible"/>
                                      </p:to>
                                    </p:set>
                                    <p:animEffect transition="in" filter="dissolve">
                                      <p:cBhvr>
                                        <p:cTn id="21" dur="500"/>
                                        <p:tgtEl>
                                          <p:spTgt spid="147252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472526"/>
                                        </p:tgtEl>
                                        <p:attrNameLst>
                                          <p:attrName>style.visibility</p:attrName>
                                        </p:attrNameLst>
                                      </p:cBhvr>
                                      <p:to>
                                        <p:strVal val="visible"/>
                                      </p:to>
                                    </p:set>
                                    <p:animEffect transition="in" filter="wipe(left)">
                                      <p:cBhvr>
                                        <p:cTn id="26" dur="500"/>
                                        <p:tgtEl>
                                          <p:spTgt spid="1472526"/>
                                        </p:tgtEl>
                                      </p:cBhvr>
                                    </p:animEffect>
                                  </p:childTnLst>
                                </p:cTn>
                              </p:par>
                            </p:childTnLst>
                          </p:cTn>
                        </p:par>
                        <p:par>
                          <p:cTn id="27" fill="hold" nodeType="afterGroup">
                            <p:stCondLst>
                              <p:cond delay="500"/>
                            </p:stCondLst>
                            <p:childTnLst>
                              <p:par>
                                <p:cTn id="28" presetID="23" presetClass="entr" presetSubtype="272" fill="hold" grpId="0" nodeType="afterEffect">
                                  <p:stCondLst>
                                    <p:cond delay="0"/>
                                  </p:stCondLst>
                                  <p:childTnLst>
                                    <p:set>
                                      <p:cBhvr>
                                        <p:cTn id="29" dur="1" fill="hold">
                                          <p:stCondLst>
                                            <p:cond delay="0"/>
                                          </p:stCondLst>
                                        </p:cTn>
                                        <p:tgtEl>
                                          <p:spTgt spid="1472515"/>
                                        </p:tgtEl>
                                        <p:attrNameLst>
                                          <p:attrName>style.visibility</p:attrName>
                                        </p:attrNameLst>
                                      </p:cBhvr>
                                      <p:to>
                                        <p:strVal val="visible"/>
                                      </p:to>
                                    </p:set>
                                    <p:anim calcmode="lin" valueType="num">
                                      <p:cBhvr>
                                        <p:cTn id="30" dur="500" fill="hold"/>
                                        <p:tgtEl>
                                          <p:spTgt spid="1472515"/>
                                        </p:tgtEl>
                                        <p:attrNameLst>
                                          <p:attrName>ppt_w</p:attrName>
                                        </p:attrNameLst>
                                      </p:cBhvr>
                                      <p:tavLst>
                                        <p:tav tm="0">
                                          <p:val>
                                            <p:strVal val="2/3*#ppt_w"/>
                                          </p:val>
                                        </p:tav>
                                        <p:tav tm="100000">
                                          <p:val>
                                            <p:strVal val="#ppt_w"/>
                                          </p:val>
                                        </p:tav>
                                      </p:tavLst>
                                    </p:anim>
                                    <p:anim calcmode="lin" valueType="num">
                                      <p:cBhvr>
                                        <p:cTn id="31" dur="500" fill="hold"/>
                                        <p:tgtEl>
                                          <p:spTgt spid="1472515"/>
                                        </p:tgtEl>
                                        <p:attrNameLst>
                                          <p:attrName>ppt_h</p:attrName>
                                        </p:attrNameLst>
                                      </p:cBhvr>
                                      <p:tavLst>
                                        <p:tav tm="0">
                                          <p:val>
                                            <p:strVal val="2/3*#ppt_h"/>
                                          </p:val>
                                        </p:tav>
                                        <p:tav tm="100000">
                                          <p:val>
                                            <p:strVal val="#ppt_h"/>
                                          </p:val>
                                        </p:tav>
                                      </p:tavLst>
                                    </p:anim>
                                  </p:childTnLst>
                                </p:cTn>
                              </p:par>
                            </p:childTnLst>
                          </p:cTn>
                        </p:par>
                        <p:par>
                          <p:cTn id="32" fill="hold" nodeType="afterGroup">
                            <p:stCondLst>
                              <p:cond delay="1000"/>
                            </p:stCondLst>
                            <p:childTnLst>
                              <p:par>
                                <p:cTn id="33" presetID="9" presetClass="entr" presetSubtype="0" fill="hold" grpId="0" nodeType="afterEffect">
                                  <p:stCondLst>
                                    <p:cond delay="0"/>
                                  </p:stCondLst>
                                  <p:childTnLst>
                                    <p:set>
                                      <p:cBhvr>
                                        <p:cTn id="34" dur="1" fill="hold">
                                          <p:stCondLst>
                                            <p:cond delay="0"/>
                                          </p:stCondLst>
                                        </p:cTn>
                                        <p:tgtEl>
                                          <p:spTgt spid="1472519"/>
                                        </p:tgtEl>
                                        <p:attrNameLst>
                                          <p:attrName>style.visibility</p:attrName>
                                        </p:attrNameLst>
                                      </p:cBhvr>
                                      <p:to>
                                        <p:strVal val="visible"/>
                                      </p:to>
                                    </p:set>
                                    <p:animEffect transition="in" filter="dissolve">
                                      <p:cBhvr>
                                        <p:cTn id="35" dur="500"/>
                                        <p:tgtEl>
                                          <p:spTgt spid="1472519"/>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2" presetClass="entr" presetSubtype="1" fill="hold" grpId="0" nodeType="clickEffect">
                                  <p:stCondLst>
                                    <p:cond delay="0"/>
                                  </p:stCondLst>
                                  <p:childTnLst>
                                    <p:set>
                                      <p:cBhvr>
                                        <p:cTn id="39" dur="1" fill="hold">
                                          <p:stCondLst>
                                            <p:cond delay="0"/>
                                          </p:stCondLst>
                                        </p:cTn>
                                        <p:tgtEl>
                                          <p:spTgt spid="1472528"/>
                                        </p:tgtEl>
                                        <p:attrNameLst>
                                          <p:attrName>style.visibility</p:attrName>
                                        </p:attrNameLst>
                                      </p:cBhvr>
                                      <p:to>
                                        <p:strVal val="visible"/>
                                      </p:to>
                                    </p:set>
                                    <p:animEffect transition="in" filter="wipe(up)">
                                      <p:cBhvr>
                                        <p:cTn id="40" dur="500"/>
                                        <p:tgtEl>
                                          <p:spTgt spid="1472528"/>
                                        </p:tgtEl>
                                      </p:cBhvr>
                                    </p:animEffect>
                                  </p:childTnLst>
                                </p:cTn>
                              </p:par>
                            </p:childTnLst>
                          </p:cTn>
                        </p:par>
                        <p:par>
                          <p:cTn id="41" fill="hold" nodeType="afterGroup">
                            <p:stCondLst>
                              <p:cond delay="500"/>
                            </p:stCondLst>
                            <p:childTnLst>
                              <p:par>
                                <p:cTn id="42" presetID="23" presetClass="entr" presetSubtype="272" fill="hold" grpId="0" nodeType="afterEffect">
                                  <p:stCondLst>
                                    <p:cond delay="0"/>
                                  </p:stCondLst>
                                  <p:childTnLst>
                                    <p:set>
                                      <p:cBhvr>
                                        <p:cTn id="43" dur="1" fill="hold">
                                          <p:stCondLst>
                                            <p:cond delay="0"/>
                                          </p:stCondLst>
                                        </p:cTn>
                                        <p:tgtEl>
                                          <p:spTgt spid="1472522"/>
                                        </p:tgtEl>
                                        <p:attrNameLst>
                                          <p:attrName>style.visibility</p:attrName>
                                        </p:attrNameLst>
                                      </p:cBhvr>
                                      <p:to>
                                        <p:strVal val="visible"/>
                                      </p:to>
                                    </p:set>
                                    <p:anim calcmode="lin" valueType="num">
                                      <p:cBhvr>
                                        <p:cTn id="44" dur="500" fill="hold"/>
                                        <p:tgtEl>
                                          <p:spTgt spid="1472522"/>
                                        </p:tgtEl>
                                        <p:attrNameLst>
                                          <p:attrName>ppt_w</p:attrName>
                                        </p:attrNameLst>
                                      </p:cBhvr>
                                      <p:tavLst>
                                        <p:tav tm="0">
                                          <p:val>
                                            <p:strVal val="2/3*#ppt_w"/>
                                          </p:val>
                                        </p:tav>
                                        <p:tav tm="100000">
                                          <p:val>
                                            <p:strVal val="#ppt_w"/>
                                          </p:val>
                                        </p:tav>
                                      </p:tavLst>
                                    </p:anim>
                                    <p:anim calcmode="lin" valueType="num">
                                      <p:cBhvr>
                                        <p:cTn id="45" dur="500" fill="hold"/>
                                        <p:tgtEl>
                                          <p:spTgt spid="1472522"/>
                                        </p:tgtEl>
                                        <p:attrNameLst>
                                          <p:attrName>ppt_h</p:attrName>
                                        </p:attrNameLst>
                                      </p:cBhvr>
                                      <p:tavLst>
                                        <p:tav tm="0">
                                          <p:val>
                                            <p:strVal val="2/3*#ppt_h"/>
                                          </p:val>
                                        </p:tav>
                                        <p:tav tm="100000">
                                          <p:val>
                                            <p:strVal val="#ppt_h"/>
                                          </p:val>
                                        </p:tav>
                                      </p:tavLst>
                                    </p:anim>
                                  </p:childTnLst>
                                </p:cTn>
                              </p:par>
                            </p:childTnLst>
                          </p:cTn>
                        </p:par>
                        <p:par>
                          <p:cTn id="46" fill="hold" nodeType="afterGroup">
                            <p:stCondLst>
                              <p:cond delay="1000"/>
                            </p:stCondLst>
                            <p:childTnLst>
                              <p:par>
                                <p:cTn id="47" presetID="9" presetClass="entr" presetSubtype="0" fill="hold" grpId="0" nodeType="afterEffect">
                                  <p:stCondLst>
                                    <p:cond delay="0"/>
                                  </p:stCondLst>
                                  <p:childTnLst>
                                    <p:set>
                                      <p:cBhvr>
                                        <p:cTn id="48" dur="1" fill="hold">
                                          <p:stCondLst>
                                            <p:cond delay="0"/>
                                          </p:stCondLst>
                                        </p:cTn>
                                        <p:tgtEl>
                                          <p:spTgt spid="1472524"/>
                                        </p:tgtEl>
                                        <p:attrNameLst>
                                          <p:attrName>style.visibility</p:attrName>
                                        </p:attrNameLst>
                                      </p:cBhvr>
                                      <p:to>
                                        <p:strVal val="visible"/>
                                      </p:to>
                                    </p:set>
                                    <p:animEffect transition="in" filter="dissolve">
                                      <p:cBhvr>
                                        <p:cTn id="49" dur="500"/>
                                        <p:tgtEl>
                                          <p:spTgt spid="1472524"/>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1" presetClass="exit" presetSubtype="0" fill="hold" grpId="0" nodeType="clickEffect">
                                  <p:stCondLst>
                                    <p:cond delay="0"/>
                                  </p:stCondLst>
                                  <p:childTnLst>
                                    <p:set>
                                      <p:cBhvr>
                                        <p:cTn id="53" dur="1" fill="hold">
                                          <p:stCondLst>
                                            <p:cond delay="0"/>
                                          </p:stCondLst>
                                        </p:cTn>
                                        <p:tgtEl>
                                          <p:spTgt spid="20"/>
                                        </p:tgtEl>
                                        <p:attrNameLst>
                                          <p:attrName>style.visibility</p:attrName>
                                        </p:attrNameLst>
                                      </p:cBhvr>
                                      <p:to>
                                        <p:strVal val="hidden"/>
                                      </p:to>
                                    </p:set>
                                  </p:childTnLst>
                                </p:cTn>
                              </p:par>
                              <p:par>
                                <p:cTn id="54" presetID="22" presetClass="entr" presetSubtype="1" fill="hold" grpId="0" nodeType="withEffect">
                                  <p:stCondLst>
                                    <p:cond delay="0"/>
                                  </p:stCondLst>
                                  <p:childTnLst>
                                    <p:set>
                                      <p:cBhvr>
                                        <p:cTn id="55" dur="1" fill="hold">
                                          <p:stCondLst>
                                            <p:cond delay="0"/>
                                          </p:stCondLst>
                                        </p:cTn>
                                        <p:tgtEl>
                                          <p:spTgt spid="1472520"/>
                                        </p:tgtEl>
                                        <p:attrNameLst>
                                          <p:attrName>style.visibility</p:attrName>
                                        </p:attrNameLst>
                                      </p:cBhvr>
                                      <p:to>
                                        <p:strVal val="visible"/>
                                      </p:to>
                                    </p:set>
                                    <p:animEffect transition="in" filter="wipe(up)">
                                      <p:cBhvr>
                                        <p:cTn id="56" dur="500"/>
                                        <p:tgtEl>
                                          <p:spTgt spid="1472520"/>
                                        </p:tgtEl>
                                      </p:cBhvr>
                                    </p:animEffect>
                                  </p:childTnLst>
                                </p:cTn>
                              </p:par>
                            </p:childTnLst>
                          </p:cTn>
                        </p:par>
                        <p:par>
                          <p:cTn id="57" fill="hold" nodeType="afterGroup">
                            <p:stCondLst>
                              <p:cond delay="500"/>
                            </p:stCondLst>
                            <p:childTnLst>
                              <p:par>
                                <p:cTn id="58" presetID="23" presetClass="entr" presetSubtype="272" fill="hold" grpId="0" nodeType="afterEffect">
                                  <p:stCondLst>
                                    <p:cond delay="0"/>
                                  </p:stCondLst>
                                  <p:childTnLst>
                                    <p:set>
                                      <p:cBhvr>
                                        <p:cTn id="59" dur="1" fill="hold">
                                          <p:stCondLst>
                                            <p:cond delay="0"/>
                                          </p:stCondLst>
                                        </p:cTn>
                                        <p:tgtEl>
                                          <p:spTgt spid="1472517"/>
                                        </p:tgtEl>
                                        <p:attrNameLst>
                                          <p:attrName>style.visibility</p:attrName>
                                        </p:attrNameLst>
                                      </p:cBhvr>
                                      <p:to>
                                        <p:strVal val="visible"/>
                                      </p:to>
                                    </p:set>
                                    <p:anim calcmode="lin" valueType="num">
                                      <p:cBhvr>
                                        <p:cTn id="60" dur="500" fill="hold"/>
                                        <p:tgtEl>
                                          <p:spTgt spid="1472517"/>
                                        </p:tgtEl>
                                        <p:attrNameLst>
                                          <p:attrName>ppt_w</p:attrName>
                                        </p:attrNameLst>
                                      </p:cBhvr>
                                      <p:tavLst>
                                        <p:tav tm="0">
                                          <p:val>
                                            <p:strVal val="2/3*#ppt_w"/>
                                          </p:val>
                                        </p:tav>
                                        <p:tav tm="100000">
                                          <p:val>
                                            <p:strVal val="#ppt_w"/>
                                          </p:val>
                                        </p:tav>
                                      </p:tavLst>
                                    </p:anim>
                                    <p:anim calcmode="lin" valueType="num">
                                      <p:cBhvr>
                                        <p:cTn id="61" dur="500" fill="hold"/>
                                        <p:tgtEl>
                                          <p:spTgt spid="1472517"/>
                                        </p:tgtEl>
                                        <p:attrNameLst>
                                          <p:attrName>ppt_h</p:attrName>
                                        </p:attrNameLst>
                                      </p:cBhvr>
                                      <p:tavLst>
                                        <p:tav tm="0">
                                          <p:val>
                                            <p:strVal val="2/3*#ppt_h"/>
                                          </p:val>
                                        </p:tav>
                                        <p:tav tm="100000">
                                          <p:val>
                                            <p:strVal val="#ppt_h"/>
                                          </p:val>
                                        </p:tav>
                                      </p:tavLst>
                                    </p:anim>
                                  </p:childTnLst>
                                </p:cTn>
                              </p:par>
                            </p:childTnLst>
                          </p:cTn>
                        </p:par>
                        <p:par>
                          <p:cTn id="62" fill="hold" nodeType="afterGroup">
                            <p:stCondLst>
                              <p:cond delay="1000"/>
                            </p:stCondLst>
                            <p:childTnLst>
                              <p:par>
                                <p:cTn id="63" presetID="9" presetClass="entr" presetSubtype="0" fill="hold" grpId="0" nodeType="afterEffect">
                                  <p:stCondLst>
                                    <p:cond delay="0"/>
                                  </p:stCondLst>
                                  <p:childTnLst>
                                    <p:set>
                                      <p:cBhvr>
                                        <p:cTn id="64" dur="1" fill="hold">
                                          <p:stCondLst>
                                            <p:cond delay="0"/>
                                          </p:stCondLst>
                                        </p:cTn>
                                        <p:tgtEl>
                                          <p:spTgt spid="1472521"/>
                                        </p:tgtEl>
                                        <p:attrNameLst>
                                          <p:attrName>style.visibility</p:attrName>
                                        </p:attrNameLst>
                                      </p:cBhvr>
                                      <p:to>
                                        <p:strVal val="visible"/>
                                      </p:to>
                                    </p:set>
                                    <p:animEffect transition="in" filter="dissolve">
                                      <p:cBhvr>
                                        <p:cTn id="65" dur="500"/>
                                        <p:tgtEl>
                                          <p:spTgt spid="1472521"/>
                                        </p:tgtEl>
                                      </p:cBhvr>
                                    </p:animEffect>
                                  </p:childTnLst>
                                </p:cTn>
                              </p:par>
                            </p:childTnLst>
                          </p:cTn>
                        </p:par>
                        <p:par>
                          <p:cTn id="66" fill="hold" nodeType="afterGroup">
                            <p:stCondLst>
                              <p:cond delay="1500"/>
                            </p:stCondLst>
                            <p:childTnLst>
                              <p:par>
                                <p:cTn id="67" presetID="9" presetClass="entr" presetSubtype="0" fill="hold" grpId="0" nodeType="afterEffect">
                                  <p:stCondLst>
                                    <p:cond delay="0"/>
                                  </p:stCondLst>
                                  <p:childTnLst>
                                    <p:set>
                                      <p:cBhvr>
                                        <p:cTn id="68" dur="1" fill="hold">
                                          <p:stCondLst>
                                            <p:cond delay="0"/>
                                          </p:stCondLst>
                                        </p:cTn>
                                        <p:tgtEl>
                                          <p:spTgt spid="1472523"/>
                                        </p:tgtEl>
                                        <p:attrNameLst>
                                          <p:attrName>style.visibility</p:attrName>
                                        </p:attrNameLst>
                                      </p:cBhvr>
                                      <p:to>
                                        <p:strVal val="visible"/>
                                      </p:to>
                                    </p:set>
                                    <p:animEffect transition="in" filter="dissolve">
                                      <p:cBhvr>
                                        <p:cTn id="69" dur="500"/>
                                        <p:tgtEl>
                                          <p:spTgt spid="14725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2515" grpId="0" animBg="1" autoUpdateAnimBg="0"/>
      <p:bldP spid="1472516" grpId="0" animBg="1" autoUpdateAnimBg="0"/>
      <p:bldP spid="1472517" grpId="0" animBg="1" autoUpdateAnimBg="0"/>
      <p:bldP spid="1472518" grpId="0" animBg="1"/>
      <p:bldP spid="1472519" grpId="0" animBg="1" autoUpdateAnimBg="0"/>
      <p:bldP spid="1472520" grpId="0" animBg="1"/>
      <p:bldP spid="1472521" grpId="0" animBg="1" autoUpdateAnimBg="0"/>
      <p:bldP spid="1472522" grpId="0" animBg="1" autoUpdateAnimBg="0"/>
      <p:bldP spid="1472523" grpId="0" animBg="1" autoUpdateAnimBg="0"/>
      <p:bldP spid="1472524" grpId="0" animBg="1" autoUpdateAnimBg="0"/>
      <p:bldP spid="1472525" grpId="0" animBg="1" autoUpdateAnimBg="0"/>
      <p:bldP spid="1472526" grpId="0" animBg="1"/>
      <p:bldP spid="1472527" grpId="0" animBg="1" autoUpdateAnimBg="0"/>
      <p:bldP spid="1472528" grpId="0" animBg="1"/>
      <p:bldP spid="20"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0955718F-A2EF-4F64-9B76-C3D9C78EC675}" type="datetime4">
              <a:rPr lang="en-US" smtClean="0"/>
              <a:t>April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938D2F29-062B-45F4-9F34-F8917EA15F42}" type="slidenum">
              <a:rPr lang="en-US" altLang="en-US" sz="1400">
                <a:solidFill>
                  <a:srgbClr val="000066"/>
                </a:solidFill>
                <a:latin typeface="Arial" panose="020B0604020202020204" pitchFamily="34" charset="0"/>
              </a:rPr>
              <a:pPr/>
              <a:t>3</a:t>
            </a:fld>
            <a:endParaRPr lang="en-US" altLang="en-US" sz="1400">
              <a:solidFill>
                <a:srgbClr val="000066"/>
              </a:solidFill>
              <a:latin typeface="Arial" panose="020B0604020202020204" pitchFamily="34" charset="0"/>
            </a:endParaRPr>
          </a:p>
        </p:txBody>
      </p:sp>
      <p:sp>
        <p:nvSpPr>
          <p:cNvPr id="5125" name="Rectangle 2"/>
          <p:cNvSpPr>
            <a:spLocks noGrp="1" noChangeArrowheads="1"/>
          </p:cNvSpPr>
          <p:nvPr>
            <p:ph type="title"/>
          </p:nvPr>
        </p:nvSpPr>
        <p:spPr/>
        <p:txBody>
          <a:bodyPr/>
          <a:lstStyle/>
          <a:p>
            <a:r>
              <a:rPr lang="en-US" altLang="en-US" smtClean="0"/>
              <a:t>9-203</a:t>
            </a:r>
            <a:endParaRPr lang="en-US" altLang="en-US" smtClean="0">
              <a:cs typeface="Times New Roman" panose="02020603050405020304" pitchFamily="18" charset="0"/>
            </a:endParaRPr>
          </a:p>
        </p:txBody>
      </p:sp>
      <p:sp>
        <p:nvSpPr>
          <p:cNvPr id="5126" name="Rectangle 3"/>
          <p:cNvSpPr>
            <a:spLocks noGrp="1" noChangeArrowheads="1"/>
          </p:cNvSpPr>
          <p:nvPr>
            <p:ph type="body" idx="1"/>
          </p:nvPr>
        </p:nvSpPr>
        <p:spPr/>
        <p:txBody>
          <a:bodyPr/>
          <a:lstStyle/>
          <a:p>
            <a:pPr>
              <a:lnSpc>
                <a:spcPct val="90000"/>
              </a:lnSpc>
            </a:pPr>
            <a:r>
              <a:rPr lang="en-US" altLang="en-US" smtClean="0">
                <a:cs typeface="Times New Roman" panose="02020603050405020304" pitchFamily="18" charset="0"/>
              </a:rPr>
              <a:t>(b) </a:t>
            </a:r>
            <a:r>
              <a:rPr lang="en-US" altLang="en-US" b="1" smtClean="0">
                <a:cs typeface="Times New Roman" panose="02020603050405020304" pitchFamily="18" charset="0"/>
              </a:rPr>
              <a:t>[Enforceability.]</a:t>
            </a:r>
            <a:endParaRPr lang="en-US" altLang="en-US" smtClean="0">
              <a:cs typeface="Times New Roman" panose="02020603050405020304" pitchFamily="18" charset="0"/>
            </a:endParaRPr>
          </a:p>
          <a:p>
            <a:pPr lvl="1">
              <a:lnSpc>
                <a:spcPct val="90000"/>
              </a:lnSpc>
            </a:pPr>
            <a:r>
              <a:rPr lang="en-US" altLang="en-US" smtClean="0">
                <a:cs typeface="Times New Roman" panose="02020603050405020304" pitchFamily="18" charset="0"/>
              </a:rPr>
              <a:t>Except as otherwise provided …, a security interest is enforceable against the debtor and third parties with respect to the collateral only if:</a:t>
            </a:r>
          </a:p>
          <a:p>
            <a:pPr lvl="2">
              <a:lnSpc>
                <a:spcPct val="90000"/>
              </a:lnSpc>
            </a:pPr>
            <a:r>
              <a:rPr lang="en-US" altLang="en-US" smtClean="0">
                <a:cs typeface="Times New Roman" panose="02020603050405020304" pitchFamily="18" charset="0"/>
              </a:rPr>
              <a:t>(1) </a:t>
            </a:r>
            <a:r>
              <a:rPr lang="en-US" altLang="en-US" smtClean="0">
                <a:solidFill>
                  <a:srgbClr val="FF0000"/>
                </a:solidFill>
                <a:cs typeface="Times New Roman" panose="02020603050405020304" pitchFamily="18" charset="0"/>
              </a:rPr>
              <a:t>value</a:t>
            </a:r>
            <a:r>
              <a:rPr lang="en-US" altLang="en-US" smtClean="0">
                <a:cs typeface="Times New Roman" panose="02020603050405020304" pitchFamily="18" charset="0"/>
              </a:rPr>
              <a:t> has been given;</a:t>
            </a:r>
          </a:p>
          <a:p>
            <a:pPr lvl="2">
              <a:lnSpc>
                <a:spcPct val="90000"/>
              </a:lnSpc>
            </a:pPr>
            <a:r>
              <a:rPr lang="en-US" altLang="en-US" smtClean="0">
                <a:cs typeface="Times New Roman" panose="02020603050405020304" pitchFamily="18" charset="0"/>
              </a:rPr>
              <a:t>(2) the </a:t>
            </a:r>
            <a:r>
              <a:rPr lang="en-US" altLang="en-US" smtClean="0">
                <a:solidFill>
                  <a:srgbClr val="FF0000"/>
                </a:solidFill>
                <a:cs typeface="Times New Roman" panose="02020603050405020304" pitchFamily="18" charset="0"/>
              </a:rPr>
              <a:t>debtor has rights in the collateral</a:t>
            </a:r>
            <a:r>
              <a:rPr lang="en-US" altLang="en-US" smtClean="0">
                <a:cs typeface="Times New Roman" panose="02020603050405020304" pitchFamily="18" charset="0"/>
              </a:rPr>
              <a:t> </a:t>
            </a:r>
            <a:r>
              <a:rPr lang="en-US" altLang="en-US" smtClean="0">
                <a:solidFill>
                  <a:srgbClr val="FF0000"/>
                </a:solidFill>
                <a:cs typeface="Times New Roman" panose="02020603050405020304" pitchFamily="18" charset="0"/>
              </a:rPr>
              <a:t>or the power to transfer rights in the collateral to a secured party</a:t>
            </a:r>
            <a:r>
              <a:rPr lang="en-US" altLang="en-US" smtClean="0">
                <a:cs typeface="Times New Roman" panose="02020603050405020304" pitchFamily="18" charset="0"/>
              </a:rPr>
              <a:t>; and</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altLang="en-US" smtClean="0"/>
              <a:t>Answer</a:t>
            </a:r>
          </a:p>
        </p:txBody>
      </p:sp>
      <p:sp>
        <p:nvSpPr>
          <p:cNvPr id="31747" name="Content Placeholder 2"/>
          <p:cNvSpPr>
            <a:spLocks noGrp="1"/>
          </p:cNvSpPr>
          <p:nvPr>
            <p:ph idx="1"/>
          </p:nvPr>
        </p:nvSpPr>
        <p:spPr/>
        <p:txBody>
          <a:bodyPr/>
          <a:lstStyle/>
          <a:p>
            <a:r>
              <a:rPr lang="en-US" altLang="en-US" dirty="0" smtClean="0"/>
              <a:t>Bank is (mainly) out of luck</a:t>
            </a:r>
          </a:p>
          <a:p>
            <a:pPr lvl="1"/>
            <a:r>
              <a:rPr lang="en-US" altLang="en-US" dirty="0" smtClean="0"/>
              <a:t>The assets have exited Outboard before Bank gets a SI in Outboard’s assets</a:t>
            </a:r>
          </a:p>
          <a:p>
            <a:pPr lvl="1"/>
            <a:r>
              <a:rPr lang="en-US" altLang="en-US" dirty="0" smtClean="0"/>
              <a:t>Outboard might have certain residual rights under trust agreement and Bank’s GI interest could pick up those</a:t>
            </a:r>
          </a:p>
        </p:txBody>
      </p:sp>
      <p:sp>
        <p:nvSpPr>
          <p:cNvPr id="4" name="Date Placeholder 3"/>
          <p:cNvSpPr>
            <a:spLocks noGrp="1"/>
          </p:cNvSpPr>
          <p:nvPr>
            <p:ph type="dt" sz="quarter" idx="10"/>
          </p:nvPr>
        </p:nvSpPr>
        <p:spPr/>
        <p:txBody>
          <a:bodyPr/>
          <a:lstStyle/>
          <a:p>
            <a:pPr>
              <a:defRPr/>
            </a:pPr>
            <a:fld id="{A81A1B81-4A81-41DB-BEBE-8F65FD5371FE}" type="datetime4">
              <a:rPr lang="en-US" smtClean="0"/>
              <a:t>April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6737A3B-774B-4CE3-BF80-C34368B3D8CE}" type="slidenum">
              <a:rPr lang="en-US" altLang="en-US" sz="1400">
                <a:solidFill>
                  <a:srgbClr val="000066"/>
                </a:solidFill>
                <a:latin typeface="Arial" panose="020B0604020202020204" pitchFamily="34" charset="0"/>
              </a:rPr>
              <a:pPr/>
              <a:t>30</a:t>
            </a:fld>
            <a:endParaRPr lang="en-US" altLang="en-US" sz="1400">
              <a:solidFill>
                <a:srgbClr val="000066"/>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 name="Date Placeholder 2"/>
          <p:cNvSpPr>
            <a:spLocks noGrp="1"/>
          </p:cNvSpPr>
          <p:nvPr>
            <p:ph type="dt" sz="quarter" idx="10"/>
          </p:nvPr>
        </p:nvSpPr>
        <p:spPr/>
        <p:txBody>
          <a:bodyPr/>
          <a:lstStyle/>
          <a:p>
            <a:pPr>
              <a:defRPr/>
            </a:pPr>
            <a:fld id="{C3A49CB2-DD43-4614-BEF3-2E574AD5CCEB}" type="datetime4">
              <a:rPr lang="en-US" smtClean="0"/>
              <a:t>April 5, 2021</a:t>
            </a:fld>
            <a:endParaRPr lang="en-US" altLang="en-US">
              <a:solidFill>
                <a:schemeClr val="bg2"/>
              </a:solidFill>
            </a:endParaRPr>
          </a:p>
        </p:txBody>
      </p:sp>
      <p:sp>
        <p:nvSpPr>
          <p:cNvPr id="23"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005043A-6324-4EC2-A949-B1830F7F8F0F}" type="slidenum">
              <a:rPr lang="en-US" altLang="en-US" sz="1400">
                <a:solidFill>
                  <a:srgbClr val="000066"/>
                </a:solidFill>
                <a:latin typeface="Arial" panose="020B0604020202020204" pitchFamily="34" charset="0"/>
              </a:rPr>
              <a:pPr/>
              <a:t>31</a:t>
            </a:fld>
            <a:endParaRPr lang="en-US" altLang="en-US" sz="1400">
              <a:solidFill>
                <a:srgbClr val="000066"/>
              </a:solidFill>
              <a:latin typeface="Arial" panose="020B0604020202020204" pitchFamily="34" charset="0"/>
            </a:endParaRPr>
          </a:p>
        </p:txBody>
      </p:sp>
      <p:sp>
        <p:nvSpPr>
          <p:cNvPr id="32773" name="Rectangle 2"/>
          <p:cNvSpPr>
            <a:spLocks noGrp="1" noChangeArrowheads="1"/>
          </p:cNvSpPr>
          <p:nvPr>
            <p:ph type="title"/>
          </p:nvPr>
        </p:nvSpPr>
        <p:spPr/>
        <p:txBody>
          <a:bodyPr/>
          <a:lstStyle/>
          <a:p>
            <a:r>
              <a:rPr lang="en-US" altLang="en-US" smtClean="0"/>
              <a:t>Moglia II: Trust as Contract</a:t>
            </a:r>
          </a:p>
        </p:txBody>
      </p:sp>
      <p:sp>
        <p:nvSpPr>
          <p:cNvPr id="1474563" name="AutoShape 3"/>
          <p:cNvSpPr>
            <a:spLocks noChangeArrowheads="1"/>
          </p:cNvSpPr>
          <p:nvPr/>
        </p:nvSpPr>
        <p:spPr bwMode="auto">
          <a:xfrm>
            <a:off x="9466214" y="1524000"/>
            <a:ext cx="26670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Execs</a:t>
            </a:r>
          </a:p>
        </p:txBody>
      </p:sp>
      <p:sp>
        <p:nvSpPr>
          <p:cNvPr id="1474564"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Outboard</a:t>
            </a:r>
          </a:p>
        </p:txBody>
      </p:sp>
      <p:sp>
        <p:nvSpPr>
          <p:cNvPr id="1474565" name="AutoShape 5"/>
          <p:cNvSpPr>
            <a:spLocks noChangeArrowheads="1"/>
          </p:cNvSpPr>
          <p:nvPr/>
        </p:nvSpPr>
        <p:spPr bwMode="auto">
          <a:xfrm>
            <a:off x="2133600" y="5029200"/>
            <a:ext cx="23622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474566" name="Line 6"/>
          <p:cNvSpPr>
            <a:spLocks noChangeShapeType="1"/>
          </p:cNvSpPr>
          <p:nvPr/>
        </p:nvSpPr>
        <p:spPr bwMode="auto">
          <a:xfrm>
            <a:off x="4343399" y="1828800"/>
            <a:ext cx="5535891" cy="0"/>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74567" name="AutoShape 7"/>
          <p:cNvSpPr>
            <a:spLocks noChangeArrowheads="1"/>
          </p:cNvSpPr>
          <p:nvPr/>
        </p:nvSpPr>
        <p:spPr bwMode="auto">
          <a:xfrm>
            <a:off x="4473574" y="2209840"/>
            <a:ext cx="5113486"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 Conditional Fee Transfer of $14mm: Title transfers if change of control</a:t>
            </a:r>
          </a:p>
        </p:txBody>
      </p:sp>
      <p:sp>
        <p:nvSpPr>
          <p:cNvPr id="1474568" name="Line 8"/>
          <p:cNvSpPr>
            <a:spLocks noChangeShapeType="1"/>
          </p:cNvSpPr>
          <p:nvPr/>
        </p:nvSpPr>
        <p:spPr bwMode="auto">
          <a:xfrm>
            <a:off x="3276600" y="2667000"/>
            <a:ext cx="0" cy="236220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74569" name="AutoShape 9"/>
          <p:cNvSpPr>
            <a:spLocks noChangeArrowheads="1"/>
          </p:cNvSpPr>
          <p:nvPr/>
        </p:nvSpPr>
        <p:spPr bwMode="auto">
          <a:xfrm>
            <a:off x="565151" y="2935329"/>
            <a:ext cx="2419349"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 Grants SI in Corp’s rights in GI</a:t>
            </a:r>
          </a:p>
        </p:txBody>
      </p:sp>
      <p:sp>
        <p:nvSpPr>
          <p:cNvPr id="1474570" name="AutoShape 10"/>
          <p:cNvSpPr>
            <a:spLocks noChangeArrowheads="1"/>
          </p:cNvSpPr>
          <p:nvPr/>
        </p:nvSpPr>
        <p:spPr bwMode="auto">
          <a:xfrm>
            <a:off x="9070647" y="5534026"/>
            <a:ext cx="1371600" cy="1219200"/>
          </a:xfrm>
          <a:prstGeom prst="flowChartProcess">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USC</a:t>
            </a:r>
          </a:p>
        </p:txBody>
      </p:sp>
      <p:sp>
        <p:nvSpPr>
          <p:cNvPr id="1474571" name="Rectangle 11"/>
          <p:cNvSpPr>
            <a:spLocks noChangeArrowheads="1"/>
          </p:cNvSpPr>
          <p:nvPr/>
        </p:nvSpPr>
        <p:spPr bwMode="auto">
          <a:xfrm>
            <a:off x="4182180" y="6208495"/>
            <a:ext cx="4697869" cy="64633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What are Bank’s rights?</a:t>
            </a:r>
          </a:p>
        </p:txBody>
      </p:sp>
      <p:grpSp>
        <p:nvGrpSpPr>
          <p:cNvPr id="2" name="Group 12"/>
          <p:cNvGrpSpPr>
            <a:grpSpLocks/>
          </p:cNvGrpSpPr>
          <p:nvPr/>
        </p:nvGrpSpPr>
        <p:grpSpPr bwMode="auto">
          <a:xfrm>
            <a:off x="3351213" y="2219325"/>
            <a:ext cx="989012" cy="420688"/>
            <a:chOff x="1151" y="1398"/>
            <a:chExt cx="623" cy="265"/>
          </a:xfrm>
        </p:grpSpPr>
        <p:sp>
          <p:nvSpPr>
            <p:cNvPr id="32790" name="Line 13"/>
            <p:cNvSpPr>
              <a:spLocks noChangeShapeType="1"/>
            </p:cNvSpPr>
            <p:nvPr/>
          </p:nvSpPr>
          <p:spPr bwMode="auto">
            <a:xfrm flipV="1">
              <a:off x="1151" y="1407"/>
              <a:ext cx="4" cy="256"/>
            </a:xfrm>
            <a:prstGeom prst="line">
              <a:avLst/>
            </a:prstGeom>
            <a:noFill/>
            <a:ln w="1270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791" name="Line 14"/>
            <p:cNvSpPr>
              <a:spLocks noChangeShapeType="1"/>
            </p:cNvSpPr>
            <p:nvPr/>
          </p:nvSpPr>
          <p:spPr bwMode="auto">
            <a:xfrm>
              <a:off x="1151" y="1398"/>
              <a:ext cx="623" cy="9"/>
            </a:xfrm>
            <a:prstGeom prst="line">
              <a:avLst/>
            </a:prstGeom>
            <a:noFill/>
            <a:ln w="1270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792" name="Rectangle 15"/>
            <p:cNvSpPr>
              <a:spLocks noChangeArrowheads="1"/>
            </p:cNvSpPr>
            <p:nvPr/>
          </p:nvSpPr>
          <p:spPr bwMode="auto">
            <a:xfrm>
              <a:off x="1186" y="1439"/>
              <a:ext cx="584" cy="195"/>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a:t>$14mm</a:t>
              </a:r>
            </a:p>
          </p:txBody>
        </p:sp>
      </p:grpSp>
      <p:grpSp>
        <p:nvGrpSpPr>
          <p:cNvPr id="3" name="Group 16"/>
          <p:cNvGrpSpPr>
            <a:grpSpLocks/>
          </p:cNvGrpSpPr>
          <p:nvPr/>
        </p:nvGrpSpPr>
        <p:grpSpPr bwMode="auto">
          <a:xfrm>
            <a:off x="3718791" y="2708056"/>
            <a:ext cx="5628409" cy="2825970"/>
            <a:chOff x="1556" y="1683"/>
            <a:chExt cx="2854" cy="1516"/>
          </a:xfrm>
        </p:grpSpPr>
        <p:sp>
          <p:nvSpPr>
            <p:cNvPr id="32787" name="Line 17"/>
            <p:cNvSpPr>
              <a:spLocks noChangeShapeType="1"/>
            </p:cNvSpPr>
            <p:nvPr/>
          </p:nvSpPr>
          <p:spPr bwMode="auto">
            <a:xfrm>
              <a:off x="1599" y="1683"/>
              <a:ext cx="18" cy="1195"/>
            </a:xfrm>
            <a:prstGeom prst="line">
              <a:avLst/>
            </a:prstGeom>
            <a:noFill/>
            <a:ln w="190500">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788" name="Line 18"/>
            <p:cNvSpPr>
              <a:spLocks noChangeShapeType="1"/>
            </p:cNvSpPr>
            <p:nvPr/>
          </p:nvSpPr>
          <p:spPr bwMode="auto">
            <a:xfrm flipV="1">
              <a:off x="1556" y="2817"/>
              <a:ext cx="2836" cy="13"/>
            </a:xfrm>
            <a:prstGeom prst="line">
              <a:avLst/>
            </a:prstGeom>
            <a:noFill/>
            <a:ln w="190500">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789" name="Line 19"/>
            <p:cNvSpPr>
              <a:spLocks noChangeShapeType="1"/>
            </p:cNvSpPr>
            <p:nvPr/>
          </p:nvSpPr>
          <p:spPr bwMode="auto">
            <a:xfrm>
              <a:off x="4405" y="2751"/>
              <a:ext cx="5" cy="448"/>
            </a:xfrm>
            <a:prstGeom prst="line">
              <a:avLst/>
            </a:prstGeom>
            <a:noFill/>
            <a:ln w="190500">
              <a:solidFill>
                <a:srgbClr val="80008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1474580" name="AutoShape 20"/>
          <p:cNvSpPr>
            <a:spLocks noChangeArrowheads="1"/>
          </p:cNvSpPr>
          <p:nvPr/>
        </p:nvSpPr>
        <p:spPr bwMode="auto">
          <a:xfrm>
            <a:off x="6879310" y="4049911"/>
            <a:ext cx="5253904"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 Only USC can collect from res; no SI in res allowed</a:t>
            </a:r>
          </a:p>
        </p:txBody>
      </p:sp>
      <p:sp>
        <p:nvSpPr>
          <p:cNvPr id="24" name="Rectangle 7"/>
          <p:cNvSpPr>
            <a:spLocks noChangeArrowheads="1"/>
          </p:cNvSpPr>
          <p:nvPr/>
        </p:nvSpPr>
        <p:spPr bwMode="auto">
          <a:xfrm>
            <a:off x="11999912"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474564"/>
                                        </p:tgtEl>
                                        <p:attrNameLst>
                                          <p:attrName>style.visibility</p:attrName>
                                        </p:attrNameLst>
                                      </p:cBhvr>
                                      <p:to>
                                        <p:strVal val="visible"/>
                                      </p:to>
                                    </p:set>
                                    <p:anim calcmode="lin" valueType="num">
                                      <p:cBhvr additive="base">
                                        <p:cTn id="7" dur="500" fill="hold"/>
                                        <p:tgtEl>
                                          <p:spTgt spid="1474564"/>
                                        </p:tgtEl>
                                        <p:attrNameLst>
                                          <p:attrName>ppt_x</p:attrName>
                                        </p:attrNameLst>
                                      </p:cBhvr>
                                      <p:tavLst>
                                        <p:tav tm="0">
                                          <p:val>
                                            <p:strVal val="0-#ppt_w/2"/>
                                          </p:val>
                                        </p:tav>
                                        <p:tav tm="100000">
                                          <p:val>
                                            <p:strVal val="#ppt_x"/>
                                          </p:val>
                                        </p:tav>
                                      </p:tavLst>
                                    </p:anim>
                                    <p:anim calcmode="lin" valueType="num">
                                      <p:cBhvr additive="base">
                                        <p:cTn id="8" dur="500" fill="hold"/>
                                        <p:tgtEl>
                                          <p:spTgt spid="147456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1474566"/>
                                        </p:tgtEl>
                                        <p:attrNameLst>
                                          <p:attrName>style.visibility</p:attrName>
                                        </p:attrNameLst>
                                      </p:cBhvr>
                                      <p:to>
                                        <p:strVal val="visible"/>
                                      </p:to>
                                    </p:set>
                                    <p:animEffect transition="in" filter="wipe(left)">
                                      <p:cBhvr>
                                        <p:cTn id="12" dur="500"/>
                                        <p:tgtEl>
                                          <p:spTgt spid="1474566"/>
                                        </p:tgtEl>
                                      </p:cBhvr>
                                    </p:animEffect>
                                  </p:childTnLst>
                                </p:cTn>
                              </p:par>
                            </p:childTnLst>
                          </p:cTn>
                        </p:par>
                        <p:par>
                          <p:cTn id="13" fill="hold" nodeType="afterGroup">
                            <p:stCondLst>
                              <p:cond delay="1000"/>
                            </p:stCondLst>
                            <p:childTnLst>
                              <p:par>
                                <p:cTn id="14" presetID="23" presetClass="entr" presetSubtype="272" fill="hold" grpId="0" nodeType="afterEffect">
                                  <p:stCondLst>
                                    <p:cond delay="0"/>
                                  </p:stCondLst>
                                  <p:childTnLst>
                                    <p:set>
                                      <p:cBhvr>
                                        <p:cTn id="15" dur="1" fill="hold">
                                          <p:stCondLst>
                                            <p:cond delay="0"/>
                                          </p:stCondLst>
                                        </p:cTn>
                                        <p:tgtEl>
                                          <p:spTgt spid="1474563"/>
                                        </p:tgtEl>
                                        <p:attrNameLst>
                                          <p:attrName>style.visibility</p:attrName>
                                        </p:attrNameLst>
                                      </p:cBhvr>
                                      <p:to>
                                        <p:strVal val="visible"/>
                                      </p:to>
                                    </p:set>
                                    <p:anim calcmode="lin" valueType="num">
                                      <p:cBhvr>
                                        <p:cTn id="16" dur="500" fill="hold"/>
                                        <p:tgtEl>
                                          <p:spTgt spid="1474563"/>
                                        </p:tgtEl>
                                        <p:attrNameLst>
                                          <p:attrName>ppt_w</p:attrName>
                                        </p:attrNameLst>
                                      </p:cBhvr>
                                      <p:tavLst>
                                        <p:tav tm="0">
                                          <p:val>
                                            <p:strVal val="2/3*#ppt_w"/>
                                          </p:val>
                                        </p:tav>
                                        <p:tav tm="100000">
                                          <p:val>
                                            <p:strVal val="#ppt_w"/>
                                          </p:val>
                                        </p:tav>
                                      </p:tavLst>
                                    </p:anim>
                                    <p:anim calcmode="lin" valueType="num">
                                      <p:cBhvr>
                                        <p:cTn id="17" dur="500" fill="hold"/>
                                        <p:tgtEl>
                                          <p:spTgt spid="1474563"/>
                                        </p:tgtEl>
                                        <p:attrNameLst>
                                          <p:attrName>ppt_h</p:attrName>
                                        </p:attrNameLst>
                                      </p:cBhvr>
                                      <p:tavLst>
                                        <p:tav tm="0">
                                          <p:val>
                                            <p:strVal val="2/3*#ppt_h"/>
                                          </p:val>
                                        </p:tav>
                                        <p:tav tm="100000">
                                          <p:val>
                                            <p:strVal val="#ppt_h"/>
                                          </p:val>
                                        </p:tav>
                                      </p:tavLst>
                                    </p:anim>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474567"/>
                                        </p:tgtEl>
                                        <p:attrNameLst>
                                          <p:attrName>style.visibility</p:attrName>
                                        </p:attrNameLst>
                                      </p:cBhvr>
                                      <p:to>
                                        <p:strVal val="visible"/>
                                      </p:to>
                                    </p:set>
                                    <p:animEffect transition="in" filter="dissolve">
                                      <p:cBhvr>
                                        <p:cTn id="21" dur="500"/>
                                        <p:tgtEl>
                                          <p:spTgt spid="147456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dissolve">
                                      <p:cBhvr>
                                        <p:cTn id="26" dur="500"/>
                                        <p:tgtEl>
                                          <p:spTgt spid="2"/>
                                        </p:tgtEl>
                                      </p:cBhvr>
                                    </p:animEffect>
                                  </p:childTnLst>
                                </p:cTn>
                              </p:par>
                            </p:childTnLst>
                          </p:cTn>
                        </p:par>
                        <p:par>
                          <p:cTn id="27" fill="hold" nodeType="afterGroup">
                            <p:stCondLst>
                              <p:cond delay="500"/>
                            </p:stCondLst>
                            <p:childTnLst>
                              <p:par>
                                <p:cTn id="28" presetID="22" presetClass="entr" presetSubtype="1" fill="hold" nodeType="after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wipe(up)">
                                      <p:cBhvr>
                                        <p:cTn id="30" dur="500"/>
                                        <p:tgtEl>
                                          <p:spTgt spid="3"/>
                                        </p:tgtEl>
                                      </p:cBhvr>
                                    </p:animEffect>
                                  </p:childTnLst>
                                </p:cTn>
                              </p:par>
                            </p:childTnLst>
                          </p:cTn>
                        </p:par>
                        <p:par>
                          <p:cTn id="31" fill="hold" nodeType="afterGroup">
                            <p:stCondLst>
                              <p:cond delay="1000"/>
                            </p:stCondLst>
                            <p:childTnLst>
                              <p:par>
                                <p:cTn id="32" presetID="23" presetClass="entr" presetSubtype="272" fill="hold" grpId="0" nodeType="afterEffect">
                                  <p:stCondLst>
                                    <p:cond delay="0"/>
                                  </p:stCondLst>
                                  <p:childTnLst>
                                    <p:set>
                                      <p:cBhvr>
                                        <p:cTn id="33" dur="1" fill="hold">
                                          <p:stCondLst>
                                            <p:cond delay="0"/>
                                          </p:stCondLst>
                                        </p:cTn>
                                        <p:tgtEl>
                                          <p:spTgt spid="1474570"/>
                                        </p:tgtEl>
                                        <p:attrNameLst>
                                          <p:attrName>style.visibility</p:attrName>
                                        </p:attrNameLst>
                                      </p:cBhvr>
                                      <p:to>
                                        <p:strVal val="visible"/>
                                      </p:to>
                                    </p:set>
                                    <p:anim calcmode="lin" valueType="num">
                                      <p:cBhvr>
                                        <p:cTn id="34" dur="500" fill="hold"/>
                                        <p:tgtEl>
                                          <p:spTgt spid="1474570"/>
                                        </p:tgtEl>
                                        <p:attrNameLst>
                                          <p:attrName>ppt_w</p:attrName>
                                        </p:attrNameLst>
                                      </p:cBhvr>
                                      <p:tavLst>
                                        <p:tav tm="0">
                                          <p:val>
                                            <p:strVal val="2/3*#ppt_w"/>
                                          </p:val>
                                        </p:tav>
                                        <p:tav tm="100000">
                                          <p:val>
                                            <p:strVal val="#ppt_w"/>
                                          </p:val>
                                        </p:tav>
                                      </p:tavLst>
                                    </p:anim>
                                    <p:anim calcmode="lin" valueType="num">
                                      <p:cBhvr>
                                        <p:cTn id="35" dur="500" fill="hold"/>
                                        <p:tgtEl>
                                          <p:spTgt spid="1474570"/>
                                        </p:tgtEl>
                                        <p:attrNameLst>
                                          <p:attrName>ppt_h</p:attrName>
                                        </p:attrNameLst>
                                      </p:cBhvr>
                                      <p:tavLst>
                                        <p:tav tm="0">
                                          <p:val>
                                            <p:strVal val="2/3*#ppt_h"/>
                                          </p:val>
                                        </p:tav>
                                        <p:tav tm="100000">
                                          <p:val>
                                            <p:strVal val="#ppt_h"/>
                                          </p:val>
                                        </p:tav>
                                      </p:tavLst>
                                    </p:anim>
                                  </p:childTnLst>
                                </p:cTn>
                              </p:par>
                            </p:childTnLst>
                          </p:cTn>
                        </p:par>
                        <p:par>
                          <p:cTn id="36" fill="hold" nodeType="afterGroup">
                            <p:stCondLst>
                              <p:cond delay="1500"/>
                            </p:stCondLst>
                            <p:childTnLst>
                              <p:par>
                                <p:cTn id="37" presetID="9" presetClass="entr" presetSubtype="0" fill="hold" grpId="0" nodeType="afterEffect">
                                  <p:stCondLst>
                                    <p:cond delay="0"/>
                                  </p:stCondLst>
                                  <p:childTnLst>
                                    <p:set>
                                      <p:cBhvr>
                                        <p:cTn id="38" dur="1" fill="hold">
                                          <p:stCondLst>
                                            <p:cond delay="0"/>
                                          </p:stCondLst>
                                        </p:cTn>
                                        <p:tgtEl>
                                          <p:spTgt spid="1474580"/>
                                        </p:tgtEl>
                                        <p:attrNameLst>
                                          <p:attrName>style.visibility</p:attrName>
                                        </p:attrNameLst>
                                      </p:cBhvr>
                                      <p:to>
                                        <p:strVal val="visible"/>
                                      </p:to>
                                    </p:set>
                                    <p:animEffect transition="in" filter="dissolve">
                                      <p:cBhvr>
                                        <p:cTn id="39" dur="500"/>
                                        <p:tgtEl>
                                          <p:spTgt spid="1474580"/>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 presetClass="exit" presetSubtype="0" fill="hold" grpId="0" nodeType="clickEffect">
                                  <p:stCondLst>
                                    <p:cond delay="0"/>
                                  </p:stCondLst>
                                  <p:childTnLst>
                                    <p:set>
                                      <p:cBhvr>
                                        <p:cTn id="43" dur="1" fill="hold">
                                          <p:stCondLst>
                                            <p:cond delay="0"/>
                                          </p:stCondLst>
                                        </p:cTn>
                                        <p:tgtEl>
                                          <p:spTgt spid="24"/>
                                        </p:tgtEl>
                                        <p:attrNameLst>
                                          <p:attrName>style.visibility</p:attrName>
                                        </p:attrNameLst>
                                      </p:cBhvr>
                                      <p:to>
                                        <p:strVal val="hidden"/>
                                      </p:to>
                                    </p:set>
                                  </p:childTnLst>
                                </p:cTn>
                              </p:par>
                              <p:par>
                                <p:cTn id="44" presetID="22" presetClass="entr" presetSubtype="1" fill="hold" grpId="0" nodeType="withEffect">
                                  <p:stCondLst>
                                    <p:cond delay="0"/>
                                  </p:stCondLst>
                                  <p:childTnLst>
                                    <p:set>
                                      <p:cBhvr>
                                        <p:cTn id="45" dur="1" fill="hold">
                                          <p:stCondLst>
                                            <p:cond delay="0"/>
                                          </p:stCondLst>
                                        </p:cTn>
                                        <p:tgtEl>
                                          <p:spTgt spid="1474568"/>
                                        </p:tgtEl>
                                        <p:attrNameLst>
                                          <p:attrName>style.visibility</p:attrName>
                                        </p:attrNameLst>
                                      </p:cBhvr>
                                      <p:to>
                                        <p:strVal val="visible"/>
                                      </p:to>
                                    </p:set>
                                    <p:animEffect transition="in" filter="wipe(up)">
                                      <p:cBhvr>
                                        <p:cTn id="46" dur="500"/>
                                        <p:tgtEl>
                                          <p:spTgt spid="1474568"/>
                                        </p:tgtEl>
                                      </p:cBhvr>
                                    </p:animEffect>
                                  </p:childTnLst>
                                </p:cTn>
                              </p:par>
                            </p:childTnLst>
                          </p:cTn>
                        </p:par>
                        <p:par>
                          <p:cTn id="47" fill="hold" nodeType="afterGroup">
                            <p:stCondLst>
                              <p:cond delay="500"/>
                            </p:stCondLst>
                            <p:childTnLst>
                              <p:par>
                                <p:cTn id="48" presetID="23" presetClass="entr" presetSubtype="272" fill="hold" grpId="0" nodeType="afterEffect">
                                  <p:stCondLst>
                                    <p:cond delay="0"/>
                                  </p:stCondLst>
                                  <p:childTnLst>
                                    <p:set>
                                      <p:cBhvr>
                                        <p:cTn id="49" dur="1" fill="hold">
                                          <p:stCondLst>
                                            <p:cond delay="0"/>
                                          </p:stCondLst>
                                        </p:cTn>
                                        <p:tgtEl>
                                          <p:spTgt spid="1474565"/>
                                        </p:tgtEl>
                                        <p:attrNameLst>
                                          <p:attrName>style.visibility</p:attrName>
                                        </p:attrNameLst>
                                      </p:cBhvr>
                                      <p:to>
                                        <p:strVal val="visible"/>
                                      </p:to>
                                    </p:set>
                                    <p:anim calcmode="lin" valueType="num">
                                      <p:cBhvr>
                                        <p:cTn id="50" dur="500" fill="hold"/>
                                        <p:tgtEl>
                                          <p:spTgt spid="1474565"/>
                                        </p:tgtEl>
                                        <p:attrNameLst>
                                          <p:attrName>ppt_w</p:attrName>
                                        </p:attrNameLst>
                                      </p:cBhvr>
                                      <p:tavLst>
                                        <p:tav tm="0">
                                          <p:val>
                                            <p:strVal val="2/3*#ppt_w"/>
                                          </p:val>
                                        </p:tav>
                                        <p:tav tm="100000">
                                          <p:val>
                                            <p:strVal val="#ppt_w"/>
                                          </p:val>
                                        </p:tav>
                                      </p:tavLst>
                                    </p:anim>
                                    <p:anim calcmode="lin" valueType="num">
                                      <p:cBhvr>
                                        <p:cTn id="51" dur="500" fill="hold"/>
                                        <p:tgtEl>
                                          <p:spTgt spid="1474565"/>
                                        </p:tgtEl>
                                        <p:attrNameLst>
                                          <p:attrName>ppt_h</p:attrName>
                                        </p:attrNameLst>
                                      </p:cBhvr>
                                      <p:tavLst>
                                        <p:tav tm="0">
                                          <p:val>
                                            <p:strVal val="2/3*#ppt_h"/>
                                          </p:val>
                                        </p:tav>
                                        <p:tav tm="100000">
                                          <p:val>
                                            <p:strVal val="#ppt_h"/>
                                          </p:val>
                                        </p:tav>
                                      </p:tavLst>
                                    </p:anim>
                                  </p:childTnLst>
                                </p:cTn>
                              </p:par>
                            </p:childTnLst>
                          </p:cTn>
                        </p:par>
                        <p:par>
                          <p:cTn id="52" fill="hold" nodeType="afterGroup">
                            <p:stCondLst>
                              <p:cond delay="1000"/>
                            </p:stCondLst>
                            <p:childTnLst>
                              <p:par>
                                <p:cTn id="53" presetID="9" presetClass="entr" presetSubtype="0" fill="hold" grpId="0" nodeType="afterEffect">
                                  <p:stCondLst>
                                    <p:cond delay="0"/>
                                  </p:stCondLst>
                                  <p:childTnLst>
                                    <p:set>
                                      <p:cBhvr>
                                        <p:cTn id="54" dur="1" fill="hold">
                                          <p:stCondLst>
                                            <p:cond delay="0"/>
                                          </p:stCondLst>
                                        </p:cTn>
                                        <p:tgtEl>
                                          <p:spTgt spid="1474569"/>
                                        </p:tgtEl>
                                        <p:attrNameLst>
                                          <p:attrName>style.visibility</p:attrName>
                                        </p:attrNameLst>
                                      </p:cBhvr>
                                      <p:to>
                                        <p:strVal val="visible"/>
                                      </p:to>
                                    </p:set>
                                    <p:animEffect transition="in" filter="dissolve">
                                      <p:cBhvr>
                                        <p:cTn id="55" dur="500"/>
                                        <p:tgtEl>
                                          <p:spTgt spid="1474569"/>
                                        </p:tgtEl>
                                      </p:cBhvr>
                                    </p:animEffect>
                                  </p:childTnLst>
                                </p:cTn>
                              </p:par>
                            </p:childTnLst>
                          </p:cTn>
                        </p:par>
                        <p:par>
                          <p:cTn id="56" fill="hold" nodeType="afterGroup">
                            <p:stCondLst>
                              <p:cond delay="1500"/>
                            </p:stCondLst>
                            <p:childTnLst>
                              <p:par>
                                <p:cTn id="57" presetID="9" presetClass="entr" presetSubtype="0" fill="hold" grpId="0" nodeType="afterEffect">
                                  <p:stCondLst>
                                    <p:cond delay="0"/>
                                  </p:stCondLst>
                                  <p:childTnLst>
                                    <p:set>
                                      <p:cBhvr>
                                        <p:cTn id="58" dur="1" fill="hold">
                                          <p:stCondLst>
                                            <p:cond delay="0"/>
                                          </p:stCondLst>
                                        </p:cTn>
                                        <p:tgtEl>
                                          <p:spTgt spid="1474571"/>
                                        </p:tgtEl>
                                        <p:attrNameLst>
                                          <p:attrName>style.visibility</p:attrName>
                                        </p:attrNameLst>
                                      </p:cBhvr>
                                      <p:to>
                                        <p:strVal val="visible"/>
                                      </p:to>
                                    </p:set>
                                    <p:animEffect transition="in" filter="dissolve">
                                      <p:cBhvr>
                                        <p:cTn id="59" dur="500"/>
                                        <p:tgtEl>
                                          <p:spTgt spid="14745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563" grpId="0" animBg="1" autoUpdateAnimBg="0"/>
      <p:bldP spid="1474564" grpId="0" animBg="1" autoUpdateAnimBg="0"/>
      <p:bldP spid="1474565" grpId="0" animBg="1" autoUpdateAnimBg="0"/>
      <p:bldP spid="1474566" grpId="0" animBg="1"/>
      <p:bldP spid="1474567" grpId="0" animBg="1" autoUpdateAnimBg="0"/>
      <p:bldP spid="1474568" grpId="0" animBg="1"/>
      <p:bldP spid="1474569" grpId="0" animBg="1" autoUpdateAnimBg="0"/>
      <p:bldP spid="1474570" grpId="0" animBg="1" autoUpdateAnimBg="0"/>
      <p:bldP spid="1474571" grpId="0" animBg="1" autoUpdateAnimBg="0"/>
      <p:bldP spid="1474580" grpId="0" animBg="1" autoUpdateAnimBg="0"/>
      <p:bldP spid="24" grpId="0" animBg="1"/>
    </p:bld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01BC36EA-FF7C-4A02-9749-476A99563C00}" type="datetime4">
              <a:rPr lang="en-US" smtClean="0"/>
              <a:t>April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502DAFF-8AB0-413B-911B-3390CF8299B4}" type="slidenum">
              <a:rPr lang="en-US" altLang="en-US" sz="1400">
                <a:solidFill>
                  <a:srgbClr val="000066"/>
                </a:solidFill>
                <a:latin typeface="Arial" panose="020B0604020202020204" pitchFamily="34" charset="0"/>
              </a:rPr>
              <a:pPr/>
              <a:t>32</a:t>
            </a:fld>
            <a:endParaRPr lang="en-US" altLang="en-US" sz="1400">
              <a:solidFill>
                <a:srgbClr val="000066"/>
              </a:solidFill>
              <a:latin typeface="Arial" panose="020B0604020202020204" pitchFamily="34" charset="0"/>
            </a:endParaRPr>
          </a:p>
        </p:txBody>
      </p:sp>
      <p:sp>
        <p:nvSpPr>
          <p:cNvPr id="33797" name="Rectangle 2"/>
          <p:cNvSpPr>
            <a:spLocks noGrp="1" noChangeArrowheads="1"/>
          </p:cNvSpPr>
          <p:nvPr>
            <p:ph type="title"/>
          </p:nvPr>
        </p:nvSpPr>
        <p:spPr/>
        <p:txBody>
          <a:bodyPr/>
          <a:lstStyle/>
          <a:p>
            <a:r>
              <a:rPr lang="en-US" altLang="en-US" smtClean="0"/>
              <a:t>Key Terms of Trust</a:t>
            </a:r>
          </a:p>
        </p:txBody>
      </p:sp>
      <p:sp>
        <p:nvSpPr>
          <p:cNvPr id="33798" name="Rectangle 3"/>
          <p:cNvSpPr>
            <a:spLocks noGrp="1" noChangeArrowheads="1"/>
          </p:cNvSpPr>
          <p:nvPr>
            <p:ph type="body" idx="1"/>
          </p:nvPr>
        </p:nvSpPr>
        <p:spPr/>
        <p:txBody>
          <a:bodyPr/>
          <a:lstStyle/>
          <a:p>
            <a:r>
              <a:rPr lang="en-US" altLang="en-US" smtClean="0"/>
              <a:t>Access to Trust</a:t>
            </a:r>
          </a:p>
          <a:p>
            <a:pPr lvl="1"/>
            <a:r>
              <a:rPr lang="en-US" altLang="en-US" smtClean="0"/>
              <a:t>“Trust Corpus ... shall remain at all times subject to the claims of the </a:t>
            </a:r>
            <a:r>
              <a:rPr lang="en-US" altLang="en-US" i="1" smtClean="0"/>
              <a:t>general creditors</a:t>
            </a:r>
            <a:r>
              <a:rPr lang="en-US" altLang="en-US" smtClean="0"/>
              <a:t> of [Outboard]. Accordingly, [Outboard] shall not create a </a:t>
            </a:r>
            <a:r>
              <a:rPr lang="en-US" altLang="en-US" i="1" smtClean="0"/>
              <a:t>security interest</a:t>
            </a:r>
            <a:r>
              <a:rPr lang="en-US" altLang="en-US" smtClean="0"/>
              <a:t> in the Trust Corpus in favor of the Executives, the Participants [a term that apparently refers to retired executives] or </a:t>
            </a:r>
            <a:r>
              <a:rPr lang="en-US" altLang="en-US" i="1" smtClean="0"/>
              <a:t>any creditor.</a:t>
            </a:r>
            <a:r>
              <a:rPr lang="en-US" altLang="en-US" smtClean="0"/>
              <a:t>”</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E9A188A0-2552-43A6-BD06-0FABBFE1621B}" type="datetime4">
              <a:rPr lang="en-US" smtClean="0"/>
              <a:t>April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99728A0-2F36-4F8E-98D4-B5E9F09D1359}" type="slidenum">
              <a:rPr lang="en-US" altLang="en-US" sz="1400">
                <a:solidFill>
                  <a:srgbClr val="000066"/>
                </a:solidFill>
                <a:latin typeface="Arial" panose="020B0604020202020204" pitchFamily="34" charset="0"/>
              </a:rPr>
              <a:pPr/>
              <a:t>33</a:t>
            </a:fld>
            <a:endParaRPr lang="en-US" altLang="en-US" sz="1400">
              <a:solidFill>
                <a:srgbClr val="000066"/>
              </a:solidFill>
              <a:latin typeface="Arial" panose="020B0604020202020204" pitchFamily="34" charset="0"/>
            </a:endParaRPr>
          </a:p>
        </p:txBody>
      </p:sp>
      <p:sp>
        <p:nvSpPr>
          <p:cNvPr id="34821" name="Rectangle 2"/>
          <p:cNvSpPr>
            <a:spLocks noGrp="1" noChangeArrowheads="1"/>
          </p:cNvSpPr>
          <p:nvPr>
            <p:ph type="title"/>
          </p:nvPr>
        </p:nvSpPr>
        <p:spPr/>
        <p:txBody>
          <a:bodyPr/>
          <a:lstStyle/>
          <a:p>
            <a:r>
              <a:rPr lang="en-US" altLang="en-US" smtClean="0"/>
              <a:t>Key Terms of Trust</a:t>
            </a:r>
          </a:p>
        </p:txBody>
      </p:sp>
      <p:sp>
        <p:nvSpPr>
          <p:cNvPr id="34822" name="Rectangle 3"/>
          <p:cNvSpPr>
            <a:spLocks noGrp="1" noChangeArrowheads="1"/>
          </p:cNvSpPr>
          <p:nvPr>
            <p:ph type="body" idx="1"/>
          </p:nvPr>
        </p:nvSpPr>
        <p:spPr/>
        <p:txBody>
          <a:bodyPr/>
          <a:lstStyle/>
          <a:p>
            <a:r>
              <a:rPr lang="en-US" altLang="en-US" smtClean="0"/>
              <a:t>On Insolvency, the Trustee</a:t>
            </a:r>
          </a:p>
          <a:p>
            <a:pPr lvl="1"/>
            <a:r>
              <a:rPr lang="en-US" altLang="en-US" smtClean="0"/>
              <a:t>“will deliver the entire amount of the Trust Corpus only as a court of competent jurisdiction, or duly appointed receiver or other person authorized to act by such court, may direct to make the Trust Corpus available to satisfy the claims of the Company’s </a:t>
            </a:r>
            <a:r>
              <a:rPr lang="en-US" altLang="en-US" i="1" smtClean="0"/>
              <a:t>general creditors.</a:t>
            </a:r>
            <a:r>
              <a:rPr lang="en-US" altLang="en-US" smtClean="0"/>
              <a:t>”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Date Placeholder 2"/>
          <p:cNvSpPr>
            <a:spLocks noGrp="1"/>
          </p:cNvSpPr>
          <p:nvPr>
            <p:ph type="dt" sz="quarter" idx="10"/>
          </p:nvPr>
        </p:nvSpPr>
        <p:spPr/>
        <p:txBody>
          <a:bodyPr/>
          <a:lstStyle/>
          <a:p>
            <a:pPr>
              <a:defRPr/>
            </a:pPr>
            <a:fld id="{C3A49CB2-DD43-4614-BEF3-2E574AD5CCEB}" type="datetime4">
              <a:rPr lang="en-US" smtClean="0"/>
              <a:t>April 5, 2021</a:t>
            </a:fld>
            <a:endParaRPr lang="en-US" altLang="en-US">
              <a:solidFill>
                <a:schemeClr val="bg2"/>
              </a:solidFill>
            </a:endParaRPr>
          </a:p>
        </p:txBody>
      </p:sp>
      <p:sp>
        <p:nvSpPr>
          <p:cNvPr id="23"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005043A-6324-4EC2-A949-B1830F7F8F0F}" type="slidenum">
              <a:rPr lang="en-US" altLang="en-US" sz="1400">
                <a:solidFill>
                  <a:srgbClr val="000066"/>
                </a:solidFill>
                <a:latin typeface="Arial" panose="020B0604020202020204" pitchFamily="34" charset="0"/>
              </a:rPr>
              <a:pPr/>
              <a:t>34</a:t>
            </a:fld>
            <a:endParaRPr lang="en-US" altLang="en-US" sz="1400">
              <a:solidFill>
                <a:srgbClr val="000066"/>
              </a:solidFill>
              <a:latin typeface="Arial" panose="020B0604020202020204" pitchFamily="34" charset="0"/>
            </a:endParaRPr>
          </a:p>
        </p:txBody>
      </p:sp>
      <p:sp>
        <p:nvSpPr>
          <p:cNvPr id="32773" name="Rectangle 2"/>
          <p:cNvSpPr>
            <a:spLocks noGrp="1" noChangeArrowheads="1"/>
          </p:cNvSpPr>
          <p:nvPr>
            <p:ph type="title"/>
          </p:nvPr>
        </p:nvSpPr>
        <p:spPr/>
        <p:txBody>
          <a:bodyPr/>
          <a:lstStyle/>
          <a:p>
            <a:r>
              <a:rPr lang="en-US" altLang="en-US" dirty="0" smtClean="0"/>
              <a:t>Moglia III: Trust as Contract</a:t>
            </a:r>
          </a:p>
        </p:txBody>
      </p:sp>
      <p:sp>
        <p:nvSpPr>
          <p:cNvPr id="1474563" name="AutoShape 3"/>
          <p:cNvSpPr>
            <a:spLocks noChangeArrowheads="1"/>
          </p:cNvSpPr>
          <p:nvPr/>
        </p:nvSpPr>
        <p:spPr bwMode="auto">
          <a:xfrm>
            <a:off x="9466214" y="1524000"/>
            <a:ext cx="26670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Execs</a:t>
            </a:r>
          </a:p>
        </p:txBody>
      </p:sp>
      <p:sp>
        <p:nvSpPr>
          <p:cNvPr id="1474564"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Outboard</a:t>
            </a:r>
          </a:p>
        </p:txBody>
      </p:sp>
      <p:sp>
        <p:nvSpPr>
          <p:cNvPr id="1474565" name="AutoShape 5"/>
          <p:cNvSpPr>
            <a:spLocks noChangeArrowheads="1"/>
          </p:cNvSpPr>
          <p:nvPr/>
        </p:nvSpPr>
        <p:spPr bwMode="auto">
          <a:xfrm>
            <a:off x="2133600" y="5029200"/>
            <a:ext cx="23622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474566" name="Line 6"/>
          <p:cNvSpPr>
            <a:spLocks noChangeShapeType="1"/>
          </p:cNvSpPr>
          <p:nvPr/>
        </p:nvSpPr>
        <p:spPr bwMode="auto">
          <a:xfrm>
            <a:off x="4343399" y="1828800"/>
            <a:ext cx="5535891" cy="0"/>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74567" name="AutoShape 7"/>
          <p:cNvSpPr>
            <a:spLocks noChangeArrowheads="1"/>
          </p:cNvSpPr>
          <p:nvPr/>
        </p:nvSpPr>
        <p:spPr bwMode="auto">
          <a:xfrm>
            <a:off x="4473574" y="2209840"/>
            <a:ext cx="5113486"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 Conditional Fee Transfer of $14mm: Title transfers if change of control</a:t>
            </a:r>
          </a:p>
        </p:txBody>
      </p:sp>
      <p:sp>
        <p:nvSpPr>
          <p:cNvPr id="1474568" name="Line 8"/>
          <p:cNvSpPr>
            <a:spLocks noChangeShapeType="1"/>
          </p:cNvSpPr>
          <p:nvPr/>
        </p:nvSpPr>
        <p:spPr bwMode="auto">
          <a:xfrm>
            <a:off x="3276600" y="2667000"/>
            <a:ext cx="0" cy="236220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74569" name="AutoShape 9"/>
          <p:cNvSpPr>
            <a:spLocks noChangeArrowheads="1"/>
          </p:cNvSpPr>
          <p:nvPr/>
        </p:nvSpPr>
        <p:spPr bwMode="auto">
          <a:xfrm>
            <a:off x="565151" y="2935329"/>
            <a:ext cx="2419349"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 Grants SI in Corp’s rights in GI</a:t>
            </a:r>
          </a:p>
        </p:txBody>
      </p:sp>
      <p:sp>
        <p:nvSpPr>
          <p:cNvPr id="1474570" name="AutoShape 10"/>
          <p:cNvSpPr>
            <a:spLocks noChangeArrowheads="1"/>
          </p:cNvSpPr>
          <p:nvPr/>
        </p:nvSpPr>
        <p:spPr bwMode="auto">
          <a:xfrm>
            <a:off x="9070647" y="5534026"/>
            <a:ext cx="1371600" cy="1219200"/>
          </a:xfrm>
          <a:prstGeom prst="flowChartProcess">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USC</a:t>
            </a:r>
          </a:p>
        </p:txBody>
      </p:sp>
      <p:sp>
        <p:nvSpPr>
          <p:cNvPr id="1474571" name="Rectangle 11"/>
          <p:cNvSpPr>
            <a:spLocks noChangeArrowheads="1"/>
          </p:cNvSpPr>
          <p:nvPr/>
        </p:nvSpPr>
        <p:spPr bwMode="auto">
          <a:xfrm>
            <a:off x="4182180" y="6208495"/>
            <a:ext cx="4697869" cy="64633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What are Bank’s rights?</a:t>
            </a:r>
          </a:p>
        </p:txBody>
      </p:sp>
      <p:grpSp>
        <p:nvGrpSpPr>
          <p:cNvPr id="2" name="Group 12"/>
          <p:cNvGrpSpPr>
            <a:grpSpLocks/>
          </p:cNvGrpSpPr>
          <p:nvPr/>
        </p:nvGrpSpPr>
        <p:grpSpPr bwMode="auto">
          <a:xfrm>
            <a:off x="3351213" y="2219325"/>
            <a:ext cx="989012" cy="420688"/>
            <a:chOff x="1151" y="1398"/>
            <a:chExt cx="623" cy="265"/>
          </a:xfrm>
        </p:grpSpPr>
        <p:sp>
          <p:nvSpPr>
            <p:cNvPr id="32790" name="Line 13"/>
            <p:cNvSpPr>
              <a:spLocks noChangeShapeType="1"/>
            </p:cNvSpPr>
            <p:nvPr/>
          </p:nvSpPr>
          <p:spPr bwMode="auto">
            <a:xfrm flipV="1">
              <a:off x="1151" y="1407"/>
              <a:ext cx="4" cy="256"/>
            </a:xfrm>
            <a:prstGeom prst="line">
              <a:avLst/>
            </a:prstGeom>
            <a:noFill/>
            <a:ln w="1270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791" name="Line 14"/>
            <p:cNvSpPr>
              <a:spLocks noChangeShapeType="1"/>
            </p:cNvSpPr>
            <p:nvPr/>
          </p:nvSpPr>
          <p:spPr bwMode="auto">
            <a:xfrm>
              <a:off x="1151" y="1398"/>
              <a:ext cx="623" cy="9"/>
            </a:xfrm>
            <a:prstGeom prst="line">
              <a:avLst/>
            </a:prstGeom>
            <a:noFill/>
            <a:ln w="1270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792" name="Rectangle 15"/>
            <p:cNvSpPr>
              <a:spLocks noChangeArrowheads="1"/>
            </p:cNvSpPr>
            <p:nvPr/>
          </p:nvSpPr>
          <p:spPr bwMode="auto">
            <a:xfrm>
              <a:off x="1186" y="1439"/>
              <a:ext cx="584" cy="195"/>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a:t>$14mm</a:t>
              </a:r>
            </a:p>
          </p:txBody>
        </p:sp>
      </p:grpSp>
      <p:grpSp>
        <p:nvGrpSpPr>
          <p:cNvPr id="3" name="Group 16"/>
          <p:cNvGrpSpPr>
            <a:grpSpLocks/>
          </p:cNvGrpSpPr>
          <p:nvPr/>
        </p:nvGrpSpPr>
        <p:grpSpPr bwMode="auto">
          <a:xfrm>
            <a:off x="3718791" y="2708056"/>
            <a:ext cx="5628409" cy="2825970"/>
            <a:chOff x="1556" y="1683"/>
            <a:chExt cx="2854" cy="1516"/>
          </a:xfrm>
        </p:grpSpPr>
        <p:sp>
          <p:nvSpPr>
            <p:cNvPr id="32787" name="Line 17"/>
            <p:cNvSpPr>
              <a:spLocks noChangeShapeType="1"/>
            </p:cNvSpPr>
            <p:nvPr/>
          </p:nvSpPr>
          <p:spPr bwMode="auto">
            <a:xfrm>
              <a:off x="1599" y="1683"/>
              <a:ext cx="18" cy="1195"/>
            </a:xfrm>
            <a:prstGeom prst="line">
              <a:avLst/>
            </a:prstGeom>
            <a:noFill/>
            <a:ln w="190500">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788" name="Line 18"/>
            <p:cNvSpPr>
              <a:spLocks noChangeShapeType="1"/>
            </p:cNvSpPr>
            <p:nvPr/>
          </p:nvSpPr>
          <p:spPr bwMode="auto">
            <a:xfrm flipV="1">
              <a:off x="1556" y="2817"/>
              <a:ext cx="2836" cy="13"/>
            </a:xfrm>
            <a:prstGeom prst="line">
              <a:avLst/>
            </a:prstGeom>
            <a:noFill/>
            <a:ln w="190500">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789" name="Line 19"/>
            <p:cNvSpPr>
              <a:spLocks noChangeShapeType="1"/>
            </p:cNvSpPr>
            <p:nvPr/>
          </p:nvSpPr>
          <p:spPr bwMode="auto">
            <a:xfrm>
              <a:off x="4405" y="2751"/>
              <a:ext cx="5" cy="448"/>
            </a:xfrm>
            <a:prstGeom prst="line">
              <a:avLst/>
            </a:prstGeom>
            <a:noFill/>
            <a:ln w="190500">
              <a:solidFill>
                <a:srgbClr val="80008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1474580" name="AutoShape 20"/>
          <p:cNvSpPr>
            <a:spLocks noChangeArrowheads="1"/>
          </p:cNvSpPr>
          <p:nvPr/>
        </p:nvSpPr>
        <p:spPr bwMode="auto">
          <a:xfrm>
            <a:off x="6879310" y="4322326"/>
            <a:ext cx="5253904" cy="64698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 </a:t>
            </a:r>
            <a:r>
              <a:rPr lang="en-US" altLang="en-US" sz="3200" dirty="0" smtClean="0"/>
              <a:t>Unperfected SI in GI</a:t>
            </a:r>
            <a:endParaRPr lang="en-US" altLang="en-US" sz="3200" dirty="0"/>
          </a:p>
        </p:txBody>
      </p:sp>
      <p:sp>
        <p:nvSpPr>
          <p:cNvPr id="24" name="Rectangle 7"/>
          <p:cNvSpPr>
            <a:spLocks noChangeArrowheads="1"/>
          </p:cNvSpPr>
          <p:nvPr/>
        </p:nvSpPr>
        <p:spPr bwMode="auto">
          <a:xfrm>
            <a:off x="11999912"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extLst>
      <p:ext uri="{BB962C8B-B14F-4D97-AF65-F5344CB8AC3E}">
        <p14:creationId xmlns:p14="http://schemas.microsoft.com/office/powerpoint/2010/main" val="23693158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474564"/>
                                        </p:tgtEl>
                                        <p:attrNameLst>
                                          <p:attrName>style.visibility</p:attrName>
                                        </p:attrNameLst>
                                      </p:cBhvr>
                                      <p:to>
                                        <p:strVal val="visible"/>
                                      </p:to>
                                    </p:set>
                                    <p:anim calcmode="lin" valueType="num">
                                      <p:cBhvr additive="base">
                                        <p:cTn id="7" dur="500" fill="hold"/>
                                        <p:tgtEl>
                                          <p:spTgt spid="1474564"/>
                                        </p:tgtEl>
                                        <p:attrNameLst>
                                          <p:attrName>ppt_x</p:attrName>
                                        </p:attrNameLst>
                                      </p:cBhvr>
                                      <p:tavLst>
                                        <p:tav tm="0">
                                          <p:val>
                                            <p:strVal val="0-#ppt_w/2"/>
                                          </p:val>
                                        </p:tav>
                                        <p:tav tm="100000">
                                          <p:val>
                                            <p:strVal val="#ppt_x"/>
                                          </p:val>
                                        </p:tav>
                                      </p:tavLst>
                                    </p:anim>
                                    <p:anim calcmode="lin" valueType="num">
                                      <p:cBhvr additive="base">
                                        <p:cTn id="8" dur="500" fill="hold"/>
                                        <p:tgtEl>
                                          <p:spTgt spid="147456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1474566"/>
                                        </p:tgtEl>
                                        <p:attrNameLst>
                                          <p:attrName>style.visibility</p:attrName>
                                        </p:attrNameLst>
                                      </p:cBhvr>
                                      <p:to>
                                        <p:strVal val="visible"/>
                                      </p:to>
                                    </p:set>
                                    <p:animEffect transition="in" filter="wipe(left)">
                                      <p:cBhvr>
                                        <p:cTn id="12" dur="500"/>
                                        <p:tgtEl>
                                          <p:spTgt spid="1474566"/>
                                        </p:tgtEl>
                                      </p:cBhvr>
                                    </p:animEffect>
                                  </p:childTnLst>
                                </p:cTn>
                              </p:par>
                            </p:childTnLst>
                          </p:cTn>
                        </p:par>
                        <p:par>
                          <p:cTn id="13" fill="hold" nodeType="afterGroup">
                            <p:stCondLst>
                              <p:cond delay="1000"/>
                            </p:stCondLst>
                            <p:childTnLst>
                              <p:par>
                                <p:cTn id="14" presetID="23" presetClass="entr" presetSubtype="272" fill="hold" grpId="0" nodeType="afterEffect">
                                  <p:stCondLst>
                                    <p:cond delay="0"/>
                                  </p:stCondLst>
                                  <p:childTnLst>
                                    <p:set>
                                      <p:cBhvr>
                                        <p:cTn id="15" dur="1" fill="hold">
                                          <p:stCondLst>
                                            <p:cond delay="0"/>
                                          </p:stCondLst>
                                        </p:cTn>
                                        <p:tgtEl>
                                          <p:spTgt spid="1474563"/>
                                        </p:tgtEl>
                                        <p:attrNameLst>
                                          <p:attrName>style.visibility</p:attrName>
                                        </p:attrNameLst>
                                      </p:cBhvr>
                                      <p:to>
                                        <p:strVal val="visible"/>
                                      </p:to>
                                    </p:set>
                                    <p:anim calcmode="lin" valueType="num">
                                      <p:cBhvr>
                                        <p:cTn id="16" dur="500" fill="hold"/>
                                        <p:tgtEl>
                                          <p:spTgt spid="1474563"/>
                                        </p:tgtEl>
                                        <p:attrNameLst>
                                          <p:attrName>ppt_w</p:attrName>
                                        </p:attrNameLst>
                                      </p:cBhvr>
                                      <p:tavLst>
                                        <p:tav tm="0">
                                          <p:val>
                                            <p:strVal val="2/3*#ppt_w"/>
                                          </p:val>
                                        </p:tav>
                                        <p:tav tm="100000">
                                          <p:val>
                                            <p:strVal val="#ppt_w"/>
                                          </p:val>
                                        </p:tav>
                                      </p:tavLst>
                                    </p:anim>
                                    <p:anim calcmode="lin" valueType="num">
                                      <p:cBhvr>
                                        <p:cTn id="17" dur="500" fill="hold"/>
                                        <p:tgtEl>
                                          <p:spTgt spid="1474563"/>
                                        </p:tgtEl>
                                        <p:attrNameLst>
                                          <p:attrName>ppt_h</p:attrName>
                                        </p:attrNameLst>
                                      </p:cBhvr>
                                      <p:tavLst>
                                        <p:tav tm="0">
                                          <p:val>
                                            <p:strVal val="2/3*#ppt_h"/>
                                          </p:val>
                                        </p:tav>
                                        <p:tav tm="100000">
                                          <p:val>
                                            <p:strVal val="#ppt_h"/>
                                          </p:val>
                                        </p:tav>
                                      </p:tavLst>
                                    </p:anim>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474567"/>
                                        </p:tgtEl>
                                        <p:attrNameLst>
                                          <p:attrName>style.visibility</p:attrName>
                                        </p:attrNameLst>
                                      </p:cBhvr>
                                      <p:to>
                                        <p:strVal val="visible"/>
                                      </p:to>
                                    </p:set>
                                    <p:animEffect transition="in" filter="dissolve">
                                      <p:cBhvr>
                                        <p:cTn id="21" dur="500"/>
                                        <p:tgtEl>
                                          <p:spTgt spid="147456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dissolve">
                                      <p:cBhvr>
                                        <p:cTn id="26" dur="500"/>
                                        <p:tgtEl>
                                          <p:spTgt spid="2"/>
                                        </p:tgtEl>
                                      </p:cBhvr>
                                    </p:animEffect>
                                  </p:childTnLst>
                                </p:cTn>
                              </p:par>
                            </p:childTnLst>
                          </p:cTn>
                        </p:par>
                        <p:par>
                          <p:cTn id="27" fill="hold" nodeType="afterGroup">
                            <p:stCondLst>
                              <p:cond delay="500"/>
                            </p:stCondLst>
                            <p:childTnLst>
                              <p:par>
                                <p:cTn id="28" presetID="22" presetClass="entr" presetSubtype="1" fill="hold" nodeType="after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wipe(up)">
                                      <p:cBhvr>
                                        <p:cTn id="30" dur="500"/>
                                        <p:tgtEl>
                                          <p:spTgt spid="3"/>
                                        </p:tgtEl>
                                      </p:cBhvr>
                                    </p:animEffect>
                                  </p:childTnLst>
                                </p:cTn>
                              </p:par>
                            </p:childTnLst>
                          </p:cTn>
                        </p:par>
                        <p:par>
                          <p:cTn id="31" fill="hold" nodeType="afterGroup">
                            <p:stCondLst>
                              <p:cond delay="1000"/>
                            </p:stCondLst>
                            <p:childTnLst>
                              <p:par>
                                <p:cTn id="32" presetID="23" presetClass="entr" presetSubtype="272" fill="hold" grpId="0" nodeType="afterEffect">
                                  <p:stCondLst>
                                    <p:cond delay="0"/>
                                  </p:stCondLst>
                                  <p:childTnLst>
                                    <p:set>
                                      <p:cBhvr>
                                        <p:cTn id="33" dur="1" fill="hold">
                                          <p:stCondLst>
                                            <p:cond delay="0"/>
                                          </p:stCondLst>
                                        </p:cTn>
                                        <p:tgtEl>
                                          <p:spTgt spid="1474570"/>
                                        </p:tgtEl>
                                        <p:attrNameLst>
                                          <p:attrName>style.visibility</p:attrName>
                                        </p:attrNameLst>
                                      </p:cBhvr>
                                      <p:to>
                                        <p:strVal val="visible"/>
                                      </p:to>
                                    </p:set>
                                    <p:anim calcmode="lin" valueType="num">
                                      <p:cBhvr>
                                        <p:cTn id="34" dur="500" fill="hold"/>
                                        <p:tgtEl>
                                          <p:spTgt spid="1474570"/>
                                        </p:tgtEl>
                                        <p:attrNameLst>
                                          <p:attrName>ppt_w</p:attrName>
                                        </p:attrNameLst>
                                      </p:cBhvr>
                                      <p:tavLst>
                                        <p:tav tm="0">
                                          <p:val>
                                            <p:strVal val="2/3*#ppt_w"/>
                                          </p:val>
                                        </p:tav>
                                        <p:tav tm="100000">
                                          <p:val>
                                            <p:strVal val="#ppt_w"/>
                                          </p:val>
                                        </p:tav>
                                      </p:tavLst>
                                    </p:anim>
                                    <p:anim calcmode="lin" valueType="num">
                                      <p:cBhvr>
                                        <p:cTn id="35" dur="500" fill="hold"/>
                                        <p:tgtEl>
                                          <p:spTgt spid="1474570"/>
                                        </p:tgtEl>
                                        <p:attrNameLst>
                                          <p:attrName>ppt_h</p:attrName>
                                        </p:attrNameLst>
                                      </p:cBhvr>
                                      <p:tavLst>
                                        <p:tav tm="0">
                                          <p:val>
                                            <p:strVal val="2/3*#ppt_h"/>
                                          </p:val>
                                        </p:tav>
                                        <p:tav tm="100000">
                                          <p:val>
                                            <p:strVal val="#ppt_h"/>
                                          </p:val>
                                        </p:tav>
                                      </p:tavLst>
                                    </p:anim>
                                  </p:childTnLst>
                                </p:cTn>
                              </p:par>
                            </p:childTnLst>
                          </p:cTn>
                        </p:par>
                        <p:par>
                          <p:cTn id="36" fill="hold" nodeType="afterGroup">
                            <p:stCondLst>
                              <p:cond delay="1500"/>
                            </p:stCondLst>
                            <p:childTnLst>
                              <p:par>
                                <p:cTn id="37" presetID="9" presetClass="entr" presetSubtype="0" fill="hold" grpId="0" nodeType="afterEffect">
                                  <p:stCondLst>
                                    <p:cond delay="0"/>
                                  </p:stCondLst>
                                  <p:childTnLst>
                                    <p:set>
                                      <p:cBhvr>
                                        <p:cTn id="38" dur="1" fill="hold">
                                          <p:stCondLst>
                                            <p:cond delay="0"/>
                                          </p:stCondLst>
                                        </p:cTn>
                                        <p:tgtEl>
                                          <p:spTgt spid="1474580"/>
                                        </p:tgtEl>
                                        <p:attrNameLst>
                                          <p:attrName>style.visibility</p:attrName>
                                        </p:attrNameLst>
                                      </p:cBhvr>
                                      <p:to>
                                        <p:strVal val="visible"/>
                                      </p:to>
                                    </p:set>
                                    <p:animEffect transition="in" filter="dissolve">
                                      <p:cBhvr>
                                        <p:cTn id="39" dur="500"/>
                                        <p:tgtEl>
                                          <p:spTgt spid="1474580"/>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 presetClass="exit" presetSubtype="0" fill="hold" grpId="0" nodeType="clickEffect">
                                  <p:stCondLst>
                                    <p:cond delay="0"/>
                                  </p:stCondLst>
                                  <p:childTnLst>
                                    <p:set>
                                      <p:cBhvr>
                                        <p:cTn id="43" dur="1" fill="hold">
                                          <p:stCondLst>
                                            <p:cond delay="0"/>
                                          </p:stCondLst>
                                        </p:cTn>
                                        <p:tgtEl>
                                          <p:spTgt spid="24"/>
                                        </p:tgtEl>
                                        <p:attrNameLst>
                                          <p:attrName>style.visibility</p:attrName>
                                        </p:attrNameLst>
                                      </p:cBhvr>
                                      <p:to>
                                        <p:strVal val="hidden"/>
                                      </p:to>
                                    </p:set>
                                  </p:childTnLst>
                                </p:cTn>
                              </p:par>
                              <p:par>
                                <p:cTn id="44" presetID="22" presetClass="entr" presetSubtype="1" fill="hold" grpId="0" nodeType="withEffect">
                                  <p:stCondLst>
                                    <p:cond delay="0"/>
                                  </p:stCondLst>
                                  <p:childTnLst>
                                    <p:set>
                                      <p:cBhvr>
                                        <p:cTn id="45" dur="1" fill="hold">
                                          <p:stCondLst>
                                            <p:cond delay="0"/>
                                          </p:stCondLst>
                                        </p:cTn>
                                        <p:tgtEl>
                                          <p:spTgt spid="1474568"/>
                                        </p:tgtEl>
                                        <p:attrNameLst>
                                          <p:attrName>style.visibility</p:attrName>
                                        </p:attrNameLst>
                                      </p:cBhvr>
                                      <p:to>
                                        <p:strVal val="visible"/>
                                      </p:to>
                                    </p:set>
                                    <p:animEffect transition="in" filter="wipe(up)">
                                      <p:cBhvr>
                                        <p:cTn id="46" dur="500"/>
                                        <p:tgtEl>
                                          <p:spTgt spid="1474568"/>
                                        </p:tgtEl>
                                      </p:cBhvr>
                                    </p:animEffect>
                                  </p:childTnLst>
                                </p:cTn>
                              </p:par>
                            </p:childTnLst>
                          </p:cTn>
                        </p:par>
                        <p:par>
                          <p:cTn id="47" fill="hold" nodeType="afterGroup">
                            <p:stCondLst>
                              <p:cond delay="500"/>
                            </p:stCondLst>
                            <p:childTnLst>
                              <p:par>
                                <p:cTn id="48" presetID="23" presetClass="entr" presetSubtype="272" fill="hold" grpId="0" nodeType="afterEffect">
                                  <p:stCondLst>
                                    <p:cond delay="0"/>
                                  </p:stCondLst>
                                  <p:childTnLst>
                                    <p:set>
                                      <p:cBhvr>
                                        <p:cTn id="49" dur="1" fill="hold">
                                          <p:stCondLst>
                                            <p:cond delay="0"/>
                                          </p:stCondLst>
                                        </p:cTn>
                                        <p:tgtEl>
                                          <p:spTgt spid="1474565"/>
                                        </p:tgtEl>
                                        <p:attrNameLst>
                                          <p:attrName>style.visibility</p:attrName>
                                        </p:attrNameLst>
                                      </p:cBhvr>
                                      <p:to>
                                        <p:strVal val="visible"/>
                                      </p:to>
                                    </p:set>
                                    <p:anim calcmode="lin" valueType="num">
                                      <p:cBhvr>
                                        <p:cTn id="50" dur="500" fill="hold"/>
                                        <p:tgtEl>
                                          <p:spTgt spid="1474565"/>
                                        </p:tgtEl>
                                        <p:attrNameLst>
                                          <p:attrName>ppt_w</p:attrName>
                                        </p:attrNameLst>
                                      </p:cBhvr>
                                      <p:tavLst>
                                        <p:tav tm="0">
                                          <p:val>
                                            <p:strVal val="2/3*#ppt_w"/>
                                          </p:val>
                                        </p:tav>
                                        <p:tav tm="100000">
                                          <p:val>
                                            <p:strVal val="#ppt_w"/>
                                          </p:val>
                                        </p:tav>
                                      </p:tavLst>
                                    </p:anim>
                                    <p:anim calcmode="lin" valueType="num">
                                      <p:cBhvr>
                                        <p:cTn id="51" dur="500" fill="hold"/>
                                        <p:tgtEl>
                                          <p:spTgt spid="1474565"/>
                                        </p:tgtEl>
                                        <p:attrNameLst>
                                          <p:attrName>ppt_h</p:attrName>
                                        </p:attrNameLst>
                                      </p:cBhvr>
                                      <p:tavLst>
                                        <p:tav tm="0">
                                          <p:val>
                                            <p:strVal val="2/3*#ppt_h"/>
                                          </p:val>
                                        </p:tav>
                                        <p:tav tm="100000">
                                          <p:val>
                                            <p:strVal val="#ppt_h"/>
                                          </p:val>
                                        </p:tav>
                                      </p:tavLst>
                                    </p:anim>
                                  </p:childTnLst>
                                </p:cTn>
                              </p:par>
                            </p:childTnLst>
                          </p:cTn>
                        </p:par>
                        <p:par>
                          <p:cTn id="52" fill="hold" nodeType="afterGroup">
                            <p:stCondLst>
                              <p:cond delay="1000"/>
                            </p:stCondLst>
                            <p:childTnLst>
                              <p:par>
                                <p:cTn id="53" presetID="9" presetClass="entr" presetSubtype="0" fill="hold" grpId="0" nodeType="afterEffect">
                                  <p:stCondLst>
                                    <p:cond delay="0"/>
                                  </p:stCondLst>
                                  <p:childTnLst>
                                    <p:set>
                                      <p:cBhvr>
                                        <p:cTn id="54" dur="1" fill="hold">
                                          <p:stCondLst>
                                            <p:cond delay="0"/>
                                          </p:stCondLst>
                                        </p:cTn>
                                        <p:tgtEl>
                                          <p:spTgt spid="1474569"/>
                                        </p:tgtEl>
                                        <p:attrNameLst>
                                          <p:attrName>style.visibility</p:attrName>
                                        </p:attrNameLst>
                                      </p:cBhvr>
                                      <p:to>
                                        <p:strVal val="visible"/>
                                      </p:to>
                                    </p:set>
                                    <p:animEffect transition="in" filter="dissolve">
                                      <p:cBhvr>
                                        <p:cTn id="55" dur="500"/>
                                        <p:tgtEl>
                                          <p:spTgt spid="1474569"/>
                                        </p:tgtEl>
                                      </p:cBhvr>
                                    </p:animEffect>
                                  </p:childTnLst>
                                </p:cTn>
                              </p:par>
                            </p:childTnLst>
                          </p:cTn>
                        </p:par>
                        <p:par>
                          <p:cTn id="56" fill="hold" nodeType="afterGroup">
                            <p:stCondLst>
                              <p:cond delay="1500"/>
                            </p:stCondLst>
                            <p:childTnLst>
                              <p:par>
                                <p:cTn id="57" presetID="9" presetClass="entr" presetSubtype="0" fill="hold" grpId="0" nodeType="afterEffect">
                                  <p:stCondLst>
                                    <p:cond delay="0"/>
                                  </p:stCondLst>
                                  <p:childTnLst>
                                    <p:set>
                                      <p:cBhvr>
                                        <p:cTn id="58" dur="1" fill="hold">
                                          <p:stCondLst>
                                            <p:cond delay="0"/>
                                          </p:stCondLst>
                                        </p:cTn>
                                        <p:tgtEl>
                                          <p:spTgt spid="1474571"/>
                                        </p:tgtEl>
                                        <p:attrNameLst>
                                          <p:attrName>style.visibility</p:attrName>
                                        </p:attrNameLst>
                                      </p:cBhvr>
                                      <p:to>
                                        <p:strVal val="visible"/>
                                      </p:to>
                                    </p:set>
                                    <p:animEffect transition="in" filter="dissolve">
                                      <p:cBhvr>
                                        <p:cTn id="59" dur="500"/>
                                        <p:tgtEl>
                                          <p:spTgt spid="14745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563" grpId="0" animBg="1" autoUpdateAnimBg="0"/>
      <p:bldP spid="1474564" grpId="0" animBg="1" autoUpdateAnimBg="0"/>
      <p:bldP spid="1474565" grpId="0" animBg="1" autoUpdateAnimBg="0"/>
      <p:bldP spid="1474566" grpId="0" animBg="1"/>
      <p:bldP spid="1474567" grpId="0" animBg="1" autoUpdateAnimBg="0"/>
      <p:bldP spid="1474568" grpId="0" animBg="1"/>
      <p:bldP spid="1474569" grpId="0" animBg="1" autoUpdateAnimBg="0"/>
      <p:bldP spid="1474570" grpId="0" animBg="1" autoUpdateAnimBg="0"/>
      <p:bldP spid="1474571" grpId="0" animBg="1" autoUpdateAnimBg="0"/>
      <p:bldP spid="1474580" grpId="0" animBg="1" autoUpdateAnimBg="0"/>
      <p:bldP spid="24"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altLang="en-US" smtClean="0"/>
              <a:t>Answer</a:t>
            </a:r>
          </a:p>
        </p:txBody>
      </p:sp>
      <p:sp>
        <p:nvSpPr>
          <p:cNvPr id="31747" name="Content Placeholder 2"/>
          <p:cNvSpPr>
            <a:spLocks noGrp="1"/>
          </p:cNvSpPr>
          <p:nvPr>
            <p:ph idx="1"/>
          </p:nvPr>
        </p:nvSpPr>
        <p:spPr/>
        <p:txBody>
          <a:bodyPr/>
          <a:lstStyle/>
          <a:p>
            <a:r>
              <a:rPr lang="en-US" altLang="en-US" dirty="0" smtClean="0"/>
              <a:t>Bank Position Superior to “USC”</a:t>
            </a:r>
          </a:p>
          <a:p>
            <a:pPr lvl="1"/>
            <a:r>
              <a:rPr lang="en-US" altLang="en-US" dirty="0" smtClean="0"/>
              <a:t>Unperfected SI is junior to perfected SI (9-317(a)(1) and see comment 3)</a:t>
            </a:r>
          </a:p>
          <a:p>
            <a:pPr lvl="1"/>
            <a:r>
              <a:rPr lang="en-US" altLang="en-US" dirty="0" smtClean="0"/>
              <a:t>Prior grant of SI doesn’t block grant of another SI even if there is an agreement to that effect (9-401(b))</a:t>
            </a:r>
          </a:p>
        </p:txBody>
      </p:sp>
      <p:sp>
        <p:nvSpPr>
          <p:cNvPr id="4" name="Date Placeholder 3"/>
          <p:cNvSpPr>
            <a:spLocks noGrp="1"/>
          </p:cNvSpPr>
          <p:nvPr>
            <p:ph type="dt" sz="quarter" idx="10"/>
          </p:nvPr>
        </p:nvSpPr>
        <p:spPr/>
        <p:txBody>
          <a:bodyPr/>
          <a:lstStyle/>
          <a:p>
            <a:pPr>
              <a:defRPr/>
            </a:pPr>
            <a:fld id="{A81A1B81-4A81-41DB-BEBE-8F65FD5371FE}" type="datetime4">
              <a:rPr lang="en-US" smtClean="0"/>
              <a:t>April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6737A3B-774B-4CE3-BF80-C34368B3D8CE}" type="slidenum">
              <a:rPr lang="en-US" altLang="en-US" sz="1400">
                <a:solidFill>
                  <a:srgbClr val="000066"/>
                </a:solidFill>
                <a:latin typeface="Arial" panose="020B0604020202020204" pitchFamily="34" charset="0"/>
              </a:rPr>
              <a:pPr/>
              <a:t>35</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181604842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Both Cases for Today</a:t>
            </a:r>
            <a:endParaRPr lang="en-US" dirty="0"/>
          </a:p>
        </p:txBody>
      </p:sp>
      <p:sp>
        <p:nvSpPr>
          <p:cNvPr id="3" name="Content Placeholder 2"/>
          <p:cNvSpPr>
            <a:spLocks noGrp="1"/>
          </p:cNvSpPr>
          <p:nvPr>
            <p:ph idx="1"/>
          </p:nvPr>
        </p:nvSpPr>
        <p:spPr/>
        <p:txBody>
          <a:bodyPr/>
          <a:lstStyle/>
          <a:p>
            <a:r>
              <a:rPr lang="en-US" dirty="0" smtClean="0"/>
              <a:t>9-203 and Rights in the Collateral</a:t>
            </a:r>
          </a:p>
          <a:p>
            <a:pPr lvl="1"/>
            <a:r>
              <a:rPr lang="en-US" dirty="0" smtClean="0"/>
              <a:t>Think the Mona Lisa case. The debtor isn’t the Louvre, so the debtor can’t grant an SI in the Mona Lisa</a:t>
            </a:r>
          </a:p>
          <a:p>
            <a:pPr lvl="1"/>
            <a:r>
              <a:rPr lang="en-US" dirty="0" smtClean="0"/>
              <a:t>In both </a:t>
            </a:r>
            <a:r>
              <a:rPr lang="en-US" i="1" dirty="0" smtClean="0"/>
              <a:t>Peoples Bank </a:t>
            </a:r>
            <a:r>
              <a:rPr lang="en-US" dirty="0" smtClean="0"/>
              <a:t>and </a:t>
            </a:r>
            <a:r>
              <a:rPr lang="en-US" i="1" dirty="0" err="1" smtClean="0"/>
              <a:t>Moglia</a:t>
            </a:r>
            <a:r>
              <a:rPr lang="en-US" dirty="0" smtClean="0"/>
              <a:t>, it wasn’t clear that the debtor’s had full rights to the relevant assets and that put the SI at risk.</a:t>
            </a:r>
            <a:endParaRPr lang="en-US" dirty="0"/>
          </a:p>
        </p:txBody>
      </p:sp>
      <p:sp>
        <p:nvSpPr>
          <p:cNvPr id="4" name="Date Placeholder 3"/>
          <p:cNvSpPr>
            <a:spLocks noGrp="1"/>
          </p:cNvSpPr>
          <p:nvPr>
            <p:ph type="dt" sz="half" idx="10"/>
          </p:nvPr>
        </p:nvSpPr>
        <p:spPr/>
        <p:txBody>
          <a:bodyPr/>
          <a:lstStyle/>
          <a:p>
            <a:pPr>
              <a:defRPr/>
            </a:pPr>
            <a:fld id="{48EA13CF-CC3A-4F5B-8ED5-0CC90C12B6A9}" type="datetime4">
              <a:rPr lang="en-US" smtClean="0"/>
              <a:t>April 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115A6A5A-9EE2-487E-B6C1-C879C3B115D0}" type="slidenum">
              <a:rPr lang="en-US" altLang="en-US" smtClean="0"/>
              <a:pPr/>
              <a:t>36</a:t>
            </a:fld>
            <a:endParaRPr lang="en-US" altLang="en-US"/>
          </a:p>
        </p:txBody>
      </p:sp>
    </p:spTree>
    <p:extLst>
      <p:ext uri="{BB962C8B-B14F-4D97-AF65-F5344CB8AC3E}">
        <p14:creationId xmlns:p14="http://schemas.microsoft.com/office/powerpoint/2010/main" val="2564759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61910ABC-5772-4804-9DE5-7578B91997E0}" type="datetime4">
              <a:rPr lang="en-US" smtClean="0"/>
              <a:t>April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96A01EB-FC69-4092-8A1D-D01C8D0D896F}" type="slidenum">
              <a:rPr lang="en-US" altLang="en-US" sz="1400">
                <a:solidFill>
                  <a:srgbClr val="000066"/>
                </a:solidFill>
                <a:latin typeface="Arial" panose="020B0604020202020204" pitchFamily="34" charset="0"/>
              </a:rPr>
              <a:pPr/>
              <a:t>4</a:t>
            </a:fld>
            <a:endParaRPr lang="en-US" altLang="en-US" sz="1400">
              <a:solidFill>
                <a:srgbClr val="000066"/>
              </a:solidFill>
              <a:latin typeface="Arial" panose="020B0604020202020204" pitchFamily="34" charset="0"/>
            </a:endParaRPr>
          </a:p>
        </p:txBody>
      </p:sp>
      <p:sp>
        <p:nvSpPr>
          <p:cNvPr id="6149" name="Rectangle 2"/>
          <p:cNvSpPr>
            <a:spLocks noGrp="1" noChangeArrowheads="1"/>
          </p:cNvSpPr>
          <p:nvPr>
            <p:ph type="title"/>
          </p:nvPr>
        </p:nvSpPr>
        <p:spPr/>
        <p:txBody>
          <a:bodyPr/>
          <a:lstStyle/>
          <a:p>
            <a:r>
              <a:rPr lang="en-US" altLang="en-US" smtClean="0"/>
              <a:t>9-203</a:t>
            </a:r>
            <a:endParaRPr lang="en-US" altLang="en-US" smtClean="0">
              <a:cs typeface="Times New Roman" panose="02020603050405020304" pitchFamily="18" charset="0"/>
            </a:endParaRPr>
          </a:p>
        </p:txBody>
      </p:sp>
      <p:sp>
        <p:nvSpPr>
          <p:cNvPr id="6150" name="Rectangle 3"/>
          <p:cNvSpPr>
            <a:spLocks noGrp="1" noChangeArrowheads="1"/>
          </p:cNvSpPr>
          <p:nvPr>
            <p:ph type="body" idx="1"/>
          </p:nvPr>
        </p:nvSpPr>
        <p:spPr/>
        <p:txBody>
          <a:bodyPr/>
          <a:lstStyle/>
          <a:p>
            <a:pPr lvl="2"/>
            <a:r>
              <a:rPr lang="en-US" altLang="en-US" smtClean="0">
                <a:cs typeface="Times New Roman" panose="02020603050405020304" pitchFamily="18" charset="0"/>
              </a:rPr>
              <a:t>(3) one of the following conditions is met:</a:t>
            </a:r>
          </a:p>
          <a:p>
            <a:pPr lvl="3"/>
            <a:r>
              <a:rPr lang="en-US" altLang="en-US" smtClean="0">
                <a:cs typeface="Times New Roman" panose="02020603050405020304" pitchFamily="18" charset="0"/>
              </a:rPr>
              <a:t>(A) the debtor has </a:t>
            </a:r>
            <a:r>
              <a:rPr lang="en-US" altLang="en-US" smtClean="0">
                <a:solidFill>
                  <a:srgbClr val="FF0000"/>
                </a:solidFill>
                <a:cs typeface="Times New Roman" panose="02020603050405020304" pitchFamily="18" charset="0"/>
              </a:rPr>
              <a:t>authenticated a security agreement</a:t>
            </a:r>
            <a:r>
              <a:rPr lang="en-US" altLang="en-US" smtClean="0">
                <a:cs typeface="Times New Roman" panose="02020603050405020304" pitchFamily="18" charset="0"/>
              </a:rPr>
              <a:t> that provides a </a:t>
            </a:r>
            <a:r>
              <a:rPr lang="en-US" altLang="en-US" smtClean="0">
                <a:solidFill>
                  <a:srgbClr val="FF0000"/>
                </a:solidFill>
                <a:cs typeface="Times New Roman" panose="02020603050405020304" pitchFamily="18" charset="0"/>
              </a:rPr>
              <a:t>description of the collateral</a:t>
            </a:r>
            <a:r>
              <a:rPr lang="en-US" altLang="en-US" smtClean="0">
                <a:cs typeface="Times New Roman" panose="02020603050405020304" pitchFamily="18" charset="0"/>
              </a:rPr>
              <a:t> </a:t>
            </a:r>
            <a:r>
              <a:rPr lang="en-US" altLang="en-US" smtClean="0">
                <a:cs typeface="Arial" panose="020B0604020202020204" pitchFamily="34" charset="0"/>
              </a:rPr>
              <a:t>…</a:t>
            </a:r>
            <a:endParaRPr lang="en-US" alt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F9C5965B-FE63-48AA-8C6D-D408D5433026}" type="datetime4">
              <a:rPr lang="en-US" smtClean="0"/>
              <a:t>April 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9D8D2F9-A88A-4D22-A498-AF332FFBE665}" type="slidenum">
              <a:rPr lang="en-US" altLang="en-US" sz="1400">
                <a:solidFill>
                  <a:srgbClr val="000066"/>
                </a:solidFill>
                <a:latin typeface="Arial" panose="020B0604020202020204" pitchFamily="34" charset="0"/>
              </a:rPr>
              <a:pPr/>
              <a:t>5</a:t>
            </a:fld>
            <a:endParaRPr lang="en-US" altLang="en-US" sz="1400">
              <a:solidFill>
                <a:srgbClr val="000066"/>
              </a:solidFill>
              <a:latin typeface="Arial" panose="020B0604020202020204" pitchFamily="34" charset="0"/>
            </a:endParaRPr>
          </a:p>
        </p:txBody>
      </p:sp>
      <p:sp>
        <p:nvSpPr>
          <p:cNvPr id="7173" name="Rectangle 2"/>
          <p:cNvSpPr>
            <a:spLocks noGrp="1" noChangeArrowheads="1"/>
          </p:cNvSpPr>
          <p:nvPr>
            <p:ph type="title"/>
          </p:nvPr>
        </p:nvSpPr>
        <p:spPr/>
        <p:txBody>
          <a:bodyPr/>
          <a:lstStyle/>
          <a:p>
            <a:r>
              <a:rPr lang="en-US" altLang="en-US" smtClean="0">
                <a:latin typeface="Arial" panose="020B0604020202020204" pitchFamily="34" charset="0"/>
                <a:cs typeface="Times New Roman" panose="02020603050405020304" pitchFamily="18" charset="0"/>
              </a:rPr>
              <a:t>The Derivation Principle</a:t>
            </a:r>
            <a:endParaRPr lang="en-US" altLang="en-US" smtClean="0"/>
          </a:p>
        </p:txBody>
      </p:sp>
      <p:sp>
        <p:nvSpPr>
          <p:cNvPr id="7174" name="Rectangle 3"/>
          <p:cNvSpPr>
            <a:spLocks noGrp="1" noChangeArrowheads="1"/>
          </p:cNvSpPr>
          <p:nvPr>
            <p:ph type="body" idx="1"/>
          </p:nvPr>
        </p:nvSpPr>
        <p:spPr/>
        <p:txBody>
          <a:bodyPr/>
          <a:lstStyle/>
          <a:p>
            <a:r>
              <a:rPr lang="en-US" altLang="en-US" smtClean="0"/>
              <a:t>Secured Creditor Takes Through Its Debtor</a:t>
            </a:r>
          </a:p>
          <a:p>
            <a:r>
              <a:rPr lang="en-US" altLang="en-US" smtClean="0"/>
              <a:t>Example</a:t>
            </a:r>
          </a:p>
          <a:p>
            <a:pPr lvl="1"/>
            <a:r>
              <a:rPr lang="en-US" altLang="en-US" smtClean="0">
                <a:cs typeface="Times New Roman" panose="02020603050405020304" pitchFamily="18" charset="0"/>
              </a:rPr>
              <a:t>Debtor leases goods</a:t>
            </a:r>
          </a:p>
          <a:p>
            <a:pPr lvl="1"/>
            <a:r>
              <a:rPr lang="en-US" altLang="en-US" smtClean="0">
                <a:cs typeface="Times New Roman" panose="02020603050405020304" pitchFamily="18" charset="0"/>
              </a:rPr>
              <a:t>The secured creditor can take the debtor’s lessee interest as collateral, but the secured creditor’s rights will be limited to those held by the debtor</a:t>
            </a:r>
          </a:p>
          <a:p>
            <a:pPr lvl="1"/>
            <a:endParaRPr lang="en-US" altLang="en-US" smtClean="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9A10399D-A833-42E7-9AD6-C885806F6E01}" type="datetime4">
              <a:rPr lang="en-US" smtClean="0"/>
              <a:t>April 5,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77EA2D6-A861-420E-AF91-F5193DFE91E5}" type="slidenum">
              <a:rPr lang="en-US" altLang="en-US" sz="1400">
                <a:solidFill>
                  <a:srgbClr val="000066"/>
                </a:solidFill>
                <a:latin typeface="Arial" panose="020B0604020202020204" pitchFamily="34" charset="0"/>
              </a:rPr>
              <a:pPr/>
              <a:t>6</a:t>
            </a:fld>
            <a:endParaRPr lang="en-US" altLang="en-US" sz="1400">
              <a:solidFill>
                <a:srgbClr val="000066"/>
              </a:solidFill>
              <a:latin typeface="Arial" panose="020B0604020202020204" pitchFamily="34" charset="0"/>
            </a:endParaRPr>
          </a:p>
        </p:txBody>
      </p:sp>
      <p:sp>
        <p:nvSpPr>
          <p:cNvPr id="8197" name="Rectangle 2"/>
          <p:cNvSpPr>
            <a:spLocks noGrp="1" noChangeArrowheads="1"/>
          </p:cNvSpPr>
          <p:nvPr>
            <p:ph type="title"/>
          </p:nvPr>
        </p:nvSpPr>
        <p:spPr/>
        <p:txBody>
          <a:bodyPr/>
          <a:lstStyle/>
          <a:p>
            <a:r>
              <a:rPr lang="en-US" altLang="en-US" smtClean="0">
                <a:cs typeface="Times New Roman" panose="02020603050405020304" pitchFamily="18" charset="0"/>
              </a:rPr>
              <a:t>2‑9: Rights in the Collateral</a:t>
            </a:r>
          </a:p>
        </p:txBody>
      </p:sp>
      <p:sp>
        <p:nvSpPr>
          <p:cNvPr id="1392643" name="AutoShape 3"/>
          <p:cNvSpPr>
            <a:spLocks noChangeArrowheads="1"/>
          </p:cNvSpPr>
          <p:nvPr/>
        </p:nvSpPr>
        <p:spPr bwMode="auto">
          <a:xfrm>
            <a:off x="8864600" y="15240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92644" name="AutoShape 4"/>
          <p:cNvSpPr>
            <a:spLocks noChangeArrowheads="1"/>
          </p:cNvSpPr>
          <p:nvPr/>
        </p:nvSpPr>
        <p:spPr bwMode="auto">
          <a:xfrm>
            <a:off x="1981200"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392645" name="Line 5"/>
          <p:cNvSpPr>
            <a:spLocks noChangeShapeType="1"/>
          </p:cNvSpPr>
          <p:nvPr/>
        </p:nvSpPr>
        <p:spPr bwMode="auto">
          <a:xfrm flipV="1">
            <a:off x="4267200" y="1894788"/>
            <a:ext cx="4952214" cy="10212"/>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2646" name="AutoShape 6"/>
          <p:cNvSpPr>
            <a:spLocks noChangeArrowheads="1"/>
          </p:cNvSpPr>
          <p:nvPr/>
        </p:nvSpPr>
        <p:spPr bwMode="auto">
          <a:xfrm>
            <a:off x="5104221" y="2091433"/>
            <a:ext cx="3278172" cy="1494934"/>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a:t>
            </a:r>
          </a:p>
          <a:p>
            <a:pPr algn="ctr"/>
            <a:r>
              <a:rPr lang="en-US" altLang="en-US" sz="3200" dirty="0"/>
              <a:t>SA: Printing Press</a:t>
            </a:r>
          </a:p>
          <a:p>
            <a:pPr algn="ctr"/>
            <a:r>
              <a:rPr lang="en-US" altLang="en-US" sz="3200" dirty="0"/>
              <a:t>$</a:t>
            </a:r>
          </a:p>
        </p:txBody>
      </p:sp>
      <p:sp>
        <p:nvSpPr>
          <p:cNvPr id="1392647" name="Rectangle 7"/>
          <p:cNvSpPr>
            <a:spLocks noChangeArrowheads="1"/>
          </p:cNvSpPr>
          <p:nvPr/>
        </p:nvSpPr>
        <p:spPr bwMode="auto">
          <a:xfrm>
            <a:off x="812800" y="2743201"/>
            <a:ext cx="3911600" cy="3046988"/>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dirty="0">
                <a:solidFill>
                  <a:srgbClr val="000066"/>
                </a:solidFill>
                <a:cs typeface="Times New Roman" panose="02020603050405020304" pitchFamily="18" charset="0"/>
              </a:rPr>
              <a:t>“Debtor hereby grants to Bank a security interest in Debtor’s printing press to secure all debts of Debtor to Bank.”</a:t>
            </a:r>
          </a:p>
        </p:txBody>
      </p:sp>
      <p:sp>
        <p:nvSpPr>
          <p:cNvPr id="1392648" name="Rectangle 8"/>
          <p:cNvSpPr>
            <a:spLocks noChangeArrowheads="1"/>
          </p:cNvSpPr>
          <p:nvPr/>
        </p:nvSpPr>
        <p:spPr bwMode="auto">
          <a:xfrm>
            <a:off x="6273276" y="4581934"/>
            <a:ext cx="4634795"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What are Bank’s rights?</a:t>
            </a:r>
          </a:p>
        </p:txBody>
      </p:sp>
      <p:sp>
        <p:nvSpPr>
          <p:cNvPr id="12" name="Text Box 5"/>
          <p:cNvSpPr txBox="1">
            <a:spLocks noChangeArrowheads="1"/>
          </p:cNvSpPr>
          <p:nvPr/>
        </p:nvSpPr>
        <p:spPr bwMode="auto">
          <a:xfrm>
            <a:off x="10062693" y="0"/>
            <a:ext cx="2129307"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3)</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92644"/>
                                        </p:tgtEl>
                                        <p:attrNameLst>
                                          <p:attrName>style.visibility</p:attrName>
                                        </p:attrNameLst>
                                      </p:cBhvr>
                                      <p:to>
                                        <p:strVal val="visible"/>
                                      </p:to>
                                    </p:set>
                                    <p:anim calcmode="lin" valueType="num">
                                      <p:cBhvr additive="base">
                                        <p:cTn id="7" dur="500" fill="hold"/>
                                        <p:tgtEl>
                                          <p:spTgt spid="1392644"/>
                                        </p:tgtEl>
                                        <p:attrNameLst>
                                          <p:attrName>ppt_x</p:attrName>
                                        </p:attrNameLst>
                                      </p:cBhvr>
                                      <p:tavLst>
                                        <p:tav tm="0">
                                          <p:val>
                                            <p:strVal val="0-#ppt_w/2"/>
                                          </p:val>
                                        </p:tav>
                                        <p:tav tm="100000">
                                          <p:val>
                                            <p:strVal val="#ppt_x"/>
                                          </p:val>
                                        </p:tav>
                                      </p:tavLst>
                                    </p:anim>
                                    <p:anim calcmode="lin" valueType="num">
                                      <p:cBhvr additive="base">
                                        <p:cTn id="8" dur="500" fill="hold"/>
                                        <p:tgtEl>
                                          <p:spTgt spid="139264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392643"/>
                                        </p:tgtEl>
                                        <p:attrNameLst>
                                          <p:attrName>style.visibility</p:attrName>
                                        </p:attrNameLst>
                                      </p:cBhvr>
                                      <p:to>
                                        <p:strVal val="visible"/>
                                      </p:to>
                                    </p:set>
                                    <p:anim calcmode="lin" valueType="num">
                                      <p:cBhvr>
                                        <p:cTn id="12" dur="500" fill="hold"/>
                                        <p:tgtEl>
                                          <p:spTgt spid="1392643"/>
                                        </p:tgtEl>
                                        <p:attrNameLst>
                                          <p:attrName>ppt_w</p:attrName>
                                        </p:attrNameLst>
                                      </p:cBhvr>
                                      <p:tavLst>
                                        <p:tav tm="0">
                                          <p:val>
                                            <p:strVal val="2/3*#ppt_w"/>
                                          </p:val>
                                        </p:tav>
                                        <p:tav tm="100000">
                                          <p:val>
                                            <p:strVal val="#ppt_w"/>
                                          </p:val>
                                        </p:tav>
                                      </p:tavLst>
                                    </p:anim>
                                    <p:anim calcmode="lin" valueType="num">
                                      <p:cBhvr>
                                        <p:cTn id="13" dur="500" fill="hold"/>
                                        <p:tgtEl>
                                          <p:spTgt spid="1392643"/>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392645"/>
                                        </p:tgtEl>
                                        <p:attrNameLst>
                                          <p:attrName>style.visibility</p:attrName>
                                        </p:attrNameLst>
                                      </p:cBhvr>
                                      <p:to>
                                        <p:strVal val="visible"/>
                                      </p:to>
                                    </p:set>
                                    <p:anim calcmode="lin" valueType="num">
                                      <p:cBhvr>
                                        <p:cTn id="17" dur="500" fill="hold"/>
                                        <p:tgtEl>
                                          <p:spTgt spid="1392645"/>
                                        </p:tgtEl>
                                        <p:attrNameLst>
                                          <p:attrName>ppt_w</p:attrName>
                                        </p:attrNameLst>
                                      </p:cBhvr>
                                      <p:tavLst>
                                        <p:tav tm="0">
                                          <p:val>
                                            <p:fltVal val="0"/>
                                          </p:val>
                                        </p:tav>
                                        <p:tav tm="100000">
                                          <p:val>
                                            <p:strVal val="#ppt_w"/>
                                          </p:val>
                                        </p:tav>
                                      </p:tavLst>
                                    </p:anim>
                                    <p:anim calcmode="lin" valueType="num">
                                      <p:cBhvr>
                                        <p:cTn id="18" dur="500" fill="hold"/>
                                        <p:tgtEl>
                                          <p:spTgt spid="1392645"/>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392646"/>
                                        </p:tgtEl>
                                        <p:attrNameLst>
                                          <p:attrName>style.visibility</p:attrName>
                                        </p:attrNameLst>
                                      </p:cBhvr>
                                      <p:to>
                                        <p:strVal val="visible"/>
                                      </p:to>
                                    </p:set>
                                    <p:animEffect transition="in" filter="dissolve">
                                      <p:cBhvr>
                                        <p:cTn id="22" dur="500"/>
                                        <p:tgtEl>
                                          <p:spTgt spid="1392646"/>
                                        </p:tgtEl>
                                      </p:cBhvr>
                                    </p:animEffect>
                                  </p:childTnLst>
                                </p:cTn>
                              </p:par>
                            </p:childTnLst>
                          </p:cTn>
                        </p:par>
                        <p:par>
                          <p:cTn id="23" fill="hold" nodeType="afterGroup">
                            <p:stCondLst>
                              <p:cond delay="2000"/>
                            </p:stCondLst>
                            <p:childTnLst>
                              <p:par>
                                <p:cTn id="24" presetID="9" presetClass="entr" presetSubtype="0" fill="hold" grpId="0" nodeType="afterEffect">
                                  <p:stCondLst>
                                    <p:cond delay="0"/>
                                  </p:stCondLst>
                                  <p:childTnLst>
                                    <p:set>
                                      <p:cBhvr>
                                        <p:cTn id="25" dur="1" fill="hold">
                                          <p:stCondLst>
                                            <p:cond delay="0"/>
                                          </p:stCondLst>
                                        </p:cTn>
                                        <p:tgtEl>
                                          <p:spTgt spid="1392647"/>
                                        </p:tgtEl>
                                        <p:attrNameLst>
                                          <p:attrName>style.visibility</p:attrName>
                                        </p:attrNameLst>
                                      </p:cBhvr>
                                      <p:to>
                                        <p:strVal val="visible"/>
                                      </p:to>
                                    </p:set>
                                    <p:animEffect transition="in" filter="dissolve">
                                      <p:cBhvr>
                                        <p:cTn id="26" dur="500"/>
                                        <p:tgtEl>
                                          <p:spTgt spid="1392647"/>
                                        </p:tgtEl>
                                      </p:cBhvr>
                                    </p:animEffect>
                                  </p:childTnLst>
                                </p:cTn>
                              </p:par>
                            </p:childTnLst>
                          </p:cTn>
                        </p:par>
                        <p:par>
                          <p:cTn id="27" fill="hold" nodeType="afterGroup">
                            <p:stCondLst>
                              <p:cond delay="2500"/>
                            </p:stCondLst>
                            <p:childTnLst>
                              <p:par>
                                <p:cTn id="28" presetID="9" presetClass="entr" presetSubtype="0" fill="hold" grpId="0" nodeType="afterEffect">
                                  <p:stCondLst>
                                    <p:cond delay="0"/>
                                  </p:stCondLst>
                                  <p:childTnLst>
                                    <p:set>
                                      <p:cBhvr>
                                        <p:cTn id="29" dur="1" fill="hold">
                                          <p:stCondLst>
                                            <p:cond delay="0"/>
                                          </p:stCondLst>
                                        </p:cTn>
                                        <p:tgtEl>
                                          <p:spTgt spid="1392648"/>
                                        </p:tgtEl>
                                        <p:attrNameLst>
                                          <p:attrName>style.visibility</p:attrName>
                                        </p:attrNameLst>
                                      </p:cBhvr>
                                      <p:to>
                                        <p:strVal val="visible"/>
                                      </p:to>
                                    </p:set>
                                    <p:animEffect transition="in" filter="dissolve">
                                      <p:cBhvr>
                                        <p:cTn id="30" dur="500"/>
                                        <p:tgtEl>
                                          <p:spTgt spid="13926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43" grpId="0" animBg="1" autoUpdateAnimBg="0"/>
      <p:bldP spid="1392644" grpId="0" animBg="1" autoUpdateAnimBg="0"/>
      <p:bldP spid="1392645" grpId="0" animBg="1"/>
      <p:bldP spid="1392646" grpId="0" animBg="1" autoUpdateAnimBg="0"/>
      <p:bldP spid="1392647" grpId="0" animBg="1" autoUpdateAnimBg="0"/>
      <p:bldP spid="1392648"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244E6F8E-0470-4E4E-A642-F7A592DFB669}" type="datetime4">
              <a:rPr lang="en-US" smtClean="0"/>
              <a:t>April 5,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8F9A596-81FE-4B1D-A24B-2FC869BBAC38}" type="slidenum">
              <a:rPr lang="en-US" altLang="en-US" sz="1400">
                <a:solidFill>
                  <a:srgbClr val="000066"/>
                </a:solidFill>
                <a:latin typeface="Arial" panose="020B0604020202020204" pitchFamily="34" charset="0"/>
              </a:rPr>
              <a:pPr/>
              <a:t>7</a:t>
            </a:fld>
            <a:endParaRPr lang="en-US" altLang="en-US" sz="1400">
              <a:solidFill>
                <a:srgbClr val="000066"/>
              </a:solidFill>
              <a:latin typeface="Arial" panose="020B0604020202020204" pitchFamily="34" charset="0"/>
            </a:endParaRPr>
          </a:p>
        </p:txBody>
      </p:sp>
      <p:sp>
        <p:nvSpPr>
          <p:cNvPr id="9221" name="Rectangle 2"/>
          <p:cNvSpPr>
            <a:spLocks noGrp="1" noChangeArrowheads="1"/>
          </p:cNvSpPr>
          <p:nvPr>
            <p:ph type="title"/>
          </p:nvPr>
        </p:nvSpPr>
        <p:spPr/>
        <p:txBody>
          <a:bodyPr/>
          <a:lstStyle/>
          <a:p>
            <a:r>
              <a:rPr lang="en-US" altLang="en-US" smtClean="0">
                <a:cs typeface="Times New Roman" panose="02020603050405020304" pitchFamily="18" charset="0"/>
              </a:rPr>
              <a:t>2‑10: Rights in the Collateral II</a:t>
            </a:r>
          </a:p>
        </p:txBody>
      </p:sp>
      <p:sp>
        <p:nvSpPr>
          <p:cNvPr id="1393667" name="AutoShape 3"/>
          <p:cNvSpPr>
            <a:spLocks noChangeArrowheads="1"/>
          </p:cNvSpPr>
          <p:nvPr/>
        </p:nvSpPr>
        <p:spPr bwMode="auto">
          <a:xfrm>
            <a:off x="8540684" y="15240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93668" name="AutoShape 4"/>
          <p:cNvSpPr>
            <a:spLocks noChangeArrowheads="1"/>
          </p:cNvSpPr>
          <p:nvPr/>
        </p:nvSpPr>
        <p:spPr bwMode="auto">
          <a:xfrm>
            <a:off x="1981200"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393669" name="Line 5"/>
          <p:cNvSpPr>
            <a:spLocks noChangeShapeType="1"/>
          </p:cNvSpPr>
          <p:nvPr/>
        </p:nvSpPr>
        <p:spPr bwMode="auto">
          <a:xfrm>
            <a:off x="4267199" y="1905000"/>
            <a:ext cx="4690595"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3670" name="AutoShape 6"/>
          <p:cNvSpPr>
            <a:spLocks noChangeArrowheads="1"/>
          </p:cNvSpPr>
          <p:nvPr/>
        </p:nvSpPr>
        <p:spPr bwMode="auto">
          <a:xfrm>
            <a:off x="5029200" y="2193171"/>
            <a:ext cx="2667000" cy="1557257"/>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a:t>
            </a:r>
          </a:p>
          <a:p>
            <a:pPr algn="ctr"/>
            <a:r>
              <a:rPr lang="en-US" altLang="en-US" sz="3200" dirty="0"/>
              <a:t>SA: Mona Lisa</a:t>
            </a:r>
          </a:p>
          <a:p>
            <a:pPr algn="ctr"/>
            <a:r>
              <a:rPr lang="en-US" altLang="en-US" sz="3200" dirty="0"/>
              <a:t>$</a:t>
            </a:r>
          </a:p>
        </p:txBody>
      </p:sp>
      <p:sp>
        <p:nvSpPr>
          <p:cNvPr id="1393671" name="Rectangle 7"/>
          <p:cNvSpPr>
            <a:spLocks noChangeArrowheads="1"/>
          </p:cNvSpPr>
          <p:nvPr/>
        </p:nvSpPr>
        <p:spPr bwMode="auto">
          <a:xfrm>
            <a:off x="612742" y="2743200"/>
            <a:ext cx="4111658" cy="2554545"/>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dirty="0">
                <a:solidFill>
                  <a:srgbClr val="000066"/>
                </a:solidFill>
                <a:cs typeface="Times New Roman" panose="02020603050405020304" pitchFamily="18" charset="0"/>
              </a:rPr>
              <a:t>“Debtor hereby grants to Bank a security interest in the Mona Lisa to secure all debts of Debtor to Bank.”</a:t>
            </a:r>
          </a:p>
        </p:txBody>
      </p:sp>
      <p:sp>
        <p:nvSpPr>
          <p:cNvPr id="1393672" name="Rectangle 8"/>
          <p:cNvSpPr>
            <a:spLocks noChangeArrowheads="1"/>
          </p:cNvSpPr>
          <p:nvPr/>
        </p:nvSpPr>
        <p:spPr bwMode="auto">
          <a:xfrm>
            <a:off x="6640398" y="4300456"/>
            <a:ext cx="4634795"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What are Bank’s rights?</a:t>
            </a:r>
          </a:p>
        </p:txBody>
      </p:sp>
      <p:sp>
        <p:nvSpPr>
          <p:cNvPr id="12" name="Text Box 5"/>
          <p:cNvSpPr txBox="1">
            <a:spLocks noChangeArrowheads="1"/>
          </p:cNvSpPr>
          <p:nvPr/>
        </p:nvSpPr>
        <p:spPr bwMode="auto">
          <a:xfrm>
            <a:off x="10062693" y="0"/>
            <a:ext cx="2129307"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3)</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93668"/>
                                        </p:tgtEl>
                                        <p:attrNameLst>
                                          <p:attrName>style.visibility</p:attrName>
                                        </p:attrNameLst>
                                      </p:cBhvr>
                                      <p:to>
                                        <p:strVal val="visible"/>
                                      </p:to>
                                    </p:set>
                                    <p:anim calcmode="lin" valueType="num">
                                      <p:cBhvr additive="base">
                                        <p:cTn id="7" dur="500" fill="hold"/>
                                        <p:tgtEl>
                                          <p:spTgt spid="1393668"/>
                                        </p:tgtEl>
                                        <p:attrNameLst>
                                          <p:attrName>ppt_x</p:attrName>
                                        </p:attrNameLst>
                                      </p:cBhvr>
                                      <p:tavLst>
                                        <p:tav tm="0">
                                          <p:val>
                                            <p:strVal val="0-#ppt_w/2"/>
                                          </p:val>
                                        </p:tav>
                                        <p:tav tm="100000">
                                          <p:val>
                                            <p:strVal val="#ppt_x"/>
                                          </p:val>
                                        </p:tav>
                                      </p:tavLst>
                                    </p:anim>
                                    <p:anim calcmode="lin" valueType="num">
                                      <p:cBhvr additive="base">
                                        <p:cTn id="8" dur="500" fill="hold"/>
                                        <p:tgtEl>
                                          <p:spTgt spid="139366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393667"/>
                                        </p:tgtEl>
                                        <p:attrNameLst>
                                          <p:attrName>style.visibility</p:attrName>
                                        </p:attrNameLst>
                                      </p:cBhvr>
                                      <p:to>
                                        <p:strVal val="visible"/>
                                      </p:to>
                                    </p:set>
                                    <p:anim calcmode="lin" valueType="num">
                                      <p:cBhvr>
                                        <p:cTn id="12" dur="500" fill="hold"/>
                                        <p:tgtEl>
                                          <p:spTgt spid="1393667"/>
                                        </p:tgtEl>
                                        <p:attrNameLst>
                                          <p:attrName>ppt_w</p:attrName>
                                        </p:attrNameLst>
                                      </p:cBhvr>
                                      <p:tavLst>
                                        <p:tav tm="0">
                                          <p:val>
                                            <p:strVal val="2/3*#ppt_w"/>
                                          </p:val>
                                        </p:tav>
                                        <p:tav tm="100000">
                                          <p:val>
                                            <p:strVal val="#ppt_w"/>
                                          </p:val>
                                        </p:tav>
                                      </p:tavLst>
                                    </p:anim>
                                    <p:anim calcmode="lin" valueType="num">
                                      <p:cBhvr>
                                        <p:cTn id="13" dur="500" fill="hold"/>
                                        <p:tgtEl>
                                          <p:spTgt spid="1393667"/>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393669"/>
                                        </p:tgtEl>
                                        <p:attrNameLst>
                                          <p:attrName>style.visibility</p:attrName>
                                        </p:attrNameLst>
                                      </p:cBhvr>
                                      <p:to>
                                        <p:strVal val="visible"/>
                                      </p:to>
                                    </p:set>
                                    <p:anim calcmode="lin" valueType="num">
                                      <p:cBhvr>
                                        <p:cTn id="17" dur="500" fill="hold"/>
                                        <p:tgtEl>
                                          <p:spTgt spid="1393669"/>
                                        </p:tgtEl>
                                        <p:attrNameLst>
                                          <p:attrName>ppt_w</p:attrName>
                                        </p:attrNameLst>
                                      </p:cBhvr>
                                      <p:tavLst>
                                        <p:tav tm="0">
                                          <p:val>
                                            <p:fltVal val="0"/>
                                          </p:val>
                                        </p:tav>
                                        <p:tav tm="100000">
                                          <p:val>
                                            <p:strVal val="#ppt_w"/>
                                          </p:val>
                                        </p:tav>
                                      </p:tavLst>
                                    </p:anim>
                                    <p:anim calcmode="lin" valueType="num">
                                      <p:cBhvr>
                                        <p:cTn id="18" dur="500" fill="hold"/>
                                        <p:tgtEl>
                                          <p:spTgt spid="1393669"/>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393670"/>
                                        </p:tgtEl>
                                        <p:attrNameLst>
                                          <p:attrName>style.visibility</p:attrName>
                                        </p:attrNameLst>
                                      </p:cBhvr>
                                      <p:to>
                                        <p:strVal val="visible"/>
                                      </p:to>
                                    </p:set>
                                    <p:animEffect transition="in" filter="dissolve">
                                      <p:cBhvr>
                                        <p:cTn id="22" dur="500"/>
                                        <p:tgtEl>
                                          <p:spTgt spid="1393670"/>
                                        </p:tgtEl>
                                      </p:cBhvr>
                                    </p:animEffect>
                                  </p:childTnLst>
                                </p:cTn>
                              </p:par>
                            </p:childTnLst>
                          </p:cTn>
                        </p:par>
                        <p:par>
                          <p:cTn id="23" fill="hold" nodeType="afterGroup">
                            <p:stCondLst>
                              <p:cond delay="2000"/>
                            </p:stCondLst>
                            <p:childTnLst>
                              <p:par>
                                <p:cTn id="24" presetID="9" presetClass="entr" presetSubtype="0" fill="hold" grpId="0" nodeType="afterEffect">
                                  <p:stCondLst>
                                    <p:cond delay="0"/>
                                  </p:stCondLst>
                                  <p:childTnLst>
                                    <p:set>
                                      <p:cBhvr>
                                        <p:cTn id="25" dur="1" fill="hold">
                                          <p:stCondLst>
                                            <p:cond delay="0"/>
                                          </p:stCondLst>
                                        </p:cTn>
                                        <p:tgtEl>
                                          <p:spTgt spid="1393671"/>
                                        </p:tgtEl>
                                        <p:attrNameLst>
                                          <p:attrName>style.visibility</p:attrName>
                                        </p:attrNameLst>
                                      </p:cBhvr>
                                      <p:to>
                                        <p:strVal val="visible"/>
                                      </p:to>
                                    </p:set>
                                    <p:animEffect transition="in" filter="dissolve">
                                      <p:cBhvr>
                                        <p:cTn id="26" dur="500"/>
                                        <p:tgtEl>
                                          <p:spTgt spid="1393671"/>
                                        </p:tgtEl>
                                      </p:cBhvr>
                                    </p:animEffect>
                                  </p:childTnLst>
                                </p:cTn>
                              </p:par>
                            </p:childTnLst>
                          </p:cTn>
                        </p:par>
                        <p:par>
                          <p:cTn id="27" fill="hold" nodeType="afterGroup">
                            <p:stCondLst>
                              <p:cond delay="2500"/>
                            </p:stCondLst>
                            <p:childTnLst>
                              <p:par>
                                <p:cTn id="28" presetID="9" presetClass="entr" presetSubtype="0" fill="hold" grpId="0" nodeType="afterEffect">
                                  <p:stCondLst>
                                    <p:cond delay="0"/>
                                  </p:stCondLst>
                                  <p:childTnLst>
                                    <p:set>
                                      <p:cBhvr>
                                        <p:cTn id="29" dur="1" fill="hold">
                                          <p:stCondLst>
                                            <p:cond delay="0"/>
                                          </p:stCondLst>
                                        </p:cTn>
                                        <p:tgtEl>
                                          <p:spTgt spid="1393672"/>
                                        </p:tgtEl>
                                        <p:attrNameLst>
                                          <p:attrName>style.visibility</p:attrName>
                                        </p:attrNameLst>
                                      </p:cBhvr>
                                      <p:to>
                                        <p:strVal val="visible"/>
                                      </p:to>
                                    </p:set>
                                    <p:animEffect transition="in" filter="dissolve">
                                      <p:cBhvr>
                                        <p:cTn id="30" dur="500"/>
                                        <p:tgtEl>
                                          <p:spTgt spid="13936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3667" grpId="0" animBg="1" autoUpdateAnimBg="0"/>
      <p:bldP spid="1393668" grpId="0" animBg="1" autoUpdateAnimBg="0"/>
      <p:bldP spid="1393669" grpId="0" animBg="1"/>
      <p:bldP spid="1393670" grpId="0" animBg="1" autoUpdateAnimBg="0"/>
      <p:bldP spid="1393671" grpId="0" animBg="1" autoUpdateAnimBg="0"/>
      <p:bldP spid="1393672"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 name="Date Placeholder 2"/>
          <p:cNvSpPr>
            <a:spLocks noGrp="1"/>
          </p:cNvSpPr>
          <p:nvPr>
            <p:ph type="dt" sz="quarter" idx="10"/>
          </p:nvPr>
        </p:nvSpPr>
        <p:spPr/>
        <p:txBody>
          <a:bodyPr/>
          <a:lstStyle/>
          <a:p>
            <a:pPr>
              <a:defRPr/>
            </a:pPr>
            <a:fld id="{DF6A4925-841A-4936-8F08-107FDDBA971F}" type="datetime4">
              <a:rPr lang="en-US" smtClean="0"/>
              <a:t>April 5, 2021</a:t>
            </a:fld>
            <a:endParaRPr lang="en-US" altLang="en-US">
              <a:solidFill>
                <a:schemeClr val="bg2"/>
              </a:solidFill>
            </a:endParaRPr>
          </a:p>
        </p:txBody>
      </p:sp>
      <p:sp>
        <p:nvSpPr>
          <p:cNvPr id="2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CB034E6-EFB7-45E2-92F9-6D1003772D4B}" type="slidenum">
              <a:rPr lang="en-US" altLang="en-US" sz="1400">
                <a:solidFill>
                  <a:srgbClr val="000066"/>
                </a:solidFill>
                <a:latin typeface="Arial" panose="020B0604020202020204" pitchFamily="34" charset="0"/>
              </a:rPr>
              <a:pPr/>
              <a:t>8</a:t>
            </a:fld>
            <a:endParaRPr lang="en-US" altLang="en-US" sz="1400">
              <a:solidFill>
                <a:srgbClr val="000066"/>
              </a:solidFill>
              <a:latin typeface="Arial" panose="020B0604020202020204" pitchFamily="34" charset="0"/>
            </a:endParaRPr>
          </a:p>
        </p:txBody>
      </p:sp>
      <p:sp>
        <p:nvSpPr>
          <p:cNvPr id="10245" name="Rectangle 2"/>
          <p:cNvSpPr>
            <a:spLocks noGrp="1" noChangeArrowheads="1"/>
          </p:cNvSpPr>
          <p:nvPr>
            <p:ph type="title"/>
          </p:nvPr>
        </p:nvSpPr>
        <p:spPr/>
        <p:txBody>
          <a:bodyPr/>
          <a:lstStyle/>
          <a:p>
            <a:r>
              <a:rPr lang="en-US" altLang="en-US" smtClean="0"/>
              <a:t>2-12: Third Parties and Collateral</a:t>
            </a:r>
          </a:p>
        </p:txBody>
      </p:sp>
      <p:sp>
        <p:nvSpPr>
          <p:cNvPr id="1376260" name="AutoShape 4"/>
          <p:cNvSpPr>
            <a:spLocks noChangeArrowheads="1"/>
          </p:cNvSpPr>
          <p:nvPr/>
        </p:nvSpPr>
        <p:spPr bwMode="auto">
          <a:xfrm>
            <a:off x="2057400" y="1447800"/>
            <a:ext cx="2286000" cy="1219200"/>
          </a:xfrm>
          <a:prstGeom prst="flowChartProcess">
            <a:avLst/>
          </a:prstGeom>
          <a:solidFill>
            <a:srgbClr val="FFFF00"/>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Owner</a:t>
            </a:r>
          </a:p>
        </p:txBody>
      </p:sp>
      <p:sp>
        <p:nvSpPr>
          <p:cNvPr id="1376262" name="Line 6"/>
          <p:cNvSpPr>
            <a:spLocks noChangeShapeType="1"/>
          </p:cNvSpPr>
          <p:nvPr/>
        </p:nvSpPr>
        <p:spPr bwMode="auto">
          <a:xfrm>
            <a:off x="2508250" y="2692400"/>
            <a:ext cx="0" cy="26670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76265" name="AutoShape 9"/>
          <p:cNvSpPr>
            <a:spLocks noChangeArrowheads="1"/>
          </p:cNvSpPr>
          <p:nvPr/>
        </p:nvSpPr>
        <p:spPr bwMode="auto">
          <a:xfrm>
            <a:off x="1676400" y="5181600"/>
            <a:ext cx="3048000" cy="1143000"/>
          </a:xfrm>
          <a:prstGeom prst="flowChartDecis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76270" name="AutoShape 14"/>
          <p:cNvSpPr>
            <a:spLocks noChangeArrowheads="1"/>
          </p:cNvSpPr>
          <p:nvPr/>
        </p:nvSpPr>
        <p:spPr bwMode="auto">
          <a:xfrm>
            <a:off x="3021014" y="3328988"/>
            <a:ext cx="1328737" cy="819150"/>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a:t>
            </a:r>
          </a:p>
        </p:txBody>
      </p:sp>
      <p:sp>
        <p:nvSpPr>
          <p:cNvPr id="1376274" name="Rectangle 18"/>
          <p:cNvSpPr>
            <a:spLocks noChangeArrowheads="1"/>
          </p:cNvSpPr>
          <p:nvPr/>
        </p:nvSpPr>
        <p:spPr bwMode="auto">
          <a:xfrm>
            <a:off x="5705474" y="4516438"/>
            <a:ext cx="6181725" cy="1754326"/>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Bank wants additional collateral from Owner for the loan to Corp: How should we do this?</a:t>
            </a:r>
          </a:p>
        </p:txBody>
      </p:sp>
      <p:sp>
        <p:nvSpPr>
          <p:cNvPr id="22" name="Rectangle 7"/>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25" name="Line 6"/>
          <p:cNvSpPr>
            <a:spLocks noChangeShapeType="1"/>
          </p:cNvSpPr>
          <p:nvPr/>
        </p:nvSpPr>
        <p:spPr bwMode="auto">
          <a:xfrm flipV="1">
            <a:off x="4119563" y="2327275"/>
            <a:ext cx="4362450" cy="314325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6" name="AutoShape 7"/>
          <p:cNvSpPr>
            <a:spLocks noChangeArrowheads="1"/>
          </p:cNvSpPr>
          <p:nvPr/>
        </p:nvSpPr>
        <p:spPr bwMode="auto">
          <a:xfrm>
            <a:off x="4570414" y="2063751"/>
            <a:ext cx="2581274" cy="1173163"/>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Loan by Bank to Corp</a:t>
            </a:r>
          </a:p>
        </p:txBody>
      </p:sp>
      <p:sp>
        <p:nvSpPr>
          <p:cNvPr id="27" name="AutoShape 4"/>
          <p:cNvSpPr>
            <a:spLocks noChangeArrowheads="1"/>
          </p:cNvSpPr>
          <p:nvPr/>
        </p:nvSpPr>
        <p:spPr bwMode="auto">
          <a:xfrm>
            <a:off x="8572500" y="1422400"/>
            <a:ext cx="1481138" cy="1219200"/>
          </a:xfrm>
          <a:prstGeom prst="flowChartProcess">
            <a:avLst/>
          </a:prstGeom>
          <a:solidFill>
            <a:srgbClr val="FFFF00"/>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a:t>
            </a:r>
          </a:p>
        </p:txBody>
      </p:sp>
      <p:sp>
        <p:nvSpPr>
          <p:cNvPr id="14" name="Text Box 5"/>
          <p:cNvSpPr txBox="1">
            <a:spLocks noChangeArrowheads="1"/>
          </p:cNvSpPr>
          <p:nvPr/>
        </p:nvSpPr>
        <p:spPr bwMode="auto">
          <a:xfrm>
            <a:off x="10062693" y="0"/>
            <a:ext cx="2129307"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smtClean="0">
                <a:solidFill>
                  <a:schemeClr val="accent4">
                    <a:lumMod val="75000"/>
                    <a:lumOff val="25000"/>
                  </a:schemeClr>
                </a:solidFill>
                <a:latin typeface="+mn-lt"/>
                <a:cs typeface="Times New Roman" panose="02020603050405020304" pitchFamily="18" charset="0"/>
              </a:rPr>
              <a:t>TTYN (3 </a:t>
            </a:r>
            <a:r>
              <a:rPr lang="en-US" b="1" i="0" dirty="0" smtClean="0">
                <a:solidFill>
                  <a:schemeClr val="accent4">
                    <a:lumMod val="75000"/>
                    <a:lumOff val="25000"/>
                  </a:schemeClr>
                </a:solidFill>
                <a:latin typeface="+mn-lt"/>
                <a:cs typeface="Times New Roman" panose="02020603050405020304" pitchFamily="18" charset="0"/>
              </a:rPr>
              <a:t>of 3)</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376265"/>
                                        </p:tgtEl>
                                        <p:attrNameLst>
                                          <p:attrName>style.visibility</p:attrName>
                                        </p:attrNameLst>
                                      </p:cBhvr>
                                      <p:to>
                                        <p:strVal val="visible"/>
                                      </p:to>
                                    </p:set>
                                    <p:animEffect transition="in" filter="dissolve">
                                      <p:cBhvr>
                                        <p:cTn id="7" dur="500"/>
                                        <p:tgtEl>
                                          <p:spTgt spid="1376265"/>
                                        </p:tgtEl>
                                      </p:cBhvr>
                                    </p:animEffect>
                                  </p:childTnLst>
                                </p:cTn>
                              </p:par>
                            </p:childTnLst>
                          </p:cTn>
                        </p:par>
                        <p:par>
                          <p:cTn id="8" fill="hold" nodeType="afterGroup">
                            <p:stCondLst>
                              <p:cond delay="500"/>
                            </p:stCondLst>
                            <p:childTnLst>
                              <p:par>
                                <p:cTn id="9" presetID="23" presetClass="entr" presetSubtype="16" fill="hold" grpId="0" nodeType="after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p:cTn id="11" dur="500" fill="hold"/>
                                        <p:tgtEl>
                                          <p:spTgt spid="25"/>
                                        </p:tgtEl>
                                        <p:attrNameLst>
                                          <p:attrName>ppt_w</p:attrName>
                                        </p:attrNameLst>
                                      </p:cBhvr>
                                      <p:tavLst>
                                        <p:tav tm="0">
                                          <p:val>
                                            <p:fltVal val="0"/>
                                          </p:val>
                                        </p:tav>
                                        <p:tav tm="100000">
                                          <p:val>
                                            <p:strVal val="#ppt_w"/>
                                          </p:val>
                                        </p:tav>
                                      </p:tavLst>
                                    </p:anim>
                                    <p:anim calcmode="lin" valueType="num">
                                      <p:cBhvr>
                                        <p:cTn id="12" dur="500" fill="hold"/>
                                        <p:tgtEl>
                                          <p:spTgt spid="25"/>
                                        </p:tgtEl>
                                        <p:attrNameLst>
                                          <p:attrName>ppt_h</p:attrName>
                                        </p:attrNameLst>
                                      </p:cBhvr>
                                      <p:tavLst>
                                        <p:tav tm="0">
                                          <p:val>
                                            <p:fltVal val="0"/>
                                          </p:val>
                                        </p:tav>
                                        <p:tav tm="100000">
                                          <p:val>
                                            <p:strVal val="#ppt_h"/>
                                          </p:val>
                                        </p:tav>
                                      </p:tavLst>
                                    </p:anim>
                                  </p:childTnLst>
                                </p:cTn>
                              </p:par>
                            </p:childTnLst>
                          </p:cTn>
                        </p:par>
                        <p:par>
                          <p:cTn id="13" fill="hold" nodeType="afterGroup">
                            <p:stCondLst>
                              <p:cond delay="1000"/>
                            </p:stCondLst>
                            <p:childTnLst>
                              <p:par>
                                <p:cTn id="14" presetID="9" presetClass="entr" presetSubtype="0" fill="hold" grpId="0" nodeType="afterEffect">
                                  <p:stCondLst>
                                    <p:cond delay="0"/>
                                  </p:stCondLst>
                                  <p:childTnLst>
                                    <p:set>
                                      <p:cBhvr>
                                        <p:cTn id="15" dur="1" fill="hold">
                                          <p:stCondLst>
                                            <p:cond delay="0"/>
                                          </p:stCondLst>
                                        </p:cTn>
                                        <p:tgtEl>
                                          <p:spTgt spid="27"/>
                                        </p:tgtEl>
                                        <p:attrNameLst>
                                          <p:attrName>style.visibility</p:attrName>
                                        </p:attrNameLst>
                                      </p:cBhvr>
                                      <p:to>
                                        <p:strVal val="visible"/>
                                      </p:to>
                                    </p:set>
                                    <p:animEffect transition="in" filter="dissolve">
                                      <p:cBhvr>
                                        <p:cTn id="16" dur="500"/>
                                        <p:tgtEl>
                                          <p:spTgt spid="27"/>
                                        </p:tgtEl>
                                      </p:cBhvr>
                                    </p:animEffect>
                                  </p:childTnLst>
                                </p:cTn>
                              </p:par>
                            </p:childTnLst>
                          </p:cTn>
                        </p:par>
                        <p:par>
                          <p:cTn id="17" fill="hold" nodeType="afterGroup">
                            <p:stCondLst>
                              <p:cond delay="1500"/>
                            </p:stCondLst>
                            <p:childTnLst>
                              <p:par>
                                <p:cTn id="18" presetID="9" presetClass="entr" presetSubtype="0" fill="hold" grpId="0" nodeType="afterEffect">
                                  <p:stCondLst>
                                    <p:cond delay="0"/>
                                  </p:stCondLst>
                                  <p:childTnLst>
                                    <p:set>
                                      <p:cBhvr>
                                        <p:cTn id="19" dur="1" fill="hold">
                                          <p:stCondLst>
                                            <p:cond delay="0"/>
                                          </p:stCondLst>
                                        </p:cTn>
                                        <p:tgtEl>
                                          <p:spTgt spid="26"/>
                                        </p:tgtEl>
                                        <p:attrNameLst>
                                          <p:attrName>style.visibility</p:attrName>
                                        </p:attrNameLst>
                                      </p:cBhvr>
                                      <p:to>
                                        <p:strVal val="visible"/>
                                      </p:to>
                                    </p:set>
                                    <p:animEffect transition="in" filter="dissolve">
                                      <p:cBhvr>
                                        <p:cTn id="20" dur="500"/>
                                        <p:tgtEl>
                                          <p:spTgt spid="2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xit" presetSubtype="0" fill="hold" grpId="0" nodeType="clickEffect">
                                  <p:stCondLst>
                                    <p:cond delay="0"/>
                                  </p:stCondLst>
                                  <p:childTnLst>
                                    <p:set>
                                      <p:cBhvr>
                                        <p:cTn id="24" dur="1" fill="hold">
                                          <p:stCondLst>
                                            <p:cond delay="0"/>
                                          </p:stCondLst>
                                        </p:cTn>
                                        <p:tgtEl>
                                          <p:spTgt spid="22"/>
                                        </p:tgtEl>
                                        <p:attrNameLst>
                                          <p:attrName>style.visibility</p:attrName>
                                        </p:attrNameLst>
                                      </p:cBhvr>
                                      <p:to>
                                        <p:strVal val="hidden"/>
                                      </p:to>
                                    </p:set>
                                  </p:childTnLst>
                                </p:cTn>
                              </p:par>
                              <p:par>
                                <p:cTn id="25" presetID="9" presetClass="entr" presetSubtype="0" fill="hold" grpId="0" nodeType="withEffect">
                                  <p:stCondLst>
                                    <p:cond delay="0"/>
                                  </p:stCondLst>
                                  <p:childTnLst>
                                    <p:set>
                                      <p:cBhvr>
                                        <p:cTn id="26" dur="1" fill="hold">
                                          <p:stCondLst>
                                            <p:cond delay="0"/>
                                          </p:stCondLst>
                                        </p:cTn>
                                        <p:tgtEl>
                                          <p:spTgt spid="1376260"/>
                                        </p:tgtEl>
                                        <p:attrNameLst>
                                          <p:attrName>style.visibility</p:attrName>
                                        </p:attrNameLst>
                                      </p:cBhvr>
                                      <p:to>
                                        <p:strVal val="visible"/>
                                      </p:to>
                                    </p:set>
                                    <p:animEffect transition="in" filter="dissolve">
                                      <p:cBhvr>
                                        <p:cTn id="27" dur="500"/>
                                        <p:tgtEl>
                                          <p:spTgt spid="1376260"/>
                                        </p:tgtEl>
                                      </p:cBhvr>
                                    </p:animEffect>
                                  </p:childTnLst>
                                </p:cTn>
                              </p:par>
                            </p:childTnLst>
                          </p:cTn>
                        </p:par>
                        <p:par>
                          <p:cTn id="28" fill="hold" nodeType="afterGroup">
                            <p:stCondLst>
                              <p:cond delay="500"/>
                            </p:stCondLst>
                            <p:childTnLst>
                              <p:par>
                                <p:cTn id="29" presetID="22" presetClass="entr" presetSubtype="1" fill="hold" grpId="0" nodeType="afterEffect">
                                  <p:stCondLst>
                                    <p:cond delay="0"/>
                                  </p:stCondLst>
                                  <p:childTnLst>
                                    <p:set>
                                      <p:cBhvr>
                                        <p:cTn id="30" dur="1" fill="hold">
                                          <p:stCondLst>
                                            <p:cond delay="0"/>
                                          </p:stCondLst>
                                        </p:cTn>
                                        <p:tgtEl>
                                          <p:spTgt spid="1376262"/>
                                        </p:tgtEl>
                                        <p:attrNameLst>
                                          <p:attrName>style.visibility</p:attrName>
                                        </p:attrNameLst>
                                      </p:cBhvr>
                                      <p:to>
                                        <p:strVal val="visible"/>
                                      </p:to>
                                    </p:set>
                                    <p:animEffect transition="in" filter="wipe(up)">
                                      <p:cBhvr>
                                        <p:cTn id="31" dur="500"/>
                                        <p:tgtEl>
                                          <p:spTgt spid="1376262"/>
                                        </p:tgtEl>
                                      </p:cBhvr>
                                    </p:animEffect>
                                  </p:childTnLst>
                                </p:cTn>
                              </p:par>
                            </p:childTnLst>
                          </p:cTn>
                        </p:par>
                        <p:par>
                          <p:cTn id="32" fill="hold" nodeType="afterGroup">
                            <p:stCondLst>
                              <p:cond delay="1000"/>
                            </p:stCondLst>
                            <p:childTnLst>
                              <p:par>
                                <p:cTn id="33" presetID="9" presetClass="entr" presetSubtype="0" fill="hold" grpId="0" nodeType="afterEffect">
                                  <p:stCondLst>
                                    <p:cond delay="0"/>
                                  </p:stCondLst>
                                  <p:childTnLst>
                                    <p:set>
                                      <p:cBhvr>
                                        <p:cTn id="34" dur="1" fill="hold">
                                          <p:stCondLst>
                                            <p:cond delay="0"/>
                                          </p:stCondLst>
                                        </p:cTn>
                                        <p:tgtEl>
                                          <p:spTgt spid="1376270"/>
                                        </p:tgtEl>
                                        <p:attrNameLst>
                                          <p:attrName>style.visibility</p:attrName>
                                        </p:attrNameLst>
                                      </p:cBhvr>
                                      <p:to>
                                        <p:strVal val="visible"/>
                                      </p:to>
                                    </p:set>
                                    <p:animEffect transition="in" filter="dissolve">
                                      <p:cBhvr>
                                        <p:cTn id="35" dur="500"/>
                                        <p:tgtEl>
                                          <p:spTgt spid="1376270"/>
                                        </p:tgtEl>
                                      </p:cBhvr>
                                    </p:animEffect>
                                  </p:childTnLst>
                                </p:cTn>
                              </p:par>
                            </p:childTnLst>
                          </p:cTn>
                        </p:par>
                        <p:par>
                          <p:cTn id="36" fill="hold" nodeType="afterGroup">
                            <p:stCondLst>
                              <p:cond delay="1500"/>
                            </p:stCondLst>
                            <p:childTnLst>
                              <p:par>
                                <p:cTn id="37" presetID="9" presetClass="entr" presetSubtype="0" fill="hold" grpId="0" nodeType="afterEffect">
                                  <p:stCondLst>
                                    <p:cond delay="0"/>
                                  </p:stCondLst>
                                  <p:childTnLst>
                                    <p:set>
                                      <p:cBhvr>
                                        <p:cTn id="38" dur="1" fill="hold">
                                          <p:stCondLst>
                                            <p:cond delay="0"/>
                                          </p:stCondLst>
                                        </p:cTn>
                                        <p:tgtEl>
                                          <p:spTgt spid="1376274"/>
                                        </p:tgtEl>
                                        <p:attrNameLst>
                                          <p:attrName>style.visibility</p:attrName>
                                        </p:attrNameLst>
                                      </p:cBhvr>
                                      <p:to>
                                        <p:strVal val="visible"/>
                                      </p:to>
                                    </p:set>
                                    <p:animEffect transition="in" filter="dissolve">
                                      <p:cBhvr>
                                        <p:cTn id="39" dur="500"/>
                                        <p:tgtEl>
                                          <p:spTgt spid="13762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6260" grpId="0" animBg="1" autoUpdateAnimBg="0"/>
      <p:bldP spid="1376262" grpId="0" animBg="1"/>
      <p:bldP spid="1376265" grpId="0" animBg="1" autoUpdateAnimBg="0"/>
      <p:bldP spid="1376270" grpId="0" animBg="1" autoUpdateAnimBg="0"/>
      <p:bldP spid="1376274" grpId="0" animBg="1" autoUpdateAnimBg="0"/>
      <p:bldP spid="22" grpId="0" animBg="1"/>
      <p:bldP spid="25" grpId="0" animBg="1"/>
      <p:bldP spid="26" grpId="0" animBg="1" autoUpdateAnimBg="0"/>
      <p:bldP spid="27"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2-9 Answer</a:t>
            </a:r>
            <a:endParaRPr lang="en-US" dirty="0"/>
          </a:p>
        </p:txBody>
      </p:sp>
      <p:sp>
        <p:nvSpPr>
          <p:cNvPr id="3" name="Content Placeholder 2"/>
          <p:cNvSpPr>
            <a:spLocks noGrp="1"/>
          </p:cNvSpPr>
          <p:nvPr>
            <p:ph idx="1"/>
          </p:nvPr>
        </p:nvSpPr>
        <p:spPr/>
        <p:txBody>
          <a:bodyPr/>
          <a:lstStyle/>
          <a:p>
            <a:r>
              <a:rPr lang="en-US" dirty="0" smtClean="0"/>
              <a:t>Answer</a:t>
            </a:r>
          </a:p>
          <a:p>
            <a:pPr lvl="1"/>
            <a:r>
              <a:rPr lang="en-US" dirty="0" smtClean="0"/>
              <a:t>Bank has an attached SI in the printing press </a:t>
            </a:r>
            <a:endParaRPr lang="en-US" dirty="0"/>
          </a:p>
        </p:txBody>
      </p:sp>
      <p:sp>
        <p:nvSpPr>
          <p:cNvPr id="4" name="Date Placeholder 3"/>
          <p:cNvSpPr>
            <a:spLocks noGrp="1"/>
          </p:cNvSpPr>
          <p:nvPr>
            <p:ph type="dt" sz="half" idx="10"/>
          </p:nvPr>
        </p:nvSpPr>
        <p:spPr/>
        <p:txBody>
          <a:bodyPr/>
          <a:lstStyle/>
          <a:p>
            <a:pPr>
              <a:defRPr/>
            </a:pPr>
            <a:fld id="{48EA13CF-CC3A-4F5B-8ED5-0CC90C12B6A9}" type="datetime4">
              <a:rPr lang="en-US" smtClean="0"/>
              <a:t>April 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115A6A5A-9EE2-487E-B6C1-C879C3B115D0}" type="slidenum">
              <a:rPr lang="en-US" altLang="en-US" smtClean="0"/>
              <a:pPr/>
              <a:t>9</a:t>
            </a:fld>
            <a:endParaRPr lang="en-US" altLang="en-US"/>
          </a:p>
        </p:txBody>
      </p:sp>
    </p:spTree>
    <p:extLst>
      <p:ext uri="{BB962C8B-B14F-4D97-AF65-F5344CB8AC3E}">
        <p14:creationId xmlns:p14="http://schemas.microsoft.com/office/powerpoint/2010/main" val="372169424"/>
      </p:ext>
    </p:extLst>
  </p:cSld>
  <p:clrMapOvr>
    <a:masterClrMapping/>
  </p:clrMapOvr>
</p:sld>
</file>

<file path=ppt/theme/theme1.xml><?xml version="1.0" encoding="utf-8"?>
<a:theme xmlns:a="http://schemas.openxmlformats.org/drawingml/2006/main" name="Generic (Standard)">
  <a:themeElements>
    <a:clrScheme name="">
      <a:dk1>
        <a:srgbClr val="000066"/>
      </a:dk1>
      <a:lt1>
        <a:srgbClr val="FFFFFF"/>
      </a:lt1>
      <a:dk2>
        <a:srgbClr val="336699"/>
      </a:dk2>
      <a:lt2>
        <a:srgbClr val="010000"/>
      </a:lt2>
      <a:accent1>
        <a:srgbClr val="CCECFF"/>
      </a:accent1>
      <a:accent2>
        <a:srgbClr val="FFFFCC"/>
      </a:accent2>
      <a:accent3>
        <a:srgbClr val="FFFFFF"/>
      </a:accent3>
      <a:accent4>
        <a:srgbClr val="000056"/>
      </a:accent4>
      <a:accent5>
        <a:srgbClr val="E2F4FF"/>
      </a:accent5>
      <a:accent6>
        <a:srgbClr val="E7E7B9"/>
      </a:accent6>
      <a:hlink>
        <a:srgbClr val="0066FF"/>
      </a:hlink>
      <a:folHlink>
        <a:srgbClr val="FFFFCC"/>
      </a:folHlink>
    </a:clrScheme>
    <a:fontScheme name="Generic (Standard)">
      <a:majorFont>
        <a:latin typeface="Helvetic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eneric (Standard)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FFCC"/>
        </a:folHlink>
      </a:clrScheme>
      <a:clrMap bg1="lt1" tx1="dk1" bg2="lt2" tx2="dk2" accent1="accent1" accent2="accent2" accent3="accent3" accent4="accent4" accent5="accent5" accent6="accent6" hlink="hlink" folHlink="folHlink"/>
    </a:extraClrScheme>
    <a:extraClrScheme>
      <a:clrScheme name="Generic (Standard)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000000"/>
        </a:folHlink>
      </a:clrScheme>
      <a:clrMap bg1="dk2" tx1="lt1" bg2="dk1" tx2="lt2" accent1="accent1" accent2="accent2" accent3="accent3" accent4="accent4" accent5="accent5" accent6="accent6" hlink="hlink" folHlink="folHlink"/>
    </a:extraClrScheme>
    <a:extraClrScheme>
      <a:clrScheme name="Generic (Standard)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Generic (Standard) 4">
        <a:dk1>
          <a:srgbClr val="336699"/>
        </a:dk1>
        <a:lt1>
          <a:srgbClr val="FFFFFF"/>
        </a:lt1>
        <a:dk2>
          <a:srgbClr val="000066"/>
        </a:dk2>
        <a:lt2>
          <a:srgbClr val="010000"/>
        </a:lt2>
        <a:accent1>
          <a:srgbClr val="CCECFF"/>
        </a:accent1>
        <a:accent2>
          <a:srgbClr val="FFFFCC"/>
        </a:accent2>
        <a:accent3>
          <a:srgbClr val="FFFFFF"/>
        </a:accent3>
        <a:accent4>
          <a:srgbClr val="2A5682"/>
        </a:accent4>
        <a:accent5>
          <a:srgbClr val="E2F4FF"/>
        </a:accent5>
        <a:accent6>
          <a:srgbClr val="E7E7B9"/>
        </a:accent6>
        <a:hlink>
          <a:srgbClr val="3399FF"/>
        </a:hlink>
        <a:folHlink>
          <a:srgbClr val="FFFFCC"/>
        </a:folHlink>
      </a:clrScheme>
      <a:clrMap bg1="lt1" tx1="dk1" bg2="lt2" tx2="dk2" accent1="accent1" accent2="accent2" accent3="accent3" accent4="accent4" accent5="accent5" accent6="accent6" hlink="hlink" folHlink="folHlink"/>
    </a:extraClrScheme>
    <a:extraClrScheme>
      <a:clrScheme name="Generic (Standard) 5">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0066FF"/>
        </a:hlink>
        <a:folHlink>
          <a:srgbClr val="FFFF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HD:Microsoft Office 98:Templates:Presentations:Generic (Standard)</Template>
  <TotalTime>3829</TotalTime>
  <Words>1765</Words>
  <Application>Microsoft Office PowerPoint</Application>
  <PresentationFormat>Widescreen</PresentationFormat>
  <Paragraphs>375</Paragraphs>
  <Slides>36</Slides>
  <Notes>33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Helvetica</vt:lpstr>
      <vt:lpstr>Monotype Sorts</vt:lpstr>
      <vt:lpstr>Times New Roman</vt:lpstr>
      <vt:lpstr>Generic (Standard)</vt:lpstr>
      <vt:lpstr>Class 4 Secured Transactions Spring 2021    Rights in the Collateral</vt:lpstr>
      <vt:lpstr>9-203</vt:lpstr>
      <vt:lpstr>9-203</vt:lpstr>
      <vt:lpstr>9-203</vt:lpstr>
      <vt:lpstr>The Derivation Principle</vt:lpstr>
      <vt:lpstr>2‑9: Rights in the Collateral</vt:lpstr>
      <vt:lpstr>2‑10: Rights in the Collateral II</vt:lpstr>
      <vt:lpstr>2-12: Third Parties and Collateral</vt:lpstr>
      <vt:lpstr>2-9 Answer</vt:lpstr>
      <vt:lpstr>2-10 Answer</vt:lpstr>
      <vt:lpstr>Peoples Bank</vt:lpstr>
      <vt:lpstr>Peoples Bank: Sole P Version</vt:lpstr>
      <vt:lpstr>Peoples Bank: New Entity Version</vt:lpstr>
      <vt:lpstr>Just Louie Answer</vt:lpstr>
      <vt:lpstr>Farm Security Act: 7 USC 1631(d)</vt:lpstr>
      <vt:lpstr>7 USC 1631(e)</vt:lpstr>
      <vt:lpstr>7 USC 1631(e)</vt:lpstr>
      <vt:lpstr>Sole P Answer</vt:lpstr>
      <vt:lpstr>New Entity Answer</vt:lpstr>
      <vt:lpstr>Ver 1 or Ver 2?</vt:lpstr>
      <vt:lpstr>Assume Ver 1: What Should Bryan Do?</vt:lpstr>
      <vt:lpstr>Answer</vt:lpstr>
      <vt:lpstr>Moglia Run Up I</vt:lpstr>
      <vt:lpstr>Moglia Run Up II</vt:lpstr>
      <vt:lpstr>Moglia Run Up III</vt:lpstr>
      <vt:lpstr>MRU I Answer</vt:lpstr>
      <vt:lpstr>MRU II Answer</vt:lpstr>
      <vt:lpstr>MRU III Answer</vt:lpstr>
      <vt:lpstr>Moglia I: Trust as Entity</vt:lpstr>
      <vt:lpstr>Answer</vt:lpstr>
      <vt:lpstr>Moglia II: Trust as Contract</vt:lpstr>
      <vt:lpstr>Key Terms of Trust</vt:lpstr>
      <vt:lpstr>Key Terms of Trust</vt:lpstr>
      <vt:lpstr>Moglia III: Trust as Contract</vt:lpstr>
      <vt:lpstr>Answer</vt:lpstr>
      <vt:lpstr>Both Cases for Today</vt:lpstr>
    </vt:vector>
  </TitlesOfParts>
  <Company>The University of Chicago Law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Setting in High-Tech Industries</dc:title>
  <dc:creator>Randal Picker</dc:creator>
  <cp:lastModifiedBy>Picker, Randall</cp:lastModifiedBy>
  <cp:revision>416</cp:revision>
  <cp:lastPrinted>2017-10-02T19:04:17Z</cp:lastPrinted>
  <dcterms:created xsi:type="dcterms:W3CDTF">1999-10-27T15:27:59Z</dcterms:created>
  <dcterms:modified xsi:type="dcterms:W3CDTF">2021-04-05T19:11:49Z</dcterms:modified>
</cp:coreProperties>
</file>