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Lst>
  <p:notesMasterIdLst>
    <p:notesMasterId r:id="rId43"/>
  </p:notesMasterIdLst>
  <p:handoutMasterIdLst>
    <p:handoutMasterId r:id="rId44"/>
  </p:handoutMasterIdLst>
  <p:sldIdLst>
    <p:sldId id="1255" r:id="rId2"/>
    <p:sldId id="1282" r:id="rId3"/>
    <p:sldId id="1283" r:id="rId4"/>
    <p:sldId id="1284" r:id="rId5"/>
    <p:sldId id="1265" r:id="rId6"/>
    <p:sldId id="1266" r:id="rId7"/>
    <p:sldId id="1275" r:id="rId8"/>
    <p:sldId id="1267" r:id="rId9"/>
    <p:sldId id="1406" r:id="rId10"/>
    <p:sldId id="1276" r:id="rId11"/>
    <p:sldId id="1268" r:id="rId12"/>
    <p:sldId id="1278" r:id="rId13"/>
    <p:sldId id="1287" r:id="rId14"/>
    <p:sldId id="1423" r:id="rId15"/>
    <p:sldId id="1428" r:id="rId16"/>
    <p:sldId id="1293" r:id="rId17"/>
    <p:sldId id="1288" r:id="rId18"/>
    <p:sldId id="1301" r:id="rId19"/>
    <p:sldId id="1302" r:id="rId20"/>
    <p:sldId id="1299" r:id="rId21"/>
    <p:sldId id="1358" r:id="rId22"/>
    <p:sldId id="1303" r:id="rId23"/>
    <p:sldId id="1342" r:id="rId24"/>
    <p:sldId id="1343" r:id="rId25"/>
    <p:sldId id="1344" r:id="rId26"/>
    <p:sldId id="1347" r:id="rId27"/>
    <p:sldId id="1421" r:id="rId28"/>
    <p:sldId id="1422" r:id="rId29"/>
    <p:sldId id="1348" r:id="rId30"/>
    <p:sldId id="1349" r:id="rId31"/>
    <p:sldId id="1350" r:id="rId32"/>
    <p:sldId id="1407" r:id="rId33"/>
    <p:sldId id="1408" r:id="rId34"/>
    <p:sldId id="1389" r:id="rId35"/>
    <p:sldId id="1393" r:id="rId36"/>
    <p:sldId id="1377" r:id="rId37"/>
    <p:sldId id="1395" r:id="rId38"/>
    <p:sldId id="1390" r:id="rId39"/>
    <p:sldId id="1391" r:id="rId40"/>
    <p:sldId id="1392" r:id="rId41"/>
    <p:sldId id="1400" r:id="rId42"/>
  </p:sldIdLst>
  <p:sldSz cx="12192000" cy="6858000"/>
  <p:notesSz cx="7010400" cy="9296400"/>
  <p:defaultTextStyle>
    <a:defPPr>
      <a:defRPr lang="en-US"/>
    </a:defPPr>
    <a:lvl1pPr algn="l" rtl="0" eaLnBrk="0" fontAlgn="base" hangingPunct="0">
      <a:spcBef>
        <a:spcPct val="0"/>
      </a:spcBef>
      <a:spcAft>
        <a:spcPct val="0"/>
      </a:spcAft>
      <a:defRPr kumimoji="1" sz="2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kumimoji="1" sz="2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kumimoji="1" sz="2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kumimoji="1" sz="2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kumimoji="1" sz="2400" kern="1200">
        <a:solidFill>
          <a:schemeClr val="tx1"/>
        </a:solidFill>
        <a:latin typeface="Times New Roman" panose="02020603050405020304" pitchFamily="18" charset="0"/>
        <a:ea typeface="+mn-ea"/>
        <a:cs typeface="+mn-cs"/>
      </a:defRPr>
    </a:lvl5pPr>
    <a:lvl6pPr marL="2286000" algn="l" defTabSz="914400" rtl="0" eaLnBrk="1" latinLnBrk="0" hangingPunct="1">
      <a:defRPr kumimoji="1" sz="2400" kern="1200">
        <a:solidFill>
          <a:schemeClr val="tx1"/>
        </a:solidFill>
        <a:latin typeface="Times New Roman" panose="02020603050405020304" pitchFamily="18" charset="0"/>
        <a:ea typeface="+mn-ea"/>
        <a:cs typeface="+mn-cs"/>
      </a:defRPr>
    </a:lvl6pPr>
    <a:lvl7pPr marL="2743200" algn="l" defTabSz="914400" rtl="0" eaLnBrk="1" latinLnBrk="0" hangingPunct="1">
      <a:defRPr kumimoji="1" sz="2400" kern="1200">
        <a:solidFill>
          <a:schemeClr val="tx1"/>
        </a:solidFill>
        <a:latin typeface="Times New Roman" panose="02020603050405020304" pitchFamily="18" charset="0"/>
        <a:ea typeface="+mn-ea"/>
        <a:cs typeface="+mn-cs"/>
      </a:defRPr>
    </a:lvl7pPr>
    <a:lvl8pPr marL="3200400" algn="l" defTabSz="914400" rtl="0" eaLnBrk="1" latinLnBrk="0" hangingPunct="1">
      <a:defRPr kumimoji="1" sz="2400" kern="1200">
        <a:solidFill>
          <a:schemeClr val="tx1"/>
        </a:solidFill>
        <a:latin typeface="Times New Roman" panose="02020603050405020304" pitchFamily="18" charset="0"/>
        <a:ea typeface="+mn-ea"/>
        <a:cs typeface="+mn-cs"/>
      </a:defRPr>
    </a:lvl8pPr>
    <a:lvl9pPr marL="3657600" algn="l" defTabSz="914400" rtl="0" eaLnBrk="1" latinLnBrk="0" hangingPunct="1">
      <a:defRPr kumimoji="1"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FF"/>
    <a:srgbClr val="000066"/>
    <a:srgbClr val="CC00CC"/>
    <a:srgbClr val="FF3300"/>
    <a:srgbClr val="CC66FF"/>
    <a:srgbClr val="CCCCFF"/>
    <a:srgbClr val="6699FF"/>
    <a:srgbClr val="003399"/>
    <a:srgbClr val="FFCC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54" autoAdjust="0"/>
    <p:restoredTop sz="94703" autoAdjust="0"/>
  </p:normalViewPr>
  <p:slideViewPr>
    <p:cSldViewPr snapToGrid="0">
      <p:cViewPr varScale="1">
        <p:scale>
          <a:sx n="165" d="100"/>
          <a:sy n="165" d="100"/>
        </p:scale>
        <p:origin x="96" y="80"/>
      </p:cViewPr>
      <p:guideLst>
        <p:guide orient="horz" pos="2160"/>
        <p:guide pos="3840"/>
      </p:guideLst>
    </p:cSldViewPr>
  </p:slideViewPr>
  <p:outlineViewPr>
    <p:cViewPr>
      <p:scale>
        <a:sx n="50" d="100"/>
        <a:sy n="50" d="100"/>
      </p:scale>
      <p:origin x="0" y="49070"/>
    </p:cViewPr>
  </p:outlineViewPr>
  <p:notesTextViewPr>
    <p:cViewPr>
      <p:scale>
        <a:sx n="100" d="100"/>
        <a:sy n="100" d="100"/>
      </p:scale>
      <p:origin x="0" y="0"/>
    </p:cViewPr>
  </p:notesTextViewPr>
  <p:sorterViewPr>
    <p:cViewPr varScale="1">
      <p:scale>
        <a:sx n="1" d="1"/>
        <a:sy n="1" d="1"/>
      </p:scale>
      <p:origin x="0" y="-544"/>
    </p:cViewPr>
  </p:sorterViewPr>
  <p:notesViewPr>
    <p:cSldViewPr snapToGrid="0">
      <p:cViewPr varScale="1">
        <p:scale>
          <a:sx n="81" d="100"/>
          <a:sy n="81" d="100"/>
        </p:scale>
        <p:origin x="-2059" y="-86"/>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2" y="0"/>
            <a:ext cx="3037628" cy="464184"/>
          </a:xfrm>
          <a:prstGeom prst="rect">
            <a:avLst/>
          </a:prstGeom>
          <a:noFill/>
          <a:ln w="9525">
            <a:noFill/>
            <a:miter lim="800000"/>
            <a:headEnd/>
            <a:tailEnd/>
          </a:ln>
        </p:spPr>
        <p:txBody>
          <a:bodyPr vert="horz" wrap="square" lIns="93150" tIns="46575" rIns="93150" bIns="46575" numCol="1" anchor="t" anchorCtr="0" compatLnSpc="1">
            <a:prstTxWarp prst="textNoShape">
              <a:avLst/>
            </a:prstTxWarp>
          </a:bodyPr>
          <a:lstStyle>
            <a:lvl1pPr defTabSz="931718">
              <a:defRPr kumimoji="0" sz="1200"/>
            </a:lvl1pPr>
          </a:lstStyle>
          <a:p>
            <a:pPr>
              <a:defRPr/>
            </a:pPr>
            <a:r>
              <a:rPr lang="en-US" altLang="en-US"/>
              <a:t>Prof. Randal C. Picker</a:t>
            </a:r>
          </a:p>
        </p:txBody>
      </p:sp>
      <p:sp>
        <p:nvSpPr>
          <p:cNvPr id="14339" name="Rectangle 3"/>
          <p:cNvSpPr>
            <a:spLocks noGrp="1" noChangeArrowheads="1"/>
          </p:cNvSpPr>
          <p:nvPr>
            <p:ph type="dt" sz="quarter" idx="1"/>
          </p:nvPr>
        </p:nvSpPr>
        <p:spPr bwMode="auto">
          <a:xfrm>
            <a:off x="3972773" y="0"/>
            <a:ext cx="3037628" cy="464184"/>
          </a:xfrm>
          <a:prstGeom prst="rect">
            <a:avLst/>
          </a:prstGeom>
          <a:noFill/>
          <a:ln w="9525">
            <a:noFill/>
            <a:miter lim="800000"/>
            <a:headEnd/>
            <a:tailEnd/>
          </a:ln>
        </p:spPr>
        <p:txBody>
          <a:bodyPr vert="horz" wrap="square" lIns="93150" tIns="46575" rIns="93150" bIns="46575" numCol="1" anchor="t" anchorCtr="0" compatLnSpc="1">
            <a:prstTxWarp prst="textNoShape">
              <a:avLst/>
            </a:prstTxWarp>
          </a:bodyPr>
          <a:lstStyle>
            <a:lvl1pPr algn="r" defTabSz="931718">
              <a:defRPr kumimoji="0" sz="1200"/>
            </a:lvl1pPr>
          </a:lstStyle>
          <a:p>
            <a:pPr>
              <a:defRPr/>
            </a:pPr>
            <a:fld id="{F46D2EE9-896C-4649-960E-7067CA362A2C}" type="datetime1">
              <a:rPr lang="en-US" altLang="en-US" smtClean="0"/>
              <a:t>4/1/2021</a:t>
            </a:fld>
            <a:endParaRPr lang="en-US" altLang="en-US"/>
          </a:p>
        </p:txBody>
      </p:sp>
      <p:sp>
        <p:nvSpPr>
          <p:cNvPr id="14340" name="Rectangle 4"/>
          <p:cNvSpPr>
            <a:spLocks noGrp="1" noChangeArrowheads="1"/>
          </p:cNvSpPr>
          <p:nvPr>
            <p:ph type="ftr" sz="quarter" idx="2"/>
          </p:nvPr>
        </p:nvSpPr>
        <p:spPr bwMode="auto">
          <a:xfrm>
            <a:off x="2" y="8832216"/>
            <a:ext cx="3037628" cy="464184"/>
          </a:xfrm>
          <a:prstGeom prst="rect">
            <a:avLst/>
          </a:prstGeom>
          <a:noFill/>
          <a:ln w="9525">
            <a:noFill/>
            <a:miter lim="800000"/>
            <a:headEnd/>
            <a:tailEnd/>
          </a:ln>
        </p:spPr>
        <p:txBody>
          <a:bodyPr vert="horz" wrap="square" lIns="93150" tIns="46575" rIns="93150" bIns="46575" numCol="1" anchor="b" anchorCtr="0" compatLnSpc="1">
            <a:prstTxWarp prst="textNoShape">
              <a:avLst/>
            </a:prstTxWarp>
          </a:bodyPr>
          <a:lstStyle>
            <a:lvl1pPr defTabSz="931718">
              <a:defRPr kumimoji="0" sz="1200"/>
            </a:lvl1pPr>
          </a:lstStyle>
          <a:p>
            <a:pPr>
              <a:defRPr/>
            </a:pPr>
            <a:r>
              <a:rPr lang="en-US" altLang="en-US"/>
              <a:t>Secured Transactions</a:t>
            </a:r>
          </a:p>
        </p:txBody>
      </p:sp>
      <p:sp>
        <p:nvSpPr>
          <p:cNvPr id="14341" name="Rectangle 5"/>
          <p:cNvSpPr>
            <a:spLocks noGrp="1" noChangeArrowheads="1"/>
          </p:cNvSpPr>
          <p:nvPr>
            <p:ph type="sldNum" sz="quarter" idx="3"/>
          </p:nvPr>
        </p:nvSpPr>
        <p:spPr bwMode="auto">
          <a:xfrm>
            <a:off x="3972773" y="8832216"/>
            <a:ext cx="3037628" cy="464184"/>
          </a:xfrm>
          <a:prstGeom prst="rect">
            <a:avLst/>
          </a:prstGeom>
          <a:noFill/>
          <a:ln w="9525">
            <a:noFill/>
            <a:miter lim="800000"/>
            <a:headEnd/>
            <a:tailEnd/>
          </a:ln>
        </p:spPr>
        <p:txBody>
          <a:bodyPr vert="horz" wrap="square" lIns="93150" tIns="46575" rIns="93150" bIns="46575" numCol="1" anchor="b" anchorCtr="0" compatLnSpc="1">
            <a:prstTxWarp prst="textNoShape">
              <a:avLst/>
            </a:prstTxWarp>
          </a:bodyPr>
          <a:lstStyle>
            <a:lvl1pPr algn="r" defTabSz="931621">
              <a:defRPr kumimoji="0" sz="1200"/>
            </a:lvl1pPr>
          </a:lstStyle>
          <a:p>
            <a:fld id="{CE99DC49-047C-4163-989B-79F0CE3025CD}" type="slidenum">
              <a:rPr lang="en-US" altLang="en-US"/>
              <a:pPr/>
              <a:t>‹#›</a:t>
            </a:fld>
            <a:endParaRPr lang="en-US" altLang="en-US"/>
          </a:p>
        </p:txBody>
      </p:sp>
    </p:spTree>
    <p:extLst>
      <p:ext uri="{BB962C8B-B14F-4D97-AF65-F5344CB8AC3E}">
        <p14:creationId xmlns:p14="http://schemas.microsoft.com/office/powerpoint/2010/main" val="147082348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6" name="Rectangle 8"/>
          <p:cNvSpPr>
            <a:spLocks noGrp="1" noChangeArrowheads="1"/>
          </p:cNvSpPr>
          <p:nvPr>
            <p:ph type="hdr" sz="quarter"/>
          </p:nvPr>
        </p:nvSpPr>
        <p:spPr bwMode="auto">
          <a:xfrm>
            <a:off x="2" y="0"/>
            <a:ext cx="3037628" cy="464184"/>
          </a:xfrm>
          <a:prstGeom prst="rect">
            <a:avLst/>
          </a:prstGeom>
          <a:noFill/>
          <a:ln w="9525">
            <a:noFill/>
            <a:miter lim="800000"/>
            <a:headEnd/>
            <a:tailEnd/>
          </a:ln>
        </p:spPr>
        <p:txBody>
          <a:bodyPr vert="horz" wrap="square" lIns="93150" tIns="46575" rIns="93150" bIns="46575" numCol="1" anchor="t" anchorCtr="0" compatLnSpc="1">
            <a:prstTxWarp prst="textNoShape">
              <a:avLst/>
            </a:prstTxWarp>
          </a:bodyPr>
          <a:lstStyle>
            <a:lvl1pPr defTabSz="931718">
              <a:defRPr kumimoji="0" sz="1200"/>
            </a:lvl1pPr>
          </a:lstStyle>
          <a:p>
            <a:pPr>
              <a:defRPr/>
            </a:pPr>
            <a:endParaRPr lang="en-US" altLang="en-US"/>
          </a:p>
        </p:txBody>
      </p:sp>
      <p:sp>
        <p:nvSpPr>
          <p:cNvPr id="53251" name="Rectangle 9"/>
          <p:cNvSpPr>
            <a:spLocks noGrp="1" noRot="1" noChangeAspect="1" noChangeArrowheads="1"/>
          </p:cNvSpPr>
          <p:nvPr>
            <p:ph type="sldImg" idx="2"/>
          </p:nvPr>
        </p:nvSpPr>
        <p:spPr bwMode="auto">
          <a:xfrm>
            <a:off x="407988" y="698500"/>
            <a:ext cx="6194425" cy="348456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58" name="Rectangle 10"/>
          <p:cNvSpPr>
            <a:spLocks noGrp="1" noChangeArrowheads="1"/>
          </p:cNvSpPr>
          <p:nvPr>
            <p:ph type="body" sz="quarter" idx="3"/>
          </p:nvPr>
        </p:nvSpPr>
        <p:spPr bwMode="auto">
          <a:xfrm>
            <a:off x="935144" y="4416111"/>
            <a:ext cx="5140112" cy="4182427"/>
          </a:xfrm>
          <a:prstGeom prst="rect">
            <a:avLst/>
          </a:prstGeom>
          <a:noFill/>
          <a:ln w="9525">
            <a:noFill/>
            <a:miter lim="800000"/>
            <a:headEnd/>
            <a:tailEnd/>
          </a:ln>
        </p:spPr>
        <p:txBody>
          <a:bodyPr vert="horz" wrap="square" lIns="93150" tIns="46575" rIns="93150" bIns="46575" numCol="1" anchor="t" anchorCtr="0" compatLnSpc="1">
            <a:prstTxWarp prst="textNoShape">
              <a:avLst/>
            </a:prstTxWarp>
          </a:bodyPr>
          <a:lstStyle/>
          <a:p>
            <a:pPr lvl="0"/>
            <a:r>
              <a:rPr lang="en-US" altLang="en-US" noProof="0" smtClean="0"/>
              <a:t>Click to edit Master text styles</a:t>
            </a:r>
          </a:p>
          <a:p>
            <a:pPr lvl="1"/>
            <a:r>
              <a:rPr lang="en-US" altLang="en-US" noProof="0" smtClean="0"/>
              <a:t>Second level</a:t>
            </a:r>
          </a:p>
          <a:p>
            <a:pPr lvl="2"/>
            <a:r>
              <a:rPr lang="en-US" altLang="en-US" noProof="0" smtClean="0"/>
              <a:t>Third level</a:t>
            </a:r>
          </a:p>
          <a:p>
            <a:pPr lvl="3"/>
            <a:r>
              <a:rPr lang="en-US" altLang="en-US" noProof="0" smtClean="0"/>
              <a:t>Fourth level</a:t>
            </a:r>
          </a:p>
          <a:p>
            <a:pPr lvl="4"/>
            <a:r>
              <a:rPr lang="en-US" altLang="en-US" noProof="0" smtClean="0"/>
              <a:t>Fifth level</a:t>
            </a:r>
          </a:p>
        </p:txBody>
      </p:sp>
      <p:sp>
        <p:nvSpPr>
          <p:cNvPr id="2059" name="Rectangle 11"/>
          <p:cNvSpPr>
            <a:spLocks noGrp="1" noChangeArrowheads="1"/>
          </p:cNvSpPr>
          <p:nvPr>
            <p:ph type="dt" idx="1"/>
          </p:nvPr>
        </p:nvSpPr>
        <p:spPr bwMode="auto">
          <a:xfrm>
            <a:off x="3972773" y="0"/>
            <a:ext cx="3037628" cy="464184"/>
          </a:xfrm>
          <a:prstGeom prst="rect">
            <a:avLst/>
          </a:prstGeom>
          <a:noFill/>
          <a:ln w="9525">
            <a:noFill/>
            <a:miter lim="800000"/>
            <a:headEnd/>
            <a:tailEnd/>
          </a:ln>
        </p:spPr>
        <p:txBody>
          <a:bodyPr vert="horz" wrap="square" lIns="93150" tIns="46575" rIns="93150" bIns="46575" numCol="1" anchor="t" anchorCtr="0" compatLnSpc="1">
            <a:prstTxWarp prst="textNoShape">
              <a:avLst/>
            </a:prstTxWarp>
          </a:bodyPr>
          <a:lstStyle>
            <a:lvl1pPr algn="r" defTabSz="931718">
              <a:defRPr kumimoji="0" sz="1200"/>
            </a:lvl1pPr>
          </a:lstStyle>
          <a:p>
            <a:pPr>
              <a:defRPr/>
            </a:pPr>
            <a:fld id="{0C0F8610-1B46-47A8-B92F-17F36B7FC34A}" type="datetime1">
              <a:rPr lang="en-US" altLang="en-US" smtClean="0"/>
              <a:t>4/1/2021</a:t>
            </a:fld>
            <a:endParaRPr lang="en-US" altLang="en-US"/>
          </a:p>
        </p:txBody>
      </p:sp>
      <p:sp>
        <p:nvSpPr>
          <p:cNvPr id="2060" name="Rectangle 12"/>
          <p:cNvSpPr>
            <a:spLocks noGrp="1" noChangeArrowheads="1"/>
          </p:cNvSpPr>
          <p:nvPr>
            <p:ph type="ftr" sz="quarter" idx="4"/>
          </p:nvPr>
        </p:nvSpPr>
        <p:spPr bwMode="auto">
          <a:xfrm>
            <a:off x="2" y="8832216"/>
            <a:ext cx="3037628" cy="464184"/>
          </a:xfrm>
          <a:prstGeom prst="rect">
            <a:avLst/>
          </a:prstGeom>
          <a:noFill/>
          <a:ln w="9525">
            <a:noFill/>
            <a:miter lim="800000"/>
            <a:headEnd/>
            <a:tailEnd/>
          </a:ln>
        </p:spPr>
        <p:txBody>
          <a:bodyPr vert="horz" wrap="square" lIns="93150" tIns="46575" rIns="93150" bIns="46575" numCol="1" anchor="b" anchorCtr="0" compatLnSpc="1">
            <a:prstTxWarp prst="textNoShape">
              <a:avLst/>
            </a:prstTxWarp>
          </a:bodyPr>
          <a:lstStyle>
            <a:lvl1pPr defTabSz="931718">
              <a:defRPr kumimoji="0" sz="1200"/>
            </a:lvl1pPr>
          </a:lstStyle>
          <a:p>
            <a:pPr>
              <a:defRPr/>
            </a:pPr>
            <a:endParaRPr lang="en-US" altLang="en-US"/>
          </a:p>
        </p:txBody>
      </p:sp>
      <p:sp>
        <p:nvSpPr>
          <p:cNvPr id="2061" name="Rectangle 13"/>
          <p:cNvSpPr>
            <a:spLocks noGrp="1" noChangeArrowheads="1"/>
          </p:cNvSpPr>
          <p:nvPr>
            <p:ph type="sldNum" sz="quarter" idx="5"/>
          </p:nvPr>
        </p:nvSpPr>
        <p:spPr bwMode="auto">
          <a:xfrm>
            <a:off x="3972773" y="8832216"/>
            <a:ext cx="3037628" cy="464184"/>
          </a:xfrm>
          <a:prstGeom prst="rect">
            <a:avLst/>
          </a:prstGeom>
          <a:noFill/>
          <a:ln w="9525">
            <a:noFill/>
            <a:miter lim="800000"/>
            <a:headEnd/>
            <a:tailEnd/>
          </a:ln>
        </p:spPr>
        <p:txBody>
          <a:bodyPr vert="horz" wrap="square" lIns="93150" tIns="46575" rIns="93150" bIns="46575" numCol="1" anchor="b" anchorCtr="0" compatLnSpc="1">
            <a:prstTxWarp prst="textNoShape">
              <a:avLst/>
            </a:prstTxWarp>
          </a:bodyPr>
          <a:lstStyle>
            <a:lvl1pPr algn="r" defTabSz="931621">
              <a:defRPr kumimoji="0" sz="1200"/>
            </a:lvl1pPr>
          </a:lstStyle>
          <a:p>
            <a:fld id="{FCBB2E8A-49ED-47FA-9935-AB5DA2A4B312}" type="slidenum">
              <a:rPr lang="en-US" altLang="en-US"/>
              <a:pPr/>
              <a:t>‹#›</a:t>
            </a:fld>
            <a:endParaRPr lang="en-US" altLang="en-US"/>
          </a:p>
        </p:txBody>
      </p:sp>
    </p:spTree>
    <p:extLst>
      <p:ext uri="{BB962C8B-B14F-4D97-AF65-F5344CB8AC3E}">
        <p14:creationId xmlns:p14="http://schemas.microsoft.com/office/powerpoint/2010/main" val="3995573783"/>
      </p:ext>
    </p:extLst>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kumimoji="1" sz="1200" kern="1200">
        <a:solidFill>
          <a:schemeClr val="tx1"/>
        </a:solidFill>
        <a:latin typeface="Arial" charset="0"/>
        <a:ea typeface="+mn-ea"/>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mn-ea"/>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F2B1423F-6EB1-4F01-9A00-EB4D205FEEE2}" type="datetime1">
              <a:rPr kumimoji="0" lang="en-US" altLang="en-US" sz="1200"/>
              <a:t>4/1/2021</a:t>
            </a:fld>
            <a:endParaRPr kumimoji="0" lang="en-US" altLang="en-US" sz="1200"/>
          </a:p>
        </p:txBody>
      </p:sp>
      <p:sp>
        <p:nvSpPr>
          <p:cNvPr id="54275"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F06204F7-09DA-49F0-B0E8-39756F803F27}" type="slidenum">
              <a:rPr kumimoji="0" lang="en-US" altLang="en-US" sz="1200"/>
              <a:pPr/>
              <a:t>1</a:t>
            </a:fld>
            <a:endParaRPr kumimoji="0" lang="en-US" altLang="en-US" sz="1200"/>
          </a:p>
        </p:txBody>
      </p:sp>
      <p:sp>
        <p:nvSpPr>
          <p:cNvPr id="54276" name="Rectangle 2"/>
          <p:cNvSpPr>
            <a:spLocks noGrp="1" noRot="1" noChangeAspect="1" noChangeArrowheads="1" noTextEdit="1"/>
          </p:cNvSpPr>
          <p:nvPr>
            <p:ph type="sldImg"/>
          </p:nvPr>
        </p:nvSpPr>
        <p:spPr>
          <a:xfrm>
            <a:off x="407988" y="698500"/>
            <a:ext cx="6194425" cy="3484563"/>
          </a:xfrm>
          <a:ln/>
        </p:spPr>
      </p:sp>
      <p:sp>
        <p:nvSpPr>
          <p:cNvPr id="5427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289604678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CE8B82B5-391D-4C19-82C7-52C5CA7F43FA}" type="datetime1">
              <a:rPr kumimoji="0" lang="en-US" altLang="en-US" sz="1200"/>
              <a:t>4/1/2021</a:t>
            </a:fld>
            <a:endParaRPr kumimoji="0" lang="en-US" altLang="en-US" sz="1200"/>
          </a:p>
        </p:txBody>
      </p:sp>
      <p:sp>
        <p:nvSpPr>
          <p:cNvPr id="62467"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76FB86CC-4B42-4413-BD69-77DBB0E0E9FD}" type="slidenum">
              <a:rPr kumimoji="0" lang="en-US" altLang="en-US" sz="1200"/>
              <a:pPr/>
              <a:t>10</a:t>
            </a:fld>
            <a:endParaRPr kumimoji="0" lang="en-US" altLang="en-US" sz="1200"/>
          </a:p>
        </p:txBody>
      </p:sp>
      <p:sp>
        <p:nvSpPr>
          <p:cNvPr id="62468" name="Rectangle 2"/>
          <p:cNvSpPr>
            <a:spLocks noGrp="1" noRot="1" noChangeAspect="1" noChangeArrowheads="1" noTextEdit="1"/>
          </p:cNvSpPr>
          <p:nvPr>
            <p:ph type="sldImg"/>
          </p:nvPr>
        </p:nvSpPr>
        <p:spPr>
          <a:xfrm>
            <a:off x="407988" y="698500"/>
            <a:ext cx="6194425" cy="3484563"/>
          </a:xfrm>
          <a:ln/>
        </p:spPr>
      </p:sp>
      <p:sp>
        <p:nvSpPr>
          <p:cNvPr id="6246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43377173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A0DE4D6B-887A-4CB6-A22E-150EEDB02095}" type="datetime1">
              <a:rPr kumimoji="0" lang="en-US" altLang="en-US" sz="1200"/>
              <a:t>4/1/2021</a:t>
            </a:fld>
            <a:endParaRPr kumimoji="0" lang="en-US" altLang="en-US" sz="1200"/>
          </a:p>
        </p:txBody>
      </p:sp>
      <p:sp>
        <p:nvSpPr>
          <p:cNvPr id="63491"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5E2A7A4E-B299-4FA9-AFA9-34F26B3862AF}" type="slidenum">
              <a:rPr kumimoji="0" lang="en-US" altLang="en-US" sz="1200"/>
              <a:pPr/>
              <a:t>11</a:t>
            </a:fld>
            <a:endParaRPr kumimoji="0" lang="en-US" altLang="en-US" sz="1200"/>
          </a:p>
        </p:txBody>
      </p:sp>
      <p:sp>
        <p:nvSpPr>
          <p:cNvPr id="63492" name="Rectangle 2"/>
          <p:cNvSpPr>
            <a:spLocks noGrp="1" noRot="1" noChangeAspect="1" noChangeArrowheads="1" noTextEdit="1"/>
          </p:cNvSpPr>
          <p:nvPr>
            <p:ph type="sldImg"/>
          </p:nvPr>
        </p:nvSpPr>
        <p:spPr>
          <a:xfrm>
            <a:off x="407988" y="698500"/>
            <a:ext cx="6194425" cy="3484563"/>
          </a:xfrm>
          <a:ln/>
        </p:spPr>
      </p:sp>
      <p:sp>
        <p:nvSpPr>
          <p:cNvPr id="6349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117214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DB0AD3E5-7651-4487-9AA0-9580C01B81A7}" type="datetime1">
              <a:rPr kumimoji="0" lang="en-US" altLang="en-US" sz="1200"/>
              <a:t>4/1/2021</a:t>
            </a:fld>
            <a:endParaRPr kumimoji="0" lang="en-US" altLang="en-US" sz="1200"/>
          </a:p>
        </p:txBody>
      </p:sp>
      <p:sp>
        <p:nvSpPr>
          <p:cNvPr id="70659"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95237060-9894-4FA5-9B01-0741C1CF1A68}" type="slidenum">
              <a:rPr kumimoji="0" lang="en-US" altLang="en-US" sz="1200"/>
              <a:pPr/>
              <a:t>12</a:t>
            </a:fld>
            <a:endParaRPr kumimoji="0" lang="en-US" altLang="en-US" sz="1200"/>
          </a:p>
        </p:txBody>
      </p:sp>
      <p:sp>
        <p:nvSpPr>
          <p:cNvPr id="70660" name="Rectangle 2"/>
          <p:cNvSpPr>
            <a:spLocks noGrp="1" noRot="1" noChangeAspect="1" noChangeArrowheads="1" noTextEdit="1"/>
          </p:cNvSpPr>
          <p:nvPr>
            <p:ph type="sldImg"/>
          </p:nvPr>
        </p:nvSpPr>
        <p:spPr>
          <a:xfrm>
            <a:off x="407988" y="698500"/>
            <a:ext cx="6194425" cy="3484563"/>
          </a:xfrm>
          <a:ln/>
        </p:spPr>
      </p:sp>
      <p:sp>
        <p:nvSpPr>
          <p:cNvPr id="7066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140352873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BFBC366D-BF92-4636-BA2C-E868ADE862B1}" type="datetime1">
              <a:rPr kumimoji="0" lang="en-US" altLang="en-US" sz="1200"/>
              <a:t>4/1/2021</a:t>
            </a:fld>
            <a:endParaRPr kumimoji="0" lang="en-US" altLang="en-US" sz="1200"/>
          </a:p>
        </p:txBody>
      </p:sp>
      <p:sp>
        <p:nvSpPr>
          <p:cNvPr id="71683"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9DA85153-FA9C-4E24-9838-E839902DE8F7}" type="slidenum">
              <a:rPr kumimoji="0" lang="en-US" altLang="en-US" sz="1200"/>
              <a:pPr/>
              <a:t>13</a:t>
            </a:fld>
            <a:endParaRPr kumimoji="0" lang="en-US" altLang="en-US" sz="1200"/>
          </a:p>
        </p:txBody>
      </p:sp>
      <p:sp>
        <p:nvSpPr>
          <p:cNvPr id="71684" name="Rectangle 2"/>
          <p:cNvSpPr>
            <a:spLocks noGrp="1" noRot="1" noChangeAspect="1" noChangeArrowheads="1" noTextEdit="1"/>
          </p:cNvSpPr>
          <p:nvPr>
            <p:ph type="sldImg"/>
          </p:nvPr>
        </p:nvSpPr>
        <p:spPr>
          <a:xfrm>
            <a:off x="407988" y="698500"/>
            <a:ext cx="6194425" cy="3484563"/>
          </a:xfrm>
          <a:ln/>
        </p:spPr>
      </p:sp>
      <p:sp>
        <p:nvSpPr>
          <p:cNvPr id="7168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412473977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98BAD93D-17FD-4E9A-BCA5-99953673C3DF}" type="datetime1">
              <a:rPr kumimoji="0" lang="en-US" altLang="en-US" sz="1200"/>
              <a:t>4/1/2021</a:t>
            </a:fld>
            <a:endParaRPr kumimoji="0" lang="en-US" altLang="en-US" sz="1200"/>
          </a:p>
        </p:txBody>
      </p:sp>
      <p:sp>
        <p:nvSpPr>
          <p:cNvPr id="72707"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1DA40F48-7536-4991-B265-9D67F25EB086}" type="slidenum">
              <a:rPr kumimoji="0" lang="en-US" altLang="en-US" sz="1200"/>
              <a:pPr/>
              <a:t>16</a:t>
            </a:fld>
            <a:endParaRPr kumimoji="0" lang="en-US" altLang="en-US" sz="1200"/>
          </a:p>
        </p:txBody>
      </p:sp>
      <p:sp>
        <p:nvSpPr>
          <p:cNvPr id="72708" name="Rectangle 2"/>
          <p:cNvSpPr>
            <a:spLocks noGrp="1" noRot="1" noChangeAspect="1" noChangeArrowheads="1" noTextEdit="1"/>
          </p:cNvSpPr>
          <p:nvPr>
            <p:ph type="sldImg"/>
          </p:nvPr>
        </p:nvSpPr>
        <p:spPr>
          <a:xfrm>
            <a:off x="407988" y="698500"/>
            <a:ext cx="6194425" cy="3484563"/>
          </a:xfrm>
          <a:ln/>
        </p:spPr>
      </p:sp>
      <p:sp>
        <p:nvSpPr>
          <p:cNvPr id="7270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47735320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0A15D641-BFE3-4FC3-BAB9-45DBBDF2D511}" type="datetime1">
              <a:rPr kumimoji="0" lang="en-US" altLang="en-US" sz="1200"/>
              <a:t>4/1/2021</a:t>
            </a:fld>
            <a:endParaRPr kumimoji="0" lang="en-US" altLang="en-US" sz="1200"/>
          </a:p>
        </p:txBody>
      </p:sp>
      <p:sp>
        <p:nvSpPr>
          <p:cNvPr id="73731"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5FBEDC4C-6BAB-4BBC-82D2-775DB224417F}" type="slidenum">
              <a:rPr kumimoji="0" lang="en-US" altLang="en-US" sz="1200"/>
              <a:pPr/>
              <a:t>17</a:t>
            </a:fld>
            <a:endParaRPr kumimoji="0" lang="en-US" altLang="en-US" sz="1200"/>
          </a:p>
        </p:txBody>
      </p:sp>
      <p:sp>
        <p:nvSpPr>
          <p:cNvPr id="73732" name="Rectangle 2"/>
          <p:cNvSpPr>
            <a:spLocks noGrp="1" noRot="1" noChangeAspect="1" noChangeArrowheads="1" noTextEdit="1"/>
          </p:cNvSpPr>
          <p:nvPr>
            <p:ph type="sldImg"/>
          </p:nvPr>
        </p:nvSpPr>
        <p:spPr>
          <a:xfrm>
            <a:off x="407988" y="698500"/>
            <a:ext cx="6194425" cy="3484563"/>
          </a:xfrm>
          <a:ln/>
        </p:spPr>
      </p:sp>
      <p:sp>
        <p:nvSpPr>
          <p:cNvPr id="7373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410405754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667F893F-ED25-4214-B2EF-8FD25A8F293A}" type="datetime1">
              <a:rPr kumimoji="0" lang="en-US" altLang="en-US" sz="1200"/>
              <a:t>4/1/2021</a:t>
            </a:fld>
            <a:endParaRPr kumimoji="0" lang="en-US" altLang="en-US" sz="1200"/>
          </a:p>
        </p:txBody>
      </p:sp>
      <p:sp>
        <p:nvSpPr>
          <p:cNvPr id="74755"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D782955F-E8D6-443E-80BB-2E3A9A623668}" type="slidenum">
              <a:rPr kumimoji="0" lang="en-US" altLang="en-US" sz="1200"/>
              <a:pPr/>
              <a:t>18</a:t>
            </a:fld>
            <a:endParaRPr kumimoji="0" lang="en-US" altLang="en-US" sz="1200"/>
          </a:p>
        </p:txBody>
      </p:sp>
      <p:sp>
        <p:nvSpPr>
          <p:cNvPr id="74756" name="Rectangle 2"/>
          <p:cNvSpPr>
            <a:spLocks noGrp="1" noRot="1" noChangeAspect="1" noChangeArrowheads="1" noTextEdit="1"/>
          </p:cNvSpPr>
          <p:nvPr>
            <p:ph type="sldImg"/>
          </p:nvPr>
        </p:nvSpPr>
        <p:spPr>
          <a:xfrm>
            <a:off x="407988" y="698500"/>
            <a:ext cx="6194425" cy="3484563"/>
          </a:xfrm>
          <a:ln/>
        </p:spPr>
      </p:sp>
      <p:sp>
        <p:nvSpPr>
          <p:cNvPr id="7475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213367447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5887D3C7-BEED-4504-893D-E46DB8301B6E}" type="datetime1">
              <a:rPr kumimoji="0" lang="en-US" altLang="en-US" sz="1200"/>
              <a:t>4/1/2021</a:t>
            </a:fld>
            <a:endParaRPr kumimoji="0" lang="en-US" altLang="en-US" sz="1200"/>
          </a:p>
        </p:txBody>
      </p:sp>
      <p:sp>
        <p:nvSpPr>
          <p:cNvPr id="75779"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DDF1E24E-7711-4FA8-84AC-BCD198FAE5EC}" type="slidenum">
              <a:rPr kumimoji="0" lang="en-US" altLang="en-US" sz="1200"/>
              <a:pPr/>
              <a:t>19</a:t>
            </a:fld>
            <a:endParaRPr kumimoji="0" lang="en-US" altLang="en-US" sz="1200"/>
          </a:p>
        </p:txBody>
      </p:sp>
      <p:sp>
        <p:nvSpPr>
          <p:cNvPr id="75780" name="Rectangle 2"/>
          <p:cNvSpPr>
            <a:spLocks noGrp="1" noRot="1" noChangeAspect="1" noChangeArrowheads="1" noTextEdit="1"/>
          </p:cNvSpPr>
          <p:nvPr>
            <p:ph type="sldImg"/>
          </p:nvPr>
        </p:nvSpPr>
        <p:spPr>
          <a:xfrm>
            <a:off x="407988" y="698500"/>
            <a:ext cx="6194425" cy="3484563"/>
          </a:xfrm>
          <a:ln/>
        </p:spPr>
      </p:sp>
      <p:sp>
        <p:nvSpPr>
          <p:cNvPr id="7578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214038496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BB3BC88B-EC0E-4C49-8226-3272F303769B}" type="datetime1">
              <a:rPr kumimoji="0" lang="en-US" altLang="en-US" sz="1200"/>
              <a:t>4/1/2021</a:t>
            </a:fld>
            <a:endParaRPr kumimoji="0" lang="en-US" altLang="en-US" sz="1200"/>
          </a:p>
        </p:txBody>
      </p:sp>
      <p:sp>
        <p:nvSpPr>
          <p:cNvPr id="76803"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2AE0340E-BD54-407A-B6B3-ED58D3E66499}" type="slidenum">
              <a:rPr kumimoji="0" lang="en-US" altLang="en-US" sz="1200"/>
              <a:pPr/>
              <a:t>20</a:t>
            </a:fld>
            <a:endParaRPr kumimoji="0" lang="en-US" altLang="en-US" sz="1200"/>
          </a:p>
        </p:txBody>
      </p:sp>
      <p:sp>
        <p:nvSpPr>
          <p:cNvPr id="76804" name="Rectangle 2"/>
          <p:cNvSpPr>
            <a:spLocks noGrp="1" noRot="1" noChangeAspect="1" noChangeArrowheads="1" noTextEdit="1"/>
          </p:cNvSpPr>
          <p:nvPr>
            <p:ph type="sldImg"/>
          </p:nvPr>
        </p:nvSpPr>
        <p:spPr>
          <a:xfrm>
            <a:off x="407988" y="698500"/>
            <a:ext cx="6194425" cy="3484563"/>
          </a:xfrm>
          <a:ln/>
        </p:spPr>
      </p:sp>
      <p:sp>
        <p:nvSpPr>
          <p:cNvPr id="7680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263647537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FE49EF6A-BC52-4D8A-B56A-27D11BF2F8A3}" type="datetime1">
              <a:rPr kumimoji="0" lang="en-US" altLang="en-US" sz="1200"/>
              <a:t>4/1/2021</a:t>
            </a:fld>
            <a:endParaRPr kumimoji="0" lang="en-US" altLang="en-US" sz="1200"/>
          </a:p>
        </p:txBody>
      </p:sp>
      <p:sp>
        <p:nvSpPr>
          <p:cNvPr id="77827"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C734CE6F-1827-4F5E-9FE0-246E4798DBEA}" type="slidenum">
              <a:rPr kumimoji="0" lang="en-US" altLang="en-US" sz="1200"/>
              <a:pPr/>
              <a:t>21</a:t>
            </a:fld>
            <a:endParaRPr kumimoji="0" lang="en-US" altLang="en-US" sz="1200"/>
          </a:p>
        </p:txBody>
      </p:sp>
      <p:sp>
        <p:nvSpPr>
          <p:cNvPr id="77828" name="Rectangle 2"/>
          <p:cNvSpPr>
            <a:spLocks noGrp="1" noRot="1" noChangeAspect="1" noChangeArrowheads="1" noTextEdit="1"/>
          </p:cNvSpPr>
          <p:nvPr>
            <p:ph type="sldImg"/>
          </p:nvPr>
        </p:nvSpPr>
        <p:spPr>
          <a:xfrm>
            <a:off x="407988" y="698500"/>
            <a:ext cx="6194425" cy="3484563"/>
          </a:xfrm>
          <a:ln/>
        </p:spPr>
      </p:sp>
      <p:sp>
        <p:nvSpPr>
          <p:cNvPr id="7782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17985327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A8C86ACD-2517-413A-AD12-C0811BD2F3F5}" type="datetime1">
              <a:rPr kumimoji="0" lang="en-US" altLang="en-US" sz="1200"/>
              <a:t>4/1/2021</a:t>
            </a:fld>
            <a:endParaRPr kumimoji="0" lang="en-US" altLang="en-US" sz="1200"/>
          </a:p>
        </p:txBody>
      </p:sp>
      <p:sp>
        <p:nvSpPr>
          <p:cNvPr id="55299"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A80C8417-2F01-4AB5-B7CF-3EDE26611F31}" type="slidenum">
              <a:rPr kumimoji="0" lang="en-US" altLang="en-US" sz="1200"/>
              <a:pPr/>
              <a:t>2</a:t>
            </a:fld>
            <a:endParaRPr kumimoji="0" lang="en-US" altLang="en-US" sz="1200"/>
          </a:p>
        </p:txBody>
      </p:sp>
      <p:sp>
        <p:nvSpPr>
          <p:cNvPr id="55300" name="Rectangle 2"/>
          <p:cNvSpPr>
            <a:spLocks noGrp="1" noRot="1" noChangeAspect="1" noChangeArrowheads="1" noTextEdit="1"/>
          </p:cNvSpPr>
          <p:nvPr>
            <p:ph type="sldImg"/>
          </p:nvPr>
        </p:nvSpPr>
        <p:spPr>
          <a:xfrm>
            <a:off x="407988" y="698500"/>
            <a:ext cx="6194425" cy="3484563"/>
          </a:xfrm>
          <a:ln/>
        </p:spPr>
      </p:sp>
      <p:sp>
        <p:nvSpPr>
          <p:cNvPr id="5530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368062548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143D77C5-EDA3-4484-A2ED-FD69062E7447}" type="datetime1">
              <a:rPr kumimoji="0" lang="en-US" altLang="en-US" sz="1200"/>
              <a:t>4/1/2021</a:t>
            </a:fld>
            <a:endParaRPr kumimoji="0" lang="en-US" altLang="en-US" sz="1200"/>
          </a:p>
        </p:txBody>
      </p:sp>
      <p:sp>
        <p:nvSpPr>
          <p:cNvPr id="78851"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6574A1BE-6C33-4FBC-8621-710BD72820C7}" type="slidenum">
              <a:rPr kumimoji="0" lang="en-US" altLang="en-US" sz="1200"/>
              <a:pPr/>
              <a:t>22</a:t>
            </a:fld>
            <a:endParaRPr kumimoji="0" lang="en-US" altLang="en-US" sz="1200"/>
          </a:p>
        </p:txBody>
      </p:sp>
      <p:sp>
        <p:nvSpPr>
          <p:cNvPr id="78852" name="Rectangle 2"/>
          <p:cNvSpPr>
            <a:spLocks noGrp="1" noRot="1" noChangeAspect="1" noChangeArrowheads="1" noTextEdit="1"/>
          </p:cNvSpPr>
          <p:nvPr>
            <p:ph type="sldImg"/>
          </p:nvPr>
        </p:nvSpPr>
        <p:spPr>
          <a:xfrm>
            <a:off x="407988" y="698500"/>
            <a:ext cx="6194425" cy="3484563"/>
          </a:xfrm>
          <a:ln/>
        </p:spPr>
      </p:sp>
      <p:sp>
        <p:nvSpPr>
          <p:cNvPr id="7885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330224617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4A27D7C6-B81E-4DFA-B564-71DD06A8D386}" type="datetime1">
              <a:rPr kumimoji="0" lang="en-US" altLang="en-US" sz="1200"/>
              <a:t>4/1/2021</a:t>
            </a:fld>
            <a:endParaRPr kumimoji="0" lang="en-US" altLang="en-US" sz="1200"/>
          </a:p>
        </p:txBody>
      </p:sp>
      <p:sp>
        <p:nvSpPr>
          <p:cNvPr id="79875"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32DF12A9-E939-422A-BE84-7CFA640F72A0}" type="slidenum">
              <a:rPr kumimoji="0" lang="en-US" altLang="en-US" sz="1200"/>
              <a:pPr/>
              <a:t>23</a:t>
            </a:fld>
            <a:endParaRPr kumimoji="0" lang="en-US" altLang="en-US" sz="1200"/>
          </a:p>
        </p:txBody>
      </p:sp>
      <p:sp>
        <p:nvSpPr>
          <p:cNvPr id="79876" name="Rectangle 2"/>
          <p:cNvSpPr>
            <a:spLocks noGrp="1" noRot="1" noChangeAspect="1" noChangeArrowheads="1" noTextEdit="1"/>
          </p:cNvSpPr>
          <p:nvPr>
            <p:ph type="sldImg"/>
          </p:nvPr>
        </p:nvSpPr>
        <p:spPr>
          <a:xfrm>
            <a:off x="407988" y="698500"/>
            <a:ext cx="6194425" cy="3484563"/>
          </a:xfrm>
          <a:ln/>
        </p:spPr>
      </p:sp>
      <p:sp>
        <p:nvSpPr>
          <p:cNvPr id="7987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288946897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9FAF8DC2-C83C-4BD4-917A-FB3F3F3D43B8}" type="datetime1">
              <a:rPr kumimoji="0" lang="en-US" altLang="en-US" sz="1200"/>
              <a:t>4/1/2021</a:t>
            </a:fld>
            <a:endParaRPr kumimoji="0" lang="en-US" altLang="en-US" sz="1200"/>
          </a:p>
        </p:txBody>
      </p:sp>
      <p:sp>
        <p:nvSpPr>
          <p:cNvPr id="80899"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D1ABA38C-CBB7-4538-B4D8-FCC48A443E22}" type="slidenum">
              <a:rPr kumimoji="0" lang="en-US" altLang="en-US" sz="1200"/>
              <a:pPr/>
              <a:t>24</a:t>
            </a:fld>
            <a:endParaRPr kumimoji="0" lang="en-US" altLang="en-US" sz="1200"/>
          </a:p>
        </p:txBody>
      </p:sp>
      <p:sp>
        <p:nvSpPr>
          <p:cNvPr id="80900" name="Rectangle 2"/>
          <p:cNvSpPr>
            <a:spLocks noGrp="1" noRot="1" noChangeAspect="1" noChangeArrowheads="1" noTextEdit="1"/>
          </p:cNvSpPr>
          <p:nvPr>
            <p:ph type="sldImg"/>
          </p:nvPr>
        </p:nvSpPr>
        <p:spPr>
          <a:xfrm>
            <a:off x="407988" y="698500"/>
            <a:ext cx="6194425" cy="3484563"/>
          </a:xfrm>
          <a:ln/>
        </p:spPr>
      </p:sp>
      <p:sp>
        <p:nvSpPr>
          <p:cNvPr id="8090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244619343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78DA3DE1-37D0-4B0C-8BD2-8CA83F102641}" type="datetime1">
              <a:rPr kumimoji="0" lang="en-US" altLang="en-US" sz="1200"/>
              <a:t>4/1/2021</a:t>
            </a:fld>
            <a:endParaRPr kumimoji="0" lang="en-US" altLang="en-US" sz="1200"/>
          </a:p>
        </p:txBody>
      </p:sp>
      <p:sp>
        <p:nvSpPr>
          <p:cNvPr id="81923"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5015BEE8-D1E4-4039-9698-33759C63C170}" type="slidenum">
              <a:rPr kumimoji="0" lang="en-US" altLang="en-US" sz="1200"/>
              <a:pPr/>
              <a:t>25</a:t>
            </a:fld>
            <a:endParaRPr kumimoji="0" lang="en-US" altLang="en-US" sz="1200"/>
          </a:p>
        </p:txBody>
      </p:sp>
      <p:sp>
        <p:nvSpPr>
          <p:cNvPr id="81924" name="Rectangle 2"/>
          <p:cNvSpPr>
            <a:spLocks noGrp="1" noRot="1" noChangeAspect="1" noChangeArrowheads="1" noTextEdit="1"/>
          </p:cNvSpPr>
          <p:nvPr>
            <p:ph type="sldImg"/>
          </p:nvPr>
        </p:nvSpPr>
        <p:spPr>
          <a:xfrm>
            <a:off x="407988" y="698500"/>
            <a:ext cx="6194425" cy="3484563"/>
          </a:xfrm>
          <a:ln/>
        </p:spPr>
      </p:sp>
      <p:sp>
        <p:nvSpPr>
          <p:cNvPr id="8192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109352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7AF755CF-A302-469A-A289-D45F4A0A7F5F}" type="datetime1">
              <a:rPr kumimoji="0" lang="en-US" altLang="en-US" sz="1200"/>
              <a:t>4/1/2021</a:t>
            </a:fld>
            <a:endParaRPr kumimoji="0" lang="en-US" altLang="en-US" sz="1200"/>
          </a:p>
        </p:txBody>
      </p:sp>
      <p:sp>
        <p:nvSpPr>
          <p:cNvPr id="83971"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ECAAE653-5CC5-45CC-9853-6A8273ED11C3}" type="slidenum">
              <a:rPr kumimoji="0" lang="en-US" altLang="en-US" sz="1200"/>
              <a:pPr/>
              <a:t>26</a:t>
            </a:fld>
            <a:endParaRPr kumimoji="0" lang="en-US" altLang="en-US" sz="1200"/>
          </a:p>
        </p:txBody>
      </p:sp>
      <p:sp>
        <p:nvSpPr>
          <p:cNvPr id="83972" name="Rectangle 2"/>
          <p:cNvSpPr>
            <a:spLocks noGrp="1" noRot="1" noChangeAspect="1" noChangeArrowheads="1" noTextEdit="1"/>
          </p:cNvSpPr>
          <p:nvPr>
            <p:ph type="sldImg"/>
          </p:nvPr>
        </p:nvSpPr>
        <p:spPr>
          <a:xfrm>
            <a:off x="407988" y="698500"/>
            <a:ext cx="6194425" cy="3484563"/>
          </a:xfrm>
          <a:ln/>
        </p:spPr>
      </p:sp>
      <p:sp>
        <p:nvSpPr>
          <p:cNvPr id="8397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302864836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937194F9-5F5F-4306-83AF-CCA39F64CC1C}" type="datetime1">
              <a:rPr kumimoji="0" lang="en-US" altLang="en-US" sz="1200"/>
              <a:t>4/1/2021</a:t>
            </a:fld>
            <a:endParaRPr kumimoji="0" lang="en-US" altLang="en-US" sz="1200"/>
          </a:p>
        </p:txBody>
      </p:sp>
      <p:sp>
        <p:nvSpPr>
          <p:cNvPr id="84995"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CA2FBCAF-5AAE-4542-B469-09EEF7882675}" type="slidenum">
              <a:rPr kumimoji="0" lang="en-US" altLang="en-US" sz="1200"/>
              <a:pPr/>
              <a:t>29</a:t>
            </a:fld>
            <a:endParaRPr kumimoji="0" lang="en-US" altLang="en-US" sz="1200"/>
          </a:p>
        </p:txBody>
      </p:sp>
      <p:sp>
        <p:nvSpPr>
          <p:cNvPr id="84996" name="Rectangle 2"/>
          <p:cNvSpPr>
            <a:spLocks noGrp="1" noRot="1" noChangeAspect="1" noChangeArrowheads="1" noTextEdit="1"/>
          </p:cNvSpPr>
          <p:nvPr>
            <p:ph type="sldImg"/>
          </p:nvPr>
        </p:nvSpPr>
        <p:spPr>
          <a:xfrm>
            <a:off x="407988" y="698500"/>
            <a:ext cx="6194425" cy="3484563"/>
          </a:xfrm>
          <a:ln/>
        </p:spPr>
      </p:sp>
      <p:sp>
        <p:nvSpPr>
          <p:cNvPr id="8499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253339104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E5F57410-AF7C-4DEB-80E3-C689CB83FD94}" type="datetime1">
              <a:rPr kumimoji="0" lang="en-US" altLang="en-US" sz="1200"/>
              <a:t>4/1/2021</a:t>
            </a:fld>
            <a:endParaRPr kumimoji="0" lang="en-US" altLang="en-US" sz="1200"/>
          </a:p>
        </p:txBody>
      </p:sp>
      <p:sp>
        <p:nvSpPr>
          <p:cNvPr id="86019"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FA856E53-0649-4864-ACCE-F0174124753F}" type="slidenum">
              <a:rPr kumimoji="0" lang="en-US" altLang="en-US" sz="1200"/>
              <a:pPr/>
              <a:t>30</a:t>
            </a:fld>
            <a:endParaRPr kumimoji="0" lang="en-US" altLang="en-US" sz="1200"/>
          </a:p>
        </p:txBody>
      </p:sp>
      <p:sp>
        <p:nvSpPr>
          <p:cNvPr id="86020" name="Rectangle 2"/>
          <p:cNvSpPr>
            <a:spLocks noGrp="1" noRot="1" noChangeAspect="1" noChangeArrowheads="1" noTextEdit="1"/>
          </p:cNvSpPr>
          <p:nvPr>
            <p:ph type="sldImg"/>
          </p:nvPr>
        </p:nvSpPr>
        <p:spPr>
          <a:xfrm>
            <a:off x="407988" y="698500"/>
            <a:ext cx="6194425" cy="3484563"/>
          </a:xfrm>
          <a:ln/>
        </p:spPr>
      </p:sp>
      <p:sp>
        <p:nvSpPr>
          <p:cNvPr id="8602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214223562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D957AA01-6805-474E-A170-941985590717}" type="datetime1">
              <a:rPr kumimoji="0" lang="en-US" altLang="en-US" sz="1200"/>
              <a:t>4/1/2021</a:t>
            </a:fld>
            <a:endParaRPr kumimoji="0" lang="en-US" altLang="en-US" sz="1200"/>
          </a:p>
        </p:txBody>
      </p:sp>
      <p:sp>
        <p:nvSpPr>
          <p:cNvPr id="87043"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40DC42B7-D352-42F5-B0DF-D7DE812AE919}" type="slidenum">
              <a:rPr kumimoji="0" lang="en-US" altLang="en-US" sz="1200"/>
              <a:pPr/>
              <a:t>31</a:t>
            </a:fld>
            <a:endParaRPr kumimoji="0" lang="en-US" altLang="en-US" sz="1200"/>
          </a:p>
        </p:txBody>
      </p:sp>
      <p:sp>
        <p:nvSpPr>
          <p:cNvPr id="87044" name="Rectangle 2"/>
          <p:cNvSpPr>
            <a:spLocks noGrp="1" noRot="1" noChangeAspect="1" noChangeArrowheads="1" noTextEdit="1"/>
          </p:cNvSpPr>
          <p:nvPr>
            <p:ph type="sldImg"/>
          </p:nvPr>
        </p:nvSpPr>
        <p:spPr>
          <a:xfrm>
            <a:off x="407988" y="698500"/>
            <a:ext cx="6194425" cy="3484563"/>
          </a:xfrm>
          <a:ln/>
        </p:spPr>
      </p:sp>
      <p:sp>
        <p:nvSpPr>
          <p:cNvPr id="8704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146916249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7A941569-AF1C-4108-A41F-2904996177EE}" type="datetime1">
              <a:rPr kumimoji="0" lang="en-US" altLang="en-US" sz="1200"/>
              <a:t>4/1/2021</a:t>
            </a:fld>
            <a:endParaRPr kumimoji="0" lang="en-US" altLang="en-US" sz="1200"/>
          </a:p>
        </p:txBody>
      </p:sp>
      <p:sp>
        <p:nvSpPr>
          <p:cNvPr id="91139"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86D9F360-6C7B-4B6B-B835-39C54D449542}" type="slidenum">
              <a:rPr kumimoji="0" lang="en-US" altLang="en-US" sz="1200"/>
              <a:pPr/>
              <a:t>34</a:t>
            </a:fld>
            <a:endParaRPr kumimoji="0" lang="en-US" altLang="en-US" sz="1200"/>
          </a:p>
        </p:txBody>
      </p:sp>
      <p:sp>
        <p:nvSpPr>
          <p:cNvPr id="91140" name="Rectangle 2"/>
          <p:cNvSpPr>
            <a:spLocks noGrp="1" noRot="1" noChangeAspect="1" noChangeArrowheads="1" noTextEdit="1"/>
          </p:cNvSpPr>
          <p:nvPr>
            <p:ph type="sldImg"/>
          </p:nvPr>
        </p:nvSpPr>
        <p:spPr>
          <a:xfrm>
            <a:off x="407988" y="698500"/>
            <a:ext cx="6194425" cy="3484563"/>
          </a:xfrm>
          <a:ln/>
        </p:spPr>
      </p:sp>
      <p:sp>
        <p:nvSpPr>
          <p:cNvPr id="9114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263163617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Slide Image Placeholder 1"/>
          <p:cNvSpPr>
            <a:spLocks noGrp="1" noRot="1" noChangeAspect="1" noTextEdit="1"/>
          </p:cNvSpPr>
          <p:nvPr>
            <p:ph type="sldImg"/>
          </p:nvPr>
        </p:nvSpPr>
        <p:spPr>
          <a:xfrm>
            <a:off x="407988" y="698500"/>
            <a:ext cx="6194425" cy="3484563"/>
          </a:xfrm>
          <a:ln/>
        </p:spPr>
      </p:sp>
      <p:sp>
        <p:nvSpPr>
          <p:cNvPr id="9216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92164" name="Date Placeholder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8AA6DD72-307E-4EC7-B41D-CD05B6338416}" type="datetime1">
              <a:rPr kumimoji="0" lang="en-US" altLang="en-US" sz="1200"/>
              <a:t>4/1/2021</a:t>
            </a:fld>
            <a:endParaRPr kumimoji="0" lang="en-US" altLang="en-US" sz="1200"/>
          </a:p>
        </p:txBody>
      </p:sp>
      <p:sp>
        <p:nvSpPr>
          <p:cNvPr id="92165"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C3A34425-1B9A-49E5-8DE0-807FF92C3B53}" type="slidenum">
              <a:rPr kumimoji="0" lang="en-US" altLang="en-US" sz="1200"/>
              <a:pPr/>
              <a:t>35</a:t>
            </a:fld>
            <a:endParaRPr kumimoji="0" lang="en-US" altLang="en-US" sz="1200"/>
          </a:p>
        </p:txBody>
      </p:sp>
    </p:spTree>
    <p:extLst>
      <p:ext uri="{BB962C8B-B14F-4D97-AF65-F5344CB8AC3E}">
        <p14:creationId xmlns:p14="http://schemas.microsoft.com/office/powerpoint/2010/main" val="37975763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86B251D2-412F-45B5-AB2C-EC3C5804BAA1}" type="datetime1">
              <a:rPr kumimoji="0" lang="en-US" altLang="en-US" sz="1200"/>
              <a:t>4/1/2021</a:t>
            </a:fld>
            <a:endParaRPr kumimoji="0" lang="en-US" altLang="en-US" sz="1200"/>
          </a:p>
        </p:txBody>
      </p:sp>
      <p:sp>
        <p:nvSpPr>
          <p:cNvPr id="56323"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7D76687C-5249-45E4-88D9-C0DCCBE976CA}" type="slidenum">
              <a:rPr kumimoji="0" lang="en-US" altLang="en-US" sz="1200"/>
              <a:pPr/>
              <a:t>3</a:t>
            </a:fld>
            <a:endParaRPr kumimoji="0" lang="en-US" altLang="en-US" sz="1200"/>
          </a:p>
        </p:txBody>
      </p:sp>
      <p:sp>
        <p:nvSpPr>
          <p:cNvPr id="56324" name="Rectangle 2"/>
          <p:cNvSpPr>
            <a:spLocks noGrp="1" noRot="1" noChangeAspect="1" noChangeArrowheads="1" noTextEdit="1"/>
          </p:cNvSpPr>
          <p:nvPr>
            <p:ph type="sldImg"/>
          </p:nvPr>
        </p:nvSpPr>
        <p:spPr>
          <a:xfrm>
            <a:off x="407988" y="698500"/>
            <a:ext cx="6194425" cy="3484563"/>
          </a:xfrm>
          <a:ln/>
        </p:spPr>
      </p:sp>
      <p:sp>
        <p:nvSpPr>
          <p:cNvPr id="5632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402049344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lide Image Placeholder 1"/>
          <p:cNvSpPr>
            <a:spLocks noGrp="1" noRot="1" noChangeAspect="1" noTextEdit="1"/>
          </p:cNvSpPr>
          <p:nvPr>
            <p:ph type="sldImg"/>
          </p:nvPr>
        </p:nvSpPr>
        <p:spPr>
          <a:xfrm>
            <a:off x="407988" y="698500"/>
            <a:ext cx="6194425" cy="3484563"/>
          </a:xfrm>
          <a:ln/>
        </p:spPr>
      </p:sp>
      <p:sp>
        <p:nvSpPr>
          <p:cNvPr id="931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93188" name="Date Placeholder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DC6FF6DB-E58A-435C-88C7-2EBAD4B80B0F}" type="datetime1">
              <a:rPr kumimoji="0" lang="en-US" altLang="en-US" sz="1200"/>
              <a:t>4/1/2021</a:t>
            </a:fld>
            <a:endParaRPr kumimoji="0" lang="en-US" altLang="en-US" sz="1200"/>
          </a:p>
        </p:txBody>
      </p:sp>
      <p:sp>
        <p:nvSpPr>
          <p:cNvPr id="93189"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614BA5B1-961C-4AA3-8839-C256837D0EF8}" type="slidenum">
              <a:rPr kumimoji="0" lang="en-US" altLang="en-US" sz="1200"/>
              <a:pPr/>
              <a:t>36</a:t>
            </a:fld>
            <a:endParaRPr kumimoji="0" lang="en-US" altLang="en-US" sz="1200"/>
          </a:p>
        </p:txBody>
      </p:sp>
    </p:spTree>
    <p:extLst>
      <p:ext uri="{BB962C8B-B14F-4D97-AF65-F5344CB8AC3E}">
        <p14:creationId xmlns:p14="http://schemas.microsoft.com/office/powerpoint/2010/main" val="292220629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Slide Image Placeholder 1"/>
          <p:cNvSpPr>
            <a:spLocks noGrp="1" noRot="1" noChangeAspect="1" noTextEdit="1"/>
          </p:cNvSpPr>
          <p:nvPr>
            <p:ph type="sldImg"/>
          </p:nvPr>
        </p:nvSpPr>
        <p:spPr>
          <a:xfrm>
            <a:off x="407988" y="698500"/>
            <a:ext cx="6194425" cy="3484563"/>
          </a:xfrm>
          <a:ln/>
        </p:spPr>
      </p:sp>
      <p:sp>
        <p:nvSpPr>
          <p:cNvPr id="9421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94212" name="Date Placeholder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54FFDDBD-0A32-49AB-9561-AFA811FCA95E}" type="datetime1">
              <a:rPr kumimoji="0" lang="en-US" altLang="en-US" sz="1200"/>
              <a:t>4/1/2021</a:t>
            </a:fld>
            <a:endParaRPr kumimoji="0" lang="en-US" altLang="en-US" sz="1200"/>
          </a:p>
        </p:txBody>
      </p:sp>
      <p:sp>
        <p:nvSpPr>
          <p:cNvPr id="94213"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D0807C11-F140-4E9E-983B-E15283BB5D35}" type="slidenum">
              <a:rPr kumimoji="0" lang="en-US" altLang="en-US" sz="1200"/>
              <a:pPr/>
              <a:t>37</a:t>
            </a:fld>
            <a:endParaRPr kumimoji="0" lang="en-US" altLang="en-US" sz="1200"/>
          </a:p>
        </p:txBody>
      </p:sp>
    </p:spTree>
    <p:extLst>
      <p:ext uri="{BB962C8B-B14F-4D97-AF65-F5344CB8AC3E}">
        <p14:creationId xmlns:p14="http://schemas.microsoft.com/office/powerpoint/2010/main" val="26303690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Slide Image Placeholder 1"/>
          <p:cNvSpPr>
            <a:spLocks noGrp="1" noRot="1" noChangeAspect="1" noTextEdit="1"/>
          </p:cNvSpPr>
          <p:nvPr>
            <p:ph type="sldImg"/>
          </p:nvPr>
        </p:nvSpPr>
        <p:spPr>
          <a:xfrm>
            <a:off x="407988" y="698500"/>
            <a:ext cx="6194425" cy="3484563"/>
          </a:xfrm>
          <a:ln/>
        </p:spPr>
      </p:sp>
      <p:sp>
        <p:nvSpPr>
          <p:cNvPr id="9523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95236" name="Date Placeholder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4186613A-A913-428F-ACD0-C17563E6FB48}" type="datetime1">
              <a:rPr kumimoji="0" lang="en-US" altLang="en-US" sz="1200"/>
              <a:t>4/1/2021</a:t>
            </a:fld>
            <a:endParaRPr kumimoji="0" lang="en-US" altLang="en-US" sz="1200"/>
          </a:p>
        </p:txBody>
      </p:sp>
      <p:sp>
        <p:nvSpPr>
          <p:cNvPr id="95237"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8214E14B-462D-426B-A639-52E5D67B64A4}" type="slidenum">
              <a:rPr kumimoji="0" lang="en-US" altLang="en-US" sz="1200"/>
              <a:pPr/>
              <a:t>38</a:t>
            </a:fld>
            <a:endParaRPr kumimoji="0" lang="en-US" altLang="en-US" sz="1200"/>
          </a:p>
        </p:txBody>
      </p:sp>
    </p:spTree>
    <p:extLst>
      <p:ext uri="{BB962C8B-B14F-4D97-AF65-F5344CB8AC3E}">
        <p14:creationId xmlns:p14="http://schemas.microsoft.com/office/powerpoint/2010/main" val="129537407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Slide Image Placeholder 1"/>
          <p:cNvSpPr>
            <a:spLocks noGrp="1" noRot="1" noChangeAspect="1" noTextEdit="1"/>
          </p:cNvSpPr>
          <p:nvPr>
            <p:ph type="sldImg"/>
          </p:nvPr>
        </p:nvSpPr>
        <p:spPr>
          <a:xfrm>
            <a:off x="407988" y="698500"/>
            <a:ext cx="6194425" cy="3484563"/>
          </a:xfrm>
          <a:ln/>
        </p:spPr>
      </p:sp>
      <p:sp>
        <p:nvSpPr>
          <p:cNvPr id="9625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96260" name="Date Placeholder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42D00BBD-2480-47F5-88F2-DD7D07190BB1}" type="datetime1">
              <a:rPr kumimoji="0" lang="en-US" altLang="en-US" sz="1200"/>
              <a:t>4/1/2021</a:t>
            </a:fld>
            <a:endParaRPr kumimoji="0" lang="en-US" altLang="en-US" sz="1200"/>
          </a:p>
        </p:txBody>
      </p:sp>
      <p:sp>
        <p:nvSpPr>
          <p:cNvPr id="96261"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BCC4B11C-3C77-4FF2-9793-3996BC4DFADB}" type="slidenum">
              <a:rPr kumimoji="0" lang="en-US" altLang="en-US" sz="1200"/>
              <a:pPr/>
              <a:t>39</a:t>
            </a:fld>
            <a:endParaRPr kumimoji="0" lang="en-US" altLang="en-US" sz="1200"/>
          </a:p>
        </p:txBody>
      </p:sp>
    </p:spTree>
    <p:extLst>
      <p:ext uri="{BB962C8B-B14F-4D97-AF65-F5344CB8AC3E}">
        <p14:creationId xmlns:p14="http://schemas.microsoft.com/office/powerpoint/2010/main" val="217576109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Slide Image Placeholder 1"/>
          <p:cNvSpPr>
            <a:spLocks noGrp="1" noRot="1" noChangeAspect="1" noTextEdit="1"/>
          </p:cNvSpPr>
          <p:nvPr>
            <p:ph type="sldImg"/>
          </p:nvPr>
        </p:nvSpPr>
        <p:spPr>
          <a:xfrm>
            <a:off x="407988" y="698500"/>
            <a:ext cx="6194425" cy="3484563"/>
          </a:xfrm>
          <a:ln/>
        </p:spPr>
      </p:sp>
      <p:sp>
        <p:nvSpPr>
          <p:cNvPr id="9728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97284" name="Date Placeholder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7B689200-6D26-4598-9DB4-F7B9FEE34636}" type="datetime1">
              <a:rPr kumimoji="0" lang="en-US" altLang="en-US" sz="1200"/>
              <a:t>4/1/2021</a:t>
            </a:fld>
            <a:endParaRPr kumimoji="0" lang="en-US" altLang="en-US" sz="1200"/>
          </a:p>
        </p:txBody>
      </p:sp>
      <p:sp>
        <p:nvSpPr>
          <p:cNvPr id="97285"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1A06D150-E7C9-471D-A86E-16771FA3CB39}" type="slidenum">
              <a:rPr kumimoji="0" lang="en-US" altLang="en-US" sz="1200"/>
              <a:pPr/>
              <a:t>40</a:t>
            </a:fld>
            <a:endParaRPr kumimoji="0" lang="en-US" altLang="en-US" sz="1200"/>
          </a:p>
        </p:txBody>
      </p:sp>
    </p:spTree>
    <p:extLst>
      <p:ext uri="{BB962C8B-B14F-4D97-AF65-F5344CB8AC3E}">
        <p14:creationId xmlns:p14="http://schemas.microsoft.com/office/powerpoint/2010/main" val="407360771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Slide Image Placeholder 1"/>
          <p:cNvSpPr>
            <a:spLocks noGrp="1" noRot="1" noChangeAspect="1" noTextEdit="1"/>
          </p:cNvSpPr>
          <p:nvPr>
            <p:ph type="sldImg"/>
          </p:nvPr>
        </p:nvSpPr>
        <p:spPr>
          <a:xfrm>
            <a:off x="407988" y="698500"/>
            <a:ext cx="6194425" cy="3484563"/>
          </a:xfrm>
          <a:ln/>
        </p:spPr>
      </p:sp>
      <p:sp>
        <p:nvSpPr>
          <p:cNvPr id="9830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98308" name="Date Placeholder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E7D75E3B-EA86-45BC-B0A5-9AE7BCD81DC3}" type="datetime1">
              <a:rPr kumimoji="0" lang="en-US" altLang="en-US" sz="1200"/>
              <a:t>4/1/2021</a:t>
            </a:fld>
            <a:endParaRPr kumimoji="0" lang="en-US" altLang="en-US" sz="1200"/>
          </a:p>
        </p:txBody>
      </p:sp>
      <p:sp>
        <p:nvSpPr>
          <p:cNvPr id="98309"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E107F778-4CCB-4FBE-847A-426C19BE87FB}" type="slidenum">
              <a:rPr kumimoji="0" lang="en-US" altLang="en-US" sz="1200"/>
              <a:pPr/>
              <a:t>41</a:t>
            </a:fld>
            <a:endParaRPr kumimoji="0" lang="en-US" altLang="en-US" sz="1200"/>
          </a:p>
        </p:txBody>
      </p:sp>
    </p:spTree>
    <p:extLst>
      <p:ext uri="{BB962C8B-B14F-4D97-AF65-F5344CB8AC3E}">
        <p14:creationId xmlns:p14="http://schemas.microsoft.com/office/powerpoint/2010/main" val="9103899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43321AD4-6C37-4584-865E-F342092EF3EB}" type="datetime1">
              <a:rPr kumimoji="0" lang="en-US" altLang="en-US" sz="1200"/>
              <a:t>4/1/2021</a:t>
            </a:fld>
            <a:endParaRPr kumimoji="0" lang="en-US" altLang="en-US" sz="1200"/>
          </a:p>
        </p:txBody>
      </p:sp>
      <p:sp>
        <p:nvSpPr>
          <p:cNvPr id="57347"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513C0FB4-45DD-4FCF-9075-19A50312CE24}" type="slidenum">
              <a:rPr kumimoji="0" lang="en-US" altLang="en-US" sz="1200"/>
              <a:pPr/>
              <a:t>4</a:t>
            </a:fld>
            <a:endParaRPr kumimoji="0" lang="en-US" altLang="en-US" sz="1200"/>
          </a:p>
        </p:txBody>
      </p:sp>
      <p:sp>
        <p:nvSpPr>
          <p:cNvPr id="57348" name="Rectangle 2"/>
          <p:cNvSpPr>
            <a:spLocks noGrp="1" noRot="1" noChangeAspect="1" noChangeArrowheads="1" noTextEdit="1"/>
          </p:cNvSpPr>
          <p:nvPr>
            <p:ph type="sldImg"/>
          </p:nvPr>
        </p:nvSpPr>
        <p:spPr>
          <a:xfrm>
            <a:off x="407988" y="698500"/>
            <a:ext cx="6194425" cy="3484563"/>
          </a:xfrm>
          <a:ln/>
        </p:spPr>
      </p:sp>
      <p:sp>
        <p:nvSpPr>
          <p:cNvPr id="5734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32460527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2B4BD4BA-7786-4578-8618-BCE55237D779}" type="datetime1">
              <a:rPr kumimoji="0" lang="en-US" altLang="en-US" sz="1200"/>
              <a:t>4/1/2021</a:t>
            </a:fld>
            <a:endParaRPr kumimoji="0" lang="en-US" altLang="en-US" sz="1200"/>
          </a:p>
        </p:txBody>
      </p:sp>
      <p:sp>
        <p:nvSpPr>
          <p:cNvPr id="58371"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12CE4A05-05C3-4F24-A0C5-312AFD942A13}" type="slidenum">
              <a:rPr kumimoji="0" lang="en-US" altLang="en-US" sz="1200"/>
              <a:pPr/>
              <a:t>5</a:t>
            </a:fld>
            <a:endParaRPr kumimoji="0" lang="en-US" altLang="en-US" sz="1200"/>
          </a:p>
        </p:txBody>
      </p:sp>
      <p:sp>
        <p:nvSpPr>
          <p:cNvPr id="58372" name="Rectangle 2"/>
          <p:cNvSpPr>
            <a:spLocks noGrp="1" noRot="1" noChangeAspect="1" noChangeArrowheads="1" noTextEdit="1"/>
          </p:cNvSpPr>
          <p:nvPr>
            <p:ph type="sldImg"/>
          </p:nvPr>
        </p:nvSpPr>
        <p:spPr>
          <a:xfrm>
            <a:off x="407988" y="698500"/>
            <a:ext cx="6194425" cy="3484563"/>
          </a:xfrm>
          <a:ln/>
        </p:spPr>
      </p:sp>
      <p:sp>
        <p:nvSpPr>
          <p:cNvPr id="5837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8227387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FDA9E572-199F-48C1-A608-71B54CC90105}" type="datetime1">
              <a:rPr kumimoji="0" lang="en-US" altLang="en-US" sz="1200"/>
              <a:t>4/1/2021</a:t>
            </a:fld>
            <a:endParaRPr kumimoji="0" lang="en-US" altLang="en-US" sz="1200"/>
          </a:p>
        </p:txBody>
      </p:sp>
      <p:sp>
        <p:nvSpPr>
          <p:cNvPr id="59395"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366B19AD-E38E-46AB-99A6-D0979B0AB1C8}" type="slidenum">
              <a:rPr kumimoji="0" lang="en-US" altLang="en-US" sz="1200"/>
              <a:pPr/>
              <a:t>6</a:t>
            </a:fld>
            <a:endParaRPr kumimoji="0" lang="en-US" altLang="en-US" sz="1200"/>
          </a:p>
        </p:txBody>
      </p:sp>
      <p:sp>
        <p:nvSpPr>
          <p:cNvPr id="59396" name="Rectangle 2"/>
          <p:cNvSpPr>
            <a:spLocks noGrp="1" noRot="1" noChangeAspect="1" noChangeArrowheads="1" noTextEdit="1"/>
          </p:cNvSpPr>
          <p:nvPr>
            <p:ph type="sldImg"/>
          </p:nvPr>
        </p:nvSpPr>
        <p:spPr>
          <a:xfrm>
            <a:off x="407988" y="698500"/>
            <a:ext cx="6194425" cy="3484563"/>
          </a:xfrm>
          <a:ln/>
        </p:spPr>
      </p:sp>
      <p:sp>
        <p:nvSpPr>
          <p:cNvPr id="5939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36508587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40F5BC0D-5B49-4E96-BB38-ACCB4FEAFA2A}" type="datetime1">
              <a:rPr kumimoji="0" lang="en-US" altLang="en-US" sz="1200"/>
              <a:t>4/1/2021</a:t>
            </a:fld>
            <a:endParaRPr kumimoji="0" lang="en-US" altLang="en-US" sz="1200"/>
          </a:p>
        </p:txBody>
      </p:sp>
      <p:sp>
        <p:nvSpPr>
          <p:cNvPr id="60419"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B85ABC80-3363-4BCC-9479-F05AB2B9EF5E}" type="slidenum">
              <a:rPr kumimoji="0" lang="en-US" altLang="en-US" sz="1200"/>
              <a:pPr/>
              <a:t>7</a:t>
            </a:fld>
            <a:endParaRPr kumimoji="0" lang="en-US" altLang="en-US" sz="1200"/>
          </a:p>
        </p:txBody>
      </p:sp>
      <p:sp>
        <p:nvSpPr>
          <p:cNvPr id="60420" name="Rectangle 2"/>
          <p:cNvSpPr>
            <a:spLocks noGrp="1" noRot="1" noChangeAspect="1" noChangeArrowheads="1" noTextEdit="1"/>
          </p:cNvSpPr>
          <p:nvPr>
            <p:ph type="sldImg"/>
          </p:nvPr>
        </p:nvSpPr>
        <p:spPr>
          <a:xfrm>
            <a:off x="407988" y="698500"/>
            <a:ext cx="6194425" cy="3484563"/>
          </a:xfrm>
          <a:ln/>
        </p:spPr>
      </p:sp>
      <p:sp>
        <p:nvSpPr>
          <p:cNvPr id="6042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22455136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1CC59D7B-BDC3-4D2F-9838-4A4835E0BAD1}" type="datetime1">
              <a:rPr kumimoji="0" lang="en-US" altLang="en-US" sz="1200"/>
              <a:t>4/1/2021</a:t>
            </a:fld>
            <a:endParaRPr kumimoji="0" lang="en-US" altLang="en-US" sz="1200"/>
          </a:p>
        </p:txBody>
      </p:sp>
      <p:sp>
        <p:nvSpPr>
          <p:cNvPr id="61443"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142135C5-BE3A-4C34-8391-375F92ED9A5C}" type="slidenum">
              <a:rPr kumimoji="0" lang="en-US" altLang="en-US" sz="1200"/>
              <a:pPr/>
              <a:t>8</a:t>
            </a:fld>
            <a:endParaRPr kumimoji="0" lang="en-US" altLang="en-US" sz="1200"/>
          </a:p>
        </p:txBody>
      </p:sp>
      <p:sp>
        <p:nvSpPr>
          <p:cNvPr id="61444" name="Rectangle 2"/>
          <p:cNvSpPr>
            <a:spLocks noGrp="1" noRot="1" noChangeAspect="1" noChangeArrowheads="1" noTextEdit="1"/>
          </p:cNvSpPr>
          <p:nvPr>
            <p:ph type="sldImg"/>
          </p:nvPr>
        </p:nvSpPr>
        <p:spPr>
          <a:xfrm>
            <a:off x="407988" y="698500"/>
            <a:ext cx="6194425" cy="3484563"/>
          </a:xfrm>
          <a:ln/>
        </p:spPr>
      </p:sp>
      <p:sp>
        <p:nvSpPr>
          <p:cNvPr id="6144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6593951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1CC59D7B-BDC3-4D2F-9838-4A4835E0BAD1}" type="datetime1">
              <a:rPr kumimoji="0" lang="en-US" altLang="en-US" sz="1200"/>
              <a:t>4/1/2021</a:t>
            </a:fld>
            <a:endParaRPr kumimoji="0" lang="en-US" altLang="en-US" sz="1200"/>
          </a:p>
        </p:txBody>
      </p:sp>
      <p:sp>
        <p:nvSpPr>
          <p:cNvPr id="61443"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142135C5-BE3A-4C34-8391-375F92ED9A5C}" type="slidenum">
              <a:rPr kumimoji="0" lang="en-US" altLang="en-US" sz="1200"/>
              <a:pPr/>
              <a:t>9</a:t>
            </a:fld>
            <a:endParaRPr kumimoji="0" lang="en-US" altLang="en-US" sz="1200"/>
          </a:p>
        </p:txBody>
      </p:sp>
      <p:sp>
        <p:nvSpPr>
          <p:cNvPr id="61444" name="Rectangle 2"/>
          <p:cNvSpPr>
            <a:spLocks noGrp="1" noRot="1" noChangeAspect="1" noChangeArrowheads="1" noTextEdit="1"/>
          </p:cNvSpPr>
          <p:nvPr>
            <p:ph type="sldImg"/>
          </p:nvPr>
        </p:nvSpPr>
        <p:spPr>
          <a:xfrm>
            <a:off x="407988" y="698500"/>
            <a:ext cx="6194425" cy="3484563"/>
          </a:xfrm>
          <a:ln/>
        </p:spPr>
      </p:sp>
      <p:sp>
        <p:nvSpPr>
          <p:cNvPr id="6144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26633731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4233" y="3200400"/>
            <a:ext cx="12196233" cy="0"/>
          </a:xfrm>
          <a:prstGeom prst="line">
            <a:avLst/>
          </a:prstGeom>
          <a:noFill/>
          <a:ln w="12700" cap="sq">
            <a:solidFill>
              <a:schemeClr val="bg2"/>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sz="2400"/>
          </a:p>
        </p:txBody>
      </p:sp>
      <p:sp>
        <p:nvSpPr>
          <p:cNvPr id="5" name="Arc 3"/>
          <p:cNvSpPr>
            <a:spLocks/>
          </p:cNvSpPr>
          <p:nvPr/>
        </p:nvSpPr>
        <p:spPr bwMode="auto">
          <a:xfrm>
            <a:off x="0" y="842963"/>
            <a:ext cx="2641600" cy="6018212"/>
          </a:xfrm>
          <a:custGeom>
            <a:avLst/>
            <a:gdLst>
              <a:gd name="T0" fmla="*/ 0 w 21600"/>
              <a:gd name="T1" fmla="*/ 0 h 21600"/>
              <a:gd name="T2" fmla="*/ 2147483647 w 21600"/>
              <a:gd name="T3" fmla="*/ 2147483647 h 21600"/>
              <a:gd name="T4" fmla="*/ 0 w 21600"/>
              <a:gd name="T5" fmla="*/ 2147483647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gradFill rotWithShape="0">
            <a:gsLst>
              <a:gs pos="0">
                <a:schemeClr val="accent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type="none" w="sm" len="sm"/>
                <a:tailEnd type="none" w="sm" len="sm"/>
              </a14:hiddenLine>
            </a:ext>
          </a:extLst>
        </p:spPr>
        <p:txBody>
          <a:bodyPr/>
          <a:lstStyle/>
          <a:p>
            <a:endParaRPr lang="en-US" sz="2400"/>
          </a:p>
        </p:txBody>
      </p:sp>
      <p:sp>
        <p:nvSpPr>
          <p:cNvPr id="3076" name="Rectangle 4"/>
          <p:cNvSpPr>
            <a:spLocks noGrp="1" noChangeArrowheads="1"/>
          </p:cNvSpPr>
          <p:nvPr>
            <p:ph type="ctrTitle" sz="quarter"/>
          </p:nvPr>
        </p:nvSpPr>
        <p:spPr>
          <a:xfrm>
            <a:off x="2133600" y="533400"/>
            <a:ext cx="10058400" cy="2590800"/>
          </a:xfrm>
        </p:spPr>
        <p:txBody>
          <a:bodyPr anchor="b"/>
          <a:lstStyle>
            <a:lvl1pPr algn="l">
              <a:lnSpc>
                <a:spcPct val="80000"/>
              </a:lnSpc>
              <a:defRPr sz="6600"/>
            </a:lvl1pPr>
          </a:lstStyle>
          <a:p>
            <a:r>
              <a:rPr lang="en-US" altLang="en-US"/>
              <a:t>Click to edit Master title style</a:t>
            </a:r>
          </a:p>
        </p:txBody>
      </p:sp>
      <p:sp>
        <p:nvSpPr>
          <p:cNvPr id="3077" name="Rectangle 5"/>
          <p:cNvSpPr>
            <a:spLocks noGrp="1" noChangeArrowheads="1"/>
          </p:cNvSpPr>
          <p:nvPr>
            <p:ph type="subTitle" sz="quarter" idx="1"/>
          </p:nvPr>
        </p:nvSpPr>
        <p:spPr>
          <a:xfrm>
            <a:off x="3759200" y="3581400"/>
            <a:ext cx="8128000" cy="1752600"/>
          </a:xfrm>
        </p:spPr>
        <p:txBody>
          <a:bodyPr/>
          <a:lstStyle>
            <a:lvl1pPr marL="0" indent="0">
              <a:buFont typeface="Monotype Sorts" pitchFamily="2" charset="2"/>
              <a:buNone/>
              <a:defRPr sz="2800"/>
            </a:lvl1pPr>
          </a:lstStyle>
          <a:p>
            <a:r>
              <a:rPr lang="en-US" altLang="en-US"/>
              <a:t>Click to edit Master subtitle style</a:t>
            </a:r>
          </a:p>
        </p:txBody>
      </p:sp>
      <p:sp>
        <p:nvSpPr>
          <p:cNvPr id="6" name="Rectangle 6"/>
          <p:cNvSpPr>
            <a:spLocks noGrp="1" noChangeArrowheads="1"/>
          </p:cNvSpPr>
          <p:nvPr>
            <p:ph type="dt" sz="quarter" idx="10"/>
          </p:nvPr>
        </p:nvSpPr>
        <p:spPr/>
        <p:txBody>
          <a:bodyPr/>
          <a:lstStyle>
            <a:lvl1pPr>
              <a:defRPr>
                <a:solidFill>
                  <a:schemeClr val="hlink"/>
                </a:solidFill>
              </a:defRPr>
            </a:lvl1pPr>
          </a:lstStyle>
          <a:p>
            <a:pPr>
              <a:defRPr/>
            </a:pPr>
            <a:fld id="{17103095-C44C-46F0-BC30-E32FA018A733}" type="datetime4">
              <a:rPr lang="en-US" smtClean="0"/>
              <a:t>April 1, 2021</a:t>
            </a:fld>
            <a:endParaRPr lang="en-US" altLang="en-US"/>
          </a:p>
        </p:txBody>
      </p:sp>
      <p:sp>
        <p:nvSpPr>
          <p:cNvPr id="7" name="Rectangle 7"/>
          <p:cNvSpPr>
            <a:spLocks noGrp="1" noChangeArrowheads="1"/>
          </p:cNvSpPr>
          <p:nvPr>
            <p:ph type="ftr" sz="quarter" idx="11"/>
          </p:nvPr>
        </p:nvSpPr>
        <p:spPr/>
        <p:txBody>
          <a:bodyPr/>
          <a:lstStyle>
            <a:lvl1pPr>
              <a:defRPr>
                <a:solidFill>
                  <a:schemeClr val="hlink"/>
                </a:solidFill>
              </a:defRPr>
            </a:lvl1pPr>
          </a:lstStyle>
          <a:p>
            <a:pPr>
              <a:defRPr/>
            </a:pPr>
            <a:r>
              <a:rPr lang="en-US" altLang="en-US"/>
              <a:t>Copyright © 2001-11 Randal C. Picker</a:t>
            </a:r>
          </a:p>
        </p:txBody>
      </p:sp>
      <p:sp>
        <p:nvSpPr>
          <p:cNvPr id="8" name="Rectangle 8"/>
          <p:cNvSpPr>
            <a:spLocks noGrp="1" noChangeArrowheads="1"/>
          </p:cNvSpPr>
          <p:nvPr>
            <p:ph type="sldNum" sz="quarter" idx="12"/>
          </p:nvPr>
        </p:nvSpPr>
        <p:spPr/>
        <p:txBody>
          <a:bodyPr/>
          <a:lstStyle>
            <a:lvl1pPr>
              <a:defRPr>
                <a:solidFill>
                  <a:schemeClr val="hlink"/>
                </a:solidFill>
              </a:defRPr>
            </a:lvl1pPr>
          </a:lstStyle>
          <a:p>
            <a:fld id="{96A68D36-3658-4BAC-8133-582D29ECE5A9}" type="slidenum">
              <a:rPr lang="en-US" altLang="en-US"/>
              <a:pPr/>
              <a:t>‹#›</a:t>
            </a:fld>
            <a:endParaRPr lang="en-US" altLang="en-US"/>
          </a:p>
        </p:txBody>
      </p:sp>
    </p:spTree>
    <p:extLst>
      <p:ext uri="{BB962C8B-B14F-4D97-AF65-F5344CB8AC3E}">
        <p14:creationId xmlns:p14="http://schemas.microsoft.com/office/powerpoint/2010/main" val="1616199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fld id="{56BB8C00-A26F-4E6A-BC3A-8BE2DA963F87}" type="datetime4">
              <a:rPr lang="en-US" smtClean="0"/>
              <a:t>April 1, 2021</a:t>
            </a:fld>
            <a:endParaRPr lang="en-US" altLang="en-US">
              <a:solidFill>
                <a:schemeClr val="bg2"/>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6" name="Rectangle 7"/>
          <p:cNvSpPr>
            <a:spLocks noGrp="1" noChangeArrowheads="1"/>
          </p:cNvSpPr>
          <p:nvPr>
            <p:ph type="sldNum" sz="quarter" idx="12"/>
          </p:nvPr>
        </p:nvSpPr>
        <p:spPr>
          <a:ln/>
        </p:spPr>
        <p:txBody>
          <a:bodyPr/>
          <a:lstStyle>
            <a:lvl1pPr>
              <a:defRPr/>
            </a:lvl1pPr>
          </a:lstStyle>
          <a:p>
            <a:fld id="{73854D3B-517D-424D-8909-C6210D40F728}" type="slidenum">
              <a:rPr lang="en-US" altLang="en-US"/>
              <a:pPr/>
              <a:t>‹#›</a:t>
            </a:fld>
            <a:endParaRPr lang="en-US" altLang="en-US"/>
          </a:p>
        </p:txBody>
      </p:sp>
    </p:spTree>
    <p:extLst>
      <p:ext uri="{BB962C8B-B14F-4D97-AF65-F5344CB8AC3E}">
        <p14:creationId xmlns:p14="http://schemas.microsoft.com/office/powerpoint/2010/main" val="36464459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94800" y="304800"/>
            <a:ext cx="2794000" cy="5410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12800" y="304800"/>
            <a:ext cx="81788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fld id="{7BB09ECD-5840-43A2-ACB8-FBF6F74CD5DF}" type="datetime4">
              <a:rPr lang="en-US" smtClean="0"/>
              <a:t>April 1, 2021</a:t>
            </a:fld>
            <a:endParaRPr lang="en-US" altLang="en-US">
              <a:solidFill>
                <a:schemeClr val="bg2"/>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6" name="Rectangle 7"/>
          <p:cNvSpPr>
            <a:spLocks noGrp="1" noChangeArrowheads="1"/>
          </p:cNvSpPr>
          <p:nvPr>
            <p:ph type="sldNum" sz="quarter" idx="12"/>
          </p:nvPr>
        </p:nvSpPr>
        <p:spPr>
          <a:ln/>
        </p:spPr>
        <p:txBody>
          <a:bodyPr/>
          <a:lstStyle>
            <a:lvl1pPr>
              <a:defRPr/>
            </a:lvl1pPr>
          </a:lstStyle>
          <a:p>
            <a:fld id="{FF7F4F97-F290-4B46-AA3F-AC8EA43D567B}" type="slidenum">
              <a:rPr lang="en-US" altLang="en-US"/>
              <a:pPr/>
              <a:t>‹#›</a:t>
            </a:fld>
            <a:endParaRPr lang="en-US" altLang="en-US"/>
          </a:p>
        </p:txBody>
      </p:sp>
    </p:spTree>
    <p:extLst>
      <p:ext uri="{BB962C8B-B14F-4D97-AF65-F5344CB8AC3E}">
        <p14:creationId xmlns:p14="http://schemas.microsoft.com/office/powerpoint/2010/main" val="24946899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5400"/>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sz="4000">
                <a:solidFill>
                  <a:srgbClr val="0000FF"/>
                </a:solidFill>
              </a:defRPr>
            </a:lvl1pPr>
            <a:lvl2pPr>
              <a:defRPr sz="3600"/>
            </a:lvl2pPr>
            <a:lvl3pPr>
              <a:defRPr sz="3600"/>
            </a:lvl3pPr>
            <a:lvl4pPr>
              <a:defRPr sz="3600"/>
            </a:lvl4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5"/>
          <p:cNvSpPr>
            <a:spLocks noGrp="1" noChangeArrowheads="1"/>
          </p:cNvSpPr>
          <p:nvPr>
            <p:ph type="dt" sz="half" idx="10"/>
          </p:nvPr>
        </p:nvSpPr>
        <p:spPr>
          <a:ln/>
        </p:spPr>
        <p:txBody>
          <a:bodyPr/>
          <a:lstStyle>
            <a:lvl1pPr>
              <a:defRPr/>
            </a:lvl1pPr>
          </a:lstStyle>
          <a:p>
            <a:pPr>
              <a:defRPr/>
            </a:pPr>
            <a:fld id="{7AA3FFAB-8E0B-4E68-AE1A-29D698031176}" type="datetime4">
              <a:rPr lang="en-US" smtClean="0"/>
              <a:t>April 1, 2021</a:t>
            </a:fld>
            <a:endParaRPr lang="en-US" altLang="en-US">
              <a:solidFill>
                <a:schemeClr val="bg2"/>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6" name="Rectangle 7"/>
          <p:cNvSpPr>
            <a:spLocks noGrp="1" noChangeArrowheads="1"/>
          </p:cNvSpPr>
          <p:nvPr>
            <p:ph type="sldNum" sz="quarter" idx="12"/>
          </p:nvPr>
        </p:nvSpPr>
        <p:spPr>
          <a:ln/>
        </p:spPr>
        <p:txBody>
          <a:bodyPr/>
          <a:lstStyle>
            <a:lvl1pPr>
              <a:defRPr/>
            </a:lvl1pPr>
          </a:lstStyle>
          <a:p>
            <a:fld id="{622BB22D-7EA7-4CC0-AD21-64D47E934AEE}" type="slidenum">
              <a:rPr lang="en-US" altLang="en-US"/>
              <a:pPr/>
              <a:t>‹#›</a:t>
            </a:fld>
            <a:endParaRPr lang="en-US" altLang="en-US"/>
          </a:p>
        </p:txBody>
      </p:sp>
    </p:spTree>
    <p:extLst>
      <p:ext uri="{BB962C8B-B14F-4D97-AF65-F5344CB8AC3E}">
        <p14:creationId xmlns:p14="http://schemas.microsoft.com/office/powerpoint/2010/main" val="253393421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50F9438E-4892-4E4D-917A-803A3F78F8A4}" type="datetime4">
              <a:rPr lang="en-US" smtClean="0"/>
              <a:t>April 1, 2021</a:t>
            </a:fld>
            <a:endParaRPr lang="en-US" altLang="en-US">
              <a:solidFill>
                <a:schemeClr val="bg2"/>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6" name="Rectangle 7"/>
          <p:cNvSpPr>
            <a:spLocks noGrp="1" noChangeArrowheads="1"/>
          </p:cNvSpPr>
          <p:nvPr>
            <p:ph type="sldNum" sz="quarter" idx="12"/>
          </p:nvPr>
        </p:nvSpPr>
        <p:spPr>
          <a:ln/>
        </p:spPr>
        <p:txBody>
          <a:bodyPr/>
          <a:lstStyle>
            <a:lvl1pPr>
              <a:defRPr/>
            </a:lvl1pPr>
          </a:lstStyle>
          <a:p>
            <a:fld id="{D235E6B5-D468-4FC7-9AD8-44CE38717ED6}" type="slidenum">
              <a:rPr lang="en-US" altLang="en-US"/>
              <a:pPr/>
              <a:t>‹#›</a:t>
            </a:fld>
            <a:endParaRPr lang="en-US" altLang="en-US"/>
          </a:p>
        </p:txBody>
      </p:sp>
    </p:spTree>
    <p:extLst>
      <p:ext uri="{BB962C8B-B14F-4D97-AF65-F5344CB8AC3E}">
        <p14:creationId xmlns:p14="http://schemas.microsoft.com/office/powerpoint/2010/main" val="7682588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12800" y="1600200"/>
            <a:ext cx="54864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02400" y="1600200"/>
            <a:ext cx="54864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dt" sz="half" idx="10"/>
          </p:nvPr>
        </p:nvSpPr>
        <p:spPr>
          <a:ln/>
        </p:spPr>
        <p:txBody>
          <a:bodyPr/>
          <a:lstStyle>
            <a:lvl1pPr>
              <a:defRPr/>
            </a:lvl1pPr>
          </a:lstStyle>
          <a:p>
            <a:pPr>
              <a:defRPr/>
            </a:pPr>
            <a:fld id="{EE1150E8-DE44-47BB-856D-0399699A6979}" type="datetime4">
              <a:rPr lang="en-US" smtClean="0"/>
              <a:t>April 1, 2021</a:t>
            </a:fld>
            <a:endParaRPr lang="en-US" altLang="en-US">
              <a:solidFill>
                <a:schemeClr val="bg2"/>
              </a:solidFill>
            </a:endParaRPr>
          </a:p>
        </p:txBody>
      </p:sp>
      <p:sp>
        <p:nvSpPr>
          <p:cNvPr id="6"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7" name="Rectangle 7"/>
          <p:cNvSpPr>
            <a:spLocks noGrp="1" noChangeArrowheads="1"/>
          </p:cNvSpPr>
          <p:nvPr>
            <p:ph type="sldNum" sz="quarter" idx="12"/>
          </p:nvPr>
        </p:nvSpPr>
        <p:spPr>
          <a:ln/>
        </p:spPr>
        <p:txBody>
          <a:bodyPr/>
          <a:lstStyle>
            <a:lvl1pPr>
              <a:defRPr/>
            </a:lvl1pPr>
          </a:lstStyle>
          <a:p>
            <a:fld id="{046DF39C-F64B-42E3-8E94-FFEE76CD0DEA}" type="slidenum">
              <a:rPr lang="en-US" altLang="en-US"/>
              <a:pPr/>
              <a:t>‹#›</a:t>
            </a:fld>
            <a:endParaRPr lang="en-US" altLang="en-US"/>
          </a:p>
        </p:txBody>
      </p:sp>
    </p:spTree>
    <p:extLst>
      <p:ext uri="{BB962C8B-B14F-4D97-AF65-F5344CB8AC3E}">
        <p14:creationId xmlns:p14="http://schemas.microsoft.com/office/powerpoint/2010/main" val="40624594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dt" sz="half" idx="10"/>
          </p:nvPr>
        </p:nvSpPr>
        <p:spPr>
          <a:ln/>
        </p:spPr>
        <p:txBody>
          <a:bodyPr/>
          <a:lstStyle>
            <a:lvl1pPr>
              <a:defRPr/>
            </a:lvl1pPr>
          </a:lstStyle>
          <a:p>
            <a:pPr>
              <a:defRPr/>
            </a:pPr>
            <a:fld id="{3B69EB68-FBC8-4C50-9DF7-45D67F4DCDDE}" type="datetime4">
              <a:rPr lang="en-US" smtClean="0"/>
              <a:t>April 1, 2021</a:t>
            </a:fld>
            <a:endParaRPr lang="en-US" altLang="en-US">
              <a:solidFill>
                <a:schemeClr val="bg2"/>
              </a:solidFill>
            </a:endParaRPr>
          </a:p>
        </p:txBody>
      </p:sp>
      <p:sp>
        <p:nvSpPr>
          <p:cNvPr id="8"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9" name="Rectangle 7"/>
          <p:cNvSpPr>
            <a:spLocks noGrp="1" noChangeArrowheads="1"/>
          </p:cNvSpPr>
          <p:nvPr>
            <p:ph type="sldNum" sz="quarter" idx="12"/>
          </p:nvPr>
        </p:nvSpPr>
        <p:spPr>
          <a:ln/>
        </p:spPr>
        <p:txBody>
          <a:bodyPr/>
          <a:lstStyle>
            <a:lvl1pPr>
              <a:defRPr/>
            </a:lvl1pPr>
          </a:lstStyle>
          <a:p>
            <a:fld id="{ED17629C-0AF7-4931-B3B8-A70325BDC0E5}" type="slidenum">
              <a:rPr lang="en-US" altLang="en-US"/>
              <a:pPr/>
              <a:t>‹#›</a:t>
            </a:fld>
            <a:endParaRPr lang="en-US" altLang="en-US"/>
          </a:p>
        </p:txBody>
      </p:sp>
    </p:spTree>
    <p:extLst>
      <p:ext uri="{BB962C8B-B14F-4D97-AF65-F5344CB8AC3E}">
        <p14:creationId xmlns:p14="http://schemas.microsoft.com/office/powerpoint/2010/main" val="15405216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dt" sz="half" idx="10"/>
          </p:nvPr>
        </p:nvSpPr>
        <p:spPr>
          <a:ln/>
        </p:spPr>
        <p:txBody>
          <a:bodyPr/>
          <a:lstStyle>
            <a:lvl1pPr>
              <a:defRPr/>
            </a:lvl1pPr>
          </a:lstStyle>
          <a:p>
            <a:pPr>
              <a:defRPr/>
            </a:pPr>
            <a:fld id="{7383DAEA-C32C-4D4B-9F32-7B465279224C}" type="datetime4">
              <a:rPr lang="en-US" smtClean="0"/>
              <a:t>April 1, 2021</a:t>
            </a:fld>
            <a:endParaRPr lang="en-US" altLang="en-US">
              <a:solidFill>
                <a:schemeClr val="bg2"/>
              </a:solidFill>
            </a:endParaRPr>
          </a:p>
        </p:txBody>
      </p:sp>
      <p:sp>
        <p:nvSpPr>
          <p:cNvPr id="4"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5" name="Rectangle 7"/>
          <p:cNvSpPr>
            <a:spLocks noGrp="1" noChangeArrowheads="1"/>
          </p:cNvSpPr>
          <p:nvPr>
            <p:ph type="sldNum" sz="quarter" idx="12"/>
          </p:nvPr>
        </p:nvSpPr>
        <p:spPr>
          <a:ln/>
        </p:spPr>
        <p:txBody>
          <a:bodyPr/>
          <a:lstStyle>
            <a:lvl1pPr>
              <a:defRPr/>
            </a:lvl1pPr>
          </a:lstStyle>
          <a:p>
            <a:fld id="{16B42E9A-200F-4F08-8ACC-9DA0FC5B1BC9}" type="slidenum">
              <a:rPr lang="en-US" altLang="en-US"/>
              <a:pPr/>
              <a:t>‹#›</a:t>
            </a:fld>
            <a:endParaRPr lang="en-US" altLang="en-US"/>
          </a:p>
        </p:txBody>
      </p:sp>
    </p:spTree>
    <p:extLst>
      <p:ext uri="{BB962C8B-B14F-4D97-AF65-F5344CB8AC3E}">
        <p14:creationId xmlns:p14="http://schemas.microsoft.com/office/powerpoint/2010/main" val="25250771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1B195090-59F2-4297-8A2A-DBDC34962630}" type="datetime4">
              <a:rPr lang="en-US" smtClean="0"/>
              <a:t>April 1, 2021</a:t>
            </a:fld>
            <a:endParaRPr lang="en-US" altLang="en-US">
              <a:solidFill>
                <a:schemeClr val="bg2"/>
              </a:solidFill>
            </a:endParaRPr>
          </a:p>
        </p:txBody>
      </p:sp>
      <p:sp>
        <p:nvSpPr>
          <p:cNvPr id="3"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4" name="Rectangle 7"/>
          <p:cNvSpPr>
            <a:spLocks noGrp="1" noChangeArrowheads="1"/>
          </p:cNvSpPr>
          <p:nvPr>
            <p:ph type="sldNum" sz="quarter" idx="12"/>
          </p:nvPr>
        </p:nvSpPr>
        <p:spPr>
          <a:ln/>
        </p:spPr>
        <p:txBody>
          <a:bodyPr/>
          <a:lstStyle>
            <a:lvl1pPr>
              <a:defRPr/>
            </a:lvl1pPr>
          </a:lstStyle>
          <a:p>
            <a:fld id="{9A23AD59-29BC-407A-BE75-5B21ADE15733}" type="slidenum">
              <a:rPr lang="en-US" altLang="en-US"/>
              <a:pPr/>
              <a:t>‹#›</a:t>
            </a:fld>
            <a:endParaRPr lang="en-US" altLang="en-US"/>
          </a:p>
        </p:txBody>
      </p:sp>
    </p:spTree>
    <p:extLst>
      <p:ext uri="{BB962C8B-B14F-4D97-AF65-F5344CB8AC3E}">
        <p14:creationId xmlns:p14="http://schemas.microsoft.com/office/powerpoint/2010/main" val="36654102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8FFCEEA4-BC7A-4026-9F83-354CCC871A95}" type="datetime4">
              <a:rPr lang="en-US" smtClean="0"/>
              <a:t>April 1, 2021</a:t>
            </a:fld>
            <a:endParaRPr lang="en-US" altLang="en-US">
              <a:solidFill>
                <a:schemeClr val="bg2"/>
              </a:solidFill>
            </a:endParaRPr>
          </a:p>
        </p:txBody>
      </p:sp>
      <p:sp>
        <p:nvSpPr>
          <p:cNvPr id="6"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7" name="Rectangle 7"/>
          <p:cNvSpPr>
            <a:spLocks noGrp="1" noChangeArrowheads="1"/>
          </p:cNvSpPr>
          <p:nvPr>
            <p:ph type="sldNum" sz="quarter" idx="12"/>
          </p:nvPr>
        </p:nvSpPr>
        <p:spPr>
          <a:ln/>
        </p:spPr>
        <p:txBody>
          <a:bodyPr/>
          <a:lstStyle>
            <a:lvl1pPr>
              <a:defRPr/>
            </a:lvl1pPr>
          </a:lstStyle>
          <a:p>
            <a:fld id="{89F722C5-5D40-4E01-9326-4C077BD2101C}" type="slidenum">
              <a:rPr lang="en-US" altLang="en-US"/>
              <a:pPr/>
              <a:t>‹#›</a:t>
            </a:fld>
            <a:endParaRPr lang="en-US" altLang="en-US"/>
          </a:p>
        </p:txBody>
      </p:sp>
    </p:spTree>
    <p:extLst>
      <p:ext uri="{BB962C8B-B14F-4D97-AF65-F5344CB8AC3E}">
        <p14:creationId xmlns:p14="http://schemas.microsoft.com/office/powerpoint/2010/main" val="7346732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41567B90-11FB-4931-AF0D-3B83D6116903}" type="datetime4">
              <a:rPr lang="en-US" smtClean="0"/>
              <a:t>April 1, 2021</a:t>
            </a:fld>
            <a:endParaRPr lang="en-US" altLang="en-US">
              <a:solidFill>
                <a:schemeClr val="bg2"/>
              </a:solidFill>
            </a:endParaRPr>
          </a:p>
        </p:txBody>
      </p:sp>
      <p:sp>
        <p:nvSpPr>
          <p:cNvPr id="6"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7" name="Rectangle 7"/>
          <p:cNvSpPr>
            <a:spLocks noGrp="1" noChangeArrowheads="1"/>
          </p:cNvSpPr>
          <p:nvPr>
            <p:ph type="sldNum" sz="quarter" idx="12"/>
          </p:nvPr>
        </p:nvSpPr>
        <p:spPr>
          <a:ln/>
        </p:spPr>
        <p:txBody>
          <a:bodyPr/>
          <a:lstStyle>
            <a:lvl1pPr>
              <a:defRPr/>
            </a:lvl1pPr>
          </a:lstStyle>
          <a:p>
            <a:fld id="{193331D8-6F71-4C63-BF7C-CD26426ECC55}" type="slidenum">
              <a:rPr lang="en-US" altLang="en-US"/>
              <a:pPr/>
              <a:t>‹#›</a:t>
            </a:fld>
            <a:endParaRPr lang="en-US" altLang="en-US"/>
          </a:p>
        </p:txBody>
      </p:sp>
    </p:spTree>
    <p:extLst>
      <p:ext uri="{BB962C8B-B14F-4D97-AF65-F5344CB8AC3E}">
        <p14:creationId xmlns:p14="http://schemas.microsoft.com/office/powerpoint/2010/main" val="6998288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alpha val="10000"/>
          </a:schemeClr>
        </a:solidFill>
        <a:effectLst/>
      </p:bgPr>
    </p:bg>
    <p:spTree>
      <p:nvGrpSpPr>
        <p:cNvPr id="1" name=""/>
        <p:cNvGrpSpPr/>
        <p:nvPr/>
      </p:nvGrpSpPr>
      <p:grpSpPr>
        <a:xfrm>
          <a:off x="0" y="0"/>
          <a:ext cx="0" cy="0"/>
          <a:chOff x="0" y="0"/>
          <a:chExt cx="0" cy="0"/>
        </a:xfrm>
      </p:grpSpPr>
      <p:sp>
        <p:nvSpPr>
          <p:cNvPr id="1026" name="Arc 2"/>
          <p:cNvSpPr>
            <a:spLocks/>
          </p:cNvSpPr>
          <p:nvPr/>
        </p:nvSpPr>
        <p:spPr bwMode="auto">
          <a:xfrm>
            <a:off x="0" y="842963"/>
            <a:ext cx="711200" cy="6018212"/>
          </a:xfrm>
          <a:custGeom>
            <a:avLst/>
            <a:gdLst>
              <a:gd name="T0" fmla="*/ 0 w 21600"/>
              <a:gd name="T1" fmla="*/ 0 h 21600"/>
              <a:gd name="T2" fmla="*/ 325275642 w 21600"/>
              <a:gd name="T3" fmla="*/ 2147483647 h 21600"/>
              <a:gd name="T4" fmla="*/ 0 w 21600"/>
              <a:gd name="T5" fmla="*/ 2147483647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gradFill rotWithShape="0">
            <a:gsLst>
              <a:gs pos="0">
                <a:schemeClr val="accent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type="none" w="sm" len="sm"/>
                <a:tailEnd type="none" w="sm" len="sm"/>
              </a14:hiddenLine>
            </a:ext>
          </a:extLst>
        </p:spPr>
        <p:txBody>
          <a:bodyPr/>
          <a:lstStyle/>
          <a:p>
            <a:endParaRPr lang="en-US" sz="2400"/>
          </a:p>
        </p:txBody>
      </p:sp>
      <p:sp>
        <p:nvSpPr>
          <p:cNvPr id="1027" name="Rectangle 3"/>
          <p:cNvSpPr>
            <a:spLocks noGrp="1" noChangeArrowheads="1"/>
          </p:cNvSpPr>
          <p:nvPr>
            <p:ph type="title"/>
          </p:nvPr>
        </p:nvSpPr>
        <p:spPr bwMode="auto">
          <a:xfrm>
            <a:off x="812800" y="304800"/>
            <a:ext cx="11176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en-US" altLang="en-US" smtClean="0"/>
              <a:t>Click to edit Master title style</a:t>
            </a:r>
          </a:p>
        </p:txBody>
      </p:sp>
      <p:sp>
        <p:nvSpPr>
          <p:cNvPr id="1028" name="Rectangle 4"/>
          <p:cNvSpPr>
            <a:spLocks noGrp="1" noChangeArrowheads="1"/>
          </p:cNvSpPr>
          <p:nvPr>
            <p:ph type="body" idx="1"/>
          </p:nvPr>
        </p:nvSpPr>
        <p:spPr bwMode="auto">
          <a:xfrm>
            <a:off x="812800" y="1600200"/>
            <a:ext cx="111760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9" name="Rectangle 5"/>
          <p:cNvSpPr>
            <a:spLocks noGrp="1" noChangeArrowheads="1"/>
          </p:cNvSpPr>
          <p:nvPr>
            <p:ph type="dt" sz="half" idx="2"/>
          </p:nvPr>
        </p:nvSpPr>
        <p:spPr bwMode="auto">
          <a:xfrm>
            <a:off x="406400" y="6248400"/>
            <a:ext cx="2540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defRPr sz="1400">
                <a:solidFill>
                  <a:srgbClr val="000066"/>
                </a:solidFill>
                <a:latin typeface="+mn-lt"/>
              </a:defRPr>
            </a:lvl1pPr>
          </a:lstStyle>
          <a:p>
            <a:pPr>
              <a:defRPr/>
            </a:pPr>
            <a:fld id="{AB5D3940-4383-4543-9E56-38815546F3D3}" type="datetime4">
              <a:rPr lang="en-US" smtClean="0"/>
              <a:t>April 1, 2021</a:t>
            </a:fld>
            <a:endParaRPr lang="en-US" altLang="en-US">
              <a:solidFill>
                <a:schemeClr val="bg2"/>
              </a:solidFill>
            </a:endParaRPr>
          </a:p>
        </p:txBody>
      </p:sp>
      <p:sp>
        <p:nvSpPr>
          <p:cNvPr id="1030" name="Rectangle 6"/>
          <p:cNvSpPr>
            <a:spLocks noGrp="1" noChangeArrowheads="1"/>
          </p:cNvSpPr>
          <p:nvPr>
            <p:ph type="ftr" sz="quarter" idx="3"/>
          </p:nvPr>
        </p:nvSpPr>
        <p:spPr bwMode="auto">
          <a:xfrm>
            <a:off x="4775200" y="6248400"/>
            <a:ext cx="38608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ctr">
              <a:defRPr sz="1400">
                <a:solidFill>
                  <a:srgbClr val="000066"/>
                </a:solidFill>
                <a:latin typeface="+mn-lt"/>
              </a:defRPr>
            </a:lvl1pPr>
          </a:lstStyle>
          <a:p>
            <a:pPr>
              <a:defRPr/>
            </a:pPr>
            <a:r>
              <a:rPr lang="en-US" altLang="en-US"/>
              <a:t>Copyright © 2001-11 Randal C. Picker</a:t>
            </a:r>
            <a:endParaRPr lang="en-US" altLang="en-US">
              <a:solidFill>
                <a:schemeClr val="bg2"/>
              </a:solidFill>
            </a:endParaRPr>
          </a:p>
        </p:txBody>
      </p:sp>
      <p:sp>
        <p:nvSpPr>
          <p:cNvPr id="1031" name="Rectangle 7"/>
          <p:cNvSpPr>
            <a:spLocks noGrp="1" noChangeArrowheads="1"/>
          </p:cNvSpPr>
          <p:nvPr>
            <p:ph type="sldNum" sz="quarter" idx="4"/>
          </p:nvPr>
        </p:nvSpPr>
        <p:spPr bwMode="auto">
          <a:xfrm>
            <a:off x="9347200" y="6248400"/>
            <a:ext cx="2540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a:defRPr sz="1400">
                <a:solidFill>
                  <a:srgbClr val="000066"/>
                </a:solidFill>
                <a:latin typeface="Arial" panose="020B0604020202020204" pitchFamily="34" charset="0"/>
              </a:defRPr>
            </a:lvl1pPr>
          </a:lstStyle>
          <a:p>
            <a:fld id="{A43E938F-B335-4C88-B972-80A6417D6026}"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773" r:id="rId1"/>
    <p:sldLayoutId id="2147483763" r:id="rId2"/>
    <p:sldLayoutId id="2147483764" r:id="rId3"/>
    <p:sldLayoutId id="2147483765" r:id="rId4"/>
    <p:sldLayoutId id="2147483766" r:id="rId5"/>
    <p:sldLayoutId id="2147483767" r:id="rId6"/>
    <p:sldLayoutId id="2147483768" r:id="rId7"/>
    <p:sldLayoutId id="2147483769" r:id="rId8"/>
    <p:sldLayoutId id="2147483770" r:id="rId9"/>
    <p:sldLayoutId id="2147483771" r:id="rId10"/>
    <p:sldLayoutId id="2147483772" r:id="rId11"/>
  </p:sldLayoutIdLst>
  <p:timing>
    <p:tnLst>
      <p:par>
        <p:cTn id="1" dur="indefinite" restart="never" nodeType="tmRoot"/>
      </p:par>
    </p:tnLst>
  </p:timing>
  <p:hf hdr="0" ftr="0"/>
  <p:txStyles>
    <p:titleStyle>
      <a:lvl1pPr algn="ctr" rtl="0" eaLnBrk="0" fontAlgn="base" hangingPunct="0">
        <a:lnSpc>
          <a:spcPct val="70000"/>
        </a:lnSpc>
        <a:spcBef>
          <a:spcPct val="0"/>
        </a:spcBef>
        <a:spcAft>
          <a:spcPct val="0"/>
        </a:spcAft>
        <a:defRPr kumimoji="1" sz="4800" b="1">
          <a:solidFill>
            <a:srgbClr val="000066"/>
          </a:solidFill>
          <a:latin typeface="+mj-lt"/>
          <a:ea typeface="+mj-ea"/>
          <a:cs typeface="+mj-cs"/>
        </a:defRPr>
      </a:lvl1pPr>
      <a:lvl2pPr algn="ctr" rtl="0" eaLnBrk="0" fontAlgn="base" hangingPunct="0">
        <a:lnSpc>
          <a:spcPct val="70000"/>
        </a:lnSpc>
        <a:spcBef>
          <a:spcPct val="0"/>
        </a:spcBef>
        <a:spcAft>
          <a:spcPct val="0"/>
        </a:spcAft>
        <a:defRPr kumimoji="1" sz="4800" b="1">
          <a:solidFill>
            <a:srgbClr val="000066"/>
          </a:solidFill>
          <a:latin typeface="Helvetica" pitchFamily="34" charset="0"/>
        </a:defRPr>
      </a:lvl2pPr>
      <a:lvl3pPr algn="ctr" rtl="0" eaLnBrk="0" fontAlgn="base" hangingPunct="0">
        <a:lnSpc>
          <a:spcPct val="70000"/>
        </a:lnSpc>
        <a:spcBef>
          <a:spcPct val="0"/>
        </a:spcBef>
        <a:spcAft>
          <a:spcPct val="0"/>
        </a:spcAft>
        <a:defRPr kumimoji="1" sz="4800" b="1">
          <a:solidFill>
            <a:srgbClr val="000066"/>
          </a:solidFill>
          <a:latin typeface="Helvetica" pitchFamily="34" charset="0"/>
        </a:defRPr>
      </a:lvl3pPr>
      <a:lvl4pPr algn="ctr" rtl="0" eaLnBrk="0" fontAlgn="base" hangingPunct="0">
        <a:lnSpc>
          <a:spcPct val="70000"/>
        </a:lnSpc>
        <a:spcBef>
          <a:spcPct val="0"/>
        </a:spcBef>
        <a:spcAft>
          <a:spcPct val="0"/>
        </a:spcAft>
        <a:defRPr kumimoji="1" sz="4800" b="1">
          <a:solidFill>
            <a:srgbClr val="000066"/>
          </a:solidFill>
          <a:latin typeface="Helvetica" pitchFamily="34" charset="0"/>
        </a:defRPr>
      </a:lvl4pPr>
      <a:lvl5pPr algn="ctr" rtl="0" eaLnBrk="0" fontAlgn="base" hangingPunct="0">
        <a:lnSpc>
          <a:spcPct val="70000"/>
        </a:lnSpc>
        <a:spcBef>
          <a:spcPct val="0"/>
        </a:spcBef>
        <a:spcAft>
          <a:spcPct val="0"/>
        </a:spcAft>
        <a:defRPr kumimoji="1" sz="4800" b="1">
          <a:solidFill>
            <a:srgbClr val="000066"/>
          </a:solidFill>
          <a:latin typeface="Helvetica" pitchFamily="34" charset="0"/>
        </a:defRPr>
      </a:lvl5pPr>
      <a:lvl6pPr marL="457200" algn="ctr" rtl="0" eaLnBrk="0" fontAlgn="base" hangingPunct="0">
        <a:lnSpc>
          <a:spcPct val="70000"/>
        </a:lnSpc>
        <a:spcBef>
          <a:spcPct val="0"/>
        </a:spcBef>
        <a:spcAft>
          <a:spcPct val="0"/>
        </a:spcAft>
        <a:defRPr kumimoji="1" sz="4800" b="1">
          <a:solidFill>
            <a:srgbClr val="000066"/>
          </a:solidFill>
          <a:latin typeface="Helvetica" pitchFamily="34" charset="0"/>
        </a:defRPr>
      </a:lvl6pPr>
      <a:lvl7pPr marL="914400" algn="ctr" rtl="0" eaLnBrk="0" fontAlgn="base" hangingPunct="0">
        <a:lnSpc>
          <a:spcPct val="70000"/>
        </a:lnSpc>
        <a:spcBef>
          <a:spcPct val="0"/>
        </a:spcBef>
        <a:spcAft>
          <a:spcPct val="0"/>
        </a:spcAft>
        <a:defRPr kumimoji="1" sz="4800" b="1">
          <a:solidFill>
            <a:srgbClr val="000066"/>
          </a:solidFill>
          <a:latin typeface="Helvetica" pitchFamily="34" charset="0"/>
        </a:defRPr>
      </a:lvl7pPr>
      <a:lvl8pPr marL="1371600" algn="ctr" rtl="0" eaLnBrk="0" fontAlgn="base" hangingPunct="0">
        <a:lnSpc>
          <a:spcPct val="70000"/>
        </a:lnSpc>
        <a:spcBef>
          <a:spcPct val="0"/>
        </a:spcBef>
        <a:spcAft>
          <a:spcPct val="0"/>
        </a:spcAft>
        <a:defRPr kumimoji="1" sz="4800" b="1">
          <a:solidFill>
            <a:srgbClr val="000066"/>
          </a:solidFill>
          <a:latin typeface="Helvetica" pitchFamily="34" charset="0"/>
        </a:defRPr>
      </a:lvl8pPr>
      <a:lvl9pPr marL="1828800" algn="ctr" rtl="0" eaLnBrk="0" fontAlgn="base" hangingPunct="0">
        <a:lnSpc>
          <a:spcPct val="70000"/>
        </a:lnSpc>
        <a:spcBef>
          <a:spcPct val="0"/>
        </a:spcBef>
        <a:spcAft>
          <a:spcPct val="0"/>
        </a:spcAft>
        <a:defRPr kumimoji="1" sz="4800" b="1">
          <a:solidFill>
            <a:srgbClr val="000066"/>
          </a:solidFill>
          <a:latin typeface="Helvetica" pitchFamily="34" charset="0"/>
        </a:defRPr>
      </a:lvl9pPr>
    </p:titleStyle>
    <p:bodyStyle>
      <a:lvl1pPr marL="342900" indent="-342900" algn="l" rtl="0" eaLnBrk="0" fontAlgn="base" hangingPunct="0">
        <a:spcBef>
          <a:spcPct val="20000"/>
        </a:spcBef>
        <a:spcAft>
          <a:spcPct val="0"/>
        </a:spcAft>
        <a:buClr>
          <a:schemeClr val="hlink"/>
        </a:buClr>
        <a:buSzPct val="50000"/>
        <a:buFont typeface="Monotype Sorts" pitchFamily="2" charset="2"/>
        <a:buChar char="n"/>
        <a:defRPr kumimoji="1" sz="3200">
          <a:solidFill>
            <a:srgbClr val="CC0099"/>
          </a:solidFill>
          <a:latin typeface="+mn-lt"/>
          <a:ea typeface="+mn-ea"/>
          <a:cs typeface="+mn-cs"/>
        </a:defRPr>
      </a:lvl1pPr>
      <a:lvl2pPr marL="742950" indent="-285750" algn="l" rtl="0" eaLnBrk="0" fontAlgn="base" hangingPunct="0">
        <a:spcBef>
          <a:spcPct val="20000"/>
        </a:spcBef>
        <a:spcAft>
          <a:spcPct val="0"/>
        </a:spcAft>
        <a:buClr>
          <a:schemeClr val="tx2"/>
        </a:buClr>
        <a:buSzPct val="75000"/>
        <a:buFont typeface="Monotype Sorts" pitchFamily="2" charset="2"/>
        <a:buChar char="u"/>
        <a:defRPr kumimoji="1" sz="3000">
          <a:solidFill>
            <a:srgbClr val="000066"/>
          </a:solidFill>
          <a:latin typeface="+mn-lt"/>
        </a:defRPr>
      </a:lvl2pPr>
      <a:lvl3pPr marL="1143000" indent="-228600" algn="l" rtl="0" eaLnBrk="0" fontAlgn="base" hangingPunct="0">
        <a:spcBef>
          <a:spcPct val="20000"/>
        </a:spcBef>
        <a:spcAft>
          <a:spcPct val="0"/>
        </a:spcAft>
        <a:buClr>
          <a:schemeClr val="hlink"/>
        </a:buClr>
        <a:buSzPct val="65000"/>
        <a:buFont typeface="Monotype Sorts" pitchFamily="2" charset="2"/>
        <a:buChar char="w"/>
        <a:defRPr kumimoji="1" sz="2800">
          <a:solidFill>
            <a:srgbClr val="000066"/>
          </a:solidFill>
          <a:latin typeface="+mn-lt"/>
        </a:defRPr>
      </a:lvl3pPr>
      <a:lvl4pPr marL="1600200" indent="-228600" algn="l" rtl="0" eaLnBrk="0" fontAlgn="base" hangingPunct="0">
        <a:spcBef>
          <a:spcPct val="20000"/>
        </a:spcBef>
        <a:spcAft>
          <a:spcPct val="0"/>
        </a:spcAft>
        <a:buClr>
          <a:schemeClr val="tx2"/>
        </a:buClr>
        <a:buSzPct val="100000"/>
        <a:buChar char="•"/>
        <a:defRPr kumimoji="1" sz="2400">
          <a:solidFill>
            <a:srgbClr val="000066"/>
          </a:solidFill>
          <a:latin typeface="+mn-lt"/>
        </a:defRPr>
      </a:lvl4pPr>
      <a:lvl5pPr marL="2057400" indent="-228600" algn="l" rtl="0" eaLnBrk="0" fontAlgn="base" hangingPunct="0">
        <a:spcBef>
          <a:spcPct val="20000"/>
        </a:spcBef>
        <a:spcAft>
          <a:spcPct val="0"/>
        </a:spcAft>
        <a:buClr>
          <a:schemeClr val="hlink"/>
        </a:buClr>
        <a:buSzPct val="100000"/>
        <a:buChar char="–"/>
        <a:defRPr kumimoji="1" sz="2000">
          <a:solidFill>
            <a:srgbClr val="000066"/>
          </a:solidFill>
          <a:latin typeface="+mn-lt"/>
        </a:defRPr>
      </a:lvl5pPr>
      <a:lvl6pPr marL="2514600" indent="-228600" algn="l" rtl="0" eaLnBrk="0" fontAlgn="base" hangingPunct="0">
        <a:spcBef>
          <a:spcPct val="20000"/>
        </a:spcBef>
        <a:spcAft>
          <a:spcPct val="0"/>
        </a:spcAft>
        <a:buClr>
          <a:schemeClr val="hlink"/>
        </a:buClr>
        <a:buSzPct val="100000"/>
        <a:buChar char="–"/>
        <a:defRPr kumimoji="1" sz="2000">
          <a:solidFill>
            <a:srgbClr val="000066"/>
          </a:solidFill>
          <a:latin typeface="+mn-lt"/>
        </a:defRPr>
      </a:lvl6pPr>
      <a:lvl7pPr marL="2971800" indent="-228600" algn="l" rtl="0" eaLnBrk="0" fontAlgn="base" hangingPunct="0">
        <a:spcBef>
          <a:spcPct val="20000"/>
        </a:spcBef>
        <a:spcAft>
          <a:spcPct val="0"/>
        </a:spcAft>
        <a:buClr>
          <a:schemeClr val="hlink"/>
        </a:buClr>
        <a:buSzPct val="100000"/>
        <a:buChar char="–"/>
        <a:defRPr kumimoji="1" sz="2000">
          <a:solidFill>
            <a:srgbClr val="000066"/>
          </a:solidFill>
          <a:latin typeface="+mn-lt"/>
        </a:defRPr>
      </a:lvl7pPr>
      <a:lvl8pPr marL="3429000" indent="-228600" algn="l" rtl="0" eaLnBrk="0" fontAlgn="base" hangingPunct="0">
        <a:spcBef>
          <a:spcPct val="20000"/>
        </a:spcBef>
        <a:spcAft>
          <a:spcPct val="0"/>
        </a:spcAft>
        <a:buClr>
          <a:schemeClr val="hlink"/>
        </a:buClr>
        <a:buSzPct val="100000"/>
        <a:buChar char="–"/>
        <a:defRPr kumimoji="1" sz="2000">
          <a:solidFill>
            <a:srgbClr val="000066"/>
          </a:solidFill>
          <a:latin typeface="+mn-lt"/>
        </a:defRPr>
      </a:lvl8pPr>
      <a:lvl9pPr marL="3886200" indent="-228600" algn="l" rtl="0" eaLnBrk="0" fontAlgn="base" hangingPunct="0">
        <a:spcBef>
          <a:spcPct val="20000"/>
        </a:spcBef>
        <a:spcAft>
          <a:spcPct val="0"/>
        </a:spcAft>
        <a:buClr>
          <a:schemeClr val="hlink"/>
        </a:buClr>
        <a:buSzPct val="100000"/>
        <a:buChar char="–"/>
        <a:defRPr kumimoji="1" sz="2000">
          <a:solidFill>
            <a:srgbClr val="00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docs.google.com/document/d/1dWBE_BibQoLOkAbcWXMslwaDZppOui1xiYo5Jjv6nuQ/edit?usp=sharing"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docs.google.com/document/d/1p_uMfcqXyBpis7qHjc6d6TqBHsgdaN3NAXnvWw4jlCM/edit?usp=sharing"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r>
              <a:rPr lang="en-US" altLang="en-US" sz="2800" dirty="0"/>
              <a:t>Class 3</a:t>
            </a:r>
            <a:br>
              <a:rPr lang="en-US" altLang="en-US" sz="2800" dirty="0"/>
            </a:br>
            <a:r>
              <a:rPr lang="en-US" altLang="en-US" sz="2800" dirty="0"/>
              <a:t>Secured </a:t>
            </a:r>
            <a:r>
              <a:rPr lang="en-US" altLang="en-US" sz="2800" smtClean="0"/>
              <a:t>Transactions Spring 2021</a:t>
            </a:r>
            <a:r>
              <a:rPr lang="en-US" altLang="en-US" sz="2800" dirty="0"/>
              <a:t/>
            </a:r>
            <a:br>
              <a:rPr lang="en-US" altLang="en-US" sz="2800" dirty="0"/>
            </a:br>
            <a:r>
              <a:rPr lang="en-US" altLang="en-US" sz="2800" dirty="0"/>
              <a:t/>
            </a:r>
            <a:br>
              <a:rPr lang="en-US" altLang="en-US" sz="2800" dirty="0"/>
            </a:br>
            <a:r>
              <a:rPr lang="en-US" altLang="en-US" sz="6000" dirty="0" smtClean="0"/>
              <a:t>Attachment: Description of the Collateral</a:t>
            </a:r>
            <a:endParaRPr lang="en-US" altLang="en-US" sz="6000" dirty="0"/>
          </a:p>
        </p:txBody>
      </p:sp>
      <p:sp>
        <p:nvSpPr>
          <p:cNvPr id="3075" name="Rectangle 3"/>
          <p:cNvSpPr>
            <a:spLocks noGrp="1" noChangeArrowheads="1"/>
          </p:cNvSpPr>
          <p:nvPr>
            <p:ph type="subTitle" idx="1"/>
          </p:nvPr>
        </p:nvSpPr>
        <p:spPr/>
        <p:txBody>
          <a:bodyPr/>
          <a:lstStyle/>
          <a:p>
            <a:r>
              <a:rPr lang="en-US" altLang="en-US" dirty="0" smtClean="0">
                <a:solidFill>
                  <a:srgbClr val="0000FF"/>
                </a:solidFill>
              </a:rPr>
              <a:t>Randal C. Picker</a:t>
            </a:r>
          </a:p>
          <a:p>
            <a:r>
              <a:rPr lang="en-US" altLang="en-US" sz="2000" dirty="0" smtClean="0">
                <a:solidFill>
                  <a:srgbClr val="0000FF"/>
                </a:solidFill>
              </a:rPr>
              <a:t>James Parker Hall Distinguished Service Professor of Law</a:t>
            </a:r>
            <a:endParaRPr lang="en-US" altLang="en-US" sz="2000" dirty="0">
              <a:solidFill>
                <a:srgbClr val="0000FF"/>
              </a:solidFill>
            </a:endParaRPr>
          </a:p>
          <a:p>
            <a:endParaRPr lang="en-US" altLang="en-US" sz="1600" dirty="0">
              <a:solidFill>
                <a:srgbClr val="0000FF"/>
              </a:solidFill>
            </a:endParaRPr>
          </a:p>
          <a:p>
            <a:r>
              <a:rPr lang="en-US" altLang="en-US" dirty="0" smtClean="0">
                <a:solidFill>
                  <a:srgbClr val="0000FF"/>
                </a:solidFill>
              </a:rPr>
              <a:t>The Law School</a:t>
            </a:r>
          </a:p>
          <a:p>
            <a:r>
              <a:rPr lang="en-US" altLang="en-US" dirty="0" smtClean="0">
                <a:solidFill>
                  <a:srgbClr val="0000FF"/>
                </a:solidFill>
              </a:rPr>
              <a:t>The University of Chicago</a:t>
            </a:r>
          </a:p>
          <a:p>
            <a:endParaRPr lang="en-US" altLang="en-US" sz="1800" dirty="0" smtClean="0">
              <a:solidFill>
                <a:srgbClr val="0000FF"/>
              </a:solidFill>
            </a:endParaRPr>
          </a:p>
          <a:p>
            <a:r>
              <a:rPr lang="en-US" altLang="en-US" sz="1800" smtClean="0">
                <a:solidFill>
                  <a:srgbClr val="0000FF"/>
                </a:solidFill>
              </a:rPr>
              <a:t>Copyright </a:t>
            </a:r>
            <a:r>
              <a:rPr lang="en-US" altLang="en-US" sz="1800">
                <a:solidFill>
                  <a:srgbClr val="0000FF"/>
                </a:solidFill>
              </a:rPr>
              <a:t>© </a:t>
            </a:r>
            <a:r>
              <a:rPr lang="en-US" altLang="en-US" sz="1800" smtClean="0">
                <a:solidFill>
                  <a:srgbClr val="0000FF"/>
                </a:solidFill>
              </a:rPr>
              <a:t>2001-21 </a:t>
            </a:r>
            <a:r>
              <a:rPr lang="en-US" altLang="en-US" sz="1800" dirty="0">
                <a:solidFill>
                  <a:srgbClr val="0000FF"/>
                </a:solidFill>
              </a:rPr>
              <a:t>Randal C. Picker. All Rights Reserved.</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E533AF9E-0836-4059-BAF1-C5CE44C0FF43}" type="datetime4">
              <a:rPr lang="en-US" smtClean="0"/>
              <a:t>April 1,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FC2DF8DB-2B16-45CC-9050-20E77AF6ECBF}" type="slidenum">
              <a:rPr lang="en-US" altLang="en-US" sz="1400">
                <a:solidFill>
                  <a:srgbClr val="000066"/>
                </a:solidFill>
                <a:latin typeface="Arial" panose="020B0604020202020204" pitchFamily="34" charset="0"/>
              </a:rPr>
              <a:pPr/>
              <a:t>10</a:t>
            </a:fld>
            <a:endParaRPr lang="en-US" altLang="en-US" sz="1400">
              <a:solidFill>
                <a:srgbClr val="000066"/>
              </a:solidFill>
              <a:latin typeface="Arial" panose="020B0604020202020204" pitchFamily="34" charset="0"/>
            </a:endParaRPr>
          </a:p>
        </p:txBody>
      </p:sp>
      <p:sp>
        <p:nvSpPr>
          <p:cNvPr id="11269" name="Rectangle 2"/>
          <p:cNvSpPr>
            <a:spLocks noGrp="1" noChangeArrowheads="1"/>
          </p:cNvSpPr>
          <p:nvPr>
            <p:ph type="title"/>
          </p:nvPr>
        </p:nvSpPr>
        <p:spPr/>
        <p:txBody>
          <a:bodyPr/>
          <a:lstStyle/>
          <a:p>
            <a:r>
              <a:rPr lang="en-US" altLang="en-US" smtClean="0">
                <a:cs typeface="Times New Roman" panose="02020603050405020304" pitchFamily="18" charset="0"/>
              </a:rPr>
              <a:t>9-108</a:t>
            </a:r>
          </a:p>
        </p:txBody>
      </p:sp>
      <p:sp>
        <p:nvSpPr>
          <p:cNvPr id="11270" name="Rectangle 3"/>
          <p:cNvSpPr>
            <a:spLocks noGrp="1" noChangeArrowheads="1"/>
          </p:cNvSpPr>
          <p:nvPr>
            <p:ph type="body" idx="1"/>
          </p:nvPr>
        </p:nvSpPr>
        <p:spPr/>
        <p:txBody>
          <a:bodyPr/>
          <a:lstStyle/>
          <a:p>
            <a:r>
              <a:rPr lang="en-US" altLang="en-US" smtClean="0">
                <a:cs typeface="Times New Roman" panose="02020603050405020304" pitchFamily="18" charset="0"/>
              </a:rPr>
              <a:t>(c) </a:t>
            </a:r>
            <a:r>
              <a:rPr lang="en-US" altLang="en-US" b="1" smtClean="0">
                <a:cs typeface="Times New Roman" panose="02020603050405020304" pitchFamily="18" charset="0"/>
              </a:rPr>
              <a:t>[</a:t>
            </a:r>
            <a:r>
              <a:rPr lang="en-US" altLang="en-US" b="1" smtClean="0">
                <a:solidFill>
                  <a:srgbClr val="FF0000"/>
                </a:solidFill>
                <a:cs typeface="Times New Roman" panose="02020603050405020304" pitchFamily="18" charset="0"/>
              </a:rPr>
              <a:t>Supergeneric description not sufficient</a:t>
            </a:r>
            <a:r>
              <a:rPr lang="en-US" altLang="en-US" b="1" smtClean="0">
                <a:cs typeface="Times New Roman" panose="02020603050405020304" pitchFamily="18" charset="0"/>
              </a:rPr>
              <a:t>.]</a:t>
            </a:r>
            <a:endParaRPr lang="en-US" altLang="en-US" smtClean="0">
              <a:cs typeface="Times New Roman" panose="02020603050405020304" pitchFamily="18" charset="0"/>
            </a:endParaRPr>
          </a:p>
          <a:p>
            <a:pPr lvl="1"/>
            <a:r>
              <a:rPr lang="en-US" altLang="en-US" smtClean="0">
                <a:cs typeface="Times New Roman" panose="02020603050405020304" pitchFamily="18" charset="0"/>
              </a:rPr>
              <a:t>A description of collateral as “all the debtor’s assets” or “all the debtor’s personal property” or using words of similar import does not reasonably identify the collateral.</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E398DD19-A4F5-49C1-9BF7-7D4B451866CF}" type="datetime4">
              <a:rPr lang="en-US" smtClean="0"/>
              <a:t>April 1,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AE4B9BAC-6796-4C02-8FA2-C542C8BFCB62}" type="slidenum">
              <a:rPr lang="en-US" altLang="en-US" sz="1400">
                <a:solidFill>
                  <a:srgbClr val="000066"/>
                </a:solidFill>
                <a:latin typeface="Arial" panose="020B0604020202020204" pitchFamily="34" charset="0"/>
              </a:rPr>
              <a:pPr/>
              <a:t>11</a:t>
            </a:fld>
            <a:endParaRPr lang="en-US" altLang="en-US" sz="1400">
              <a:solidFill>
                <a:srgbClr val="000066"/>
              </a:solidFill>
              <a:latin typeface="Arial" panose="020B0604020202020204" pitchFamily="34" charset="0"/>
            </a:endParaRPr>
          </a:p>
        </p:txBody>
      </p:sp>
      <p:sp>
        <p:nvSpPr>
          <p:cNvPr id="12293" name="Rectangle 2"/>
          <p:cNvSpPr>
            <a:spLocks noGrp="1" noChangeArrowheads="1"/>
          </p:cNvSpPr>
          <p:nvPr>
            <p:ph type="title"/>
          </p:nvPr>
        </p:nvSpPr>
        <p:spPr/>
        <p:txBody>
          <a:bodyPr/>
          <a:lstStyle/>
          <a:p>
            <a:r>
              <a:rPr lang="en-US" altLang="en-US" smtClean="0"/>
              <a:t>9-108</a:t>
            </a:r>
          </a:p>
        </p:txBody>
      </p:sp>
      <p:sp>
        <p:nvSpPr>
          <p:cNvPr id="12294" name="Rectangle 3"/>
          <p:cNvSpPr>
            <a:spLocks noGrp="1" noChangeArrowheads="1"/>
          </p:cNvSpPr>
          <p:nvPr>
            <p:ph type="body" idx="1"/>
          </p:nvPr>
        </p:nvSpPr>
        <p:spPr/>
        <p:txBody>
          <a:bodyPr/>
          <a:lstStyle/>
          <a:p>
            <a:r>
              <a:rPr lang="en-US" altLang="en-US" dirty="0" smtClean="0">
                <a:cs typeface="Times New Roman" panose="02020603050405020304" pitchFamily="18" charset="0"/>
              </a:rPr>
              <a:t>(e) </a:t>
            </a:r>
            <a:r>
              <a:rPr lang="en-US" altLang="en-US" b="1" dirty="0" smtClean="0">
                <a:cs typeface="Times New Roman" panose="02020603050405020304" pitchFamily="18" charset="0"/>
              </a:rPr>
              <a:t>[When description by type insufficient.]</a:t>
            </a:r>
            <a:endParaRPr lang="en-US" altLang="en-US" dirty="0" smtClean="0">
              <a:cs typeface="Times New Roman" panose="02020603050405020304" pitchFamily="18" charset="0"/>
            </a:endParaRPr>
          </a:p>
          <a:p>
            <a:pPr lvl="1"/>
            <a:r>
              <a:rPr lang="en-US" altLang="en-US" dirty="0" smtClean="0">
                <a:cs typeface="Times New Roman" panose="02020603050405020304" pitchFamily="18" charset="0"/>
              </a:rPr>
              <a:t>A description only by type of collateral defined in [the Uniform Commercial Code] is an insufficient description of:</a:t>
            </a:r>
          </a:p>
          <a:p>
            <a:pPr lvl="2"/>
            <a:r>
              <a:rPr lang="en-US" altLang="en-US" dirty="0" smtClean="0">
                <a:cs typeface="Times New Roman" panose="02020603050405020304" pitchFamily="18" charset="0"/>
              </a:rPr>
              <a:t>(1) a </a:t>
            </a:r>
            <a:r>
              <a:rPr lang="en-US" altLang="en-US" dirty="0" smtClean="0">
                <a:solidFill>
                  <a:srgbClr val="FF0000"/>
                </a:solidFill>
                <a:cs typeface="Times New Roman" panose="02020603050405020304" pitchFamily="18" charset="0"/>
              </a:rPr>
              <a:t>commercial tort claim</a:t>
            </a:r>
            <a:r>
              <a:rPr lang="en-US" altLang="en-US" dirty="0" smtClean="0">
                <a:cs typeface="Times New Roman" panose="02020603050405020304" pitchFamily="18" charset="0"/>
              </a:rPr>
              <a:t>; or</a:t>
            </a:r>
          </a:p>
          <a:p>
            <a:pPr lvl="2"/>
            <a:r>
              <a:rPr lang="en-US" altLang="en-US" dirty="0" smtClean="0">
                <a:cs typeface="Times New Roman" panose="02020603050405020304" pitchFamily="18" charset="0"/>
              </a:rPr>
              <a:t>(2) </a:t>
            </a:r>
            <a:r>
              <a:rPr lang="en-US" altLang="en-US" dirty="0" smtClean="0">
                <a:solidFill>
                  <a:srgbClr val="FF0000"/>
                </a:solidFill>
                <a:cs typeface="Times New Roman" panose="02020603050405020304" pitchFamily="18" charset="0"/>
              </a:rPr>
              <a:t>in a consumer transaction</a:t>
            </a:r>
            <a:r>
              <a:rPr lang="en-US" altLang="en-US" dirty="0" smtClean="0">
                <a:cs typeface="Times New Roman" panose="02020603050405020304" pitchFamily="18" charset="0"/>
              </a:rPr>
              <a:t>, consumer goods, a security entitlement, a securities account, or a commodity account.</a:t>
            </a:r>
            <a:endParaRPr lang="en-US" altLang="en-US"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 name="Date Placeholder 2"/>
          <p:cNvSpPr>
            <a:spLocks noGrp="1"/>
          </p:cNvSpPr>
          <p:nvPr>
            <p:ph type="dt" sz="quarter" idx="10"/>
          </p:nvPr>
        </p:nvSpPr>
        <p:spPr/>
        <p:txBody>
          <a:bodyPr/>
          <a:lstStyle/>
          <a:p>
            <a:pPr>
              <a:defRPr/>
            </a:pPr>
            <a:fld id="{08CDF181-6266-4FDD-803A-7D91EE66FBC2}" type="datetime4">
              <a:rPr lang="en-US" smtClean="0"/>
              <a:t>April 1, 2021</a:t>
            </a:fld>
            <a:endParaRPr lang="en-US" altLang="en-US">
              <a:solidFill>
                <a:schemeClr val="bg2"/>
              </a:solidFill>
            </a:endParaRPr>
          </a:p>
        </p:txBody>
      </p:sp>
      <p:sp>
        <p:nvSpPr>
          <p:cNvPr id="17"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1DB1289B-C4B0-4AE1-841C-C0D0D4925640}" type="slidenum">
              <a:rPr lang="en-US" altLang="en-US" sz="1400">
                <a:solidFill>
                  <a:srgbClr val="000066"/>
                </a:solidFill>
                <a:latin typeface="Arial" panose="020B0604020202020204" pitchFamily="34" charset="0"/>
              </a:rPr>
              <a:pPr/>
              <a:t>12</a:t>
            </a:fld>
            <a:endParaRPr lang="en-US" altLang="en-US" sz="1400">
              <a:solidFill>
                <a:srgbClr val="000066"/>
              </a:solidFill>
              <a:latin typeface="Arial" panose="020B0604020202020204" pitchFamily="34" charset="0"/>
            </a:endParaRPr>
          </a:p>
        </p:txBody>
      </p:sp>
      <p:sp>
        <p:nvSpPr>
          <p:cNvPr id="19461" name="Rectangle 2"/>
          <p:cNvSpPr>
            <a:spLocks noGrp="1" noChangeArrowheads="1"/>
          </p:cNvSpPr>
          <p:nvPr>
            <p:ph type="title"/>
          </p:nvPr>
        </p:nvSpPr>
        <p:spPr/>
        <p:txBody>
          <a:bodyPr/>
          <a:lstStyle/>
          <a:p>
            <a:r>
              <a:rPr lang="en-US" altLang="en-US" dirty="0" smtClean="0"/>
              <a:t>Shelby</a:t>
            </a:r>
          </a:p>
        </p:txBody>
      </p:sp>
      <p:sp>
        <p:nvSpPr>
          <p:cNvPr id="1375235" name="AutoShape 3"/>
          <p:cNvSpPr>
            <a:spLocks noChangeArrowheads="1"/>
          </p:cNvSpPr>
          <p:nvPr/>
        </p:nvSpPr>
        <p:spPr bwMode="auto">
          <a:xfrm>
            <a:off x="470182" y="5257800"/>
            <a:ext cx="16002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Bank</a:t>
            </a:r>
          </a:p>
        </p:txBody>
      </p:sp>
      <p:sp>
        <p:nvSpPr>
          <p:cNvPr id="1375236" name="AutoShape 4"/>
          <p:cNvSpPr>
            <a:spLocks noChangeArrowheads="1"/>
          </p:cNvSpPr>
          <p:nvPr/>
        </p:nvSpPr>
        <p:spPr bwMode="auto">
          <a:xfrm>
            <a:off x="851182" y="1371600"/>
            <a:ext cx="2286000" cy="12192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Hennings</a:t>
            </a:r>
          </a:p>
        </p:txBody>
      </p:sp>
      <p:sp>
        <p:nvSpPr>
          <p:cNvPr id="1375237" name="AutoShape 5"/>
          <p:cNvSpPr>
            <a:spLocks noChangeArrowheads="1"/>
          </p:cNvSpPr>
          <p:nvPr/>
        </p:nvSpPr>
        <p:spPr bwMode="auto">
          <a:xfrm>
            <a:off x="7620000" y="1371600"/>
            <a:ext cx="2590800" cy="1219200"/>
          </a:xfrm>
          <a:prstGeom prst="flowChartPreparat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Van Diest</a:t>
            </a:r>
          </a:p>
        </p:txBody>
      </p:sp>
      <p:sp>
        <p:nvSpPr>
          <p:cNvPr id="1375238" name="Line 6"/>
          <p:cNvSpPr>
            <a:spLocks noChangeShapeType="1"/>
          </p:cNvSpPr>
          <p:nvPr/>
        </p:nvSpPr>
        <p:spPr bwMode="auto">
          <a:xfrm flipV="1">
            <a:off x="3245224" y="2285999"/>
            <a:ext cx="4603376" cy="2521"/>
          </a:xfrm>
          <a:prstGeom prst="line">
            <a:avLst/>
          </a:prstGeom>
          <a:noFill/>
          <a:ln w="190500">
            <a:solidFill>
              <a:schemeClr val="hlink"/>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75239" name="AutoShape 7"/>
          <p:cNvSpPr>
            <a:spLocks noChangeArrowheads="1"/>
          </p:cNvSpPr>
          <p:nvPr/>
        </p:nvSpPr>
        <p:spPr bwMode="auto">
          <a:xfrm>
            <a:off x="3576919" y="1184276"/>
            <a:ext cx="4357408" cy="492127"/>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Sells inventory on credit</a:t>
            </a:r>
          </a:p>
        </p:txBody>
      </p:sp>
      <p:sp>
        <p:nvSpPr>
          <p:cNvPr id="1375240" name="Line 8"/>
          <p:cNvSpPr>
            <a:spLocks noChangeShapeType="1"/>
          </p:cNvSpPr>
          <p:nvPr/>
        </p:nvSpPr>
        <p:spPr bwMode="auto">
          <a:xfrm>
            <a:off x="1232182" y="2667000"/>
            <a:ext cx="0" cy="2590800"/>
          </a:xfrm>
          <a:prstGeom prst="line">
            <a:avLst/>
          </a:prstGeom>
          <a:noFill/>
          <a:ln w="190500">
            <a:solidFill>
              <a:srgbClr val="FF0000"/>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1375241" name="AutoShape 9"/>
          <p:cNvSpPr>
            <a:spLocks noChangeArrowheads="1"/>
          </p:cNvSpPr>
          <p:nvPr/>
        </p:nvSpPr>
        <p:spPr bwMode="auto">
          <a:xfrm>
            <a:off x="0" y="3276601"/>
            <a:ext cx="1079782" cy="1142999"/>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12/97</a:t>
            </a:r>
          </a:p>
          <a:p>
            <a:pPr algn="ctr"/>
            <a:r>
              <a:rPr lang="en-US" altLang="en-US" sz="3200" dirty="0"/>
              <a:t>$</a:t>
            </a:r>
          </a:p>
        </p:txBody>
      </p:sp>
      <p:sp>
        <p:nvSpPr>
          <p:cNvPr id="1375242" name="Line 10"/>
          <p:cNvSpPr>
            <a:spLocks noChangeShapeType="1"/>
          </p:cNvSpPr>
          <p:nvPr/>
        </p:nvSpPr>
        <p:spPr bwMode="auto">
          <a:xfrm>
            <a:off x="3074429" y="1800228"/>
            <a:ext cx="4711418" cy="20636"/>
          </a:xfrm>
          <a:prstGeom prst="line">
            <a:avLst/>
          </a:prstGeom>
          <a:noFill/>
          <a:ln w="190500">
            <a:solidFill>
              <a:schemeClr val="hlink"/>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1375243" name="AutoShape 11"/>
          <p:cNvSpPr>
            <a:spLocks noChangeArrowheads="1"/>
          </p:cNvSpPr>
          <p:nvPr/>
        </p:nvSpPr>
        <p:spPr bwMode="auto">
          <a:xfrm>
            <a:off x="2796524" y="2683667"/>
            <a:ext cx="8615081" cy="2667002"/>
          </a:xfrm>
          <a:prstGeom prst="flowChartAlternateProcess">
            <a:avLst/>
          </a:prstGeom>
          <a:solidFill>
            <a:srgbClr val="00FFFF"/>
          </a:solidFill>
          <a:ln w="9525">
            <a:solidFill>
              <a:schemeClr val="tx1"/>
            </a:solidFill>
            <a:miter lim="800000"/>
            <a:headEnd/>
            <a:tailEnd/>
          </a:ln>
        </p:spPr>
        <p:txBody>
          <a:bodyPr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r>
              <a:rPr lang="en-US" altLang="en-US" sz="3200" dirty="0"/>
              <a:t>11-2-82 FS: “[a]</a:t>
            </a:r>
            <a:r>
              <a:rPr lang="en-US" altLang="en-US" sz="3200" dirty="0" err="1"/>
              <a:t>ll</a:t>
            </a:r>
            <a:r>
              <a:rPr lang="en-US" altLang="en-US" sz="3200" dirty="0"/>
              <a:t> inventory, notes and accounts receivable, machinery and equipment now owned or hereafter acquired, including all replacements, substitutions and additions thereto.”</a:t>
            </a:r>
          </a:p>
          <a:p>
            <a:r>
              <a:rPr lang="en-US" altLang="en-US" sz="3200" dirty="0"/>
              <a:t>8-29-83: Security Agreement</a:t>
            </a:r>
            <a:endParaRPr lang="en-US" altLang="en-US" sz="3200" dirty="0">
              <a:latin typeface="ACaslon Regular" pitchFamily="18" charset="0"/>
              <a:cs typeface="Times New Roman" panose="02020603050405020304" pitchFamily="18" charset="0"/>
            </a:endParaRPr>
          </a:p>
        </p:txBody>
      </p:sp>
      <p:sp>
        <p:nvSpPr>
          <p:cNvPr id="1375244" name="Line 12"/>
          <p:cNvSpPr>
            <a:spLocks noChangeShapeType="1"/>
          </p:cNvSpPr>
          <p:nvPr/>
        </p:nvSpPr>
        <p:spPr bwMode="auto">
          <a:xfrm>
            <a:off x="1841782" y="2667000"/>
            <a:ext cx="0" cy="2590800"/>
          </a:xfrm>
          <a:prstGeom prst="line">
            <a:avLst/>
          </a:prstGeom>
          <a:noFill/>
          <a:ln w="1905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75245" name="AutoShape 13"/>
          <p:cNvSpPr>
            <a:spLocks noChangeArrowheads="1"/>
          </p:cNvSpPr>
          <p:nvPr/>
        </p:nvSpPr>
        <p:spPr bwMode="auto">
          <a:xfrm>
            <a:off x="2106801" y="5503069"/>
            <a:ext cx="3870123" cy="1083467"/>
          </a:xfrm>
          <a:prstGeom prst="flowChartAlternateProcess">
            <a:avLst/>
          </a:prstGeom>
          <a:solidFill>
            <a:srgbClr val="00FFFF"/>
          </a:solidFill>
          <a:ln w="9525">
            <a:solidFill>
              <a:schemeClr val="tx1"/>
            </a:solidFill>
            <a:miter lim="800000"/>
            <a:headEnd/>
            <a:tailEnd/>
          </a:ln>
        </p:spPr>
        <p:txBody>
          <a:bodyPr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a:t>SA: Inventory and GI</a:t>
            </a:r>
          </a:p>
          <a:p>
            <a:pPr algn="ctr"/>
            <a:r>
              <a:rPr lang="en-US" altLang="en-US" sz="3200"/>
              <a:t>FS ?</a:t>
            </a:r>
          </a:p>
        </p:txBody>
      </p:sp>
      <p:sp>
        <p:nvSpPr>
          <p:cNvPr id="1375247" name="Rectangle 15"/>
          <p:cNvSpPr>
            <a:spLocks noChangeArrowheads="1"/>
          </p:cNvSpPr>
          <p:nvPr/>
        </p:nvSpPr>
        <p:spPr bwMode="auto">
          <a:xfrm>
            <a:off x="6108687" y="5633445"/>
            <a:ext cx="6058069" cy="646331"/>
          </a:xfrm>
          <a:prstGeom prst="rect">
            <a:avLst/>
          </a:prstGeom>
          <a:noFill/>
          <a:ln w="254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r>
              <a:rPr lang="en-US" altLang="en-US" sz="3600" dirty="0">
                <a:solidFill>
                  <a:srgbClr val="FF0000"/>
                </a:solidFill>
                <a:cs typeface="Times New Roman" panose="02020603050405020304" pitchFamily="18" charset="0"/>
              </a:rPr>
              <a:t>Who has priority for inventory?</a:t>
            </a:r>
          </a:p>
        </p:txBody>
      </p:sp>
      <p:sp>
        <p:nvSpPr>
          <p:cNvPr id="18" name="Rectangle 7"/>
          <p:cNvSpPr>
            <a:spLocks noChangeArrowheads="1"/>
          </p:cNvSpPr>
          <p:nvPr/>
        </p:nvSpPr>
        <p:spPr bwMode="auto">
          <a:xfrm>
            <a:off x="12018963" y="6700838"/>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375236"/>
                                        </p:tgtEl>
                                        <p:attrNameLst>
                                          <p:attrName>style.visibility</p:attrName>
                                        </p:attrNameLst>
                                      </p:cBhvr>
                                      <p:to>
                                        <p:strVal val="visible"/>
                                      </p:to>
                                    </p:set>
                                    <p:anim calcmode="lin" valueType="num">
                                      <p:cBhvr additive="base">
                                        <p:cTn id="7" dur="500" fill="hold"/>
                                        <p:tgtEl>
                                          <p:spTgt spid="1375236"/>
                                        </p:tgtEl>
                                        <p:attrNameLst>
                                          <p:attrName>ppt_x</p:attrName>
                                        </p:attrNameLst>
                                      </p:cBhvr>
                                      <p:tavLst>
                                        <p:tav tm="0">
                                          <p:val>
                                            <p:strVal val="0-#ppt_w/2"/>
                                          </p:val>
                                        </p:tav>
                                        <p:tav tm="100000">
                                          <p:val>
                                            <p:strVal val="#ppt_x"/>
                                          </p:val>
                                        </p:tav>
                                      </p:tavLst>
                                    </p:anim>
                                    <p:anim calcmode="lin" valueType="num">
                                      <p:cBhvr additive="base">
                                        <p:cTn id="8" dur="500" fill="hold"/>
                                        <p:tgtEl>
                                          <p:spTgt spid="1375236"/>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3" presetClass="entr" presetSubtype="272" fill="hold" grpId="0" nodeType="afterEffect">
                                  <p:stCondLst>
                                    <p:cond delay="0"/>
                                  </p:stCondLst>
                                  <p:childTnLst>
                                    <p:set>
                                      <p:cBhvr>
                                        <p:cTn id="11" dur="1" fill="hold">
                                          <p:stCondLst>
                                            <p:cond delay="0"/>
                                          </p:stCondLst>
                                        </p:cTn>
                                        <p:tgtEl>
                                          <p:spTgt spid="1375237"/>
                                        </p:tgtEl>
                                        <p:attrNameLst>
                                          <p:attrName>style.visibility</p:attrName>
                                        </p:attrNameLst>
                                      </p:cBhvr>
                                      <p:to>
                                        <p:strVal val="visible"/>
                                      </p:to>
                                    </p:set>
                                    <p:anim calcmode="lin" valueType="num">
                                      <p:cBhvr>
                                        <p:cTn id="12" dur="500" fill="hold"/>
                                        <p:tgtEl>
                                          <p:spTgt spid="1375237"/>
                                        </p:tgtEl>
                                        <p:attrNameLst>
                                          <p:attrName>ppt_w</p:attrName>
                                        </p:attrNameLst>
                                      </p:cBhvr>
                                      <p:tavLst>
                                        <p:tav tm="0">
                                          <p:val>
                                            <p:strVal val="2/3*#ppt_w"/>
                                          </p:val>
                                        </p:tav>
                                        <p:tav tm="100000">
                                          <p:val>
                                            <p:strVal val="#ppt_w"/>
                                          </p:val>
                                        </p:tav>
                                      </p:tavLst>
                                    </p:anim>
                                    <p:anim calcmode="lin" valueType="num">
                                      <p:cBhvr>
                                        <p:cTn id="13" dur="500" fill="hold"/>
                                        <p:tgtEl>
                                          <p:spTgt spid="1375237"/>
                                        </p:tgtEl>
                                        <p:attrNameLst>
                                          <p:attrName>ppt_h</p:attrName>
                                        </p:attrNameLst>
                                      </p:cBhvr>
                                      <p:tavLst>
                                        <p:tav tm="0">
                                          <p:val>
                                            <p:strVal val="2/3*#ppt_h"/>
                                          </p:val>
                                        </p:tav>
                                        <p:tav tm="100000">
                                          <p:val>
                                            <p:strVal val="#ppt_h"/>
                                          </p:val>
                                        </p:tav>
                                      </p:tavLst>
                                    </p:anim>
                                  </p:childTnLst>
                                </p:cTn>
                              </p:par>
                            </p:childTnLst>
                          </p:cTn>
                        </p:par>
                        <p:par>
                          <p:cTn id="14" fill="hold" nodeType="afterGroup">
                            <p:stCondLst>
                              <p:cond delay="1000"/>
                            </p:stCondLst>
                            <p:childTnLst>
                              <p:par>
                                <p:cTn id="15" presetID="22" presetClass="entr" presetSubtype="2" fill="hold" grpId="0" nodeType="afterEffect">
                                  <p:stCondLst>
                                    <p:cond delay="0"/>
                                  </p:stCondLst>
                                  <p:childTnLst>
                                    <p:set>
                                      <p:cBhvr>
                                        <p:cTn id="16" dur="1" fill="hold">
                                          <p:stCondLst>
                                            <p:cond delay="0"/>
                                          </p:stCondLst>
                                        </p:cTn>
                                        <p:tgtEl>
                                          <p:spTgt spid="1375242"/>
                                        </p:tgtEl>
                                        <p:attrNameLst>
                                          <p:attrName>style.visibility</p:attrName>
                                        </p:attrNameLst>
                                      </p:cBhvr>
                                      <p:to>
                                        <p:strVal val="visible"/>
                                      </p:to>
                                    </p:set>
                                    <p:animEffect transition="in" filter="wipe(right)">
                                      <p:cBhvr>
                                        <p:cTn id="17" dur="500"/>
                                        <p:tgtEl>
                                          <p:spTgt spid="1375242"/>
                                        </p:tgtEl>
                                      </p:cBhvr>
                                    </p:animEffect>
                                  </p:childTnLst>
                                </p:cTn>
                              </p:par>
                            </p:childTnLst>
                          </p:cTn>
                        </p:par>
                        <p:par>
                          <p:cTn id="18" fill="hold" nodeType="afterGroup">
                            <p:stCondLst>
                              <p:cond delay="1500"/>
                            </p:stCondLst>
                            <p:childTnLst>
                              <p:par>
                                <p:cTn id="19" presetID="9" presetClass="entr" presetSubtype="0" fill="hold" grpId="0" nodeType="afterEffect">
                                  <p:stCondLst>
                                    <p:cond delay="0"/>
                                  </p:stCondLst>
                                  <p:childTnLst>
                                    <p:set>
                                      <p:cBhvr>
                                        <p:cTn id="20" dur="1" fill="hold">
                                          <p:stCondLst>
                                            <p:cond delay="0"/>
                                          </p:stCondLst>
                                        </p:cTn>
                                        <p:tgtEl>
                                          <p:spTgt spid="1375239"/>
                                        </p:tgtEl>
                                        <p:attrNameLst>
                                          <p:attrName>style.visibility</p:attrName>
                                        </p:attrNameLst>
                                      </p:cBhvr>
                                      <p:to>
                                        <p:strVal val="visible"/>
                                      </p:to>
                                    </p:set>
                                    <p:animEffect transition="in" filter="dissolve">
                                      <p:cBhvr>
                                        <p:cTn id="21" dur="500"/>
                                        <p:tgtEl>
                                          <p:spTgt spid="1375239"/>
                                        </p:tgtEl>
                                      </p:cBhvr>
                                    </p:animEffect>
                                  </p:childTnLst>
                                </p:cTn>
                              </p:par>
                            </p:childTnLst>
                          </p:cTn>
                        </p:par>
                        <p:par>
                          <p:cTn id="22" fill="hold" nodeType="afterGroup">
                            <p:stCondLst>
                              <p:cond delay="2000"/>
                            </p:stCondLst>
                            <p:childTnLst>
                              <p:par>
                                <p:cTn id="23" presetID="22" presetClass="entr" presetSubtype="8" fill="hold" grpId="0" nodeType="afterEffect">
                                  <p:stCondLst>
                                    <p:cond delay="0"/>
                                  </p:stCondLst>
                                  <p:childTnLst>
                                    <p:set>
                                      <p:cBhvr>
                                        <p:cTn id="24" dur="1" fill="hold">
                                          <p:stCondLst>
                                            <p:cond delay="0"/>
                                          </p:stCondLst>
                                        </p:cTn>
                                        <p:tgtEl>
                                          <p:spTgt spid="1375238"/>
                                        </p:tgtEl>
                                        <p:attrNameLst>
                                          <p:attrName>style.visibility</p:attrName>
                                        </p:attrNameLst>
                                      </p:cBhvr>
                                      <p:to>
                                        <p:strVal val="visible"/>
                                      </p:to>
                                    </p:set>
                                    <p:animEffect transition="in" filter="wipe(left)">
                                      <p:cBhvr>
                                        <p:cTn id="25" dur="500"/>
                                        <p:tgtEl>
                                          <p:spTgt spid="1375238"/>
                                        </p:tgtEl>
                                      </p:cBhvr>
                                    </p:animEffect>
                                  </p:childTnLst>
                                </p:cTn>
                              </p:par>
                            </p:childTnLst>
                          </p:cTn>
                        </p:par>
                        <p:par>
                          <p:cTn id="26" fill="hold" nodeType="afterGroup">
                            <p:stCondLst>
                              <p:cond delay="2500"/>
                            </p:stCondLst>
                            <p:childTnLst>
                              <p:par>
                                <p:cTn id="27" presetID="9" presetClass="entr" presetSubtype="0" fill="hold" grpId="0" nodeType="afterEffect">
                                  <p:stCondLst>
                                    <p:cond delay="0"/>
                                  </p:stCondLst>
                                  <p:childTnLst>
                                    <p:set>
                                      <p:cBhvr>
                                        <p:cTn id="28" dur="1" fill="hold">
                                          <p:stCondLst>
                                            <p:cond delay="0"/>
                                          </p:stCondLst>
                                        </p:cTn>
                                        <p:tgtEl>
                                          <p:spTgt spid="1375243"/>
                                        </p:tgtEl>
                                        <p:attrNameLst>
                                          <p:attrName>style.visibility</p:attrName>
                                        </p:attrNameLst>
                                      </p:cBhvr>
                                      <p:to>
                                        <p:strVal val="visible"/>
                                      </p:to>
                                    </p:set>
                                    <p:animEffect transition="in" filter="dissolve">
                                      <p:cBhvr>
                                        <p:cTn id="29" dur="500"/>
                                        <p:tgtEl>
                                          <p:spTgt spid="1375243"/>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1" presetClass="exit" presetSubtype="0" fill="hold" grpId="0" nodeType="clickEffect">
                                  <p:stCondLst>
                                    <p:cond delay="0"/>
                                  </p:stCondLst>
                                  <p:childTnLst>
                                    <p:set>
                                      <p:cBhvr>
                                        <p:cTn id="33" dur="1" fill="hold">
                                          <p:stCondLst>
                                            <p:cond delay="0"/>
                                          </p:stCondLst>
                                        </p:cTn>
                                        <p:tgtEl>
                                          <p:spTgt spid="18"/>
                                        </p:tgtEl>
                                        <p:attrNameLst>
                                          <p:attrName>style.visibility</p:attrName>
                                        </p:attrNameLst>
                                      </p:cBhvr>
                                      <p:to>
                                        <p:strVal val="hidden"/>
                                      </p:to>
                                    </p:set>
                                  </p:childTnLst>
                                </p:cTn>
                              </p:par>
                              <p:par>
                                <p:cTn id="34" presetID="23" presetClass="entr" presetSubtype="272" fill="hold" grpId="0" nodeType="withEffect">
                                  <p:stCondLst>
                                    <p:cond delay="0"/>
                                  </p:stCondLst>
                                  <p:childTnLst>
                                    <p:set>
                                      <p:cBhvr>
                                        <p:cTn id="35" dur="1" fill="hold">
                                          <p:stCondLst>
                                            <p:cond delay="0"/>
                                          </p:stCondLst>
                                        </p:cTn>
                                        <p:tgtEl>
                                          <p:spTgt spid="1375235"/>
                                        </p:tgtEl>
                                        <p:attrNameLst>
                                          <p:attrName>style.visibility</p:attrName>
                                        </p:attrNameLst>
                                      </p:cBhvr>
                                      <p:to>
                                        <p:strVal val="visible"/>
                                      </p:to>
                                    </p:set>
                                    <p:anim calcmode="lin" valueType="num">
                                      <p:cBhvr>
                                        <p:cTn id="36" dur="500" fill="hold"/>
                                        <p:tgtEl>
                                          <p:spTgt spid="1375235"/>
                                        </p:tgtEl>
                                        <p:attrNameLst>
                                          <p:attrName>ppt_w</p:attrName>
                                        </p:attrNameLst>
                                      </p:cBhvr>
                                      <p:tavLst>
                                        <p:tav tm="0">
                                          <p:val>
                                            <p:strVal val="2/3*#ppt_w"/>
                                          </p:val>
                                        </p:tav>
                                        <p:tav tm="100000">
                                          <p:val>
                                            <p:strVal val="#ppt_w"/>
                                          </p:val>
                                        </p:tav>
                                      </p:tavLst>
                                    </p:anim>
                                    <p:anim calcmode="lin" valueType="num">
                                      <p:cBhvr>
                                        <p:cTn id="37" dur="500" fill="hold"/>
                                        <p:tgtEl>
                                          <p:spTgt spid="1375235"/>
                                        </p:tgtEl>
                                        <p:attrNameLst>
                                          <p:attrName>ppt_h</p:attrName>
                                        </p:attrNameLst>
                                      </p:cBhvr>
                                      <p:tavLst>
                                        <p:tav tm="0">
                                          <p:val>
                                            <p:strVal val="2/3*#ppt_h"/>
                                          </p:val>
                                        </p:tav>
                                        <p:tav tm="100000">
                                          <p:val>
                                            <p:strVal val="#ppt_h"/>
                                          </p:val>
                                        </p:tav>
                                      </p:tavLst>
                                    </p:anim>
                                  </p:childTnLst>
                                </p:cTn>
                              </p:par>
                            </p:childTnLst>
                          </p:cTn>
                        </p:par>
                        <p:par>
                          <p:cTn id="38" fill="hold" nodeType="afterGroup">
                            <p:stCondLst>
                              <p:cond delay="500"/>
                            </p:stCondLst>
                            <p:childTnLst>
                              <p:par>
                                <p:cTn id="39" presetID="22" presetClass="entr" presetSubtype="4" fill="hold" grpId="0" nodeType="afterEffect">
                                  <p:stCondLst>
                                    <p:cond delay="0"/>
                                  </p:stCondLst>
                                  <p:childTnLst>
                                    <p:set>
                                      <p:cBhvr>
                                        <p:cTn id="40" dur="1" fill="hold">
                                          <p:stCondLst>
                                            <p:cond delay="0"/>
                                          </p:stCondLst>
                                        </p:cTn>
                                        <p:tgtEl>
                                          <p:spTgt spid="1375240"/>
                                        </p:tgtEl>
                                        <p:attrNameLst>
                                          <p:attrName>style.visibility</p:attrName>
                                        </p:attrNameLst>
                                      </p:cBhvr>
                                      <p:to>
                                        <p:strVal val="visible"/>
                                      </p:to>
                                    </p:set>
                                    <p:animEffect transition="in" filter="wipe(down)">
                                      <p:cBhvr>
                                        <p:cTn id="41" dur="500"/>
                                        <p:tgtEl>
                                          <p:spTgt spid="1375240"/>
                                        </p:tgtEl>
                                      </p:cBhvr>
                                    </p:animEffect>
                                  </p:childTnLst>
                                </p:cTn>
                              </p:par>
                            </p:childTnLst>
                          </p:cTn>
                        </p:par>
                        <p:par>
                          <p:cTn id="42" fill="hold" nodeType="afterGroup">
                            <p:stCondLst>
                              <p:cond delay="1000"/>
                            </p:stCondLst>
                            <p:childTnLst>
                              <p:par>
                                <p:cTn id="43" presetID="9" presetClass="entr" presetSubtype="0" fill="hold" grpId="0" nodeType="afterEffect">
                                  <p:stCondLst>
                                    <p:cond delay="0"/>
                                  </p:stCondLst>
                                  <p:childTnLst>
                                    <p:set>
                                      <p:cBhvr>
                                        <p:cTn id="44" dur="1" fill="hold">
                                          <p:stCondLst>
                                            <p:cond delay="0"/>
                                          </p:stCondLst>
                                        </p:cTn>
                                        <p:tgtEl>
                                          <p:spTgt spid="1375241"/>
                                        </p:tgtEl>
                                        <p:attrNameLst>
                                          <p:attrName>style.visibility</p:attrName>
                                        </p:attrNameLst>
                                      </p:cBhvr>
                                      <p:to>
                                        <p:strVal val="visible"/>
                                      </p:to>
                                    </p:set>
                                    <p:animEffect transition="in" filter="dissolve">
                                      <p:cBhvr>
                                        <p:cTn id="45" dur="500"/>
                                        <p:tgtEl>
                                          <p:spTgt spid="1375241"/>
                                        </p:tgtEl>
                                      </p:cBhvr>
                                    </p:animEffect>
                                  </p:childTnLst>
                                </p:cTn>
                              </p:par>
                            </p:childTnLst>
                          </p:cTn>
                        </p:par>
                        <p:par>
                          <p:cTn id="46" fill="hold" nodeType="afterGroup">
                            <p:stCondLst>
                              <p:cond delay="1500"/>
                            </p:stCondLst>
                            <p:childTnLst>
                              <p:par>
                                <p:cTn id="47" presetID="22" presetClass="entr" presetSubtype="1" fill="hold" grpId="0" nodeType="afterEffect">
                                  <p:stCondLst>
                                    <p:cond delay="0"/>
                                  </p:stCondLst>
                                  <p:childTnLst>
                                    <p:set>
                                      <p:cBhvr>
                                        <p:cTn id="48" dur="1" fill="hold">
                                          <p:stCondLst>
                                            <p:cond delay="0"/>
                                          </p:stCondLst>
                                        </p:cTn>
                                        <p:tgtEl>
                                          <p:spTgt spid="1375244"/>
                                        </p:tgtEl>
                                        <p:attrNameLst>
                                          <p:attrName>style.visibility</p:attrName>
                                        </p:attrNameLst>
                                      </p:cBhvr>
                                      <p:to>
                                        <p:strVal val="visible"/>
                                      </p:to>
                                    </p:set>
                                    <p:animEffect transition="in" filter="wipe(up)">
                                      <p:cBhvr>
                                        <p:cTn id="49" dur="500"/>
                                        <p:tgtEl>
                                          <p:spTgt spid="1375244"/>
                                        </p:tgtEl>
                                      </p:cBhvr>
                                    </p:animEffect>
                                  </p:childTnLst>
                                </p:cTn>
                              </p:par>
                            </p:childTnLst>
                          </p:cTn>
                        </p:par>
                        <p:par>
                          <p:cTn id="50" fill="hold" nodeType="afterGroup">
                            <p:stCondLst>
                              <p:cond delay="2000"/>
                            </p:stCondLst>
                            <p:childTnLst>
                              <p:par>
                                <p:cTn id="51" presetID="9" presetClass="entr" presetSubtype="0" fill="hold" grpId="0" nodeType="afterEffect">
                                  <p:stCondLst>
                                    <p:cond delay="0"/>
                                  </p:stCondLst>
                                  <p:childTnLst>
                                    <p:set>
                                      <p:cBhvr>
                                        <p:cTn id="52" dur="1" fill="hold">
                                          <p:stCondLst>
                                            <p:cond delay="0"/>
                                          </p:stCondLst>
                                        </p:cTn>
                                        <p:tgtEl>
                                          <p:spTgt spid="1375245"/>
                                        </p:tgtEl>
                                        <p:attrNameLst>
                                          <p:attrName>style.visibility</p:attrName>
                                        </p:attrNameLst>
                                      </p:cBhvr>
                                      <p:to>
                                        <p:strVal val="visible"/>
                                      </p:to>
                                    </p:set>
                                    <p:animEffect transition="in" filter="dissolve">
                                      <p:cBhvr>
                                        <p:cTn id="53" dur="500"/>
                                        <p:tgtEl>
                                          <p:spTgt spid="1375245"/>
                                        </p:tgtEl>
                                      </p:cBhvr>
                                    </p:animEffect>
                                  </p:childTnLst>
                                </p:cTn>
                              </p:par>
                            </p:childTnLst>
                          </p:cTn>
                        </p:par>
                        <p:par>
                          <p:cTn id="54" fill="hold" nodeType="afterGroup">
                            <p:stCondLst>
                              <p:cond delay="2500"/>
                            </p:stCondLst>
                            <p:childTnLst>
                              <p:par>
                                <p:cTn id="55" presetID="9" presetClass="entr" presetSubtype="0" fill="hold" grpId="0" nodeType="afterEffect">
                                  <p:stCondLst>
                                    <p:cond delay="0"/>
                                  </p:stCondLst>
                                  <p:childTnLst>
                                    <p:set>
                                      <p:cBhvr>
                                        <p:cTn id="56" dur="1" fill="hold">
                                          <p:stCondLst>
                                            <p:cond delay="0"/>
                                          </p:stCondLst>
                                        </p:cTn>
                                        <p:tgtEl>
                                          <p:spTgt spid="1375247"/>
                                        </p:tgtEl>
                                        <p:attrNameLst>
                                          <p:attrName>style.visibility</p:attrName>
                                        </p:attrNameLst>
                                      </p:cBhvr>
                                      <p:to>
                                        <p:strVal val="visible"/>
                                      </p:to>
                                    </p:set>
                                    <p:animEffect transition="in" filter="dissolve">
                                      <p:cBhvr>
                                        <p:cTn id="57" dur="500"/>
                                        <p:tgtEl>
                                          <p:spTgt spid="13752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75235" grpId="0" animBg="1" autoUpdateAnimBg="0"/>
      <p:bldP spid="1375236" grpId="0" animBg="1" autoUpdateAnimBg="0"/>
      <p:bldP spid="1375237" grpId="0" animBg="1" autoUpdateAnimBg="0"/>
      <p:bldP spid="1375238" grpId="0" animBg="1"/>
      <p:bldP spid="1375239" grpId="0" animBg="1" autoUpdateAnimBg="0"/>
      <p:bldP spid="1375240" grpId="0" animBg="1"/>
      <p:bldP spid="1375241" grpId="0" animBg="1" autoUpdateAnimBg="0"/>
      <p:bldP spid="1375242" grpId="0" animBg="1"/>
      <p:bldP spid="1375243" grpId="0" animBg="1" autoUpdateAnimBg="0"/>
      <p:bldP spid="1375244" grpId="0" animBg="1"/>
      <p:bldP spid="1375245" grpId="0" animBg="1" autoUpdateAnimBg="0"/>
      <p:bldP spid="1375247" grpId="0" animBg="1" autoUpdateAnimBg="0"/>
      <p:bldP spid="18" grpId="0" animBg="1"/>
    </p:bld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89EFCBA1-EBF3-49D9-BDDE-7337F59EAC8B}" type="datetime4">
              <a:rPr lang="en-US" smtClean="0"/>
              <a:t>April 1,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94024C20-237E-41DB-BD6A-80E7090FDA1D}" type="slidenum">
              <a:rPr lang="en-US" altLang="en-US" sz="1400">
                <a:solidFill>
                  <a:srgbClr val="000066"/>
                </a:solidFill>
                <a:latin typeface="Arial" panose="020B0604020202020204" pitchFamily="34" charset="0"/>
              </a:rPr>
              <a:pPr/>
              <a:t>13</a:t>
            </a:fld>
            <a:endParaRPr lang="en-US" altLang="en-US" sz="1400">
              <a:solidFill>
                <a:srgbClr val="000066"/>
              </a:solidFill>
              <a:latin typeface="Arial" panose="020B0604020202020204" pitchFamily="34" charset="0"/>
            </a:endParaRPr>
          </a:p>
        </p:txBody>
      </p:sp>
      <p:sp>
        <p:nvSpPr>
          <p:cNvPr id="20485" name="Rectangle 2"/>
          <p:cNvSpPr>
            <a:spLocks noGrp="1" noChangeArrowheads="1"/>
          </p:cNvSpPr>
          <p:nvPr>
            <p:ph type="title"/>
          </p:nvPr>
        </p:nvSpPr>
        <p:spPr/>
        <p:txBody>
          <a:bodyPr/>
          <a:lstStyle/>
          <a:p>
            <a:r>
              <a:rPr lang="en-US" altLang="en-US" smtClean="0"/>
              <a:t>The Language in Shelby</a:t>
            </a:r>
          </a:p>
        </p:txBody>
      </p:sp>
      <p:sp>
        <p:nvSpPr>
          <p:cNvPr id="20486" name="Rectangle 3"/>
          <p:cNvSpPr>
            <a:spLocks noGrp="1" noChangeArrowheads="1"/>
          </p:cNvSpPr>
          <p:nvPr>
            <p:ph type="body" idx="1"/>
          </p:nvPr>
        </p:nvSpPr>
        <p:spPr/>
        <p:txBody>
          <a:bodyPr/>
          <a:lstStyle/>
          <a:p>
            <a:pPr>
              <a:lnSpc>
                <a:spcPct val="90000"/>
              </a:lnSpc>
            </a:pPr>
            <a:r>
              <a:rPr lang="en-US" altLang="en-US" smtClean="0"/>
              <a:t>The Key Clause</a:t>
            </a:r>
          </a:p>
          <a:p>
            <a:pPr lvl="1">
              <a:lnSpc>
                <a:spcPct val="90000"/>
              </a:lnSpc>
            </a:pPr>
            <a:r>
              <a:rPr lang="en-US" altLang="en-US" smtClean="0"/>
              <a:t>All inventory, including but not limited to agricultural chemicals, fertilizers, and fertilizer materials sold to Debtor by Van Diest Supply Co. whether now owned or hereafter acquired, including all replacements, substitutions and additions thereto, and the accounts, notes, and any other proceeds therefrom.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 No. 2</a:t>
            </a:r>
            <a:endParaRPr lang="en-US" dirty="0"/>
          </a:p>
        </p:txBody>
      </p:sp>
      <p:sp>
        <p:nvSpPr>
          <p:cNvPr id="3" name="Content Placeholder 2"/>
          <p:cNvSpPr>
            <a:spLocks noGrp="1"/>
          </p:cNvSpPr>
          <p:nvPr>
            <p:ph idx="1"/>
          </p:nvPr>
        </p:nvSpPr>
        <p:spPr/>
        <p:txBody>
          <a:bodyPr/>
          <a:lstStyle/>
          <a:p>
            <a:r>
              <a:rPr lang="en-US" dirty="0" smtClean="0"/>
              <a:t>Doc </a:t>
            </a:r>
            <a:r>
              <a:rPr lang="en-US" dirty="0" smtClean="0"/>
              <a:t>link</a:t>
            </a:r>
          </a:p>
          <a:p>
            <a:pPr lvl="1"/>
            <a:r>
              <a:rPr lang="en-US" u="sng" dirty="0">
                <a:hlinkClick r:id="rId2"/>
              </a:rPr>
              <a:t>https://docs.google.com/document/d/1dWBE_BibQoLOkAbcWXMslwaDZppOui1xiYo5Jjv6nuQ/edit?usp=sharing</a:t>
            </a:r>
            <a:r>
              <a:rPr lang="en-US" dirty="0"/>
              <a:t> </a:t>
            </a:r>
          </a:p>
        </p:txBody>
      </p:sp>
      <p:sp>
        <p:nvSpPr>
          <p:cNvPr id="4" name="Date Placeholder 3"/>
          <p:cNvSpPr>
            <a:spLocks noGrp="1"/>
          </p:cNvSpPr>
          <p:nvPr>
            <p:ph type="dt" sz="half" idx="10"/>
          </p:nvPr>
        </p:nvSpPr>
        <p:spPr/>
        <p:txBody>
          <a:bodyPr/>
          <a:lstStyle/>
          <a:p>
            <a:pPr>
              <a:defRPr/>
            </a:pPr>
            <a:fld id="{7AA3FFAB-8E0B-4E68-AE1A-29D698031176}" type="datetime4">
              <a:rPr lang="en-US" smtClean="0"/>
              <a:t>April 1,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622BB22D-7EA7-4CC0-AD21-64D47E934AEE}" type="slidenum">
              <a:rPr lang="en-US" altLang="en-US" smtClean="0"/>
              <a:pPr/>
              <a:t>14</a:t>
            </a:fld>
            <a:endParaRPr lang="en-US" altLang="en-US"/>
          </a:p>
        </p:txBody>
      </p:sp>
    </p:spTree>
    <p:extLst>
      <p:ext uri="{BB962C8B-B14F-4D97-AF65-F5344CB8AC3E}">
        <p14:creationId xmlns:p14="http://schemas.microsoft.com/office/powerpoint/2010/main" val="30937144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 No. 2</a:t>
            </a:r>
            <a:endParaRPr lang="en-US" dirty="0"/>
          </a:p>
        </p:txBody>
      </p:sp>
      <p:sp>
        <p:nvSpPr>
          <p:cNvPr id="3" name="Content Placeholder 2"/>
          <p:cNvSpPr>
            <a:spLocks noGrp="1"/>
          </p:cNvSpPr>
          <p:nvPr>
            <p:ph idx="1"/>
          </p:nvPr>
        </p:nvSpPr>
        <p:spPr/>
        <p:txBody>
          <a:bodyPr/>
          <a:lstStyle/>
          <a:p>
            <a:r>
              <a:rPr lang="en-US" dirty="0" smtClean="0"/>
              <a:t>Wireless Access</a:t>
            </a:r>
          </a:p>
          <a:p>
            <a:pPr lvl="1"/>
            <a:r>
              <a:rPr lang="en-US" dirty="0" smtClean="0"/>
              <a:t>Username: </a:t>
            </a:r>
            <a:r>
              <a:rPr lang="en-US" dirty="0"/>
              <a:t>LAWS42201A</a:t>
            </a:r>
            <a:endParaRPr lang="en-US" dirty="0" smtClean="0"/>
          </a:p>
          <a:p>
            <a:pPr lvl="1"/>
            <a:r>
              <a:rPr lang="en-US" dirty="0" smtClean="0"/>
              <a:t>Password: </a:t>
            </a:r>
            <a:r>
              <a:rPr lang="en-US" dirty="0"/>
              <a:t>6qbp8</a:t>
            </a:r>
            <a:endParaRPr lang="en-US" dirty="0" smtClean="0"/>
          </a:p>
          <a:p>
            <a:r>
              <a:rPr lang="en-US" dirty="0" smtClean="0"/>
              <a:t>Last Name M-Z Doc link</a:t>
            </a:r>
          </a:p>
          <a:p>
            <a:pPr lvl="1"/>
            <a:r>
              <a:rPr lang="en-US" u="sng" dirty="0">
                <a:hlinkClick r:id="rId2"/>
              </a:rPr>
              <a:t>https://docs.google.com/document/d/1p_uMfcqXyBpis7qHjc6d6TqBHsgdaN3NAXnvWw4jlCM/edit?usp=sharing</a:t>
            </a:r>
            <a:r>
              <a:rPr lang="en-US" dirty="0"/>
              <a:t> </a:t>
            </a:r>
            <a:endParaRPr lang="en-US" dirty="0" smtClean="0"/>
          </a:p>
        </p:txBody>
      </p:sp>
      <p:sp>
        <p:nvSpPr>
          <p:cNvPr id="4" name="Date Placeholder 3"/>
          <p:cNvSpPr>
            <a:spLocks noGrp="1"/>
          </p:cNvSpPr>
          <p:nvPr>
            <p:ph type="dt" sz="half" idx="10"/>
          </p:nvPr>
        </p:nvSpPr>
        <p:spPr/>
        <p:txBody>
          <a:bodyPr/>
          <a:lstStyle/>
          <a:p>
            <a:pPr>
              <a:defRPr/>
            </a:pPr>
            <a:fld id="{7AA3FFAB-8E0B-4E68-AE1A-29D698031176}" type="datetime4">
              <a:rPr lang="en-US" smtClean="0"/>
              <a:t>April 1, 2021</a:t>
            </a:fld>
            <a:endParaRPr lang="en-US" altLang="en-US" dirty="0">
              <a:solidFill>
                <a:schemeClr val="bg2"/>
              </a:solidFill>
            </a:endParaRPr>
          </a:p>
        </p:txBody>
      </p:sp>
      <p:sp>
        <p:nvSpPr>
          <p:cNvPr id="5" name="Slide Number Placeholder 4"/>
          <p:cNvSpPr>
            <a:spLocks noGrp="1"/>
          </p:cNvSpPr>
          <p:nvPr>
            <p:ph type="sldNum" sz="quarter" idx="12"/>
          </p:nvPr>
        </p:nvSpPr>
        <p:spPr/>
        <p:txBody>
          <a:bodyPr/>
          <a:lstStyle/>
          <a:p>
            <a:fld id="{622BB22D-7EA7-4CC0-AD21-64D47E934AEE}" type="slidenum">
              <a:rPr lang="en-US" altLang="en-US" smtClean="0"/>
              <a:pPr/>
              <a:t>15</a:t>
            </a:fld>
            <a:endParaRPr lang="en-US" altLang="en-US"/>
          </a:p>
        </p:txBody>
      </p:sp>
    </p:spTree>
    <p:extLst>
      <p:ext uri="{BB962C8B-B14F-4D97-AF65-F5344CB8AC3E}">
        <p14:creationId xmlns:p14="http://schemas.microsoft.com/office/powerpoint/2010/main" val="285817661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77E18420-A477-4064-A2B7-A59AC08C9E63}" type="datetime4">
              <a:rPr lang="en-US" smtClean="0"/>
              <a:t>April 1,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23463614-058D-4829-B636-BB3F36803C57}" type="slidenum">
              <a:rPr lang="en-US" altLang="en-US" sz="1400">
                <a:solidFill>
                  <a:srgbClr val="000066"/>
                </a:solidFill>
                <a:latin typeface="Arial" panose="020B0604020202020204" pitchFamily="34" charset="0"/>
              </a:rPr>
              <a:pPr/>
              <a:t>16</a:t>
            </a:fld>
            <a:endParaRPr lang="en-US" altLang="en-US" sz="1400">
              <a:solidFill>
                <a:srgbClr val="000066"/>
              </a:solidFill>
              <a:latin typeface="Arial" panose="020B0604020202020204" pitchFamily="34" charset="0"/>
            </a:endParaRPr>
          </a:p>
        </p:txBody>
      </p:sp>
      <p:sp>
        <p:nvSpPr>
          <p:cNvPr id="21509" name="Rectangle 2"/>
          <p:cNvSpPr>
            <a:spLocks noGrp="1" noChangeArrowheads="1"/>
          </p:cNvSpPr>
          <p:nvPr>
            <p:ph type="title"/>
          </p:nvPr>
        </p:nvSpPr>
        <p:spPr/>
        <p:txBody>
          <a:bodyPr/>
          <a:lstStyle/>
          <a:p>
            <a:r>
              <a:rPr lang="en-US" altLang="en-US" smtClean="0"/>
              <a:t>Try It in Pieces</a:t>
            </a:r>
          </a:p>
        </p:txBody>
      </p:sp>
      <p:sp>
        <p:nvSpPr>
          <p:cNvPr id="21510" name="Rectangle 3"/>
          <p:cNvSpPr>
            <a:spLocks noGrp="1" noChangeArrowheads="1"/>
          </p:cNvSpPr>
          <p:nvPr>
            <p:ph type="body" idx="1"/>
          </p:nvPr>
        </p:nvSpPr>
        <p:spPr/>
        <p:txBody>
          <a:bodyPr/>
          <a:lstStyle/>
          <a:p>
            <a:r>
              <a:rPr lang="en-US" altLang="en-US" smtClean="0"/>
              <a:t>The Key Clause</a:t>
            </a:r>
          </a:p>
          <a:p>
            <a:pPr lvl="1"/>
            <a:r>
              <a:rPr lang="en-US" altLang="en-US" smtClean="0"/>
              <a:t>All inventory </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D5133175-EE9E-45E9-A783-952E12C762FE}" type="datetime4">
              <a:rPr lang="en-US" smtClean="0"/>
              <a:t>April 1,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4BD88A2C-533B-4924-96AC-FC60A886BC30}" type="slidenum">
              <a:rPr lang="en-US" altLang="en-US" sz="1400">
                <a:solidFill>
                  <a:srgbClr val="000066"/>
                </a:solidFill>
                <a:latin typeface="Arial" panose="020B0604020202020204" pitchFamily="34" charset="0"/>
              </a:rPr>
              <a:pPr/>
              <a:t>17</a:t>
            </a:fld>
            <a:endParaRPr lang="en-US" altLang="en-US" sz="1400">
              <a:solidFill>
                <a:srgbClr val="000066"/>
              </a:solidFill>
              <a:latin typeface="Arial" panose="020B0604020202020204" pitchFamily="34" charset="0"/>
            </a:endParaRPr>
          </a:p>
        </p:txBody>
      </p:sp>
      <p:sp>
        <p:nvSpPr>
          <p:cNvPr id="22533" name="Rectangle 2"/>
          <p:cNvSpPr>
            <a:spLocks noGrp="1" noChangeArrowheads="1"/>
          </p:cNvSpPr>
          <p:nvPr>
            <p:ph type="title"/>
          </p:nvPr>
        </p:nvSpPr>
        <p:spPr/>
        <p:txBody>
          <a:bodyPr/>
          <a:lstStyle/>
          <a:p>
            <a:r>
              <a:rPr lang="en-US" altLang="en-US" smtClean="0"/>
              <a:t>Try It in Pieces</a:t>
            </a:r>
          </a:p>
        </p:txBody>
      </p:sp>
      <p:sp>
        <p:nvSpPr>
          <p:cNvPr id="22534" name="Rectangle 3"/>
          <p:cNvSpPr>
            <a:spLocks noGrp="1" noChangeArrowheads="1"/>
          </p:cNvSpPr>
          <p:nvPr>
            <p:ph type="body" idx="1"/>
          </p:nvPr>
        </p:nvSpPr>
        <p:spPr/>
        <p:txBody>
          <a:bodyPr/>
          <a:lstStyle/>
          <a:p>
            <a:r>
              <a:rPr lang="en-US" altLang="en-US" smtClean="0"/>
              <a:t>The Key Clause</a:t>
            </a:r>
          </a:p>
          <a:p>
            <a:pPr lvl="1"/>
            <a:r>
              <a:rPr lang="en-US" altLang="en-US" smtClean="0"/>
              <a:t>All inventory, </a:t>
            </a:r>
            <a:r>
              <a:rPr lang="en-US" altLang="en-US" smtClean="0">
                <a:solidFill>
                  <a:srgbClr val="FF0000"/>
                </a:solidFill>
              </a:rPr>
              <a:t>whether now owned or hereafter acquired</a:t>
            </a:r>
            <a:r>
              <a:rPr lang="en-US" altLang="en-US" smtClean="0"/>
              <a:t> </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ED5888A6-E58B-437E-A9AB-A6DF7AD16D22}" type="datetime4">
              <a:rPr lang="en-US" smtClean="0"/>
              <a:t>April 1,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52418785-A0CA-4C9D-84E9-94D8076FDB2C}" type="slidenum">
              <a:rPr lang="en-US" altLang="en-US" sz="1400">
                <a:solidFill>
                  <a:srgbClr val="000066"/>
                </a:solidFill>
                <a:latin typeface="Arial" panose="020B0604020202020204" pitchFamily="34" charset="0"/>
              </a:rPr>
              <a:pPr/>
              <a:t>18</a:t>
            </a:fld>
            <a:endParaRPr lang="en-US" altLang="en-US" sz="1400">
              <a:solidFill>
                <a:srgbClr val="000066"/>
              </a:solidFill>
              <a:latin typeface="Arial" panose="020B0604020202020204" pitchFamily="34" charset="0"/>
            </a:endParaRPr>
          </a:p>
        </p:txBody>
      </p:sp>
      <p:sp>
        <p:nvSpPr>
          <p:cNvPr id="23557" name="Rectangle 2"/>
          <p:cNvSpPr>
            <a:spLocks noGrp="1" noChangeArrowheads="1"/>
          </p:cNvSpPr>
          <p:nvPr>
            <p:ph type="title"/>
          </p:nvPr>
        </p:nvSpPr>
        <p:spPr/>
        <p:txBody>
          <a:bodyPr/>
          <a:lstStyle/>
          <a:p>
            <a:r>
              <a:rPr lang="en-US" altLang="en-US" smtClean="0"/>
              <a:t>Try It in Pieces</a:t>
            </a:r>
          </a:p>
        </p:txBody>
      </p:sp>
      <p:sp>
        <p:nvSpPr>
          <p:cNvPr id="23558" name="Rectangle 3"/>
          <p:cNvSpPr>
            <a:spLocks noGrp="1" noChangeArrowheads="1"/>
          </p:cNvSpPr>
          <p:nvPr>
            <p:ph type="body" idx="1"/>
          </p:nvPr>
        </p:nvSpPr>
        <p:spPr/>
        <p:txBody>
          <a:bodyPr/>
          <a:lstStyle/>
          <a:p>
            <a:r>
              <a:rPr lang="en-US" altLang="en-US" smtClean="0"/>
              <a:t>The Key Clause</a:t>
            </a:r>
          </a:p>
          <a:p>
            <a:pPr lvl="1"/>
            <a:r>
              <a:rPr lang="en-US" altLang="en-US" smtClean="0"/>
              <a:t>All inventory, whether now owned or hereafter acquired, </a:t>
            </a:r>
            <a:r>
              <a:rPr lang="en-US" altLang="en-US" smtClean="0">
                <a:solidFill>
                  <a:srgbClr val="FF0000"/>
                </a:solidFill>
              </a:rPr>
              <a:t>including all replacements, substitutions and additions thereto, and the accounts, notes, and any other proceeds therefrom</a:t>
            </a:r>
            <a:r>
              <a:rPr lang="en-US" altLang="en-US" smtClean="0"/>
              <a:t> </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61844EC4-6E4B-47C1-85D6-970DD26DE142}" type="datetime4">
              <a:rPr lang="en-US" smtClean="0"/>
              <a:t>April 1,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EBC5AF5D-2350-483C-B27F-6F3C683BE61B}" type="slidenum">
              <a:rPr lang="en-US" altLang="en-US" sz="1400">
                <a:solidFill>
                  <a:srgbClr val="000066"/>
                </a:solidFill>
                <a:latin typeface="Arial" panose="020B0604020202020204" pitchFamily="34" charset="0"/>
              </a:rPr>
              <a:pPr/>
              <a:t>19</a:t>
            </a:fld>
            <a:endParaRPr lang="en-US" altLang="en-US" sz="1400">
              <a:solidFill>
                <a:srgbClr val="000066"/>
              </a:solidFill>
              <a:latin typeface="Arial" panose="020B0604020202020204" pitchFamily="34" charset="0"/>
            </a:endParaRPr>
          </a:p>
        </p:txBody>
      </p:sp>
      <p:sp>
        <p:nvSpPr>
          <p:cNvPr id="24581" name="Rectangle 2"/>
          <p:cNvSpPr>
            <a:spLocks noGrp="1" noChangeArrowheads="1"/>
          </p:cNvSpPr>
          <p:nvPr>
            <p:ph type="title"/>
          </p:nvPr>
        </p:nvSpPr>
        <p:spPr/>
        <p:txBody>
          <a:bodyPr/>
          <a:lstStyle/>
          <a:p>
            <a:r>
              <a:rPr lang="en-US" altLang="en-US" smtClean="0"/>
              <a:t>Try It in Pieces</a:t>
            </a:r>
          </a:p>
        </p:txBody>
      </p:sp>
      <p:sp>
        <p:nvSpPr>
          <p:cNvPr id="24582" name="Rectangle 3"/>
          <p:cNvSpPr>
            <a:spLocks noGrp="1" noChangeArrowheads="1"/>
          </p:cNvSpPr>
          <p:nvPr>
            <p:ph type="body" idx="1"/>
          </p:nvPr>
        </p:nvSpPr>
        <p:spPr/>
        <p:txBody>
          <a:bodyPr/>
          <a:lstStyle/>
          <a:p>
            <a:r>
              <a:rPr lang="en-US" altLang="en-US" smtClean="0"/>
              <a:t>The Key Clause</a:t>
            </a:r>
          </a:p>
          <a:p>
            <a:pPr lvl="1"/>
            <a:r>
              <a:rPr lang="en-US" altLang="en-US" smtClean="0"/>
              <a:t>All inventory, </a:t>
            </a:r>
            <a:r>
              <a:rPr lang="en-US" altLang="en-US" smtClean="0">
                <a:solidFill>
                  <a:srgbClr val="FF0000"/>
                </a:solidFill>
              </a:rPr>
              <a:t>including but not limited to xxx,</a:t>
            </a:r>
            <a:r>
              <a:rPr lang="en-US" altLang="en-US" smtClean="0"/>
              <a:t> whether now owned or hereafter acquired, including all replacements, substitutions and additions thereto, and the accounts, notes, and any other proceeds therefrom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AFB6CB36-8827-4BEB-887A-7FD6FE0D9F00}" type="datetime4">
              <a:rPr lang="en-US" smtClean="0"/>
              <a:t>April 1,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E2D6C7C2-BAA7-4259-B333-0852681BBE62}" type="slidenum">
              <a:rPr lang="en-US" altLang="en-US" sz="1400">
                <a:solidFill>
                  <a:srgbClr val="000066"/>
                </a:solidFill>
                <a:latin typeface="Arial" panose="020B0604020202020204" pitchFamily="34" charset="0"/>
              </a:rPr>
              <a:pPr/>
              <a:t>2</a:t>
            </a:fld>
            <a:endParaRPr lang="en-US" altLang="en-US" sz="1400">
              <a:solidFill>
                <a:srgbClr val="000066"/>
              </a:solidFill>
              <a:latin typeface="Arial" panose="020B0604020202020204" pitchFamily="34" charset="0"/>
            </a:endParaRPr>
          </a:p>
        </p:txBody>
      </p:sp>
      <p:sp>
        <p:nvSpPr>
          <p:cNvPr id="4101" name="Rectangle 2"/>
          <p:cNvSpPr>
            <a:spLocks noGrp="1" noChangeArrowheads="1"/>
          </p:cNvSpPr>
          <p:nvPr>
            <p:ph type="title"/>
          </p:nvPr>
        </p:nvSpPr>
        <p:spPr/>
        <p:txBody>
          <a:bodyPr/>
          <a:lstStyle/>
          <a:p>
            <a:r>
              <a:rPr lang="en-US" altLang="en-US" smtClean="0"/>
              <a:t>9-203</a:t>
            </a:r>
          </a:p>
        </p:txBody>
      </p:sp>
      <p:sp>
        <p:nvSpPr>
          <p:cNvPr id="4102" name="Rectangle 3"/>
          <p:cNvSpPr>
            <a:spLocks noGrp="1" noChangeArrowheads="1"/>
          </p:cNvSpPr>
          <p:nvPr>
            <p:ph type="body" idx="1"/>
          </p:nvPr>
        </p:nvSpPr>
        <p:spPr/>
        <p:txBody>
          <a:bodyPr/>
          <a:lstStyle/>
          <a:p>
            <a:r>
              <a:rPr lang="en-US" altLang="en-US" smtClean="0">
                <a:cs typeface="Times New Roman" panose="02020603050405020304" pitchFamily="18" charset="0"/>
              </a:rPr>
              <a:t>(a) </a:t>
            </a:r>
            <a:r>
              <a:rPr lang="en-US" altLang="en-US" b="1" smtClean="0">
                <a:cs typeface="Times New Roman" panose="02020603050405020304" pitchFamily="18" charset="0"/>
              </a:rPr>
              <a:t>[Attachment.]</a:t>
            </a:r>
            <a:endParaRPr lang="en-US" altLang="en-US" smtClean="0">
              <a:cs typeface="Times New Roman" panose="02020603050405020304" pitchFamily="18" charset="0"/>
            </a:endParaRPr>
          </a:p>
          <a:p>
            <a:pPr lvl="1"/>
            <a:r>
              <a:rPr lang="en-US" altLang="en-US" smtClean="0">
                <a:cs typeface="Times New Roman" panose="02020603050405020304" pitchFamily="18" charset="0"/>
              </a:rPr>
              <a:t>A security interest </a:t>
            </a:r>
            <a:r>
              <a:rPr lang="en-US" altLang="en-US" smtClean="0">
                <a:solidFill>
                  <a:srgbClr val="FF0000"/>
                </a:solidFill>
                <a:cs typeface="Times New Roman" panose="02020603050405020304" pitchFamily="18" charset="0"/>
              </a:rPr>
              <a:t>attaches</a:t>
            </a:r>
            <a:r>
              <a:rPr lang="en-US" altLang="en-US" smtClean="0">
                <a:cs typeface="Times New Roman" panose="02020603050405020304" pitchFamily="18" charset="0"/>
              </a:rPr>
              <a:t> to collateral when it becomes enforceable against the debtor with respect to the collateral, unless an agreement expressly postpones the time of attachment.</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CAF5D798-6187-417D-B1BE-27B5E5B3ED29}" type="datetime4">
              <a:rPr lang="en-US" smtClean="0"/>
              <a:t>April 1,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3E40BBDC-0BA6-4635-9399-2ECB40F1C007}" type="slidenum">
              <a:rPr lang="en-US" altLang="en-US" sz="1400">
                <a:solidFill>
                  <a:srgbClr val="000066"/>
                </a:solidFill>
                <a:latin typeface="Arial" panose="020B0604020202020204" pitchFamily="34" charset="0"/>
              </a:rPr>
              <a:pPr/>
              <a:t>20</a:t>
            </a:fld>
            <a:endParaRPr lang="en-US" altLang="en-US" sz="1400">
              <a:solidFill>
                <a:srgbClr val="000066"/>
              </a:solidFill>
              <a:latin typeface="Arial" panose="020B0604020202020204" pitchFamily="34" charset="0"/>
            </a:endParaRPr>
          </a:p>
        </p:txBody>
      </p:sp>
      <p:sp>
        <p:nvSpPr>
          <p:cNvPr id="25605" name="Rectangle 2"/>
          <p:cNvSpPr>
            <a:spLocks noGrp="1" noChangeArrowheads="1"/>
          </p:cNvSpPr>
          <p:nvPr>
            <p:ph type="title"/>
          </p:nvPr>
        </p:nvSpPr>
        <p:spPr/>
        <p:txBody>
          <a:bodyPr/>
          <a:lstStyle/>
          <a:p>
            <a:r>
              <a:rPr lang="en-US" altLang="en-US" smtClean="0"/>
              <a:t>Try It in Pieces</a:t>
            </a:r>
          </a:p>
        </p:txBody>
      </p:sp>
      <p:sp>
        <p:nvSpPr>
          <p:cNvPr id="25606" name="Rectangle 3"/>
          <p:cNvSpPr>
            <a:spLocks noGrp="1" noChangeArrowheads="1"/>
          </p:cNvSpPr>
          <p:nvPr>
            <p:ph type="body" idx="1"/>
          </p:nvPr>
        </p:nvSpPr>
        <p:spPr/>
        <p:txBody>
          <a:bodyPr/>
          <a:lstStyle/>
          <a:p>
            <a:pPr>
              <a:lnSpc>
                <a:spcPct val="90000"/>
              </a:lnSpc>
            </a:pPr>
            <a:r>
              <a:rPr lang="en-US" altLang="en-US" smtClean="0"/>
              <a:t>The Key Clause</a:t>
            </a:r>
          </a:p>
          <a:p>
            <a:pPr lvl="1">
              <a:lnSpc>
                <a:spcPct val="90000"/>
              </a:lnSpc>
            </a:pPr>
            <a:r>
              <a:rPr lang="en-US" altLang="en-US" smtClean="0"/>
              <a:t>All inventory, </a:t>
            </a:r>
            <a:r>
              <a:rPr lang="en-US" altLang="en-US" smtClean="0">
                <a:solidFill>
                  <a:schemeClr val="tx1"/>
                </a:solidFill>
              </a:rPr>
              <a:t>including but not limited to</a:t>
            </a:r>
            <a:r>
              <a:rPr lang="en-US" altLang="en-US" smtClean="0">
                <a:solidFill>
                  <a:srgbClr val="FF0000"/>
                </a:solidFill>
              </a:rPr>
              <a:t> agricultural chemicals, fertilizers, and fertilizer materials sold to Debtor by Van Diest Supply Co.</a:t>
            </a:r>
            <a:r>
              <a:rPr lang="en-US" altLang="en-US" smtClean="0">
                <a:solidFill>
                  <a:schemeClr val="tx1"/>
                </a:solidFill>
              </a:rPr>
              <a:t>,</a:t>
            </a:r>
            <a:r>
              <a:rPr lang="en-US" altLang="en-US" smtClean="0"/>
              <a:t> whether now owned or hereafter acquired, including all replacements, substitutions and additions thereto, and the accounts, notes, and any other proceeds therefrom </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AD2C7278-5147-418B-9122-872FAD50C70D}" type="datetime4">
              <a:rPr lang="en-US" smtClean="0"/>
              <a:t>April 1,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F91E2B70-A1D8-4111-9152-929E83A31489}" type="slidenum">
              <a:rPr lang="en-US" altLang="en-US" sz="1400">
                <a:solidFill>
                  <a:srgbClr val="000066"/>
                </a:solidFill>
                <a:latin typeface="Arial" panose="020B0604020202020204" pitchFamily="34" charset="0"/>
              </a:rPr>
              <a:pPr/>
              <a:t>21</a:t>
            </a:fld>
            <a:endParaRPr lang="en-US" altLang="en-US" sz="1400">
              <a:solidFill>
                <a:srgbClr val="000066"/>
              </a:solidFill>
              <a:latin typeface="Arial" panose="020B0604020202020204" pitchFamily="34" charset="0"/>
            </a:endParaRPr>
          </a:p>
        </p:txBody>
      </p:sp>
      <p:sp>
        <p:nvSpPr>
          <p:cNvPr id="26629" name="Rectangle 2"/>
          <p:cNvSpPr>
            <a:spLocks noGrp="1" noChangeArrowheads="1"/>
          </p:cNvSpPr>
          <p:nvPr>
            <p:ph type="title"/>
          </p:nvPr>
        </p:nvSpPr>
        <p:spPr/>
        <p:txBody>
          <a:bodyPr/>
          <a:lstStyle/>
          <a:p>
            <a:r>
              <a:rPr lang="en-US" altLang="en-US" smtClean="0"/>
              <a:t>Shelby?</a:t>
            </a:r>
          </a:p>
        </p:txBody>
      </p:sp>
      <p:sp>
        <p:nvSpPr>
          <p:cNvPr id="26630" name="Rectangle 3"/>
          <p:cNvSpPr>
            <a:spLocks noGrp="1" noChangeArrowheads="1"/>
          </p:cNvSpPr>
          <p:nvPr>
            <p:ph type="body" idx="1"/>
          </p:nvPr>
        </p:nvSpPr>
        <p:spPr/>
        <p:txBody>
          <a:bodyPr/>
          <a:lstStyle/>
          <a:p>
            <a:pPr>
              <a:lnSpc>
                <a:spcPct val="90000"/>
              </a:lnSpc>
            </a:pPr>
            <a:r>
              <a:rPr lang="en-US" altLang="en-US" smtClean="0"/>
              <a:t>The Key Clause</a:t>
            </a:r>
          </a:p>
          <a:p>
            <a:pPr lvl="1">
              <a:lnSpc>
                <a:spcPct val="90000"/>
              </a:lnSpc>
            </a:pPr>
            <a:r>
              <a:rPr lang="en-US" altLang="en-US" smtClean="0"/>
              <a:t>All inventory, </a:t>
            </a:r>
            <a:r>
              <a:rPr lang="en-US" altLang="en-US" smtClean="0">
                <a:solidFill>
                  <a:schemeClr val="tx1"/>
                </a:solidFill>
              </a:rPr>
              <a:t>including but not limited to</a:t>
            </a:r>
            <a:r>
              <a:rPr lang="en-US" altLang="en-US" smtClean="0">
                <a:solidFill>
                  <a:srgbClr val="FF0000"/>
                </a:solidFill>
              </a:rPr>
              <a:t> </a:t>
            </a:r>
            <a:r>
              <a:rPr lang="en-US" altLang="en-US" smtClean="0"/>
              <a:t>agricultural chemicals, fertilizers, and fertilizer materials sold to Debtor by Van Diest Supply Co.</a:t>
            </a:r>
            <a:r>
              <a:rPr lang="en-US" altLang="en-US" smtClean="0">
                <a:solidFill>
                  <a:schemeClr val="tx1"/>
                </a:solidFill>
              </a:rPr>
              <a:t>,</a:t>
            </a:r>
            <a:r>
              <a:rPr lang="en-US" altLang="en-US" smtClean="0"/>
              <a:t> whether now owned or hereafter acquired, including all replacements, substitutions and additions thereto, and the accounts, notes, and any other proceeds therefrom </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472F02E8-F01B-4CD9-9E12-2E599BC8929C}" type="datetime4">
              <a:rPr lang="en-US" smtClean="0"/>
              <a:t>April 1,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64E26CB0-2624-40C7-9FF7-4D543771CE86}" type="slidenum">
              <a:rPr lang="en-US" altLang="en-US" sz="1400">
                <a:solidFill>
                  <a:srgbClr val="000066"/>
                </a:solidFill>
                <a:latin typeface="Arial" panose="020B0604020202020204" pitchFamily="34" charset="0"/>
              </a:rPr>
              <a:pPr/>
              <a:t>22</a:t>
            </a:fld>
            <a:endParaRPr lang="en-US" altLang="en-US" sz="1400">
              <a:solidFill>
                <a:srgbClr val="000066"/>
              </a:solidFill>
              <a:latin typeface="Arial" panose="020B0604020202020204" pitchFamily="34" charset="0"/>
            </a:endParaRPr>
          </a:p>
        </p:txBody>
      </p:sp>
      <p:sp>
        <p:nvSpPr>
          <p:cNvPr id="27653" name="Rectangle 2"/>
          <p:cNvSpPr>
            <a:spLocks noGrp="1" noChangeArrowheads="1"/>
          </p:cNvSpPr>
          <p:nvPr>
            <p:ph type="title"/>
          </p:nvPr>
        </p:nvSpPr>
        <p:spPr/>
        <p:txBody>
          <a:bodyPr/>
          <a:lstStyle/>
          <a:p>
            <a:r>
              <a:rPr lang="en-US" altLang="en-US" smtClean="0"/>
              <a:t>Shelby!</a:t>
            </a:r>
          </a:p>
        </p:txBody>
      </p:sp>
      <p:sp>
        <p:nvSpPr>
          <p:cNvPr id="27654" name="Rectangle 3"/>
          <p:cNvSpPr>
            <a:spLocks noGrp="1" noChangeArrowheads="1"/>
          </p:cNvSpPr>
          <p:nvPr>
            <p:ph type="body" idx="1"/>
          </p:nvPr>
        </p:nvSpPr>
        <p:spPr/>
        <p:txBody>
          <a:bodyPr/>
          <a:lstStyle/>
          <a:p>
            <a:pPr>
              <a:lnSpc>
                <a:spcPct val="90000"/>
              </a:lnSpc>
            </a:pPr>
            <a:r>
              <a:rPr lang="en-US" altLang="en-US" smtClean="0"/>
              <a:t>The Key Clause</a:t>
            </a:r>
          </a:p>
          <a:p>
            <a:pPr lvl="1">
              <a:lnSpc>
                <a:spcPct val="90000"/>
              </a:lnSpc>
            </a:pPr>
            <a:r>
              <a:rPr lang="en-US" altLang="en-US" smtClean="0"/>
              <a:t>All inventory, including but not limited to agricultural chemicals, fertilizers, and fertilizer materials sold to Debtor by Van Diest Supply Co. whether now owned or hereafter acquired, including all replacements, substitutions and additions thereto, and the accounts, notes, and any other proceeds therefrom </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389914A9-FEEE-4B53-A43C-688F3E72D53B}" type="datetime4">
              <a:rPr lang="en-US" smtClean="0"/>
              <a:t>April 1,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0FB0B300-BBE5-4EA5-94BA-99E078B5300B}" type="slidenum">
              <a:rPr lang="en-US" altLang="en-US" sz="1400">
                <a:solidFill>
                  <a:srgbClr val="000066"/>
                </a:solidFill>
                <a:latin typeface="Arial" panose="020B0604020202020204" pitchFamily="34" charset="0"/>
              </a:rPr>
              <a:pPr/>
              <a:t>23</a:t>
            </a:fld>
            <a:endParaRPr lang="en-US" altLang="en-US" sz="1400">
              <a:solidFill>
                <a:srgbClr val="000066"/>
              </a:solidFill>
              <a:latin typeface="Arial" panose="020B0604020202020204" pitchFamily="34" charset="0"/>
            </a:endParaRPr>
          </a:p>
        </p:txBody>
      </p:sp>
      <p:sp>
        <p:nvSpPr>
          <p:cNvPr id="28677" name="Rectangle 2"/>
          <p:cNvSpPr>
            <a:spLocks noGrp="1" noChangeArrowheads="1"/>
          </p:cNvSpPr>
          <p:nvPr>
            <p:ph type="title"/>
          </p:nvPr>
        </p:nvSpPr>
        <p:spPr/>
        <p:txBody>
          <a:bodyPr/>
          <a:lstStyle/>
          <a:p>
            <a:r>
              <a:rPr lang="en-US" altLang="en-US" smtClean="0"/>
              <a:t>Watch the Comma</a:t>
            </a:r>
          </a:p>
        </p:txBody>
      </p:sp>
      <p:sp>
        <p:nvSpPr>
          <p:cNvPr id="28678" name="Rectangle 3"/>
          <p:cNvSpPr>
            <a:spLocks noGrp="1" noChangeArrowheads="1"/>
          </p:cNvSpPr>
          <p:nvPr>
            <p:ph type="body" idx="1"/>
          </p:nvPr>
        </p:nvSpPr>
        <p:spPr/>
        <p:txBody>
          <a:bodyPr/>
          <a:lstStyle/>
          <a:p>
            <a:pPr>
              <a:lnSpc>
                <a:spcPct val="90000"/>
              </a:lnSpc>
            </a:pPr>
            <a:r>
              <a:rPr lang="en-US" altLang="en-US" smtClean="0"/>
              <a:t>The Key Clause</a:t>
            </a:r>
          </a:p>
          <a:p>
            <a:pPr lvl="1">
              <a:lnSpc>
                <a:spcPct val="90000"/>
              </a:lnSpc>
            </a:pPr>
            <a:r>
              <a:rPr lang="en-US" altLang="en-US" smtClean="0"/>
              <a:t>All inventory, </a:t>
            </a:r>
            <a:r>
              <a:rPr lang="en-US" altLang="en-US" smtClean="0">
                <a:solidFill>
                  <a:schemeClr val="tx1"/>
                </a:solidFill>
              </a:rPr>
              <a:t>including but not limited to</a:t>
            </a:r>
            <a:r>
              <a:rPr lang="en-US" altLang="en-US" smtClean="0">
                <a:solidFill>
                  <a:srgbClr val="FF0000"/>
                </a:solidFill>
              </a:rPr>
              <a:t> </a:t>
            </a:r>
            <a:r>
              <a:rPr lang="en-US" altLang="en-US" smtClean="0">
                <a:solidFill>
                  <a:schemeClr val="tx1"/>
                </a:solidFill>
              </a:rPr>
              <a:t>agricultural chemicals, fertilizers, and fertilizer materials sold to Debtor by Van Diest Supply Co.</a:t>
            </a:r>
            <a:r>
              <a:rPr lang="en-US" altLang="en-US" smtClean="0">
                <a:solidFill>
                  <a:srgbClr val="FF0000"/>
                </a:solidFill>
              </a:rPr>
              <a:t>,</a:t>
            </a:r>
            <a:r>
              <a:rPr lang="en-US" altLang="en-US" smtClean="0"/>
              <a:t> whether now owned or hereafter acquired, including all replacements, substitutions and additions thereto, and the accounts, notes, and any other proceeds therefrom </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ABAD066E-1F41-48C6-B662-527D8A20D931}" type="datetime4">
              <a:rPr lang="en-US" smtClean="0"/>
              <a:t>April 1,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EC16E644-EE04-45B8-B1AB-24A590043602}" type="slidenum">
              <a:rPr lang="en-US" altLang="en-US" sz="1400">
                <a:solidFill>
                  <a:srgbClr val="000066"/>
                </a:solidFill>
                <a:latin typeface="Arial" panose="020B0604020202020204" pitchFamily="34" charset="0"/>
              </a:rPr>
              <a:pPr/>
              <a:t>24</a:t>
            </a:fld>
            <a:endParaRPr lang="en-US" altLang="en-US" sz="1400">
              <a:solidFill>
                <a:srgbClr val="000066"/>
              </a:solidFill>
              <a:latin typeface="Arial" panose="020B0604020202020204" pitchFamily="34" charset="0"/>
            </a:endParaRPr>
          </a:p>
        </p:txBody>
      </p:sp>
      <p:sp>
        <p:nvSpPr>
          <p:cNvPr id="29701" name="Rectangle 2"/>
          <p:cNvSpPr>
            <a:spLocks noGrp="1" noChangeArrowheads="1"/>
          </p:cNvSpPr>
          <p:nvPr>
            <p:ph type="title"/>
          </p:nvPr>
        </p:nvSpPr>
        <p:spPr/>
        <p:txBody>
          <a:bodyPr/>
          <a:lstStyle/>
          <a:p>
            <a:r>
              <a:rPr lang="en-US" altLang="en-US" smtClean="0"/>
              <a:t>Watch the Comma</a:t>
            </a:r>
          </a:p>
        </p:txBody>
      </p:sp>
      <p:sp>
        <p:nvSpPr>
          <p:cNvPr id="29702" name="Rectangle 3"/>
          <p:cNvSpPr>
            <a:spLocks noGrp="1" noChangeArrowheads="1"/>
          </p:cNvSpPr>
          <p:nvPr>
            <p:ph type="body" idx="1"/>
          </p:nvPr>
        </p:nvSpPr>
        <p:spPr/>
        <p:txBody>
          <a:bodyPr/>
          <a:lstStyle/>
          <a:p>
            <a:pPr>
              <a:lnSpc>
                <a:spcPct val="90000"/>
              </a:lnSpc>
            </a:pPr>
            <a:r>
              <a:rPr lang="en-US" altLang="en-US" smtClean="0"/>
              <a:t>The Key Clause</a:t>
            </a:r>
          </a:p>
          <a:p>
            <a:pPr lvl="1">
              <a:lnSpc>
                <a:spcPct val="90000"/>
              </a:lnSpc>
            </a:pPr>
            <a:r>
              <a:rPr lang="en-US" altLang="en-US" smtClean="0"/>
              <a:t>All inventory, including but not limited to agricultural chemicals, fertilizers, and fertilizer materials sold to Debtor by Van Diest Supply Co. whether now owned or hereafter acquired</a:t>
            </a:r>
            <a:r>
              <a:rPr lang="en-US" altLang="en-US" smtClean="0">
                <a:solidFill>
                  <a:srgbClr val="FF0000"/>
                </a:solidFill>
              </a:rPr>
              <a:t>,</a:t>
            </a:r>
            <a:r>
              <a:rPr lang="en-US" altLang="en-US" smtClean="0"/>
              <a:t> including all replacements, substitutions and additions thereto, and the accounts, notes, and any other proceeds therefrom </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ECA0BEF7-F831-4A23-AAB2-8341B2EFAAA0}" type="datetime4">
              <a:rPr lang="en-US" smtClean="0"/>
              <a:t>April 1,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135AB054-9BB2-4BBF-9726-793D8506AC84}" type="slidenum">
              <a:rPr lang="en-US" altLang="en-US" sz="1400">
                <a:solidFill>
                  <a:srgbClr val="000066"/>
                </a:solidFill>
                <a:latin typeface="Arial" panose="020B0604020202020204" pitchFamily="34" charset="0"/>
              </a:rPr>
              <a:pPr/>
              <a:t>25</a:t>
            </a:fld>
            <a:endParaRPr lang="en-US" altLang="en-US" sz="1400">
              <a:solidFill>
                <a:srgbClr val="000066"/>
              </a:solidFill>
              <a:latin typeface="Arial" panose="020B0604020202020204" pitchFamily="34" charset="0"/>
            </a:endParaRPr>
          </a:p>
        </p:txBody>
      </p:sp>
      <p:sp>
        <p:nvSpPr>
          <p:cNvPr id="30725" name="Rectangle 2"/>
          <p:cNvSpPr>
            <a:spLocks noGrp="1" noChangeArrowheads="1"/>
          </p:cNvSpPr>
          <p:nvPr>
            <p:ph type="title"/>
          </p:nvPr>
        </p:nvSpPr>
        <p:spPr/>
        <p:txBody>
          <a:bodyPr/>
          <a:lstStyle/>
          <a:p>
            <a:r>
              <a:rPr lang="en-US" altLang="en-US" smtClean="0"/>
              <a:t>Watch the Comma</a:t>
            </a:r>
          </a:p>
        </p:txBody>
      </p:sp>
      <p:sp>
        <p:nvSpPr>
          <p:cNvPr id="30726" name="Rectangle 3"/>
          <p:cNvSpPr>
            <a:spLocks noGrp="1" noChangeArrowheads="1"/>
          </p:cNvSpPr>
          <p:nvPr>
            <p:ph type="body" idx="1"/>
          </p:nvPr>
        </p:nvSpPr>
        <p:spPr/>
        <p:txBody>
          <a:bodyPr/>
          <a:lstStyle/>
          <a:p>
            <a:pPr>
              <a:lnSpc>
                <a:spcPct val="90000"/>
              </a:lnSpc>
            </a:pPr>
            <a:r>
              <a:rPr lang="en-US" altLang="en-US" smtClean="0"/>
              <a:t>The Key Clause</a:t>
            </a:r>
          </a:p>
          <a:p>
            <a:pPr lvl="1">
              <a:lnSpc>
                <a:spcPct val="90000"/>
              </a:lnSpc>
            </a:pPr>
            <a:r>
              <a:rPr lang="en-US" altLang="en-US" smtClean="0"/>
              <a:t>All inventory, </a:t>
            </a:r>
            <a:r>
              <a:rPr lang="en-US" altLang="en-US" smtClean="0">
                <a:solidFill>
                  <a:schemeClr val="tx1"/>
                </a:solidFill>
              </a:rPr>
              <a:t>including but not limited to agricultural chemicals, fertilizers, and fertilizer materials</a:t>
            </a:r>
            <a:r>
              <a:rPr lang="en-US" altLang="en-US" smtClean="0">
                <a:solidFill>
                  <a:srgbClr val="FF0000"/>
                </a:solidFill>
              </a:rPr>
              <a:t>,</a:t>
            </a:r>
            <a:r>
              <a:rPr lang="en-US" altLang="en-US" smtClean="0">
                <a:solidFill>
                  <a:schemeClr val="tx1"/>
                </a:solidFill>
              </a:rPr>
              <a:t> sold to Debtor by Van Diest Supply Co.</a:t>
            </a:r>
            <a:r>
              <a:rPr lang="en-US" altLang="en-US" smtClean="0"/>
              <a:t> whether now owned or hereafter acquired, including all replacements, substitutions and additions thereto, and the accounts, notes, and any other proceeds therefrom </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CABBCFAC-079A-4852-B08B-D1A46063ADDD}" type="datetime4">
              <a:rPr lang="en-US" smtClean="0"/>
              <a:t>April 1,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BC919417-3752-4845-8D3A-B9AEC47503AB}" type="slidenum">
              <a:rPr lang="en-US" altLang="en-US" sz="1400">
                <a:solidFill>
                  <a:srgbClr val="000066"/>
                </a:solidFill>
                <a:latin typeface="Arial" panose="020B0604020202020204" pitchFamily="34" charset="0"/>
              </a:rPr>
              <a:pPr/>
              <a:t>26</a:t>
            </a:fld>
            <a:endParaRPr lang="en-US" altLang="en-US" sz="1400">
              <a:solidFill>
                <a:srgbClr val="000066"/>
              </a:solidFill>
              <a:latin typeface="Arial" panose="020B0604020202020204" pitchFamily="34" charset="0"/>
            </a:endParaRPr>
          </a:p>
        </p:txBody>
      </p:sp>
      <p:sp>
        <p:nvSpPr>
          <p:cNvPr id="37893" name="Rectangle 2"/>
          <p:cNvSpPr>
            <a:spLocks noGrp="1" noChangeArrowheads="1"/>
          </p:cNvSpPr>
          <p:nvPr>
            <p:ph type="title"/>
          </p:nvPr>
        </p:nvSpPr>
        <p:spPr/>
        <p:txBody>
          <a:bodyPr/>
          <a:lstStyle/>
          <a:p>
            <a:r>
              <a:rPr lang="en-US" altLang="en-US" smtClean="0"/>
              <a:t>Third-Party Reliance on the Security Agreement</a:t>
            </a:r>
          </a:p>
        </p:txBody>
      </p:sp>
      <p:sp>
        <p:nvSpPr>
          <p:cNvPr id="37894" name="Rectangle 3"/>
          <p:cNvSpPr>
            <a:spLocks noGrp="1" noChangeArrowheads="1"/>
          </p:cNvSpPr>
          <p:nvPr>
            <p:ph type="body" idx="1"/>
          </p:nvPr>
        </p:nvSpPr>
        <p:spPr/>
        <p:txBody>
          <a:bodyPr/>
          <a:lstStyle/>
          <a:p>
            <a:r>
              <a:rPr lang="en-US" altLang="en-US" smtClean="0"/>
              <a:t>What Can the Bank Rely On?</a:t>
            </a:r>
          </a:p>
          <a:p>
            <a:pPr lvl="1"/>
            <a:r>
              <a:rPr lang="en-US" altLang="en-US" smtClean="0"/>
              <a:t>The Security Agreement?</a:t>
            </a:r>
          </a:p>
          <a:p>
            <a:pPr lvl="1"/>
            <a:r>
              <a:rPr lang="en-US" altLang="en-US" smtClean="0"/>
              <a:t>The letters sent by Van Diest to other secured creditors claiming a purchase money security interest?</a:t>
            </a:r>
          </a:p>
          <a:p>
            <a:pPr lvl="1"/>
            <a:r>
              <a:rPr lang="en-US" altLang="en-US" smtClean="0"/>
              <a:t>The July 1993 Letter?</a:t>
            </a:r>
          </a:p>
          <a:p>
            <a:pPr lvl="1"/>
            <a:r>
              <a:rPr lang="en-US" altLang="en-US" smtClean="0"/>
              <a:t>The Financing Statement?</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Third Parties and Security Agreements</a:t>
            </a:r>
            <a:endParaRPr lang="en-US" dirty="0"/>
          </a:p>
        </p:txBody>
      </p:sp>
      <p:sp>
        <p:nvSpPr>
          <p:cNvPr id="3" name="Content Placeholder 2"/>
          <p:cNvSpPr>
            <a:spLocks noGrp="1"/>
          </p:cNvSpPr>
          <p:nvPr>
            <p:ph idx="1"/>
          </p:nvPr>
        </p:nvSpPr>
        <p:spPr/>
        <p:txBody>
          <a:bodyPr/>
          <a:lstStyle/>
          <a:p>
            <a:r>
              <a:rPr lang="en-US" dirty="0" smtClean="0"/>
              <a:t>Per the Opinion</a:t>
            </a:r>
          </a:p>
          <a:p>
            <a:pPr lvl="1"/>
            <a:r>
              <a:rPr lang="en-US" dirty="0" smtClean="0"/>
              <a:t>“</a:t>
            </a:r>
            <a:r>
              <a:rPr lang="en-US" dirty="0"/>
              <a:t>A security agreement is a special kind of contract for which an important audience is third parties who need to know how much collateral has become </a:t>
            </a:r>
            <a:r>
              <a:rPr lang="en-US" dirty="0" smtClean="0"/>
              <a:t>encumbered.”</a:t>
            </a:r>
            <a:endParaRPr lang="en-US" dirty="0"/>
          </a:p>
        </p:txBody>
      </p:sp>
      <p:sp>
        <p:nvSpPr>
          <p:cNvPr id="4" name="Date Placeholder 3"/>
          <p:cNvSpPr>
            <a:spLocks noGrp="1"/>
          </p:cNvSpPr>
          <p:nvPr>
            <p:ph type="dt" sz="half" idx="10"/>
          </p:nvPr>
        </p:nvSpPr>
        <p:spPr/>
        <p:txBody>
          <a:bodyPr/>
          <a:lstStyle/>
          <a:p>
            <a:pPr>
              <a:defRPr/>
            </a:pPr>
            <a:fld id="{7AA3FFAB-8E0B-4E68-AE1A-29D698031176}" type="datetime4">
              <a:rPr lang="en-US" smtClean="0"/>
              <a:t>April 1,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622BB22D-7EA7-4CC0-AD21-64D47E934AEE}" type="slidenum">
              <a:rPr lang="en-US" altLang="en-US" smtClean="0"/>
              <a:pPr/>
              <a:t>27</a:t>
            </a:fld>
            <a:endParaRPr lang="en-US" altLang="en-US"/>
          </a:p>
        </p:txBody>
      </p:sp>
    </p:spTree>
    <p:extLst>
      <p:ext uri="{BB962C8B-B14F-4D97-AF65-F5344CB8AC3E}">
        <p14:creationId xmlns:p14="http://schemas.microsoft.com/office/powerpoint/2010/main" val="407304102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Third Parties and Security Agreements</a:t>
            </a:r>
            <a:endParaRPr lang="en-US" dirty="0"/>
          </a:p>
        </p:txBody>
      </p:sp>
      <p:sp>
        <p:nvSpPr>
          <p:cNvPr id="3" name="Content Placeholder 2"/>
          <p:cNvSpPr>
            <a:spLocks noGrp="1"/>
          </p:cNvSpPr>
          <p:nvPr>
            <p:ph idx="1"/>
          </p:nvPr>
        </p:nvSpPr>
        <p:spPr/>
        <p:txBody>
          <a:bodyPr/>
          <a:lstStyle/>
          <a:p>
            <a:r>
              <a:rPr lang="en-US" dirty="0" smtClean="0"/>
              <a:t>Per the Opinion</a:t>
            </a:r>
          </a:p>
          <a:p>
            <a:pPr lvl="1"/>
            <a:r>
              <a:rPr lang="en-US" dirty="0" smtClean="0"/>
              <a:t>“A </a:t>
            </a:r>
            <a:r>
              <a:rPr lang="en-US" dirty="0"/>
              <a:t>potential creditor’s decision whether to provide credit to </a:t>
            </a:r>
            <a:r>
              <a:rPr lang="en-US" dirty="0" err="1"/>
              <a:t>Hennings</a:t>
            </a:r>
            <a:r>
              <a:rPr lang="en-US" dirty="0"/>
              <a:t> (or anyone else), is contingent on the creditor’s understanding of the extent of pre-existing security interests</a:t>
            </a:r>
            <a:r>
              <a:rPr lang="en-US" dirty="0" smtClean="0"/>
              <a:t>.”</a:t>
            </a:r>
          </a:p>
          <a:p>
            <a:r>
              <a:rPr lang="en-US" dirty="0" smtClean="0"/>
              <a:t>Is this right?</a:t>
            </a:r>
            <a:endParaRPr lang="en-US" dirty="0"/>
          </a:p>
        </p:txBody>
      </p:sp>
      <p:sp>
        <p:nvSpPr>
          <p:cNvPr id="4" name="Date Placeholder 3"/>
          <p:cNvSpPr>
            <a:spLocks noGrp="1"/>
          </p:cNvSpPr>
          <p:nvPr>
            <p:ph type="dt" sz="half" idx="10"/>
          </p:nvPr>
        </p:nvSpPr>
        <p:spPr/>
        <p:txBody>
          <a:bodyPr/>
          <a:lstStyle/>
          <a:p>
            <a:pPr>
              <a:defRPr/>
            </a:pPr>
            <a:fld id="{7AA3FFAB-8E0B-4E68-AE1A-29D698031176}" type="datetime4">
              <a:rPr lang="en-US" smtClean="0"/>
              <a:t>April 1,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622BB22D-7EA7-4CC0-AD21-64D47E934AEE}" type="slidenum">
              <a:rPr lang="en-US" altLang="en-US" smtClean="0"/>
              <a:pPr/>
              <a:t>28</a:t>
            </a:fld>
            <a:endParaRPr lang="en-US" altLang="en-US"/>
          </a:p>
        </p:txBody>
      </p:sp>
    </p:spTree>
    <p:extLst>
      <p:ext uri="{BB962C8B-B14F-4D97-AF65-F5344CB8AC3E}">
        <p14:creationId xmlns:p14="http://schemas.microsoft.com/office/powerpoint/2010/main" val="253310028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DB50D91B-1C93-4BA6-8967-D8731A72C9A1}" type="datetime4">
              <a:rPr lang="en-US" smtClean="0"/>
              <a:t>April 1,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02ED817E-2195-4F26-A367-56AEBFEF32C0}" type="slidenum">
              <a:rPr lang="en-US" altLang="en-US" sz="1400">
                <a:solidFill>
                  <a:srgbClr val="000066"/>
                </a:solidFill>
                <a:latin typeface="Arial" panose="020B0604020202020204" pitchFamily="34" charset="0"/>
              </a:rPr>
              <a:pPr/>
              <a:t>29</a:t>
            </a:fld>
            <a:endParaRPr lang="en-US" altLang="en-US" sz="1400">
              <a:solidFill>
                <a:srgbClr val="000066"/>
              </a:solidFill>
              <a:latin typeface="Arial" panose="020B0604020202020204" pitchFamily="34" charset="0"/>
            </a:endParaRPr>
          </a:p>
        </p:txBody>
      </p:sp>
      <p:sp>
        <p:nvSpPr>
          <p:cNvPr id="38917" name="Rectangle 2"/>
          <p:cNvSpPr>
            <a:spLocks noGrp="1" noChangeArrowheads="1"/>
          </p:cNvSpPr>
          <p:nvPr>
            <p:ph type="title"/>
          </p:nvPr>
        </p:nvSpPr>
        <p:spPr/>
        <p:txBody>
          <a:bodyPr/>
          <a:lstStyle/>
          <a:p>
            <a:r>
              <a:rPr lang="en-US" altLang="en-US" smtClean="0"/>
              <a:t>The Financing Statement</a:t>
            </a:r>
          </a:p>
        </p:txBody>
      </p:sp>
      <p:sp>
        <p:nvSpPr>
          <p:cNvPr id="38918" name="Rectangle 3"/>
          <p:cNvSpPr>
            <a:spLocks noGrp="1" noChangeArrowheads="1"/>
          </p:cNvSpPr>
          <p:nvPr>
            <p:ph type="body" idx="1"/>
          </p:nvPr>
        </p:nvSpPr>
        <p:spPr/>
        <p:txBody>
          <a:bodyPr/>
          <a:lstStyle/>
          <a:p>
            <a:r>
              <a:rPr lang="en-US" altLang="en-US" smtClean="0"/>
              <a:t>Language Here</a:t>
            </a:r>
          </a:p>
          <a:p>
            <a:pPr lvl="1"/>
            <a:r>
              <a:rPr lang="en-US" altLang="en-US" smtClean="0"/>
              <a:t>“[a]ll inventory, notes, and accounts receivable, machinery and equipment now owned or hereafter acquired, including all replacements, substitutes and additions thereto.”</a:t>
            </a:r>
          </a:p>
          <a:p>
            <a:r>
              <a:rPr lang="en-US" altLang="en-US" smtClean="0"/>
              <a:t>What risks does this pose for Bank?</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1B39BA42-1909-4FAC-AB30-87C8800EF7AE}" type="datetime4">
              <a:rPr lang="en-US" smtClean="0"/>
              <a:t>April 1,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90E9DF47-A702-45E0-8E59-115074A61E18}" type="slidenum">
              <a:rPr lang="en-US" altLang="en-US" sz="1400">
                <a:solidFill>
                  <a:srgbClr val="000066"/>
                </a:solidFill>
                <a:latin typeface="Arial" panose="020B0604020202020204" pitchFamily="34" charset="0"/>
              </a:rPr>
              <a:pPr/>
              <a:t>3</a:t>
            </a:fld>
            <a:endParaRPr lang="en-US" altLang="en-US" sz="1400">
              <a:solidFill>
                <a:srgbClr val="000066"/>
              </a:solidFill>
              <a:latin typeface="Arial" panose="020B0604020202020204" pitchFamily="34" charset="0"/>
            </a:endParaRPr>
          </a:p>
        </p:txBody>
      </p:sp>
      <p:sp>
        <p:nvSpPr>
          <p:cNvPr id="5125" name="Rectangle 2"/>
          <p:cNvSpPr>
            <a:spLocks noGrp="1" noChangeArrowheads="1"/>
          </p:cNvSpPr>
          <p:nvPr>
            <p:ph type="title"/>
          </p:nvPr>
        </p:nvSpPr>
        <p:spPr/>
        <p:txBody>
          <a:bodyPr/>
          <a:lstStyle/>
          <a:p>
            <a:r>
              <a:rPr lang="en-US" altLang="en-US" smtClean="0"/>
              <a:t>9-203</a:t>
            </a:r>
            <a:endParaRPr lang="en-US" altLang="en-US" smtClean="0">
              <a:cs typeface="Times New Roman" panose="02020603050405020304" pitchFamily="18" charset="0"/>
            </a:endParaRPr>
          </a:p>
        </p:txBody>
      </p:sp>
      <p:sp>
        <p:nvSpPr>
          <p:cNvPr id="5126" name="Rectangle 3"/>
          <p:cNvSpPr>
            <a:spLocks noGrp="1" noChangeArrowheads="1"/>
          </p:cNvSpPr>
          <p:nvPr>
            <p:ph type="body" idx="1"/>
          </p:nvPr>
        </p:nvSpPr>
        <p:spPr/>
        <p:txBody>
          <a:bodyPr/>
          <a:lstStyle/>
          <a:p>
            <a:pPr>
              <a:lnSpc>
                <a:spcPct val="90000"/>
              </a:lnSpc>
            </a:pPr>
            <a:r>
              <a:rPr lang="en-US" altLang="en-US" smtClean="0">
                <a:cs typeface="Times New Roman" panose="02020603050405020304" pitchFamily="18" charset="0"/>
              </a:rPr>
              <a:t>(b) </a:t>
            </a:r>
            <a:r>
              <a:rPr lang="en-US" altLang="en-US" b="1" smtClean="0">
                <a:cs typeface="Times New Roman" panose="02020603050405020304" pitchFamily="18" charset="0"/>
              </a:rPr>
              <a:t>[Enforceability.]</a:t>
            </a:r>
            <a:endParaRPr lang="en-US" altLang="en-US" smtClean="0">
              <a:cs typeface="Times New Roman" panose="02020603050405020304" pitchFamily="18" charset="0"/>
            </a:endParaRPr>
          </a:p>
          <a:p>
            <a:pPr lvl="1">
              <a:lnSpc>
                <a:spcPct val="90000"/>
              </a:lnSpc>
            </a:pPr>
            <a:r>
              <a:rPr lang="en-US" altLang="en-US" smtClean="0">
                <a:cs typeface="Times New Roman" panose="02020603050405020304" pitchFamily="18" charset="0"/>
              </a:rPr>
              <a:t>Except as otherwise provided …, a security interest is enforceable against the debtor and third parties with respect to the collateral only if:</a:t>
            </a:r>
          </a:p>
          <a:p>
            <a:pPr lvl="2">
              <a:lnSpc>
                <a:spcPct val="90000"/>
              </a:lnSpc>
            </a:pPr>
            <a:r>
              <a:rPr lang="en-US" altLang="en-US" smtClean="0">
                <a:cs typeface="Times New Roman" panose="02020603050405020304" pitchFamily="18" charset="0"/>
              </a:rPr>
              <a:t>(1) </a:t>
            </a:r>
            <a:r>
              <a:rPr lang="en-US" altLang="en-US" smtClean="0">
                <a:solidFill>
                  <a:srgbClr val="FF0000"/>
                </a:solidFill>
                <a:cs typeface="Times New Roman" panose="02020603050405020304" pitchFamily="18" charset="0"/>
              </a:rPr>
              <a:t>value</a:t>
            </a:r>
            <a:r>
              <a:rPr lang="en-US" altLang="en-US" smtClean="0">
                <a:cs typeface="Times New Roman" panose="02020603050405020304" pitchFamily="18" charset="0"/>
              </a:rPr>
              <a:t> has been given;</a:t>
            </a:r>
          </a:p>
          <a:p>
            <a:pPr lvl="2">
              <a:lnSpc>
                <a:spcPct val="90000"/>
              </a:lnSpc>
            </a:pPr>
            <a:r>
              <a:rPr lang="en-US" altLang="en-US" smtClean="0">
                <a:cs typeface="Times New Roman" panose="02020603050405020304" pitchFamily="18" charset="0"/>
              </a:rPr>
              <a:t>(2) the </a:t>
            </a:r>
            <a:r>
              <a:rPr lang="en-US" altLang="en-US" smtClean="0">
                <a:solidFill>
                  <a:srgbClr val="FF0000"/>
                </a:solidFill>
                <a:cs typeface="Times New Roman" panose="02020603050405020304" pitchFamily="18" charset="0"/>
              </a:rPr>
              <a:t>debtor has rights in the collateral</a:t>
            </a:r>
            <a:r>
              <a:rPr lang="en-US" altLang="en-US" smtClean="0">
                <a:cs typeface="Times New Roman" panose="02020603050405020304" pitchFamily="18" charset="0"/>
              </a:rPr>
              <a:t> or the power to transfer rights in the collateral to a secured party; and</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 name="Date Placeholder 2"/>
          <p:cNvSpPr>
            <a:spLocks noGrp="1"/>
          </p:cNvSpPr>
          <p:nvPr>
            <p:ph type="dt" sz="quarter" idx="10"/>
          </p:nvPr>
        </p:nvSpPr>
        <p:spPr/>
        <p:txBody>
          <a:bodyPr/>
          <a:lstStyle/>
          <a:p>
            <a:pPr>
              <a:defRPr/>
            </a:pPr>
            <a:fld id="{C2279793-FD43-4C58-8893-DC82AF0FDEDB}" type="datetime4">
              <a:rPr lang="en-US" smtClean="0"/>
              <a:t>April 1, 2021</a:t>
            </a:fld>
            <a:endParaRPr lang="en-US" altLang="en-US">
              <a:solidFill>
                <a:schemeClr val="bg2"/>
              </a:solidFill>
            </a:endParaRPr>
          </a:p>
        </p:txBody>
      </p:sp>
      <p:sp>
        <p:nvSpPr>
          <p:cNvPr id="19"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E82FA62C-745D-4966-A17C-A37241E924C1}" type="slidenum">
              <a:rPr lang="en-US" altLang="en-US" sz="1400">
                <a:solidFill>
                  <a:srgbClr val="000066"/>
                </a:solidFill>
                <a:latin typeface="Arial" panose="020B0604020202020204" pitchFamily="34" charset="0"/>
              </a:rPr>
              <a:pPr/>
              <a:t>30</a:t>
            </a:fld>
            <a:endParaRPr lang="en-US" altLang="en-US" sz="1400">
              <a:solidFill>
                <a:srgbClr val="000066"/>
              </a:solidFill>
              <a:latin typeface="Arial" panose="020B0604020202020204" pitchFamily="34" charset="0"/>
            </a:endParaRPr>
          </a:p>
        </p:txBody>
      </p:sp>
      <p:sp>
        <p:nvSpPr>
          <p:cNvPr id="39941" name="Rectangle 2"/>
          <p:cNvSpPr>
            <a:spLocks noGrp="1" noChangeArrowheads="1"/>
          </p:cNvSpPr>
          <p:nvPr>
            <p:ph type="title"/>
          </p:nvPr>
        </p:nvSpPr>
        <p:spPr/>
        <p:txBody>
          <a:bodyPr/>
          <a:lstStyle/>
          <a:p>
            <a:r>
              <a:rPr lang="en-US" altLang="en-US" dirty="0" smtClean="0"/>
              <a:t>2-12: Revised Shelby</a:t>
            </a:r>
          </a:p>
        </p:txBody>
      </p:sp>
      <p:sp>
        <p:nvSpPr>
          <p:cNvPr id="1490947" name="AutoShape 3"/>
          <p:cNvSpPr>
            <a:spLocks noChangeArrowheads="1"/>
          </p:cNvSpPr>
          <p:nvPr/>
        </p:nvSpPr>
        <p:spPr bwMode="auto">
          <a:xfrm>
            <a:off x="623422" y="5190091"/>
            <a:ext cx="16002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Bank</a:t>
            </a:r>
          </a:p>
        </p:txBody>
      </p:sp>
      <p:sp>
        <p:nvSpPr>
          <p:cNvPr id="1490948" name="AutoShape 4"/>
          <p:cNvSpPr>
            <a:spLocks noChangeArrowheads="1"/>
          </p:cNvSpPr>
          <p:nvPr/>
        </p:nvSpPr>
        <p:spPr bwMode="auto">
          <a:xfrm>
            <a:off x="1004422" y="1303891"/>
            <a:ext cx="2286000" cy="12192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Hennings</a:t>
            </a:r>
          </a:p>
        </p:txBody>
      </p:sp>
      <p:sp>
        <p:nvSpPr>
          <p:cNvPr id="1490949" name="AutoShape 5"/>
          <p:cNvSpPr>
            <a:spLocks noChangeArrowheads="1"/>
          </p:cNvSpPr>
          <p:nvPr/>
        </p:nvSpPr>
        <p:spPr bwMode="auto">
          <a:xfrm>
            <a:off x="8641409" y="1385888"/>
            <a:ext cx="2590800" cy="1219200"/>
          </a:xfrm>
          <a:prstGeom prst="flowChartPreparat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Van Diest</a:t>
            </a:r>
          </a:p>
        </p:txBody>
      </p:sp>
      <p:sp>
        <p:nvSpPr>
          <p:cNvPr id="1490950" name="Line 6"/>
          <p:cNvSpPr>
            <a:spLocks noChangeShapeType="1"/>
          </p:cNvSpPr>
          <p:nvPr/>
        </p:nvSpPr>
        <p:spPr bwMode="auto">
          <a:xfrm>
            <a:off x="3304218" y="2276299"/>
            <a:ext cx="5440853" cy="7160"/>
          </a:xfrm>
          <a:prstGeom prst="line">
            <a:avLst/>
          </a:prstGeom>
          <a:noFill/>
          <a:ln w="190500">
            <a:solidFill>
              <a:schemeClr val="hlink"/>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490951" name="AutoShape 7"/>
          <p:cNvSpPr>
            <a:spLocks noChangeArrowheads="1"/>
          </p:cNvSpPr>
          <p:nvPr/>
        </p:nvSpPr>
        <p:spPr bwMode="auto">
          <a:xfrm>
            <a:off x="4063305" y="1076455"/>
            <a:ext cx="4524599" cy="509427"/>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Sells inventory on credit</a:t>
            </a:r>
          </a:p>
        </p:txBody>
      </p:sp>
      <p:sp>
        <p:nvSpPr>
          <p:cNvPr id="1490952" name="Line 8"/>
          <p:cNvSpPr>
            <a:spLocks noChangeShapeType="1"/>
          </p:cNvSpPr>
          <p:nvPr/>
        </p:nvSpPr>
        <p:spPr bwMode="auto">
          <a:xfrm>
            <a:off x="1385422" y="2599291"/>
            <a:ext cx="0" cy="2590800"/>
          </a:xfrm>
          <a:prstGeom prst="line">
            <a:avLst/>
          </a:prstGeom>
          <a:noFill/>
          <a:ln w="190500">
            <a:solidFill>
              <a:srgbClr val="FF0000"/>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1490953" name="AutoShape 9"/>
          <p:cNvSpPr>
            <a:spLocks noChangeArrowheads="1"/>
          </p:cNvSpPr>
          <p:nvPr/>
        </p:nvSpPr>
        <p:spPr bwMode="auto">
          <a:xfrm>
            <a:off x="76575" y="3208892"/>
            <a:ext cx="1156447" cy="981634"/>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12/97</a:t>
            </a:r>
          </a:p>
          <a:p>
            <a:pPr algn="ctr"/>
            <a:r>
              <a:rPr lang="en-US" altLang="en-US" sz="3200" dirty="0"/>
              <a:t>$</a:t>
            </a:r>
          </a:p>
        </p:txBody>
      </p:sp>
      <p:sp>
        <p:nvSpPr>
          <p:cNvPr id="1490954" name="Line 10"/>
          <p:cNvSpPr>
            <a:spLocks noChangeShapeType="1"/>
          </p:cNvSpPr>
          <p:nvPr/>
        </p:nvSpPr>
        <p:spPr bwMode="auto">
          <a:xfrm flipV="1">
            <a:off x="3227293" y="1652884"/>
            <a:ext cx="5517777" cy="40818"/>
          </a:xfrm>
          <a:prstGeom prst="line">
            <a:avLst/>
          </a:prstGeom>
          <a:noFill/>
          <a:ln w="190500">
            <a:solidFill>
              <a:schemeClr val="hlink"/>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1490955" name="AutoShape 11"/>
          <p:cNvSpPr>
            <a:spLocks noChangeArrowheads="1"/>
          </p:cNvSpPr>
          <p:nvPr/>
        </p:nvSpPr>
        <p:spPr bwMode="auto">
          <a:xfrm>
            <a:off x="3227293" y="2746003"/>
            <a:ext cx="6837081" cy="1593512"/>
          </a:xfrm>
          <a:prstGeom prst="flowChartAlternateProcess">
            <a:avLst/>
          </a:prstGeom>
          <a:solidFill>
            <a:srgbClr val="00FFFF"/>
          </a:solidFill>
          <a:ln w="9525">
            <a:solidFill>
              <a:schemeClr val="tx1"/>
            </a:solidFill>
            <a:miter lim="800000"/>
            <a:headEnd/>
            <a:tailEnd/>
          </a:ln>
        </p:spPr>
        <p:txBody>
          <a:bodyPr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r>
              <a:rPr lang="en-US" altLang="en-US" sz="3200" dirty="0"/>
              <a:t>11-2-82 FS: “[a]</a:t>
            </a:r>
            <a:r>
              <a:rPr lang="en-US" altLang="en-US" sz="3200" dirty="0" err="1"/>
              <a:t>ll</a:t>
            </a:r>
            <a:r>
              <a:rPr lang="en-US" altLang="en-US" sz="3200" dirty="0"/>
              <a:t> inventory”</a:t>
            </a:r>
          </a:p>
          <a:p>
            <a:r>
              <a:rPr lang="en-US" altLang="en-US" sz="3200" dirty="0"/>
              <a:t>8-29-83: Security Agreement: Just Van Diest-sold inventory </a:t>
            </a:r>
            <a:endParaRPr lang="en-US" altLang="en-US" sz="3200" dirty="0">
              <a:latin typeface="ACaslon Regular" pitchFamily="18" charset="0"/>
              <a:cs typeface="Times New Roman" panose="02020603050405020304" pitchFamily="18" charset="0"/>
            </a:endParaRPr>
          </a:p>
        </p:txBody>
      </p:sp>
      <p:sp>
        <p:nvSpPr>
          <p:cNvPr id="1490956" name="Line 12"/>
          <p:cNvSpPr>
            <a:spLocks noChangeShapeType="1"/>
          </p:cNvSpPr>
          <p:nvPr/>
        </p:nvSpPr>
        <p:spPr bwMode="auto">
          <a:xfrm>
            <a:off x="1995022" y="2599291"/>
            <a:ext cx="0" cy="2590800"/>
          </a:xfrm>
          <a:prstGeom prst="line">
            <a:avLst/>
          </a:prstGeom>
          <a:noFill/>
          <a:ln w="1905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490957" name="AutoShape 13"/>
          <p:cNvSpPr>
            <a:spLocks noChangeArrowheads="1"/>
          </p:cNvSpPr>
          <p:nvPr/>
        </p:nvSpPr>
        <p:spPr bwMode="auto">
          <a:xfrm>
            <a:off x="2134699" y="5797345"/>
            <a:ext cx="4484329" cy="919092"/>
          </a:xfrm>
          <a:prstGeom prst="flowChartAlternateProcess">
            <a:avLst/>
          </a:prstGeom>
          <a:solidFill>
            <a:srgbClr val="00FFFF"/>
          </a:solidFill>
          <a:ln w="9525">
            <a:solidFill>
              <a:schemeClr val="tx1"/>
            </a:solidFill>
            <a:miter lim="800000"/>
            <a:headEnd/>
            <a:tailEnd/>
          </a:ln>
        </p:spPr>
        <p:txBody>
          <a:bodyPr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84 SA: Inventory and GI</a:t>
            </a:r>
          </a:p>
          <a:p>
            <a:pPr algn="ctr"/>
            <a:r>
              <a:rPr lang="en-US" altLang="en-US" sz="3200" dirty="0"/>
              <a:t>FS ?</a:t>
            </a:r>
          </a:p>
        </p:txBody>
      </p:sp>
      <p:sp>
        <p:nvSpPr>
          <p:cNvPr id="1490958" name="Rectangle 14"/>
          <p:cNvSpPr>
            <a:spLocks noChangeArrowheads="1"/>
          </p:cNvSpPr>
          <p:nvPr/>
        </p:nvSpPr>
        <p:spPr bwMode="auto">
          <a:xfrm>
            <a:off x="8237948" y="5348109"/>
            <a:ext cx="3641473" cy="1200329"/>
          </a:xfrm>
          <a:prstGeom prst="rect">
            <a:avLst/>
          </a:prstGeom>
          <a:noFill/>
          <a:ln w="254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r>
              <a:rPr lang="en-US" altLang="en-US" sz="3600" dirty="0">
                <a:solidFill>
                  <a:srgbClr val="FF0000"/>
                </a:solidFill>
                <a:cs typeface="Times New Roman" panose="02020603050405020304" pitchFamily="18" charset="0"/>
              </a:rPr>
              <a:t>Who has priority for inventory?</a:t>
            </a:r>
          </a:p>
        </p:txBody>
      </p:sp>
      <p:sp>
        <p:nvSpPr>
          <p:cNvPr id="1490959" name="Line 15"/>
          <p:cNvSpPr>
            <a:spLocks noChangeShapeType="1"/>
          </p:cNvSpPr>
          <p:nvPr/>
        </p:nvSpPr>
        <p:spPr bwMode="auto">
          <a:xfrm>
            <a:off x="3290422" y="1974513"/>
            <a:ext cx="5243978" cy="26393"/>
          </a:xfrm>
          <a:prstGeom prst="line">
            <a:avLst/>
          </a:prstGeom>
          <a:noFill/>
          <a:ln w="190500">
            <a:solidFill>
              <a:srgbClr val="993366"/>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490960" name="AutoShape 16"/>
          <p:cNvSpPr>
            <a:spLocks noChangeArrowheads="1"/>
          </p:cNvSpPr>
          <p:nvPr/>
        </p:nvSpPr>
        <p:spPr bwMode="auto">
          <a:xfrm>
            <a:off x="2829143" y="4683904"/>
            <a:ext cx="6472875" cy="542972"/>
          </a:xfrm>
          <a:prstGeom prst="flowChartAlternateProcess">
            <a:avLst/>
          </a:prstGeom>
          <a:solidFill>
            <a:srgbClr val="00FFFF"/>
          </a:solidFill>
          <a:ln w="9525">
            <a:solidFill>
              <a:schemeClr val="tx1"/>
            </a:solidFill>
            <a:miter lim="800000"/>
            <a:headEnd/>
            <a:tailEnd/>
          </a:ln>
        </p:spPr>
        <p:txBody>
          <a:bodyPr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r>
              <a:rPr lang="en-US" altLang="en-US" sz="3200" dirty="0"/>
              <a:t>85 Security Agreement: All Inventory </a:t>
            </a:r>
            <a:endParaRPr lang="en-US" altLang="en-US" sz="3200" dirty="0">
              <a:latin typeface="ACaslon Regular" pitchFamily="18" charset="0"/>
              <a:cs typeface="Times New Roman" panose="02020603050405020304" pitchFamily="18" charset="0"/>
            </a:endParaRPr>
          </a:p>
        </p:txBody>
      </p:sp>
      <p:sp>
        <p:nvSpPr>
          <p:cNvPr id="20" name="Rectangle 7"/>
          <p:cNvSpPr>
            <a:spLocks noChangeArrowheads="1"/>
          </p:cNvSpPr>
          <p:nvPr/>
        </p:nvSpPr>
        <p:spPr bwMode="auto">
          <a:xfrm>
            <a:off x="12022092" y="6700838"/>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490948"/>
                                        </p:tgtEl>
                                        <p:attrNameLst>
                                          <p:attrName>style.visibility</p:attrName>
                                        </p:attrNameLst>
                                      </p:cBhvr>
                                      <p:to>
                                        <p:strVal val="visible"/>
                                      </p:to>
                                    </p:set>
                                    <p:anim calcmode="lin" valueType="num">
                                      <p:cBhvr additive="base">
                                        <p:cTn id="7" dur="500" fill="hold"/>
                                        <p:tgtEl>
                                          <p:spTgt spid="1490948"/>
                                        </p:tgtEl>
                                        <p:attrNameLst>
                                          <p:attrName>ppt_x</p:attrName>
                                        </p:attrNameLst>
                                      </p:cBhvr>
                                      <p:tavLst>
                                        <p:tav tm="0">
                                          <p:val>
                                            <p:strVal val="0-#ppt_w/2"/>
                                          </p:val>
                                        </p:tav>
                                        <p:tav tm="100000">
                                          <p:val>
                                            <p:strVal val="#ppt_x"/>
                                          </p:val>
                                        </p:tav>
                                      </p:tavLst>
                                    </p:anim>
                                    <p:anim calcmode="lin" valueType="num">
                                      <p:cBhvr additive="base">
                                        <p:cTn id="8" dur="500" fill="hold"/>
                                        <p:tgtEl>
                                          <p:spTgt spid="1490948"/>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3" presetClass="entr" presetSubtype="272" fill="hold" grpId="0" nodeType="afterEffect">
                                  <p:stCondLst>
                                    <p:cond delay="0"/>
                                  </p:stCondLst>
                                  <p:childTnLst>
                                    <p:set>
                                      <p:cBhvr>
                                        <p:cTn id="11" dur="1" fill="hold">
                                          <p:stCondLst>
                                            <p:cond delay="0"/>
                                          </p:stCondLst>
                                        </p:cTn>
                                        <p:tgtEl>
                                          <p:spTgt spid="1490949"/>
                                        </p:tgtEl>
                                        <p:attrNameLst>
                                          <p:attrName>style.visibility</p:attrName>
                                        </p:attrNameLst>
                                      </p:cBhvr>
                                      <p:to>
                                        <p:strVal val="visible"/>
                                      </p:to>
                                    </p:set>
                                    <p:anim calcmode="lin" valueType="num">
                                      <p:cBhvr>
                                        <p:cTn id="12" dur="500" fill="hold"/>
                                        <p:tgtEl>
                                          <p:spTgt spid="1490949"/>
                                        </p:tgtEl>
                                        <p:attrNameLst>
                                          <p:attrName>ppt_w</p:attrName>
                                        </p:attrNameLst>
                                      </p:cBhvr>
                                      <p:tavLst>
                                        <p:tav tm="0">
                                          <p:val>
                                            <p:strVal val="2/3*#ppt_w"/>
                                          </p:val>
                                        </p:tav>
                                        <p:tav tm="100000">
                                          <p:val>
                                            <p:strVal val="#ppt_w"/>
                                          </p:val>
                                        </p:tav>
                                      </p:tavLst>
                                    </p:anim>
                                    <p:anim calcmode="lin" valueType="num">
                                      <p:cBhvr>
                                        <p:cTn id="13" dur="500" fill="hold"/>
                                        <p:tgtEl>
                                          <p:spTgt spid="1490949"/>
                                        </p:tgtEl>
                                        <p:attrNameLst>
                                          <p:attrName>ppt_h</p:attrName>
                                        </p:attrNameLst>
                                      </p:cBhvr>
                                      <p:tavLst>
                                        <p:tav tm="0">
                                          <p:val>
                                            <p:strVal val="2/3*#ppt_h"/>
                                          </p:val>
                                        </p:tav>
                                        <p:tav tm="100000">
                                          <p:val>
                                            <p:strVal val="#ppt_h"/>
                                          </p:val>
                                        </p:tav>
                                      </p:tavLst>
                                    </p:anim>
                                  </p:childTnLst>
                                </p:cTn>
                              </p:par>
                            </p:childTnLst>
                          </p:cTn>
                        </p:par>
                        <p:par>
                          <p:cTn id="14" fill="hold" nodeType="afterGroup">
                            <p:stCondLst>
                              <p:cond delay="1000"/>
                            </p:stCondLst>
                            <p:childTnLst>
                              <p:par>
                                <p:cTn id="15" presetID="22" presetClass="entr" presetSubtype="2" fill="hold" grpId="0" nodeType="afterEffect">
                                  <p:stCondLst>
                                    <p:cond delay="0"/>
                                  </p:stCondLst>
                                  <p:childTnLst>
                                    <p:set>
                                      <p:cBhvr>
                                        <p:cTn id="16" dur="1" fill="hold">
                                          <p:stCondLst>
                                            <p:cond delay="0"/>
                                          </p:stCondLst>
                                        </p:cTn>
                                        <p:tgtEl>
                                          <p:spTgt spid="1490954"/>
                                        </p:tgtEl>
                                        <p:attrNameLst>
                                          <p:attrName>style.visibility</p:attrName>
                                        </p:attrNameLst>
                                      </p:cBhvr>
                                      <p:to>
                                        <p:strVal val="visible"/>
                                      </p:to>
                                    </p:set>
                                    <p:animEffect transition="in" filter="wipe(right)">
                                      <p:cBhvr>
                                        <p:cTn id="17" dur="500"/>
                                        <p:tgtEl>
                                          <p:spTgt spid="1490954"/>
                                        </p:tgtEl>
                                      </p:cBhvr>
                                    </p:animEffect>
                                  </p:childTnLst>
                                </p:cTn>
                              </p:par>
                            </p:childTnLst>
                          </p:cTn>
                        </p:par>
                        <p:par>
                          <p:cTn id="18" fill="hold" nodeType="afterGroup">
                            <p:stCondLst>
                              <p:cond delay="1500"/>
                            </p:stCondLst>
                            <p:childTnLst>
                              <p:par>
                                <p:cTn id="19" presetID="9" presetClass="entr" presetSubtype="0" fill="hold" grpId="0" nodeType="afterEffect">
                                  <p:stCondLst>
                                    <p:cond delay="0"/>
                                  </p:stCondLst>
                                  <p:childTnLst>
                                    <p:set>
                                      <p:cBhvr>
                                        <p:cTn id="20" dur="1" fill="hold">
                                          <p:stCondLst>
                                            <p:cond delay="0"/>
                                          </p:stCondLst>
                                        </p:cTn>
                                        <p:tgtEl>
                                          <p:spTgt spid="1490951"/>
                                        </p:tgtEl>
                                        <p:attrNameLst>
                                          <p:attrName>style.visibility</p:attrName>
                                        </p:attrNameLst>
                                      </p:cBhvr>
                                      <p:to>
                                        <p:strVal val="visible"/>
                                      </p:to>
                                    </p:set>
                                    <p:animEffect transition="in" filter="dissolve">
                                      <p:cBhvr>
                                        <p:cTn id="21" dur="500"/>
                                        <p:tgtEl>
                                          <p:spTgt spid="1490951"/>
                                        </p:tgtEl>
                                      </p:cBhvr>
                                    </p:animEffect>
                                  </p:childTnLst>
                                </p:cTn>
                              </p:par>
                            </p:childTnLst>
                          </p:cTn>
                        </p:par>
                        <p:par>
                          <p:cTn id="22" fill="hold" nodeType="afterGroup">
                            <p:stCondLst>
                              <p:cond delay="2000"/>
                            </p:stCondLst>
                            <p:childTnLst>
                              <p:par>
                                <p:cTn id="23" presetID="22" presetClass="entr" presetSubtype="8" fill="hold" grpId="0" nodeType="afterEffect">
                                  <p:stCondLst>
                                    <p:cond delay="0"/>
                                  </p:stCondLst>
                                  <p:childTnLst>
                                    <p:set>
                                      <p:cBhvr>
                                        <p:cTn id="24" dur="1" fill="hold">
                                          <p:stCondLst>
                                            <p:cond delay="0"/>
                                          </p:stCondLst>
                                        </p:cTn>
                                        <p:tgtEl>
                                          <p:spTgt spid="1490950"/>
                                        </p:tgtEl>
                                        <p:attrNameLst>
                                          <p:attrName>style.visibility</p:attrName>
                                        </p:attrNameLst>
                                      </p:cBhvr>
                                      <p:to>
                                        <p:strVal val="visible"/>
                                      </p:to>
                                    </p:set>
                                    <p:animEffect transition="in" filter="wipe(left)">
                                      <p:cBhvr>
                                        <p:cTn id="25" dur="500"/>
                                        <p:tgtEl>
                                          <p:spTgt spid="1490950"/>
                                        </p:tgtEl>
                                      </p:cBhvr>
                                    </p:animEffect>
                                  </p:childTnLst>
                                </p:cTn>
                              </p:par>
                            </p:childTnLst>
                          </p:cTn>
                        </p:par>
                        <p:par>
                          <p:cTn id="26" fill="hold" nodeType="afterGroup">
                            <p:stCondLst>
                              <p:cond delay="2500"/>
                            </p:stCondLst>
                            <p:childTnLst>
                              <p:par>
                                <p:cTn id="27" presetID="9" presetClass="entr" presetSubtype="0" fill="hold" grpId="0" nodeType="afterEffect">
                                  <p:stCondLst>
                                    <p:cond delay="0"/>
                                  </p:stCondLst>
                                  <p:childTnLst>
                                    <p:set>
                                      <p:cBhvr>
                                        <p:cTn id="28" dur="1" fill="hold">
                                          <p:stCondLst>
                                            <p:cond delay="0"/>
                                          </p:stCondLst>
                                        </p:cTn>
                                        <p:tgtEl>
                                          <p:spTgt spid="1490955"/>
                                        </p:tgtEl>
                                        <p:attrNameLst>
                                          <p:attrName>style.visibility</p:attrName>
                                        </p:attrNameLst>
                                      </p:cBhvr>
                                      <p:to>
                                        <p:strVal val="visible"/>
                                      </p:to>
                                    </p:set>
                                    <p:animEffect transition="in" filter="dissolve">
                                      <p:cBhvr>
                                        <p:cTn id="29" dur="500"/>
                                        <p:tgtEl>
                                          <p:spTgt spid="1490955"/>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23" presetClass="entr" presetSubtype="272" fill="hold" grpId="0" nodeType="clickEffect">
                                  <p:stCondLst>
                                    <p:cond delay="0"/>
                                  </p:stCondLst>
                                  <p:childTnLst>
                                    <p:set>
                                      <p:cBhvr>
                                        <p:cTn id="33" dur="1" fill="hold">
                                          <p:stCondLst>
                                            <p:cond delay="0"/>
                                          </p:stCondLst>
                                        </p:cTn>
                                        <p:tgtEl>
                                          <p:spTgt spid="1490947"/>
                                        </p:tgtEl>
                                        <p:attrNameLst>
                                          <p:attrName>style.visibility</p:attrName>
                                        </p:attrNameLst>
                                      </p:cBhvr>
                                      <p:to>
                                        <p:strVal val="visible"/>
                                      </p:to>
                                    </p:set>
                                    <p:anim calcmode="lin" valueType="num">
                                      <p:cBhvr>
                                        <p:cTn id="34" dur="500" fill="hold"/>
                                        <p:tgtEl>
                                          <p:spTgt spid="1490947"/>
                                        </p:tgtEl>
                                        <p:attrNameLst>
                                          <p:attrName>ppt_w</p:attrName>
                                        </p:attrNameLst>
                                      </p:cBhvr>
                                      <p:tavLst>
                                        <p:tav tm="0">
                                          <p:val>
                                            <p:strVal val="2/3*#ppt_w"/>
                                          </p:val>
                                        </p:tav>
                                        <p:tav tm="100000">
                                          <p:val>
                                            <p:strVal val="#ppt_w"/>
                                          </p:val>
                                        </p:tav>
                                      </p:tavLst>
                                    </p:anim>
                                    <p:anim calcmode="lin" valueType="num">
                                      <p:cBhvr>
                                        <p:cTn id="35" dur="500" fill="hold"/>
                                        <p:tgtEl>
                                          <p:spTgt spid="1490947"/>
                                        </p:tgtEl>
                                        <p:attrNameLst>
                                          <p:attrName>ppt_h</p:attrName>
                                        </p:attrNameLst>
                                      </p:cBhvr>
                                      <p:tavLst>
                                        <p:tav tm="0">
                                          <p:val>
                                            <p:strVal val="2/3*#ppt_h"/>
                                          </p:val>
                                        </p:tav>
                                        <p:tav tm="100000">
                                          <p:val>
                                            <p:strVal val="#ppt_h"/>
                                          </p:val>
                                        </p:tav>
                                      </p:tavLst>
                                    </p:anim>
                                  </p:childTnLst>
                                </p:cTn>
                              </p:par>
                            </p:childTnLst>
                          </p:cTn>
                        </p:par>
                        <p:par>
                          <p:cTn id="36" fill="hold" nodeType="afterGroup">
                            <p:stCondLst>
                              <p:cond delay="500"/>
                            </p:stCondLst>
                            <p:childTnLst>
                              <p:par>
                                <p:cTn id="37" presetID="22" presetClass="entr" presetSubtype="4" fill="hold" grpId="0" nodeType="afterEffect">
                                  <p:stCondLst>
                                    <p:cond delay="0"/>
                                  </p:stCondLst>
                                  <p:childTnLst>
                                    <p:set>
                                      <p:cBhvr>
                                        <p:cTn id="38" dur="1" fill="hold">
                                          <p:stCondLst>
                                            <p:cond delay="0"/>
                                          </p:stCondLst>
                                        </p:cTn>
                                        <p:tgtEl>
                                          <p:spTgt spid="1490952"/>
                                        </p:tgtEl>
                                        <p:attrNameLst>
                                          <p:attrName>style.visibility</p:attrName>
                                        </p:attrNameLst>
                                      </p:cBhvr>
                                      <p:to>
                                        <p:strVal val="visible"/>
                                      </p:to>
                                    </p:set>
                                    <p:animEffect transition="in" filter="wipe(down)">
                                      <p:cBhvr>
                                        <p:cTn id="39" dur="500"/>
                                        <p:tgtEl>
                                          <p:spTgt spid="1490952"/>
                                        </p:tgtEl>
                                      </p:cBhvr>
                                    </p:animEffect>
                                  </p:childTnLst>
                                </p:cTn>
                              </p:par>
                            </p:childTnLst>
                          </p:cTn>
                        </p:par>
                        <p:par>
                          <p:cTn id="40" fill="hold" nodeType="afterGroup">
                            <p:stCondLst>
                              <p:cond delay="1000"/>
                            </p:stCondLst>
                            <p:childTnLst>
                              <p:par>
                                <p:cTn id="41" presetID="9" presetClass="entr" presetSubtype="0" fill="hold" grpId="0" nodeType="afterEffect">
                                  <p:stCondLst>
                                    <p:cond delay="0"/>
                                  </p:stCondLst>
                                  <p:childTnLst>
                                    <p:set>
                                      <p:cBhvr>
                                        <p:cTn id="42" dur="1" fill="hold">
                                          <p:stCondLst>
                                            <p:cond delay="0"/>
                                          </p:stCondLst>
                                        </p:cTn>
                                        <p:tgtEl>
                                          <p:spTgt spid="1490953"/>
                                        </p:tgtEl>
                                        <p:attrNameLst>
                                          <p:attrName>style.visibility</p:attrName>
                                        </p:attrNameLst>
                                      </p:cBhvr>
                                      <p:to>
                                        <p:strVal val="visible"/>
                                      </p:to>
                                    </p:set>
                                    <p:animEffect transition="in" filter="dissolve">
                                      <p:cBhvr>
                                        <p:cTn id="43" dur="500"/>
                                        <p:tgtEl>
                                          <p:spTgt spid="1490953"/>
                                        </p:tgtEl>
                                      </p:cBhvr>
                                    </p:animEffect>
                                  </p:childTnLst>
                                </p:cTn>
                              </p:par>
                            </p:childTnLst>
                          </p:cTn>
                        </p:par>
                        <p:par>
                          <p:cTn id="44" fill="hold" nodeType="afterGroup">
                            <p:stCondLst>
                              <p:cond delay="1500"/>
                            </p:stCondLst>
                            <p:childTnLst>
                              <p:par>
                                <p:cTn id="45" presetID="22" presetClass="entr" presetSubtype="1" fill="hold" grpId="0" nodeType="afterEffect">
                                  <p:stCondLst>
                                    <p:cond delay="0"/>
                                  </p:stCondLst>
                                  <p:childTnLst>
                                    <p:set>
                                      <p:cBhvr>
                                        <p:cTn id="46" dur="1" fill="hold">
                                          <p:stCondLst>
                                            <p:cond delay="0"/>
                                          </p:stCondLst>
                                        </p:cTn>
                                        <p:tgtEl>
                                          <p:spTgt spid="1490956"/>
                                        </p:tgtEl>
                                        <p:attrNameLst>
                                          <p:attrName>style.visibility</p:attrName>
                                        </p:attrNameLst>
                                      </p:cBhvr>
                                      <p:to>
                                        <p:strVal val="visible"/>
                                      </p:to>
                                    </p:set>
                                    <p:animEffect transition="in" filter="wipe(up)">
                                      <p:cBhvr>
                                        <p:cTn id="47" dur="500"/>
                                        <p:tgtEl>
                                          <p:spTgt spid="1490956"/>
                                        </p:tgtEl>
                                      </p:cBhvr>
                                    </p:animEffect>
                                  </p:childTnLst>
                                </p:cTn>
                              </p:par>
                            </p:childTnLst>
                          </p:cTn>
                        </p:par>
                        <p:par>
                          <p:cTn id="48" fill="hold" nodeType="afterGroup">
                            <p:stCondLst>
                              <p:cond delay="2000"/>
                            </p:stCondLst>
                            <p:childTnLst>
                              <p:par>
                                <p:cTn id="49" presetID="9" presetClass="entr" presetSubtype="0" fill="hold" grpId="0" nodeType="afterEffect">
                                  <p:stCondLst>
                                    <p:cond delay="0"/>
                                  </p:stCondLst>
                                  <p:childTnLst>
                                    <p:set>
                                      <p:cBhvr>
                                        <p:cTn id="50" dur="1" fill="hold">
                                          <p:stCondLst>
                                            <p:cond delay="0"/>
                                          </p:stCondLst>
                                        </p:cTn>
                                        <p:tgtEl>
                                          <p:spTgt spid="1490957"/>
                                        </p:tgtEl>
                                        <p:attrNameLst>
                                          <p:attrName>style.visibility</p:attrName>
                                        </p:attrNameLst>
                                      </p:cBhvr>
                                      <p:to>
                                        <p:strVal val="visible"/>
                                      </p:to>
                                    </p:set>
                                    <p:animEffect transition="in" filter="dissolve">
                                      <p:cBhvr>
                                        <p:cTn id="51" dur="500"/>
                                        <p:tgtEl>
                                          <p:spTgt spid="1490957"/>
                                        </p:tgtEl>
                                      </p:cBhvr>
                                    </p:animEffect>
                                  </p:childTnLst>
                                </p:cTn>
                              </p:par>
                            </p:childTnLst>
                          </p:cTn>
                        </p:par>
                      </p:childTnLst>
                    </p:cTn>
                  </p:par>
                  <p:par>
                    <p:cTn id="52" fill="hold" nodeType="clickPar">
                      <p:stCondLst>
                        <p:cond delay="indefinite"/>
                      </p:stCondLst>
                      <p:childTnLst>
                        <p:par>
                          <p:cTn id="53" fill="hold" nodeType="withGroup">
                            <p:stCondLst>
                              <p:cond delay="0"/>
                            </p:stCondLst>
                            <p:childTnLst>
                              <p:par>
                                <p:cTn id="54" presetID="1" presetClass="exit" presetSubtype="0" fill="hold" grpId="0" nodeType="clickEffect">
                                  <p:stCondLst>
                                    <p:cond delay="0"/>
                                  </p:stCondLst>
                                  <p:childTnLst>
                                    <p:set>
                                      <p:cBhvr>
                                        <p:cTn id="55" dur="1" fill="hold">
                                          <p:stCondLst>
                                            <p:cond delay="0"/>
                                          </p:stCondLst>
                                        </p:cTn>
                                        <p:tgtEl>
                                          <p:spTgt spid="20"/>
                                        </p:tgtEl>
                                        <p:attrNameLst>
                                          <p:attrName>style.visibility</p:attrName>
                                        </p:attrNameLst>
                                      </p:cBhvr>
                                      <p:to>
                                        <p:strVal val="hidden"/>
                                      </p:to>
                                    </p:set>
                                  </p:childTnLst>
                                </p:cTn>
                              </p:par>
                              <p:par>
                                <p:cTn id="56" presetID="22" presetClass="entr" presetSubtype="8" fill="hold" grpId="0" nodeType="withEffect">
                                  <p:stCondLst>
                                    <p:cond delay="0"/>
                                  </p:stCondLst>
                                  <p:childTnLst>
                                    <p:set>
                                      <p:cBhvr>
                                        <p:cTn id="57" dur="1" fill="hold">
                                          <p:stCondLst>
                                            <p:cond delay="0"/>
                                          </p:stCondLst>
                                        </p:cTn>
                                        <p:tgtEl>
                                          <p:spTgt spid="1490959"/>
                                        </p:tgtEl>
                                        <p:attrNameLst>
                                          <p:attrName>style.visibility</p:attrName>
                                        </p:attrNameLst>
                                      </p:cBhvr>
                                      <p:to>
                                        <p:strVal val="visible"/>
                                      </p:to>
                                    </p:set>
                                    <p:animEffect transition="in" filter="wipe(left)">
                                      <p:cBhvr>
                                        <p:cTn id="58" dur="500"/>
                                        <p:tgtEl>
                                          <p:spTgt spid="1490959"/>
                                        </p:tgtEl>
                                      </p:cBhvr>
                                    </p:animEffect>
                                  </p:childTnLst>
                                </p:cTn>
                              </p:par>
                            </p:childTnLst>
                          </p:cTn>
                        </p:par>
                        <p:par>
                          <p:cTn id="59" fill="hold" nodeType="afterGroup">
                            <p:stCondLst>
                              <p:cond delay="500"/>
                            </p:stCondLst>
                            <p:childTnLst>
                              <p:par>
                                <p:cTn id="60" presetID="9" presetClass="entr" presetSubtype="0" fill="hold" grpId="0" nodeType="afterEffect">
                                  <p:stCondLst>
                                    <p:cond delay="0"/>
                                  </p:stCondLst>
                                  <p:childTnLst>
                                    <p:set>
                                      <p:cBhvr>
                                        <p:cTn id="61" dur="1" fill="hold">
                                          <p:stCondLst>
                                            <p:cond delay="0"/>
                                          </p:stCondLst>
                                        </p:cTn>
                                        <p:tgtEl>
                                          <p:spTgt spid="1490960"/>
                                        </p:tgtEl>
                                        <p:attrNameLst>
                                          <p:attrName>style.visibility</p:attrName>
                                        </p:attrNameLst>
                                      </p:cBhvr>
                                      <p:to>
                                        <p:strVal val="visible"/>
                                      </p:to>
                                    </p:set>
                                    <p:animEffect transition="in" filter="dissolve">
                                      <p:cBhvr>
                                        <p:cTn id="62" dur="500"/>
                                        <p:tgtEl>
                                          <p:spTgt spid="1490960"/>
                                        </p:tgtEl>
                                      </p:cBhvr>
                                    </p:animEffect>
                                  </p:childTnLst>
                                </p:cTn>
                              </p:par>
                            </p:childTnLst>
                          </p:cTn>
                        </p:par>
                        <p:par>
                          <p:cTn id="63" fill="hold" nodeType="afterGroup">
                            <p:stCondLst>
                              <p:cond delay="1000"/>
                            </p:stCondLst>
                            <p:childTnLst>
                              <p:par>
                                <p:cTn id="64" presetID="9" presetClass="entr" presetSubtype="0" fill="hold" grpId="0" nodeType="afterEffect">
                                  <p:stCondLst>
                                    <p:cond delay="0"/>
                                  </p:stCondLst>
                                  <p:childTnLst>
                                    <p:set>
                                      <p:cBhvr>
                                        <p:cTn id="65" dur="1" fill="hold">
                                          <p:stCondLst>
                                            <p:cond delay="0"/>
                                          </p:stCondLst>
                                        </p:cTn>
                                        <p:tgtEl>
                                          <p:spTgt spid="1490958"/>
                                        </p:tgtEl>
                                        <p:attrNameLst>
                                          <p:attrName>style.visibility</p:attrName>
                                        </p:attrNameLst>
                                      </p:cBhvr>
                                      <p:to>
                                        <p:strVal val="visible"/>
                                      </p:to>
                                    </p:set>
                                    <p:animEffect transition="in" filter="dissolve">
                                      <p:cBhvr>
                                        <p:cTn id="66" dur="500"/>
                                        <p:tgtEl>
                                          <p:spTgt spid="14909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90947" grpId="0" animBg="1" autoUpdateAnimBg="0"/>
      <p:bldP spid="1490948" grpId="0" animBg="1" autoUpdateAnimBg="0"/>
      <p:bldP spid="1490949" grpId="0" animBg="1" autoUpdateAnimBg="0"/>
      <p:bldP spid="1490950" grpId="0" animBg="1"/>
      <p:bldP spid="1490951" grpId="0" animBg="1" autoUpdateAnimBg="0"/>
      <p:bldP spid="1490952" grpId="0" animBg="1"/>
      <p:bldP spid="1490953" grpId="0" animBg="1" autoUpdateAnimBg="0"/>
      <p:bldP spid="1490954" grpId="0" animBg="1"/>
      <p:bldP spid="1490955" grpId="0" animBg="1" autoUpdateAnimBg="0"/>
      <p:bldP spid="1490956" grpId="0" animBg="1"/>
      <p:bldP spid="1490957" grpId="0" animBg="1" autoUpdateAnimBg="0"/>
      <p:bldP spid="1490958" grpId="0" animBg="1" autoUpdateAnimBg="0"/>
      <p:bldP spid="1490959" grpId="0" animBg="1"/>
      <p:bldP spid="1490960" grpId="0" animBg="1" autoUpdateAnimBg="0"/>
      <p:bldP spid="20" grpId="0" animBg="1"/>
    </p:bldLst>
  </p:timing>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CADC1B9B-CD29-4298-997D-E6E6CB104FC5}" type="datetime4">
              <a:rPr lang="en-US" smtClean="0"/>
              <a:t>April 1,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83BED90E-4E99-47D8-A47C-446B4DFE5044}" type="slidenum">
              <a:rPr lang="en-US" altLang="en-US" sz="1400">
                <a:solidFill>
                  <a:srgbClr val="000066"/>
                </a:solidFill>
                <a:latin typeface="Arial" panose="020B0604020202020204" pitchFamily="34" charset="0"/>
              </a:rPr>
              <a:pPr/>
              <a:t>31</a:t>
            </a:fld>
            <a:endParaRPr lang="en-US" altLang="en-US" sz="1400">
              <a:solidFill>
                <a:srgbClr val="000066"/>
              </a:solidFill>
              <a:latin typeface="Arial" panose="020B0604020202020204" pitchFamily="34" charset="0"/>
            </a:endParaRPr>
          </a:p>
        </p:txBody>
      </p:sp>
      <p:sp>
        <p:nvSpPr>
          <p:cNvPr id="40965" name="Rectangle 2"/>
          <p:cNvSpPr>
            <a:spLocks noGrp="1" noChangeArrowheads="1"/>
          </p:cNvSpPr>
          <p:nvPr>
            <p:ph type="title"/>
          </p:nvPr>
        </p:nvSpPr>
        <p:spPr/>
        <p:txBody>
          <a:bodyPr/>
          <a:lstStyle/>
          <a:p>
            <a:r>
              <a:rPr lang="en-US" altLang="en-US" smtClean="0"/>
              <a:t>Answer</a:t>
            </a:r>
          </a:p>
        </p:txBody>
      </p:sp>
      <p:sp>
        <p:nvSpPr>
          <p:cNvPr id="40966" name="Rectangle 3"/>
          <p:cNvSpPr>
            <a:spLocks noGrp="1" noChangeArrowheads="1"/>
          </p:cNvSpPr>
          <p:nvPr>
            <p:ph type="body" idx="1"/>
          </p:nvPr>
        </p:nvSpPr>
        <p:spPr/>
        <p:txBody>
          <a:bodyPr/>
          <a:lstStyle/>
          <a:p>
            <a:pPr>
              <a:lnSpc>
                <a:spcPct val="90000"/>
              </a:lnSpc>
            </a:pPr>
            <a:r>
              <a:rPr lang="en-US" altLang="en-US" smtClean="0"/>
              <a:t>9-322(a)(1) Priority Rule</a:t>
            </a:r>
          </a:p>
          <a:p>
            <a:pPr lvl="1">
              <a:lnSpc>
                <a:spcPct val="90000"/>
              </a:lnSpc>
            </a:pPr>
            <a:r>
              <a:rPr lang="en-US" altLang="en-US" smtClean="0"/>
              <a:t>Earlier of first to file or perfect wins</a:t>
            </a:r>
          </a:p>
          <a:p>
            <a:pPr>
              <a:lnSpc>
                <a:spcPct val="90000"/>
              </a:lnSpc>
            </a:pPr>
            <a:r>
              <a:rPr lang="en-US" altLang="en-US" smtClean="0"/>
              <a:t>Applied Here</a:t>
            </a:r>
          </a:p>
          <a:p>
            <a:pPr lvl="1">
              <a:lnSpc>
                <a:spcPct val="90000"/>
              </a:lnSpc>
            </a:pPr>
            <a:r>
              <a:rPr lang="en-US" altLang="en-US" smtClean="0"/>
              <a:t>Van Diest filed first</a:t>
            </a:r>
          </a:p>
          <a:p>
            <a:pPr lvl="1">
              <a:lnSpc>
                <a:spcPct val="90000"/>
              </a:lnSpc>
            </a:pPr>
            <a:r>
              <a:rPr lang="en-US" altLang="en-US" smtClean="0"/>
              <a:t>Later granted security interest in all inventory beats Bank based on first filing</a:t>
            </a:r>
          </a:p>
          <a:p>
            <a:pPr>
              <a:lnSpc>
                <a:spcPct val="90000"/>
              </a:lnSpc>
            </a:pPr>
            <a:r>
              <a:rPr lang="en-US" altLang="en-US" smtClean="0"/>
              <a:t>Moral: Financing Statement Sets Risk for Loss of Priority</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Yoda on Secured Transactions</a:t>
            </a:r>
            <a:endParaRPr lang="en-US" dirty="0"/>
          </a:p>
        </p:txBody>
      </p:sp>
      <p:sp>
        <p:nvSpPr>
          <p:cNvPr id="3" name="Content Placeholder 2"/>
          <p:cNvSpPr>
            <a:spLocks noGrp="1"/>
          </p:cNvSpPr>
          <p:nvPr>
            <p:ph idx="1"/>
          </p:nvPr>
        </p:nvSpPr>
        <p:spPr/>
        <p:txBody>
          <a:bodyPr/>
          <a:lstStyle/>
          <a:p>
            <a:r>
              <a:rPr lang="en-US" dirty="0" smtClean="0"/>
              <a:t>“Grant or grant not. There is no notice (from the security agreement)”</a:t>
            </a:r>
          </a:p>
          <a:p>
            <a:pPr lvl="1"/>
            <a:r>
              <a:rPr lang="en-US" dirty="0" smtClean="0"/>
              <a:t>The security agreement isn’t about notice. It is about how large a security interest the secured creditor can claim</a:t>
            </a:r>
          </a:p>
          <a:p>
            <a:pPr lvl="1"/>
            <a:r>
              <a:rPr lang="en-US" dirty="0" smtClean="0"/>
              <a:t>It defines the extent of the collateral </a:t>
            </a:r>
            <a:r>
              <a:rPr lang="en-US" dirty="0" smtClean="0">
                <a:solidFill>
                  <a:srgbClr val="FF0000"/>
                </a:solidFill>
              </a:rPr>
              <a:t>(but that can change)</a:t>
            </a:r>
          </a:p>
        </p:txBody>
      </p:sp>
      <p:sp>
        <p:nvSpPr>
          <p:cNvPr id="4" name="Date Placeholder 3"/>
          <p:cNvSpPr>
            <a:spLocks noGrp="1"/>
          </p:cNvSpPr>
          <p:nvPr>
            <p:ph type="dt" sz="half" idx="10"/>
          </p:nvPr>
        </p:nvSpPr>
        <p:spPr/>
        <p:txBody>
          <a:bodyPr/>
          <a:lstStyle/>
          <a:p>
            <a:pPr>
              <a:defRPr/>
            </a:pPr>
            <a:fld id="{7AA3FFAB-8E0B-4E68-AE1A-29D698031176}" type="datetime4">
              <a:rPr lang="en-US" smtClean="0"/>
              <a:t>April 1,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622BB22D-7EA7-4CC0-AD21-64D47E934AEE}" type="slidenum">
              <a:rPr lang="en-US" altLang="en-US" smtClean="0"/>
              <a:pPr/>
              <a:t>32</a:t>
            </a:fld>
            <a:endParaRPr lang="en-US" altLang="en-US"/>
          </a:p>
        </p:txBody>
      </p:sp>
    </p:spTree>
    <p:extLst>
      <p:ext uri="{BB962C8B-B14F-4D97-AF65-F5344CB8AC3E}">
        <p14:creationId xmlns:p14="http://schemas.microsoft.com/office/powerpoint/2010/main" val="206671962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Yoda on Secured Transactions</a:t>
            </a:r>
            <a:endParaRPr lang="en-US" dirty="0"/>
          </a:p>
        </p:txBody>
      </p:sp>
      <p:sp>
        <p:nvSpPr>
          <p:cNvPr id="3" name="Content Placeholder 2"/>
          <p:cNvSpPr>
            <a:spLocks noGrp="1"/>
          </p:cNvSpPr>
          <p:nvPr>
            <p:ph idx="1"/>
          </p:nvPr>
        </p:nvSpPr>
        <p:spPr/>
        <p:txBody>
          <a:bodyPr/>
          <a:lstStyle/>
          <a:p>
            <a:r>
              <a:rPr lang="en-US" dirty="0" smtClean="0"/>
              <a:t>“Be prior or do not. There is no notice (from the financing statement)”</a:t>
            </a:r>
          </a:p>
          <a:p>
            <a:pPr lvl="1"/>
            <a:r>
              <a:rPr lang="en-US" dirty="0" smtClean="0"/>
              <a:t>“Notice” </a:t>
            </a:r>
            <a:r>
              <a:rPr lang="en-US" smtClean="0"/>
              <a:t>is said to arise </a:t>
            </a:r>
            <a:r>
              <a:rPr lang="en-US" dirty="0" smtClean="0"/>
              <a:t>from the financing statement and even that doesn’t really capture what is going on</a:t>
            </a:r>
          </a:p>
          <a:p>
            <a:pPr lvl="1"/>
            <a:r>
              <a:rPr lang="en-US" dirty="0" smtClean="0"/>
              <a:t>Better: the scope of priority—the size of the reservation—arises from the FS and the extent to which the reservation is used arises from the SA </a:t>
            </a:r>
            <a:endParaRPr lang="en-US" dirty="0"/>
          </a:p>
        </p:txBody>
      </p:sp>
      <p:sp>
        <p:nvSpPr>
          <p:cNvPr id="4" name="Date Placeholder 3"/>
          <p:cNvSpPr>
            <a:spLocks noGrp="1"/>
          </p:cNvSpPr>
          <p:nvPr>
            <p:ph type="dt" sz="half" idx="10"/>
          </p:nvPr>
        </p:nvSpPr>
        <p:spPr/>
        <p:txBody>
          <a:bodyPr/>
          <a:lstStyle/>
          <a:p>
            <a:pPr>
              <a:defRPr/>
            </a:pPr>
            <a:fld id="{7AA3FFAB-8E0B-4E68-AE1A-29D698031176}" type="datetime4">
              <a:rPr lang="en-US" smtClean="0"/>
              <a:t>April 1,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622BB22D-7EA7-4CC0-AD21-64D47E934AEE}" type="slidenum">
              <a:rPr lang="en-US" altLang="en-US" smtClean="0"/>
              <a:pPr/>
              <a:t>33</a:t>
            </a:fld>
            <a:endParaRPr lang="en-US" altLang="en-US"/>
          </a:p>
        </p:txBody>
      </p:sp>
    </p:spTree>
    <p:extLst>
      <p:ext uri="{BB962C8B-B14F-4D97-AF65-F5344CB8AC3E}">
        <p14:creationId xmlns:p14="http://schemas.microsoft.com/office/powerpoint/2010/main" val="163078821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 name="Date Placeholder 2"/>
          <p:cNvSpPr>
            <a:spLocks noGrp="1"/>
          </p:cNvSpPr>
          <p:nvPr>
            <p:ph type="dt" sz="quarter" idx="10"/>
          </p:nvPr>
        </p:nvSpPr>
        <p:spPr/>
        <p:txBody>
          <a:bodyPr/>
          <a:lstStyle/>
          <a:p>
            <a:pPr>
              <a:defRPr/>
            </a:pPr>
            <a:fld id="{6368E334-9C6A-452F-A7A4-B24B45560FAC}" type="datetime4">
              <a:rPr lang="en-US" smtClean="0"/>
              <a:t>April 1, 2021</a:t>
            </a:fld>
            <a:endParaRPr lang="en-US" altLang="en-US">
              <a:solidFill>
                <a:schemeClr val="bg2"/>
              </a:solidFill>
            </a:endParaRPr>
          </a:p>
        </p:txBody>
      </p:sp>
      <p:sp>
        <p:nvSpPr>
          <p:cNvPr id="19"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985F8801-E702-4ACD-B625-E2273C1E5DE0}" type="slidenum">
              <a:rPr lang="en-US" altLang="en-US" sz="1400">
                <a:solidFill>
                  <a:srgbClr val="000066"/>
                </a:solidFill>
                <a:latin typeface="Arial" panose="020B0604020202020204" pitchFamily="34" charset="0"/>
              </a:rPr>
              <a:pPr/>
              <a:t>34</a:t>
            </a:fld>
            <a:endParaRPr lang="en-US" altLang="en-US" sz="1400">
              <a:solidFill>
                <a:srgbClr val="000066"/>
              </a:solidFill>
              <a:latin typeface="Arial" panose="020B0604020202020204" pitchFamily="34" charset="0"/>
            </a:endParaRPr>
          </a:p>
        </p:txBody>
      </p:sp>
      <p:sp>
        <p:nvSpPr>
          <p:cNvPr id="45061" name="Rectangle 2"/>
          <p:cNvSpPr>
            <a:spLocks noGrp="1" noChangeArrowheads="1"/>
          </p:cNvSpPr>
          <p:nvPr>
            <p:ph type="title"/>
          </p:nvPr>
        </p:nvSpPr>
        <p:spPr/>
        <p:txBody>
          <a:bodyPr/>
          <a:lstStyle/>
          <a:p>
            <a:r>
              <a:rPr lang="en-US" altLang="en-US" smtClean="0"/>
              <a:t>Helms</a:t>
            </a:r>
          </a:p>
        </p:txBody>
      </p:sp>
      <p:sp>
        <p:nvSpPr>
          <p:cNvPr id="1490947" name="AutoShape 3"/>
          <p:cNvSpPr>
            <a:spLocks noChangeArrowheads="1"/>
          </p:cNvSpPr>
          <p:nvPr/>
        </p:nvSpPr>
        <p:spPr bwMode="auto">
          <a:xfrm>
            <a:off x="4376738" y="5291138"/>
            <a:ext cx="16002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Bank</a:t>
            </a:r>
          </a:p>
        </p:txBody>
      </p:sp>
      <p:sp>
        <p:nvSpPr>
          <p:cNvPr id="1490948" name="AutoShape 4"/>
          <p:cNvSpPr>
            <a:spLocks noChangeArrowheads="1"/>
          </p:cNvSpPr>
          <p:nvPr/>
        </p:nvSpPr>
        <p:spPr bwMode="auto">
          <a:xfrm>
            <a:off x="4849814" y="2393950"/>
            <a:ext cx="1146175" cy="12192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CPC</a:t>
            </a:r>
          </a:p>
        </p:txBody>
      </p:sp>
      <p:sp>
        <p:nvSpPr>
          <p:cNvPr id="1490949" name="AutoShape 5"/>
          <p:cNvSpPr>
            <a:spLocks noChangeArrowheads="1"/>
          </p:cNvSpPr>
          <p:nvPr/>
        </p:nvSpPr>
        <p:spPr bwMode="auto">
          <a:xfrm>
            <a:off x="9340850" y="2859088"/>
            <a:ext cx="1327150" cy="1219200"/>
          </a:xfrm>
          <a:prstGeom prst="flowChartPreparat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SMI</a:t>
            </a:r>
          </a:p>
        </p:txBody>
      </p:sp>
      <p:sp>
        <p:nvSpPr>
          <p:cNvPr id="1490952" name="Line 8"/>
          <p:cNvSpPr>
            <a:spLocks noChangeShapeType="1"/>
          </p:cNvSpPr>
          <p:nvPr/>
        </p:nvSpPr>
        <p:spPr bwMode="auto">
          <a:xfrm>
            <a:off x="5367338" y="3606800"/>
            <a:ext cx="0" cy="1676400"/>
          </a:xfrm>
          <a:prstGeom prst="line">
            <a:avLst/>
          </a:prstGeom>
          <a:noFill/>
          <a:ln w="1905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490953" name="AutoShape 9"/>
          <p:cNvSpPr>
            <a:spLocks noChangeArrowheads="1"/>
          </p:cNvSpPr>
          <p:nvPr/>
        </p:nvSpPr>
        <p:spPr bwMode="auto">
          <a:xfrm>
            <a:off x="1640541" y="2482255"/>
            <a:ext cx="2761597" cy="119181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Dec 2000: Fire; Lawsuits</a:t>
            </a:r>
          </a:p>
        </p:txBody>
      </p:sp>
      <p:sp>
        <p:nvSpPr>
          <p:cNvPr id="1490954" name="Line 10"/>
          <p:cNvSpPr>
            <a:spLocks noChangeShapeType="1"/>
          </p:cNvSpPr>
          <p:nvPr/>
        </p:nvSpPr>
        <p:spPr bwMode="auto">
          <a:xfrm>
            <a:off x="6005514" y="2989264"/>
            <a:ext cx="3265487" cy="498475"/>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490955" name="AutoShape 11"/>
          <p:cNvSpPr>
            <a:spLocks noChangeArrowheads="1"/>
          </p:cNvSpPr>
          <p:nvPr/>
        </p:nvSpPr>
        <p:spPr bwMode="auto">
          <a:xfrm>
            <a:off x="6029326" y="1169989"/>
            <a:ext cx="6043612" cy="1457325"/>
          </a:xfrm>
          <a:prstGeom prst="flowChartAlternateProcess">
            <a:avLst/>
          </a:prstGeom>
          <a:solidFill>
            <a:srgbClr val="00FFFF"/>
          </a:solidFill>
          <a:ln w="9525">
            <a:solidFill>
              <a:schemeClr val="tx1"/>
            </a:solidFill>
            <a:miter lim="800000"/>
            <a:headEnd/>
            <a:tailEnd/>
          </a:ln>
        </p:spPr>
        <p:txBody>
          <a:bodyPr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r>
              <a:rPr lang="en-US" altLang="en-US" sz="3200" dirty="0"/>
              <a:t>SMI buys goods from CPC; SMI files for bankruptcy and challenges payments SMI made to CPC</a:t>
            </a:r>
            <a:endParaRPr lang="en-US" altLang="en-US" sz="3200" dirty="0">
              <a:latin typeface="ACaslon Regular" pitchFamily="18" charset="0"/>
              <a:cs typeface="Times New Roman" panose="02020603050405020304" pitchFamily="18" charset="0"/>
            </a:endParaRPr>
          </a:p>
        </p:txBody>
      </p:sp>
      <p:sp>
        <p:nvSpPr>
          <p:cNvPr id="1490957" name="AutoShape 13"/>
          <p:cNvSpPr>
            <a:spLocks noChangeArrowheads="1"/>
          </p:cNvSpPr>
          <p:nvPr/>
        </p:nvSpPr>
        <p:spPr bwMode="auto">
          <a:xfrm>
            <a:off x="2187388" y="4013200"/>
            <a:ext cx="2791012" cy="1092200"/>
          </a:xfrm>
          <a:prstGeom prst="flowChartAlternateProcess">
            <a:avLst/>
          </a:prstGeom>
          <a:solidFill>
            <a:srgbClr val="00FFFF"/>
          </a:solidFill>
          <a:ln w="9525">
            <a:solidFill>
              <a:schemeClr val="tx1"/>
            </a:solidFill>
            <a:miter lim="800000"/>
            <a:headEnd/>
            <a:tailEnd/>
          </a:ln>
        </p:spPr>
        <p:txBody>
          <a:bodyPr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a:t>May, June: 2000: SA &amp; FS</a:t>
            </a:r>
          </a:p>
        </p:txBody>
      </p:sp>
      <p:sp>
        <p:nvSpPr>
          <p:cNvPr id="1490958" name="Rectangle 14"/>
          <p:cNvSpPr>
            <a:spLocks noChangeArrowheads="1"/>
          </p:cNvSpPr>
          <p:nvPr/>
        </p:nvSpPr>
        <p:spPr bwMode="auto">
          <a:xfrm>
            <a:off x="6683376" y="4314825"/>
            <a:ext cx="4495612" cy="1200329"/>
          </a:xfrm>
          <a:prstGeom prst="rect">
            <a:avLst/>
          </a:prstGeom>
          <a:noFill/>
          <a:ln w="254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r>
              <a:rPr lang="en-US" altLang="en-US" sz="3600" dirty="0">
                <a:solidFill>
                  <a:srgbClr val="FF0000"/>
                </a:solidFill>
                <a:cs typeface="Times New Roman" panose="02020603050405020304" pitchFamily="18" charset="0"/>
              </a:rPr>
              <a:t>What are Bank’s rights as to the lawsuits?</a:t>
            </a:r>
          </a:p>
        </p:txBody>
      </p:sp>
      <p:sp>
        <p:nvSpPr>
          <p:cNvPr id="20" name="AutoShape 4"/>
          <p:cNvSpPr>
            <a:spLocks noChangeArrowheads="1"/>
          </p:cNvSpPr>
          <p:nvPr/>
        </p:nvSpPr>
        <p:spPr bwMode="auto">
          <a:xfrm>
            <a:off x="2098676" y="1828800"/>
            <a:ext cx="1146175" cy="592138"/>
          </a:xfrm>
          <a:prstGeom prst="flowChartProcess">
            <a:avLst/>
          </a:prstGeom>
          <a:solidFill>
            <a:srgbClr val="CC00CC"/>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a:t>Rothstein</a:t>
            </a:r>
          </a:p>
        </p:txBody>
      </p:sp>
      <p:sp>
        <p:nvSpPr>
          <p:cNvPr id="21" name="AutoShape 4"/>
          <p:cNvSpPr>
            <a:spLocks noChangeArrowheads="1"/>
          </p:cNvSpPr>
          <p:nvPr/>
        </p:nvSpPr>
        <p:spPr bwMode="auto">
          <a:xfrm>
            <a:off x="3529014" y="1185864"/>
            <a:ext cx="1146175" cy="592137"/>
          </a:xfrm>
          <a:prstGeom prst="flowChartProcess">
            <a:avLst/>
          </a:prstGeom>
          <a:solidFill>
            <a:srgbClr val="CC00CC"/>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a:t>Com Ed</a:t>
            </a:r>
          </a:p>
        </p:txBody>
      </p:sp>
      <p:sp>
        <p:nvSpPr>
          <p:cNvPr id="22" name="Line 10"/>
          <p:cNvSpPr>
            <a:spLocks noChangeShapeType="1"/>
          </p:cNvSpPr>
          <p:nvPr/>
        </p:nvSpPr>
        <p:spPr bwMode="auto">
          <a:xfrm>
            <a:off x="3236914" y="2227263"/>
            <a:ext cx="1546225" cy="254000"/>
          </a:xfrm>
          <a:prstGeom prst="line">
            <a:avLst/>
          </a:prstGeom>
          <a:noFill/>
          <a:ln w="63500">
            <a:solidFill>
              <a:schemeClr val="hlink"/>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23" name="Line 10"/>
          <p:cNvSpPr>
            <a:spLocks noChangeShapeType="1"/>
          </p:cNvSpPr>
          <p:nvPr/>
        </p:nvSpPr>
        <p:spPr bwMode="auto">
          <a:xfrm>
            <a:off x="4681538" y="1592264"/>
            <a:ext cx="812800" cy="769937"/>
          </a:xfrm>
          <a:prstGeom prst="line">
            <a:avLst/>
          </a:prstGeom>
          <a:noFill/>
          <a:ln w="63500">
            <a:solidFill>
              <a:schemeClr val="hlink"/>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24" name="Rectangle 7"/>
          <p:cNvSpPr>
            <a:spLocks noChangeArrowheads="1"/>
          </p:cNvSpPr>
          <p:nvPr/>
        </p:nvSpPr>
        <p:spPr bwMode="auto">
          <a:xfrm>
            <a:off x="12018963" y="6673944"/>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490948"/>
                                        </p:tgtEl>
                                        <p:attrNameLst>
                                          <p:attrName>style.visibility</p:attrName>
                                        </p:attrNameLst>
                                      </p:cBhvr>
                                      <p:to>
                                        <p:strVal val="visible"/>
                                      </p:to>
                                    </p:set>
                                    <p:anim calcmode="lin" valueType="num">
                                      <p:cBhvr additive="base">
                                        <p:cTn id="7" dur="500" fill="hold"/>
                                        <p:tgtEl>
                                          <p:spTgt spid="1490948"/>
                                        </p:tgtEl>
                                        <p:attrNameLst>
                                          <p:attrName>ppt_x</p:attrName>
                                        </p:attrNameLst>
                                      </p:cBhvr>
                                      <p:tavLst>
                                        <p:tav tm="0">
                                          <p:val>
                                            <p:strVal val="0-#ppt_w/2"/>
                                          </p:val>
                                        </p:tav>
                                        <p:tav tm="100000">
                                          <p:val>
                                            <p:strVal val="#ppt_x"/>
                                          </p:val>
                                        </p:tav>
                                      </p:tavLst>
                                    </p:anim>
                                    <p:anim calcmode="lin" valueType="num">
                                      <p:cBhvr additive="base">
                                        <p:cTn id="8" dur="500" fill="hold"/>
                                        <p:tgtEl>
                                          <p:spTgt spid="1490948"/>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2" presetClass="entr" presetSubtype="4" fill="hold" grpId="0" nodeType="afterEffect">
                                  <p:stCondLst>
                                    <p:cond delay="0"/>
                                  </p:stCondLst>
                                  <p:childTnLst>
                                    <p:set>
                                      <p:cBhvr>
                                        <p:cTn id="11" dur="1" fill="hold">
                                          <p:stCondLst>
                                            <p:cond delay="0"/>
                                          </p:stCondLst>
                                        </p:cTn>
                                        <p:tgtEl>
                                          <p:spTgt spid="1490952"/>
                                        </p:tgtEl>
                                        <p:attrNameLst>
                                          <p:attrName>style.visibility</p:attrName>
                                        </p:attrNameLst>
                                      </p:cBhvr>
                                      <p:to>
                                        <p:strVal val="visible"/>
                                      </p:to>
                                    </p:set>
                                    <p:animEffect transition="in" filter="wipe(down)">
                                      <p:cBhvr>
                                        <p:cTn id="12" dur="500"/>
                                        <p:tgtEl>
                                          <p:spTgt spid="1490952"/>
                                        </p:tgtEl>
                                      </p:cBhvr>
                                    </p:animEffect>
                                  </p:childTnLst>
                                </p:cTn>
                              </p:par>
                            </p:childTnLst>
                          </p:cTn>
                        </p:par>
                        <p:par>
                          <p:cTn id="13" fill="hold" nodeType="afterGroup">
                            <p:stCondLst>
                              <p:cond delay="1000"/>
                            </p:stCondLst>
                            <p:childTnLst>
                              <p:par>
                                <p:cTn id="14" presetID="23" presetClass="entr" presetSubtype="272" fill="hold" grpId="0" nodeType="afterEffect">
                                  <p:stCondLst>
                                    <p:cond delay="0"/>
                                  </p:stCondLst>
                                  <p:childTnLst>
                                    <p:set>
                                      <p:cBhvr>
                                        <p:cTn id="15" dur="1" fill="hold">
                                          <p:stCondLst>
                                            <p:cond delay="0"/>
                                          </p:stCondLst>
                                        </p:cTn>
                                        <p:tgtEl>
                                          <p:spTgt spid="1490947"/>
                                        </p:tgtEl>
                                        <p:attrNameLst>
                                          <p:attrName>style.visibility</p:attrName>
                                        </p:attrNameLst>
                                      </p:cBhvr>
                                      <p:to>
                                        <p:strVal val="visible"/>
                                      </p:to>
                                    </p:set>
                                    <p:anim calcmode="lin" valueType="num">
                                      <p:cBhvr>
                                        <p:cTn id="16" dur="500" fill="hold"/>
                                        <p:tgtEl>
                                          <p:spTgt spid="1490947"/>
                                        </p:tgtEl>
                                        <p:attrNameLst>
                                          <p:attrName>ppt_w</p:attrName>
                                        </p:attrNameLst>
                                      </p:cBhvr>
                                      <p:tavLst>
                                        <p:tav tm="0">
                                          <p:val>
                                            <p:strVal val="2/3*#ppt_w"/>
                                          </p:val>
                                        </p:tav>
                                        <p:tav tm="100000">
                                          <p:val>
                                            <p:strVal val="#ppt_w"/>
                                          </p:val>
                                        </p:tav>
                                      </p:tavLst>
                                    </p:anim>
                                    <p:anim calcmode="lin" valueType="num">
                                      <p:cBhvr>
                                        <p:cTn id="17" dur="500" fill="hold"/>
                                        <p:tgtEl>
                                          <p:spTgt spid="1490947"/>
                                        </p:tgtEl>
                                        <p:attrNameLst>
                                          <p:attrName>ppt_h</p:attrName>
                                        </p:attrNameLst>
                                      </p:cBhvr>
                                      <p:tavLst>
                                        <p:tav tm="0">
                                          <p:val>
                                            <p:strVal val="2/3*#ppt_h"/>
                                          </p:val>
                                        </p:tav>
                                        <p:tav tm="100000">
                                          <p:val>
                                            <p:strVal val="#ppt_h"/>
                                          </p:val>
                                        </p:tav>
                                      </p:tavLst>
                                    </p:anim>
                                  </p:childTnLst>
                                </p:cTn>
                              </p:par>
                            </p:childTnLst>
                          </p:cTn>
                        </p:par>
                        <p:par>
                          <p:cTn id="18" fill="hold" nodeType="afterGroup">
                            <p:stCondLst>
                              <p:cond delay="1500"/>
                            </p:stCondLst>
                            <p:childTnLst>
                              <p:par>
                                <p:cTn id="19" presetID="9" presetClass="entr" presetSubtype="0" fill="hold" grpId="0" nodeType="afterEffect">
                                  <p:stCondLst>
                                    <p:cond delay="0"/>
                                  </p:stCondLst>
                                  <p:childTnLst>
                                    <p:set>
                                      <p:cBhvr>
                                        <p:cTn id="20" dur="1" fill="hold">
                                          <p:stCondLst>
                                            <p:cond delay="0"/>
                                          </p:stCondLst>
                                        </p:cTn>
                                        <p:tgtEl>
                                          <p:spTgt spid="1490957"/>
                                        </p:tgtEl>
                                        <p:attrNameLst>
                                          <p:attrName>style.visibility</p:attrName>
                                        </p:attrNameLst>
                                      </p:cBhvr>
                                      <p:to>
                                        <p:strVal val="visible"/>
                                      </p:to>
                                    </p:set>
                                    <p:animEffect transition="in" filter="dissolve">
                                      <p:cBhvr>
                                        <p:cTn id="21" dur="500"/>
                                        <p:tgtEl>
                                          <p:spTgt spid="1490957"/>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9" presetClass="entr" presetSubtype="0" fill="hold" grpId="0" nodeType="clickEffect">
                                  <p:stCondLst>
                                    <p:cond delay="0"/>
                                  </p:stCondLst>
                                  <p:childTnLst>
                                    <p:set>
                                      <p:cBhvr>
                                        <p:cTn id="25" dur="1" fill="hold">
                                          <p:stCondLst>
                                            <p:cond delay="0"/>
                                          </p:stCondLst>
                                        </p:cTn>
                                        <p:tgtEl>
                                          <p:spTgt spid="1490953"/>
                                        </p:tgtEl>
                                        <p:attrNameLst>
                                          <p:attrName>style.visibility</p:attrName>
                                        </p:attrNameLst>
                                      </p:cBhvr>
                                      <p:to>
                                        <p:strVal val="visible"/>
                                      </p:to>
                                    </p:set>
                                    <p:animEffect transition="in" filter="dissolve">
                                      <p:cBhvr>
                                        <p:cTn id="26" dur="500"/>
                                        <p:tgtEl>
                                          <p:spTgt spid="1490953"/>
                                        </p:tgtEl>
                                      </p:cBhvr>
                                    </p:animEffect>
                                  </p:childTnLst>
                                </p:cTn>
                              </p:par>
                            </p:childTnLst>
                          </p:cTn>
                        </p:par>
                        <p:par>
                          <p:cTn id="27" fill="hold" nodeType="afterGroup">
                            <p:stCondLst>
                              <p:cond delay="500"/>
                            </p:stCondLst>
                            <p:childTnLst>
                              <p:par>
                                <p:cTn id="28" presetID="2" presetClass="entr" presetSubtype="8" fill="hold" grpId="0" nodeType="afterEffect">
                                  <p:stCondLst>
                                    <p:cond delay="0"/>
                                  </p:stCondLst>
                                  <p:childTnLst>
                                    <p:set>
                                      <p:cBhvr>
                                        <p:cTn id="29" dur="1" fill="hold">
                                          <p:stCondLst>
                                            <p:cond delay="0"/>
                                          </p:stCondLst>
                                        </p:cTn>
                                        <p:tgtEl>
                                          <p:spTgt spid="20"/>
                                        </p:tgtEl>
                                        <p:attrNameLst>
                                          <p:attrName>style.visibility</p:attrName>
                                        </p:attrNameLst>
                                      </p:cBhvr>
                                      <p:to>
                                        <p:strVal val="visible"/>
                                      </p:to>
                                    </p:set>
                                    <p:anim calcmode="lin" valueType="num">
                                      <p:cBhvr additive="base">
                                        <p:cTn id="30" dur="500" fill="hold"/>
                                        <p:tgtEl>
                                          <p:spTgt spid="20"/>
                                        </p:tgtEl>
                                        <p:attrNameLst>
                                          <p:attrName>ppt_x</p:attrName>
                                        </p:attrNameLst>
                                      </p:cBhvr>
                                      <p:tavLst>
                                        <p:tav tm="0">
                                          <p:val>
                                            <p:strVal val="0-#ppt_w/2"/>
                                          </p:val>
                                        </p:tav>
                                        <p:tav tm="100000">
                                          <p:val>
                                            <p:strVal val="#ppt_x"/>
                                          </p:val>
                                        </p:tav>
                                      </p:tavLst>
                                    </p:anim>
                                    <p:anim calcmode="lin" valueType="num">
                                      <p:cBhvr additive="base">
                                        <p:cTn id="31" dur="500" fill="hold"/>
                                        <p:tgtEl>
                                          <p:spTgt spid="20"/>
                                        </p:tgtEl>
                                        <p:attrNameLst>
                                          <p:attrName>ppt_y</p:attrName>
                                        </p:attrNameLst>
                                      </p:cBhvr>
                                      <p:tavLst>
                                        <p:tav tm="0">
                                          <p:val>
                                            <p:strVal val="#ppt_y"/>
                                          </p:val>
                                        </p:tav>
                                        <p:tav tm="100000">
                                          <p:val>
                                            <p:strVal val="#ppt_y"/>
                                          </p:val>
                                        </p:tav>
                                      </p:tavLst>
                                    </p:anim>
                                  </p:childTnLst>
                                </p:cTn>
                              </p:par>
                            </p:childTnLst>
                          </p:cTn>
                        </p:par>
                        <p:par>
                          <p:cTn id="32" fill="hold" nodeType="afterGroup">
                            <p:stCondLst>
                              <p:cond delay="1000"/>
                            </p:stCondLst>
                            <p:childTnLst>
                              <p:par>
                                <p:cTn id="33" presetID="22" presetClass="entr" presetSubtype="2" fill="hold" grpId="0" nodeType="afterEffect">
                                  <p:stCondLst>
                                    <p:cond delay="0"/>
                                  </p:stCondLst>
                                  <p:childTnLst>
                                    <p:set>
                                      <p:cBhvr>
                                        <p:cTn id="34" dur="1" fill="hold">
                                          <p:stCondLst>
                                            <p:cond delay="0"/>
                                          </p:stCondLst>
                                        </p:cTn>
                                        <p:tgtEl>
                                          <p:spTgt spid="22"/>
                                        </p:tgtEl>
                                        <p:attrNameLst>
                                          <p:attrName>style.visibility</p:attrName>
                                        </p:attrNameLst>
                                      </p:cBhvr>
                                      <p:to>
                                        <p:strVal val="visible"/>
                                      </p:to>
                                    </p:set>
                                    <p:animEffect transition="in" filter="wipe(right)">
                                      <p:cBhvr>
                                        <p:cTn id="35" dur="500"/>
                                        <p:tgtEl>
                                          <p:spTgt spid="22"/>
                                        </p:tgtEl>
                                      </p:cBhvr>
                                    </p:animEffect>
                                  </p:childTnLst>
                                </p:cTn>
                              </p:par>
                            </p:childTnLst>
                          </p:cTn>
                        </p:par>
                        <p:par>
                          <p:cTn id="36" fill="hold" nodeType="afterGroup">
                            <p:stCondLst>
                              <p:cond delay="1500"/>
                            </p:stCondLst>
                            <p:childTnLst>
                              <p:par>
                                <p:cTn id="37" presetID="2" presetClass="entr" presetSubtype="8" fill="hold" grpId="0" nodeType="afterEffect">
                                  <p:stCondLst>
                                    <p:cond delay="0"/>
                                  </p:stCondLst>
                                  <p:childTnLst>
                                    <p:set>
                                      <p:cBhvr>
                                        <p:cTn id="38" dur="1" fill="hold">
                                          <p:stCondLst>
                                            <p:cond delay="0"/>
                                          </p:stCondLst>
                                        </p:cTn>
                                        <p:tgtEl>
                                          <p:spTgt spid="21"/>
                                        </p:tgtEl>
                                        <p:attrNameLst>
                                          <p:attrName>style.visibility</p:attrName>
                                        </p:attrNameLst>
                                      </p:cBhvr>
                                      <p:to>
                                        <p:strVal val="visible"/>
                                      </p:to>
                                    </p:set>
                                    <p:anim calcmode="lin" valueType="num">
                                      <p:cBhvr additive="base">
                                        <p:cTn id="39" dur="500" fill="hold"/>
                                        <p:tgtEl>
                                          <p:spTgt spid="21"/>
                                        </p:tgtEl>
                                        <p:attrNameLst>
                                          <p:attrName>ppt_x</p:attrName>
                                        </p:attrNameLst>
                                      </p:cBhvr>
                                      <p:tavLst>
                                        <p:tav tm="0">
                                          <p:val>
                                            <p:strVal val="0-#ppt_w/2"/>
                                          </p:val>
                                        </p:tav>
                                        <p:tav tm="100000">
                                          <p:val>
                                            <p:strVal val="#ppt_x"/>
                                          </p:val>
                                        </p:tav>
                                      </p:tavLst>
                                    </p:anim>
                                    <p:anim calcmode="lin" valueType="num">
                                      <p:cBhvr additive="base">
                                        <p:cTn id="40" dur="500" fill="hold"/>
                                        <p:tgtEl>
                                          <p:spTgt spid="21"/>
                                        </p:tgtEl>
                                        <p:attrNameLst>
                                          <p:attrName>ppt_y</p:attrName>
                                        </p:attrNameLst>
                                      </p:cBhvr>
                                      <p:tavLst>
                                        <p:tav tm="0">
                                          <p:val>
                                            <p:strVal val="#ppt_y"/>
                                          </p:val>
                                        </p:tav>
                                        <p:tav tm="100000">
                                          <p:val>
                                            <p:strVal val="#ppt_y"/>
                                          </p:val>
                                        </p:tav>
                                      </p:tavLst>
                                    </p:anim>
                                  </p:childTnLst>
                                </p:cTn>
                              </p:par>
                            </p:childTnLst>
                          </p:cTn>
                        </p:par>
                        <p:par>
                          <p:cTn id="41" fill="hold" nodeType="afterGroup">
                            <p:stCondLst>
                              <p:cond delay="2000"/>
                            </p:stCondLst>
                            <p:childTnLst>
                              <p:par>
                                <p:cTn id="42" presetID="22" presetClass="entr" presetSubtype="2" fill="hold" grpId="0" nodeType="afterEffect">
                                  <p:stCondLst>
                                    <p:cond delay="0"/>
                                  </p:stCondLst>
                                  <p:childTnLst>
                                    <p:set>
                                      <p:cBhvr>
                                        <p:cTn id="43" dur="1" fill="hold">
                                          <p:stCondLst>
                                            <p:cond delay="0"/>
                                          </p:stCondLst>
                                        </p:cTn>
                                        <p:tgtEl>
                                          <p:spTgt spid="23"/>
                                        </p:tgtEl>
                                        <p:attrNameLst>
                                          <p:attrName>style.visibility</p:attrName>
                                        </p:attrNameLst>
                                      </p:cBhvr>
                                      <p:to>
                                        <p:strVal val="visible"/>
                                      </p:to>
                                    </p:set>
                                    <p:animEffect transition="in" filter="wipe(right)">
                                      <p:cBhvr>
                                        <p:cTn id="44" dur="500"/>
                                        <p:tgtEl>
                                          <p:spTgt spid="23"/>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23" presetClass="entr" presetSubtype="272" fill="hold" grpId="0" nodeType="clickEffect">
                                  <p:stCondLst>
                                    <p:cond delay="0"/>
                                  </p:stCondLst>
                                  <p:childTnLst>
                                    <p:set>
                                      <p:cBhvr>
                                        <p:cTn id="48" dur="1" fill="hold">
                                          <p:stCondLst>
                                            <p:cond delay="0"/>
                                          </p:stCondLst>
                                        </p:cTn>
                                        <p:tgtEl>
                                          <p:spTgt spid="1490949"/>
                                        </p:tgtEl>
                                        <p:attrNameLst>
                                          <p:attrName>style.visibility</p:attrName>
                                        </p:attrNameLst>
                                      </p:cBhvr>
                                      <p:to>
                                        <p:strVal val="visible"/>
                                      </p:to>
                                    </p:set>
                                    <p:anim calcmode="lin" valueType="num">
                                      <p:cBhvr>
                                        <p:cTn id="49" dur="500" fill="hold"/>
                                        <p:tgtEl>
                                          <p:spTgt spid="1490949"/>
                                        </p:tgtEl>
                                        <p:attrNameLst>
                                          <p:attrName>ppt_w</p:attrName>
                                        </p:attrNameLst>
                                      </p:cBhvr>
                                      <p:tavLst>
                                        <p:tav tm="0">
                                          <p:val>
                                            <p:strVal val="2/3*#ppt_w"/>
                                          </p:val>
                                        </p:tav>
                                        <p:tav tm="100000">
                                          <p:val>
                                            <p:strVal val="#ppt_w"/>
                                          </p:val>
                                        </p:tav>
                                      </p:tavLst>
                                    </p:anim>
                                    <p:anim calcmode="lin" valueType="num">
                                      <p:cBhvr>
                                        <p:cTn id="50" dur="500" fill="hold"/>
                                        <p:tgtEl>
                                          <p:spTgt spid="1490949"/>
                                        </p:tgtEl>
                                        <p:attrNameLst>
                                          <p:attrName>ppt_h</p:attrName>
                                        </p:attrNameLst>
                                      </p:cBhvr>
                                      <p:tavLst>
                                        <p:tav tm="0">
                                          <p:val>
                                            <p:strVal val="2/3*#ppt_h"/>
                                          </p:val>
                                        </p:tav>
                                        <p:tav tm="100000">
                                          <p:val>
                                            <p:strVal val="#ppt_h"/>
                                          </p:val>
                                        </p:tav>
                                      </p:tavLst>
                                    </p:anim>
                                  </p:childTnLst>
                                </p:cTn>
                              </p:par>
                            </p:childTnLst>
                          </p:cTn>
                        </p:par>
                        <p:par>
                          <p:cTn id="51" fill="hold" nodeType="afterGroup">
                            <p:stCondLst>
                              <p:cond delay="500"/>
                            </p:stCondLst>
                            <p:childTnLst>
                              <p:par>
                                <p:cTn id="52" presetID="22" presetClass="entr" presetSubtype="2" fill="hold" grpId="0" nodeType="afterEffect">
                                  <p:stCondLst>
                                    <p:cond delay="0"/>
                                  </p:stCondLst>
                                  <p:childTnLst>
                                    <p:set>
                                      <p:cBhvr>
                                        <p:cTn id="53" dur="1" fill="hold">
                                          <p:stCondLst>
                                            <p:cond delay="0"/>
                                          </p:stCondLst>
                                        </p:cTn>
                                        <p:tgtEl>
                                          <p:spTgt spid="1490954"/>
                                        </p:tgtEl>
                                        <p:attrNameLst>
                                          <p:attrName>style.visibility</p:attrName>
                                        </p:attrNameLst>
                                      </p:cBhvr>
                                      <p:to>
                                        <p:strVal val="visible"/>
                                      </p:to>
                                    </p:set>
                                    <p:animEffect transition="in" filter="wipe(right)">
                                      <p:cBhvr>
                                        <p:cTn id="54" dur="500"/>
                                        <p:tgtEl>
                                          <p:spTgt spid="1490954"/>
                                        </p:tgtEl>
                                      </p:cBhvr>
                                    </p:animEffect>
                                  </p:childTnLst>
                                </p:cTn>
                              </p:par>
                            </p:childTnLst>
                          </p:cTn>
                        </p:par>
                        <p:par>
                          <p:cTn id="55" fill="hold" nodeType="afterGroup">
                            <p:stCondLst>
                              <p:cond delay="1000"/>
                            </p:stCondLst>
                            <p:childTnLst>
                              <p:par>
                                <p:cTn id="56" presetID="9" presetClass="entr" presetSubtype="0" fill="hold" grpId="0" nodeType="afterEffect">
                                  <p:stCondLst>
                                    <p:cond delay="0"/>
                                  </p:stCondLst>
                                  <p:childTnLst>
                                    <p:set>
                                      <p:cBhvr>
                                        <p:cTn id="57" dur="1" fill="hold">
                                          <p:stCondLst>
                                            <p:cond delay="0"/>
                                          </p:stCondLst>
                                        </p:cTn>
                                        <p:tgtEl>
                                          <p:spTgt spid="1490955"/>
                                        </p:tgtEl>
                                        <p:attrNameLst>
                                          <p:attrName>style.visibility</p:attrName>
                                        </p:attrNameLst>
                                      </p:cBhvr>
                                      <p:to>
                                        <p:strVal val="visible"/>
                                      </p:to>
                                    </p:set>
                                    <p:animEffect transition="in" filter="dissolve">
                                      <p:cBhvr>
                                        <p:cTn id="58" dur="500"/>
                                        <p:tgtEl>
                                          <p:spTgt spid="1490955"/>
                                        </p:tgtEl>
                                      </p:cBhvr>
                                    </p:animEffect>
                                  </p:childTnLst>
                                </p:cTn>
                              </p:par>
                            </p:childTnLst>
                          </p:cTn>
                        </p:par>
                      </p:childTnLst>
                    </p:cTn>
                  </p:par>
                  <p:par>
                    <p:cTn id="59" fill="hold" nodeType="clickPar">
                      <p:stCondLst>
                        <p:cond delay="indefinite"/>
                      </p:stCondLst>
                      <p:childTnLst>
                        <p:par>
                          <p:cTn id="60" fill="hold" nodeType="withGroup">
                            <p:stCondLst>
                              <p:cond delay="0"/>
                            </p:stCondLst>
                            <p:childTnLst>
                              <p:par>
                                <p:cTn id="61" presetID="1" presetClass="exit" presetSubtype="0" fill="hold" grpId="0" nodeType="clickEffect">
                                  <p:stCondLst>
                                    <p:cond delay="0"/>
                                  </p:stCondLst>
                                  <p:childTnLst>
                                    <p:set>
                                      <p:cBhvr>
                                        <p:cTn id="62" dur="1" fill="hold">
                                          <p:stCondLst>
                                            <p:cond delay="0"/>
                                          </p:stCondLst>
                                        </p:cTn>
                                        <p:tgtEl>
                                          <p:spTgt spid="24"/>
                                        </p:tgtEl>
                                        <p:attrNameLst>
                                          <p:attrName>style.visibility</p:attrName>
                                        </p:attrNameLst>
                                      </p:cBhvr>
                                      <p:to>
                                        <p:strVal val="hidden"/>
                                      </p:to>
                                    </p:set>
                                  </p:childTnLst>
                                </p:cTn>
                              </p:par>
                            </p:childTnLst>
                          </p:cTn>
                        </p:par>
                        <p:par>
                          <p:cTn id="63" fill="hold" nodeType="afterGroup">
                            <p:stCondLst>
                              <p:cond delay="0"/>
                            </p:stCondLst>
                            <p:childTnLst>
                              <p:par>
                                <p:cTn id="64" presetID="9" presetClass="entr" presetSubtype="0" fill="hold" grpId="0" nodeType="afterEffect">
                                  <p:stCondLst>
                                    <p:cond delay="0"/>
                                  </p:stCondLst>
                                  <p:childTnLst>
                                    <p:set>
                                      <p:cBhvr>
                                        <p:cTn id="65" dur="1" fill="hold">
                                          <p:stCondLst>
                                            <p:cond delay="0"/>
                                          </p:stCondLst>
                                        </p:cTn>
                                        <p:tgtEl>
                                          <p:spTgt spid="1490958"/>
                                        </p:tgtEl>
                                        <p:attrNameLst>
                                          <p:attrName>style.visibility</p:attrName>
                                        </p:attrNameLst>
                                      </p:cBhvr>
                                      <p:to>
                                        <p:strVal val="visible"/>
                                      </p:to>
                                    </p:set>
                                    <p:animEffect transition="in" filter="dissolve">
                                      <p:cBhvr>
                                        <p:cTn id="66" dur="500"/>
                                        <p:tgtEl>
                                          <p:spTgt spid="14909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90947" grpId="0" animBg="1" autoUpdateAnimBg="0"/>
      <p:bldP spid="1490948" grpId="0" animBg="1" autoUpdateAnimBg="0"/>
      <p:bldP spid="1490949" grpId="0" animBg="1" autoUpdateAnimBg="0"/>
      <p:bldP spid="1490952" grpId="0" animBg="1"/>
      <p:bldP spid="1490953" grpId="0" animBg="1" autoUpdateAnimBg="0"/>
      <p:bldP spid="1490954" grpId="0" animBg="1"/>
      <p:bldP spid="1490955" grpId="0" animBg="1" autoUpdateAnimBg="0"/>
      <p:bldP spid="1490957" grpId="0" animBg="1" autoUpdateAnimBg="0"/>
      <p:bldP spid="1490958" grpId="0" animBg="1" autoUpdateAnimBg="0"/>
      <p:bldP spid="20" grpId="0" animBg="1" autoUpdateAnimBg="0"/>
      <p:bldP spid="21" grpId="0" animBg="1" autoUpdateAnimBg="0"/>
      <p:bldP spid="22" grpId="0" animBg="1"/>
      <p:bldP spid="23" grpId="0" animBg="1"/>
      <p:bldP spid="24" grpId="0" animBg="1"/>
    </p:bldLst>
  </p:timing>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082" name="Title 1"/>
          <p:cNvSpPr>
            <a:spLocks noGrp="1"/>
          </p:cNvSpPr>
          <p:nvPr>
            <p:ph type="title"/>
          </p:nvPr>
        </p:nvSpPr>
        <p:spPr/>
        <p:txBody>
          <a:bodyPr/>
          <a:lstStyle/>
          <a:p>
            <a:r>
              <a:rPr lang="en-US" altLang="en-US" smtClean="0"/>
              <a:t>Schedule B</a:t>
            </a:r>
          </a:p>
        </p:txBody>
      </p:sp>
      <p:sp>
        <p:nvSpPr>
          <p:cNvPr id="46083" name="Content Placeholder 2"/>
          <p:cNvSpPr>
            <a:spLocks noGrp="1"/>
          </p:cNvSpPr>
          <p:nvPr>
            <p:ph idx="1"/>
          </p:nvPr>
        </p:nvSpPr>
        <p:spPr/>
        <p:txBody>
          <a:bodyPr/>
          <a:lstStyle/>
          <a:p>
            <a:r>
              <a:rPr lang="en-US" altLang="en-US" smtClean="0"/>
              <a:t>Taking a Security Interest in Commercial Tort Claims</a:t>
            </a:r>
          </a:p>
          <a:p>
            <a:pPr lvl="1"/>
            <a:r>
              <a:rPr lang="en-US" altLang="en-US" smtClean="0"/>
              <a:t>LaSalle has this clunky Schedule B mechanism</a:t>
            </a:r>
          </a:p>
          <a:p>
            <a:pPr lvl="1"/>
            <a:r>
              <a:rPr lang="en-US" altLang="en-US" smtClean="0"/>
              <a:t>Why?</a:t>
            </a:r>
          </a:p>
        </p:txBody>
      </p:sp>
      <p:sp>
        <p:nvSpPr>
          <p:cNvPr id="4" name="Date Placeholder 3"/>
          <p:cNvSpPr>
            <a:spLocks noGrp="1"/>
          </p:cNvSpPr>
          <p:nvPr>
            <p:ph type="dt" sz="quarter" idx="10"/>
          </p:nvPr>
        </p:nvSpPr>
        <p:spPr/>
        <p:txBody>
          <a:bodyPr/>
          <a:lstStyle/>
          <a:p>
            <a:pPr>
              <a:defRPr/>
            </a:pPr>
            <a:fld id="{EAE06837-AA5F-4C6D-B91A-69BACCDBC7DB}" type="datetime4">
              <a:rPr lang="en-US" smtClean="0"/>
              <a:t>April 1,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5BC8D7BE-C283-4ACB-A716-1040CDC7E2E6}" type="slidenum">
              <a:rPr lang="en-US" altLang="en-US" sz="1400">
                <a:solidFill>
                  <a:srgbClr val="000066"/>
                </a:solidFill>
                <a:latin typeface="Arial" panose="020B0604020202020204" pitchFamily="34" charset="0"/>
              </a:rPr>
              <a:pPr/>
              <a:t>35</a:t>
            </a:fld>
            <a:endParaRPr lang="en-US" altLang="en-US" sz="1400">
              <a:solidFill>
                <a:srgbClr val="000066"/>
              </a:solidFill>
              <a:latin typeface="Arial" panose="020B0604020202020204" pitchFamily="34" charset="0"/>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106" name="Title 1"/>
          <p:cNvSpPr>
            <a:spLocks noGrp="1"/>
          </p:cNvSpPr>
          <p:nvPr>
            <p:ph type="title"/>
          </p:nvPr>
        </p:nvSpPr>
        <p:spPr/>
        <p:txBody>
          <a:bodyPr/>
          <a:lstStyle/>
          <a:p>
            <a:r>
              <a:rPr lang="en-US" altLang="en-US" smtClean="0"/>
              <a:t>SI in Commercial Tort Claims</a:t>
            </a:r>
          </a:p>
        </p:txBody>
      </p:sp>
      <p:sp>
        <p:nvSpPr>
          <p:cNvPr id="47107" name="Content Placeholder 2"/>
          <p:cNvSpPr>
            <a:spLocks noGrp="1"/>
          </p:cNvSpPr>
          <p:nvPr>
            <p:ph idx="1"/>
          </p:nvPr>
        </p:nvSpPr>
        <p:spPr/>
        <p:txBody>
          <a:bodyPr/>
          <a:lstStyle/>
          <a:p>
            <a:r>
              <a:rPr lang="en-US" altLang="en-US" smtClean="0"/>
              <a:t>Better Security Agreement?</a:t>
            </a:r>
          </a:p>
          <a:p>
            <a:pPr lvl="1"/>
            <a:r>
              <a:rPr lang="en-US" altLang="en-US" smtClean="0"/>
              <a:t>Why doesn’t the security agreement just say: “Debtor hereby grants Lender a security interest in all of its commercial tort claims (as defined in Article 9 of the UCC), now owned or hereafter acquired or arising.”</a:t>
            </a:r>
          </a:p>
        </p:txBody>
      </p:sp>
      <p:sp>
        <p:nvSpPr>
          <p:cNvPr id="4" name="Date Placeholder 3"/>
          <p:cNvSpPr>
            <a:spLocks noGrp="1"/>
          </p:cNvSpPr>
          <p:nvPr>
            <p:ph type="dt" sz="quarter" idx="10"/>
          </p:nvPr>
        </p:nvSpPr>
        <p:spPr/>
        <p:txBody>
          <a:bodyPr/>
          <a:lstStyle/>
          <a:p>
            <a:pPr>
              <a:defRPr/>
            </a:pPr>
            <a:fld id="{673134F8-9FCF-4EC7-9431-665937A3041D}" type="datetime4">
              <a:rPr lang="en-US" smtClean="0"/>
              <a:t>April 1,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0D790F38-68C0-49F8-976C-294765078D7E}" type="slidenum">
              <a:rPr lang="en-US" altLang="en-US" sz="1400">
                <a:solidFill>
                  <a:srgbClr val="000066"/>
                </a:solidFill>
                <a:latin typeface="Arial" panose="020B0604020202020204" pitchFamily="34" charset="0"/>
              </a:rPr>
              <a:pPr/>
              <a:t>36</a:t>
            </a:fld>
            <a:endParaRPr lang="en-US" altLang="en-US" sz="1400">
              <a:solidFill>
                <a:srgbClr val="000066"/>
              </a:solidFill>
              <a:latin typeface="Arial" panose="020B0604020202020204" pitchFamily="34" charset="0"/>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130" name="Title 1"/>
          <p:cNvSpPr>
            <a:spLocks noGrp="1"/>
          </p:cNvSpPr>
          <p:nvPr>
            <p:ph type="title"/>
          </p:nvPr>
        </p:nvSpPr>
        <p:spPr/>
        <p:txBody>
          <a:bodyPr/>
          <a:lstStyle/>
          <a:p>
            <a:r>
              <a:rPr lang="en-US" altLang="en-US" smtClean="0"/>
              <a:t>Answer</a:t>
            </a:r>
          </a:p>
        </p:txBody>
      </p:sp>
      <p:sp>
        <p:nvSpPr>
          <p:cNvPr id="48131" name="Content Placeholder 2"/>
          <p:cNvSpPr>
            <a:spLocks noGrp="1"/>
          </p:cNvSpPr>
          <p:nvPr>
            <p:ph idx="1"/>
          </p:nvPr>
        </p:nvSpPr>
        <p:spPr/>
        <p:txBody>
          <a:bodyPr/>
          <a:lstStyle/>
          <a:p>
            <a:r>
              <a:rPr lang="en-US" altLang="en-US" smtClean="0"/>
              <a:t>Need Better Description for Commercial Tort Claims</a:t>
            </a:r>
          </a:p>
          <a:p>
            <a:pPr lvl="1"/>
            <a:r>
              <a:rPr lang="en-US" altLang="en-US" smtClean="0"/>
              <a:t>9-108(e): </a:t>
            </a:r>
            <a:r>
              <a:rPr lang="en-US" altLang="en-US" smtClean="0">
                <a:cs typeface="Times New Roman" panose="02020603050405020304" pitchFamily="18" charset="0"/>
              </a:rPr>
              <a:t>A description only by type of collateral defined in [the Uniform Commercial Code] is an insufficient description of: (1) a commercial tort claim</a:t>
            </a:r>
            <a:endParaRPr lang="en-US" altLang="en-US" smtClean="0"/>
          </a:p>
          <a:p>
            <a:pPr lvl="1"/>
            <a:endParaRPr lang="en-US" altLang="en-US" smtClean="0"/>
          </a:p>
        </p:txBody>
      </p:sp>
      <p:sp>
        <p:nvSpPr>
          <p:cNvPr id="4" name="Date Placeholder 3"/>
          <p:cNvSpPr>
            <a:spLocks noGrp="1"/>
          </p:cNvSpPr>
          <p:nvPr>
            <p:ph type="dt" sz="quarter" idx="10"/>
          </p:nvPr>
        </p:nvSpPr>
        <p:spPr/>
        <p:txBody>
          <a:bodyPr/>
          <a:lstStyle/>
          <a:p>
            <a:pPr>
              <a:defRPr/>
            </a:pPr>
            <a:fld id="{2F886050-B2A3-4D0C-B296-3EF8407D8025}" type="datetime4">
              <a:rPr lang="en-US" smtClean="0"/>
              <a:t>April 1,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21FBC267-68F0-4AB4-A90A-BFCA508A9652}" type="slidenum">
              <a:rPr lang="en-US" altLang="en-US" sz="1400">
                <a:solidFill>
                  <a:srgbClr val="000066"/>
                </a:solidFill>
                <a:latin typeface="Arial" panose="020B0604020202020204" pitchFamily="34" charset="0"/>
              </a:rPr>
              <a:pPr/>
              <a:t>37</a:t>
            </a:fld>
            <a:endParaRPr lang="en-US" altLang="en-US" sz="1400">
              <a:solidFill>
                <a:srgbClr val="000066"/>
              </a:solidFill>
              <a:latin typeface="Arial" panose="020B0604020202020204" pitchFamily="34" charset="0"/>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9154" name="Title 1"/>
          <p:cNvSpPr>
            <a:spLocks noGrp="1"/>
          </p:cNvSpPr>
          <p:nvPr>
            <p:ph type="title"/>
          </p:nvPr>
        </p:nvSpPr>
        <p:spPr/>
        <p:txBody>
          <a:bodyPr/>
          <a:lstStyle/>
          <a:p>
            <a:r>
              <a:rPr lang="en-US" altLang="en-US" smtClean="0"/>
              <a:t>Answer</a:t>
            </a:r>
          </a:p>
        </p:txBody>
      </p:sp>
      <p:sp>
        <p:nvSpPr>
          <p:cNvPr id="49155" name="Content Placeholder 2"/>
          <p:cNvSpPr>
            <a:spLocks noGrp="1"/>
          </p:cNvSpPr>
          <p:nvPr>
            <p:ph idx="1"/>
          </p:nvPr>
        </p:nvSpPr>
        <p:spPr/>
        <p:txBody>
          <a:bodyPr/>
          <a:lstStyle/>
          <a:p>
            <a:r>
              <a:rPr lang="en-US" altLang="en-US" smtClean="0"/>
              <a:t>No After-Acquired Property as to Commercial Tort Claims</a:t>
            </a:r>
          </a:p>
          <a:p>
            <a:pPr lvl="1"/>
            <a:r>
              <a:rPr lang="en-US" altLang="en-US" smtClean="0"/>
              <a:t>9-204(b)(2) bars this: “A security interest does not attach under a term constituting an after-acquired property clause to: … (2) a commercial tort claim.”</a:t>
            </a:r>
          </a:p>
          <a:p>
            <a:pPr lvl="1"/>
            <a:endParaRPr lang="en-US" altLang="en-US" smtClean="0"/>
          </a:p>
          <a:p>
            <a:pPr lvl="1"/>
            <a:endParaRPr lang="en-US" altLang="en-US" smtClean="0"/>
          </a:p>
        </p:txBody>
      </p:sp>
      <p:sp>
        <p:nvSpPr>
          <p:cNvPr id="4" name="Date Placeholder 3"/>
          <p:cNvSpPr>
            <a:spLocks noGrp="1"/>
          </p:cNvSpPr>
          <p:nvPr>
            <p:ph type="dt" sz="quarter" idx="10"/>
          </p:nvPr>
        </p:nvSpPr>
        <p:spPr/>
        <p:txBody>
          <a:bodyPr/>
          <a:lstStyle/>
          <a:p>
            <a:pPr>
              <a:defRPr/>
            </a:pPr>
            <a:fld id="{49ED9AA4-FE36-4A0E-9F98-DCD18C40EF79}" type="datetime4">
              <a:rPr lang="en-US" smtClean="0"/>
              <a:t>April 1,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A7012BCC-B756-4E9A-9A98-3C0876144135}" type="slidenum">
              <a:rPr lang="en-US" altLang="en-US" sz="1400">
                <a:solidFill>
                  <a:srgbClr val="000066"/>
                </a:solidFill>
                <a:latin typeface="Arial" panose="020B0604020202020204" pitchFamily="34" charset="0"/>
              </a:rPr>
              <a:pPr/>
              <a:t>38</a:t>
            </a:fld>
            <a:endParaRPr lang="en-US" altLang="en-US" sz="1400">
              <a:solidFill>
                <a:srgbClr val="000066"/>
              </a:solidFill>
              <a:latin typeface="Arial" panose="020B0604020202020204" pitchFamily="34" charset="0"/>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0178" name="Title 1"/>
          <p:cNvSpPr>
            <a:spLocks noGrp="1"/>
          </p:cNvSpPr>
          <p:nvPr>
            <p:ph type="title"/>
          </p:nvPr>
        </p:nvSpPr>
        <p:spPr/>
        <p:txBody>
          <a:bodyPr/>
          <a:lstStyle/>
          <a:p>
            <a:r>
              <a:rPr lang="en-US" altLang="en-US" smtClean="0"/>
              <a:t>Answer</a:t>
            </a:r>
          </a:p>
        </p:txBody>
      </p:sp>
      <p:sp>
        <p:nvSpPr>
          <p:cNvPr id="50179" name="Content Placeholder 2"/>
          <p:cNvSpPr>
            <a:spLocks noGrp="1"/>
          </p:cNvSpPr>
          <p:nvPr>
            <p:ph idx="1"/>
          </p:nvPr>
        </p:nvSpPr>
        <p:spPr/>
        <p:txBody>
          <a:bodyPr/>
          <a:lstStyle/>
          <a:p>
            <a:r>
              <a:rPr lang="en-US" altLang="en-US" dirty="0" smtClean="0"/>
              <a:t>Read UCC Comment 4 to 9-204</a:t>
            </a:r>
          </a:p>
          <a:p>
            <a:pPr lvl="1"/>
            <a:r>
              <a:rPr lang="en-US" altLang="en-US" sz="3200" dirty="0"/>
              <a:t>Subsection (b)(2) provides that an after-acquired property clause in a security agreement does not reach future commercial tort claims. In order for a security interest in a tort claim to attach, the claim must be in existence when the security agreement is authenticated. In addition, the security agreement must describe the tort claim with greater specificity than simply “all tort claims.” See Section 9‑108(e).</a:t>
            </a:r>
          </a:p>
        </p:txBody>
      </p:sp>
      <p:sp>
        <p:nvSpPr>
          <p:cNvPr id="4" name="Date Placeholder 3"/>
          <p:cNvSpPr>
            <a:spLocks noGrp="1"/>
          </p:cNvSpPr>
          <p:nvPr>
            <p:ph type="dt" sz="quarter" idx="10"/>
          </p:nvPr>
        </p:nvSpPr>
        <p:spPr/>
        <p:txBody>
          <a:bodyPr/>
          <a:lstStyle/>
          <a:p>
            <a:pPr>
              <a:defRPr/>
            </a:pPr>
            <a:fld id="{15069AE9-DBE9-4531-AF05-1832DC75D3B0}" type="datetime4">
              <a:rPr lang="en-US" smtClean="0"/>
              <a:t>April 1,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3555B39E-99ED-456F-9B6E-963BB46C492B}" type="slidenum">
              <a:rPr lang="en-US" altLang="en-US" sz="1400">
                <a:solidFill>
                  <a:srgbClr val="000066"/>
                </a:solidFill>
                <a:latin typeface="Arial" panose="020B0604020202020204" pitchFamily="34" charset="0"/>
              </a:rPr>
              <a:pPr/>
              <a:t>39</a:t>
            </a:fld>
            <a:endParaRPr lang="en-US" altLang="en-US" sz="1400">
              <a:solidFill>
                <a:srgbClr val="000066"/>
              </a:solidFill>
              <a:latin typeface="Arial" panose="020B0604020202020204"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48A4FCB6-4813-4565-889D-97653436ED2C}" type="datetime4">
              <a:rPr lang="en-US" smtClean="0"/>
              <a:t>April 1,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42D04144-1820-45E4-92D7-7F80999AC25D}" type="slidenum">
              <a:rPr lang="en-US" altLang="en-US" sz="1400">
                <a:solidFill>
                  <a:srgbClr val="000066"/>
                </a:solidFill>
                <a:latin typeface="Arial" panose="020B0604020202020204" pitchFamily="34" charset="0"/>
              </a:rPr>
              <a:pPr/>
              <a:t>4</a:t>
            </a:fld>
            <a:endParaRPr lang="en-US" altLang="en-US" sz="1400">
              <a:solidFill>
                <a:srgbClr val="000066"/>
              </a:solidFill>
              <a:latin typeface="Arial" panose="020B0604020202020204" pitchFamily="34" charset="0"/>
            </a:endParaRPr>
          </a:p>
        </p:txBody>
      </p:sp>
      <p:sp>
        <p:nvSpPr>
          <p:cNvPr id="6149" name="Rectangle 2"/>
          <p:cNvSpPr>
            <a:spLocks noGrp="1" noChangeArrowheads="1"/>
          </p:cNvSpPr>
          <p:nvPr>
            <p:ph type="title"/>
          </p:nvPr>
        </p:nvSpPr>
        <p:spPr/>
        <p:txBody>
          <a:bodyPr/>
          <a:lstStyle/>
          <a:p>
            <a:r>
              <a:rPr lang="en-US" altLang="en-US" smtClean="0"/>
              <a:t>9-203</a:t>
            </a:r>
            <a:endParaRPr lang="en-US" altLang="en-US" smtClean="0">
              <a:cs typeface="Times New Roman" panose="02020603050405020304" pitchFamily="18" charset="0"/>
            </a:endParaRPr>
          </a:p>
        </p:txBody>
      </p:sp>
      <p:sp>
        <p:nvSpPr>
          <p:cNvPr id="6150" name="Rectangle 3"/>
          <p:cNvSpPr>
            <a:spLocks noGrp="1" noChangeArrowheads="1"/>
          </p:cNvSpPr>
          <p:nvPr>
            <p:ph type="body" idx="1"/>
          </p:nvPr>
        </p:nvSpPr>
        <p:spPr/>
        <p:txBody>
          <a:bodyPr/>
          <a:lstStyle/>
          <a:p>
            <a:pPr lvl="2"/>
            <a:r>
              <a:rPr lang="en-US" altLang="en-US" smtClean="0">
                <a:cs typeface="Times New Roman" panose="02020603050405020304" pitchFamily="18" charset="0"/>
              </a:rPr>
              <a:t>(3) one of the following conditions is met:</a:t>
            </a:r>
          </a:p>
          <a:p>
            <a:pPr lvl="3"/>
            <a:r>
              <a:rPr lang="en-US" altLang="en-US" smtClean="0">
                <a:cs typeface="Times New Roman" panose="02020603050405020304" pitchFamily="18" charset="0"/>
              </a:rPr>
              <a:t>(A) the debtor has </a:t>
            </a:r>
            <a:r>
              <a:rPr lang="en-US" altLang="en-US" smtClean="0">
                <a:solidFill>
                  <a:srgbClr val="FF0000"/>
                </a:solidFill>
                <a:cs typeface="Times New Roman" panose="02020603050405020304" pitchFamily="18" charset="0"/>
              </a:rPr>
              <a:t>authenticated a security agreement</a:t>
            </a:r>
            <a:r>
              <a:rPr lang="en-US" altLang="en-US" smtClean="0">
                <a:cs typeface="Times New Roman" panose="02020603050405020304" pitchFamily="18" charset="0"/>
              </a:rPr>
              <a:t> that provides a </a:t>
            </a:r>
            <a:r>
              <a:rPr lang="en-US" altLang="en-US" smtClean="0">
                <a:solidFill>
                  <a:srgbClr val="FF0000"/>
                </a:solidFill>
                <a:cs typeface="Times New Roman" panose="02020603050405020304" pitchFamily="18" charset="0"/>
              </a:rPr>
              <a:t>description of the collateral</a:t>
            </a:r>
            <a:r>
              <a:rPr lang="en-US" altLang="en-US" smtClean="0">
                <a:cs typeface="Times New Roman" panose="02020603050405020304" pitchFamily="18" charset="0"/>
              </a:rPr>
              <a:t> </a:t>
            </a:r>
            <a:r>
              <a:rPr lang="en-US" altLang="en-US" smtClean="0">
                <a:cs typeface="Arial" panose="020B0604020202020204" pitchFamily="34" charset="0"/>
              </a:rPr>
              <a:t>…</a:t>
            </a:r>
            <a:endParaRPr lang="en-US" altLang="en-US" smtClean="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02" name="Title 1"/>
          <p:cNvSpPr>
            <a:spLocks noGrp="1"/>
          </p:cNvSpPr>
          <p:nvPr>
            <p:ph type="title"/>
          </p:nvPr>
        </p:nvSpPr>
        <p:spPr/>
        <p:txBody>
          <a:bodyPr/>
          <a:lstStyle/>
          <a:p>
            <a:r>
              <a:rPr lang="en-US" altLang="en-US" smtClean="0"/>
              <a:t>So What to Do?</a:t>
            </a:r>
          </a:p>
        </p:txBody>
      </p:sp>
      <p:sp>
        <p:nvSpPr>
          <p:cNvPr id="51203" name="Content Placeholder 2"/>
          <p:cNvSpPr>
            <a:spLocks noGrp="1"/>
          </p:cNvSpPr>
          <p:nvPr>
            <p:ph idx="1"/>
          </p:nvPr>
        </p:nvSpPr>
        <p:spPr/>
        <p:txBody>
          <a:bodyPr/>
          <a:lstStyle/>
          <a:p>
            <a:r>
              <a:rPr lang="en-US" altLang="en-US" smtClean="0"/>
              <a:t>LaSalle tried this:</a:t>
            </a:r>
          </a:p>
          <a:p>
            <a:pPr lvl="1"/>
            <a:r>
              <a:rPr lang="en-US" altLang="en-US" smtClean="0"/>
              <a:t>Financing Statement</a:t>
            </a:r>
          </a:p>
          <a:p>
            <a:pPr lvl="2"/>
            <a:r>
              <a:rPr lang="en-US" altLang="en-US" smtClean="0"/>
              <a:t>“Commercial Tort Claims”</a:t>
            </a:r>
          </a:p>
        </p:txBody>
      </p:sp>
      <p:sp>
        <p:nvSpPr>
          <p:cNvPr id="4" name="Date Placeholder 3"/>
          <p:cNvSpPr>
            <a:spLocks noGrp="1"/>
          </p:cNvSpPr>
          <p:nvPr>
            <p:ph type="dt" sz="quarter" idx="10"/>
          </p:nvPr>
        </p:nvSpPr>
        <p:spPr/>
        <p:txBody>
          <a:bodyPr/>
          <a:lstStyle/>
          <a:p>
            <a:pPr>
              <a:defRPr/>
            </a:pPr>
            <a:fld id="{BC74A54C-A8A9-4D59-ABCB-1FFFB5B473AB}" type="datetime4">
              <a:rPr lang="en-US" smtClean="0"/>
              <a:t>April 1,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E0E34233-3352-4C10-A0BC-3C63C4D001A9}" type="slidenum">
              <a:rPr lang="en-US" altLang="en-US" sz="1400">
                <a:solidFill>
                  <a:srgbClr val="000066"/>
                </a:solidFill>
                <a:latin typeface="Arial" panose="020B0604020202020204" pitchFamily="34" charset="0"/>
              </a:rPr>
              <a:pPr/>
              <a:t>40</a:t>
            </a:fld>
            <a:endParaRPr lang="en-US" altLang="en-US" sz="1400">
              <a:solidFill>
                <a:srgbClr val="000066"/>
              </a:solidFill>
              <a:latin typeface="Arial" panose="020B0604020202020204" pitchFamily="34" charset="0"/>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2226" name="Title 1"/>
          <p:cNvSpPr>
            <a:spLocks noGrp="1"/>
          </p:cNvSpPr>
          <p:nvPr>
            <p:ph type="title"/>
          </p:nvPr>
        </p:nvSpPr>
        <p:spPr/>
        <p:txBody>
          <a:bodyPr/>
          <a:lstStyle/>
          <a:p>
            <a:r>
              <a:rPr lang="en-US" altLang="en-US" smtClean="0"/>
              <a:t>So What to Do?</a:t>
            </a:r>
          </a:p>
        </p:txBody>
      </p:sp>
      <p:sp>
        <p:nvSpPr>
          <p:cNvPr id="52227" name="Content Placeholder 2"/>
          <p:cNvSpPr>
            <a:spLocks noGrp="1"/>
          </p:cNvSpPr>
          <p:nvPr>
            <p:ph idx="1"/>
          </p:nvPr>
        </p:nvSpPr>
        <p:spPr/>
        <p:txBody>
          <a:bodyPr/>
          <a:lstStyle/>
          <a:p>
            <a:r>
              <a:rPr lang="en-US" altLang="en-US" dirty="0" smtClean="0"/>
              <a:t>LaSalle tried this:</a:t>
            </a:r>
          </a:p>
          <a:p>
            <a:pPr lvl="1"/>
            <a:r>
              <a:rPr lang="en-US" altLang="en-US" dirty="0" smtClean="0"/>
              <a:t>Attachment Mechanism</a:t>
            </a:r>
          </a:p>
          <a:p>
            <a:pPr lvl="2"/>
            <a:r>
              <a:rPr lang="en-US" altLang="en-US" sz="3200" dirty="0"/>
              <a:t>“has no Commercial Tort Claims pending other than those set forth on Schedule B hereto as Schedule B may be amended from time to time. [Certified] shall notify [LaSalle] promptly upon becoming aware of any Commercial Tort Claims of [Certified] which may arise, which notice shall constitute [Certified’s] authorization to amend Schedule B to add such Commercial Tort Claim.”</a:t>
            </a:r>
          </a:p>
        </p:txBody>
      </p:sp>
      <p:sp>
        <p:nvSpPr>
          <p:cNvPr id="4" name="Date Placeholder 3"/>
          <p:cNvSpPr>
            <a:spLocks noGrp="1"/>
          </p:cNvSpPr>
          <p:nvPr>
            <p:ph type="dt" sz="quarter" idx="10"/>
          </p:nvPr>
        </p:nvSpPr>
        <p:spPr/>
        <p:txBody>
          <a:bodyPr/>
          <a:lstStyle/>
          <a:p>
            <a:pPr>
              <a:defRPr/>
            </a:pPr>
            <a:fld id="{3A1206DC-A72D-48C8-B5E6-D8643B16EC20}" type="datetime4">
              <a:rPr lang="en-US" smtClean="0"/>
              <a:t>April 1,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CEB67679-5B77-4B22-A9FA-6A4A7DD5CFD1}" type="slidenum">
              <a:rPr lang="en-US" altLang="en-US" sz="1400">
                <a:solidFill>
                  <a:srgbClr val="000066"/>
                </a:solidFill>
                <a:latin typeface="Arial" panose="020B0604020202020204" pitchFamily="34" charset="0"/>
              </a:rPr>
              <a:pPr/>
              <a:t>41</a:t>
            </a:fld>
            <a:endParaRPr lang="en-US" altLang="en-US" sz="1400">
              <a:solidFill>
                <a:srgbClr val="000066"/>
              </a:solidFill>
              <a:latin typeface="Arial" panose="020B0604020202020204"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7DA9AB34-B407-4481-A361-81850021209D}" type="datetime4">
              <a:rPr lang="en-US" smtClean="0"/>
              <a:t>April 1,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F16921CC-CDDB-4596-AB0B-FE4A199CC495}" type="slidenum">
              <a:rPr lang="en-US" altLang="en-US" sz="1400">
                <a:solidFill>
                  <a:srgbClr val="000066"/>
                </a:solidFill>
                <a:latin typeface="Arial" panose="020B0604020202020204" pitchFamily="34" charset="0"/>
              </a:rPr>
              <a:pPr/>
              <a:t>5</a:t>
            </a:fld>
            <a:endParaRPr lang="en-US" altLang="en-US" sz="1400">
              <a:solidFill>
                <a:srgbClr val="000066"/>
              </a:solidFill>
              <a:latin typeface="Arial" panose="020B0604020202020204" pitchFamily="34" charset="0"/>
            </a:endParaRPr>
          </a:p>
        </p:txBody>
      </p:sp>
      <p:sp>
        <p:nvSpPr>
          <p:cNvPr id="7173" name="Rectangle 2"/>
          <p:cNvSpPr>
            <a:spLocks noGrp="1" noChangeArrowheads="1"/>
          </p:cNvSpPr>
          <p:nvPr>
            <p:ph type="title"/>
          </p:nvPr>
        </p:nvSpPr>
        <p:spPr/>
        <p:txBody>
          <a:bodyPr/>
          <a:lstStyle/>
          <a:p>
            <a:r>
              <a:rPr lang="en-US" altLang="en-US" smtClean="0"/>
              <a:t>The Description Requirement</a:t>
            </a:r>
          </a:p>
        </p:txBody>
      </p:sp>
      <p:sp>
        <p:nvSpPr>
          <p:cNvPr id="7174" name="Rectangle 3"/>
          <p:cNvSpPr>
            <a:spLocks noGrp="1" noChangeArrowheads="1"/>
          </p:cNvSpPr>
          <p:nvPr>
            <p:ph type="body" idx="1"/>
          </p:nvPr>
        </p:nvSpPr>
        <p:spPr/>
        <p:txBody>
          <a:bodyPr/>
          <a:lstStyle/>
          <a:p>
            <a:r>
              <a:rPr lang="en-US" altLang="en-US" smtClean="0"/>
              <a:t>Structurally</a:t>
            </a:r>
          </a:p>
          <a:p>
            <a:pPr lvl="1"/>
            <a:r>
              <a:rPr lang="en-US" altLang="en-US" smtClean="0"/>
              <a:t>Implements the Reified Priority System</a:t>
            </a:r>
          </a:p>
          <a:p>
            <a:r>
              <a:rPr lang="en-US" altLang="en-US" smtClean="0">
                <a:cs typeface="Times New Roman" panose="02020603050405020304" pitchFamily="18" charset="0"/>
              </a:rPr>
              <a:t>Read the Contract</a:t>
            </a:r>
          </a:p>
          <a:p>
            <a:pPr lvl="1"/>
            <a:r>
              <a:rPr lang="en-US" altLang="en-US" smtClean="0">
                <a:cs typeface="Times New Roman" panose="02020603050405020304" pitchFamily="18" charset="0"/>
              </a:rPr>
              <a:t>Just a question of contract interpretation in the statutory framework provided by sections 9-108 and 9-203.</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240A83F6-5710-4BEC-9FA8-44C0F7CAC00C}" type="datetime4">
              <a:rPr lang="en-US" smtClean="0"/>
              <a:t>April 1,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B119820D-24A4-4496-A384-1CCC3574E6E0}" type="slidenum">
              <a:rPr lang="en-US" altLang="en-US" sz="1400">
                <a:solidFill>
                  <a:srgbClr val="000066"/>
                </a:solidFill>
                <a:latin typeface="Arial" panose="020B0604020202020204" pitchFamily="34" charset="0"/>
              </a:rPr>
              <a:pPr/>
              <a:t>6</a:t>
            </a:fld>
            <a:endParaRPr lang="en-US" altLang="en-US" sz="1400">
              <a:solidFill>
                <a:srgbClr val="000066"/>
              </a:solidFill>
              <a:latin typeface="Arial" panose="020B0604020202020204" pitchFamily="34" charset="0"/>
            </a:endParaRPr>
          </a:p>
        </p:txBody>
      </p:sp>
      <p:sp>
        <p:nvSpPr>
          <p:cNvPr id="8197" name="Rectangle 2"/>
          <p:cNvSpPr>
            <a:spLocks noGrp="1" noChangeArrowheads="1"/>
          </p:cNvSpPr>
          <p:nvPr>
            <p:ph type="title"/>
          </p:nvPr>
        </p:nvSpPr>
        <p:spPr/>
        <p:txBody>
          <a:bodyPr/>
          <a:lstStyle/>
          <a:p>
            <a:r>
              <a:rPr lang="en-US" altLang="en-US" smtClean="0"/>
              <a:t>9-108: Sufficiency of Description</a:t>
            </a:r>
          </a:p>
        </p:txBody>
      </p:sp>
      <p:sp>
        <p:nvSpPr>
          <p:cNvPr id="8198" name="Rectangle 3"/>
          <p:cNvSpPr>
            <a:spLocks noGrp="1" noChangeArrowheads="1"/>
          </p:cNvSpPr>
          <p:nvPr>
            <p:ph type="body" idx="1"/>
          </p:nvPr>
        </p:nvSpPr>
        <p:spPr/>
        <p:txBody>
          <a:bodyPr/>
          <a:lstStyle/>
          <a:p>
            <a:r>
              <a:rPr lang="en-US" altLang="en-US" smtClean="0">
                <a:cs typeface="Times New Roman" panose="02020603050405020304" pitchFamily="18" charset="0"/>
              </a:rPr>
              <a:t>(a) </a:t>
            </a:r>
            <a:r>
              <a:rPr lang="en-US" altLang="en-US" b="1" smtClean="0">
                <a:cs typeface="Times New Roman" panose="02020603050405020304" pitchFamily="18" charset="0"/>
              </a:rPr>
              <a:t>[Sufficiency of description.]</a:t>
            </a:r>
            <a:endParaRPr lang="en-US" altLang="en-US" smtClean="0">
              <a:cs typeface="Times New Roman" panose="02020603050405020304" pitchFamily="18" charset="0"/>
            </a:endParaRPr>
          </a:p>
          <a:p>
            <a:pPr lvl="1"/>
            <a:r>
              <a:rPr lang="en-US" altLang="en-US" smtClean="0">
                <a:cs typeface="Times New Roman" panose="02020603050405020304" pitchFamily="18" charset="0"/>
              </a:rPr>
              <a:t>Except as otherwise provided in subsections (c), (d), and (e), a description of personal or real property is </a:t>
            </a:r>
            <a:r>
              <a:rPr lang="en-US" altLang="en-US" smtClean="0">
                <a:solidFill>
                  <a:srgbClr val="FF0000"/>
                </a:solidFill>
                <a:cs typeface="Times New Roman" panose="02020603050405020304" pitchFamily="18" charset="0"/>
              </a:rPr>
              <a:t>sufficient</a:t>
            </a:r>
            <a:r>
              <a:rPr lang="en-US" altLang="en-US" smtClean="0">
                <a:cs typeface="Times New Roman" panose="02020603050405020304" pitchFamily="18" charset="0"/>
              </a:rPr>
              <a:t>, whether or not it is specific, if it </a:t>
            </a:r>
            <a:r>
              <a:rPr lang="en-US" altLang="en-US" smtClean="0">
                <a:solidFill>
                  <a:srgbClr val="FF0000"/>
                </a:solidFill>
                <a:cs typeface="Times New Roman" panose="02020603050405020304" pitchFamily="18" charset="0"/>
              </a:rPr>
              <a:t>reasonably identifies</a:t>
            </a:r>
            <a:r>
              <a:rPr lang="en-US" altLang="en-US" smtClean="0">
                <a:cs typeface="Times New Roman" panose="02020603050405020304" pitchFamily="18" charset="0"/>
              </a:rPr>
              <a:t> what is described.</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F87CCC47-E58B-4642-92B9-3696C253FF7E}" type="datetime4">
              <a:rPr lang="en-US" smtClean="0"/>
              <a:t>April 1,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30D2076C-6EC4-4844-9A94-700BC5D3B4BD}" type="slidenum">
              <a:rPr lang="en-US" altLang="en-US" sz="1400">
                <a:solidFill>
                  <a:srgbClr val="000066"/>
                </a:solidFill>
                <a:latin typeface="Arial" panose="020B0604020202020204" pitchFamily="34" charset="0"/>
              </a:rPr>
              <a:pPr/>
              <a:t>7</a:t>
            </a:fld>
            <a:endParaRPr lang="en-US" altLang="en-US" sz="1400">
              <a:solidFill>
                <a:srgbClr val="000066"/>
              </a:solidFill>
              <a:latin typeface="Arial" panose="020B0604020202020204" pitchFamily="34" charset="0"/>
            </a:endParaRPr>
          </a:p>
        </p:txBody>
      </p:sp>
      <p:sp>
        <p:nvSpPr>
          <p:cNvPr id="9221" name="Rectangle 2"/>
          <p:cNvSpPr>
            <a:spLocks noGrp="1" noChangeArrowheads="1"/>
          </p:cNvSpPr>
          <p:nvPr>
            <p:ph type="title"/>
          </p:nvPr>
        </p:nvSpPr>
        <p:spPr/>
        <p:txBody>
          <a:bodyPr/>
          <a:lstStyle/>
          <a:p>
            <a:r>
              <a:rPr lang="en-US" altLang="en-US" smtClean="0">
                <a:cs typeface="Times New Roman" panose="02020603050405020304" pitchFamily="18" charset="0"/>
              </a:rPr>
              <a:t>9-108</a:t>
            </a:r>
          </a:p>
        </p:txBody>
      </p:sp>
      <p:sp>
        <p:nvSpPr>
          <p:cNvPr id="9222" name="Rectangle 3"/>
          <p:cNvSpPr>
            <a:spLocks noGrp="1" noChangeArrowheads="1"/>
          </p:cNvSpPr>
          <p:nvPr>
            <p:ph type="body" idx="1"/>
          </p:nvPr>
        </p:nvSpPr>
        <p:spPr/>
        <p:txBody>
          <a:bodyPr/>
          <a:lstStyle/>
          <a:p>
            <a:r>
              <a:rPr lang="en-US" altLang="en-US" dirty="0">
                <a:cs typeface="Times New Roman" panose="02020603050405020304" pitchFamily="18" charset="0"/>
              </a:rPr>
              <a:t>(b) </a:t>
            </a:r>
            <a:r>
              <a:rPr lang="en-US" altLang="en-US" b="1" dirty="0">
                <a:cs typeface="Times New Roman" panose="02020603050405020304" pitchFamily="18" charset="0"/>
              </a:rPr>
              <a:t>[Examples of reasonable identification.]</a:t>
            </a:r>
          </a:p>
          <a:p>
            <a:pPr lvl="1"/>
            <a:r>
              <a:rPr lang="en-US" altLang="en-US" dirty="0">
                <a:cs typeface="Times New Roman" panose="02020603050405020304" pitchFamily="18" charset="0"/>
              </a:rPr>
              <a:t>Except as otherwise provided in subsection (d), a description of collateral reasonably identifies the collateral if it identifies the collateral by:</a:t>
            </a:r>
          </a:p>
          <a:p>
            <a:pPr lvl="2"/>
            <a:r>
              <a:rPr lang="en-US" altLang="en-US" dirty="0">
                <a:cs typeface="Times New Roman" panose="02020603050405020304" pitchFamily="18" charset="0"/>
              </a:rPr>
              <a:t>(1) specific listing;</a:t>
            </a:r>
          </a:p>
          <a:p>
            <a:pPr lvl="2"/>
            <a:r>
              <a:rPr lang="en-US" altLang="en-US" dirty="0">
                <a:cs typeface="Times New Roman" panose="02020603050405020304" pitchFamily="18" charset="0"/>
              </a:rPr>
              <a:t>(2) category</a:t>
            </a:r>
            <a:r>
              <a:rPr lang="en-US" altLang="en-US" dirty="0" smtClean="0">
                <a:cs typeface="Times New Roman" panose="02020603050405020304" pitchFamily="18" charset="0"/>
              </a:rPr>
              <a:t>;</a:t>
            </a:r>
            <a:endParaRPr lang="en-US" altLang="en-US" dirty="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91F2F4FC-E227-435E-A9E0-FE4B6ADD3FD6}" type="datetime4">
              <a:rPr lang="en-US" smtClean="0"/>
              <a:t>April 1,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3FB4920E-B3AE-43A6-B747-28A663D02F28}" type="slidenum">
              <a:rPr lang="en-US" altLang="en-US" sz="1400">
                <a:solidFill>
                  <a:srgbClr val="000066"/>
                </a:solidFill>
                <a:latin typeface="Arial" panose="020B0604020202020204" pitchFamily="34" charset="0"/>
              </a:rPr>
              <a:pPr/>
              <a:t>8</a:t>
            </a:fld>
            <a:endParaRPr lang="en-US" altLang="en-US" sz="1400">
              <a:solidFill>
                <a:srgbClr val="000066"/>
              </a:solidFill>
              <a:latin typeface="Arial" panose="020B0604020202020204" pitchFamily="34" charset="0"/>
            </a:endParaRPr>
          </a:p>
        </p:txBody>
      </p:sp>
      <p:sp>
        <p:nvSpPr>
          <p:cNvPr id="10245" name="Rectangle 2"/>
          <p:cNvSpPr>
            <a:spLocks noGrp="1" noChangeArrowheads="1"/>
          </p:cNvSpPr>
          <p:nvPr>
            <p:ph type="title"/>
          </p:nvPr>
        </p:nvSpPr>
        <p:spPr/>
        <p:txBody>
          <a:bodyPr/>
          <a:lstStyle/>
          <a:p>
            <a:r>
              <a:rPr lang="en-US" altLang="en-US" smtClean="0">
                <a:cs typeface="Times New Roman" panose="02020603050405020304" pitchFamily="18" charset="0"/>
              </a:rPr>
              <a:t>9-108</a:t>
            </a:r>
          </a:p>
        </p:txBody>
      </p:sp>
      <p:sp>
        <p:nvSpPr>
          <p:cNvPr id="10246" name="Rectangle 3"/>
          <p:cNvSpPr>
            <a:spLocks noGrp="1" noChangeArrowheads="1"/>
          </p:cNvSpPr>
          <p:nvPr>
            <p:ph type="body" idx="1"/>
          </p:nvPr>
        </p:nvSpPr>
        <p:spPr/>
        <p:txBody>
          <a:bodyPr/>
          <a:lstStyle/>
          <a:p>
            <a:pPr lvl="2"/>
            <a:r>
              <a:rPr lang="en-US" altLang="en-US" dirty="0">
                <a:cs typeface="Times New Roman" panose="02020603050405020304" pitchFamily="18" charset="0"/>
              </a:rPr>
              <a:t>(3) except as otherwise provided in subsection (e), </a:t>
            </a:r>
            <a:r>
              <a:rPr lang="en-US" altLang="en-US" dirty="0">
                <a:solidFill>
                  <a:srgbClr val="FF0000"/>
                </a:solidFill>
                <a:cs typeface="Times New Roman" panose="02020603050405020304" pitchFamily="18" charset="0"/>
              </a:rPr>
              <a:t>a type of collateral defined in [the Uniform Commercial Code]</a:t>
            </a:r>
            <a:r>
              <a:rPr lang="en-US" altLang="en-US" dirty="0">
                <a:cs typeface="Times New Roman" panose="02020603050405020304" pitchFamily="18" charset="0"/>
              </a:rPr>
              <a:t>;</a:t>
            </a:r>
          </a:p>
          <a:p>
            <a:pPr lvl="2"/>
            <a:r>
              <a:rPr lang="en-US" altLang="en-US" dirty="0" smtClean="0">
                <a:cs typeface="Times New Roman" panose="02020603050405020304" pitchFamily="18" charset="0"/>
              </a:rPr>
              <a:t>(4) quantity;</a:t>
            </a:r>
          </a:p>
          <a:p>
            <a:pPr lvl="2"/>
            <a:r>
              <a:rPr lang="en-US" altLang="en-US" dirty="0" smtClean="0">
                <a:cs typeface="Times New Roman" panose="02020603050405020304" pitchFamily="18" charset="0"/>
              </a:rPr>
              <a:t>(5) computational or </a:t>
            </a:r>
            <a:r>
              <a:rPr lang="en-US" altLang="en-US" dirty="0" err="1" smtClean="0">
                <a:cs typeface="Times New Roman" panose="02020603050405020304" pitchFamily="18" charset="0"/>
              </a:rPr>
              <a:t>allocational</a:t>
            </a:r>
            <a:r>
              <a:rPr lang="en-US" altLang="en-US" dirty="0" smtClean="0">
                <a:cs typeface="Times New Roman" panose="02020603050405020304" pitchFamily="18" charset="0"/>
              </a:rPr>
              <a:t> formula or procedure; or</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91F2F4FC-E227-435E-A9E0-FE4B6ADD3FD6}" type="datetime4">
              <a:rPr lang="en-US" smtClean="0"/>
              <a:t>April 1,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3FB4920E-B3AE-43A6-B747-28A663D02F28}" type="slidenum">
              <a:rPr lang="en-US" altLang="en-US" sz="1400">
                <a:solidFill>
                  <a:srgbClr val="000066"/>
                </a:solidFill>
                <a:latin typeface="Arial" panose="020B0604020202020204" pitchFamily="34" charset="0"/>
              </a:rPr>
              <a:pPr/>
              <a:t>9</a:t>
            </a:fld>
            <a:endParaRPr lang="en-US" altLang="en-US" sz="1400">
              <a:solidFill>
                <a:srgbClr val="000066"/>
              </a:solidFill>
              <a:latin typeface="Arial" panose="020B0604020202020204" pitchFamily="34" charset="0"/>
            </a:endParaRPr>
          </a:p>
        </p:txBody>
      </p:sp>
      <p:sp>
        <p:nvSpPr>
          <p:cNvPr id="10245" name="Rectangle 2"/>
          <p:cNvSpPr>
            <a:spLocks noGrp="1" noChangeArrowheads="1"/>
          </p:cNvSpPr>
          <p:nvPr>
            <p:ph type="title"/>
          </p:nvPr>
        </p:nvSpPr>
        <p:spPr/>
        <p:txBody>
          <a:bodyPr/>
          <a:lstStyle/>
          <a:p>
            <a:r>
              <a:rPr lang="en-US" altLang="en-US" smtClean="0">
                <a:cs typeface="Times New Roman" panose="02020603050405020304" pitchFamily="18" charset="0"/>
              </a:rPr>
              <a:t>9-108</a:t>
            </a:r>
          </a:p>
        </p:txBody>
      </p:sp>
      <p:sp>
        <p:nvSpPr>
          <p:cNvPr id="10246" name="Rectangle 3"/>
          <p:cNvSpPr>
            <a:spLocks noGrp="1" noChangeArrowheads="1"/>
          </p:cNvSpPr>
          <p:nvPr>
            <p:ph type="body" idx="1"/>
          </p:nvPr>
        </p:nvSpPr>
        <p:spPr/>
        <p:txBody>
          <a:bodyPr/>
          <a:lstStyle/>
          <a:p>
            <a:pPr lvl="2"/>
            <a:r>
              <a:rPr lang="en-US" altLang="en-US" dirty="0" smtClean="0">
                <a:cs typeface="Times New Roman" panose="02020603050405020304" pitchFamily="18" charset="0"/>
              </a:rPr>
              <a:t>(6) except as otherwise provided in subsection (c), any other method, if the identity of the collateral is objectively determinable.</a:t>
            </a:r>
          </a:p>
        </p:txBody>
      </p:sp>
    </p:spTree>
    <p:extLst>
      <p:ext uri="{BB962C8B-B14F-4D97-AF65-F5344CB8AC3E}">
        <p14:creationId xmlns:p14="http://schemas.microsoft.com/office/powerpoint/2010/main" val="3673731366"/>
      </p:ext>
    </p:extLst>
  </p:cSld>
  <p:clrMapOvr>
    <a:masterClrMapping/>
  </p:clrMapOvr>
  <p:timing>
    <p:tnLst>
      <p:par>
        <p:cTn id="1" dur="indefinite" restart="never" nodeType="tmRoot"/>
      </p:par>
    </p:tnLst>
  </p:timing>
</p:sld>
</file>

<file path=ppt/theme/theme1.xml><?xml version="1.0" encoding="utf-8"?>
<a:theme xmlns:a="http://schemas.openxmlformats.org/drawingml/2006/main" name="Generic (Standard)">
  <a:themeElements>
    <a:clrScheme name="">
      <a:dk1>
        <a:srgbClr val="000066"/>
      </a:dk1>
      <a:lt1>
        <a:srgbClr val="FFFFFF"/>
      </a:lt1>
      <a:dk2>
        <a:srgbClr val="336699"/>
      </a:dk2>
      <a:lt2>
        <a:srgbClr val="010000"/>
      </a:lt2>
      <a:accent1>
        <a:srgbClr val="CCECFF"/>
      </a:accent1>
      <a:accent2>
        <a:srgbClr val="FFFFCC"/>
      </a:accent2>
      <a:accent3>
        <a:srgbClr val="FFFFFF"/>
      </a:accent3>
      <a:accent4>
        <a:srgbClr val="000056"/>
      </a:accent4>
      <a:accent5>
        <a:srgbClr val="E2F4FF"/>
      </a:accent5>
      <a:accent6>
        <a:srgbClr val="E7E7B9"/>
      </a:accent6>
      <a:hlink>
        <a:srgbClr val="0066FF"/>
      </a:hlink>
      <a:folHlink>
        <a:srgbClr val="FFFFCC"/>
      </a:folHlink>
    </a:clrScheme>
    <a:fontScheme name="Generic (Standard)">
      <a:majorFont>
        <a:latin typeface="Helvetic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1"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1"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Generic (Standard) 1">
        <a:dk1>
          <a:srgbClr val="009999"/>
        </a:dk1>
        <a:lt1>
          <a:srgbClr val="FFFFFF"/>
        </a:lt1>
        <a:dk2>
          <a:srgbClr val="336699"/>
        </a:dk2>
        <a:lt2>
          <a:srgbClr val="010000"/>
        </a:lt2>
        <a:accent1>
          <a:srgbClr val="CCECFF"/>
        </a:accent1>
        <a:accent2>
          <a:srgbClr val="FFFFCC"/>
        </a:accent2>
        <a:accent3>
          <a:srgbClr val="FFFFFF"/>
        </a:accent3>
        <a:accent4>
          <a:srgbClr val="008282"/>
        </a:accent4>
        <a:accent5>
          <a:srgbClr val="E2F4FF"/>
        </a:accent5>
        <a:accent6>
          <a:srgbClr val="E7E7B9"/>
        </a:accent6>
        <a:hlink>
          <a:srgbClr val="FF9966"/>
        </a:hlink>
        <a:folHlink>
          <a:srgbClr val="FFFFCC"/>
        </a:folHlink>
      </a:clrScheme>
      <a:clrMap bg1="lt1" tx1="dk1" bg2="lt2" tx2="dk2" accent1="accent1" accent2="accent2" accent3="accent3" accent4="accent4" accent5="accent5" accent6="accent6" hlink="hlink" folHlink="folHlink"/>
    </a:extraClrScheme>
    <a:extraClrScheme>
      <a:clrScheme name="Generic (Standard) 2">
        <a:dk1>
          <a:srgbClr val="800000"/>
        </a:dk1>
        <a:lt1>
          <a:srgbClr val="FFFFFF"/>
        </a:lt1>
        <a:dk2>
          <a:srgbClr val="000000"/>
        </a:dk2>
        <a:lt2>
          <a:srgbClr val="FFFFCC"/>
        </a:lt2>
        <a:accent1>
          <a:srgbClr val="000000"/>
        </a:accent1>
        <a:accent2>
          <a:srgbClr val="000099"/>
        </a:accent2>
        <a:accent3>
          <a:srgbClr val="AAAAAA"/>
        </a:accent3>
        <a:accent4>
          <a:srgbClr val="DADADA"/>
        </a:accent4>
        <a:accent5>
          <a:srgbClr val="AAAAAA"/>
        </a:accent5>
        <a:accent6>
          <a:srgbClr val="00008A"/>
        </a:accent6>
        <a:hlink>
          <a:srgbClr val="800000"/>
        </a:hlink>
        <a:folHlink>
          <a:srgbClr val="000000"/>
        </a:folHlink>
      </a:clrScheme>
      <a:clrMap bg1="dk2" tx1="lt1" bg2="dk1" tx2="lt2" accent1="accent1" accent2="accent2" accent3="accent3" accent4="accent4" accent5="accent5" accent6="accent6" hlink="hlink" folHlink="folHlink"/>
    </a:extraClrScheme>
    <a:extraClrScheme>
      <a:clrScheme name="Generic (Standard) 3">
        <a:dk1>
          <a:srgbClr val="000000"/>
        </a:dk1>
        <a:lt1>
          <a:srgbClr val="FFFFFF"/>
        </a:lt1>
        <a:dk2>
          <a:srgbClr val="000000"/>
        </a:dk2>
        <a:lt2>
          <a:srgbClr val="CBCBCB"/>
        </a:lt2>
        <a:accent1>
          <a:srgbClr val="C0C0C0"/>
        </a:accent1>
        <a:accent2>
          <a:srgbClr val="DDDDDD"/>
        </a:accent2>
        <a:accent3>
          <a:srgbClr val="FFFFFF"/>
        </a:accent3>
        <a:accent4>
          <a:srgbClr val="000000"/>
        </a:accent4>
        <a:accent5>
          <a:srgbClr val="DCDCDC"/>
        </a:accent5>
        <a:accent6>
          <a:srgbClr val="C8C8C8"/>
        </a:accent6>
        <a:hlink>
          <a:srgbClr val="5F5F5F"/>
        </a:hlink>
        <a:folHlink>
          <a:srgbClr val="DDDDDD"/>
        </a:folHlink>
      </a:clrScheme>
      <a:clrMap bg1="lt1" tx1="dk1" bg2="lt2" tx2="dk2" accent1="accent1" accent2="accent2" accent3="accent3" accent4="accent4" accent5="accent5" accent6="accent6" hlink="hlink" folHlink="folHlink"/>
    </a:extraClrScheme>
    <a:extraClrScheme>
      <a:clrScheme name="Generic (Standard) 4">
        <a:dk1>
          <a:srgbClr val="336699"/>
        </a:dk1>
        <a:lt1>
          <a:srgbClr val="FFFFFF"/>
        </a:lt1>
        <a:dk2>
          <a:srgbClr val="000066"/>
        </a:dk2>
        <a:lt2>
          <a:srgbClr val="010000"/>
        </a:lt2>
        <a:accent1>
          <a:srgbClr val="CCECFF"/>
        </a:accent1>
        <a:accent2>
          <a:srgbClr val="FFFFCC"/>
        </a:accent2>
        <a:accent3>
          <a:srgbClr val="FFFFFF"/>
        </a:accent3>
        <a:accent4>
          <a:srgbClr val="2A5682"/>
        </a:accent4>
        <a:accent5>
          <a:srgbClr val="E2F4FF"/>
        </a:accent5>
        <a:accent6>
          <a:srgbClr val="E7E7B9"/>
        </a:accent6>
        <a:hlink>
          <a:srgbClr val="3399FF"/>
        </a:hlink>
        <a:folHlink>
          <a:srgbClr val="FFFFCC"/>
        </a:folHlink>
      </a:clrScheme>
      <a:clrMap bg1="lt1" tx1="dk1" bg2="lt2" tx2="dk2" accent1="accent1" accent2="accent2" accent3="accent3" accent4="accent4" accent5="accent5" accent6="accent6" hlink="hlink" folHlink="folHlink"/>
    </a:extraClrScheme>
    <a:extraClrScheme>
      <a:clrScheme name="Generic (Standard) 5">
        <a:dk1>
          <a:srgbClr val="009999"/>
        </a:dk1>
        <a:lt1>
          <a:srgbClr val="FFFFFF"/>
        </a:lt1>
        <a:dk2>
          <a:srgbClr val="336699"/>
        </a:dk2>
        <a:lt2>
          <a:srgbClr val="010000"/>
        </a:lt2>
        <a:accent1>
          <a:srgbClr val="CCECFF"/>
        </a:accent1>
        <a:accent2>
          <a:srgbClr val="FFFFCC"/>
        </a:accent2>
        <a:accent3>
          <a:srgbClr val="FFFFFF"/>
        </a:accent3>
        <a:accent4>
          <a:srgbClr val="008282"/>
        </a:accent4>
        <a:accent5>
          <a:srgbClr val="E2F4FF"/>
        </a:accent5>
        <a:accent6>
          <a:srgbClr val="E7E7B9"/>
        </a:accent6>
        <a:hlink>
          <a:srgbClr val="0066FF"/>
        </a:hlink>
        <a:folHlink>
          <a:srgbClr val="FFFF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Macintosh HD:Microsoft Office 98:Templates:Presentations:Generic (Standard)</Template>
  <TotalTime>4116</TotalTime>
  <Words>1985</Words>
  <Application>Microsoft Office PowerPoint</Application>
  <PresentationFormat>Widescreen</PresentationFormat>
  <Paragraphs>329</Paragraphs>
  <Slides>41</Slides>
  <Notes>35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41</vt:i4>
      </vt:variant>
    </vt:vector>
  </HeadingPairs>
  <TitlesOfParts>
    <vt:vector size="47" baseType="lpstr">
      <vt:lpstr>ACaslon Regular</vt:lpstr>
      <vt:lpstr>Arial</vt:lpstr>
      <vt:lpstr>Helvetica</vt:lpstr>
      <vt:lpstr>Monotype Sorts</vt:lpstr>
      <vt:lpstr>Times New Roman</vt:lpstr>
      <vt:lpstr>Generic (Standard)</vt:lpstr>
      <vt:lpstr>Class 3 Secured Transactions Spring 2021  Attachment: Description of the Collateral</vt:lpstr>
      <vt:lpstr>9-203</vt:lpstr>
      <vt:lpstr>9-203</vt:lpstr>
      <vt:lpstr>9-203</vt:lpstr>
      <vt:lpstr>The Description Requirement</vt:lpstr>
      <vt:lpstr>9-108: Sufficiency of Description</vt:lpstr>
      <vt:lpstr>9-108</vt:lpstr>
      <vt:lpstr>9-108</vt:lpstr>
      <vt:lpstr>9-108</vt:lpstr>
      <vt:lpstr>9-108</vt:lpstr>
      <vt:lpstr>9-108</vt:lpstr>
      <vt:lpstr>Shelby</vt:lpstr>
      <vt:lpstr>The Language in Shelby</vt:lpstr>
      <vt:lpstr>Exercise No. 2</vt:lpstr>
      <vt:lpstr>Exercise No. 2</vt:lpstr>
      <vt:lpstr>Try It in Pieces</vt:lpstr>
      <vt:lpstr>Try It in Pieces</vt:lpstr>
      <vt:lpstr>Try It in Pieces</vt:lpstr>
      <vt:lpstr>Try It in Pieces</vt:lpstr>
      <vt:lpstr>Try It in Pieces</vt:lpstr>
      <vt:lpstr>Shelby?</vt:lpstr>
      <vt:lpstr>Shelby!</vt:lpstr>
      <vt:lpstr>Watch the Comma</vt:lpstr>
      <vt:lpstr>Watch the Comma</vt:lpstr>
      <vt:lpstr>Watch the Comma</vt:lpstr>
      <vt:lpstr>Third-Party Reliance on the Security Agreement</vt:lpstr>
      <vt:lpstr>Third Parties and Security Agreements</vt:lpstr>
      <vt:lpstr>Third Parties and Security Agreements</vt:lpstr>
      <vt:lpstr>The Financing Statement</vt:lpstr>
      <vt:lpstr>2-12: Revised Shelby</vt:lpstr>
      <vt:lpstr>Answer</vt:lpstr>
      <vt:lpstr>Yoda on Secured Transactions</vt:lpstr>
      <vt:lpstr>Yoda on Secured Transactions</vt:lpstr>
      <vt:lpstr>Helms</vt:lpstr>
      <vt:lpstr>Schedule B</vt:lpstr>
      <vt:lpstr>SI in Commercial Tort Claims</vt:lpstr>
      <vt:lpstr>Answer</vt:lpstr>
      <vt:lpstr>Answer</vt:lpstr>
      <vt:lpstr>Answer</vt:lpstr>
      <vt:lpstr>So What to Do?</vt:lpstr>
      <vt:lpstr>So What to Do?</vt:lpstr>
    </vt:vector>
  </TitlesOfParts>
  <Company>The University of Chicago Law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Standard Setting in High-Tech Industries</dc:title>
  <dc:creator>Randal Picker</dc:creator>
  <cp:lastModifiedBy>Picker, Randall</cp:lastModifiedBy>
  <cp:revision>425</cp:revision>
  <cp:lastPrinted>2017-09-28T18:58:01Z</cp:lastPrinted>
  <dcterms:created xsi:type="dcterms:W3CDTF">1999-10-27T15:27:59Z</dcterms:created>
  <dcterms:modified xsi:type="dcterms:W3CDTF">2021-04-01T19:33:13Z</dcterms:modified>
</cp:coreProperties>
</file>