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1255" r:id="rId2"/>
    <p:sldId id="1444" r:id="rId3"/>
    <p:sldId id="1445" r:id="rId4"/>
    <p:sldId id="1446" r:id="rId5"/>
    <p:sldId id="1447" r:id="rId6"/>
    <p:sldId id="1448" r:id="rId7"/>
    <p:sldId id="1450" r:id="rId8"/>
    <p:sldId id="1423" r:id="rId9"/>
    <p:sldId id="1424" r:id="rId10"/>
    <p:sldId id="1451" r:id="rId11"/>
    <p:sldId id="1425" r:id="rId12"/>
    <p:sldId id="1426" r:id="rId13"/>
    <p:sldId id="1427" r:id="rId14"/>
    <p:sldId id="1428" r:id="rId15"/>
    <p:sldId id="1429" r:id="rId16"/>
    <p:sldId id="1430" r:id="rId17"/>
    <p:sldId id="1431" r:id="rId18"/>
    <p:sldId id="1432" r:id="rId19"/>
    <p:sldId id="1433" r:id="rId20"/>
    <p:sldId id="1434" r:id="rId21"/>
    <p:sldId id="1435" r:id="rId22"/>
    <p:sldId id="1449" r:id="rId23"/>
    <p:sldId id="1436" r:id="rId24"/>
    <p:sldId id="1437" r:id="rId25"/>
    <p:sldId id="1438" r:id="rId26"/>
    <p:sldId id="1439" r:id="rId27"/>
    <p:sldId id="1440" r:id="rId28"/>
    <p:sldId id="1441" r:id="rId29"/>
    <p:sldId id="1442" r:id="rId30"/>
    <p:sldId id="1443" r:id="rId31"/>
    <p:sldId id="1409" r:id="rId32"/>
    <p:sldId id="1410" r:id="rId33"/>
    <p:sldId id="1413" r:id="rId34"/>
    <p:sldId id="1412" r:id="rId35"/>
    <p:sldId id="1411" r:id="rId36"/>
    <p:sldId id="1414" r:id="rId37"/>
    <p:sldId id="1415" r:id="rId38"/>
    <p:sldId id="1416" r:id="rId39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66"/>
    <a:srgbClr val="0000FF"/>
    <a:srgbClr val="CC00CC"/>
    <a:srgbClr val="FF3300"/>
    <a:srgbClr val="CC66FF"/>
    <a:srgbClr val="CCCCFF"/>
    <a:srgbClr val="6699FF"/>
    <a:srgbClr val="0033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4" autoAdjust="0"/>
    <p:restoredTop sz="94703" autoAdjust="0"/>
  </p:normalViewPr>
  <p:slideViewPr>
    <p:cSldViewPr snapToGrid="0">
      <p:cViewPr varScale="1">
        <p:scale>
          <a:sx n="148" d="100"/>
          <a:sy n="148" d="100"/>
        </p:scale>
        <p:origin x="72" y="560"/>
      </p:cViewPr>
      <p:guideLst>
        <p:guide orient="horz" pos="2160"/>
        <p:guide pos="3840"/>
      </p:guideLst>
    </p:cSldViewPr>
  </p:slideViewPr>
  <p:outlineViewPr>
    <p:cViewPr>
      <p:scale>
        <a:sx n="50" d="100"/>
        <a:sy n="50" d="100"/>
      </p:scale>
      <p:origin x="0" y="490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2059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defTabSz="931718">
              <a:defRPr kumimoji="0" sz="1200"/>
            </a:lvl1pPr>
          </a:lstStyle>
          <a:p>
            <a:pPr>
              <a:defRPr/>
            </a:pPr>
            <a:r>
              <a:rPr lang="en-US" altLang="en-US"/>
              <a:t>Prof. Randal C. Picker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algn="r" defTabSz="931718">
              <a:defRPr kumimoji="0" sz="1200"/>
            </a:lvl1pPr>
          </a:lstStyle>
          <a:p>
            <a:pPr>
              <a:defRPr/>
            </a:pPr>
            <a:fld id="{F46D2EE9-896C-4649-960E-7067CA362A2C}" type="datetime1">
              <a:rPr lang="en-US" altLang="en-US" smtClean="0"/>
              <a:t>3/31/2021</a:t>
            </a:fld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defTabSz="931718">
              <a:defRPr kumimoji="0" sz="1200"/>
            </a:lvl1pPr>
          </a:lstStyle>
          <a:p>
            <a:pPr>
              <a:defRPr/>
            </a:pPr>
            <a:r>
              <a:rPr lang="en-US" altLang="en-US"/>
              <a:t>Secured Transactions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3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algn="r" defTabSz="931621">
              <a:defRPr kumimoji="0" sz="1200"/>
            </a:lvl1pPr>
          </a:lstStyle>
          <a:p>
            <a:fld id="{CE99DC49-047C-4163-989B-79F0CE3025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823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defTabSz="931718">
              <a:defRPr kumimoji="0"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251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407988" y="698500"/>
            <a:ext cx="61944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4" y="4416111"/>
            <a:ext cx="5140112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algn="r" defTabSz="931718">
              <a:defRPr kumimoji="0" sz="1200"/>
            </a:lvl1pPr>
          </a:lstStyle>
          <a:p>
            <a:pPr>
              <a:defRPr/>
            </a:pPr>
            <a:fld id="{0C0F8610-1B46-47A8-B92F-17F36B7FC34A}" type="datetime1">
              <a:rPr lang="en-US" altLang="en-US" smtClean="0"/>
              <a:t>3/31/2021</a:t>
            </a:fld>
            <a:endParaRPr lang="en-US" alt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defTabSz="931718">
              <a:defRPr kumimoji="0"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3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algn="r" defTabSz="931621">
              <a:defRPr kumimoji="0" sz="1200"/>
            </a:lvl1pPr>
          </a:lstStyle>
          <a:p>
            <a:fld id="{FCBB2E8A-49ED-47FA-9935-AB5DA2A4B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57378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25" indent="-286163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54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516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77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239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100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962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823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2B1423F-6EB1-4F01-9A00-EB4D205FEEE2}" type="datetime1">
              <a:rPr kumimoji="0" lang="en-US" altLang="en-US" sz="1200"/>
              <a:t>3/31/2021</a:t>
            </a:fld>
            <a:endParaRPr kumimoji="0" lang="en-US" altLang="en-US" sz="1200"/>
          </a:p>
        </p:txBody>
      </p:sp>
      <p:sp>
        <p:nvSpPr>
          <p:cNvPr id="5427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25" indent="-286163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54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516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77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239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100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962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823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06204F7-09DA-49F0-B0E8-39756F803F27}" type="slidenum">
              <a:rPr kumimoji="0" lang="en-US" altLang="en-US" sz="1200"/>
              <a:pPr/>
              <a:t>1</a:t>
            </a:fld>
            <a:endParaRPr kumimoji="0" lang="en-US" altLang="en-US" sz="1200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94425" cy="3484563"/>
          </a:xfrm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46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25" indent="-286163"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54" indent="-228931"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516" indent="-228931"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77" indent="-228931"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239" indent="-228931" defTabSz="93003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100" indent="-228931" defTabSz="93003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962" indent="-228931" defTabSz="93003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823" indent="-228931" defTabSz="93003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B19A75-6006-4D05-8076-0190188085F3}" type="datetime1">
              <a:rPr kumimoji="0" lang="en-US" altLang="en-US" sz="1200"/>
              <a:t>3/31/2021</a:t>
            </a:fld>
            <a:endParaRPr kumimoji="0" lang="en-US" altLang="en-US" sz="1200"/>
          </a:p>
        </p:txBody>
      </p:sp>
      <p:sp>
        <p:nvSpPr>
          <p:cNvPr id="5632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25" indent="-286163"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54" indent="-228931"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516" indent="-228931"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77" indent="-228931"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239" indent="-228931" defTabSz="93003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100" indent="-228931" defTabSz="93003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962" indent="-228931" defTabSz="93003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823" indent="-228931" defTabSz="93003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5B7AB5-DC1B-427B-89EA-0B5FE358E280}" type="slidenum">
              <a:rPr kumimoji="0" lang="en-US" altLang="en-US" sz="1200"/>
              <a:pPr/>
              <a:t>13</a:t>
            </a:fld>
            <a:endParaRPr kumimoji="0" lang="en-US" altLang="en-US" sz="1200"/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94425" cy="3484563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34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25" indent="-286163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54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516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77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239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100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962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823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54321DB-B23F-4D8A-B14A-F5436474168A}" type="datetime1">
              <a:rPr kumimoji="0" lang="en-US" altLang="en-US" sz="1200"/>
              <a:t>3/31/2021</a:t>
            </a:fld>
            <a:endParaRPr kumimoji="0" lang="en-US" altLang="en-US" sz="1200"/>
          </a:p>
        </p:txBody>
      </p:sp>
      <p:sp>
        <p:nvSpPr>
          <p:cNvPr id="5734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25" indent="-286163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54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516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77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239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100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962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823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476C0A-F929-4297-9408-89FB17E92478}" type="slidenum">
              <a:rPr kumimoji="0" lang="en-US" altLang="en-US" sz="1200"/>
              <a:pPr/>
              <a:t>14</a:t>
            </a:fld>
            <a:endParaRPr kumimoji="0" lang="en-US" altLang="en-US" sz="1200"/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94425" cy="3484563"/>
          </a:xfrm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833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25" indent="-286163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54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516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77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239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100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962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823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ACF95A8-39B6-4EDF-A290-813C101BB367}" type="datetime1">
              <a:rPr kumimoji="0" lang="en-US" altLang="en-US" sz="1200"/>
              <a:t>3/31/2021</a:t>
            </a:fld>
            <a:endParaRPr kumimoji="0" lang="en-US" altLang="en-US" sz="1200"/>
          </a:p>
        </p:txBody>
      </p:sp>
      <p:sp>
        <p:nvSpPr>
          <p:cNvPr id="5837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25" indent="-286163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54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516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77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239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100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962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823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7500930-CC16-4464-8032-39E4559F5C2B}" type="slidenum">
              <a:rPr kumimoji="0" lang="en-US" altLang="en-US" sz="1200"/>
              <a:pPr/>
              <a:t>15</a:t>
            </a:fld>
            <a:endParaRPr kumimoji="0" lang="en-US" altLang="en-US" sz="1200"/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94425" cy="3484563"/>
          </a:xfrm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51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25" indent="-286163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54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516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77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239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100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962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823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21B266B-72E3-408F-8B11-314E580D87B0}" type="datetime1">
              <a:rPr kumimoji="0" lang="en-US" altLang="en-US" sz="1200"/>
              <a:t>3/31/2021</a:t>
            </a:fld>
            <a:endParaRPr kumimoji="0" lang="en-US" altLang="en-US" sz="1200"/>
          </a:p>
        </p:txBody>
      </p:sp>
      <p:sp>
        <p:nvSpPr>
          <p:cNvPr id="5939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25" indent="-286163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54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516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77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239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100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962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823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9D636D-798D-44E8-AB6D-C53DE11D8A1D}" type="slidenum">
              <a:rPr kumimoji="0" lang="en-US" altLang="en-US" sz="1200"/>
              <a:pPr/>
              <a:t>16</a:t>
            </a:fld>
            <a:endParaRPr kumimoji="0" lang="en-US" altLang="en-US" sz="1200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94425" cy="3484563"/>
          </a:xfrm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404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25" indent="-286163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54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516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77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239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100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962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823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EE9C15A-73B6-4134-8F7D-120593F41E7D}" type="datetime1">
              <a:rPr kumimoji="0" lang="en-US" altLang="en-US" sz="1200"/>
              <a:t>3/31/2021</a:t>
            </a:fld>
            <a:endParaRPr kumimoji="0" lang="en-US" altLang="en-US" sz="1200"/>
          </a:p>
        </p:txBody>
      </p:sp>
      <p:sp>
        <p:nvSpPr>
          <p:cNvPr id="6041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25" indent="-286163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54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516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77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239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100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962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823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B56B78F-0A97-4F7E-B7CE-9E1D9ED82EBC}" type="slidenum">
              <a:rPr kumimoji="0" lang="en-US" altLang="en-US" sz="1200"/>
              <a:pPr/>
              <a:t>17</a:t>
            </a:fld>
            <a:endParaRPr kumimoji="0" lang="en-US" altLang="en-US" sz="1200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94425" cy="3484563"/>
          </a:xfrm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088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25" indent="-286163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54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516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77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239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100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962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823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6A5E536-678F-480B-8819-2D60B431B827}" type="datetime1">
              <a:rPr kumimoji="0" lang="en-US" altLang="en-US" sz="1200"/>
              <a:t>3/31/2021</a:t>
            </a:fld>
            <a:endParaRPr kumimoji="0" lang="en-US" altLang="en-US" sz="1200"/>
          </a:p>
        </p:txBody>
      </p:sp>
      <p:sp>
        <p:nvSpPr>
          <p:cNvPr id="6144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25" indent="-286163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54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516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77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239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100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962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823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66C29B-7605-4F6C-9A3E-53C131C0D19F}" type="slidenum">
              <a:rPr kumimoji="0" lang="en-US" altLang="en-US" sz="1200"/>
              <a:pPr/>
              <a:t>18</a:t>
            </a:fld>
            <a:endParaRPr kumimoji="0" lang="en-US" altLang="en-US" sz="1200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94425" cy="3484563"/>
          </a:xfrm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09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25" indent="-286163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54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516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77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239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100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962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823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DE41EF2-F48B-4C81-9072-650E735CB74A}" type="datetime1">
              <a:rPr kumimoji="0" lang="en-US" altLang="en-US" sz="1200"/>
              <a:t>3/31/2021</a:t>
            </a:fld>
            <a:endParaRPr kumimoji="0" lang="en-US" altLang="en-US" sz="1200"/>
          </a:p>
        </p:txBody>
      </p:sp>
      <p:sp>
        <p:nvSpPr>
          <p:cNvPr id="6246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25" indent="-286163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54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516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77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239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100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962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823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E55D2C-FC19-4CF4-A9CB-7F304D378CC4}" type="slidenum">
              <a:rPr kumimoji="0" lang="en-US" altLang="en-US" sz="1200"/>
              <a:pPr/>
              <a:t>19</a:t>
            </a:fld>
            <a:endParaRPr kumimoji="0" lang="en-US" altLang="en-US" sz="1200"/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94425" cy="3484563"/>
          </a:xfrm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1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2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95" indent="-285729" defTabSz="92862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17" indent="-228583" defTabSz="92862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83" indent="-228583" defTabSz="92862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50" indent="-228583" defTabSz="92862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417" indent="-228583" defTabSz="92862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83" indent="-228583" defTabSz="92862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750" indent="-228583" defTabSz="92862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917" indent="-228583" defTabSz="92862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457BAE-2D08-4BED-A157-D63ABCACEA1B}" type="datetime1">
              <a:rPr kumimoji="0" lang="en-US" altLang="en-US" sz="1200"/>
              <a:pPr/>
              <a:t>3/31/2021</a:t>
            </a:fld>
            <a:endParaRPr kumimoji="0" lang="en-US" altLang="en-US" sz="1200"/>
          </a:p>
        </p:txBody>
      </p:sp>
      <p:sp>
        <p:nvSpPr>
          <p:cNvPr id="2048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2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95" indent="-285729" defTabSz="92862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17" indent="-228583" defTabSz="92862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83" indent="-228583" defTabSz="92862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50" indent="-228583" defTabSz="92862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417" indent="-228583" defTabSz="92862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83" indent="-228583" defTabSz="92862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750" indent="-228583" defTabSz="92862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917" indent="-228583" defTabSz="92862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2864D37-A9A6-4790-8867-0CA238C8FDBD}" type="slidenum">
              <a:rPr kumimoji="0" lang="en-US" altLang="en-US" sz="1200"/>
              <a:pPr/>
              <a:t>31</a:t>
            </a:fld>
            <a:endParaRPr kumimoji="0" lang="en-US" altLang="en-US" sz="1200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57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95" indent="-285729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17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83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50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417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83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750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917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3C4317D-E413-4970-8C0B-BCBCC8917384}" type="datetime1">
              <a:rPr kumimoji="0" lang="en-US" altLang="en-US" sz="1200"/>
              <a:t>3/31/2021</a:t>
            </a:fld>
            <a:endParaRPr kumimoji="0" lang="en-US" altLang="en-US" sz="1200"/>
          </a:p>
        </p:txBody>
      </p:sp>
      <p:sp>
        <p:nvSpPr>
          <p:cNvPr id="9728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95" indent="-285729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17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83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50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417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83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750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917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E3ADCD-9791-4CD6-B12B-C7CA149C5AFD}" type="slidenum">
              <a:rPr kumimoji="0" lang="en-US" altLang="en-US" sz="1200"/>
              <a:pPr/>
              <a:t>32</a:t>
            </a:fld>
            <a:endParaRPr kumimoji="0" lang="en-US" altLang="en-US" sz="120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710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95" indent="-285729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17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83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50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417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83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750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917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3C4317D-E413-4970-8C0B-BCBCC8917384}" type="datetime1">
              <a:rPr kumimoji="0" lang="en-US" altLang="en-US" sz="1200"/>
              <a:t>3/31/2021</a:t>
            </a:fld>
            <a:endParaRPr kumimoji="0" lang="en-US" altLang="en-US" sz="1200"/>
          </a:p>
        </p:txBody>
      </p:sp>
      <p:sp>
        <p:nvSpPr>
          <p:cNvPr id="9728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95" indent="-285729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17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83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50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417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83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750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917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E3ADCD-9791-4CD6-B12B-C7CA149C5AFD}" type="slidenum">
              <a:rPr kumimoji="0" lang="en-US" altLang="en-US" sz="1200"/>
              <a:pPr/>
              <a:t>33</a:t>
            </a:fld>
            <a:endParaRPr kumimoji="0" lang="en-US" altLang="en-US" sz="120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83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2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95" indent="-285729" defTabSz="92862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17" indent="-228583" defTabSz="92862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83" indent="-228583" defTabSz="92862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50" indent="-228583" defTabSz="92862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417" indent="-228583" defTabSz="92862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83" indent="-228583" defTabSz="92862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750" indent="-228583" defTabSz="92862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917" indent="-228583" defTabSz="92862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416003-D568-4311-A7A1-59CB1B8095D8}" type="datetime1">
              <a:rPr kumimoji="0" lang="en-US" altLang="en-US" sz="1200"/>
              <a:pPr/>
              <a:t>3/31/2021</a:t>
            </a:fld>
            <a:endParaRPr kumimoji="0" lang="en-US" altLang="en-US" sz="1200"/>
          </a:p>
        </p:txBody>
      </p:sp>
      <p:sp>
        <p:nvSpPr>
          <p:cNvPr id="2457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2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95" indent="-285729" defTabSz="92862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17" indent="-228583" defTabSz="92862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83" indent="-228583" defTabSz="92862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50" indent="-228583" defTabSz="92862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417" indent="-228583" defTabSz="92862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83" indent="-228583" defTabSz="92862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750" indent="-228583" defTabSz="92862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917" indent="-228583" defTabSz="92862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D651CC-22F3-4269-958C-3726DB3B0A06}" type="slidenum">
              <a:rPr kumimoji="0" lang="en-US" altLang="en-US" sz="1200"/>
              <a:pPr/>
              <a:t>4</a:t>
            </a:fld>
            <a:endParaRPr kumimoji="0" lang="en-US" altLang="en-US" sz="1200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022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95" indent="-285729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17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83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50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417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83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750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917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3C4317D-E413-4970-8C0B-BCBCC8917384}" type="datetime1">
              <a:rPr kumimoji="0" lang="en-US" altLang="en-US" sz="1200"/>
              <a:t>3/31/2021</a:t>
            </a:fld>
            <a:endParaRPr kumimoji="0" lang="en-US" altLang="en-US" sz="1200"/>
          </a:p>
        </p:txBody>
      </p:sp>
      <p:sp>
        <p:nvSpPr>
          <p:cNvPr id="9728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95" indent="-285729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17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83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50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417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83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750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917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E3ADCD-9791-4CD6-B12B-C7CA149C5AFD}" type="slidenum">
              <a:rPr kumimoji="0" lang="en-US" altLang="en-US" sz="1200"/>
              <a:pPr/>
              <a:t>34</a:t>
            </a:fld>
            <a:endParaRPr kumimoji="0" lang="en-US" altLang="en-US" sz="120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907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95" indent="-285729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17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83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50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417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83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750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917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C5E99EB-CBA8-4376-B970-9BF8FDAAFAA0}" type="datetime1">
              <a:rPr kumimoji="0" lang="en-US" altLang="en-US" sz="1200"/>
              <a:t>3/31/2021</a:t>
            </a:fld>
            <a:endParaRPr kumimoji="0" lang="en-US" altLang="en-US" sz="1200"/>
          </a:p>
        </p:txBody>
      </p:sp>
      <p:sp>
        <p:nvSpPr>
          <p:cNvPr id="9830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95" indent="-285729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17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83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50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417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83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750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917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53A001-5953-4F0B-9F46-CD5E8B45CFBD}" type="slidenum">
              <a:rPr kumimoji="0" lang="en-US" altLang="en-US" sz="1200"/>
              <a:pPr/>
              <a:t>35</a:t>
            </a:fld>
            <a:endParaRPr kumimoji="0" lang="en-US" altLang="en-US" sz="1200"/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4900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95" indent="-285729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17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83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50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417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83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750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917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C5E99EB-CBA8-4376-B970-9BF8FDAAFAA0}" type="datetime1">
              <a:rPr kumimoji="0" lang="en-US" altLang="en-US" sz="1200"/>
              <a:t>3/31/2021</a:t>
            </a:fld>
            <a:endParaRPr kumimoji="0" lang="en-US" altLang="en-US" sz="1200"/>
          </a:p>
        </p:txBody>
      </p:sp>
      <p:sp>
        <p:nvSpPr>
          <p:cNvPr id="9830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95" indent="-285729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17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83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50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417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83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750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917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53A001-5953-4F0B-9F46-CD5E8B45CFBD}" type="slidenum">
              <a:rPr kumimoji="0" lang="en-US" altLang="en-US" sz="1200"/>
              <a:pPr/>
              <a:t>36</a:t>
            </a:fld>
            <a:endParaRPr kumimoji="0" lang="en-US" altLang="en-US" sz="1200"/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83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95" indent="-285729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17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83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50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417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83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750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917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C5E99EB-CBA8-4376-B970-9BF8FDAAFAA0}" type="datetime1">
              <a:rPr kumimoji="0" lang="en-US" altLang="en-US" sz="1200"/>
              <a:t>3/31/2021</a:t>
            </a:fld>
            <a:endParaRPr kumimoji="0" lang="en-US" altLang="en-US" sz="1200"/>
          </a:p>
        </p:txBody>
      </p:sp>
      <p:sp>
        <p:nvSpPr>
          <p:cNvPr id="9830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95" indent="-285729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17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83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50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417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83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750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917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53A001-5953-4F0B-9F46-CD5E8B45CFBD}" type="slidenum">
              <a:rPr kumimoji="0" lang="en-US" altLang="en-US" sz="1200"/>
              <a:pPr/>
              <a:t>37</a:t>
            </a:fld>
            <a:endParaRPr kumimoji="0" lang="en-US" altLang="en-US" sz="1200"/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389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95" indent="-285729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17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83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50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417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83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750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917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C5E99EB-CBA8-4376-B970-9BF8FDAAFAA0}" type="datetime1">
              <a:rPr kumimoji="0" lang="en-US" altLang="en-US" sz="1200"/>
              <a:t>3/31/2021</a:t>
            </a:fld>
            <a:endParaRPr kumimoji="0" lang="en-US" altLang="en-US" sz="1200"/>
          </a:p>
        </p:txBody>
      </p:sp>
      <p:sp>
        <p:nvSpPr>
          <p:cNvPr id="9830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95" indent="-285729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17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83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50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417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83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750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917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53A001-5953-4F0B-9F46-CD5E8B45CFBD}" type="slidenum">
              <a:rPr kumimoji="0" lang="en-US" altLang="en-US" sz="1200"/>
              <a:pPr/>
              <a:t>38</a:t>
            </a:fld>
            <a:endParaRPr kumimoji="0" lang="en-US" altLang="en-US" sz="1200"/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792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2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95" indent="-285729" defTabSz="92862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17" indent="-228583" defTabSz="92862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83" indent="-228583" defTabSz="92862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50" indent="-228583" defTabSz="92862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417" indent="-228583" defTabSz="92862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83" indent="-228583" defTabSz="92862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750" indent="-228583" defTabSz="92862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917" indent="-228583" defTabSz="92862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34997DC-702F-4460-8A50-42838A97E254}" type="datetime1">
              <a:rPr kumimoji="0" lang="en-US" altLang="en-US" sz="1200"/>
              <a:pPr/>
              <a:t>3/31/2021</a:t>
            </a:fld>
            <a:endParaRPr kumimoji="0" lang="en-US" altLang="en-US" sz="1200"/>
          </a:p>
        </p:txBody>
      </p:sp>
      <p:sp>
        <p:nvSpPr>
          <p:cNvPr id="2662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2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95" indent="-285729" defTabSz="92862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17" indent="-228583" defTabSz="92862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83" indent="-228583" defTabSz="92862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50" indent="-228583" defTabSz="92862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417" indent="-228583" defTabSz="92862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83" indent="-228583" defTabSz="92862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750" indent="-228583" defTabSz="92862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917" indent="-228583" defTabSz="92862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D6B5C21-7449-4850-9664-302E2E9074FA}" type="slidenum">
              <a:rPr kumimoji="0" lang="en-US" altLang="en-US" sz="1200"/>
              <a:pPr/>
              <a:t>5</a:t>
            </a:fld>
            <a:endParaRPr kumimoji="0" lang="en-US" altLang="en-US" sz="1200"/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627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95" indent="-285729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17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83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50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417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83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750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917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3C4317D-E413-4970-8C0B-BCBCC8917384}" type="datetime1">
              <a:rPr kumimoji="0" lang="en-US" altLang="en-US" sz="1200"/>
              <a:t>3/31/2021</a:t>
            </a:fld>
            <a:endParaRPr kumimoji="0" lang="en-US" altLang="en-US" sz="1200"/>
          </a:p>
        </p:txBody>
      </p:sp>
      <p:sp>
        <p:nvSpPr>
          <p:cNvPr id="9728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95" indent="-285729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17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83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50" indent="-228583" defTabSz="93020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417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83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750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917" indent="-228583" defTabSz="93020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E3ADCD-9791-4CD6-B12B-C7CA149C5AFD}" type="slidenum">
              <a:rPr kumimoji="0" lang="en-US" altLang="en-US" sz="1200"/>
              <a:pPr/>
              <a:t>7</a:t>
            </a:fld>
            <a:endParaRPr kumimoji="0" lang="en-US" altLang="en-US" sz="120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32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25" indent="-286163"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54" indent="-228931"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516" indent="-228931"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77" indent="-228931"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239" indent="-228931" defTabSz="93003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100" indent="-228931" defTabSz="93003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962" indent="-228931" defTabSz="93003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823" indent="-228931" defTabSz="93003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BDDCA31-95E7-4EE5-95E8-D1C7D1D0314C}" type="datetime1">
              <a:rPr kumimoji="0" lang="en-US" altLang="en-US" sz="1200"/>
              <a:t>3/31/2021</a:t>
            </a:fld>
            <a:endParaRPr kumimoji="0" lang="en-US" altLang="en-US" sz="1200"/>
          </a:p>
        </p:txBody>
      </p:sp>
      <p:sp>
        <p:nvSpPr>
          <p:cNvPr id="5222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25" indent="-286163"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54" indent="-228931"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516" indent="-228931"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77" indent="-228931"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239" indent="-228931" defTabSz="93003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100" indent="-228931" defTabSz="93003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962" indent="-228931" defTabSz="93003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823" indent="-228931" defTabSz="93003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5F49CE8-DC74-41BC-BEC5-BEA2857A8FB6}" type="slidenum">
              <a:rPr kumimoji="0" lang="en-US" altLang="en-US" sz="1200"/>
              <a:pPr/>
              <a:t>8</a:t>
            </a:fld>
            <a:endParaRPr kumimoji="0" lang="en-US" altLang="en-US" sz="120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94425" cy="3484563"/>
          </a:xfrm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31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25" indent="-286163"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54" indent="-228931"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516" indent="-228931"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77" indent="-228931"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239" indent="-228931" defTabSz="93003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100" indent="-228931" defTabSz="93003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962" indent="-228931" defTabSz="93003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823" indent="-228931" defTabSz="93003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ED4259-9F86-48D3-B022-50ABC3190ED6}" type="datetime1">
              <a:rPr kumimoji="0" lang="en-US" altLang="en-US" sz="1200"/>
              <a:t>3/31/2021</a:t>
            </a:fld>
            <a:endParaRPr kumimoji="0" lang="en-US" altLang="en-US" sz="1200"/>
          </a:p>
        </p:txBody>
      </p:sp>
      <p:sp>
        <p:nvSpPr>
          <p:cNvPr id="5325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25" indent="-286163"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54" indent="-228931"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516" indent="-228931"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77" indent="-228931"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239" indent="-228931" defTabSz="93003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100" indent="-228931" defTabSz="93003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962" indent="-228931" defTabSz="93003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823" indent="-228931" defTabSz="93003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E176AA-62DD-4906-A218-8A6AD8ED7110}" type="slidenum">
              <a:rPr kumimoji="0" lang="en-US" altLang="en-US" sz="1200"/>
              <a:pPr/>
              <a:t>9</a:t>
            </a:fld>
            <a:endParaRPr kumimoji="0" lang="en-US" altLang="en-US" sz="1200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94425" cy="3484563"/>
          </a:xfrm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953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25" indent="-286163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54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516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77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239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100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962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823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EFA80EF-2CA3-493C-907F-3C7E236ECA40}" type="datetime1">
              <a:rPr kumimoji="0" lang="en-US" altLang="en-US" sz="1200"/>
              <a:t>3/31/2021</a:t>
            </a:fld>
            <a:endParaRPr kumimoji="0" lang="en-US" altLang="en-US" sz="1200"/>
          </a:p>
        </p:txBody>
      </p:sp>
      <p:sp>
        <p:nvSpPr>
          <p:cNvPr id="5427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25" indent="-286163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54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516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77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239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100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962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823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0348A6-07CB-4108-AEEB-3108B0F75792}" type="slidenum">
              <a:rPr kumimoji="0" lang="en-US" altLang="en-US" sz="1200"/>
              <a:pPr/>
              <a:t>10</a:t>
            </a:fld>
            <a:endParaRPr kumimoji="0" lang="en-US" altLang="en-US" sz="1200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94425" cy="3484563"/>
          </a:xfrm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231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25" indent="-286163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54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516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77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239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100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962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823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EFA80EF-2CA3-493C-907F-3C7E236ECA40}" type="datetime1">
              <a:rPr kumimoji="0" lang="en-US" altLang="en-US" sz="1200"/>
              <a:t>3/31/2021</a:t>
            </a:fld>
            <a:endParaRPr kumimoji="0" lang="en-US" altLang="en-US" sz="1200"/>
          </a:p>
        </p:txBody>
      </p:sp>
      <p:sp>
        <p:nvSpPr>
          <p:cNvPr id="5427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25" indent="-286163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54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516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77" indent="-228931" defTabSz="93162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239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100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962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823" indent="-228931" defTabSz="93162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0348A6-07CB-4108-AEEB-3108B0F75792}" type="slidenum">
              <a:rPr kumimoji="0" lang="en-US" altLang="en-US" sz="1200"/>
              <a:pPr/>
              <a:t>11</a:t>
            </a:fld>
            <a:endParaRPr kumimoji="0" lang="en-US" altLang="en-US" sz="1200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94425" cy="3484563"/>
          </a:xfrm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440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25" indent="-286163"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54" indent="-228931"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516" indent="-228931"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77" indent="-228931"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239" indent="-228931" defTabSz="93003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100" indent="-228931" defTabSz="93003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962" indent="-228931" defTabSz="93003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823" indent="-228931" defTabSz="93003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A8A09D3-10FB-4823-958A-0527D8942865}" type="datetime1">
              <a:rPr kumimoji="0" lang="en-US" altLang="en-US" sz="1200"/>
              <a:t>3/31/2021</a:t>
            </a:fld>
            <a:endParaRPr kumimoji="0" lang="en-US" altLang="en-US" sz="1200"/>
          </a:p>
        </p:txBody>
      </p:sp>
      <p:sp>
        <p:nvSpPr>
          <p:cNvPr id="5529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25" indent="-286163"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54" indent="-228931"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516" indent="-228931"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77" indent="-228931" defTabSz="93003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239" indent="-228931" defTabSz="93003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100" indent="-228931" defTabSz="93003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962" indent="-228931" defTabSz="93003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823" indent="-228931" defTabSz="93003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6CB4248-7639-44BB-8F20-23F4027A9495}" type="slidenum">
              <a:rPr kumimoji="0" lang="en-US" altLang="en-US" sz="1200"/>
              <a:pPr/>
              <a:t>12</a:t>
            </a:fld>
            <a:endParaRPr kumimoji="0" lang="en-US" altLang="en-US" sz="1200"/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94425" cy="3484563"/>
          </a:xfrm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2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-4233" y="3200400"/>
            <a:ext cx="12196233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641600" cy="6018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133600" y="533400"/>
            <a:ext cx="10058400" cy="2590800"/>
          </a:xfrm>
        </p:spPr>
        <p:txBody>
          <a:bodyPr anchor="b"/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759200" y="3581400"/>
            <a:ext cx="8128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17103095-C44C-46F0-BC30-E32FA018A733}" type="datetime4">
              <a:rPr lang="en-US" smtClean="0"/>
              <a:t>March 31, 2021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Copyright © 2001-11 Randal C. Picker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fld id="{96A68D36-3658-4BAC-8133-582D29ECE5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19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B8C00-A26F-4E6A-BC3A-8BE2DA963F87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2001-11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54D3B-517D-424D-8909-C6210D40F7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44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4800" y="304800"/>
            <a:ext cx="27940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304800"/>
            <a:ext cx="8178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09ECD-5840-43A2-ACB8-FBF6F74CD5DF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2001-11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7F4F97-F290-4B46-AA3F-AC8EA43D56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68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000">
                <a:solidFill>
                  <a:srgbClr val="0000FF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3FFAB-8E0B-4E68-AE1A-29D698031176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2001-11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BB22D-7EA7-4CC0-AD21-64D47E934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93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9438E-4892-4E4D-917A-803A3F78F8A4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2001-11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5E6B5-D468-4FC7-9AD8-44CE38717E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25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486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0"/>
            <a:ext cx="5486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150E8-DE44-47BB-856D-0399699A6979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2001-11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DF39C-F64B-42E3-8E94-FFEE76CD0D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45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9EB68-FBC8-4C50-9DF7-45D67F4DCDDE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2001-11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7629C-0AF7-4931-B3B8-A70325BDC0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52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3DAEA-C32C-4D4B-9F32-7B465279224C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2001-11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42E9A-200F-4F08-8ACC-9DA0FC5B1B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07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95090-59F2-4297-8A2A-DBDC34962630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2001-11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3AD59-29BC-407A-BE75-5B21ADE15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41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CEEA4-BC7A-4026-9F83-354CCC871A95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2001-11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722C5-5D40-4E01-9326-4C077BD210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67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67B90-11FB-4931-AF0D-3B83D6116903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2001-11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3331D8-6F71-4C63-BF7C-CD26426ECC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82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711200" cy="6018212"/>
          </a:xfrm>
          <a:custGeom>
            <a:avLst/>
            <a:gdLst>
              <a:gd name="T0" fmla="*/ 0 w 21600"/>
              <a:gd name="T1" fmla="*/ 0 h 21600"/>
              <a:gd name="T2" fmla="*/ 325275642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304800"/>
            <a:ext cx="1117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117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  <a:latin typeface="+mn-lt"/>
              </a:defRPr>
            </a:lvl1pPr>
          </a:lstStyle>
          <a:p>
            <a:pPr>
              <a:defRPr/>
            </a:pPr>
            <a:fld id="{AB5D3940-4383-4543-9E56-38815546F3D3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Copyright © 2001-11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1pPr>
          </a:lstStyle>
          <a:p>
            <a:fld id="{A43E938F-B335-4C88-B972-80A6417D60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3200">
          <a:solidFill>
            <a:srgbClr val="CC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30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w"/>
        <a:defRPr kumimoji="1" sz="28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4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rgbClr val="00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2800" dirty="0"/>
              <a:t>Class </a:t>
            </a:r>
            <a:r>
              <a:rPr lang="en-US" altLang="en-US" sz="2800" dirty="0" smtClean="0"/>
              <a:t>2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>Secured </a:t>
            </a:r>
            <a:r>
              <a:rPr lang="en-US" altLang="en-US" sz="2800" dirty="0" smtClean="0"/>
              <a:t>Transactions Spring 2021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6000" dirty="0" smtClean="0"/>
              <a:t>Security Agreement and Obligation Description</a:t>
            </a:r>
            <a:endParaRPr lang="en-US" altLang="en-US" sz="6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FF"/>
                </a:solidFill>
              </a:rPr>
              <a:t>Randal C. Picker</a:t>
            </a:r>
          </a:p>
          <a:p>
            <a:r>
              <a:rPr lang="en-US" altLang="en-US" sz="2000" dirty="0" smtClean="0">
                <a:solidFill>
                  <a:srgbClr val="0000FF"/>
                </a:solidFill>
              </a:rPr>
              <a:t>James Parker Hall Distinguished Service Professor of Law</a:t>
            </a:r>
            <a:endParaRPr lang="en-US" altLang="en-US" sz="2000" dirty="0">
              <a:solidFill>
                <a:srgbClr val="0000FF"/>
              </a:solidFill>
            </a:endParaRPr>
          </a:p>
          <a:p>
            <a:endParaRPr lang="en-US" altLang="en-US" sz="1600" dirty="0">
              <a:solidFill>
                <a:srgbClr val="0000FF"/>
              </a:solidFill>
            </a:endParaRPr>
          </a:p>
          <a:p>
            <a:r>
              <a:rPr lang="en-US" altLang="en-US" dirty="0" smtClean="0">
                <a:solidFill>
                  <a:srgbClr val="0000FF"/>
                </a:solidFill>
              </a:rPr>
              <a:t>The Law School</a:t>
            </a:r>
          </a:p>
          <a:p>
            <a:r>
              <a:rPr lang="en-US" altLang="en-US" dirty="0" smtClean="0">
                <a:solidFill>
                  <a:srgbClr val="0000FF"/>
                </a:solidFill>
              </a:rPr>
              <a:t>The University of Chicago</a:t>
            </a:r>
          </a:p>
          <a:p>
            <a:endParaRPr lang="en-US" altLang="en-US" sz="1800" dirty="0" smtClean="0">
              <a:solidFill>
                <a:srgbClr val="0000FF"/>
              </a:solidFill>
            </a:endParaRPr>
          </a:p>
          <a:p>
            <a:r>
              <a:rPr lang="en-US" altLang="en-US" sz="1800" dirty="0" smtClean="0">
                <a:solidFill>
                  <a:srgbClr val="0000FF"/>
                </a:solidFill>
              </a:rPr>
              <a:t>Copyright </a:t>
            </a:r>
            <a:r>
              <a:rPr lang="en-US" altLang="en-US" sz="1800" dirty="0">
                <a:solidFill>
                  <a:srgbClr val="0000FF"/>
                </a:solidFill>
              </a:rPr>
              <a:t>© </a:t>
            </a:r>
            <a:r>
              <a:rPr lang="en-US" altLang="en-US" sz="1800" dirty="0" smtClean="0">
                <a:solidFill>
                  <a:srgbClr val="0000FF"/>
                </a:solidFill>
              </a:rPr>
              <a:t>2001-21 </a:t>
            </a:r>
            <a:r>
              <a:rPr lang="en-US" altLang="en-US" sz="1800" dirty="0">
                <a:solidFill>
                  <a:srgbClr val="0000FF"/>
                </a:solidFill>
              </a:rPr>
              <a:t>Randal C. Picker.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FDA7F12-93AB-461F-B3AE-044CAA1A0030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78B88DF-32C7-481F-9D67-6D702A702DC2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10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cs typeface="Times New Roman" panose="02020603050405020304" pitchFamily="18" charset="0"/>
              </a:rPr>
              <a:t>2-8 Answer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cs typeface="Times New Roman" panose="02020603050405020304" pitchFamily="18" charset="0"/>
              </a:rPr>
              <a:t>Answer</a:t>
            </a:r>
          </a:p>
          <a:p>
            <a:pPr lvl="1"/>
            <a:r>
              <a:rPr lang="en-US" altLang="en-US" dirty="0" smtClean="0">
                <a:cs typeface="Times New Roman" panose="02020603050405020304" pitchFamily="18" charset="0"/>
              </a:rPr>
              <a:t>Bank has priority over </a:t>
            </a:r>
            <a:r>
              <a:rPr lang="en-US" altLang="en-US" dirty="0" err="1" smtClean="0">
                <a:cs typeface="Times New Roman" panose="02020603050405020304" pitchFamily="18" charset="0"/>
              </a:rPr>
              <a:t>Finco</a:t>
            </a:r>
            <a:r>
              <a:rPr lang="en-US" altLang="en-US" dirty="0" smtClean="0">
                <a:cs typeface="Times New Roman" panose="02020603050405020304" pitchFamily="18" charset="0"/>
              </a:rPr>
              <a:t> for the $150K lent</a:t>
            </a:r>
          </a:p>
          <a:p>
            <a:pPr lvl="1"/>
            <a:r>
              <a:rPr lang="en-US" altLang="en-US" dirty="0" smtClean="0">
                <a:cs typeface="Times New Roman" panose="02020603050405020304" pitchFamily="18" charset="0"/>
              </a:rPr>
              <a:t>This is driven by the 1/1 financing statement</a:t>
            </a:r>
          </a:p>
          <a:p>
            <a:pPr lvl="1"/>
            <a:r>
              <a:rPr lang="en-US" altLang="en-US" dirty="0" smtClean="0">
                <a:cs typeface="Times New Roman" panose="02020603050405020304" pitchFamily="18" charset="0"/>
              </a:rPr>
              <a:t>Priority here is tied to when the FS was filed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</a:p>
          <a:p>
            <a:pPr lvl="1"/>
            <a:endParaRPr lang="en-US" altLang="en-US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0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FDA7F12-93AB-461F-B3AE-044CAA1A0030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78B88DF-32C7-481F-9D67-6D702A702DC2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11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cs typeface="Times New Roman" panose="02020603050405020304" pitchFamily="18" charset="0"/>
              </a:rPr>
              <a:t>Bollinger </a:t>
            </a:r>
            <a:r>
              <a:rPr lang="en-US" altLang="en-US" dirty="0" err="1" smtClean="0">
                <a:cs typeface="Times New Roman" panose="02020603050405020304" pitchFamily="18" charset="0"/>
              </a:rPr>
              <a:t>Vers</a:t>
            </a:r>
            <a:r>
              <a:rPr lang="en-US" altLang="en-US" dirty="0" smtClean="0">
                <a:cs typeface="Times New Roman" panose="02020603050405020304" pitchFamily="18" charset="0"/>
              </a:rPr>
              <a:t>. 1 </a:t>
            </a:r>
            <a:r>
              <a:rPr lang="en-US" altLang="en-US" dirty="0" smtClean="0">
                <a:cs typeface="Times New Roman" panose="02020603050405020304" pitchFamily="18" charset="0"/>
              </a:rPr>
              <a:t>Answer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cs typeface="Times New Roman" panose="02020603050405020304" pitchFamily="18" charset="0"/>
              </a:rPr>
              <a:t>Answer</a:t>
            </a:r>
          </a:p>
          <a:p>
            <a:pPr lvl="1"/>
            <a:r>
              <a:rPr lang="en-US" altLang="en-US" dirty="0" smtClean="0">
                <a:cs typeface="Times New Roman" panose="02020603050405020304" pitchFamily="18" charset="0"/>
              </a:rPr>
              <a:t>ICC secured transaction is gone once it has been paid in full by Bollinger</a:t>
            </a:r>
          </a:p>
          <a:p>
            <a:pPr lvl="1"/>
            <a:r>
              <a:rPr lang="en-US" altLang="en-US" dirty="0" smtClean="0">
                <a:cs typeface="Times New Roman" panose="02020603050405020304" pitchFamily="18" charset="0"/>
              </a:rPr>
              <a:t>Z&amp;J get whatever they get under their own documents and can claim nothing under the ICC </a:t>
            </a:r>
            <a:r>
              <a:rPr lang="en-US" altLang="en-US" dirty="0" smtClean="0">
                <a:cs typeface="Times New Roman" panose="02020603050405020304" pitchFamily="18" charset="0"/>
              </a:rPr>
              <a:t>documents</a:t>
            </a:r>
          </a:p>
          <a:p>
            <a:pPr lvl="1"/>
            <a:r>
              <a:rPr lang="en-US" altLang="en-US" dirty="0" smtClean="0">
                <a:cs typeface="Times New Roman" panose="02020603050405020304" pitchFamily="18" charset="0"/>
              </a:rPr>
              <a:t>Priority dates from FS filed on 12/5/1974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4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8DDDBC5-87C5-44E2-8C47-6F57746E4B4F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12D0ECA-4E4A-4F2C-9210-676CAA57927B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12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Bollinger: Set Up</a:t>
            </a:r>
          </a:p>
        </p:txBody>
      </p:sp>
      <p:sp>
        <p:nvSpPr>
          <p:cNvPr id="14342" name="AutoShape 3"/>
          <p:cNvSpPr>
            <a:spLocks noChangeArrowheads="1"/>
          </p:cNvSpPr>
          <p:nvPr/>
        </p:nvSpPr>
        <p:spPr bwMode="auto">
          <a:xfrm>
            <a:off x="7924800" y="1295400"/>
            <a:ext cx="2514600" cy="1295400"/>
          </a:xfrm>
          <a:prstGeom prst="flowChartInputOutpu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/>
              <a:t>ICC</a:t>
            </a:r>
          </a:p>
        </p:txBody>
      </p:sp>
      <p:sp>
        <p:nvSpPr>
          <p:cNvPr id="14343" name="AutoShape 4"/>
          <p:cNvSpPr>
            <a:spLocks noChangeArrowheads="1"/>
          </p:cNvSpPr>
          <p:nvPr/>
        </p:nvSpPr>
        <p:spPr bwMode="auto">
          <a:xfrm>
            <a:off x="1981200" y="1371600"/>
            <a:ext cx="2286000" cy="1219200"/>
          </a:xfrm>
          <a:prstGeom prst="flowChart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/>
              <a:t>Bollinger</a:t>
            </a:r>
          </a:p>
        </p:txBody>
      </p:sp>
      <p:sp>
        <p:nvSpPr>
          <p:cNvPr id="14344" name="AutoShape 5"/>
          <p:cNvSpPr>
            <a:spLocks noChangeArrowheads="1"/>
          </p:cNvSpPr>
          <p:nvPr/>
        </p:nvSpPr>
        <p:spPr bwMode="auto">
          <a:xfrm>
            <a:off x="5055879" y="1159026"/>
            <a:ext cx="2945121" cy="441174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1/13/72: $150K</a:t>
            </a:r>
          </a:p>
        </p:txBody>
      </p:sp>
      <p:sp>
        <p:nvSpPr>
          <p:cNvPr id="14345" name="AutoShape 6"/>
          <p:cNvSpPr>
            <a:spLocks noChangeArrowheads="1"/>
          </p:cNvSpPr>
          <p:nvPr/>
        </p:nvSpPr>
        <p:spPr bwMode="auto">
          <a:xfrm>
            <a:off x="2057400" y="4953000"/>
            <a:ext cx="2057400" cy="1295400"/>
          </a:xfrm>
          <a:prstGeom prst="flowChartOffpageConnector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/>
              <a:t>Z&amp;J</a:t>
            </a:r>
          </a:p>
        </p:txBody>
      </p:sp>
      <p:sp>
        <p:nvSpPr>
          <p:cNvPr id="14346" name="Line 7"/>
          <p:cNvSpPr>
            <a:spLocks noChangeShapeType="1"/>
          </p:cNvSpPr>
          <p:nvPr/>
        </p:nvSpPr>
        <p:spPr bwMode="auto">
          <a:xfrm>
            <a:off x="3733800" y="2590800"/>
            <a:ext cx="0" cy="2362200"/>
          </a:xfrm>
          <a:prstGeom prst="line">
            <a:avLst/>
          </a:prstGeom>
          <a:noFill/>
          <a:ln w="1905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AutoShape 8"/>
          <p:cNvSpPr>
            <a:spLocks noChangeArrowheads="1"/>
          </p:cNvSpPr>
          <p:nvPr/>
        </p:nvSpPr>
        <p:spPr bwMode="auto">
          <a:xfrm>
            <a:off x="144937" y="2944698"/>
            <a:ext cx="3062926" cy="1654404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12/5/74</a:t>
            </a:r>
          </a:p>
          <a:p>
            <a:pPr algn="ctr"/>
            <a:r>
              <a:rPr lang="en-US" altLang="en-US" sz="3200"/>
              <a:t>PN: $150K</a:t>
            </a:r>
          </a:p>
          <a:p>
            <a:pPr algn="ctr"/>
            <a:r>
              <a:rPr lang="en-US" altLang="en-US" sz="3200"/>
              <a:t>FS: Mach &amp; EQ</a:t>
            </a:r>
          </a:p>
        </p:txBody>
      </p:sp>
      <p:sp>
        <p:nvSpPr>
          <p:cNvPr id="14348" name="Line 9"/>
          <p:cNvSpPr>
            <a:spLocks noChangeShapeType="1"/>
          </p:cNvSpPr>
          <p:nvPr/>
        </p:nvSpPr>
        <p:spPr bwMode="auto">
          <a:xfrm>
            <a:off x="4267200" y="2286000"/>
            <a:ext cx="3733800" cy="0"/>
          </a:xfrm>
          <a:prstGeom prst="line">
            <a:avLst/>
          </a:prstGeom>
          <a:noFill/>
          <a:ln w="1905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AutoShape 10"/>
          <p:cNvSpPr>
            <a:spLocks noChangeArrowheads="1"/>
          </p:cNvSpPr>
          <p:nvPr/>
        </p:nvSpPr>
        <p:spPr bwMode="auto">
          <a:xfrm>
            <a:off x="4658034" y="2590800"/>
            <a:ext cx="3180731" cy="1654404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SA: Mach &amp; EQ</a:t>
            </a:r>
          </a:p>
          <a:p>
            <a:pPr algn="ctr"/>
            <a:r>
              <a:rPr lang="en-US" altLang="en-US" sz="3200"/>
              <a:t>FS: Mach &amp; EQ</a:t>
            </a:r>
          </a:p>
          <a:p>
            <a:pPr algn="ctr"/>
            <a:r>
              <a:rPr lang="en-US" altLang="en-US" sz="3200"/>
              <a:t>PN: 150K</a:t>
            </a:r>
          </a:p>
        </p:txBody>
      </p:sp>
      <p:sp>
        <p:nvSpPr>
          <p:cNvPr id="14350" name="Line 11"/>
          <p:cNvSpPr>
            <a:spLocks noChangeShapeType="1"/>
          </p:cNvSpPr>
          <p:nvPr/>
        </p:nvSpPr>
        <p:spPr bwMode="auto">
          <a:xfrm>
            <a:off x="4267200" y="1752600"/>
            <a:ext cx="3962400" cy="0"/>
          </a:xfrm>
          <a:prstGeom prst="line">
            <a:avLst/>
          </a:prstGeom>
          <a:noFill/>
          <a:ln w="190500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D6A6AB5-71F5-4F6E-B401-5E66DF626073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FA499FF-6A9A-405B-BBED-B3B4643F8A86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13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76200"/>
            <a:ext cx="8382000" cy="1143000"/>
          </a:xfrm>
        </p:spPr>
        <p:txBody>
          <a:bodyPr/>
          <a:lstStyle/>
          <a:p>
            <a:r>
              <a:rPr lang="en-US" altLang="en-US" smtClean="0"/>
              <a:t>Bollinger: 2</a:t>
            </a:r>
            <a:r>
              <a:rPr lang="en-US" altLang="en-US" baseline="30000" smtClean="0"/>
              <a:t>nd</a:t>
            </a:r>
            <a:r>
              <a:rPr lang="en-US" altLang="en-US" smtClean="0"/>
              <a:t> Ver</a:t>
            </a:r>
          </a:p>
        </p:txBody>
      </p:sp>
      <p:sp>
        <p:nvSpPr>
          <p:cNvPr id="15366" name="AutoShape 3"/>
          <p:cNvSpPr>
            <a:spLocks noChangeArrowheads="1"/>
          </p:cNvSpPr>
          <p:nvPr/>
        </p:nvSpPr>
        <p:spPr bwMode="auto">
          <a:xfrm>
            <a:off x="8471877" y="1173637"/>
            <a:ext cx="2514600" cy="1295400"/>
          </a:xfrm>
          <a:prstGeom prst="flowChartInputOutpu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/>
              <a:t>ICC</a:t>
            </a:r>
          </a:p>
        </p:txBody>
      </p:sp>
      <p:sp>
        <p:nvSpPr>
          <p:cNvPr id="15367" name="AutoShape 4"/>
          <p:cNvSpPr>
            <a:spLocks noChangeArrowheads="1"/>
          </p:cNvSpPr>
          <p:nvPr/>
        </p:nvSpPr>
        <p:spPr bwMode="auto">
          <a:xfrm>
            <a:off x="1981200" y="1371600"/>
            <a:ext cx="2286000" cy="1219200"/>
          </a:xfrm>
          <a:prstGeom prst="flowChart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/>
              <a:t>Bollinger</a:t>
            </a:r>
          </a:p>
        </p:txBody>
      </p:sp>
      <p:sp>
        <p:nvSpPr>
          <p:cNvPr id="15368" name="AutoShape 5"/>
          <p:cNvSpPr>
            <a:spLocks noChangeArrowheads="1"/>
          </p:cNvSpPr>
          <p:nvPr/>
        </p:nvSpPr>
        <p:spPr bwMode="auto">
          <a:xfrm>
            <a:off x="5353871" y="1127681"/>
            <a:ext cx="2845414" cy="395926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1/13/72: $150K</a:t>
            </a:r>
          </a:p>
        </p:txBody>
      </p:sp>
      <p:sp>
        <p:nvSpPr>
          <p:cNvPr id="1398790" name="Rectangle 6"/>
          <p:cNvSpPr>
            <a:spLocks noChangeArrowheads="1"/>
          </p:cNvSpPr>
          <p:nvPr/>
        </p:nvSpPr>
        <p:spPr bwMode="auto">
          <a:xfrm>
            <a:off x="9073744" y="5145473"/>
            <a:ext cx="3086912" cy="120032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rgbClr val="000066"/>
                </a:solidFill>
                <a:cs typeface="Times New Roman" panose="02020603050405020304" pitchFamily="18" charset="0"/>
              </a:rPr>
              <a:t>3/75: Bollinger files </a:t>
            </a:r>
            <a:r>
              <a:rPr lang="en-US" altLang="en-US" sz="36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Ch</a:t>
            </a:r>
            <a:r>
              <a:rPr lang="en-US" altLang="en-US" sz="3600" dirty="0">
                <a:solidFill>
                  <a:srgbClr val="000066"/>
                </a:solidFill>
                <a:cs typeface="Times New Roman" panose="02020603050405020304" pitchFamily="18" charset="0"/>
              </a:rPr>
              <a:t> XI</a:t>
            </a:r>
          </a:p>
        </p:txBody>
      </p:sp>
      <p:sp>
        <p:nvSpPr>
          <p:cNvPr id="15370" name="AutoShape 7"/>
          <p:cNvSpPr>
            <a:spLocks noChangeArrowheads="1"/>
          </p:cNvSpPr>
          <p:nvPr/>
        </p:nvSpPr>
        <p:spPr bwMode="auto">
          <a:xfrm>
            <a:off x="2057400" y="4953000"/>
            <a:ext cx="2057400" cy="1295400"/>
          </a:xfrm>
          <a:prstGeom prst="flowChartOffpageConnector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/>
              <a:t>Z&amp;J</a:t>
            </a:r>
          </a:p>
        </p:txBody>
      </p:sp>
      <p:sp>
        <p:nvSpPr>
          <p:cNvPr id="15371" name="Line 8"/>
          <p:cNvSpPr>
            <a:spLocks noChangeShapeType="1"/>
          </p:cNvSpPr>
          <p:nvPr/>
        </p:nvSpPr>
        <p:spPr bwMode="auto">
          <a:xfrm>
            <a:off x="3168192" y="2628900"/>
            <a:ext cx="0" cy="2362200"/>
          </a:xfrm>
          <a:prstGeom prst="line">
            <a:avLst/>
          </a:prstGeom>
          <a:noFill/>
          <a:ln w="1905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AutoShape 9"/>
          <p:cNvSpPr>
            <a:spLocks noChangeArrowheads="1"/>
          </p:cNvSpPr>
          <p:nvPr/>
        </p:nvSpPr>
        <p:spPr bwMode="auto">
          <a:xfrm>
            <a:off x="38102" y="3028361"/>
            <a:ext cx="2781298" cy="1484722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dirty="0"/>
              <a:t>12/5/74</a:t>
            </a:r>
          </a:p>
          <a:p>
            <a:pPr algn="ctr"/>
            <a:r>
              <a:rPr lang="en-US" altLang="en-US" sz="3200" dirty="0"/>
              <a:t>PN: $150K</a:t>
            </a:r>
          </a:p>
          <a:p>
            <a:pPr algn="ctr"/>
            <a:r>
              <a:rPr lang="en-US" altLang="en-US" sz="3200" dirty="0"/>
              <a:t>FS: Mach &amp; EQ</a:t>
            </a:r>
          </a:p>
        </p:txBody>
      </p:sp>
      <p:sp>
        <p:nvSpPr>
          <p:cNvPr id="15373" name="Line 10"/>
          <p:cNvSpPr>
            <a:spLocks noChangeShapeType="1"/>
          </p:cNvSpPr>
          <p:nvPr/>
        </p:nvSpPr>
        <p:spPr bwMode="auto">
          <a:xfrm>
            <a:off x="4267200" y="2142241"/>
            <a:ext cx="4204677" cy="21996"/>
          </a:xfrm>
          <a:prstGeom prst="line">
            <a:avLst/>
          </a:prstGeom>
          <a:noFill/>
          <a:ln w="1905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AutoShape 11"/>
          <p:cNvSpPr>
            <a:spLocks noChangeArrowheads="1"/>
          </p:cNvSpPr>
          <p:nvPr/>
        </p:nvSpPr>
        <p:spPr bwMode="auto">
          <a:xfrm>
            <a:off x="4713029" y="2316637"/>
            <a:ext cx="3073048" cy="1484722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SA: Mach &amp; EQ</a:t>
            </a:r>
          </a:p>
          <a:p>
            <a:pPr algn="ctr"/>
            <a:r>
              <a:rPr lang="en-US" altLang="en-US" sz="3200"/>
              <a:t>FS: Mach &amp; EQ</a:t>
            </a:r>
          </a:p>
          <a:p>
            <a:pPr algn="ctr"/>
            <a:r>
              <a:rPr lang="en-US" altLang="en-US" sz="3200"/>
              <a:t>PN: 150K</a:t>
            </a:r>
          </a:p>
        </p:txBody>
      </p:sp>
      <p:sp>
        <p:nvSpPr>
          <p:cNvPr id="15375" name="Line 12"/>
          <p:cNvSpPr>
            <a:spLocks noChangeShapeType="1"/>
          </p:cNvSpPr>
          <p:nvPr/>
        </p:nvSpPr>
        <p:spPr bwMode="auto">
          <a:xfrm>
            <a:off x="4267200" y="1685041"/>
            <a:ext cx="4433277" cy="1571"/>
          </a:xfrm>
          <a:prstGeom prst="line">
            <a:avLst/>
          </a:prstGeom>
          <a:noFill/>
          <a:ln w="190500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8797" name="Line 13"/>
          <p:cNvSpPr>
            <a:spLocks noChangeShapeType="1"/>
          </p:cNvSpPr>
          <p:nvPr/>
        </p:nvSpPr>
        <p:spPr bwMode="auto">
          <a:xfrm flipV="1">
            <a:off x="4231850" y="2469037"/>
            <a:ext cx="5306827" cy="2988180"/>
          </a:xfrm>
          <a:prstGeom prst="line">
            <a:avLst/>
          </a:prstGeom>
          <a:noFill/>
          <a:ln w="19050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8798" name="AutoShape 14"/>
          <p:cNvSpPr>
            <a:spLocks noChangeArrowheads="1"/>
          </p:cNvSpPr>
          <p:nvPr/>
        </p:nvSpPr>
        <p:spPr bwMode="auto">
          <a:xfrm>
            <a:off x="5060278" y="3953759"/>
            <a:ext cx="2162515" cy="395926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dirty="0"/>
              <a:t>12/74: $65K</a:t>
            </a:r>
          </a:p>
        </p:txBody>
      </p:sp>
      <p:sp>
        <p:nvSpPr>
          <p:cNvPr id="1398799" name="Line 15"/>
          <p:cNvSpPr>
            <a:spLocks noChangeShapeType="1"/>
          </p:cNvSpPr>
          <p:nvPr/>
        </p:nvSpPr>
        <p:spPr bwMode="auto">
          <a:xfrm>
            <a:off x="3700021" y="2628900"/>
            <a:ext cx="0" cy="2362200"/>
          </a:xfrm>
          <a:prstGeom prst="line">
            <a:avLst/>
          </a:prstGeom>
          <a:noFill/>
          <a:ln w="190500">
            <a:solidFill>
              <a:srgbClr val="008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8800" name="AutoShape 16"/>
          <p:cNvSpPr>
            <a:spLocks noChangeArrowheads="1"/>
          </p:cNvSpPr>
          <p:nvPr/>
        </p:nvSpPr>
        <p:spPr bwMode="auto">
          <a:xfrm>
            <a:off x="3849652" y="3532695"/>
            <a:ext cx="1138166" cy="1187778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12/74</a:t>
            </a:r>
          </a:p>
          <a:p>
            <a:pPr algn="ctr"/>
            <a:r>
              <a:rPr lang="en-US" altLang="en-US" sz="3200"/>
              <a:t> $85K</a:t>
            </a:r>
          </a:p>
        </p:txBody>
      </p:sp>
      <p:sp>
        <p:nvSpPr>
          <p:cNvPr id="1398801" name="Line 17"/>
          <p:cNvSpPr>
            <a:spLocks noChangeShapeType="1"/>
          </p:cNvSpPr>
          <p:nvPr/>
        </p:nvSpPr>
        <p:spPr bwMode="auto">
          <a:xfrm flipH="1">
            <a:off x="4231850" y="2469037"/>
            <a:ext cx="5992627" cy="3419565"/>
          </a:xfrm>
          <a:prstGeom prst="line">
            <a:avLst/>
          </a:prstGeom>
          <a:noFill/>
          <a:ln w="190500">
            <a:solidFill>
              <a:srgbClr val="6600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8802" name="AutoShape 18"/>
          <p:cNvSpPr>
            <a:spLocks noChangeArrowheads="1"/>
          </p:cNvSpPr>
          <p:nvPr/>
        </p:nvSpPr>
        <p:spPr bwMode="auto">
          <a:xfrm>
            <a:off x="8066365" y="3770722"/>
            <a:ext cx="2158112" cy="1088796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12/74</a:t>
            </a:r>
          </a:p>
          <a:p>
            <a:pPr algn="ctr"/>
            <a:r>
              <a:rPr lang="en-US" altLang="en-US" sz="3200"/>
              <a:t>Assignment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12012001" y="6700838"/>
            <a:ext cx="173037" cy="157162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5494322" y="5354325"/>
            <a:ext cx="3151694" cy="120032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FF0000"/>
                </a:solidFill>
              </a:rPr>
              <a:t>What does Z&amp;J have?</a:t>
            </a:r>
            <a:endParaRPr lang="en-US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4435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9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9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9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9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9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9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9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8790" grpId="0" animBg="1" autoUpdateAnimBg="0"/>
      <p:bldP spid="1398797" grpId="0" animBg="1"/>
      <p:bldP spid="1398798" grpId="0" animBg="1" autoUpdateAnimBg="0"/>
      <p:bldP spid="1398799" grpId="0" animBg="1"/>
      <p:bldP spid="1398800" grpId="0" animBg="1" autoUpdateAnimBg="0"/>
      <p:bldP spid="1398801" grpId="0" animBg="1"/>
      <p:bldP spid="1398802" grpId="0" animBg="1" autoUpdateAnimBg="0"/>
      <p:bldP spid="22" grpId="0" animBg="1"/>
      <p:bldP spid="23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C3E5BA1-6111-4867-91E2-F0EFBD26FEA3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B31B43-6C8F-4876-B2B2-180FE863BC02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14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cs typeface="Times New Roman" panose="02020603050405020304" pitchFamily="18" charset="0"/>
              </a:rPr>
              <a:t>Bollinger Ver</a:t>
            </a:r>
            <a:r>
              <a:rPr lang="en-US" altLang="en-US" dirty="0" smtClean="0">
                <a:cs typeface="Times New Roman" panose="02020603050405020304" pitchFamily="18" charset="0"/>
              </a:rPr>
              <a:t>. 2 </a:t>
            </a:r>
            <a:r>
              <a:rPr lang="en-US" altLang="en-US" dirty="0" smtClean="0">
                <a:cs typeface="Times New Roman" panose="02020603050405020304" pitchFamily="18" charset="0"/>
              </a:rPr>
              <a:t>Answer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cs typeface="Times New Roman" panose="02020603050405020304" pitchFamily="18" charset="0"/>
              </a:rPr>
              <a:t>Answer</a:t>
            </a:r>
          </a:p>
          <a:p>
            <a:pPr lvl="1"/>
            <a:r>
              <a:rPr lang="en-US" altLang="en-US" smtClean="0">
                <a:cs typeface="Times New Roman" panose="02020603050405020304" pitchFamily="18" charset="0"/>
              </a:rPr>
              <a:t>Under the assignment, Z&amp;J can step into the ICC transaction to some extent</a:t>
            </a:r>
          </a:p>
          <a:p>
            <a:pPr lvl="1"/>
            <a:r>
              <a:rPr lang="en-US" altLang="en-US" smtClean="0">
                <a:cs typeface="Times New Roman" panose="02020603050405020304" pitchFamily="18" charset="0"/>
              </a:rPr>
              <a:t>And Z&amp;J get whatever they get under their own documents</a:t>
            </a:r>
          </a:p>
          <a:p>
            <a:r>
              <a:rPr lang="en-US" altLang="en-US" smtClean="0">
                <a:cs typeface="Times New Roman" panose="02020603050405020304" pitchFamily="18" charset="0"/>
              </a:rPr>
              <a:t>Why might Z&amp;J prefer the second approach over the first?</a:t>
            </a:r>
          </a:p>
        </p:txBody>
      </p:sp>
    </p:spTree>
    <p:extLst>
      <p:ext uri="{BB962C8B-B14F-4D97-AF65-F5344CB8AC3E}">
        <p14:creationId xmlns:p14="http://schemas.microsoft.com/office/powerpoint/2010/main" val="23878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DBA1D9B-8C87-4562-9136-6676E7EEA063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80C60F2-9548-471D-BA40-45FDD1AEB017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15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Three Possible Documents as Security Agreements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Does the financing statement suffice?</a:t>
            </a:r>
          </a:p>
          <a:p>
            <a:r>
              <a:rPr lang="en-US" altLang="en-US" smtClean="0"/>
              <a:t>Does the promissory note suffice?</a:t>
            </a:r>
          </a:p>
          <a:p>
            <a:r>
              <a:rPr lang="en-US" altLang="en-US" smtClean="0"/>
              <a:t>Do the letters suffice?</a:t>
            </a:r>
          </a:p>
        </p:txBody>
      </p:sp>
    </p:spTree>
    <p:extLst>
      <p:ext uri="{BB962C8B-B14F-4D97-AF65-F5344CB8AC3E}">
        <p14:creationId xmlns:p14="http://schemas.microsoft.com/office/powerpoint/2010/main" val="39422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0093438-DB5E-4B31-9BD0-72DD89D5A57B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25E35A-4897-44FC-9196-73037F47C984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16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Times New Roman" panose="02020603050405020304" pitchFamily="18" charset="0"/>
              </a:rPr>
              <a:t>FS as SA?</a:t>
            </a:r>
          </a:p>
        </p:txBody>
      </p:sp>
      <p:sp>
        <p:nvSpPr>
          <p:cNvPr id="1495043" name="AutoShape 3"/>
          <p:cNvSpPr>
            <a:spLocks noChangeArrowheads="1"/>
          </p:cNvSpPr>
          <p:nvPr/>
        </p:nvSpPr>
        <p:spPr bwMode="auto">
          <a:xfrm>
            <a:off x="7362334" y="2080181"/>
            <a:ext cx="3124200" cy="1066800"/>
          </a:xfrm>
          <a:prstGeom prst="flowChartInputOutpu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/>
              <a:t>Bank</a:t>
            </a:r>
          </a:p>
        </p:txBody>
      </p:sp>
      <p:sp>
        <p:nvSpPr>
          <p:cNvPr id="1495044" name="AutoShape 4"/>
          <p:cNvSpPr>
            <a:spLocks noChangeArrowheads="1"/>
          </p:cNvSpPr>
          <p:nvPr/>
        </p:nvSpPr>
        <p:spPr bwMode="auto">
          <a:xfrm>
            <a:off x="2028334" y="1927781"/>
            <a:ext cx="2286000" cy="1219200"/>
          </a:xfrm>
          <a:prstGeom prst="flowChart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/>
              <a:t>Debtor</a:t>
            </a:r>
          </a:p>
        </p:txBody>
      </p:sp>
      <p:sp>
        <p:nvSpPr>
          <p:cNvPr id="1495045" name="Line 5"/>
          <p:cNvSpPr>
            <a:spLocks noChangeShapeType="1"/>
          </p:cNvSpPr>
          <p:nvPr/>
        </p:nvSpPr>
        <p:spPr bwMode="auto">
          <a:xfrm>
            <a:off x="4314334" y="2461181"/>
            <a:ext cx="3429000" cy="0"/>
          </a:xfrm>
          <a:prstGeom prst="line">
            <a:avLst/>
          </a:prstGeom>
          <a:noFill/>
          <a:ln w="19050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046" name="AutoShape 6"/>
          <p:cNvSpPr>
            <a:spLocks noChangeArrowheads="1"/>
          </p:cNvSpPr>
          <p:nvPr/>
        </p:nvSpPr>
        <p:spPr bwMode="auto">
          <a:xfrm>
            <a:off x="5227163" y="2759261"/>
            <a:ext cx="1603342" cy="990600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dirty="0"/>
              <a:t>1/1</a:t>
            </a:r>
          </a:p>
          <a:p>
            <a:pPr algn="ctr"/>
            <a:r>
              <a:rPr lang="en-US" altLang="en-US" sz="3200" dirty="0"/>
              <a:t>FS: EQ</a:t>
            </a:r>
          </a:p>
        </p:txBody>
      </p:sp>
      <p:sp>
        <p:nvSpPr>
          <p:cNvPr id="1495047" name="Rectangle 7"/>
          <p:cNvSpPr>
            <a:spLocks noChangeArrowheads="1"/>
          </p:cNvSpPr>
          <p:nvPr/>
        </p:nvSpPr>
        <p:spPr bwMode="auto">
          <a:xfrm>
            <a:off x="6287679" y="4673846"/>
            <a:ext cx="5420413" cy="120032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Does Bank have a security interest under Article 9?</a:t>
            </a:r>
          </a:p>
        </p:txBody>
      </p:sp>
    </p:spTree>
    <p:extLst>
      <p:ext uri="{BB962C8B-B14F-4D97-AF65-F5344CB8AC3E}">
        <p14:creationId xmlns:p14="http://schemas.microsoft.com/office/powerpoint/2010/main" val="317429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95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95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95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95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9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9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43" grpId="0" animBg="1" autoUpdateAnimBg="0"/>
      <p:bldP spid="1495044" grpId="0" animBg="1" autoUpdateAnimBg="0"/>
      <p:bldP spid="1495045" grpId="0" animBg="1"/>
      <p:bldP spid="1495046" grpId="0" animBg="1" autoUpdateAnimBg="0"/>
      <p:bldP spid="1495047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0D81AB8-5CA8-469F-9316-4B95A1A2DCAA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8067BFE-BEF8-433D-AB7F-5F2838F6076A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17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Times New Roman" panose="02020603050405020304" pitchFamily="18" charset="0"/>
              </a:rPr>
              <a:t>Answer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cs typeface="Times New Roman" panose="02020603050405020304" pitchFamily="18" charset="0"/>
              </a:rPr>
              <a:t>Caselaw Split</a:t>
            </a:r>
          </a:p>
          <a:p>
            <a:pPr lvl="1"/>
            <a:r>
              <a:rPr lang="en-US" altLang="en-US" i="1" smtClean="0">
                <a:cs typeface="Times New Roman" panose="02020603050405020304" pitchFamily="18" charset="0"/>
              </a:rPr>
              <a:t>American Card</a:t>
            </a:r>
            <a:r>
              <a:rPr lang="en-US" altLang="en-US" smtClean="0">
                <a:cs typeface="Times New Roman" panose="02020603050405020304" pitchFamily="18" charset="0"/>
              </a:rPr>
              <a:t>: No, need security interest grant</a:t>
            </a:r>
          </a:p>
          <a:p>
            <a:pPr lvl="1"/>
            <a:r>
              <a:rPr lang="en-US" altLang="en-US" i="1" smtClean="0">
                <a:cs typeface="Times New Roman" panose="02020603050405020304" pitchFamily="18" charset="0"/>
              </a:rPr>
              <a:t>Amex-Protein</a:t>
            </a:r>
            <a:r>
              <a:rPr lang="en-US" altLang="en-US" smtClean="0">
                <a:cs typeface="Times New Roman" panose="02020603050405020304" pitchFamily="18" charset="0"/>
              </a:rPr>
              <a:t>: Yes, no magic phrases required</a:t>
            </a:r>
          </a:p>
        </p:txBody>
      </p:sp>
    </p:spTree>
    <p:extLst>
      <p:ext uri="{BB962C8B-B14F-4D97-AF65-F5344CB8AC3E}">
        <p14:creationId xmlns:p14="http://schemas.microsoft.com/office/powerpoint/2010/main" val="12715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8C317F4-6BC1-448E-9D0A-3126171CC770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340B5CC-6DB6-4836-96B9-658A96D82256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18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Times New Roman" panose="02020603050405020304" pitchFamily="18" charset="0"/>
              </a:rPr>
              <a:t>Answer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cs typeface="Times New Roman" panose="02020603050405020304" pitchFamily="18" charset="0"/>
              </a:rPr>
              <a:t>Better Answer: No</a:t>
            </a:r>
          </a:p>
          <a:p>
            <a:pPr lvl="1"/>
            <a:r>
              <a:rPr lang="en-US" altLang="en-US" smtClean="0">
                <a:cs typeface="Times New Roman" panose="02020603050405020304" pitchFamily="18" charset="0"/>
              </a:rPr>
              <a:t>Good reason to file FS before creating SI as way of reserving priority position before advancing funds</a:t>
            </a:r>
          </a:p>
          <a:p>
            <a:pPr lvl="1"/>
            <a:r>
              <a:rPr lang="en-US" altLang="en-US" smtClean="0">
                <a:cs typeface="Times New Roman" panose="02020603050405020304" pitchFamily="18" charset="0"/>
              </a:rPr>
              <a:t>Deals can fall through, leaving naked FS</a:t>
            </a:r>
          </a:p>
        </p:txBody>
      </p:sp>
    </p:spTree>
    <p:extLst>
      <p:ext uri="{BB962C8B-B14F-4D97-AF65-F5344CB8AC3E}">
        <p14:creationId xmlns:p14="http://schemas.microsoft.com/office/powerpoint/2010/main" val="364896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82D7996-1F36-4932-BB97-1BCE4CB51192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19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Promissory Note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3200" i="1" dirty="0">
                <a:cs typeface="Times New Roman" panose="02020603050405020304" pitchFamily="18" charset="0"/>
              </a:rPr>
              <a:t>Security</a:t>
            </a:r>
            <a:r>
              <a:rPr lang="en-US" altLang="en-US" sz="3200" dirty="0">
                <a:cs typeface="Times New Roman" panose="02020603050405020304" pitchFamily="18" charset="0"/>
              </a:rPr>
              <a:t>. This Promissory Note is secured by security interests in a certain Security Agreement between Bollinger and Industrial Credit Company … and in a Financing Statement filed by (ICC) …, and is further secured by security interests in a certain security agreement to be delivered by Bollinger to Z and J with this Promissory Note covering the identical machinery and equipment as identified in the ICC Agreement and with identical schedule attached in the principal amount of Eighty-Five Thousand Dollars. ($85,000).</a:t>
            </a:r>
          </a:p>
        </p:txBody>
      </p:sp>
    </p:spTree>
    <p:extLst>
      <p:ext uri="{BB962C8B-B14F-4D97-AF65-F5344CB8AC3E}">
        <p14:creationId xmlns:p14="http://schemas.microsoft.com/office/powerpoint/2010/main" val="19590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“Security Agreement”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9-102(c): </a:t>
            </a:r>
            <a:r>
              <a:rPr lang="en-US" i="1" dirty="0" smtClean="0"/>
              <a:t>Article </a:t>
            </a:r>
            <a:r>
              <a:rPr lang="en-US" i="1" dirty="0"/>
              <a:t>1 definitions and principles</a:t>
            </a:r>
            <a:r>
              <a:rPr lang="en-US" dirty="0"/>
              <a:t>. Article 1 contains general definitions and principles of construction and interpretation applicable throughout this Article.</a:t>
            </a:r>
            <a:endParaRPr lang="en-US" dirty="0" smtClean="0"/>
          </a:p>
          <a:p>
            <a:pPr lvl="1"/>
            <a:r>
              <a:rPr lang="en-US" dirty="0" smtClean="0"/>
              <a:t>9-102(a)(74</a:t>
            </a:r>
            <a:r>
              <a:rPr lang="en-US" dirty="0"/>
              <a:t>) “Security agreement” means an </a:t>
            </a:r>
            <a:r>
              <a:rPr lang="en-US" dirty="0">
                <a:solidFill>
                  <a:srgbClr val="FF0000"/>
                </a:solidFill>
              </a:rPr>
              <a:t>agreement </a:t>
            </a:r>
            <a:r>
              <a:rPr lang="en-US" dirty="0"/>
              <a:t>that </a:t>
            </a:r>
            <a:r>
              <a:rPr lang="en-US" dirty="0">
                <a:solidFill>
                  <a:srgbClr val="FF0000"/>
                </a:solidFill>
              </a:rPr>
              <a:t>creates</a:t>
            </a:r>
            <a:r>
              <a:rPr lang="en-US" dirty="0"/>
              <a:t> or provides for </a:t>
            </a:r>
            <a:r>
              <a:rPr lang="en-US" dirty="0">
                <a:solidFill>
                  <a:srgbClr val="FF0000"/>
                </a:solidFill>
              </a:rPr>
              <a:t>a security interest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B22D-7EA7-4CC0-AD21-64D47E934AE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6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Caterpillar Financial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</a:p>
          <a:p>
            <a:pPr lvl="1"/>
            <a:r>
              <a:rPr lang="en-US" dirty="0" smtClean="0"/>
              <a:t>What is going on in this case?</a:t>
            </a:r>
          </a:p>
          <a:p>
            <a:pPr lvl="1"/>
            <a:r>
              <a:rPr lang="en-US" dirty="0" smtClean="0"/>
              <a:t>Is it </a:t>
            </a:r>
            <a:r>
              <a:rPr lang="en-US" i="1" dirty="0" smtClean="0"/>
              <a:t>Bollinger</a:t>
            </a:r>
            <a:r>
              <a:rPr lang="en-US" dirty="0" smtClean="0"/>
              <a:t> again or something else?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71C3A6-40F7-41DD-A08F-77282D98F640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2969-B17F-442B-ABE3-4B1A6BCC59B0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77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Caterpillar Financial: Three Things to See (And Ignore For Now)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Transfer of Assets Subjects to Security Interest</a:t>
            </a:r>
          </a:p>
          <a:p>
            <a:r>
              <a:rPr lang="en-US" dirty="0" smtClean="0"/>
              <a:t>2. Grant of SI by Third Party</a:t>
            </a:r>
          </a:p>
          <a:p>
            <a:r>
              <a:rPr lang="en-US" dirty="0" smtClean="0"/>
              <a:t>3. Subordination of SI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71C3A6-40F7-41DD-A08F-77282D98F640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2969-B17F-442B-ABE3-4B1A6BCC59B0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68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0DAA-E546-4D22-850E-9CB76010EBE1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19" y="0"/>
            <a:ext cx="5136228" cy="6807663"/>
          </a:xfrm>
          <a:prstGeom prst="rect">
            <a:avLst/>
          </a:prstGeom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509" y="-28244"/>
            <a:ext cx="5184948" cy="6807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868" y="-16675"/>
            <a:ext cx="5002190" cy="6784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229" y="0"/>
            <a:ext cx="5221585" cy="6894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9268" y="68995"/>
            <a:ext cx="4914433" cy="6773563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801100" y="6488668"/>
            <a:ext cx="3390900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Caterpillar Security Agreement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46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8E2BD0-5C48-41E9-8C67-43703D5174EA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0DAA-E546-4D22-850E-9CB76010EBE1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708" y="0"/>
            <a:ext cx="5136228" cy="6807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0" y="1417320"/>
            <a:ext cx="12110929" cy="4034790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801100" y="6488668"/>
            <a:ext cx="3390900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Caterpillar Security Agreement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5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8E2BD0-5C48-41E9-8C67-43703D5174EA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0DAA-E546-4D22-850E-9CB76010EBE1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708" y="0"/>
            <a:ext cx="5136228" cy="6807663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801100" y="6488668"/>
            <a:ext cx="3390900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Caterpillar Security Agreement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6" y="1586753"/>
            <a:ext cx="12024381" cy="37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8E2BD0-5C48-41E9-8C67-43703D5174EA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0DAA-E546-4D22-850E-9CB76010EBE1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801100" y="6488668"/>
            <a:ext cx="3390900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Caterpillar Security Agreement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199" y="78581"/>
            <a:ext cx="5023102" cy="670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8E2BD0-5C48-41E9-8C67-43703D5174EA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0DAA-E546-4D22-850E-9CB76010EBE1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801100" y="6488668"/>
            <a:ext cx="3390900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Caterpillar Security Agreement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083" y="138644"/>
            <a:ext cx="4983234" cy="6562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1" y="2856320"/>
            <a:ext cx="11805709" cy="68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5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8E2BD0-5C48-41E9-8C67-43703D5174EA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0DAA-E546-4D22-850E-9CB76010EBE1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801100" y="6488668"/>
            <a:ext cx="3390900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Caterpillar Financing Statement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713" y="0"/>
            <a:ext cx="4764671" cy="67749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28" y="1000223"/>
            <a:ext cx="5196421" cy="2377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80" y="3763855"/>
            <a:ext cx="6673648" cy="20197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7571" y="1490420"/>
            <a:ext cx="5276615" cy="227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8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8E2BD0-5C48-41E9-8C67-43703D5174EA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0DAA-E546-4D22-850E-9CB76010EBE1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801100" y="6488668"/>
            <a:ext cx="3390900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Caterpillar Financing Statement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713" y="0"/>
            <a:ext cx="4764671" cy="6774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10" y="2483224"/>
            <a:ext cx="11907071" cy="376517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4726547" y="4494727"/>
            <a:ext cx="1970468" cy="253284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88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8E2BD0-5C48-41E9-8C67-43703D5174EA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0DAA-E546-4D22-850E-9CB76010EBE1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801100" y="6488668"/>
            <a:ext cx="3390900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Peabody Financing Statement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0"/>
            <a:ext cx="4720958" cy="68622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615" y="386515"/>
            <a:ext cx="6099429" cy="2499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54" y="3224762"/>
            <a:ext cx="11922498" cy="198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3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“Security Agreement”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1-201(b)(3)</a:t>
            </a:r>
          </a:p>
          <a:p>
            <a:pPr lvl="2"/>
            <a:r>
              <a:rPr lang="en-US" dirty="0" smtClean="0"/>
              <a:t>“Agreement</a:t>
            </a:r>
            <a:r>
              <a:rPr lang="en-US" dirty="0"/>
              <a:t>”, as distinguished from “contract”, means the </a:t>
            </a:r>
            <a:r>
              <a:rPr lang="en-US" dirty="0">
                <a:solidFill>
                  <a:srgbClr val="FF0000"/>
                </a:solidFill>
              </a:rPr>
              <a:t>bargain of the parties in fact</a:t>
            </a:r>
            <a:r>
              <a:rPr lang="en-US" dirty="0"/>
              <a:t>, as found in their </a:t>
            </a:r>
            <a:r>
              <a:rPr lang="en-US" dirty="0">
                <a:solidFill>
                  <a:srgbClr val="FF0000"/>
                </a:solidFill>
              </a:rPr>
              <a:t>language or inferred from other circumstances</a:t>
            </a:r>
            <a:r>
              <a:rPr lang="en-US" dirty="0"/>
              <a:t>, including course of performance, course of dealing, or usage of trade as provided in Section 1-303.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B22D-7EA7-4CC0-AD21-64D47E934AE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21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Peabody Have a Security Interest?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</a:p>
          <a:p>
            <a:pPr lvl="1"/>
            <a:r>
              <a:rPr lang="en-US" dirty="0" smtClean="0"/>
              <a:t>What evidence is there that Peabody has a security interest?</a:t>
            </a:r>
          </a:p>
          <a:p>
            <a:pPr lvl="1"/>
            <a:r>
              <a:rPr lang="en-US" dirty="0" smtClean="0"/>
              <a:t>Is that evidence different in kind from the type of evidence that sufficed in </a:t>
            </a:r>
            <a:r>
              <a:rPr lang="en-US" i="1" dirty="0" smtClean="0"/>
              <a:t>Bollinger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522C94-B56F-4327-9DC3-E315EF614281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9AF5-3684-4B1A-B9DA-3B77DE1831F0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99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66F8F2E-668B-4461-95C1-B12F01BAC85F}" type="datetime4">
              <a:rPr lang="en-US"/>
              <a:pPr>
                <a:defRPr/>
              </a:pPr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3200">
                <a:solidFill>
                  <a:srgbClr val="CC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30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w"/>
              <a:defRPr kumimoji="1"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63C613-A8E4-4985-A946-C1337437C43B}" type="slidenum">
              <a:rPr lang="en-US" altLang="en-US" sz="1400" smtClean="0">
                <a:solidFill>
                  <a:srgbClr val="0000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 smtClean="0">
              <a:solidFill>
                <a:srgbClr val="000066"/>
              </a:solidFill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1-201(b)(35)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Definition of a Security Interest</a:t>
            </a:r>
          </a:p>
          <a:p>
            <a:pPr lvl="1">
              <a:defRPr/>
            </a:pPr>
            <a:r>
              <a:rPr lang="en-US" dirty="0" smtClean="0"/>
              <a:t>“Security interest” means </a:t>
            </a:r>
            <a:r>
              <a:rPr lang="en-US" dirty="0" smtClean="0">
                <a:solidFill>
                  <a:srgbClr val="FF0000"/>
                </a:solidFill>
              </a:rPr>
              <a:t>an interest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personal property or fixtures </a:t>
            </a:r>
            <a:r>
              <a:rPr lang="en-US" dirty="0" smtClean="0"/>
              <a:t>which </a:t>
            </a:r>
            <a:r>
              <a:rPr lang="en-US" dirty="0" smtClean="0">
                <a:solidFill>
                  <a:srgbClr val="7030A0"/>
                </a:solidFill>
              </a:rPr>
              <a:t>secures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payment or performance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an obligation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7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B01DFC8-5465-4D57-8B78-84E05DADF3E8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BC4A8A9-EA69-42BE-828E-6799BE80E10C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32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Debt(s)? Secured</a:t>
            </a:r>
          </a:p>
        </p:txBody>
      </p:sp>
      <p:sp>
        <p:nvSpPr>
          <p:cNvPr id="1416195" name="AutoShape 3"/>
          <p:cNvSpPr>
            <a:spLocks noChangeArrowheads="1"/>
          </p:cNvSpPr>
          <p:nvPr/>
        </p:nvSpPr>
        <p:spPr bwMode="auto">
          <a:xfrm>
            <a:off x="812800" y="5181600"/>
            <a:ext cx="3124200" cy="1066800"/>
          </a:xfrm>
          <a:prstGeom prst="flowChartInputOutpu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/>
              <a:t>Bank</a:t>
            </a:r>
          </a:p>
        </p:txBody>
      </p:sp>
      <p:sp>
        <p:nvSpPr>
          <p:cNvPr id="1416196" name="AutoShape 4"/>
          <p:cNvSpPr>
            <a:spLocks noChangeArrowheads="1"/>
          </p:cNvSpPr>
          <p:nvPr/>
        </p:nvSpPr>
        <p:spPr bwMode="auto">
          <a:xfrm>
            <a:off x="1981200" y="1676400"/>
            <a:ext cx="2133600" cy="1066800"/>
          </a:xfrm>
          <a:prstGeom prst="flowChart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/>
              <a:t>Debtor</a:t>
            </a:r>
          </a:p>
        </p:txBody>
      </p:sp>
      <p:sp>
        <p:nvSpPr>
          <p:cNvPr id="1416197" name="AutoShape 5"/>
          <p:cNvSpPr>
            <a:spLocks noChangeArrowheads="1"/>
          </p:cNvSpPr>
          <p:nvPr/>
        </p:nvSpPr>
        <p:spPr bwMode="auto">
          <a:xfrm>
            <a:off x="8213495" y="1676400"/>
            <a:ext cx="2590800" cy="1219200"/>
          </a:xfrm>
          <a:prstGeom prst="flowChartPreparat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/>
              <a:t>Finco</a:t>
            </a:r>
          </a:p>
        </p:txBody>
      </p:sp>
      <p:sp>
        <p:nvSpPr>
          <p:cNvPr id="1416198" name="Text Box 6"/>
          <p:cNvSpPr txBox="1">
            <a:spLocks noChangeArrowheads="1"/>
          </p:cNvSpPr>
          <p:nvPr/>
        </p:nvSpPr>
        <p:spPr bwMode="auto">
          <a:xfrm>
            <a:off x="4533926" y="5293340"/>
            <a:ext cx="6019326" cy="120032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FF0000"/>
                </a:solidFill>
              </a:rPr>
              <a:t>2/2 The </a:t>
            </a:r>
            <a:r>
              <a:rPr lang="en-US" altLang="en-US" sz="3600" dirty="0" err="1" smtClean="0">
                <a:solidFill>
                  <a:srgbClr val="FF0000"/>
                </a:solidFill>
              </a:rPr>
              <a:t>Finco</a:t>
            </a:r>
            <a:r>
              <a:rPr lang="en-US" altLang="en-US" sz="3600" dirty="0" smtClean="0">
                <a:solidFill>
                  <a:srgbClr val="FF0000"/>
                </a:solidFill>
              </a:rPr>
              <a:t>/Debtor PN is dated 1/1: Who has priority?</a:t>
            </a:r>
            <a:endParaRPr lang="en-US" altLang="en-US" sz="3600" dirty="0">
              <a:solidFill>
                <a:srgbClr val="FF0000"/>
              </a:solidFill>
            </a:endParaRPr>
          </a:p>
        </p:txBody>
      </p:sp>
      <p:sp>
        <p:nvSpPr>
          <p:cNvPr id="1416199" name="Line 7"/>
          <p:cNvSpPr>
            <a:spLocks noChangeShapeType="1"/>
          </p:cNvSpPr>
          <p:nvPr/>
        </p:nvSpPr>
        <p:spPr bwMode="auto">
          <a:xfrm>
            <a:off x="4114799" y="2286000"/>
            <a:ext cx="4098695" cy="0"/>
          </a:xfrm>
          <a:prstGeom prst="line">
            <a:avLst/>
          </a:prstGeom>
          <a:noFill/>
          <a:ln w="1905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201" name="AutoShape 9"/>
          <p:cNvSpPr>
            <a:spLocks noChangeArrowheads="1"/>
          </p:cNvSpPr>
          <p:nvPr/>
        </p:nvSpPr>
        <p:spPr bwMode="auto">
          <a:xfrm>
            <a:off x="997671" y="2971800"/>
            <a:ext cx="1526357" cy="1981200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dirty="0"/>
              <a:t>2/1</a:t>
            </a:r>
          </a:p>
          <a:p>
            <a:pPr algn="ctr"/>
            <a:r>
              <a:rPr lang="en-US" altLang="en-US" sz="3200" dirty="0"/>
              <a:t>SA: EQ</a:t>
            </a:r>
          </a:p>
          <a:p>
            <a:pPr algn="ctr"/>
            <a:r>
              <a:rPr lang="en-US" altLang="en-US" sz="3200" dirty="0"/>
              <a:t>FS: EQ</a:t>
            </a:r>
          </a:p>
          <a:p>
            <a:pPr algn="ctr"/>
            <a:r>
              <a:rPr lang="en-US" altLang="en-US" sz="3200" dirty="0"/>
              <a:t>$10K</a:t>
            </a:r>
          </a:p>
        </p:txBody>
      </p:sp>
      <p:sp>
        <p:nvSpPr>
          <p:cNvPr id="1416203" name="Line 11"/>
          <p:cNvSpPr>
            <a:spLocks noChangeShapeType="1"/>
          </p:cNvSpPr>
          <p:nvPr/>
        </p:nvSpPr>
        <p:spPr bwMode="auto">
          <a:xfrm>
            <a:off x="2971800" y="2743200"/>
            <a:ext cx="0" cy="2438400"/>
          </a:xfrm>
          <a:prstGeom prst="line">
            <a:avLst/>
          </a:prstGeom>
          <a:noFill/>
          <a:ln w="1905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841081" y="3024068"/>
            <a:ext cx="7264400" cy="206210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3200">
                <a:solidFill>
                  <a:srgbClr val="CC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30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w"/>
              <a:defRPr kumimoji="1"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1/1 SA: “Debtor hereby grants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Finco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a security interest in all of its equipment to secure the debt of Debtor to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Finco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evidenced by a promissory note dated 1/3.”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4249785" y="1225738"/>
            <a:ext cx="3307462" cy="945962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dirty="0" smtClean="0"/>
              <a:t>1/1: SA</a:t>
            </a:r>
            <a:r>
              <a:rPr lang="en-US" altLang="en-US" sz="3200" dirty="0"/>
              <a:t>: EQ</a:t>
            </a:r>
          </a:p>
          <a:p>
            <a:pPr algn="ctr"/>
            <a:r>
              <a:rPr lang="en-US" altLang="en-US" sz="3200" dirty="0"/>
              <a:t>FS: </a:t>
            </a:r>
            <a:r>
              <a:rPr lang="en-US" altLang="en-US" sz="3200" dirty="0" smtClean="0"/>
              <a:t>EQ, PN: $10K</a:t>
            </a:r>
            <a:endParaRPr lang="en-US" altLang="en-US" sz="3200" dirty="0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0062693" y="0"/>
            <a:ext cx="2129307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(1 of 3)</a:t>
            </a:r>
            <a:endParaRPr lang="en-US" b="1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4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1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1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1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1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1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1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1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1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6195" grpId="0" animBg="1" autoUpdateAnimBg="0"/>
      <p:bldP spid="1416196" grpId="0" animBg="1" autoUpdateAnimBg="0"/>
      <p:bldP spid="1416197" grpId="0" animBg="1" autoUpdateAnimBg="0"/>
      <p:bldP spid="1416198" grpId="0" animBg="1" autoUpdateAnimBg="0"/>
      <p:bldP spid="1416199" grpId="0" animBg="1"/>
      <p:bldP spid="1416201" grpId="0" animBg="1" autoUpdateAnimBg="0"/>
      <p:bldP spid="1416203" grpId="0" animBg="1"/>
      <p:bldP spid="16" grpId="0" animBg="1"/>
      <p:bldP spid="17" grpId="0" animBg="1" autoUpdateAnimBg="0"/>
      <p:bldP spid="18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B01DFC8-5465-4D57-8B78-84E05DADF3E8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BC4A8A9-EA69-42BE-828E-6799BE80E10C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33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First to File Rule III</a:t>
            </a:r>
          </a:p>
        </p:txBody>
      </p:sp>
      <p:sp>
        <p:nvSpPr>
          <p:cNvPr id="1416195" name="AutoShape 3"/>
          <p:cNvSpPr>
            <a:spLocks noChangeArrowheads="1"/>
          </p:cNvSpPr>
          <p:nvPr/>
        </p:nvSpPr>
        <p:spPr bwMode="auto">
          <a:xfrm>
            <a:off x="1981200" y="5181600"/>
            <a:ext cx="3124200" cy="1066800"/>
          </a:xfrm>
          <a:prstGeom prst="flowChartInputOutpu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/>
              <a:t>Bank</a:t>
            </a:r>
          </a:p>
        </p:txBody>
      </p:sp>
      <p:sp>
        <p:nvSpPr>
          <p:cNvPr id="1416196" name="AutoShape 4"/>
          <p:cNvSpPr>
            <a:spLocks noChangeArrowheads="1"/>
          </p:cNvSpPr>
          <p:nvPr/>
        </p:nvSpPr>
        <p:spPr bwMode="auto">
          <a:xfrm>
            <a:off x="1981200" y="1676400"/>
            <a:ext cx="2133600" cy="1066800"/>
          </a:xfrm>
          <a:prstGeom prst="flowChart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/>
              <a:t>Debtor</a:t>
            </a:r>
          </a:p>
        </p:txBody>
      </p:sp>
      <p:sp>
        <p:nvSpPr>
          <p:cNvPr id="1416197" name="AutoShape 5"/>
          <p:cNvSpPr>
            <a:spLocks noChangeArrowheads="1"/>
          </p:cNvSpPr>
          <p:nvPr/>
        </p:nvSpPr>
        <p:spPr bwMode="auto">
          <a:xfrm>
            <a:off x="7620000" y="1676400"/>
            <a:ext cx="2590800" cy="1219200"/>
          </a:xfrm>
          <a:prstGeom prst="flowChartPreparat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/>
              <a:t>Finco</a:t>
            </a:r>
          </a:p>
        </p:txBody>
      </p:sp>
      <p:sp>
        <p:nvSpPr>
          <p:cNvPr id="1416198" name="Text Box 6"/>
          <p:cNvSpPr txBox="1">
            <a:spLocks noChangeArrowheads="1"/>
          </p:cNvSpPr>
          <p:nvPr/>
        </p:nvSpPr>
        <p:spPr bwMode="auto">
          <a:xfrm>
            <a:off x="7347408" y="5045102"/>
            <a:ext cx="4322975" cy="64633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</a:rPr>
              <a:t>3/1 Who has priority?</a:t>
            </a:r>
          </a:p>
        </p:txBody>
      </p:sp>
      <p:sp>
        <p:nvSpPr>
          <p:cNvPr id="1416199" name="Line 7"/>
          <p:cNvSpPr>
            <a:spLocks noChangeShapeType="1"/>
          </p:cNvSpPr>
          <p:nvPr/>
        </p:nvSpPr>
        <p:spPr bwMode="auto">
          <a:xfrm>
            <a:off x="4114800" y="2286000"/>
            <a:ext cx="3505200" cy="0"/>
          </a:xfrm>
          <a:prstGeom prst="line">
            <a:avLst/>
          </a:prstGeom>
          <a:noFill/>
          <a:ln w="1905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200" name="AutoShape 8"/>
          <p:cNvSpPr>
            <a:spLocks noChangeArrowheads="1"/>
          </p:cNvSpPr>
          <p:nvPr/>
        </p:nvSpPr>
        <p:spPr bwMode="auto">
          <a:xfrm>
            <a:off x="5326144" y="3581400"/>
            <a:ext cx="1526357" cy="1540933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3/1</a:t>
            </a:r>
          </a:p>
          <a:p>
            <a:pPr algn="ctr"/>
            <a:r>
              <a:rPr lang="en-US" altLang="en-US" sz="3200"/>
              <a:t>SA: EQ</a:t>
            </a:r>
          </a:p>
          <a:p>
            <a:pPr algn="ctr"/>
            <a:r>
              <a:rPr lang="en-US" altLang="en-US" sz="3200"/>
              <a:t>$10K</a:t>
            </a:r>
          </a:p>
        </p:txBody>
      </p:sp>
      <p:sp>
        <p:nvSpPr>
          <p:cNvPr id="1416201" name="AutoShape 9"/>
          <p:cNvSpPr>
            <a:spLocks noChangeArrowheads="1"/>
          </p:cNvSpPr>
          <p:nvPr/>
        </p:nvSpPr>
        <p:spPr bwMode="auto">
          <a:xfrm>
            <a:off x="997671" y="2971800"/>
            <a:ext cx="1526357" cy="1981200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2/1</a:t>
            </a:r>
          </a:p>
          <a:p>
            <a:pPr algn="ctr"/>
            <a:r>
              <a:rPr lang="en-US" altLang="en-US" sz="3200"/>
              <a:t>SA: EQ</a:t>
            </a:r>
          </a:p>
          <a:p>
            <a:pPr algn="ctr"/>
            <a:r>
              <a:rPr lang="en-US" altLang="en-US" sz="3200"/>
              <a:t>FS: EQ</a:t>
            </a:r>
          </a:p>
          <a:p>
            <a:pPr algn="ctr"/>
            <a:r>
              <a:rPr lang="en-US" altLang="en-US" sz="3200"/>
              <a:t>$10K</a:t>
            </a:r>
          </a:p>
        </p:txBody>
      </p:sp>
      <p:sp>
        <p:nvSpPr>
          <p:cNvPr id="1416202" name="AutoShape 10"/>
          <p:cNvSpPr>
            <a:spLocks noChangeArrowheads="1"/>
          </p:cNvSpPr>
          <p:nvPr/>
        </p:nvSpPr>
        <p:spPr bwMode="auto">
          <a:xfrm>
            <a:off x="5208732" y="1168924"/>
            <a:ext cx="1643769" cy="990600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1/1</a:t>
            </a:r>
          </a:p>
          <a:p>
            <a:pPr algn="ctr"/>
            <a:r>
              <a:rPr lang="en-US" altLang="en-US" sz="3200"/>
              <a:t>FS: EQ</a:t>
            </a:r>
          </a:p>
        </p:txBody>
      </p:sp>
      <p:sp>
        <p:nvSpPr>
          <p:cNvPr id="1416203" name="Line 11"/>
          <p:cNvSpPr>
            <a:spLocks noChangeShapeType="1"/>
          </p:cNvSpPr>
          <p:nvPr/>
        </p:nvSpPr>
        <p:spPr bwMode="auto">
          <a:xfrm>
            <a:off x="2971800" y="2743200"/>
            <a:ext cx="0" cy="2438400"/>
          </a:xfrm>
          <a:prstGeom prst="line">
            <a:avLst/>
          </a:prstGeom>
          <a:noFill/>
          <a:ln w="1905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416204" name="AutoShape 12"/>
          <p:cNvCxnSpPr>
            <a:cxnSpLocks noChangeShapeType="1"/>
            <a:stCxn id="1416196" idx="2"/>
            <a:endCxn id="1416197" idx="2"/>
          </p:cNvCxnSpPr>
          <p:nvPr/>
        </p:nvCxnSpPr>
        <p:spPr bwMode="auto">
          <a:xfrm rot="16200000" flipH="1">
            <a:off x="5905500" y="-114300"/>
            <a:ext cx="152400" cy="5867400"/>
          </a:xfrm>
          <a:prstGeom prst="curvedConnector3">
            <a:avLst>
              <a:gd name="adj1" fmla="val 448954"/>
            </a:avLst>
          </a:prstGeom>
          <a:noFill/>
          <a:ln w="1905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0062693" y="0"/>
            <a:ext cx="2129307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(2 of 3)</a:t>
            </a:r>
            <a:endParaRPr lang="en-US" b="1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3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1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1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1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1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1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1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1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1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16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16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16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16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1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1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6195" grpId="0" animBg="1" autoUpdateAnimBg="0"/>
      <p:bldP spid="1416196" grpId="0" animBg="1" autoUpdateAnimBg="0"/>
      <p:bldP spid="1416197" grpId="0" animBg="1" autoUpdateAnimBg="0"/>
      <p:bldP spid="1416198" grpId="0" animBg="1" autoUpdateAnimBg="0"/>
      <p:bldP spid="1416199" grpId="0" animBg="1"/>
      <p:bldP spid="1416200" grpId="0" animBg="1" autoUpdateAnimBg="0"/>
      <p:bldP spid="1416201" grpId="0" animBg="1" autoUpdateAnimBg="0"/>
      <p:bldP spid="1416202" grpId="0" animBg="1" autoUpdateAnimBg="0"/>
      <p:bldP spid="1416203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B01DFC8-5465-4D57-8B78-84E05DADF3E8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BC4A8A9-EA69-42BE-828E-6799BE80E10C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34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Debt(s)? Secured</a:t>
            </a:r>
          </a:p>
        </p:txBody>
      </p:sp>
      <p:sp>
        <p:nvSpPr>
          <p:cNvPr id="1416195" name="AutoShape 3"/>
          <p:cNvSpPr>
            <a:spLocks noChangeArrowheads="1"/>
          </p:cNvSpPr>
          <p:nvPr/>
        </p:nvSpPr>
        <p:spPr bwMode="auto">
          <a:xfrm>
            <a:off x="812800" y="5181600"/>
            <a:ext cx="3124200" cy="1066800"/>
          </a:xfrm>
          <a:prstGeom prst="flowChartInputOutpu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/>
              <a:t>Bank</a:t>
            </a:r>
          </a:p>
        </p:txBody>
      </p:sp>
      <p:sp>
        <p:nvSpPr>
          <p:cNvPr id="1416196" name="AutoShape 4"/>
          <p:cNvSpPr>
            <a:spLocks noChangeArrowheads="1"/>
          </p:cNvSpPr>
          <p:nvPr/>
        </p:nvSpPr>
        <p:spPr bwMode="auto">
          <a:xfrm>
            <a:off x="1981200" y="1676400"/>
            <a:ext cx="2133600" cy="1066800"/>
          </a:xfrm>
          <a:prstGeom prst="flowChart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/>
              <a:t>Debtor</a:t>
            </a:r>
          </a:p>
        </p:txBody>
      </p:sp>
      <p:sp>
        <p:nvSpPr>
          <p:cNvPr id="1416197" name="AutoShape 5"/>
          <p:cNvSpPr>
            <a:spLocks noChangeArrowheads="1"/>
          </p:cNvSpPr>
          <p:nvPr/>
        </p:nvSpPr>
        <p:spPr bwMode="auto">
          <a:xfrm>
            <a:off x="8213495" y="1676400"/>
            <a:ext cx="2590800" cy="1219200"/>
          </a:xfrm>
          <a:prstGeom prst="flowChartPreparat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/>
              <a:t>Finco</a:t>
            </a:r>
          </a:p>
        </p:txBody>
      </p:sp>
      <p:sp>
        <p:nvSpPr>
          <p:cNvPr id="1416198" name="Text Box 6"/>
          <p:cNvSpPr txBox="1">
            <a:spLocks noChangeArrowheads="1"/>
          </p:cNvSpPr>
          <p:nvPr/>
        </p:nvSpPr>
        <p:spPr bwMode="auto">
          <a:xfrm>
            <a:off x="3937000" y="5648235"/>
            <a:ext cx="5627094" cy="120032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</a:rPr>
              <a:t>3</a:t>
            </a:r>
            <a:r>
              <a:rPr lang="en-US" altLang="en-US" sz="3600" dirty="0" smtClean="0">
                <a:solidFill>
                  <a:srgbClr val="FF0000"/>
                </a:solidFill>
              </a:rPr>
              <a:t>/2 The </a:t>
            </a:r>
            <a:r>
              <a:rPr lang="en-US" altLang="en-US" sz="3600" dirty="0" err="1" smtClean="0">
                <a:solidFill>
                  <a:srgbClr val="FF0000"/>
                </a:solidFill>
              </a:rPr>
              <a:t>Finco</a:t>
            </a:r>
            <a:r>
              <a:rPr lang="en-US" altLang="en-US" sz="3600" dirty="0" smtClean="0">
                <a:solidFill>
                  <a:srgbClr val="FF0000"/>
                </a:solidFill>
              </a:rPr>
              <a:t>/Debtor PN is dated 1/1: Who has priority?</a:t>
            </a:r>
            <a:endParaRPr lang="en-US" altLang="en-US" sz="3600" dirty="0">
              <a:solidFill>
                <a:srgbClr val="FF0000"/>
              </a:solidFill>
            </a:endParaRPr>
          </a:p>
        </p:txBody>
      </p:sp>
      <p:sp>
        <p:nvSpPr>
          <p:cNvPr id="1416199" name="Line 7"/>
          <p:cNvSpPr>
            <a:spLocks noChangeShapeType="1"/>
          </p:cNvSpPr>
          <p:nvPr/>
        </p:nvSpPr>
        <p:spPr bwMode="auto">
          <a:xfrm>
            <a:off x="4114799" y="2286000"/>
            <a:ext cx="4098695" cy="0"/>
          </a:xfrm>
          <a:prstGeom prst="line">
            <a:avLst/>
          </a:prstGeom>
          <a:noFill/>
          <a:ln w="1905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200" name="AutoShape 8"/>
          <p:cNvSpPr>
            <a:spLocks noChangeArrowheads="1"/>
          </p:cNvSpPr>
          <p:nvPr/>
        </p:nvSpPr>
        <p:spPr bwMode="auto">
          <a:xfrm>
            <a:off x="4682418" y="2433732"/>
            <a:ext cx="2388078" cy="658906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dirty="0" smtClean="0"/>
              <a:t>3/1: SA</a:t>
            </a:r>
            <a:r>
              <a:rPr lang="en-US" altLang="en-US" sz="3200" dirty="0"/>
              <a:t>: </a:t>
            </a:r>
            <a:r>
              <a:rPr lang="en-US" altLang="en-US" sz="3200" dirty="0" smtClean="0"/>
              <a:t>EQ</a:t>
            </a:r>
            <a:endParaRPr lang="en-US" altLang="en-US" sz="3200" dirty="0"/>
          </a:p>
        </p:txBody>
      </p:sp>
      <p:sp>
        <p:nvSpPr>
          <p:cNvPr id="1416201" name="AutoShape 9"/>
          <p:cNvSpPr>
            <a:spLocks noChangeArrowheads="1"/>
          </p:cNvSpPr>
          <p:nvPr/>
        </p:nvSpPr>
        <p:spPr bwMode="auto">
          <a:xfrm>
            <a:off x="997671" y="2971800"/>
            <a:ext cx="1526357" cy="1981200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2/1</a:t>
            </a:r>
          </a:p>
          <a:p>
            <a:pPr algn="ctr"/>
            <a:r>
              <a:rPr lang="en-US" altLang="en-US" sz="3200"/>
              <a:t>SA: EQ</a:t>
            </a:r>
          </a:p>
          <a:p>
            <a:pPr algn="ctr"/>
            <a:r>
              <a:rPr lang="en-US" altLang="en-US" sz="3200"/>
              <a:t>FS: EQ</a:t>
            </a:r>
          </a:p>
          <a:p>
            <a:pPr algn="ctr"/>
            <a:r>
              <a:rPr lang="en-US" altLang="en-US" sz="3200"/>
              <a:t>$10K</a:t>
            </a:r>
          </a:p>
        </p:txBody>
      </p:sp>
      <p:sp>
        <p:nvSpPr>
          <p:cNvPr id="1416203" name="Line 11"/>
          <p:cNvSpPr>
            <a:spLocks noChangeShapeType="1"/>
          </p:cNvSpPr>
          <p:nvPr/>
        </p:nvSpPr>
        <p:spPr bwMode="auto">
          <a:xfrm>
            <a:off x="2971800" y="2743200"/>
            <a:ext cx="0" cy="2438400"/>
          </a:xfrm>
          <a:prstGeom prst="line">
            <a:avLst/>
          </a:prstGeom>
          <a:noFill/>
          <a:ln w="1905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416204" name="AutoShape 12"/>
          <p:cNvCxnSpPr>
            <a:cxnSpLocks noChangeShapeType="1"/>
            <a:stCxn id="1416196" idx="2"/>
            <a:endCxn id="1416197" idx="2"/>
          </p:cNvCxnSpPr>
          <p:nvPr/>
        </p:nvCxnSpPr>
        <p:spPr bwMode="auto">
          <a:xfrm rot="16200000" flipH="1">
            <a:off x="6202247" y="-411048"/>
            <a:ext cx="152400" cy="6460895"/>
          </a:xfrm>
          <a:prstGeom prst="curvedConnector3">
            <a:avLst>
              <a:gd name="adj1" fmla="val 250000"/>
            </a:avLst>
          </a:prstGeom>
          <a:noFill/>
          <a:ln w="1905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927600" y="3398013"/>
            <a:ext cx="7264400" cy="206210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3200">
                <a:solidFill>
                  <a:srgbClr val="CC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30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w"/>
              <a:defRPr kumimoji="1"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/1 SA: “Debtor hereby grants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Finco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a security interest in all of its equipment to secure the debt of Debtor to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Finco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evidenced by a promissory note dated 1/1.”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4249785" y="1225738"/>
            <a:ext cx="3307462" cy="945962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dirty="0" smtClean="0"/>
              <a:t>1/1: SA</a:t>
            </a:r>
            <a:r>
              <a:rPr lang="en-US" altLang="en-US" sz="3200" dirty="0"/>
              <a:t>: EQ</a:t>
            </a:r>
          </a:p>
          <a:p>
            <a:pPr algn="ctr"/>
            <a:r>
              <a:rPr lang="en-US" altLang="en-US" sz="3200" dirty="0"/>
              <a:t>FS: </a:t>
            </a:r>
            <a:r>
              <a:rPr lang="en-US" altLang="en-US" sz="3200" dirty="0" smtClean="0"/>
              <a:t>EQ, PN: $10K</a:t>
            </a:r>
            <a:endParaRPr lang="en-US" altLang="en-US" sz="3200" dirty="0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0062693" y="0"/>
            <a:ext cx="2129307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(3 of 3)</a:t>
            </a:r>
            <a:endParaRPr lang="en-US" b="1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42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1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1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1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1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1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1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1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16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16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16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16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1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1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6195" grpId="0" animBg="1" autoUpdateAnimBg="0"/>
      <p:bldP spid="1416196" grpId="0" animBg="1" autoUpdateAnimBg="0"/>
      <p:bldP spid="1416197" grpId="0" animBg="1" autoUpdateAnimBg="0"/>
      <p:bldP spid="1416198" grpId="0" animBg="1" autoUpdateAnimBg="0"/>
      <p:bldP spid="1416199" grpId="0" animBg="1"/>
      <p:bldP spid="1416200" grpId="0" animBg="1" autoUpdateAnimBg="0"/>
      <p:bldP spid="1416201" grpId="0" animBg="1" autoUpdateAnimBg="0"/>
      <p:bldP spid="1416203" grpId="0" animBg="1"/>
      <p:bldP spid="16" grpId="0" animBg="1"/>
      <p:bldP spid="17" grpId="0" animBg="1" autoUpdateAnimBg="0"/>
      <p:bldP spid="18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ACC079A-4C31-4E18-8EF2-93D45A863847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C70A5F-130C-4B85-8D86-551AE5B54121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35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Hypo 1 Answer</a:t>
            </a:r>
            <a:endParaRPr lang="en-US" altLang="en-US" dirty="0" smtClean="0"/>
          </a:p>
        </p:txBody>
      </p:sp>
      <p:sp>
        <p:nvSpPr>
          <p:cNvPr id="55303" name="Rectangle 1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z="4000" dirty="0" smtClean="0">
                <a:solidFill>
                  <a:srgbClr val="0000FF"/>
                </a:solidFill>
              </a:rPr>
              <a:t>Under the ruling in </a:t>
            </a:r>
            <a:r>
              <a:rPr lang="en-US" altLang="en-US" sz="4000" i="1" dirty="0" smtClean="0">
                <a:solidFill>
                  <a:srgbClr val="0000FF"/>
                </a:solidFill>
              </a:rPr>
              <a:t>Duckworth</a:t>
            </a:r>
            <a:r>
              <a:rPr lang="en-US" altLang="en-US" sz="4000" dirty="0" smtClean="0">
                <a:solidFill>
                  <a:srgbClr val="0000FF"/>
                </a:solidFill>
              </a:rPr>
              <a:t>, Bank wins as </a:t>
            </a:r>
            <a:r>
              <a:rPr lang="en-US" altLang="en-US" sz="4000" dirty="0" err="1" smtClean="0">
                <a:solidFill>
                  <a:srgbClr val="0000FF"/>
                </a:solidFill>
              </a:rPr>
              <a:t>Finco’s</a:t>
            </a:r>
            <a:r>
              <a:rPr lang="en-US" altLang="en-US" sz="4000" dirty="0" smtClean="0">
                <a:solidFill>
                  <a:srgbClr val="0000FF"/>
                </a:solidFill>
              </a:rPr>
              <a:t> debt of 1/1 is unperfected</a:t>
            </a:r>
          </a:p>
        </p:txBody>
      </p:sp>
    </p:spTree>
    <p:extLst>
      <p:ext uri="{BB962C8B-B14F-4D97-AF65-F5344CB8AC3E}">
        <p14:creationId xmlns:p14="http://schemas.microsoft.com/office/powerpoint/2010/main" val="23635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ACC079A-4C31-4E18-8EF2-93D45A863847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C70A5F-130C-4B85-8D86-551AE5B54121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36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Hypo 2 Answer</a:t>
            </a:r>
            <a:endParaRPr lang="en-US" altLang="en-US" dirty="0" smtClean="0"/>
          </a:p>
        </p:txBody>
      </p:sp>
      <p:sp>
        <p:nvSpPr>
          <p:cNvPr id="55303" name="Rectangle 1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z="4000" dirty="0" err="1" smtClean="0">
                <a:solidFill>
                  <a:srgbClr val="0000FF"/>
                </a:solidFill>
              </a:rPr>
              <a:t>Finco</a:t>
            </a:r>
            <a:r>
              <a:rPr lang="en-US" altLang="en-US" sz="4000" dirty="0" smtClean="0">
                <a:solidFill>
                  <a:srgbClr val="0000FF"/>
                </a:solidFill>
              </a:rPr>
              <a:t> filed first, so </a:t>
            </a:r>
            <a:r>
              <a:rPr lang="en-US" altLang="en-US" sz="4000" dirty="0" err="1" smtClean="0">
                <a:solidFill>
                  <a:srgbClr val="0000FF"/>
                </a:solidFill>
              </a:rPr>
              <a:t>Finco</a:t>
            </a:r>
            <a:r>
              <a:rPr lang="en-US" altLang="en-US" sz="4000" dirty="0" smtClean="0">
                <a:solidFill>
                  <a:srgbClr val="0000FF"/>
                </a:solidFill>
              </a:rPr>
              <a:t> wins</a:t>
            </a:r>
          </a:p>
        </p:txBody>
      </p:sp>
    </p:spTree>
    <p:extLst>
      <p:ext uri="{BB962C8B-B14F-4D97-AF65-F5344CB8AC3E}">
        <p14:creationId xmlns:p14="http://schemas.microsoft.com/office/powerpoint/2010/main" val="22021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ACC079A-4C31-4E18-8EF2-93D45A863847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C70A5F-130C-4B85-8D86-551AE5B54121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37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Hypo 3 Answer</a:t>
            </a:r>
            <a:endParaRPr lang="en-US" altLang="en-US" dirty="0" smtClean="0"/>
          </a:p>
        </p:txBody>
      </p:sp>
      <p:sp>
        <p:nvSpPr>
          <p:cNvPr id="55303" name="Rectangle 1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z="4000" dirty="0" smtClean="0">
                <a:solidFill>
                  <a:srgbClr val="0000FF"/>
                </a:solidFill>
              </a:rPr>
              <a:t>Treat this as First-to-File III</a:t>
            </a:r>
          </a:p>
          <a:p>
            <a:pPr lvl="1"/>
            <a:r>
              <a:rPr lang="en-US" altLang="en-US" sz="3800" dirty="0" smtClean="0"/>
              <a:t>The financing statement filed on 1/1 is fine; the security agreement is </a:t>
            </a:r>
            <a:r>
              <a:rPr lang="en-US" altLang="en-US" sz="3800" dirty="0" err="1" smtClean="0"/>
              <a:t>glitched</a:t>
            </a:r>
            <a:endParaRPr lang="en-US" altLang="en-US" sz="3800" dirty="0" smtClean="0"/>
          </a:p>
          <a:p>
            <a:pPr lvl="1"/>
            <a:r>
              <a:rPr lang="en-US" altLang="en-US" sz="3800" dirty="0" smtClean="0"/>
              <a:t>The FS reserves the place in line</a:t>
            </a:r>
          </a:p>
          <a:p>
            <a:pPr lvl="1"/>
            <a:r>
              <a:rPr lang="en-US" altLang="en-US" sz="3800" dirty="0" smtClean="0"/>
              <a:t>The new 3/1 SA fixes the problem and creates a perfect SI in favor of </a:t>
            </a:r>
            <a:r>
              <a:rPr lang="en-US" altLang="en-US" sz="3800" dirty="0" err="1" smtClean="0"/>
              <a:t>Finco</a:t>
            </a:r>
            <a:r>
              <a:rPr lang="en-US" altLang="en-US" sz="3800" dirty="0" smtClean="0"/>
              <a:t> with priority dated as of the original FS date of 1/1 </a:t>
            </a:r>
          </a:p>
          <a:p>
            <a:pPr lvl="1"/>
            <a:endParaRPr lang="en-US" altLang="en-US" sz="38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1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ACC079A-4C31-4E18-8EF2-93D45A863847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C70A5F-130C-4B85-8D86-551AE5B54121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38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Duckworth Takeaways</a:t>
            </a:r>
            <a:endParaRPr lang="en-US" altLang="en-US" dirty="0" smtClean="0"/>
          </a:p>
        </p:txBody>
      </p:sp>
      <p:sp>
        <p:nvSpPr>
          <p:cNvPr id="55303" name="Rectangle 1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z="4000" dirty="0" smtClean="0">
                <a:solidFill>
                  <a:srgbClr val="0000FF"/>
                </a:solidFill>
              </a:rPr>
              <a:t>Understanding Reliance</a:t>
            </a:r>
            <a:endParaRPr lang="en-US" altLang="en-US" sz="4000" dirty="0" smtClean="0">
              <a:solidFill>
                <a:srgbClr val="0000FF"/>
              </a:solidFill>
            </a:endParaRPr>
          </a:p>
          <a:p>
            <a:pPr lvl="1"/>
            <a:r>
              <a:rPr lang="en-US" altLang="en-US" sz="3800" dirty="0" smtClean="0"/>
              <a:t>We have to be very careful about the discussion of reliance in </a:t>
            </a:r>
            <a:r>
              <a:rPr lang="en-US" altLang="en-US" sz="3800" i="1" dirty="0" smtClean="0"/>
              <a:t>Duckworth</a:t>
            </a:r>
            <a:endParaRPr lang="en-US" altLang="en-US" sz="3800" dirty="0"/>
          </a:p>
          <a:p>
            <a:pPr lvl="1"/>
            <a:r>
              <a:rPr lang="en-US" altLang="en-US" sz="3800" dirty="0" smtClean="0"/>
              <a:t>The great risk for an intervening SP is the next transaction, not just the existing transactions</a:t>
            </a:r>
          </a:p>
          <a:p>
            <a:pPr lvl="1"/>
            <a:endParaRPr lang="en-US" altLang="en-US" sz="38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5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3C90BDE-D55B-4957-9D50-58F8FF97CC99}" type="datetime4">
              <a:rPr lang="en-US"/>
              <a:pPr>
                <a:defRPr/>
              </a:pPr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3200">
                <a:solidFill>
                  <a:srgbClr val="CC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30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w"/>
              <a:defRPr kumimoji="1"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6A82B4-F6C7-41A8-8E8A-619ECA3A42DD}" type="slidenum">
              <a:rPr lang="en-US" altLang="en-US" sz="1400" smtClean="0">
                <a:solidFill>
                  <a:srgbClr val="0000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 smtClean="0">
              <a:solidFill>
                <a:srgbClr val="000066"/>
              </a:solidFill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9-203</a:t>
            </a:r>
            <a:endParaRPr lang="en-US" altLang="en-US" smtClean="0">
              <a:cs typeface="Times New Roman" panose="02020603050405020304" pitchFamily="18" charset="0"/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>
                <a:cs typeface="Times New Roman" panose="02020603050405020304" pitchFamily="18" charset="0"/>
              </a:rPr>
              <a:t>(b) </a:t>
            </a:r>
            <a:r>
              <a:rPr lang="en-US" altLang="en-US" b="1" smtClean="0">
                <a:cs typeface="Times New Roman" panose="02020603050405020304" pitchFamily="18" charset="0"/>
              </a:rPr>
              <a:t>[Enforceability.]</a:t>
            </a:r>
            <a:endParaRPr lang="en-US" altLang="en-US" smtClean="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mtClean="0">
                <a:cs typeface="Times New Roman" panose="02020603050405020304" pitchFamily="18" charset="0"/>
              </a:rPr>
              <a:t>Except as otherwise provided …, a security interest is enforceable against the debtor and third parties with respect to the collateral only if:</a:t>
            </a:r>
          </a:p>
          <a:p>
            <a:pPr lvl="2">
              <a:lnSpc>
                <a:spcPct val="90000"/>
              </a:lnSpc>
            </a:pPr>
            <a:r>
              <a:rPr lang="en-US" altLang="en-US" smtClean="0">
                <a:cs typeface="Times New Roman" panose="02020603050405020304" pitchFamily="18" charset="0"/>
              </a:rPr>
              <a:t>(1) </a:t>
            </a:r>
            <a:r>
              <a:rPr lang="en-US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value</a:t>
            </a:r>
            <a:r>
              <a:rPr lang="en-US" altLang="en-US" smtClean="0">
                <a:cs typeface="Times New Roman" panose="02020603050405020304" pitchFamily="18" charset="0"/>
              </a:rPr>
              <a:t> has been given;</a:t>
            </a:r>
          </a:p>
          <a:p>
            <a:pPr lvl="2">
              <a:lnSpc>
                <a:spcPct val="90000"/>
              </a:lnSpc>
            </a:pPr>
            <a:r>
              <a:rPr lang="en-US" altLang="en-US" smtClean="0">
                <a:cs typeface="Times New Roman" panose="02020603050405020304" pitchFamily="18" charset="0"/>
              </a:rPr>
              <a:t>(2) the </a:t>
            </a:r>
            <a:r>
              <a:rPr lang="en-US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debtor has rights in the collateral</a:t>
            </a:r>
            <a:r>
              <a:rPr lang="en-US" altLang="en-US" smtClean="0">
                <a:cs typeface="Times New Roman" panose="02020603050405020304" pitchFamily="18" charset="0"/>
              </a:rPr>
              <a:t> or the power to transfer rights in the collateral to a secured party; and</a:t>
            </a:r>
          </a:p>
        </p:txBody>
      </p:sp>
    </p:spTree>
    <p:extLst>
      <p:ext uri="{BB962C8B-B14F-4D97-AF65-F5344CB8AC3E}">
        <p14:creationId xmlns:p14="http://schemas.microsoft.com/office/powerpoint/2010/main" val="176693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2D63A6F-4A55-4214-BD58-BA535CA52B58}" type="datetime4">
              <a:rPr lang="en-US"/>
              <a:pPr>
                <a:defRPr/>
              </a:pPr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3200">
                <a:solidFill>
                  <a:srgbClr val="CC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30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w"/>
              <a:defRPr kumimoji="1"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139268-0C38-4643-83EC-3DC9F7861C35}" type="slidenum">
              <a:rPr lang="en-US" altLang="en-US" sz="1400" smtClean="0">
                <a:solidFill>
                  <a:srgbClr val="0000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 smtClean="0">
              <a:solidFill>
                <a:srgbClr val="000066"/>
              </a:solidFill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9-203</a:t>
            </a:r>
            <a:endParaRPr lang="en-US" altLang="en-US" smtClean="0">
              <a:cs typeface="Times New Roman" panose="02020603050405020304" pitchFamily="18" charset="0"/>
            </a:endParaRP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altLang="en-US" smtClean="0">
                <a:cs typeface="Times New Roman" panose="02020603050405020304" pitchFamily="18" charset="0"/>
              </a:rPr>
              <a:t>(3) one of the following conditions is met:</a:t>
            </a:r>
          </a:p>
          <a:p>
            <a:pPr lvl="3"/>
            <a:r>
              <a:rPr lang="en-US" altLang="en-US" smtClean="0">
                <a:cs typeface="Times New Roman" panose="02020603050405020304" pitchFamily="18" charset="0"/>
              </a:rPr>
              <a:t>(A) the debtor has </a:t>
            </a:r>
            <a:r>
              <a:rPr lang="en-US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authenticated a security agreement</a:t>
            </a:r>
            <a:r>
              <a:rPr lang="en-US" altLang="en-US" smtClean="0">
                <a:cs typeface="Times New Roman" panose="02020603050405020304" pitchFamily="18" charset="0"/>
              </a:rPr>
              <a:t> that provides a </a:t>
            </a:r>
            <a:r>
              <a:rPr lang="en-US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description of the collateral</a:t>
            </a:r>
            <a:r>
              <a:rPr lang="en-US" altLang="en-US" smtClean="0">
                <a:cs typeface="Times New Roman" panose="02020603050405020304" pitchFamily="18" charset="0"/>
              </a:rPr>
              <a:t> </a:t>
            </a:r>
            <a:r>
              <a:rPr lang="en-US" altLang="en-US" smtClean="0">
                <a:cs typeface="Arial" panose="020B0604020202020204" pitchFamily="34" charset="0"/>
              </a:rPr>
              <a:t>…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10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9-102(a)(7): Defining “Authenticate”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Authenticate” </a:t>
            </a:r>
            <a:r>
              <a:rPr lang="en-US" dirty="0" smtClean="0"/>
              <a:t>means: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A) to sign; or </a:t>
            </a:r>
            <a:endParaRPr lang="en-US" sz="4800" dirty="0"/>
          </a:p>
          <a:p>
            <a:pPr lvl="1"/>
            <a:r>
              <a:rPr lang="en-US" dirty="0" smtClean="0"/>
              <a:t>(</a:t>
            </a:r>
            <a:r>
              <a:rPr lang="en-US" dirty="0"/>
              <a:t>B) with present intent to adopt or accept a  record, to attach to or logically associate with the record an electronic sound, symbol, or process.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A3FFAB-8E0B-4E68-AE1A-29D698031176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B22D-7EA7-4CC0-AD21-64D47E934AE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51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B01DFC8-5465-4D57-8B78-84E05DADF3E8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BC4A8A9-EA69-42BE-828E-6799BE80E10C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7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2-8: Again and Again </a:t>
            </a:r>
            <a:r>
              <a:rPr lang="en-US" altLang="en-US" dirty="0" err="1" smtClean="0"/>
              <a:t>Again</a:t>
            </a:r>
            <a:endParaRPr lang="en-US" altLang="en-US" dirty="0" smtClean="0"/>
          </a:p>
        </p:txBody>
      </p:sp>
      <p:sp>
        <p:nvSpPr>
          <p:cNvPr id="1416195" name="AutoShape 3"/>
          <p:cNvSpPr>
            <a:spLocks noChangeArrowheads="1"/>
          </p:cNvSpPr>
          <p:nvPr/>
        </p:nvSpPr>
        <p:spPr bwMode="auto">
          <a:xfrm>
            <a:off x="1384886" y="5174430"/>
            <a:ext cx="2278284" cy="1066800"/>
          </a:xfrm>
          <a:prstGeom prst="flowChartInputOutpu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dirty="0" err="1" smtClean="0"/>
              <a:t>Finco</a:t>
            </a:r>
            <a:endParaRPr lang="en-US" altLang="en-US" sz="4000" dirty="0"/>
          </a:p>
        </p:txBody>
      </p:sp>
      <p:sp>
        <p:nvSpPr>
          <p:cNvPr id="1416196" name="AutoShape 4"/>
          <p:cNvSpPr>
            <a:spLocks noChangeArrowheads="1"/>
          </p:cNvSpPr>
          <p:nvPr/>
        </p:nvSpPr>
        <p:spPr bwMode="auto">
          <a:xfrm>
            <a:off x="1981200" y="1676400"/>
            <a:ext cx="2133600" cy="1066800"/>
          </a:xfrm>
          <a:prstGeom prst="flowChart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/>
              <a:t>Debtor</a:t>
            </a:r>
          </a:p>
        </p:txBody>
      </p:sp>
      <p:sp>
        <p:nvSpPr>
          <p:cNvPr id="1416197" name="AutoShape 5"/>
          <p:cNvSpPr>
            <a:spLocks noChangeArrowheads="1"/>
          </p:cNvSpPr>
          <p:nvPr/>
        </p:nvSpPr>
        <p:spPr bwMode="auto">
          <a:xfrm>
            <a:off x="7620000" y="1676400"/>
            <a:ext cx="2590800" cy="1219200"/>
          </a:xfrm>
          <a:prstGeom prst="flowChartPreparat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dirty="0" smtClean="0"/>
              <a:t>Bank</a:t>
            </a:r>
            <a:endParaRPr lang="en-US" altLang="en-US" sz="4000" dirty="0"/>
          </a:p>
        </p:txBody>
      </p:sp>
      <p:sp>
        <p:nvSpPr>
          <p:cNvPr id="1416198" name="Text Box 6"/>
          <p:cNvSpPr txBox="1">
            <a:spLocks noChangeArrowheads="1"/>
          </p:cNvSpPr>
          <p:nvPr/>
        </p:nvSpPr>
        <p:spPr bwMode="auto">
          <a:xfrm>
            <a:off x="7459786" y="3777166"/>
            <a:ext cx="4322975" cy="64633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</a:rPr>
              <a:t>3/1 Who has priority?</a:t>
            </a:r>
          </a:p>
        </p:txBody>
      </p:sp>
      <p:sp>
        <p:nvSpPr>
          <p:cNvPr id="1416199" name="Line 7"/>
          <p:cNvSpPr>
            <a:spLocks noChangeShapeType="1"/>
          </p:cNvSpPr>
          <p:nvPr/>
        </p:nvSpPr>
        <p:spPr bwMode="auto">
          <a:xfrm>
            <a:off x="4114800" y="2652532"/>
            <a:ext cx="3505200" cy="0"/>
          </a:xfrm>
          <a:prstGeom prst="line">
            <a:avLst/>
          </a:prstGeom>
          <a:noFill/>
          <a:ln w="1905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200" name="AutoShape 8"/>
          <p:cNvSpPr>
            <a:spLocks noChangeArrowheads="1"/>
          </p:cNvSpPr>
          <p:nvPr/>
        </p:nvSpPr>
        <p:spPr bwMode="auto">
          <a:xfrm>
            <a:off x="4623515" y="3581401"/>
            <a:ext cx="2228987" cy="1140854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dirty="0" smtClean="0"/>
              <a:t>3/1: SA</a:t>
            </a:r>
            <a:r>
              <a:rPr lang="en-US" altLang="en-US" sz="3200" dirty="0"/>
              <a:t>: EQ</a:t>
            </a:r>
          </a:p>
          <a:p>
            <a:pPr algn="ctr"/>
            <a:r>
              <a:rPr lang="en-US" altLang="en-US" sz="3200" dirty="0" smtClean="0"/>
              <a:t>$85K</a:t>
            </a:r>
            <a:endParaRPr lang="en-US" altLang="en-US" sz="3200" dirty="0"/>
          </a:p>
        </p:txBody>
      </p:sp>
      <p:sp>
        <p:nvSpPr>
          <p:cNvPr id="1416201" name="AutoShape 9"/>
          <p:cNvSpPr>
            <a:spLocks noChangeArrowheads="1"/>
          </p:cNvSpPr>
          <p:nvPr/>
        </p:nvSpPr>
        <p:spPr bwMode="auto">
          <a:xfrm>
            <a:off x="997671" y="2971800"/>
            <a:ext cx="1526357" cy="1981200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2/1</a:t>
            </a:r>
          </a:p>
          <a:p>
            <a:pPr algn="ctr"/>
            <a:r>
              <a:rPr lang="en-US" altLang="en-US" sz="3200"/>
              <a:t>SA: EQ</a:t>
            </a:r>
          </a:p>
          <a:p>
            <a:pPr algn="ctr"/>
            <a:r>
              <a:rPr lang="en-US" altLang="en-US" sz="3200"/>
              <a:t>FS: EQ</a:t>
            </a:r>
          </a:p>
          <a:p>
            <a:pPr algn="ctr"/>
            <a:r>
              <a:rPr lang="en-US" altLang="en-US" sz="3200"/>
              <a:t>$10K</a:t>
            </a:r>
          </a:p>
        </p:txBody>
      </p:sp>
      <p:sp>
        <p:nvSpPr>
          <p:cNvPr id="1416202" name="AutoShape 10"/>
          <p:cNvSpPr>
            <a:spLocks noChangeArrowheads="1"/>
          </p:cNvSpPr>
          <p:nvPr/>
        </p:nvSpPr>
        <p:spPr bwMode="auto">
          <a:xfrm>
            <a:off x="4687872" y="1166633"/>
            <a:ext cx="2303238" cy="1347965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dirty="0"/>
              <a:t>1/1</a:t>
            </a:r>
          </a:p>
          <a:p>
            <a:pPr algn="ctr"/>
            <a:r>
              <a:rPr lang="en-US" altLang="en-US" sz="3200" dirty="0" smtClean="0"/>
              <a:t>SA, FS</a:t>
            </a:r>
            <a:r>
              <a:rPr lang="en-US" altLang="en-US" sz="3200" dirty="0"/>
              <a:t>: </a:t>
            </a:r>
            <a:r>
              <a:rPr lang="en-US" altLang="en-US" sz="3200" dirty="0" smtClean="0"/>
              <a:t>EQ</a:t>
            </a:r>
          </a:p>
          <a:p>
            <a:pPr algn="ctr"/>
            <a:r>
              <a:rPr lang="en-US" altLang="en-US" sz="3200" dirty="0" smtClean="0"/>
              <a:t>$65K</a:t>
            </a:r>
            <a:endParaRPr lang="en-US" altLang="en-US" sz="3200" dirty="0"/>
          </a:p>
        </p:txBody>
      </p:sp>
      <p:sp>
        <p:nvSpPr>
          <p:cNvPr id="1416203" name="Line 11"/>
          <p:cNvSpPr>
            <a:spLocks noChangeShapeType="1"/>
          </p:cNvSpPr>
          <p:nvPr/>
        </p:nvSpPr>
        <p:spPr bwMode="auto">
          <a:xfrm>
            <a:off x="2809754" y="2743200"/>
            <a:ext cx="0" cy="2438400"/>
          </a:xfrm>
          <a:prstGeom prst="line">
            <a:avLst/>
          </a:prstGeom>
          <a:noFill/>
          <a:ln w="1905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416204" name="AutoShape 12"/>
          <p:cNvCxnSpPr>
            <a:cxnSpLocks noChangeShapeType="1"/>
            <a:stCxn id="1416196" idx="2"/>
            <a:endCxn id="1416197" idx="2"/>
          </p:cNvCxnSpPr>
          <p:nvPr/>
        </p:nvCxnSpPr>
        <p:spPr bwMode="auto">
          <a:xfrm rot="16200000" flipH="1">
            <a:off x="5905500" y="-114300"/>
            <a:ext cx="152400" cy="5867400"/>
          </a:xfrm>
          <a:prstGeom prst="curvedConnector3">
            <a:avLst>
              <a:gd name="adj1" fmla="val 448954"/>
            </a:avLst>
          </a:prstGeom>
          <a:noFill/>
          <a:ln w="1905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648172" y="4792241"/>
            <a:ext cx="8360884" cy="206210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3200">
                <a:solidFill>
                  <a:srgbClr val="CC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30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w"/>
              <a:defRPr kumimoji="1"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1/1 SA: “Debtor hereby grants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Bank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a security interest in all of its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equipment, now owned or hereafter acquired,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to secure all debts now owed or hereafter owed by Debtor to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Bank.”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0062693" y="0"/>
            <a:ext cx="2129307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(1 of 3)</a:t>
            </a:r>
            <a:endParaRPr lang="en-US" b="1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26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1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1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1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1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1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1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1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1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16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16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16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16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1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1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6195" grpId="0" animBg="1" autoUpdateAnimBg="0"/>
      <p:bldP spid="1416196" grpId="0" animBg="1" autoUpdateAnimBg="0"/>
      <p:bldP spid="1416197" grpId="0" animBg="1" autoUpdateAnimBg="0"/>
      <p:bldP spid="1416198" grpId="0" animBg="1" autoUpdateAnimBg="0"/>
      <p:bldP spid="1416199" grpId="0" animBg="1"/>
      <p:bldP spid="1416200" grpId="0" animBg="1" autoUpdateAnimBg="0"/>
      <p:bldP spid="1416201" grpId="0" animBg="1" autoUpdateAnimBg="0"/>
      <p:bldP spid="1416202" grpId="0" animBg="1" autoUpdateAnimBg="0"/>
      <p:bldP spid="1416203" grpId="0" animBg="1"/>
      <p:bldP spid="16" grpId="0" animBg="1"/>
      <p:bldP spid="1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C14F797-3B32-4689-9CF8-E7CB1725650E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DCFC61-A5BA-4153-A4FF-3B0AEF8D2702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8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Bollinger: Set Up</a:t>
            </a:r>
          </a:p>
        </p:txBody>
      </p:sp>
      <p:sp>
        <p:nvSpPr>
          <p:cNvPr id="1395715" name="AutoShape 3"/>
          <p:cNvSpPr>
            <a:spLocks noChangeArrowheads="1"/>
          </p:cNvSpPr>
          <p:nvPr/>
        </p:nvSpPr>
        <p:spPr bwMode="auto">
          <a:xfrm>
            <a:off x="7905946" y="1566029"/>
            <a:ext cx="2514600" cy="1295400"/>
          </a:xfrm>
          <a:prstGeom prst="flowChartInputOutpu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/>
              <a:t>ICC</a:t>
            </a:r>
          </a:p>
        </p:txBody>
      </p:sp>
      <p:sp>
        <p:nvSpPr>
          <p:cNvPr id="1395716" name="AutoShape 4"/>
          <p:cNvSpPr>
            <a:spLocks noChangeArrowheads="1"/>
          </p:cNvSpPr>
          <p:nvPr/>
        </p:nvSpPr>
        <p:spPr bwMode="auto">
          <a:xfrm>
            <a:off x="1962346" y="1642229"/>
            <a:ext cx="2286000" cy="1219200"/>
          </a:xfrm>
          <a:prstGeom prst="flowChart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/>
              <a:t>Bollinger</a:t>
            </a:r>
          </a:p>
        </p:txBody>
      </p:sp>
      <p:sp>
        <p:nvSpPr>
          <p:cNvPr id="1395717" name="AutoShape 5"/>
          <p:cNvSpPr>
            <a:spLocks noChangeArrowheads="1"/>
          </p:cNvSpPr>
          <p:nvPr/>
        </p:nvSpPr>
        <p:spPr bwMode="auto">
          <a:xfrm>
            <a:off x="4926450" y="1387361"/>
            <a:ext cx="2606192" cy="425673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dirty="0"/>
              <a:t>1/13/72: $150K</a:t>
            </a:r>
          </a:p>
        </p:txBody>
      </p:sp>
      <p:sp>
        <p:nvSpPr>
          <p:cNvPr id="1395718" name="AutoShape 6"/>
          <p:cNvSpPr>
            <a:spLocks noChangeArrowheads="1"/>
          </p:cNvSpPr>
          <p:nvPr/>
        </p:nvSpPr>
        <p:spPr bwMode="auto">
          <a:xfrm>
            <a:off x="2038546" y="5223629"/>
            <a:ext cx="2057400" cy="1295400"/>
          </a:xfrm>
          <a:prstGeom prst="flowChartOffpageConnector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/>
              <a:t>Z&amp;J</a:t>
            </a:r>
          </a:p>
        </p:txBody>
      </p:sp>
      <p:sp>
        <p:nvSpPr>
          <p:cNvPr id="1395719" name="Line 7"/>
          <p:cNvSpPr>
            <a:spLocks noChangeShapeType="1"/>
          </p:cNvSpPr>
          <p:nvPr/>
        </p:nvSpPr>
        <p:spPr bwMode="auto">
          <a:xfrm>
            <a:off x="3337874" y="2861429"/>
            <a:ext cx="0" cy="2362200"/>
          </a:xfrm>
          <a:prstGeom prst="line">
            <a:avLst/>
          </a:prstGeom>
          <a:noFill/>
          <a:ln w="1905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5720" name="AutoShape 8"/>
          <p:cNvSpPr>
            <a:spLocks noChangeArrowheads="1"/>
          </p:cNvSpPr>
          <p:nvPr/>
        </p:nvSpPr>
        <p:spPr bwMode="auto">
          <a:xfrm>
            <a:off x="258888" y="3282493"/>
            <a:ext cx="2710439" cy="1596272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dirty="0"/>
              <a:t>12/5/74</a:t>
            </a:r>
          </a:p>
          <a:p>
            <a:pPr algn="ctr"/>
            <a:r>
              <a:rPr lang="en-US" altLang="en-US" sz="3200" dirty="0"/>
              <a:t>PN: $150K</a:t>
            </a:r>
          </a:p>
          <a:p>
            <a:pPr algn="ctr"/>
            <a:r>
              <a:rPr lang="en-US" altLang="en-US" sz="3200" dirty="0"/>
              <a:t>FS: Mach &amp; EQ</a:t>
            </a:r>
          </a:p>
        </p:txBody>
      </p:sp>
      <p:sp>
        <p:nvSpPr>
          <p:cNvPr id="1395721" name="Line 9"/>
          <p:cNvSpPr>
            <a:spLocks noChangeShapeType="1"/>
          </p:cNvSpPr>
          <p:nvPr/>
        </p:nvSpPr>
        <p:spPr bwMode="auto">
          <a:xfrm>
            <a:off x="4248346" y="2556629"/>
            <a:ext cx="3733800" cy="0"/>
          </a:xfrm>
          <a:prstGeom prst="line">
            <a:avLst/>
          </a:prstGeom>
          <a:noFill/>
          <a:ln w="1905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5722" name="AutoShape 10"/>
          <p:cNvSpPr>
            <a:spLocks noChangeArrowheads="1"/>
          </p:cNvSpPr>
          <p:nvPr/>
        </p:nvSpPr>
        <p:spPr bwMode="auto">
          <a:xfrm>
            <a:off x="4453378" y="2709028"/>
            <a:ext cx="2814687" cy="1596272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SA: Mach &amp; EQ</a:t>
            </a:r>
          </a:p>
          <a:p>
            <a:pPr algn="ctr"/>
            <a:r>
              <a:rPr lang="en-US" altLang="en-US" sz="3200"/>
              <a:t>FS: Mach &amp; EQ</a:t>
            </a:r>
          </a:p>
          <a:p>
            <a:pPr algn="ctr"/>
            <a:r>
              <a:rPr lang="en-US" altLang="en-US" sz="3200"/>
              <a:t>PN: 150K</a:t>
            </a:r>
          </a:p>
        </p:txBody>
      </p:sp>
      <p:sp>
        <p:nvSpPr>
          <p:cNvPr id="1395723" name="Line 11"/>
          <p:cNvSpPr>
            <a:spLocks noChangeShapeType="1"/>
          </p:cNvSpPr>
          <p:nvPr/>
        </p:nvSpPr>
        <p:spPr bwMode="auto">
          <a:xfrm>
            <a:off x="4248346" y="2023229"/>
            <a:ext cx="3962400" cy="0"/>
          </a:xfrm>
          <a:prstGeom prst="line">
            <a:avLst/>
          </a:prstGeom>
          <a:noFill/>
          <a:ln w="190500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1988800" y="6700838"/>
            <a:ext cx="173037" cy="157162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0101330" y="0"/>
            <a:ext cx="2090670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(2 of 3)</a:t>
            </a:r>
            <a:endParaRPr lang="en-US" b="1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33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95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95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9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9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9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9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9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9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95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95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9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5715" grpId="0" animBg="1" autoUpdateAnimBg="0"/>
      <p:bldP spid="1395716" grpId="0" animBg="1" autoUpdateAnimBg="0"/>
      <p:bldP spid="1395717" grpId="0" animBg="1" autoUpdateAnimBg="0"/>
      <p:bldP spid="1395718" grpId="0" animBg="1" autoUpdateAnimBg="0"/>
      <p:bldP spid="1395719" grpId="0" animBg="1"/>
      <p:bldP spid="1395720" grpId="0" animBg="1" autoUpdateAnimBg="0"/>
      <p:bldP spid="1395721" grpId="0" animBg="1"/>
      <p:bldP spid="1395722" grpId="0" animBg="1" autoUpdateAnimBg="0"/>
      <p:bldP spid="139572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A9948AE-764A-4DC5-B2D2-2734EF7BE928}" type="datetime4">
              <a:rPr lang="en-US" smtClean="0"/>
              <a:t>March 31,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FB8242-7709-42E6-AD6B-DC221A550E56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9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47920"/>
            <a:ext cx="8382000" cy="1143000"/>
          </a:xfrm>
        </p:spPr>
        <p:txBody>
          <a:bodyPr/>
          <a:lstStyle/>
          <a:p>
            <a:r>
              <a:rPr lang="en-US" altLang="en-US" smtClean="0"/>
              <a:t>Bollinger: 1</a:t>
            </a:r>
            <a:r>
              <a:rPr lang="en-US" altLang="en-US" baseline="30000" smtClean="0"/>
              <a:t>st</a:t>
            </a:r>
            <a:r>
              <a:rPr lang="en-US" altLang="en-US" smtClean="0"/>
              <a:t> Ver</a:t>
            </a:r>
          </a:p>
        </p:txBody>
      </p:sp>
      <p:sp>
        <p:nvSpPr>
          <p:cNvPr id="12294" name="AutoShape 3"/>
          <p:cNvSpPr>
            <a:spLocks noChangeArrowheads="1"/>
          </p:cNvSpPr>
          <p:nvPr/>
        </p:nvSpPr>
        <p:spPr bwMode="auto">
          <a:xfrm>
            <a:off x="8972353" y="1619840"/>
            <a:ext cx="2514600" cy="1295400"/>
          </a:xfrm>
          <a:prstGeom prst="flowChartInputOutpu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/>
              <a:t>ICC</a:t>
            </a:r>
          </a:p>
        </p:txBody>
      </p:sp>
      <p:sp>
        <p:nvSpPr>
          <p:cNvPr id="12295" name="AutoShape 4"/>
          <p:cNvSpPr>
            <a:spLocks noChangeArrowheads="1"/>
          </p:cNvSpPr>
          <p:nvPr/>
        </p:nvSpPr>
        <p:spPr bwMode="auto">
          <a:xfrm>
            <a:off x="2000053" y="1699496"/>
            <a:ext cx="2286000" cy="1219200"/>
          </a:xfrm>
          <a:prstGeom prst="flowChart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/>
              <a:t>Bollinger</a:t>
            </a:r>
          </a:p>
        </p:txBody>
      </p:sp>
      <p:sp>
        <p:nvSpPr>
          <p:cNvPr id="12296" name="AutoShape 5"/>
          <p:cNvSpPr>
            <a:spLocks noChangeArrowheads="1"/>
          </p:cNvSpPr>
          <p:nvPr/>
        </p:nvSpPr>
        <p:spPr bwMode="auto">
          <a:xfrm>
            <a:off x="5592012" y="1215743"/>
            <a:ext cx="2891323" cy="432376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1/13/72: $150K</a:t>
            </a:r>
          </a:p>
        </p:txBody>
      </p:sp>
      <p:sp>
        <p:nvSpPr>
          <p:cNvPr id="1396742" name="Rectangle 6"/>
          <p:cNvSpPr>
            <a:spLocks noChangeArrowheads="1"/>
          </p:cNvSpPr>
          <p:nvPr/>
        </p:nvSpPr>
        <p:spPr bwMode="auto">
          <a:xfrm>
            <a:off x="8773211" y="5048071"/>
            <a:ext cx="3093563" cy="120032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rgbClr val="000066"/>
                </a:solidFill>
                <a:cs typeface="Times New Roman" panose="02020603050405020304" pitchFamily="18" charset="0"/>
              </a:rPr>
              <a:t>3/75: Bollinger files </a:t>
            </a:r>
            <a:r>
              <a:rPr lang="en-US" altLang="en-US" sz="36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Ch</a:t>
            </a:r>
            <a:r>
              <a:rPr lang="en-US" altLang="en-US" sz="3600" dirty="0">
                <a:solidFill>
                  <a:srgbClr val="000066"/>
                </a:solidFill>
                <a:cs typeface="Times New Roman" panose="02020603050405020304" pitchFamily="18" charset="0"/>
              </a:rPr>
              <a:t> XI</a:t>
            </a:r>
          </a:p>
        </p:txBody>
      </p:sp>
      <p:sp>
        <p:nvSpPr>
          <p:cNvPr id="12298" name="AutoShape 7"/>
          <p:cNvSpPr>
            <a:spLocks noChangeArrowheads="1"/>
          </p:cNvSpPr>
          <p:nvPr/>
        </p:nvSpPr>
        <p:spPr bwMode="auto">
          <a:xfrm>
            <a:off x="2076253" y="5280896"/>
            <a:ext cx="2057400" cy="1295400"/>
          </a:xfrm>
          <a:prstGeom prst="flowChartOffpageConnector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/>
              <a:t>Z&amp;J</a:t>
            </a:r>
          </a:p>
        </p:txBody>
      </p:sp>
      <p:sp>
        <p:nvSpPr>
          <p:cNvPr id="12299" name="Line 8"/>
          <p:cNvSpPr>
            <a:spLocks noChangeShapeType="1"/>
          </p:cNvSpPr>
          <p:nvPr/>
        </p:nvSpPr>
        <p:spPr bwMode="auto">
          <a:xfrm>
            <a:off x="3403861" y="2918696"/>
            <a:ext cx="0" cy="2362200"/>
          </a:xfrm>
          <a:prstGeom prst="line">
            <a:avLst/>
          </a:prstGeom>
          <a:noFill/>
          <a:ln w="1905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AutoShape 9"/>
          <p:cNvSpPr>
            <a:spLocks noChangeArrowheads="1"/>
          </p:cNvSpPr>
          <p:nvPr/>
        </p:nvSpPr>
        <p:spPr bwMode="auto">
          <a:xfrm>
            <a:off x="0" y="3289091"/>
            <a:ext cx="3006976" cy="1621410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dirty="0"/>
              <a:t>12/5/74</a:t>
            </a:r>
          </a:p>
          <a:p>
            <a:pPr algn="ctr"/>
            <a:r>
              <a:rPr lang="en-US" altLang="en-US" sz="3200" dirty="0"/>
              <a:t>PN: $150K</a:t>
            </a:r>
          </a:p>
          <a:p>
            <a:pPr algn="ctr"/>
            <a:r>
              <a:rPr lang="en-US" altLang="en-US" sz="3200" dirty="0"/>
              <a:t>FS: Mach &amp; EQ</a:t>
            </a:r>
          </a:p>
        </p:txBody>
      </p:sp>
      <p:sp>
        <p:nvSpPr>
          <p:cNvPr id="12301" name="Line 10"/>
          <p:cNvSpPr>
            <a:spLocks noChangeShapeType="1"/>
          </p:cNvSpPr>
          <p:nvPr/>
        </p:nvSpPr>
        <p:spPr bwMode="auto">
          <a:xfrm>
            <a:off x="4286053" y="2918696"/>
            <a:ext cx="4686300" cy="0"/>
          </a:xfrm>
          <a:prstGeom prst="line">
            <a:avLst/>
          </a:prstGeom>
          <a:noFill/>
          <a:ln w="1905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AutoShape 11"/>
          <p:cNvSpPr>
            <a:spLocks noChangeArrowheads="1"/>
          </p:cNvSpPr>
          <p:nvPr/>
        </p:nvSpPr>
        <p:spPr bwMode="auto">
          <a:xfrm>
            <a:off x="5592012" y="3177462"/>
            <a:ext cx="3122629" cy="1621410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dirty="0"/>
              <a:t>SA: Mach &amp; EQ</a:t>
            </a:r>
          </a:p>
          <a:p>
            <a:pPr algn="ctr"/>
            <a:r>
              <a:rPr lang="en-US" altLang="en-US" sz="3200" dirty="0"/>
              <a:t>FS: Mach &amp; EQ</a:t>
            </a:r>
          </a:p>
          <a:p>
            <a:pPr algn="ctr"/>
            <a:r>
              <a:rPr lang="en-US" altLang="en-US" sz="3200" dirty="0"/>
              <a:t>PN: 150K</a:t>
            </a:r>
          </a:p>
        </p:txBody>
      </p:sp>
      <p:sp>
        <p:nvSpPr>
          <p:cNvPr id="12303" name="Line 12"/>
          <p:cNvSpPr>
            <a:spLocks noChangeShapeType="1"/>
          </p:cNvSpPr>
          <p:nvPr/>
        </p:nvSpPr>
        <p:spPr bwMode="auto">
          <a:xfrm>
            <a:off x="4286053" y="1851896"/>
            <a:ext cx="5080000" cy="0"/>
          </a:xfrm>
          <a:prstGeom prst="line">
            <a:avLst/>
          </a:prstGeom>
          <a:noFill/>
          <a:ln w="190500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6749" name="Line 13"/>
          <p:cNvSpPr>
            <a:spLocks noChangeShapeType="1"/>
          </p:cNvSpPr>
          <p:nvPr/>
        </p:nvSpPr>
        <p:spPr bwMode="auto">
          <a:xfrm>
            <a:off x="4286053" y="2461496"/>
            <a:ext cx="4838700" cy="0"/>
          </a:xfrm>
          <a:prstGeom prst="line">
            <a:avLst/>
          </a:prstGeom>
          <a:noFill/>
          <a:ln w="1905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6750" name="AutoShape 14"/>
          <p:cNvSpPr>
            <a:spLocks noChangeArrowheads="1"/>
          </p:cNvSpPr>
          <p:nvPr/>
        </p:nvSpPr>
        <p:spPr bwMode="auto">
          <a:xfrm>
            <a:off x="5684450" y="1942316"/>
            <a:ext cx="2544364" cy="432376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12/74: $65K</a:t>
            </a:r>
          </a:p>
        </p:txBody>
      </p:sp>
      <p:sp>
        <p:nvSpPr>
          <p:cNvPr id="1396751" name="Line 15"/>
          <p:cNvSpPr>
            <a:spLocks noChangeShapeType="1"/>
          </p:cNvSpPr>
          <p:nvPr/>
        </p:nvSpPr>
        <p:spPr bwMode="auto">
          <a:xfrm>
            <a:off x="3916837" y="2918696"/>
            <a:ext cx="0" cy="2362200"/>
          </a:xfrm>
          <a:prstGeom prst="line">
            <a:avLst/>
          </a:prstGeom>
          <a:noFill/>
          <a:ln w="190500">
            <a:solidFill>
              <a:srgbClr val="008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6752" name="AutoShape 16"/>
          <p:cNvSpPr>
            <a:spLocks noChangeArrowheads="1"/>
          </p:cNvSpPr>
          <p:nvPr/>
        </p:nvSpPr>
        <p:spPr bwMode="auto">
          <a:xfrm>
            <a:off x="4069758" y="3501744"/>
            <a:ext cx="1387835" cy="1297128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12/74</a:t>
            </a:r>
          </a:p>
          <a:p>
            <a:pPr algn="ctr"/>
            <a:r>
              <a:rPr lang="en-US" altLang="en-US" sz="3200"/>
              <a:t> $150K</a:t>
            </a:r>
          </a:p>
        </p:txBody>
      </p:sp>
      <p:sp>
        <p:nvSpPr>
          <p:cNvPr id="1396753" name="AutoShape 17"/>
          <p:cNvSpPr>
            <a:spLocks noChangeArrowheads="1"/>
          </p:cNvSpPr>
          <p:nvPr/>
        </p:nvSpPr>
        <p:spPr bwMode="auto">
          <a:xfrm>
            <a:off x="9124753" y="1190920"/>
            <a:ext cx="2286000" cy="2209800"/>
          </a:xfrm>
          <a:prstGeom prst="flowChartSummingJunction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4891726" y="5048070"/>
            <a:ext cx="3151694" cy="120032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FF0000"/>
                </a:solidFill>
              </a:rPr>
              <a:t>What does Z&amp;J have?</a:t>
            </a:r>
            <a:endParaRPr lang="en-US" altLang="en-US" sz="3600" dirty="0">
              <a:solidFill>
                <a:srgbClr val="FF0000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0019763" y="0"/>
            <a:ext cx="2172237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(3 of 3)</a:t>
            </a:r>
            <a:endParaRPr lang="en-US" b="1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783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9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9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9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9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9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6742" grpId="0" animBg="1" autoUpdateAnimBg="0"/>
      <p:bldP spid="1396749" grpId="0" animBg="1"/>
      <p:bldP spid="1396750" grpId="0" animBg="1" autoUpdateAnimBg="0"/>
      <p:bldP spid="1396751" grpId="0" animBg="1"/>
      <p:bldP spid="1396752" grpId="0" animBg="1" autoUpdateAnimBg="0"/>
      <p:bldP spid="1396753" grpId="0" animBg="1"/>
      <p:bldP spid="21" grpId="0" animBg="1"/>
      <p:bldP spid="22" grpId="0" animBg="1" autoUpdateAnimBg="0"/>
    </p:bldLst>
  </p:timing>
</p:sld>
</file>

<file path=ppt/theme/theme1.xml><?xml version="1.0" encoding="utf-8"?>
<a:theme xmlns:a="http://schemas.openxmlformats.org/drawingml/2006/main" name="Generic (Standard)">
  <a:themeElements>
    <a:clrScheme name="">
      <a:dk1>
        <a:srgbClr val="000066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56"/>
      </a:accent4>
      <a:accent5>
        <a:srgbClr val="E2F4FF"/>
      </a:accent5>
      <a:accent6>
        <a:srgbClr val="E7E7B9"/>
      </a:accent6>
      <a:hlink>
        <a:srgbClr val="0066FF"/>
      </a:hlink>
      <a:folHlink>
        <a:srgbClr val="FFFFCC"/>
      </a:folHlink>
    </a:clrScheme>
    <a:fontScheme name="Generic (Standard)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4">
        <a:dk1>
          <a:srgbClr val="336699"/>
        </a:dk1>
        <a:lt1>
          <a:srgbClr val="FFFFFF"/>
        </a:lt1>
        <a:dk2>
          <a:srgbClr val="000066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2A5682"/>
        </a:accent4>
        <a:accent5>
          <a:srgbClr val="E2F4FF"/>
        </a:accent5>
        <a:accent6>
          <a:srgbClr val="E7E7B9"/>
        </a:accent6>
        <a:hlink>
          <a:srgbClr val="3399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5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0066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98:Templates:Presentations:Generic (Standard)</Template>
  <TotalTime>4382</TotalTime>
  <Words>1449</Words>
  <Application>Microsoft Office PowerPoint</Application>
  <PresentationFormat>Widescreen</PresentationFormat>
  <Paragraphs>333</Paragraphs>
  <Slides>38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Helvetica</vt:lpstr>
      <vt:lpstr>Monotype Sorts</vt:lpstr>
      <vt:lpstr>Times New Roman</vt:lpstr>
      <vt:lpstr>Generic (Standard)</vt:lpstr>
      <vt:lpstr>Class 2 Secured Transactions Spring 2021  Security Agreement and Obligation Description</vt:lpstr>
      <vt:lpstr>Defining a “Security Agreement”</vt:lpstr>
      <vt:lpstr>Defining a “Security Agreement”</vt:lpstr>
      <vt:lpstr>9-203</vt:lpstr>
      <vt:lpstr>9-203</vt:lpstr>
      <vt:lpstr>9-102(a)(7): Defining “Authenticate”</vt:lpstr>
      <vt:lpstr>2-8: Again and Again Again</vt:lpstr>
      <vt:lpstr>Bollinger: Set Up</vt:lpstr>
      <vt:lpstr>Bollinger: 1st Ver</vt:lpstr>
      <vt:lpstr>2-8 Answer</vt:lpstr>
      <vt:lpstr>Bollinger Vers. 1 Answer</vt:lpstr>
      <vt:lpstr>Bollinger: Set Up</vt:lpstr>
      <vt:lpstr>Bollinger: 2nd Ver</vt:lpstr>
      <vt:lpstr>Bollinger Ver. 2 Answer</vt:lpstr>
      <vt:lpstr>Three Possible Documents as Security Agreements</vt:lpstr>
      <vt:lpstr>FS as SA?</vt:lpstr>
      <vt:lpstr>Answer</vt:lpstr>
      <vt:lpstr>Answer</vt:lpstr>
      <vt:lpstr>The Promissory Note</vt:lpstr>
      <vt:lpstr>Caterpillar Financial</vt:lpstr>
      <vt:lpstr>Caterpillar Financial: Three Things to See (And Ignore For Now)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Does Peabody Have a Security Interest?</vt:lpstr>
      <vt:lpstr>1-201(b)(35)</vt:lpstr>
      <vt:lpstr>The Debt(s)? Secured</vt:lpstr>
      <vt:lpstr>The First to File Rule III</vt:lpstr>
      <vt:lpstr>The Debt(s)? Secured</vt:lpstr>
      <vt:lpstr>Hypo 1 Answer</vt:lpstr>
      <vt:lpstr>Hypo 2 Answer</vt:lpstr>
      <vt:lpstr>Hypo 3 Answer</vt:lpstr>
      <vt:lpstr>Duckworth Takeaways</vt:lpstr>
    </vt:vector>
  </TitlesOfParts>
  <Company>The University of Chicago Law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Setting in High-Tech Industries</dc:title>
  <dc:creator>Randal Picker</dc:creator>
  <cp:lastModifiedBy>Picker, Randall</cp:lastModifiedBy>
  <cp:revision>436</cp:revision>
  <cp:lastPrinted>2017-09-28T18:57:18Z</cp:lastPrinted>
  <dcterms:created xsi:type="dcterms:W3CDTF">1999-10-27T15:27:59Z</dcterms:created>
  <dcterms:modified xsi:type="dcterms:W3CDTF">2021-03-31T14:13:11Z</dcterms:modified>
</cp:coreProperties>
</file>