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3"/>
  </p:notesMasterIdLst>
  <p:handoutMasterIdLst>
    <p:handoutMasterId r:id="rId44"/>
  </p:handoutMasterIdLst>
  <p:sldIdLst>
    <p:sldId id="1255" r:id="rId2"/>
    <p:sldId id="1353" r:id="rId3"/>
    <p:sldId id="1354" r:id="rId4"/>
    <p:sldId id="1356" r:id="rId5"/>
    <p:sldId id="1358" r:id="rId6"/>
    <p:sldId id="1357" r:id="rId7"/>
    <p:sldId id="1359" r:id="rId8"/>
    <p:sldId id="1351" r:id="rId9"/>
    <p:sldId id="1352" r:id="rId10"/>
    <p:sldId id="1360" r:id="rId11"/>
    <p:sldId id="1308" r:id="rId12"/>
    <p:sldId id="1335" r:id="rId13"/>
    <p:sldId id="1273" r:id="rId14"/>
    <p:sldId id="1309" r:id="rId15"/>
    <p:sldId id="1276" r:id="rId16"/>
    <p:sldId id="1277" r:id="rId17"/>
    <p:sldId id="1331" r:id="rId18"/>
    <p:sldId id="1278" r:id="rId19"/>
    <p:sldId id="1293" r:id="rId20"/>
    <p:sldId id="1279" r:id="rId21"/>
    <p:sldId id="1310" r:id="rId22"/>
    <p:sldId id="1311" r:id="rId23"/>
    <p:sldId id="1312" r:id="rId24"/>
    <p:sldId id="1314" r:id="rId25"/>
    <p:sldId id="1316" r:id="rId26"/>
    <p:sldId id="1313" r:id="rId27"/>
    <p:sldId id="1315" r:id="rId28"/>
    <p:sldId id="1317" r:id="rId29"/>
    <p:sldId id="1336" r:id="rId30"/>
    <p:sldId id="1337" r:id="rId31"/>
    <p:sldId id="1338" r:id="rId32"/>
    <p:sldId id="1339" r:id="rId33"/>
    <p:sldId id="1340" r:id="rId34"/>
    <p:sldId id="1341" r:id="rId35"/>
    <p:sldId id="1342" r:id="rId36"/>
    <p:sldId id="1343" r:id="rId37"/>
    <p:sldId id="1347" r:id="rId38"/>
    <p:sldId id="1348" r:id="rId39"/>
    <p:sldId id="1346" r:id="rId40"/>
    <p:sldId id="1344" r:id="rId41"/>
    <p:sldId id="1345" r:id="rId42"/>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66FF"/>
    <a:srgbClr val="CCCCFF"/>
    <a:srgbClr val="6699FF"/>
    <a:srgbClr val="003399"/>
    <a:srgbClr val="FFCC99"/>
    <a:srgbClr val="CC99FF"/>
    <a:srgbClr val="FF7C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703" autoAdjust="0"/>
  </p:normalViewPr>
  <p:slideViewPr>
    <p:cSldViewPr snapToGrid="0">
      <p:cViewPr varScale="1">
        <p:scale>
          <a:sx n="165" d="100"/>
          <a:sy n="165" d="100"/>
        </p:scale>
        <p:origin x="104" y="200"/>
      </p:cViewPr>
      <p:guideLst>
        <p:guide orient="horz" pos="2160"/>
        <p:guide pos="3840"/>
      </p:guideLst>
    </p:cSldViewPr>
  </p:slideViewPr>
  <p:outlineViewPr>
    <p:cViewPr>
      <p:scale>
        <a:sx n="50" d="100"/>
        <a:sy n="50" d="100"/>
      </p:scale>
      <p:origin x="0" y="696"/>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6" d="100"/>
          <a:sy n="76" d="100"/>
        </p:scale>
        <p:origin x="-2362"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6888"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defTabSz="931700">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3514" y="0"/>
            <a:ext cx="3036887"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algn="r" defTabSz="931700">
              <a:defRPr kumimoji="0" sz="1200"/>
            </a:lvl1pPr>
          </a:lstStyle>
          <a:p>
            <a:pPr>
              <a:defRPr/>
            </a:pPr>
            <a:fld id="{2421C02F-5974-4411-A6A4-C7A81377F85A}" type="datetime1">
              <a:rPr lang="en-US" altLang="en-US" smtClean="0"/>
              <a:t>3/29/2021</a:t>
            </a:fld>
            <a:endParaRPr lang="en-US" altLang="en-US"/>
          </a:p>
        </p:txBody>
      </p:sp>
      <p:sp>
        <p:nvSpPr>
          <p:cNvPr id="14340" name="Rectangle 4"/>
          <p:cNvSpPr>
            <a:spLocks noGrp="1" noChangeArrowheads="1"/>
          </p:cNvSpPr>
          <p:nvPr>
            <p:ph type="ftr" sz="quarter" idx="2"/>
          </p:nvPr>
        </p:nvSpPr>
        <p:spPr bwMode="auto">
          <a:xfrm>
            <a:off x="1" y="8832850"/>
            <a:ext cx="3036888"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defTabSz="931700">
              <a:defRPr kumimoji="0" sz="1200"/>
            </a:lvl1pPr>
          </a:lstStyle>
          <a:p>
            <a:pPr>
              <a:defRPr/>
            </a:pPr>
            <a:r>
              <a:rPr lang="en-US" altLang="en-US"/>
              <a:t>Secured Transactions</a:t>
            </a:r>
          </a:p>
        </p:txBody>
      </p:sp>
      <p:sp>
        <p:nvSpPr>
          <p:cNvPr id="14341" name="Rectangle 5"/>
          <p:cNvSpPr>
            <a:spLocks noGrp="1" noChangeArrowheads="1"/>
          </p:cNvSpPr>
          <p:nvPr>
            <p:ph type="sldNum" sz="quarter" idx="3"/>
          </p:nvPr>
        </p:nvSpPr>
        <p:spPr bwMode="auto">
          <a:xfrm>
            <a:off x="3973514" y="8832850"/>
            <a:ext cx="3036887"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algn="r" defTabSz="930207">
              <a:defRPr kumimoji="0" sz="1200"/>
            </a:lvl1pPr>
          </a:lstStyle>
          <a:p>
            <a:fld id="{99FA1562-6E7C-4CC8-A172-47A30DC8D32F}" type="slidenum">
              <a:rPr lang="en-US" altLang="en-US"/>
              <a:pPr/>
              <a:t>‹#›</a:t>
            </a:fld>
            <a:endParaRPr lang="en-US" altLang="en-US"/>
          </a:p>
        </p:txBody>
      </p:sp>
    </p:spTree>
    <p:extLst>
      <p:ext uri="{BB962C8B-B14F-4D97-AF65-F5344CB8AC3E}">
        <p14:creationId xmlns:p14="http://schemas.microsoft.com/office/powerpoint/2010/main" val="1879665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1" y="0"/>
            <a:ext cx="3036888"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defTabSz="931700">
              <a:defRPr kumimoji="0" sz="1200"/>
            </a:lvl1pPr>
          </a:lstStyle>
          <a:p>
            <a:pPr>
              <a:defRPr/>
            </a:pPr>
            <a:endParaRPr lang="en-US" altLang="en-US"/>
          </a:p>
        </p:txBody>
      </p:sp>
      <p:sp>
        <p:nvSpPr>
          <p:cNvPr id="56323"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039" y="4416426"/>
            <a:ext cx="5140325" cy="4181475"/>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9" name="Rectangle 11"/>
          <p:cNvSpPr>
            <a:spLocks noGrp="1" noChangeArrowheads="1"/>
          </p:cNvSpPr>
          <p:nvPr>
            <p:ph type="dt" idx="1"/>
          </p:nvPr>
        </p:nvSpPr>
        <p:spPr bwMode="auto">
          <a:xfrm>
            <a:off x="3973514" y="0"/>
            <a:ext cx="3036887"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algn="r" defTabSz="931700">
              <a:defRPr kumimoji="0" sz="1200"/>
            </a:lvl1pPr>
          </a:lstStyle>
          <a:p>
            <a:pPr>
              <a:defRPr/>
            </a:pPr>
            <a:fld id="{42CBCF43-E47E-40C5-8C3E-C0B4F08F9CAD}" type="datetime1">
              <a:rPr lang="en-US" altLang="en-US" smtClean="0"/>
              <a:t>3/29/2021</a:t>
            </a:fld>
            <a:endParaRPr lang="en-US" altLang="en-US"/>
          </a:p>
        </p:txBody>
      </p:sp>
      <p:sp>
        <p:nvSpPr>
          <p:cNvPr id="2060" name="Rectangle 12"/>
          <p:cNvSpPr>
            <a:spLocks noGrp="1" noChangeArrowheads="1"/>
          </p:cNvSpPr>
          <p:nvPr>
            <p:ph type="ftr" sz="quarter" idx="4"/>
          </p:nvPr>
        </p:nvSpPr>
        <p:spPr bwMode="auto">
          <a:xfrm>
            <a:off x="1" y="8832850"/>
            <a:ext cx="3036888"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defTabSz="931700">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3514" y="8832850"/>
            <a:ext cx="3036887"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algn="r" defTabSz="930207">
              <a:defRPr kumimoji="0" sz="1200"/>
            </a:lvl1pPr>
          </a:lstStyle>
          <a:p>
            <a:fld id="{B695E181-EB8E-4A25-8D1A-E4885793061E}" type="slidenum">
              <a:rPr lang="en-US" altLang="en-US"/>
              <a:pPr/>
              <a:t>‹#›</a:t>
            </a:fld>
            <a:endParaRPr lang="en-US" altLang="en-US"/>
          </a:p>
        </p:txBody>
      </p:sp>
    </p:spTree>
    <p:extLst>
      <p:ext uri="{BB962C8B-B14F-4D97-AF65-F5344CB8AC3E}">
        <p14:creationId xmlns:p14="http://schemas.microsoft.com/office/powerpoint/2010/main" val="656270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A1C0BE-22A3-4989-919A-152F41E3D367}" type="datetime1">
              <a:rPr kumimoji="0" lang="en-US" altLang="en-US" sz="1200"/>
              <a:t>3/29/2021</a:t>
            </a:fld>
            <a:endParaRPr kumimoji="0" lang="en-US" altLang="en-US" sz="1200"/>
          </a:p>
        </p:txBody>
      </p:sp>
      <p:sp>
        <p:nvSpPr>
          <p:cNvPr id="573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B7E723B-4861-4283-99D4-1323877AEAD8}" type="slidenum">
              <a:rPr kumimoji="0" lang="en-US" altLang="en-US" sz="1200"/>
              <a:pPr/>
              <a:t>1</a:t>
            </a:fld>
            <a:endParaRPr kumimoji="0" lang="en-US" altLang="en-US" sz="1200"/>
          </a:p>
        </p:txBody>
      </p:sp>
      <p:sp>
        <p:nvSpPr>
          <p:cNvPr id="57348" name="Rectangle 2"/>
          <p:cNvSpPr>
            <a:spLocks noGrp="1" noRot="1" noChangeAspect="1" noChangeArrowheads="1" noTextEdit="1"/>
          </p:cNvSpPr>
          <p:nvPr>
            <p:ph type="sldImg"/>
          </p:nvPr>
        </p:nvSpPr>
        <p:spPr>
          <a:xfrm>
            <a:off x="406400" y="698500"/>
            <a:ext cx="6197600" cy="3486150"/>
          </a:xfrm>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867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800277C-5B34-4958-B035-7CFA4EE351C9}" type="datetime1">
              <a:rPr kumimoji="0" lang="en-US" altLang="en-US" sz="1200"/>
              <a:t>3/29/2021</a:t>
            </a:fld>
            <a:endParaRPr kumimoji="0" lang="en-US" altLang="en-US" sz="1200"/>
          </a:p>
        </p:txBody>
      </p:sp>
      <p:sp>
        <p:nvSpPr>
          <p:cNvPr id="747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91DE89B-A253-4B22-838F-4ABD7061C7B7}" type="slidenum">
              <a:rPr kumimoji="0" lang="en-US" altLang="en-US" sz="1200"/>
              <a:pPr/>
              <a:t>18</a:t>
            </a:fld>
            <a:endParaRPr kumimoji="0" lang="en-US" altLang="en-US" sz="1200"/>
          </a:p>
        </p:txBody>
      </p:sp>
      <p:sp>
        <p:nvSpPr>
          <p:cNvPr id="74756" name="Rectangle 2"/>
          <p:cNvSpPr>
            <a:spLocks noGrp="1" noRot="1" noChangeAspect="1" noChangeArrowheads="1" noTextEdit="1"/>
          </p:cNvSpPr>
          <p:nvPr>
            <p:ph type="sldImg"/>
          </p:nvPr>
        </p:nvSpPr>
        <p:spPr>
          <a:xfrm>
            <a:off x="406400" y="698500"/>
            <a:ext cx="6197600" cy="3486150"/>
          </a:xfrm>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7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8CE55F8-64B5-4224-A8EA-4DAEC41EB334}" type="datetime1">
              <a:rPr kumimoji="0" lang="en-US" altLang="en-US" sz="1200"/>
              <a:t>3/29/2021</a:t>
            </a:fld>
            <a:endParaRPr kumimoji="0" lang="en-US" altLang="en-US" sz="1200"/>
          </a:p>
        </p:txBody>
      </p:sp>
      <p:sp>
        <p:nvSpPr>
          <p:cNvPr id="757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F5F40F9-4AF6-471C-BB23-4AF578CA0059}" type="slidenum">
              <a:rPr kumimoji="0" lang="en-US" altLang="en-US" sz="1200"/>
              <a:pPr/>
              <a:t>19</a:t>
            </a:fld>
            <a:endParaRPr kumimoji="0" lang="en-US" altLang="en-US" sz="1200"/>
          </a:p>
        </p:txBody>
      </p:sp>
      <p:sp>
        <p:nvSpPr>
          <p:cNvPr id="75780" name="Rectangle 2"/>
          <p:cNvSpPr>
            <a:spLocks noGrp="1" noRot="1" noChangeAspect="1" noChangeArrowheads="1" noTextEdit="1"/>
          </p:cNvSpPr>
          <p:nvPr>
            <p:ph type="sldImg"/>
          </p:nvPr>
        </p:nvSpPr>
        <p:spPr>
          <a:xfrm>
            <a:off x="406400" y="698500"/>
            <a:ext cx="6197600" cy="3486150"/>
          </a:xfrm>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3177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25A9B3B-B5C6-448A-A31A-EC719B24AFDC}" type="datetime1">
              <a:rPr kumimoji="0" lang="en-US" altLang="en-US" sz="1200"/>
              <a:t>3/29/2021</a:t>
            </a:fld>
            <a:endParaRPr kumimoji="0" lang="en-US" altLang="en-US" sz="1200"/>
          </a:p>
        </p:txBody>
      </p:sp>
      <p:sp>
        <p:nvSpPr>
          <p:cNvPr id="768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10DC479-DDD5-4E6E-BB98-5C6372213AF4}" type="slidenum">
              <a:rPr kumimoji="0" lang="en-US" altLang="en-US" sz="1200"/>
              <a:pPr/>
              <a:t>20</a:t>
            </a:fld>
            <a:endParaRPr kumimoji="0" lang="en-US" altLang="en-US" sz="1200"/>
          </a:p>
        </p:txBody>
      </p:sp>
      <p:sp>
        <p:nvSpPr>
          <p:cNvPr id="76804" name="Rectangle 2"/>
          <p:cNvSpPr>
            <a:spLocks noGrp="1" noRot="1" noChangeAspect="1" noChangeArrowheads="1" noTextEdit="1"/>
          </p:cNvSpPr>
          <p:nvPr>
            <p:ph type="sldImg"/>
          </p:nvPr>
        </p:nvSpPr>
        <p:spPr>
          <a:xfrm>
            <a:off x="406400" y="698500"/>
            <a:ext cx="6197600" cy="3486150"/>
          </a:xfrm>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7695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1242B98-EACC-4AB2-8515-36A98FA63214}" type="datetime1">
              <a:rPr kumimoji="0" lang="en-US" altLang="en-US" sz="1200"/>
              <a:t>3/29/2021</a:t>
            </a:fld>
            <a:endParaRPr kumimoji="0" lang="en-US" altLang="en-US" sz="1200"/>
          </a:p>
        </p:txBody>
      </p:sp>
      <p:sp>
        <p:nvSpPr>
          <p:cNvPr id="911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2196D33-E49D-47F0-85FA-E342F44EDD9A}" type="slidenum">
              <a:rPr kumimoji="0" lang="en-US" altLang="en-US" sz="1200"/>
              <a:pPr/>
              <a:t>21</a:t>
            </a:fld>
            <a:endParaRPr kumimoji="0" lang="en-US" altLang="en-US" sz="1200"/>
          </a:p>
        </p:txBody>
      </p:sp>
      <p:sp>
        <p:nvSpPr>
          <p:cNvPr id="91140" name="Rectangle 2"/>
          <p:cNvSpPr>
            <a:spLocks noGrp="1" noRot="1" noChangeAspect="1" noChangeArrowheads="1" noTextEdit="1"/>
          </p:cNvSpPr>
          <p:nvPr>
            <p:ph type="sldImg"/>
          </p:nvPr>
        </p:nvSpPr>
        <p:spPr>
          <a:xfrm>
            <a:off x="406400" y="698500"/>
            <a:ext cx="6197600" cy="3486150"/>
          </a:xfrm>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6403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BC3AC7A-0D1A-4931-9E43-FC7B7B7A931A}" type="datetime1">
              <a:rPr kumimoji="0" lang="en-US" altLang="en-US" sz="1200"/>
              <a:t>3/29/2021</a:t>
            </a:fld>
            <a:endParaRPr kumimoji="0" lang="en-US" altLang="en-US" sz="1200"/>
          </a:p>
        </p:txBody>
      </p:sp>
      <p:sp>
        <p:nvSpPr>
          <p:cNvPr id="921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11B5D3-8E4E-4792-ACE6-9A93800B28EB}" type="slidenum">
              <a:rPr kumimoji="0" lang="en-US" altLang="en-US" sz="1200"/>
              <a:pPr/>
              <a:t>22</a:t>
            </a:fld>
            <a:endParaRPr kumimoji="0" lang="en-US" altLang="en-US" sz="1200"/>
          </a:p>
        </p:txBody>
      </p:sp>
      <p:sp>
        <p:nvSpPr>
          <p:cNvPr id="92164" name="Rectangle 2"/>
          <p:cNvSpPr>
            <a:spLocks noGrp="1" noRot="1" noChangeAspect="1" noChangeArrowheads="1" noTextEdit="1"/>
          </p:cNvSpPr>
          <p:nvPr>
            <p:ph type="sldImg"/>
          </p:nvPr>
        </p:nvSpPr>
        <p:spPr>
          <a:xfrm>
            <a:off x="406400" y="698500"/>
            <a:ext cx="6197600" cy="3486150"/>
          </a:xfrm>
          <a:ln/>
        </p:spPr>
      </p:sp>
      <p:sp>
        <p:nvSpPr>
          <p:cNvPr id="92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3890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E22F0D7-B718-4A0C-80A2-28108C2D36D7}" type="datetime1">
              <a:rPr kumimoji="0" lang="en-US" altLang="en-US" sz="1200"/>
              <a:t>3/29/2021</a:t>
            </a:fld>
            <a:endParaRPr kumimoji="0" lang="en-US" altLang="en-US" sz="1200"/>
          </a:p>
        </p:txBody>
      </p:sp>
      <p:sp>
        <p:nvSpPr>
          <p:cNvPr id="931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C84E62B-A7CA-4C7B-A704-EE83076A173F}" type="slidenum">
              <a:rPr kumimoji="0" lang="en-US" altLang="en-US" sz="1200"/>
              <a:pPr/>
              <a:t>23</a:t>
            </a:fld>
            <a:endParaRPr kumimoji="0" lang="en-US" altLang="en-US" sz="1200"/>
          </a:p>
        </p:txBody>
      </p:sp>
      <p:sp>
        <p:nvSpPr>
          <p:cNvPr id="93188" name="Rectangle 2"/>
          <p:cNvSpPr>
            <a:spLocks noGrp="1" noRot="1" noChangeAspect="1" noChangeArrowheads="1" noTextEdit="1"/>
          </p:cNvSpPr>
          <p:nvPr>
            <p:ph type="sldImg"/>
          </p:nvPr>
        </p:nvSpPr>
        <p:spPr>
          <a:xfrm>
            <a:off x="406400" y="698500"/>
            <a:ext cx="6197600" cy="3486150"/>
          </a:xfrm>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4640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6D2CA52-3EB3-482B-AB8F-9E8C0ABFC556}" type="datetime1">
              <a:rPr kumimoji="0" lang="en-US" altLang="en-US" sz="1200"/>
              <a:t>3/29/2021</a:t>
            </a:fld>
            <a:endParaRPr kumimoji="0" lang="en-US" altLang="en-US" sz="1200"/>
          </a:p>
        </p:txBody>
      </p:sp>
      <p:sp>
        <p:nvSpPr>
          <p:cNvPr id="952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17E25870-20B3-42EE-AD8F-35333DBB5C95}" type="slidenum">
              <a:rPr kumimoji="0" lang="en-US" altLang="en-US" sz="1200"/>
              <a:pPr/>
              <a:t>24</a:t>
            </a:fld>
            <a:endParaRPr kumimoji="0" lang="en-US" altLang="en-US" sz="1200"/>
          </a:p>
        </p:txBody>
      </p:sp>
      <p:sp>
        <p:nvSpPr>
          <p:cNvPr id="95236" name="Rectangle 2"/>
          <p:cNvSpPr>
            <a:spLocks noGrp="1" noRot="1" noChangeAspect="1" noChangeArrowheads="1" noTextEdit="1"/>
          </p:cNvSpPr>
          <p:nvPr>
            <p:ph type="sldImg"/>
          </p:nvPr>
        </p:nvSpPr>
        <p:spPr>
          <a:xfrm>
            <a:off x="406400" y="698500"/>
            <a:ext cx="6197600" cy="3486150"/>
          </a:xfrm>
          <a:ln/>
        </p:spPr>
      </p:sp>
      <p:sp>
        <p:nvSpPr>
          <p:cNvPr id="95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13469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3C4317D-E413-4970-8C0B-BCBCC8917384}" type="datetime1">
              <a:rPr kumimoji="0" lang="en-US" altLang="en-US" sz="1200"/>
              <a:t>3/29/2021</a:t>
            </a:fld>
            <a:endParaRPr kumimoji="0" lang="en-US" altLang="en-US" sz="1200"/>
          </a:p>
        </p:txBody>
      </p:sp>
      <p:sp>
        <p:nvSpPr>
          <p:cNvPr id="972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EE3ADCD-9791-4CD6-B12B-C7CA149C5AFD}" type="slidenum">
              <a:rPr kumimoji="0" lang="en-US" altLang="en-US" sz="1200"/>
              <a:pPr/>
              <a:t>25</a:t>
            </a:fld>
            <a:endParaRPr kumimoji="0" lang="en-US" altLang="en-US" sz="1200"/>
          </a:p>
        </p:txBody>
      </p:sp>
      <p:sp>
        <p:nvSpPr>
          <p:cNvPr id="97284" name="Rectangle 2"/>
          <p:cNvSpPr>
            <a:spLocks noGrp="1" noRot="1" noChangeAspect="1" noChangeArrowheads="1" noTextEdit="1"/>
          </p:cNvSpPr>
          <p:nvPr>
            <p:ph type="sldImg"/>
          </p:nvPr>
        </p:nvSpPr>
        <p:spPr>
          <a:xfrm>
            <a:off x="406400" y="698500"/>
            <a:ext cx="6197600" cy="3486150"/>
          </a:xfrm>
          <a:ln/>
        </p:spPr>
      </p:sp>
      <p:sp>
        <p:nvSpPr>
          <p:cNvPr id="972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3049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B6CA4DB-7B81-4FC7-BC0E-4CC95FEE9910}" type="datetime1">
              <a:rPr kumimoji="0" lang="en-US" altLang="en-US" sz="1200"/>
              <a:t>3/29/2021</a:t>
            </a:fld>
            <a:endParaRPr kumimoji="0" lang="en-US" altLang="en-US" sz="1200"/>
          </a:p>
        </p:txBody>
      </p:sp>
      <p:sp>
        <p:nvSpPr>
          <p:cNvPr id="942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9F57865-2140-4ADD-AF78-728B0C311703}" type="slidenum">
              <a:rPr kumimoji="0" lang="en-US" altLang="en-US" sz="1200"/>
              <a:pPr/>
              <a:t>26</a:t>
            </a:fld>
            <a:endParaRPr kumimoji="0" lang="en-US" altLang="en-US" sz="1200"/>
          </a:p>
        </p:txBody>
      </p:sp>
      <p:sp>
        <p:nvSpPr>
          <p:cNvPr id="94212" name="Rectangle 2"/>
          <p:cNvSpPr>
            <a:spLocks noGrp="1" noRot="1" noChangeAspect="1" noChangeArrowheads="1" noTextEdit="1"/>
          </p:cNvSpPr>
          <p:nvPr>
            <p:ph type="sldImg"/>
          </p:nvPr>
        </p:nvSpPr>
        <p:spPr>
          <a:xfrm>
            <a:off x="406400" y="698500"/>
            <a:ext cx="6197600" cy="3486150"/>
          </a:xfrm>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84927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61DD3F7-A135-44E7-B776-50435A910B86}" type="datetime1">
              <a:rPr kumimoji="0" lang="en-US" altLang="en-US" sz="1200"/>
              <a:t>3/29/2021</a:t>
            </a:fld>
            <a:endParaRPr kumimoji="0" lang="en-US" altLang="en-US" sz="1200"/>
          </a:p>
        </p:txBody>
      </p:sp>
      <p:sp>
        <p:nvSpPr>
          <p:cNvPr id="962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FF63A0F-6721-4C47-92DF-DC91470289FF}" type="slidenum">
              <a:rPr kumimoji="0" lang="en-US" altLang="en-US" sz="1200"/>
              <a:pPr/>
              <a:t>27</a:t>
            </a:fld>
            <a:endParaRPr kumimoji="0" lang="en-US" altLang="en-US" sz="1200"/>
          </a:p>
        </p:txBody>
      </p:sp>
      <p:sp>
        <p:nvSpPr>
          <p:cNvPr id="96260" name="Rectangle 2"/>
          <p:cNvSpPr>
            <a:spLocks noGrp="1" noRot="1" noChangeAspect="1" noChangeArrowheads="1" noTextEdit="1"/>
          </p:cNvSpPr>
          <p:nvPr>
            <p:ph type="sldImg"/>
          </p:nvPr>
        </p:nvSpPr>
        <p:spPr>
          <a:xfrm>
            <a:off x="406400" y="698500"/>
            <a:ext cx="6197600" cy="3486150"/>
          </a:xfrm>
          <a:ln/>
        </p:spPr>
      </p:sp>
      <p:sp>
        <p:nvSpPr>
          <p:cNvPr id="96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9017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https://www.uniformlaws.org/acts/ucc</a:t>
            </a:r>
            <a:endParaRPr lang="en-US" dirty="0"/>
          </a:p>
        </p:txBody>
      </p:sp>
      <p:sp>
        <p:nvSpPr>
          <p:cNvPr id="4" name="Date Placeholder 3"/>
          <p:cNvSpPr>
            <a:spLocks noGrp="1"/>
          </p:cNvSpPr>
          <p:nvPr>
            <p:ph type="dt" idx="10"/>
          </p:nvPr>
        </p:nvSpPr>
        <p:spPr/>
        <p:txBody>
          <a:bodyPr/>
          <a:lstStyle/>
          <a:p>
            <a:pPr>
              <a:defRPr/>
            </a:pPr>
            <a:fld id="{42CBCF43-E47E-40C5-8C3E-C0B4F08F9CAD}" type="datetime1">
              <a:rPr lang="en-US" altLang="en-US" smtClean="0"/>
              <a:t>3/29/2021</a:t>
            </a:fld>
            <a:endParaRPr lang="en-US" altLang="en-US"/>
          </a:p>
        </p:txBody>
      </p:sp>
      <p:sp>
        <p:nvSpPr>
          <p:cNvPr id="5" name="Slide Number Placeholder 4"/>
          <p:cNvSpPr>
            <a:spLocks noGrp="1"/>
          </p:cNvSpPr>
          <p:nvPr>
            <p:ph type="sldNum" sz="quarter" idx="11"/>
          </p:nvPr>
        </p:nvSpPr>
        <p:spPr/>
        <p:txBody>
          <a:bodyPr/>
          <a:lstStyle/>
          <a:p>
            <a:fld id="{B695E181-EB8E-4A25-8D1A-E4885793061E}" type="slidenum">
              <a:rPr lang="en-US" altLang="en-US" smtClean="0"/>
              <a:pPr/>
              <a:t>4</a:t>
            </a:fld>
            <a:endParaRPr lang="en-US" altLang="en-US"/>
          </a:p>
        </p:txBody>
      </p:sp>
    </p:spTree>
    <p:extLst>
      <p:ext uri="{BB962C8B-B14F-4D97-AF65-F5344CB8AC3E}">
        <p14:creationId xmlns:p14="http://schemas.microsoft.com/office/powerpoint/2010/main" val="1489648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C5E99EB-CBA8-4376-B970-9BF8FDAAFAA0}" type="datetime1">
              <a:rPr kumimoji="0" lang="en-US" altLang="en-US" sz="1200"/>
              <a:t>3/29/2021</a:t>
            </a:fld>
            <a:endParaRPr kumimoji="0" lang="en-US" altLang="en-US" sz="1200"/>
          </a:p>
        </p:txBody>
      </p:sp>
      <p:sp>
        <p:nvSpPr>
          <p:cNvPr id="983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1C53A001-5953-4F0B-9F46-CD5E8B45CFBD}" type="slidenum">
              <a:rPr kumimoji="0" lang="en-US" altLang="en-US" sz="1200"/>
              <a:pPr/>
              <a:t>28</a:t>
            </a:fld>
            <a:endParaRPr kumimoji="0" lang="en-US" altLang="en-US" sz="1200"/>
          </a:p>
        </p:txBody>
      </p:sp>
      <p:sp>
        <p:nvSpPr>
          <p:cNvPr id="98308" name="Rectangle 2"/>
          <p:cNvSpPr>
            <a:spLocks noGrp="1" noRot="1" noChangeAspect="1" noChangeArrowheads="1" noTextEdit="1"/>
          </p:cNvSpPr>
          <p:nvPr>
            <p:ph type="sldImg"/>
          </p:nvPr>
        </p:nvSpPr>
        <p:spPr>
          <a:xfrm>
            <a:off x="406400" y="698500"/>
            <a:ext cx="6197600" cy="3486150"/>
          </a:xfrm>
          <a:ln/>
        </p:spPr>
      </p:sp>
      <p:sp>
        <p:nvSpPr>
          <p:cNvPr id="98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49224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EF3118D6-BB8F-46CF-AD91-F0E55E53543F}" type="datetime1">
              <a:rPr kumimoji="0" lang="en-US" altLang="en-US" sz="1200"/>
              <a:pPr/>
              <a:t>3/29/2021</a:t>
            </a:fld>
            <a:endParaRPr kumimoji="0" lang="en-US" altLang="en-US" sz="1200"/>
          </a:p>
        </p:txBody>
      </p:sp>
      <p:sp>
        <p:nvSpPr>
          <p:cNvPr id="184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EA481A-3C4B-4B99-8F21-E2E5963B08FE}" type="slidenum">
              <a:rPr kumimoji="0" lang="en-US" altLang="en-US" sz="1200"/>
              <a:pPr/>
              <a:t>29</a:t>
            </a:fld>
            <a:endParaRPr kumimoji="0" lang="en-US" altLang="en-US" sz="120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77550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A457BAE-2D08-4BED-A157-D63ABCACEA1B}" type="datetime1">
              <a:rPr kumimoji="0" lang="en-US" altLang="en-US" sz="1200"/>
              <a:pPr/>
              <a:t>3/29/2021</a:t>
            </a:fld>
            <a:endParaRPr kumimoji="0" lang="en-US" altLang="en-US" sz="1200"/>
          </a:p>
        </p:txBody>
      </p:sp>
      <p:sp>
        <p:nvSpPr>
          <p:cNvPr id="204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2864D37-A9A6-4790-8867-0CA238C8FDBD}" type="slidenum">
              <a:rPr kumimoji="0" lang="en-US" altLang="en-US" sz="1200"/>
              <a:pPr/>
              <a:t>30</a:t>
            </a:fld>
            <a:endParaRPr kumimoji="0" lang="en-US" altLang="en-US" sz="120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99780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E982E8E-0AF4-4AF1-A44F-E7CDCCF4AED3}" type="datetime1">
              <a:rPr kumimoji="0" lang="en-US" altLang="en-US" sz="1200"/>
              <a:pPr/>
              <a:t>3/29/2021</a:t>
            </a:fld>
            <a:endParaRPr kumimoji="0" lang="en-US" altLang="en-US" sz="1200"/>
          </a:p>
        </p:txBody>
      </p:sp>
      <p:sp>
        <p:nvSpPr>
          <p:cNvPr id="225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723040A-5A38-4F61-85B6-76A4CD06720F}" type="slidenum">
              <a:rPr kumimoji="0" lang="en-US" altLang="en-US" sz="1200"/>
              <a:pPr/>
              <a:t>31</a:t>
            </a:fld>
            <a:endParaRPr kumimoji="0" lang="en-US" alt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48023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8416003-D568-4311-A7A1-59CB1B8095D8}" type="datetime1">
              <a:rPr kumimoji="0" lang="en-US" altLang="en-US" sz="1200"/>
              <a:pPr/>
              <a:t>3/29/2021</a:t>
            </a:fld>
            <a:endParaRPr kumimoji="0" lang="en-US" altLang="en-US" sz="1200"/>
          </a:p>
        </p:txBody>
      </p:sp>
      <p:sp>
        <p:nvSpPr>
          <p:cNvPr id="245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FD651CC-22F3-4269-958C-3726DB3B0A06}" type="slidenum">
              <a:rPr kumimoji="0" lang="en-US" altLang="en-US" sz="1200"/>
              <a:pPr/>
              <a:t>32</a:t>
            </a:fld>
            <a:endParaRPr kumimoji="0" lang="en-US" altLang="en-US" sz="120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72347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34997DC-702F-4460-8A50-42838A97E254}" type="datetime1">
              <a:rPr kumimoji="0" lang="en-US" altLang="en-US" sz="1200"/>
              <a:pPr/>
              <a:t>3/29/2021</a:t>
            </a:fld>
            <a:endParaRPr kumimoji="0" lang="en-US" altLang="en-US" sz="1200"/>
          </a:p>
        </p:txBody>
      </p:sp>
      <p:sp>
        <p:nvSpPr>
          <p:cNvPr id="266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6B5C21-7449-4850-9664-302E2E9074FA}" type="slidenum">
              <a:rPr kumimoji="0" lang="en-US" altLang="en-US" sz="1200"/>
              <a:pPr/>
              <a:t>33</a:t>
            </a:fld>
            <a:endParaRPr kumimoji="0" lang="en-US" altLang="en-US" sz="120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32816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0B9757C-2FA8-4167-A756-39FA2CAEE17F}" type="datetime1">
              <a:rPr kumimoji="0" lang="en-US" altLang="en-US" sz="1200"/>
              <a:pPr/>
              <a:t>3/29/2021</a:t>
            </a:fld>
            <a:endParaRPr kumimoji="0" lang="en-US" altLang="en-US" sz="1200"/>
          </a:p>
        </p:txBody>
      </p:sp>
      <p:sp>
        <p:nvSpPr>
          <p:cNvPr id="634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236F6D-937F-44C3-8A48-7D7859C11401}" type="slidenum">
              <a:rPr kumimoji="0" lang="en-US" altLang="en-US" sz="1200"/>
              <a:pPr/>
              <a:t>35</a:t>
            </a:fld>
            <a:endParaRPr kumimoji="0" lang="en-US" altLang="en-US"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5509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EBB09BC-460A-4698-82A6-6CC1B8CC32C7}" type="datetime1">
              <a:rPr kumimoji="0" lang="en-US" altLang="en-US" sz="1200"/>
              <a:pPr/>
              <a:t>3/29/2021</a:t>
            </a:fld>
            <a:endParaRPr kumimoji="0" lang="en-US" altLang="en-US" sz="1200"/>
          </a:p>
        </p:txBody>
      </p:sp>
      <p:sp>
        <p:nvSpPr>
          <p:cNvPr id="655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A4BCDDB-940E-420B-970A-EE303C8B6784}" type="slidenum">
              <a:rPr kumimoji="0" lang="en-US" altLang="en-US" sz="1200"/>
              <a:pPr/>
              <a:t>36</a:t>
            </a:fld>
            <a:endParaRPr kumimoji="0" lang="en-US" altLang="en-US" sz="120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46882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1B5F1E4-7BF5-40FA-AB59-86B4C565A0FF}" type="datetime1">
              <a:rPr kumimoji="0" lang="en-US" altLang="en-US" sz="1200"/>
              <a:pPr/>
              <a:t>3/29/2021</a:t>
            </a:fld>
            <a:endParaRPr kumimoji="0" lang="en-US" altLang="en-US" sz="1200"/>
          </a:p>
        </p:txBody>
      </p:sp>
      <p:sp>
        <p:nvSpPr>
          <p:cNvPr id="675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FB2E4B7-7BFD-4A7C-9AE5-E71A84B8E6AD}" type="slidenum">
              <a:rPr kumimoji="0" lang="en-US" altLang="en-US" sz="1200"/>
              <a:pPr/>
              <a:t>40</a:t>
            </a:fld>
            <a:endParaRPr kumimoji="0" lang="en-US" altLang="en-US" sz="120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35383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DFF6AF4-CA2C-4DAA-86E3-FFE9CE086456}" type="datetime1">
              <a:rPr kumimoji="0" lang="en-US" altLang="en-US" sz="1200"/>
              <a:pPr/>
              <a:t>3/29/2021</a:t>
            </a:fld>
            <a:endParaRPr kumimoji="0" lang="en-US" altLang="en-US" sz="1200"/>
          </a:p>
        </p:txBody>
      </p:sp>
      <p:sp>
        <p:nvSpPr>
          <p:cNvPr id="757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20">
              <a:defRPr kumimoji="1" sz="2400">
                <a:solidFill>
                  <a:schemeClr val="tx1"/>
                </a:solidFill>
                <a:latin typeface="Times New Roman" panose="02020603050405020304" pitchFamily="18" charset="0"/>
              </a:defRPr>
            </a:lvl1pPr>
            <a:lvl2pPr marL="742895" indent="-285729" defTabSz="928620">
              <a:defRPr kumimoji="1" sz="2400">
                <a:solidFill>
                  <a:schemeClr val="tx1"/>
                </a:solidFill>
                <a:latin typeface="Times New Roman" panose="02020603050405020304" pitchFamily="18" charset="0"/>
              </a:defRPr>
            </a:lvl2pPr>
            <a:lvl3pPr marL="1142917" indent="-228583" defTabSz="928620">
              <a:defRPr kumimoji="1" sz="2400">
                <a:solidFill>
                  <a:schemeClr val="tx1"/>
                </a:solidFill>
                <a:latin typeface="Times New Roman" panose="02020603050405020304" pitchFamily="18" charset="0"/>
              </a:defRPr>
            </a:lvl3pPr>
            <a:lvl4pPr marL="1600083" indent="-228583" defTabSz="928620">
              <a:defRPr kumimoji="1" sz="2400">
                <a:solidFill>
                  <a:schemeClr val="tx1"/>
                </a:solidFill>
                <a:latin typeface="Times New Roman" panose="02020603050405020304" pitchFamily="18" charset="0"/>
              </a:defRPr>
            </a:lvl4pPr>
            <a:lvl5pPr marL="2057250" indent="-228583" defTabSz="928620">
              <a:defRPr kumimoji="1" sz="2400">
                <a:solidFill>
                  <a:schemeClr val="tx1"/>
                </a:solidFill>
                <a:latin typeface="Times New Roman" panose="02020603050405020304" pitchFamily="18" charset="0"/>
              </a:defRPr>
            </a:lvl5pPr>
            <a:lvl6pPr marL="25144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2862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AE12C4B-03FA-4527-946F-2BAE3B13273C}" type="slidenum">
              <a:rPr kumimoji="0" lang="en-US" altLang="en-US" sz="1200"/>
              <a:pPr/>
              <a:t>41</a:t>
            </a:fld>
            <a:endParaRPr kumimoji="0" lang="en-US" altLang="en-US"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9926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https://www.uniformlaws.org/committees/community-home?CommunityKey=16acd023-5df6-4857-be45-46fc988cdb18</a:t>
            </a:r>
            <a:endParaRPr lang="en-US" dirty="0"/>
          </a:p>
        </p:txBody>
      </p:sp>
      <p:sp>
        <p:nvSpPr>
          <p:cNvPr id="4" name="Date Placeholder 3"/>
          <p:cNvSpPr>
            <a:spLocks noGrp="1"/>
          </p:cNvSpPr>
          <p:nvPr>
            <p:ph type="dt" idx="10"/>
          </p:nvPr>
        </p:nvSpPr>
        <p:spPr/>
        <p:txBody>
          <a:bodyPr/>
          <a:lstStyle/>
          <a:p>
            <a:pPr>
              <a:defRPr/>
            </a:pPr>
            <a:fld id="{42CBCF43-E47E-40C5-8C3E-C0B4F08F9CAD}" type="datetime1">
              <a:rPr lang="en-US" altLang="en-US" smtClean="0"/>
              <a:t>3/29/2021</a:t>
            </a:fld>
            <a:endParaRPr lang="en-US" altLang="en-US"/>
          </a:p>
        </p:txBody>
      </p:sp>
      <p:sp>
        <p:nvSpPr>
          <p:cNvPr id="5" name="Slide Number Placeholder 4"/>
          <p:cNvSpPr>
            <a:spLocks noGrp="1"/>
          </p:cNvSpPr>
          <p:nvPr>
            <p:ph type="sldNum" sz="quarter" idx="11"/>
          </p:nvPr>
        </p:nvSpPr>
        <p:spPr/>
        <p:txBody>
          <a:bodyPr/>
          <a:lstStyle/>
          <a:p>
            <a:fld id="{B695E181-EB8E-4A25-8D1A-E4885793061E}" type="slidenum">
              <a:rPr lang="en-US" altLang="en-US" smtClean="0"/>
              <a:pPr/>
              <a:t>6</a:t>
            </a:fld>
            <a:endParaRPr lang="en-US" altLang="en-US"/>
          </a:p>
        </p:txBody>
      </p:sp>
    </p:spTree>
    <p:extLst>
      <p:ext uri="{BB962C8B-B14F-4D97-AF65-F5344CB8AC3E}">
        <p14:creationId xmlns:p14="http://schemas.microsoft.com/office/powerpoint/2010/main" val="255990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8B76DBA-93AA-4F93-AB73-054C6C3879EE}" type="datetime1">
              <a:rPr kumimoji="0" lang="en-US" altLang="en-US" sz="1200"/>
              <a:t>3/29/2021</a:t>
            </a:fld>
            <a:endParaRPr kumimoji="0" lang="en-US" altLang="en-US" sz="1200"/>
          </a:p>
        </p:txBody>
      </p:sp>
      <p:sp>
        <p:nvSpPr>
          <p:cNvPr id="675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C18FB97E-A35B-4D5D-B3BD-EC2573E8AE2D}" type="slidenum">
              <a:rPr kumimoji="0" lang="en-US" altLang="en-US" sz="1200"/>
              <a:pPr/>
              <a:t>11</a:t>
            </a:fld>
            <a:endParaRPr kumimoji="0" lang="en-US" altLang="en-US" sz="1200"/>
          </a:p>
        </p:txBody>
      </p:sp>
      <p:sp>
        <p:nvSpPr>
          <p:cNvPr id="67588" name="Rectangle 2"/>
          <p:cNvSpPr>
            <a:spLocks noGrp="1" noRot="1" noChangeAspect="1" noChangeArrowheads="1" noTextEdit="1"/>
          </p:cNvSpPr>
          <p:nvPr>
            <p:ph type="sldImg"/>
          </p:nvPr>
        </p:nvSpPr>
        <p:spPr>
          <a:xfrm>
            <a:off x="406400" y="698500"/>
            <a:ext cx="6197600" cy="3486150"/>
          </a:xfrm>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5208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7EE4101-093B-4271-8C85-72FA39F3DEE0}" type="datetime1">
              <a:rPr kumimoji="0" lang="en-US" altLang="en-US" sz="1200"/>
              <a:t>3/29/2021</a:t>
            </a:fld>
            <a:endParaRPr kumimoji="0" lang="en-US" altLang="en-US" sz="1200"/>
          </a:p>
        </p:txBody>
      </p:sp>
      <p:sp>
        <p:nvSpPr>
          <p:cNvPr id="686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F521487-0AA7-47A6-AD4F-D1C209DFD87D}" type="slidenum">
              <a:rPr kumimoji="0" lang="en-US" altLang="en-US" sz="1200"/>
              <a:pPr/>
              <a:t>13</a:t>
            </a:fld>
            <a:endParaRPr kumimoji="0" lang="en-US" altLang="en-US" sz="1200"/>
          </a:p>
        </p:txBody>
      </p:sp>
      <p:sp>
        <p:nvSpPr>
          <p:cNvPr id="68612" name="Rectangle 2"/>
          <p:cNvSpPr>
            <a:spLocks noGrp="1" noRot="1" noChangeAspect="1" noChangeArrowheads="1" noTextEdit="1"/>
          </p:cNvSpPr>
          <p:nvPr>
            <p:ph type="sldImg"/>
          </p:nvPr>
        </p:nvSpPr>
        <p:spPr>
          <a:xfrm>
            <a:off x="406400" y="698500"/>
            <a:ext cx="6197600" cy="3486150"/>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7876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EABCBF-18F0-4ECB-9966-6D0424F93B48}" type="datetime1">
              <a:rPr kumimoji="0" lang="en-US" altLang="en-US" sz="1200"/>
              <a:t>3/29/2021</a:t>
            </a:fld>
            <a:endParaRPr kumimoji="0" lang="en-US" altLang="en-US" sz="1200"/>
          </a:p>
        </p:txBody>
      </p:sp>
      <p:sp>
        <p:nvSpPr>
          <p:cNvPr id="696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F5CC858-6D69-409F-AD3C-654507A42163}" type="slidenum">
              <a:rPr kumimoji="0" lang="en-US" altLang="en-US" sz="1200"/>
              <a:pPr/>
              <a:t>14</a:t>
            </a:fld>
            <a:endParaRPr kumimoji="0" lang="en-US" altLang="en-US" sz="1200"/>
          </a:p>
        </p:txBody>
      </p:sp>
      <p:sp>
        <p:nvSpPr>
          <p:cNvPr id="69636" name="Rectangle 2"/>
          <p:cNvSpPr>
            <a:spLocks noGrp="1" noRot="1" noChangeAspect="1" noChangeArrowheads="1" noTextEdit="1"/>
          </p:cNvSpPr>
          <p:nvPr>
            <p:ph type="sldImg"/>
          </p:nvPr>
        </p:nvSpPr>
        <p:spPr>
          <a:xfrm>
            <a:off x="406400" y="698500"/>
            <a:ext cx="6197600" cy="3486150"/>
          </a:xfrm>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5358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1FEDB0C-925A-4E03-8A98-906349DBEC5B}" type="datetime1">
              <a:rPr kumimoji="0" lang="en-US" altLang="en-US" sz="1200"/>
              <a:t>3/29/2021</a:t>
            </a:fld>
            <a:endParaRPr kumimoji="0" lang="en-US" altLang="en-US" sz="1200"/>
          </a:p>
        </p:txBody>
      </p:sp>
      <p:sp>
        <p:nvSpPr>
          <p:cNvPr id="727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1DF49160-BE06-48EC-B9A9-F35DEF5075B5}" type="slidenum">
              <a:rPr kumimoji="0" lang="en-US" altLang="en-US" sz="1200"/>
              <a:pPr/>
              <a:t>15</a:t>
            </a:fld>
            <a:endParaRPr kumimoji="0" lang="en-US" altLang="en-US" sz="1200"/>
          </a:p>
        </p:txBody>
      </p:sp>
      <p:sp>
        <p:nvSpPr>
          <p:cNvPr id="72708" name="Rectangle 2"/>
          <p:cNvSpPr>
            <a:spLocks noGrp="1" noRot="1" noChangeAspect="1" noChangeArrowheads="1" noTextEdit="1"/>
          </p:cNvSpPr>
          <p:nvPr>
            <p:ph type="sldImg"/>
          </p:nvPr>
        </p:nvSpPr>
        <p:spPr>
          <a:xfrm>
            <a:off x="406400" y="698500"/>
            <a:ext cx="6197600" cy="3486150"/>
          </a:xfrm>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2876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12F43F8-E5B4-4293-9275-C30EC54EA101}" type="datetime1">
              <a:rPr kumimoji="0" lang="en-US" altLang="en-US" sz="1200"/>
              <a:t>3/29/2021</a:t>
            </a:fld>
            <a:endParaRPr kumimoji="0" lang="en-US" altLang="en-US" sz="1200"/>
          </a:p>
        </p:txBody>
      </p:sp>
      <p:sp>
        <p:nvSpPr>
          <p:cNvPr id="737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6A6A80B-9086-4EE4-AAE5-6D8A7F2FF124}" type="slidenum">
              <a:rPr kumimoji="0" lang="en-US" altLang="en-US" sz="1200"/>
              <a:pPr/>
              <a:t>16</a:t>
            </a:fld>
            <a:endParaRPr kumimoji="0" lang="en-US" altLang="en-US" sz="1200"/>
          </a:p>
        </p:txBody>
      </p:sp>
      <p:sp>
        <p:nvSpPr>
          <p:cNvPr id="73732" name="Rectangle 2"/>
          <p:cNvSpPr>
            <a:spLocks noGrp="1" noRot="1" noChangeAspect="1" noChangeArrowheads="1" noTextEdit="1"/>
          </p:cNvSpPr>
          <p:nvPr>
            <p:ph type="sldImg"/>
          </p:nvPr>
        </p:nvSpPr>
        <p:spPr>
          <a:xfrm>
            <a:off x="406400" y="698500"/>
            <a:ext cx="6197600" cy="3486150"/>
          </a:xfrm>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2147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12F43F8-E5B4-4293-9275-C30EC54EA101}" type="datetime1">
              <a:rPr kumimoji="0" lang="en-US" altLang="en-US" sz="1200"/>
              <a:t>3/29/2021</a:t>
            </a:fld>
            <a:endParaRPr kumimoji="0" lang="en-US" altLang="en-US" sz="1200"/>
          </a:p>
        </p:txBody>
      </p:sp>
      <p:sp>
        <p:nvSpPr>
          <p:cNvPr id="737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6A6A80B-9086-4EE4-AAE5-6D8A7F2FF124}" type="slidenum">
              <a:rPr kumimoji="0" lang="en-US" altLang="en-US" sz="1200"/>
              <a:pPr/>
              <a:t>17</a:t>
            </a:fld>
            <a:endParaRPr kumimoji="0" lang="en-US" altLang="en-US" sz="1200"/>
          </a:p>
        </p:txBody>
      </p:sp>
      <p:sp>
        <p:nvSpPr>
          <p:cNvPr id="73732" name="Rectangle 2"/>
          <p:cNvSpPr>
            <a:spLocks noGrp="1" noRot="1" noChangeAspect="1" noChangeArrowheads="1" noTextEdit="1"/>
          </p:cNvSpPr>
          <p:nvPr>
            <p:ph type="sldImg"/>
          </p:nvPr>
        </p:nvSpPr>
        <p:spPr>
          <a:xfrm>
            <a:off x="406400" y="698500"/>
            <a:ext cx="6197600" cy="3486150"/>
          </a:xfrm>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7099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smtClean="0">
                <a:solidFill>
                  <a:schemeClr val="hlink"/>
                </a:solidFill>
              </a:defRPr>
            </a:lvl1pPr>
          </a:lstStyle>
          <a:p>
            <a:pPr>
              <a:defRPr/>
            </a:pPr>
            <a:fld id="{233F2C55-8B41-4D6E-852E-BFDC5D23D8D1}" type="datetime4">
              <a:rPr lang="en-US" smtClean="0"/>
              <a:t>March 29, 2021</a:t>
            </a:fld>
            <a:endParaRPr lang="en-US" altLang="en-US"/>
          </a:p>
        </p:txBody>
      </p:sp>
      <p:sp>
        <p:nvSpPr>
          <p:cNvPr id="7" name="Rectangle 7"/>
          <p:cNvSpPr>
            <a:spLocks noGrp="1" noChangeArrowheads="1"/>
          </p:cNvSpPr>
          <p:nvPr>
            <p:ph type="ftr" sz="quarter" idx="11"/>
          </p:nvPr>
        </p:nvSpPr>
        <p:spPr/>
        <p:txBody>
          <a:bodyPr/>
          <a:lstStyle>
            <a:lvl1pPr>
              <a:defRPr smtClean="0">
                <a:solidFill>
                  <a:schemeClr val="hlink"/>
                </a:solidFill>
              </a:defRPr>
            </a:lvl1pPr>
          </a:lstStyle>
          <a:p>
            <a:pPr>
              <a:defRPr/>
            </a:pPr>
            <a:r>
              <a:rPr lang="en-US" altLang="en-US"/>
              <a:t>Copyright © 2000-11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5D98231D-FD09-4B74-AEE7-EA1A6DC1DAB8}" type="slidenum">
              <a:rPr lang="en-US" altLang="en-US"/>
              <a:pPr/>
              <a:t>‹#›</a:t>
            </a:fld>
            <a:endParaRPr lang="en-US" altLang="en-US"/>
          </a:p>
        </p:txBody>
      </p:sp>
    </p:spTree>
    <p:extLst>
      <p:ext uri="{BB962C8B-B14F-4D97-AF65-F5344CB8AC3E}">
        <p14:creationId xmlns:p14="http://schemas.microsoft.com/office/powerpoint/2010/main" val="183886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A1E9F28D-2B73-4E6F-BBC7-2C844202A977}" type="datetime4">
              <a:rPr lang="en-US" smtClean="0"/>
              <a:t>March 29, 2021</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74BA3679-4B8E-49DE-A637-446B32581E95}" type="slidenum">
              <a:rPr lang="en-US" altLang="en-US"/>
              <a:pPr/>
              <a:t>‹#›</a:t>
            </a:fld>
            <a:endParaRPr lang="en-US" altLang="en-US"/>
          </a:p>
        </p:txBody>
      </p:sp>
    </p:spTree>
    <p:extLst>
      <p:ext uri="{BB962C8B-B14F-4D97-AF65-F5344CB8AC3E}">
        <p14:creationId xmlns:p14="http://schemas.microsoft.com/office/powerpoint/2010/main" val="296720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44BB1D58-9B2B-4B50-99D3-A759FB2A10DE}" type="datetime4">
              <a:rPr lang="en-US" smtClean="0"/>
              <a:t>March 29, 2021</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E9D4F6DD-F25D-4CE6-8AAB-8A368239503D}" type="slidenum">
              <a:rPr lang="en-US" altLang="en-US"/>
              <a:pPr/>
              <a:t>‹#›</a:t>
            </a:fld>
            <a:endParaRPr lang="en-US" altLang="en-US"/>
          </a:p>
        </p:txBody>
      </p:sp>
    </p:spTree>
    <p:extLst>
      <p:ext uri="{BB962C8B-B14F-4D97-AF65-F5344CB8AC3E}">
        <p14:creationId xmlns:p14="http://schemas.microsoft.com/office/powerpoint/2010/main" val="226724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3EFE4309-9341-4364-B32C-5F844DFB8897}" type="datetime4">
              <a:rPr lang="en-US" smtClean="0"/>
              <a:t>March 29, 2021</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FD36B11E-2257-407F-9B8E-FE366917DEB0}" type="slidenum">
              <a:rPr lang="en-US" altLang="en-US"/>
              <a:pPr/>
              <a:t>‹#›</a:t>
            </a:fld>
            <a:endParaRPr lang="en-US" altLang="en-US"/>
          </a:p>
        </p:txBody>
      </p:sp>
    </p:spTree>
    <p:extLst>
      <p:ext uri="{BB962C8B-B14F-4D97-AF65-F5344CB8AC3E}">
        <p14:creationId xmlns:p14="http://schemas.microsoft.com/office/powerpoint/2010/main" val="226479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solidFill>
                  <a:srgbClr val="0000FF"/>
                </a:solidFill>
              </a:defRPr>
            </a:lvl1pPr>
            <a:lvl2pPr>
              <a:defRPr sz="3600"/>
            </a:lvl2pPr>
            <a:lvl3pPr>
              <a:defRPr sz="3600"/>
            </a:lvl3pPr>
            <a:lvl4pPr>
              <a:defRPr sz="3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fld id="{A2522C94-B56F-4327-9DC3-E315EF614281}" type="datetime4">
              <a:rPr lang="en-US" smtClean="0"/>
              <a:t>March 29, 2021</a:t>
            </a:fld>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19B99AF5-3684-4B1A-B9DA-3B77DE1831F0}" type="slidenum">
              <a:rPr lang="en-US" altLang="en-US"/>
              <a:pPr/>
              <a:t>‹#›</a:t>
            </a:fld>
            <a:endParaRPr lang="en-US" altLang="en-US"/>
          </a:p>
        </p:txBody>
      </p:sp>
    </p:spTree>
    <p:extLst>
      <p:ext uri="{BB962C8B-B14F-4D97-AF65-F5344CB8AC3E}">
        <p14:creationId xmlns:p14="http://schemas.microsoft.com/office/powerpoint/2010/main" val="197810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B071EEF-BABA-4DBD-A4A5-0105BF60C42D}" type="datetime4">
              <a:rPr lang="en-US" smtClean="0"/>
              <a:t>March 29, 2021</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C7AB61E9-6A21-4FE4-9F7C-2843A8B39592}" type="slidenum">
              <a:rPr lang="en-US" altLang="en-US"/>
              <a:pPr/>
              <a:t>‹#›</a:t>
            </a:fld>
            <a:endParaRPr lang="en-US" altLang="en-US"/>
          </a:p>
        </p:txBody>
      </p:sp>
    </p:spTree>
    <p:extLst>
      <p:ext uri="{BB962C8B-B14F-4D97-AF65-F5344CB8AC3E}">
        <p14:creationId xmlns:p14="http://schemas.microsoft.com/office/powerpoint/2010/main" val="329931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9C69FE89-ECDB-4FE1-9093-0DC2BAFD040B}" type="datetime4">
              <a:rPr lang="en-US" smtClean="0"/>
              <a:t>March 29, 2021</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E66F51EB-6BA4-49CE-9285-DD4D222C09CB}" type="slidenum">
              <a:rPr lang="en-US" altLang="en-US"/>
              <a:pPr/>
              <a:t>‹#›</a:t>
            </a:fld>
            <a:endParaRPr lang="en-US" altLang="en-US"/>
          </a:p>
        </p:txBody>
      </p:sp>
    </p:spTree>
    <p:extLst>
      <p:ext uri="{BB962C8B-B14F-4D97-AF65-F5344CB8AC3E}">
        <p14:creationId xmlns:p14="http://schemas.microsoft.com/office/powerpoint/2010/main" val="208280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AAB5DB57-8B9B-4261-B87B-5F38F30E1638}" type="datetime4">
              <a:rPr lang="en-US" smtClean="0"/>
              <a:t>March 29, 2021</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5EA94E49-AE06-4EBF-A2D9-B82F94042C0A}" type="slidenum">
              <a:rPr lang="en-US" altLang="en-US"/>
              <a:pPr/>
              <a:t>‹#›</a:t>
            </a:fld>
            <a:endParaRPr lang="en-US" altLang="en-US"/>
          </a:p>
        </p:txBody>
      </p:sp>
    </p:spTree>
    <p:extLst>
      <p:ext uri="{BB962C8B-B14F-4D97-AF65-F5344CB8AC3E}">
        <p14:creationId xmlns:p14="http://schemas.microsoft.com/office/powerpoint/2010/main" val="83800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A24F1F4F-E275-4791-9626-FF62B632AEA1}" type="datetime4">
              <a:rPr lang="en-US" smtClean="0"/>
              <a:t>March 29, 2021</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BB22CC23-6FCC-434E-A924-D9813A0F0163}" type="slidenum">
              <a:rPr lang="en-US" altLang="en-US"/>
              <a:pPr/>
              <a:t>‹#›</a:t>
            </a:fld>
            <a:endParaRPr lang="en-US" altLang="en-US"/>
          </a:p>
        </p:txBody>
      </p:sp>
    </p:spTree>
    <p:extLst>
      <p:ext uri="{BB962C8B-B14F-4D97-AF65-F5344CB8AC3E}">
        <p14:creationId xmlns:p14="http://schemas.microsoft.com/office/powerpoint/2010/main" val="348912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B111531-C7F9-49FE-933B-444F7D4C310A}" type="datetime4">
              <a:rPr lang="en-US" smtClean="0"/>
              <a:t>March 29, 2021</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B6F92075-FF42-4BF2-ACC3-30CBFFA55EBD}" type="slidenum">
              <a:rPr lang="en-US" altLang="en-US"/>
              <a:pPr/>
              <a:t>‹#›</a:t>
            </a:fld>
            <a:endParaRPr lang="en-US" altLang="en-US"/>
          </a:p>
        </p:txBody>
      </p:sp>
    </p:spTree>
    <p:extLst>
      <p:ext uri="{BB962C8B-B14F-4D97-AF65-F5344CB8AC3E}">
        <p14:creationId xmlns:p14="http://schemas.microsoft.com/office/powerpoint/2010/main" val="150367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E8ED36F-CF36-4C1B-BF1E-8FBF723D2584}" type="datetime4">
              <a:rPr lang="en-US" smtClean="0"/>
              <a:t>March 29, 2021</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7702CDBB-CE6C-460A-B63A-56052F27E9BE}" type="slidenum">
              <a:rPr lang="en-US" altLang="en-US"/>
              <a:pPr/>
              <a:t>‹#›</a:t>
            </a:fld>
            <a:endParaRPr lang="en-US" altLang="en-US"/>
          </a:p>
        </p:txBody>
      </p:sp>
    </p:spTree>
    <p:extLst>
      <p:ext uri="{BB962C8B-B14F-4D97-AF65-F5344CB8AC3E}">
        <p14:creationId xmlns:p14="http://schemas.microsoft.com/office/powerpoint/2010/main" val="70189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81B4EBF-3C4A-4500-B9BA-5EF7F0FBA410}" type="datetime4">
              <a:rPr lang="en-US" smtClean="0"/>
              <a:t>March 29, 2021</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D4AC5F1B-307D-4012-A5A3-6690A26D3383}" type="slidenum">
              <a:rPr lang="en-US" altLang="en-US"/>
              <a:pPr/>
              <a:t>‹#›</a:t>
            </a:fld>
            <a:endParaRPr lang="en-US" altLang="en-US"/>
          </a:p>
        </p:txBody>
      </p:sp>
    </p:spTree>
    <p:extLst>
      <p:ext uri="{BB962C8B-B14F-4D97-AF65-F5344CB8AC3E}">
        <p14:creationId xmlns:p14="http://schemas.microsoft.com/office/powerpoint/2010/main" val="145330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533400 w 21600"/>
              <a:gd name="T3" fmla="*/ 6018212 h 21600"/>
              <a:gd name="T4" fmla="*/ 0 w 21600"/>
              <a:gd name="T5" fmla="*/ 60182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rgbClr val="000066"/>
                </a:solidFill>
                <a:latin typeface="+mn-lt"/>
              </a:defRPr>
            </a:lvl1pPr>
          </a:lstStyle>
          <a:p>
            <a:pPr>
              <a:defRPr/>
            </a:pPr>
            <a:fld id="{6B535372-B32E-4D6E-8E31-3CD7962B2073}" type="datetime4">
              <a:rPr lang="en-US" smtClean="0"/>
              <a:t>March 29, 2021</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rgbClr val="000066"/>
                </a:solidFill>
                <a:latin typeface="+mn-lt"/>
              </a:defRPr>
            </a:lvl1pPr>
          </a:lstStyle>
          <a:p>
            <a:pPr>
              <a:defRPr/>
            </a:pPr>
            <a:r>
              <a:rPr lang="en-US" altLang="en-US"/>
              <a:t>Copyright © 2000-11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74E294B9-DE7C-4F4A-B810-B389249AC3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iming>
    <p:tnLst>
      <p:par>
        <p:cTn id="1" dur="indefinite" restart="never" nodeType="tmRoot"/>
      </p:par>
    </p:tnLst>
  </p:timing>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mazon.com/Commercial-Debtor-Creditor-Selected-Statutes-2020/dp/1684679745/ref=sr_1_1?dchild=1&amp;keywords=baird+commercial+law&amp;qid=1617036724&amp;sr=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document/d/1Jhd5hvEnQAfPpgxZjApcHja8dcnKDgpz9f3S7pfsDCE/edit?usp=shar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docs.google.com/document/d/1nr5TBT-D7lcB77jkR0vFVRjlngjuhk7p3HAYntFjMy8/edit?usp=shar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tm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picker.uchicago.edu/sectrans/PickerSecTransStatuteF18.pdf" TargetMode="External"/><Relationship Id="rId2" Type="http://schemas.openxmlformats.org/officeDocument/2006/relationships/hyperlink" Target="http://picker.uchicago.edu/sectrans/STSyllOnline.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de.dccouncil.us/dc/council/code/titles/28/subtitles/I/articles/9/" TargetMode="External"/><Relationship Id="rId2" Type="http://schemas.openxmlformats.org/officeDocument/2006/relationships/hyperlink" Target="https://nebraskalegislature.gov/laws/browse-ucc.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2800" dirty="0"/>
              <a:t>Class 1</a:t>
            </a:r>
            <a:br>
              <a:rPr lang="en-US" altLang="en-US" sz="2800" dirty="0"/>
            </a:br>
            <a:r>
              <a:rPr lang="en-US" altLang="en-US" sz="2800" dirty="0"/>
              <a:t>Secured </a:t>
            </a:r>
            <a:r>
              <a:rPr lang="en-US" altLang="en-US" sz="2800" dirty="0" smtClean="0"/>
              <a:t>Transactions Spring 2021</a:t>
            </a:r>
            <a:r>
              <a:rPr lang="en-US" altLang="en-US" sz="2800" dirty="0"/>
              <a:t/>
            </a:r>
            <a:br>
              <a:rPr lang="en-US" altLang="en-US" sz="2800" dirty="0"/>
            </a:br>
            <a:r>
              <a:rPr lang="en-US" altLang="en-US" sz="2800" dirty="0"/>
              <a:t/>
            </a:r>
            <a:br>
              <a:rPr lang="en-US" altLang="en-US" sz="2800" dirty="0"/>
            </a:br>
            <a:r>
              <a:rPr lang="en-US" altLang="en-US" sz="2800" dirty="0"/>
              <a:t/>
            </a:r>
            <a:br>
              <a:rPr lang="en-US" altLang="en-US" sz="2800" dirty="0"/>
            </a:br>
            <a:r>
              <a:rPr lang="en-US" altLang="en-US" sz="4800" dirty="0" smtClean="0"/>
              <a:t>What is a Security Interest?</a:t>
            </a:r>
            <a:endParaRPr lang="en-US" altLang="en-US" sz="4800" dirty="0"/>
          </a:p>
        </p:txBody>
      </p:sp>
      <p:sp>
        <p:nvSpPr>
          <p:cNvPr id="3075" name="Rectangle 3"/>
          <p:cNvSpPr>
            <a:spLocks noGrp="1" noChangeArrowheads="1"/>
          </p:cNvSpPr>
          <p:nvPr>
            <p:ph type="subTitle" idx="1"/>
          </p:nvPr>
        </p:nvSpPr>
        <p:spPr/>
        <p:txBody>
          <a:bodyPr/>
          <a:lstStyle/>
          <a:p>
            <a:r>
              <a:rPr lang="en-US" altLang="en-US" dirty="0" smtClean="0">
                <a:solidFill>
                  <a:srgbClr val="0000FF"/>
                </a:solidFill>
              </a:rPr>
              <a:t>Randal C. Picker</a:t>
            </a:r>
          </a:p>
          <a:p>
            <a:r>
              <a:rPr lang="en-US" altLang="en-US" sz="2000" dirty="0" smtClean="0">
                <a:solidFill>
                  <a:srgbClr val="0000FF"/>
                </a:solidFill>
              </a:rPr>
              <a:t>James Parker Hall Distinguished Service Professor of Law</a:t>
            </a:r>
          </a:p>
          <a:p>
            <a:endParaRPr lang="en-US" altLang="en-US" sz="1600" dirty="0">
              <a:solidFill>
                <a:srgbClr val="0000FF"/>
              </a:solidFill>
            </a:endParaRPr>
          </a:p>
          <a:p>
            <a:r>
              <a:rPr lang="en-US" altLang="en-US" dirty="0" smtClean="0">
                <a:solidFill>
                  <a:srgbClr val="0000FF"/>
                </a:solidFill>
              </a:rPr>
              <a:t>The Law School</a:t>
            </a:r>
          </a:p>
          <a:p>
            <a:r>
              <a:rPr lang="en-US" altLang="en-US" dirty="0" smtClean="0">
                <a:solidFill>
                  <a:srgbClr val="0000FF"/>
                </a:solidFill>
              </a:rPr>
              <a:t>The University of Chicago</a:t>
            </a:r>
          </a:p>
          <a:p>
            <a:endParaRPr lang="en-US" altLang="en-US" sz="1800" dirty="0" smtClean="0">
              <a:solidFill>
                <a:srgbClr val="0000FF"/>
              </a:solidFill>
            </a:endParaRPr>
          </a:p>
          <a:p>
            <a:r>
              <a:rPr lang="en-US" altLang="en-US" sz="1800" dirty="0" smtClean="0">
                <a:solidFill>
                  <a:srgbClr val="0000FF"/>
                </a:solidFill>
              </a:rPr>
              <a:t>Copyright </a:t>
            </a:r>
            <a:r>
              <a:rPr lang="en-US" altLang="en-US" sz="1800">
                <a:solidFill>
                  <a:srgbClr val="0000FF"/>
                </a:solidFill>
              </a:rPr>
              <a:t>© </a:t>
            </a:r>
            <a:r>
              <a:rPr lang="en-US" altLang="en-US" sz="1800" smtClean="0">
                <a:solidFill>
                  <a:srgbClr val="0000FF"/>
                </a:solidFill>
              </a:rPr>
              <a:t>2001-21 </a:t>
            </a:r>
            <a:r>
              <a:rPr lang="en-US" altLang="en-US" sz="1800" dirty="0">
                <a:solidFill>
                  <a:srgbClr val="0000FF"/>
                </a:solidFill>
              </a:rPr>
              <a:t>Randal C. Picker.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 Text</a:t>
            </a:r>
            <a:endParaRPr lang="en-US" dirty="0"/>
          </a:p>
        </p:txBody>
      </p:sp>
      <p:sp>
        <p:nvSpPr>
          <p:cNvPr id="3" name="Content Placeholder 2"/>
          <p:cNvSpPr>
            <a:spLocks noGrp="1"/>
          </p:cNvSpPr>
          <p:nvPr>
            <p:ph idx="1"/>
          </p:nvPr>
        </p:nvSpPr>
        <p:spPr/>
        <p:txBody>
          <a:bodyPr/>
          <a:lstStyle/>
          <a:p>
            <a:r>
              <a:rPr lang="en-US" dirty="0" smtClean="0"/>
              <a:t>Maybe Get</a:t>
            </a:r>
          </a:p>
          <a:p>
            <a:pPr lvl="1"/>
            <a:r>
              <a:rPr lang="en-US" dirty="0" smtClean="0"/>
              <a:t>Baird et al: </a:t>
            </a:r>
            <a:r>
              <a:rPr lang="en-US" dirty="0"/>
              <a:t>Statutes book: </a:t>
            </a:r>
            <a:r>
              <a:rPr lang="en-US" dirty="0">
                <a:hlinkClick r:id="rId2"/>
              </a:rPr>
              <a:t>https://</a:t>
            </a:r>
            <a:r>
              <a:rPr lang="en-US" dirty="0" smtClean="0">
                <a:hlinkClick r:id="rId2"/>
              </a:rPr>
              <a:t>www.amazon.com/Commercial-Debtor-Creditor-Selected-Statutes-2020/dp/1684679745/ref=sr_1_1?dchild=1&amp;keywords=baird+commercial+law&amp;qid=1617036724&amp;sr=8-1</a:t>
            </a:r>
            <a:r>
              <a:rPr lang="en-US" dirty="0" smtClean="0"/>
              <a:t>  </a:t>
            </a:r>
            <a:endParaRPr lang="en-US" dirty="0"/>
          </a:p>
        </p:txBody>
      </p:sp>
      <p:sp>
        <p:nvSpPr>
          <p:cNvPr id="4" name="Date Placeholder 3"/>
          <p:cNvSpPr>
            <a:spLocks noGrp="1"/>
          </p:cNvSpPr>
          <p:nvPr>
            <p:ph type="dt" sz="half" idx="10"/>
          </p:nvPr>
        </p:nvSpPr>
        <p:spPr/>
        <p:txBody>
          <a:bodyPr/>
          <a:lstStyle/>
          <a:p>
            <a:pPr>
              <a:defRPr/>
            </a:pPr>
            <a:fld id="{A2522C94-B56F-4327-9DC3-E315EF614281}" type="datetime4">
              <a:rPr lang="en-US" smtClean="0"/>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19B99AF5-3684-4B1A-B9DA-3B77DE1831F0}" type="slidenum">
              <a:rPr lang="en-US" altLang="en-US" smtClean="0"/>
              <a:pPr/>
              <a:t>10</a:t>
            </a:fld>
            <a:endParaRPr lang="en-US" altLang="en-US"/>
          </a:p>
        </p:txBody>
      </p:sp>
    </p:spTree>
    <p:extLst>
      <p:ext uri="{BB962C8B-B14F-4D97-AF65-F5344CB8AC3E}">
        <p14:creationId xmlns:p14="http://schemas.microsoft.com/office/powerpoint/2010/main" val="1108198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fld id="{276A6978-8A17-4C6D-94AC-5E0772DA083E}" type="datetime4">
              <a:rPr lang="en-US" smtClean="0"/>
              <a:t>March 29, 2021</a:t>
            </a:fld>
            <a:endParaRPr lang="en-US" altLang="en-US">
              <a:solidFill>
                <a:schemeClr val="bg2"/>
              </a:solidFill>
            </a:endParaRPr>
          </a:p>
        </p:txBody>
      </p:sp>
      <p:sp>
        <p:nvSpPr>
          <p:cNvPr id="1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234E174-0DFB-4113-989E-6030A5246CA0}" type="slidenum">
              <a:rPr lang="en-US" altLang="en-US" sz="1400">
                <a:solidFill>
                  <a:srgbClr val="000066"/>
                </a:solidFill>
                <a:latin typeface="Arial" panose="020B0604020202020204" pitchFamily="34" charset="0"/>
              </a:rPr>
              <a:pPr/>
              <a:t>11</a:t>
            </a:fld>
            <a:endParaRPr lang="en-US" altLang="en-US" sz="1400">
              <a:solidFill>
                <a:srgbClr val="000066"/>
              </a:solidFill>
              <a:latin typeface="Arial" panose="020B0604020202020204" pitchFamily="34" charset="0"/>
            </a:endParaRPr>
          </a:p>
        </p:txBody>
      </p:sp>
      <p:sp>
        <p:nvSpPr>
          <p:cNvPr id="20485" name="Rectangle 2"/>
          <p:cNvSpPr>
            <a:spLocks noGrp="1" noChangeArrowheads="1"/>
          </p:cNvSpPr>
          <p:nvPr>
            <p:ph type="title"/>
          </p:nvPr>
        </p:nvSpPr>
        <p:spPr/>
        <p:txBody>
          <a:bodyPr/>
          <a:lstStyle/>
          <a:p>
            <a:r>
              <a:rPr lang="en-US" altLang="en-US" smtClean="0">
                <a:cs typeface="Times New Roman" panose="02020603050405020304" pitchFamily="18" charset="0"/>
              </a:rPr>
              <a:t>Attachment and Perfection of the Security Interest</a:t>
            </a:r>
            <a:r>
              <a:rPr lang="en-US" altLang="en-US" smtClean="0"/>
              <a:t> </a:t>
            </a:r>
          </a:p>
        </p:txBody>
      </p:sp>
      <p:sp>
        <p:nvSpPr>
          <p:cNvPr id="1406979" name="AutoShape 3"/>
          <p:cNvSpPr>
            <a:spLocks noChangeArrowheads="1"/>
          </p:cNvSpPr>
          <p:nvPr/>
        </p:nvSpPr>
        <p:spPr bwMode="auto">
          <a:xfrm>
            <a:off x="8001000" y="2667000"/>
            <a:ext cx="2667000" cy="1066800"/>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1406980" name="AutoShape 4"/>
          <p:cNvSpPr>
            <a:spLocks noChangeArrowheads="1"/>
          </p:cNvSpPr>
          <p:nvPr/>
        </p:nvSpPr>
        <p:spPr bwMode="auto">
          <a:xfrm>
            <a:off x="1981200" y="2590800"/>
            <a:ext cx="1981200" cy="1219200"/>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dirty="0"/>
              <a:t>Debtor</a:t>
            </a:r>
          </a:p>
        </p:txBody>
      </p:sp>
      <p:sp>
        <p:nvSpPr>
          <p:cNvPr id="1406981" name="AutoShape 5"/>
          <p:cNvSpPr>
            <a:spLocks noChangeArrowheads="1"/>
          </p:cNvSpPr>
          <p:nvPr/>
        </p:nvSpPr>
        <p:spPr bwMode="auto">
          <a:xfrm>
            <a:off x="4953000" y="2514600"/>
            <a:ext cx="2390480" cy="5334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1: Lends $</a:t>
            </a:r>
          </a:p>
        </p:txBody>
      </p:sp>
      <p:cxnSp>
        <p:nvCxnSpPr>
          <p:cNvPr id="1406982" name="AutoShape 6"/>
          <p:cNvCxnSpPr>
            <a:cxnSpLocks noChangeShapeType="1"/>
            <a:stCxn id="1406980" idx="3"/>
            <a:endCxn id="1406979" idx="2"/>
          </p:cNvCxnSpPr>
          <p:nvPr/>
        </p:nvCxnSpPr>
        <p:spPr bwMode="auto">
          <a:xfrm>
            <a:off x="3962400" y="3200400"/>
            <a:ext cx="4305300" cy="0"/>
          </a:xfrm>
          <a:prstGeom prst="straightConnector1">
            <a:avLst/>
          </a:prstGeom>
          <a:noFill/>
          <a:ln w="190500">
            <a:solidFill>
              <a:schemeClr val="hlink"/>
            </a:solidFill>
            <a:round/>
            <a:headEnd type="triangle" w="med" len="med"/>
            <a:tailEnd/>
          </a:ln>
          <a:extLst>
            <a:ext uri="{909E8E84-426E-40DD-AFC4-6F175D3DCCD1}">
              <a14:hiddenFill xmlns:a14="http://schemas.microsoft.com/office/drawing/2010/main">
                <a:noFill/>
              </a14:hiddenFill>
            </a:ext>
          </a:extLst>
        </p:spPr>
      </p:cxnSp>
      <p:sp>
        <p:nvSpPr>
          <p:cNvPr id="1406983" name="AutoShape 7"/>
          <p:cNvSpPr>
            <a:spLocks noChangeArrowheads="1"/>
          </p:cNvSpPr>
          <p:nvPr/>
        </p:nvSpPr>
        <p:spPr bwMode="auto">
          <a:xfrm>
            <a:off x="3959257" y="1485900"/>
            <a:ext cx="4273485" cy="3810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2: Promises to repay loan</a:t>
            </a:r>
          </a:p>
        </p:txBody>
      </p:sp>
      <p:cxnSp>
        <p:nvCxnSpPr>
          <p:cNvPr id="1406984" name="AutoShape 8"/>
          <p:cNvCxnSpPr>
            <a:cxnSpLocks noChangeShapeType="1"/>
            <a:stCxn id="1406980" idx="2"/>
            <a:endCxn id="1406979" idx="3"/>
          </p:cNvCxnSpPr>
          <p:nvPr/>
        </p:nvCxnSpPr>
        <p:spPr bwMode="auto">
          <a:xfrm rot="5400000" flipH="1" flipV="1">
            <a:off x="5979319" y="726281"/>
            <a:ext cx="76200" cy="6091238"/>
          </a:xfrm>
          <a:prstGeom prst="curvedConnector3">
            <a:avLst>
              <a:gd name="adj1" fmla="val -1245838"/>
            </a:avLst>
          </a:prstGeom>
          <a:noFill/>
          <a:ln w="190500">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1406985" name="AutoShape 9"/>
          <p:cNvSpPr>
            <a:spLocks noChangeArrowheads="1"/>
          </p:cNvSpPr>
          <p:nvPr/>
        </p:nvSpPr>
        <p:spPr bwMode="auto">
          <a:xfrm>
            <a:off x="3634032" y="3487524"/>
            <a:ext cx="4671767" cy="8382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 Grants a security interest </a:t>
            </a:r>
          </a:p>
          <a:p>
            <a:pPr algn="ctr"/>
            <a:r>
              <a:rPr lang="en-US" altLang="en-US" sz="3200" dirty="0"/>
              <a:t>in a particular asset</a:t>
            </a:r>
          </a:p>
        </p:txBody>
      </p:sp>
      <p:sp>
        <p:nvSpPr>
          <p:cNvPr id="1406986" name="AutoShape 10"/>
          <p:cNvSpPr>
            <a:spLocks noChangeArrowheads="1"/>
          </p:cNvSpPr>
          <p:nvPr/>
        </p:nvSpPr>
        <p:spPr bwMode="auto">
          <a:xfrm>
            <a:off x="5105400" y="4953000"/>
            <a:ext cx="1752600" cy="1371600"/>
          </a:xfrm>
          <a:prstGeom prst="flowChartMagneticTape">
            <a:avLst/>
          </a:prstGeom>
          <a:solidFill>
            <a:srgbClr val="FF0066"/>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Public</a:t>
            </a:r>
          </a:p>
        </p:txBody>
      </p:sp>
      <p:cxnSp>
        <p:nvCxnSpPr>
          <p:cNvPr id="1406987" name="AutoShape 11"/>
          <p:cNvCxnSpPr>
            <a:cxnSpLocks noChangeShapeType="1"/>
            <a:stCxn id="1406980" idx="0"/>
            <a:endCxn id="1406979" idx="1"/>
          </p:cNvCxnSpPr>
          <p:nvPr/>
        </p:nvCxnSpPr>
        <p:spPr bwMode="auto">
          <a:xfrm rot="5400000" flipV="1">
            <a:off x="6115050" y="-552450"/>
            <a:ext cx="76200" cy="6362700"/>
          </a:xfrm>
          <a:prstGeom prst="curvedConnector3">
            <a:avLst>
              <a:gd name="adj1" fmla="val -772921"/>
            </a:avLst>
          </a:prstGeom>
          <a:noFill/>
          <a:ln w="1905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06988" name="AutoShape 12"/>
          <p:cNvCxnSpPr>
            <a:cxnSpLocks noChangeShapeType="1"/>
            <a:stCxn id="1406979" idx="4"/>
            <a:endCxn id="1406986" idx="3"/>
          </p:cNvCxnSpPr>
          <p:nvPr/>
        </p:nvCxnSpPr>
        <p:spPr bwMode="auto">
          <a:xfrm rot="5400000">
            <a:off x="7143750" y="3448050"/>
            <a:ext cx="1905000" cy="2476500"/>
          </a:xfrm>
          <a:prstGeom prst="curvedConnector2">
            <a:avLst/>
          </a:prstGeom>
          <a:noFill/>
          <a:ln w="190500">
            <a:solidFill>
              <a:srgbClr val="660066"/>
            </a:solidFill>
            <a:round/>
            <a:headEnd/>
            <a:tailEnd type="triangle" w="med" len="med"/>
          </a:ln>
          <a:extLst>
            <a:ext uri="{909E8E84-426E-40DD-AFC4-6F175D3DCCD1}">
              <a14:hiddenFill xmlns:a14="http://schemas.microsoft.com/office/drawing/2010/main">
                <a:noFill/>
              </a14:hiddenFill>
            </a:ext>
          </a:extLst>
        </p:spPr>
      </p:cxnSp>
      <p:sp>
        <p:nvSpPr>
          <p:cNvPr id="1406989" name="AutoShape 13"/>
          <p:cNvSpPr>
            <a:spLocks noChangeArrowheads="1"/>
          </p:cNvSpPr>
          <p:nvPr/>
        </p:nvSpPr>
        <p:spPr bwMode="auto">
          <a:xfrm>
            <a:off x="8305799" y="5334000"/>
            <a:ext cx="3355157" cy="9144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4: Gives notice of</a:t>
            </a:r>
          </a:p>
          <a:p>
            <a:pPr algn="ctr"/>
            <a:r>
              <a:rPr lang="en-US" altLang="en-US" sz="3200" dirty="0"/>
              <a:t>security interest</a:t>
            </a:r>
          </a:p>
        </p:txBody>
      </p:sp>
      <p:sp>
        <p:nvSpPr>
          <p:cNvPr id="17" name="Rectangle 7"/>
          <p:cNvSpPr>
            <a:spLocks noChangeArrowheads="1"/>
          </p:cNvSpPr>
          <p:nvPr/>
        </p:nvSpPr>
        <p:spPr bwMode="auto">
          <a:xfrm>
            <a:off x="12014144" y="6683531"/>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06980"/>
                                        </p:tgtEl>
                                        <p:attrNameLst>
                                          <p:attrName>style.visibility</p:attrName>
                                        </p:attrNameLst>
                                      </p:cBhvr>
                                      <p:to>
                                        <p:strVal val="visible"/>
                                      </p:to>
                                    </p:set>
                                    <p:anim calcmode="lin" valueType="num">
                                      <p:cBhvr additive="base">
                                        <p:cTn id="7" dur="500" fill="hold"/>
                                        <p:tgtEl>
                                          <p:spTgt spid="1406980"/>
                                        </p:tgtEl>
                                        <p:attrNameLst>
                                          <p:attrName>ppt_x</p:attrName>
                                        </p:attrNameLst>
                                      </p:cBhvr>
                                      <p:tavLst>
                                        <p:tav tm="0">
                                          <p:val>
                                            <p:strVal val="0-#ppt_w/2"/>
                                          </p:val>
                                        </p:tav>
                                        <p:tav tm="100000">
                                          <p:val>
                                            <p:strVal val="#ppt_x"/>
                                          </p:val>
                                        </p:tav>
                                      </p:tavLst>
                                    </p:anim>
                                    <p:anim calcmode="lin" valueType="num">
                                      <p:cBhvr additive="base">
                                        <p:cTn id="8" dur="500" fill="hold"/>
                                        <p:tgtEl>
                                          <p:spTgt spid="14069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406979"/>
                                        </p:tgtEl>
                                        <p:attrNameLst>
                                          <p:attrName>style.visibility</p:attrName>
                                        </p:attrNameLst>
                                      </p:cBhvr>
                                      <p:to>
                                        <p:strVal val="visible"/>
                                      </p:to>
                                    </p:set>
                                    <p:anim calcmode="lin" valueType="num">
                                      <p:cBhvr>
                                        <p:cTn id="12" dur="500" fill="hold"/>
                                        <p:tgtEl>
                                          <p:spTgt spid="1406979"/>
                                        </p:tgtEl>
                                        <p:attrNameLst>
                                          <p:attrName>ppt_w</p:attrName>
                                        </p:attrNameLst>
                                      </p:cBhvr>
                                      <p:tavLst>
                                        <p:tav tm="0">
                                          <p:val>
                                            <p:strVal val="2/3*#ppt_w"/>
                                          </p:val>
                                        </p:tav>
                                        <p:tav tm="100000">
                                          <p:val>
                                            <p:strVal val="#ppt_w"/>
                                          </p:val>
                                        </p:tav>
                                      </p:tavLst>
                                    </p:anim>
                                    <p:anim calcmode="lin" valueType="num">
                                      <p:cBhvr>
                                        <p:cTn id="13" dur="500" fill="hold"/>
                                        <p:tgtEl>
                                          <p:spTgt spid="140697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2" presetClass="entr" presetSubtype="2" fill="hold" nodeType="afterEffect">
                                  <p:stCondLst>
                                    <p:cond delay="0"/>
                                  </p:stCondLst>
                                  <p:childTnLst>
                                    <p:set>
                                      <p:cBhvr>
                                        <p:cTn id="16" dur="1" fill="hold">
                                          <p:stCondLst>
                                            <p:cond delay="0"/>
                                          </p:stCondLst>
                                        </p:cTn>
                                        <p:tgtEl>
                                          <p:spTgt spid="1406982"/>
                                        </p:tgtEl>
                                        <p:attrNameLst>
                                          <p:attrName>style.visibility</p:attrName>
                                        </p:attrNameLst>
                                      </p:cBhvr>
                                      <p:to>
                                        <p:strVal val="visible"/>
                                      </p:to>
                                    </p:set>
                                    <p:animEffect transition="in" filter="wipe(right)">
                                      <p:cBhvr>
                                        <p:cTn id="17" dur="500"/>
                                        <p:tgtEl>
                                          <p:spTgt spid="1406982"/>
                                        </p:tgtEl>
                                      </p:cBhvr>
                                    </p:animEffect>
                                  </p:childTnLst>
                                </p:cTn>
                              </p:par>
                            </p:childTnLst>
                          </p:cTn>
                        </p:par>
                        <p:par>
                          <p:cTn id="18" fill="hold" nodeType="afterGroup">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1406981"/>
                                        </p:tgtEl>
                                        <p:attrNameLst>
                                          <p:attrName>style.visibility</p:attrName>
                                        </p:attrNameLst>
                                      </p:cBhvr>
                                      <p:to>
                                        <p:strVal val="visible"/>
                                      </p:to>
                                    </p:set>
                                    <p:animEffect transition="in" filter="dissolve">
                                      <p:cBhvr>
                                        <p:cTn id="21" dur="500"/>
                                        <p:tgtEl>
                                          <p:spTgt spid="140698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406987"/>
                                        </p:tgtEl>
                                        <p:attrNameLst>
                                          <p:attrName>style.visibility</p:attrName>
                                        </p:attrNameLst>
                                      </p:cBhvr>
                                      <p:to>
                                        <p:strVal val="visible"/>
                                      </p:to>
                                    </p:set>
                                    <p:animEffect transition="in" filter="wipe(left)">
                                      <p:cBhvr>
                                        <p:cTn id="26" dur="500"/>
                                        <p:tgtEl>
                                          <p:spTgt spid="1406987"/>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406983"/>
                                        </p:tgtEl>
                                        <p:attrNameLst>
                                          <p:attrName>style.visibility</p:attrName>
                                        </p:attrNameLst>
                                      </p:cBhvr>
                                      <p:to>
                                        <p:strVal val="visible"/>
                                      </p:to>
                                    </p:set>
                                    <p:animEffect transition="in" filter="dissolve">
                                      <p:cBhvr>
                                        <p:cTn id="30" dur="500"/>
                                        <p:tgtEl>
                                          <p:spTgt spid="14069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406984"/>
                                        </p:tgtEl>
                                        <p:attrNameLst>
                                          <p:attrName>style.visibility</p:attrName>
                                        </p:attrNameLst>
                                      </p:cBhvr>
                                      <p:to>
                                        <p:strVal val="visible"/>
                                      </p:to>
                                    </p:set>
                                    <p:animEffect transition="in" filter="wipe(left)">
                                      <p:cBhvr>
                                        <p:cTn id="35" dur="500"/>
                                        <p:tgtEl>
                                          <p:spTgt spid="1406984"/>
                                        </p:tgtEl>
                                      </p:cBhvr>
                                    </p:animEffect>
                                  </p:childTnLst>
                                </p:cTn>
                              </p:par>
                            </p:childTnLst>
                          </p:cTn>
                        </p:par>
                        <p:par>
                          <p:cTn id="36" fill="hold" nodeType="afterGroup">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406985"/>
                                        </p:tgtEl>
                                        <p:attrNameLst>
                                          <p:attrName>style.visibility</p:attrName>
                                        </p:attrNameLst>
                                      </p:cBhvr>
                                      <p:to>
                                        <p:strVal val="visible"/>
                                      </p:to>
                                    </p:set>
                                    <p:animEffect transition="in" filter="dissolve">
                                      <p:cBhvr>
                                        <p:cTn id="39" dur="500"/>
                                        <p:tgtEl>
                                          <p:spTgt spid="14069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hidden"/>
                                      </p:to>
                                    </p:set>
                                  </p:childTnLst>
                                </p:cTn>
                              </p:par>
                              <p:par>
                                <p:cTn id="44" presetID="22" presetClass="entr" presetSubtype="1" fill="hold" nodeType="withEffect">
                                  <p:stCondLst>
                                    <p:cond delay="0"/>
                                  </p:stCondLst>
                                  <p:childTnLst>
                                    <p:set>
                                      <p:cBhvr>
                                        <p:cTn id="45" dur="1" fill="hold">
                                          <p:stCondLst>
                                            <p:cond delay="0"/>
                                          </p:stCondLst>
                                        </p:cTn>
                                        <p:tgtEl>
                                          <p:spTgt spid="1406988"/>
                                        </p:tgtEl>
                                        <p:attrNameLst>
                                          <p:attrName>style.visibility</p:attrName>
                                        </p:attrNameLst>
                                      </p:cBhvr>
                                      <p:to>
                                        <p:strVal val="visible"/>
                                      </p:to>
                                    </p:set>
                                    <p:animEffect transition="in" filter="wipe(up)">
                                      <p:cBhvr>
                                        <p:cTn id="46" dur="500"/>
                                        <p:tgtEl>
                                          <p:spTgt spid="1406988"/>
                                        </p:tgtEl>
                                      </p:cBhvr>
                                    </p:animEffect>
                                  </p:childTnLst>
                                </p:cTn>
                              </p:par>
                            </p:childTnLst>
                          </p:cTn>
                        </p:par>
                        <p:par>
                          <p:cTn id="47" fill="hold" nodeType="afterGroup">
                            <p:stCondLst>
                              <p:cond delay="500"/>
                            </p:stCondLst>
                            <p:childTnLst>
                              <p:par>
                                <p:cTn id="48" presetID="23" presetClass="entr" presetSubtype="272" fill="hold" grpId="0" nodeType="afterEffect">
                                  <p:stCondLst>
                                    <p:cond delay="0"/>
                                  </p:stCondLst>
                                  <p:childTnLst>
                                    <p:set>
                                      <p:cBhvr>
                                        <p:cTn id="49" dur="1" fill="hold">
                                          <p:stCondLst>
                                            <p:cond delay="0"/>
                                          </p:stCondLst>
                                        </p:cTn>
                                        <p:tgtEl>
                                          <p:spTgt spid="1406986"/>
                                        </p:tgtEl>
                                        <p:attrNameLst>
                                          <p:attrName>style.visibility</p:attrName>
                                        </p:attrNameLst>
                                      </p:cBhvr>
                                      <p:to>
                                        <p:strVal val="visible"/>
                                      </p:to>
                                    </p:set>
                                    <p:anim calcmode="lin" valueType="num">
                                      <p:cBhvr>
                                        <p:cTn id="50" dur="500" fill="hold"/>
                                        <p:tgtEl>
                                          <p:spTgt spid="1406986"/>
                                        </p:tgtEl>
                                        <p:attrNameLst>
                                          <p:attrName>ppt_w</p:attrName>
                                        </p:attrNameLst>
                                      </p:cBhvr>
                                      <p:tavLst>
                                        <p:tav tm="0">
                                          <p:val>
                                            <p:strVal val="2/3*#ppt_w"/>
                                          </p:val>
                                        </p:tav>
                                        <p:tav tm="100000">
                                          <p:val>
                                            <p:strVal val="#ppt_w"/>
                                          </p:val>
                                        </p:tav>
                                      </p:tavLst>
                                    </p:anim>
                                    <p:anim calcmode="lin" valueType="num">
                                      <p:cBhvr>
                                        <p:cTn id="51" dur="500" fill="hold"/>
                                        <p:tgtEl>
                                          <p:spTgt spid="1406986"/>
                                        </p:tgtEl>
                                        <p:attrNameLst>
                                          <p:attrName>ppt_h</p:attrName>
                                        </p:attrNameLst>
                                      </p:cBhvr>
                                      <p:tavLst>
                                        <p:tav tm="0">
                                          <p:val>
                                            <p:strVal val="2/3*#ppt_h"/>
                                          </p:val>
                                        </p:tav>
                                        <p:tav tm="100000">
                                          <p:val>
                                            <p:strVal val="#ppt_h"/>
                                          </p:val>
                                        </p:tav>
                                      </p:tavLst>
                                    </p:anim>
                                  </p:childTnLst>
                                </p:cTn>
                              </p:par>
                            </p:childTnLst>
                          </p:cTn>
                        </p:par>
                        <p:par>
                          <p:cTn id="52" fill="hold" nodeType="afterGroup">
                            <p:stCondLst>
                              <p:cond delay="1000"/>
                            </p:stCondLst>
                            <p:childTnLst>
                              <p:par>
                                <p:cTn id="53" presetID="9" presetClass="entr" presetSubtype="0" fill="hold" grpId="0" nodeType="afterEffect">
                                  <p:stCondLst>
                                    <p:cond delay="0"/>
                                  </p:stCondLst>
                                  <p:childTnLst>
                                    <p:set>
                                      <p:cBhvr>
                                        <p:cTn id="54" dur="1" fill="hold">
                                          <p:stCondLst>
                                            <p:cond delay="0"/>
                                          </p:stCondLst>
                                        </p:cTn>
                                        <p:tgtEl>
                                          <p:spTgt spid="1406989"/>
                                        </p:tgtEl>
                                        <p:attrNameLst>
                                          <p:attrName>style.visibility</p:attrName>
                                        </p:attrNameLst>
                                      </p:cBhvr>
                                      <p:to>
                                        <p:strVal val="visible"/>
                                      </p:to>
                                    </p:set>
                                    <p:animEffect transition="in" filter="dissolve">
                                      <p:cBhvr>
                                        <p:cTn id="55" dur="500"/>
                                        <p:tgtEl>
                                          <p:spTgt spid="1406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79" grpId="0" animBg="1" autoUpdateAnimBg="0"/>
      <p:bldP spid="1406980" grpId="0" animBg="1" autoUpdateAnimBg="0"/>
      <p:bldP spid="1406981" grpId="0" animBg="1" autoUpdateAnimBg="0"/>
      <p:bldP spid="1406983" grpId="0" animBg="1" autoUpdateAnimBg="0"/>
      <p:bldP spid="1406985" grpId="0" animBg="1" autoUpdateAnimBg="0"/>
      <p:bldP spid="1406986" grpId="0" animBg="1" autoUpdateAnimBg="0"/>
      <p:bldP spid="1406989" grpId="0" animBg="1" autoUpdateAnimBg="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111531-C7F9-49FE-933B-444F7D4C310A}" type="datetime4">
              <a:rPr lang="en-US" smtClean="0"/>
              <a:t>March 29, 2021</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B6F92075-FF42-4BF2-ACC3-30CBFFA55EBD}" type="slidenum">
              <a:rPr lang="en-US" altLang="en-US" smtClean="0"/>
              <a:pPr/>
              <a:t>12</a:t>
            </a:fld>
            <a:endParaRPr lang="en-US" altLang="en-US"/>
          </a:p>
        </p:txBody>
      </p:sp>
      <p:pic>
        <p:nvPicPr>
          <p:cNvPr id="4" name="Picture 3"/>
          <p:cNvPicPr>
            <a:picLocks noChangeAspect="1"/>
          </p:cNvPicPr>
          <p:nvPr/>
        </p:nvPicPr>
        <p:blipFill>
          <a:blip r:embed="rId2"/>
          <a:stretch>
            <a:fillRect/>
          </a:stretch>
        </p:blipFill>
        <p:spPr>
          <a:xfrm>
            <a:off x="3632523" y="0"/>
            <a:ext cx="5305737" cy="6854350"/>
          </a:xfrm>
          <a:prstGeom prst="rect">
            <a:avLst/>
          </a:prstGeom>
        </p:spPr>
      </p:pic>
      <p:sp>
        <p:nvSpPr>
          <p:cNvPr id="6" name="Rectangle 7"/>
          <p:cNvSpPr>
            <a:spLocks noChangeArrowheads="1"/>
          </p:cNvSpPr>
          <p:nvPr/>
        </p:nvSpPr>
        <p:spPr bwMode="auto">
          <a:xfrm>
            <a:off x="12018963" y="6705600"/>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pic>
        <p:nvPicPr>
          <p:cNvPr id="7" name="Picture 6"/>
          <p:cNvPicPr>
            <a:picLocks noChangeAspect="1"/>
          </p:cNvPicPr>
          <p:nvPr/>
        </p:nvPicPr>
        <p:blipFill>
          <a:blip r:embed="rId3"/>
          <a:stretch>
            <a:fillRect/>
          </a:stretch>
        </p:blipFill>
        <p:spPr>
          <a:xfrm>
            <a:off x="262358" y="1319510"/>
            <a:ext cx="7471801" cy="1027543"/>
          </a:xfrm>
          <a:prstGeom prst="rect">
            <a:avLst/>
          </a:prstGeom>
        </p:spPr>
      </p:pic>
      <p:pic>
        <p:nvPicPr>
          <p:cNvPr id="8" name="Picture 7"/>
          <p:cNvPicPr>
            <a:picLocks noChangeAspect="1"/>
          </p:cNvPicPr>
          <p:nvPr/>
        </p:nvPicPr>
        <p:blipFill>
          <a:blip r:embed="rId4"/>
          <a:stretch>
            <a:fillRect/>
          </a:stretch>
        </p:blipFill>
        <p:spPr>
          <a:xfrm>
            <a:off x="262358" y="2639020"/>
            <a:ext cx="5235344" cy="1027543"/>
          </a:xfrm>
          <a:prstGeom prst="rect">
            <a:avLst/>
          </a:prstGeom>
        </p:spPr>
      </p:pic>
      <p:pic>
        <p:nvPicPr>
          <p:cNvPr id="9" name="Picture 8"/>
          <p:cNvPicPr>
            <a:picLocks noChangeAspect="1"/>
          </p:cNvPicPr>
          <p:nvPr/>
        </p:nvPicPr>
        <p:blipFill>
          <a:blip r:embed="rId5"/>
          <a:stretch>
            <a:fillRect/>
          </a:stretch>
        </p:blipFill>
        <p:spPr>
          <a:xfrm>
            <a:off x="262358" y="3986036"/>
            <a:ext cx="6302744" cy="2740115"/>
          </a:xfrm>
          <a:prstGeom prst="rect">
            <a:avLst/>
          </a:prstGeom>
        </p:spPr>
      </p:pic>
      <p:pic>
        <p:nvPicPr>
          <p:cNvPr id="10" name="Picture 9"/>
          <p:cNvPicPr>
            <a:picLocks noChangeAspect="1"/>
          </p:cNvPicPr>
          <p:nvPr/>
        </p:nvPicPr>
        <p:blipFill>
          <a:blip r:embed="rId6"/>
          <a:stretch>
            <a:fillRect/>
          </a:stretch>
        </p:blipFill>
        <p:spPr>
          <a:xfrm>
            <a:off x="7480080" y="2660668"/>
            <a:ext cx="4625401" cy="2042400"/>
          </a:xfrm>
          <a:prstGeom prst="rect">
            <a:avLst/>
          </a:prstGeom>
        </p:spPr>
      </p:pic>
      <p:sp>
        <p:nvSpPr>
          <p:cNvPr id="11" name="Text Box 5"/>
          <p:cNvSpPr txBox="1">
            <a:spLocks noChangeArrowheads="1"/>
          </p:cNvSpPr>
          <p:nvPr/>
        </p:nvSpPr>
        <p:spPr bwMode="auto">
          <a:xfrm>
            <a:off x="9157213" y="6208019"/>
            <a:ext cx="3034787"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UCC 1 Financing Statement (9-502(a))</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9197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2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2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930E6CA-F270-4165-80E2-9BC10D0FB997}" type="datetime4">
              <a:rPr lang="en-US" smtClean="0"/>
              <a:t>March 29,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709252-EF95-4A8F-99F7-2888A9A71FF5}" type="slidenum">
              <a:rPr lang="en-US" altLang="en-US" sz="1400">
                <a:solidFill>
                  <a:srgbClr val="000066"/>
                </a:solidFill>
                <a:latin typeface="Arial" panose="020B0604020202020204" pitchFamily="34" charset="0"/>
              </a:rPr>
              <a:pPr/>
              <a:t>13</a:t>
            </a:fld>
            <a:endParaRPr lang="en-US" altLang="en-US" sz="140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altLang="en-US" smtClean="0"/>
              <a:t>The Key Attributes of Security</a:t>
            </a:r>
          </a:p>
        </p:txBody>
      </p:sp>
      <p:sp>
        <p:nvSpPr>
          <p:cNvPr id="21510" name="Rectangle 3"/>
          <p:cNvSpPr>
            <a:spLocks noGrp="1" noChangeArrowheads="1"/>
          </p:cNvSpPr>
          <p:nvPr>
            <p:ph type="body" idx="1"/>
          </p:nvPr>
        </p:nvSpPr>
        <p:spPr/>
        <p:txBody>
          <a:bodyPr/>
          <a:lstStyle/>
          <a:p>
            <a:r>
              <a:rPr lang="en-US" altLang="en-US" smtClean="0"/>
              <a:t>Property Rights</a:t>
            </a:r>
          </a:p>
          <a:p>
            <a:pPr lvl="1"/>
            <a:r>
              <a:rPr lang="en-US" altLang="en-US" smtClean="0"/>
              <a:t>The secured creditor has the right to repossess the collateral after default (9-609)</a:t>
            </a:r>
          </a:p>
          <a:p>
            <a:pPr lvl="1"/>
            <a:r>
              <a:rPr lang="en-US" altLang="en-US" smtClean="0"/>
              <a:t>Also has the right to sell the property (9-610) or kept it in satisfaction of the debt (9-620)</a:t>
            </a:r>
          </a:p>
          <a:p>
            <a:r>
              <a:rPr lang="en-US" altLang="en-US" smtClean="0"/>
              <a:t>Priority Rights</a:t>
            </a:r>
          </a:p>
          <a:p>
            <a:pPr lvl="1"/>
            <a:r>
              <a:rPr lang="en-US" altLang="en-US" smtClean="0"/>
              <a:t>The secured creditor has priority over unsecured creditors (9-201)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fld id="{1ACFAB8A-65BD-45FD-AF7F-EFC13F76D571}" type="datetime4">
              <a:rPr lang="en-US" smtClean="0"/>
              <a:t>March 29, 2021</a:t>
            </a:fld>
            <a:endParaRPr lang="en-US" altLang="en-US">
              <a:solidFill>
                <a:schemeClr val="bg2"/>
              </a:solidFill>
            </a:endParaRPr>
          </a:p>
        </p:txBody>
      </p:sp>
      <p:sp>
        <p:nvSpPr>
          <p:cNvPr id="17"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17555DD-9DEA-4B30-A0F2-1E97B468B93F}" type="slidenum">
              <a:rPr lang="en-US" altLang="en-US" sz="1400">
                <a:solidFill>
                  <a:srgbClr val="000066"/>
                </a:solidFill>
                <a:latin typeface="Arial" panose="020B0604020202020204" pitchFamily="34" charset="0"/>
              </a:rPr>
              <a:pPr/>
              <a:t>14</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altLang="en-US" smtClean="0">
                <a:cs typeface="Times New Roman" panose="02020603050405020304" pitchFamily="18" charset="0"/>
              </a:rPr>
              <a:t>The Reified Priority System</a:t>
            </a:r>
          </a:p>
        </p:txBody>
      </p:sp>
      <p:sp>
        <p:nvSpPr>
          <p:cNvPr id="1408003" name="AutoShape 3"/>
          <p:cNvSpPr>
            <a:spLocks noChangeArrowheads="1"/>
          </p:cNvSpPr>
          <p:nvPr/>
        </p:nvSpPr>
        <p:spPr bwMode="auto">
          <a:xfrm>
            <a:off x="2362200" y="5181600"/>
            <a:ext cx="3124200" cy="1066800"/>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1408004" name="AutoShape 4"/>
          <p:cNvSpPr>
            <a:spLocks noChangeArrowheads="1"/>
          </p:cNvSpPr>
          <p:nvPr/>
        </p:nvSpPr>
        <p:spPr bwMode="auto">
          <a:xfrm>
            <a:off x="2057400" y="1447800"/>
            <a:ext cx="2286000" cy="1219200"/>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1408005" name="AutoShape 5"/>
          <p:cNvSpPr>
            <a:spLocks noChangeArrowheads="1"/>
          </p:cNvSpPr>
          <p:nvPr/>
        </p:nvSpPr>
        <p:spPr bwMode="auto">
          <a:xfrm>
            <a:off x="7696200" y="1524000"/>
            <a:ext cx="2590800" cy="1143000"/>
          </a:xfrm>
          <a:prstGeom prst="flowChartPreparat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1408006" name="AutoShape 6"/>
          <p:cNvSpPr>
            <a:spLocks noChangeArrowheads="1"/>
          </p:cNvSpPr>
          <p:nvPr/>
        </p:nvSpPr>
        <p:spPr bwMode="auto">
          <a:xfrm>
            <a:off x="7391400" y="3733800"/>
            <a:ext cx="3048000" cy="1447800"/>
          </a:xfrm>
          <a:prstGeom prst="flowChartDecis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Creditco</a:t>
            </a:r>
          </a:p>
        </p:txBody>
      </p:sp>
      <p:sp>
        <p:nvSpPr>
          <p:cNvPr id="1408007" name="Line 7"/>
          <p:cNvSpPr>
            <a:spLocks noChangeShapeType="1"/>
          </p:cNvSpPr>
          <p:nvPr/>
        </p:nvSpPr>
        <p:spPr bwMode="auto">
          <a:xfrm flipH="1" flipV="1">
            <a:off x="3657600" y="2667000"/>
            <a:ext cx="3962400" cy="1600200"/>
          </a:xfrm>
          <a:prstGeom prst="line">
            <a:avLst/>
          </a:prstGeom>
          <a:noFill/>
          <a:ln w="1905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8008" name="AutoShape 8"/>
          <p:cNvSpPr>
            <a:spLocks noChangeArrowheads="1"/>
          </p:cNvSpPr>
          <p:nvPr/>
        </p:nvSpPr>
        <p:spPr bwMode="auto">
          <a:xfrm>
            <a:off x="7315199" y="3048000"/>
            <a:ext cx="3761295" cy="5334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$10K Unsecured</a:t>
            </a:r>
          </a:p>
        </p:txBody>
      </p:sp>
      <p:sp>
        <p:nvSpPr>
          <p:cNvPr id="1408009" name="Line 9"/>
          <p:cNvSpPr>
            <a:spLocks noChangeShapeType="1"/>
          </p:cNvSpPr>
          <p:nvPr/>
        </p:nvSpPr>
        <p:spPr bwMode="auto">
          <a:xfrm flipH="1">
            <a:off x="4343400" y="1752600"/>
            <a:ext cx="3657600" cy="0"/>
          </a:xfrm>
          <a:prstGeom prst="line">
            <a:avLst/>
          </a:prstGeom>
          <a:noFill/>
          <a:ln w="190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8010" name="AutoShape 10"/>
          <p:cNvSpPr>
            <a:spLocks noChangeArrowheads="1"/>
          </p:cNvSpPr>
          <p:nvPr/>
        </p:nvSpPr>
        <p:spPr bwMode="auto">
          <a:xfrm>
            <a:off x="5257801" y="1905000"/>
            <a:ext cx="1676399" cy="18288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1/1</a:t>
            </a:r>
          </a:p>
          <a:p>
            <a:pPr algn="ctr"/>
            <a:r>
              <a:rPr lang="en-US" altLang="en-US" sz="3200" dirty="0"/>
              <a:t>SA: EQ</a:t>
            </a:r>
          </a:p>
          <a:p>
            <a:pPr algn="ctr"/>
            <a:r>
              <a:rPr lang="en-US" altLang="en-US" sz="3200" dirty="0"/>
              <a:t>FS: EQ</a:t>
            </a:r>
          </a:p>
          <a:p>
            <a:pPr algn="ctr"/>
            <a:r>
              <a:rPr lang="en-US" altLang="en-US" sz="3200" dirty="0"/>
              <a:t>$10K</a:t>
            </a:r>
          </a:p>
        </p:txBody>
      </p:sp>
      <p:sp>
        <p:nvSpPr>
          <p:cNvPr id="1408011" name="AutoShape 11"/>
          <p:cNvSpPr>
            <a:spLocks noChangeArrowheads="1"/>
          </p:cNvSpPr>
          <p:nvPr/>
        </p:nvSpPr>
        <p:spPr bwMode="auto">
          <a:xfrm>
            <a:off x="3352799" y="3276599"/>
            <a:ext cx="1752601" cy="1904999"/>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2/1 </a:t>
            </a:r>
          </a:p>
          <a:p>
            <a:pPr algn="ctr"/>
            <a:r>
              <a:rPr lang="en-US" altLang="en-US" sz="3200" dirty="0"/>
              <a:t>SA: INV</a:t>
            </a:r>
          </a:p>
          <a:p>
            <a:pPr algn="ctr"/>
            <a:r>
              <a:rPr lang="en-US" altLang="en-US" sz="3200" dirty="0"/>
              <a:t>FS: INV</a:t>
            </a:r>
          </a:p>
          <a:p>
            <a:pPr algn="ctr"/>
            <a:r>
              <a:rPr lang="en-US" altLang="en-US" sz="3200" dirty="0"/>
              <a:t>$10K</a:t>
            </a:r>
          </a:p>
        </p:txBody>
      </p:sp>
      <p:sp>
        <p:nvSpPr>
          <p:cNvPr id="1408012" name="Line 12"/>
          <p:cNvSpPr>
            <a:spLocks noChangeShapeType="1"/>
          </p:cNvSpPr>
          <p:nvPr/>
        </p:nvSpPr>
        <p:spPr bwMode="auto">
          <a:xfrm flipV="1">
            <a:off x="3124200" y="2667000"/>
            <a:ext cx="0" cy="2514600"/>
          </a:xfrm>
          <a:prstGeom prst="line">
            <a:avLst/>
          </a:prstGeom>
          <a:noFill/>
          <a:ln w="1905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8013" name="AutoShape 13"/>
          <p:cNvSpPr>
            <a:spLocks noChangeArrowheads="1"/>
          </p:cNvSpPr>
          <p:nvPr/>
        </p:nvSpPr>
        <p:spPr bwMode="auto">
          <a:xfrm>
            <a:off x="5562600" y="4800600"/>
            <a:ext cx="2286000" cy="1534212"/>
          </a:xfrm>
          <a:prstGeom prst="flowChartProcess">
            <a:avLst/>
          </a:prstGeom>
          <a:solidFill>
            <a:srgbClr val="FF0066"/>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3/15</a:t>
            </a:r>
          </a:p>
          <a:p>
            <a:pPr algn="ctr"/>
            <a:r>
              <a:rPr lang="en-US" altLang="en-US" sz="3200" dirty="0"/>
              <a:t>INV = $5000</a:t>
            </a:r>
          </a:p>
          <a:p>
            <a:pPr algn="ctr"/>
            <a:r>
              <a:rPr lang="en-US" altLang="en-US" sz="3200" dirty="0"/>
              <a:t>EQ = $15000</a:t>
            </a:r>
          </a:p>
        </p:txBody>
      </p:sp>
      <p:sp>
        <p:nvSpPr>
          <p:cNvPr id="1408014" name="Text Box 14"/>
          <p:cNvSpPr txBox="1">
            <a:spLocks noChangeArrowheads="1"/>
          </p:cNvSpPr>
          <p:nvPr/>
        </p:nvSpPr>
        <p:spPr bwMode="auto">
          <a:xfrm>
            <a:off x="7924800" y="5257800"/>
            <a:ext cx="3151694" cy="120032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3/15: Who has priority?</a:t>
            </a:r>
          </a:p>
        </p:txBody>
      </p:sp>
      <p:sp>
        <p:nvSpPr>
          <p:cNvPr id="18" name="Rectangle 7"/>
          <p:cNvSpPr>
            <a:spLocks noChangeArrowheads="1"/>
          </p:cNvSpPr>
          <p:nvPr/>
        </p:nvSpPr>
        <p:spPr bwMode="auto">
          <a:xfrm>
            <a:off x="12018963" y="6705600"/>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19" name="Text Box 5"/>
          <p:cNvSpPr txBox="1">
            <a:spLocks noChangeArrowheads="1"/>
          </p:cNvSpPr>
          <p:nvPr/>
        </p:nvSpPr>
        <p:spPr bwMode="auto">
          <a:xfrm>
            <a:off x="11181143" y="0"/>
            <a:ext cx="101085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a:t>
            </a:r>
            <a:endParaRPr lang="en-US" b="1" i="0" dirty="0">
              <a:solidFill>
                <a:schemeClr val="accent4">
                  <a:lumMod val="75000"/>
                  <a:lumOff val="25000"/>
                </a:schemeClr>
              </a:solidFill>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08004"/>
                                        </p:tgtEl>
                                        <p:attrNameLst>
                                          <p:attrName>style.visibility</p:attrName>
                                        </p:attrNameLst>
                                      </p:cBhvr>
                                      <p:to>
                                        <p:strVal val="visible"/>
                                      </p:to>
                                    </p:set>
                                    <p:anim calcmode="lin" valueType="num">
                                      <p:cBhvr additive="base">
                                        <p:cTn id="7" dur="500" fill="hold"/>
                                        <p:tgtEl>
                                          <p:spTgt spid="1408004"/>
                                        </p:tgtEl>
                                        <p:attrNameLst>
                                          <p:attrName>ppt_x</p:attrName>
                                        </p:attrNameLst>
                                      </p:cBhvr>
                                      <p:tavLst>
                                        <p:tav tm="0">
                                          <p:val>
                                            <p:strVal val="0-#ppt_w/2"/>
                                          </p:val>
                                        </p:tav>
                                        <p:tav tm="100000">
                                          <p:val>
                                            <p:strVal val="#ppt_x"/>
                                          </p:val>
                                        </p:tav>
                                      </p:tavLst>
                                    </p:anim>
                                    <p:anim calcmode="lin" valueType="num">
                                      <p:cBhvr additive="base">
                                        <p:cTn id="8" dur="500" fill="hold"/>
                                        <p:tgtEl>
                                          <p:spTgt spid="140800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408005"/>
                                        </p:tgtEl>
                                        <p:attrNameLst>
                                          <p:attrName>style.visibility</p:attrName>
                                        </p:attrNameLst>
                                      </p:cBhvr>
                                      <p:to>
                                        <p:strVal val="visible"/>
                                      </p:to>
                                    </p:set>
                                    <p:anim calcmode="lin" valueType="num">
                                      <p:cBhvr>
                                        <p:cTn id="12" dur="500" fill="hold"/>
                                        <p:tgtEl>
                                          <p:spTgt spid="1408005"/>
                                        </p:tgtEl>
                                        <p:attrNameLst>
                                          <p:attrName>ppt_w</p:attrName>
                                        </p:attrNameLst>
                                      </p:cBhvr>
                                      <p:tavLst>
                                        <p:tav tm="0">
                                          <p:val>
                                            <p:strVal val="2/3*#ppt_w"/>
                                          </p:val>
                                        </p:tav>
                                        <p:tav tm="100000">
                                          <p:val>
                                            <p:strVal val="#ppt_w"/>
                                          </p:val>
                                        </p:tav>
                                      </p:tavLst>
                                    </p:anim>
                                    <p:anim calcmode="lin" valueType="num">
                                      <p:cBhvr>
                                        <p:cTn id="13" dur="500" fill="hold"/>
                                        <p:tgtEl>
                                          <p:spTgt spid="1408005"/>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408009"/>
                                        </p:tgtEl>
                                        <p:attrNameLst>
                                          <p:attrName>style.visibility</p:attrName>
                                        </p:attrNameLst>
                                      </p:cBhvr>
                                      <p:to>
                                        <p:strVal val="visible"/>
                                      </p:to>
                                    </p:set>
                                    <p:anim calcmode="lin" valueType="num">
                                      <p:cBhvr>
                                        <p:cTn id="17" dur="500" fill="hold"/>
                                        <p:tgtEl>
                                          <p:spTgt spid="1408009"/>
                                        </p:tgtEl>
                                        <p:attrNameLst>
                                          <p:attrName>ppt_w</p:attrName>
                                        </p:attrNameLst>
                                      </p:cBhvr>
                                      <p:tavLst>
                                        <p:tav tm="0">
                                          <p:val>
                                            <p:fltVal val="0"/>
                                          </p:val>
                                        </p:tav>
                                        <p:tav tm="100000">
                                          <p:val>
                                            <p:strVal val="#ppt_w"/>
                                          </p:val>
                                        </p:tav>
                                      </p:tavLst>
                                    </p:anim>
                                    <p:anim calcmode="lin" valueType="num">
                                      <p:cBhvr>
                                        <p:cTn id="18" dur="500" fill="hold"/>
                                        <p:tgtEl>
                                          <p:spTgt spid="140800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408010"/>
                                        </p:tgtEl>
                                        <p:attrNameLst>
                                          <p:attrName>style.visibility</p:attrName>
                                        </p:attrNameLst>
                                      </p:cBhvr>
                                      <p:to>
                                        <p:strVal val="visible"/>
                                      </p:to>
                                    </p:set>
                                    <p:animEffect transition="in" filter="dissolve">
                                      <p:cBhvr>
                                        <p:cTn id="22" dur="500"/>
                                        <p:tgtEl>
                                          <p:spTgt spid="14080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1408003"/>
                                        </p:tgtEl>
                                        <p:attrNameLst>
                                          <p:attrName>style.visibility</p:attrName>
                                        </p:attrNameLst>
                                      </p:cBhvr>
                                      <p:to>
                                        <p:strVal val="visible"/>
                                      </p:to>
                                    </p:set>
                                    <p:anim calcmode="lin" valueType="num">
                                      <p:cBhvr>
                                        <p:cTn id="27" dur="500" fill="hold"/>
                                        <p:tgtEl>
                                          <p:spTgt spid="1408003"/>
                                        </p:tgtEl>
                                        <p:attrNameLst>
                                          <p:attrName>ppt_w</p:attrName>
                                        </p:attrNameLst>
                                      </p:cBhvr>
                                      <p:tavLst>
                                        <p:tav tm="0">
                                          <p:val>
                                            <p:strVal val="2/3*#ppt_w"/>
                                          </p:val>
                                        </p:tav>
                                        <p:tav tm="100000">
                                          <p:val>
                                            <p:strVal val="#ppt_w"/>
                                          </p:val>
                                        </p:tav>
                                      </p:tavLst>
                                    </p:anim>
                                    <p:anim calcmode="lin" valueType="num">
                                      <p:cBhvr>
                                        <p:cTn id="28" dur="500" fill="hold"/>
                                        <p:tgtEl>
                                          <p:spTgt spid="1408003"/>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408012"/>
                                        </p:tgtEl>
                                        <p:attrNameLst>
                                          <p:attrName>style.visibility</p:attrName>
                                        </p:attrNameLst>
                                      </p:cBhvr>
                                      <p:to>
                                        <p:strVal val="visible"/>
                                      </p:to>
                                    </p:set>
                                    <p:anim calcmode="lin" valueType="num">
                                      <p:cBhvr>
                                        <p:cTn id="32" dur="500" fill="hold"/>
                                        <p:tgtEl>
                                          <p:spTgt spid="1408012"/>
                                        </p:tgtEl>
                                        <p:attrNameLst>
                                          <p:attrName>ppt_w</p:attrName>
                                        </p:attrNameLst>
                                      </p:cBhvr>
                                      <p:tavLst>
                                        <p:tav tm="0">
                                          <p:val>
                                            <p:fltVal val="0"/>
                                          </p:val>
                                        </p:tav>
                                        <p:tav tm="100000">
                                          <p:val>
                                            <p:strVal val="#ppt_w"/>
                                          </p:val>
                                        </p:tav>
                                      </p:tavLst>
                                    </p:anim>
                                    <p:anim calcmode="lin" valueType="num">
                                      <p:cBhvr>
                                        <p:cTn id="33" dur="500" fill="hold"/>
                                        <p:tgtEl>
                                          <p:spTgt spid="140801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1408011"/>
                                        </p:tgtEl>
                                        <p:attrNameLst>
                                          <p:attrName>style.visibility</p:attrName>
                                        </p:attrNameLst>
                                      </p:cBhvr>
                                      <p:to>
                                        <p:strVal val="visible"/>
                                      </p:to>
                                    </p:set>
                                    <p:animEffect transition="in" filter="dissolve">
                                      <p:cBhvr>
                                        <p:cTn id="37" dur="500"/>
                                        <p:tgtEl>
                                          <p:spTgt spid="14080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272" fill="hold" grpId="0" nodeType="clickEffect">
                                  <p:stCondLst>
                                    <p:cond delay="0"/>
                                  </p:stCondLst>
                                  <p:childTnLst>
                                    <p:set>
                                      <p:cBhvr>
                                        <p:cTn id="41" dur="1" fill="hold">
                                          <p:stCondLst>
                                            <p:cond delay="0"/>
                                          </p:stCondLst>
                                        </p:cTn>
                                        <p:tgtEl>
                                          <p:spTgt spid="1408006"/>
                                        </p:tgtEl>
                                        <p:attrNameLst>
                                          <p:attrName>style.visibility</p:attrName>
                                        </p:attrNameLst>
                                      </p:cBhvr>
                                      <p:to>
                                        <p:strVal val="visible"/>
                                      </p:to>
                                    </p:set>
                                    <p:anim calcmode="lin" valueType="num">
                                      <p:cBhvr>
                                        <p:cTn id="42" dur="500" fill="hold"/>
                                        <p:tgtEl>
                                          <p:spTgt spid="1408006"/>
                                        </p:tgtEl>
                                        <p:attrNameLst>
                                          <p:attrName>ppt_w</p:attrName>
                                        </p:attrNameLst>
                                      </p:cBhvr>
                                      <p:tavLst>
                                        <p:tav tm="0">
                                          <p:val>
                                            <p:strVal val="2/3*#ppt_w"/>
                                          </p:val>
                                        </p:tav>
                                        <p:tav tm="100000">
                                          <p:val>
                                            <p:strVal val="#ppt_w"/>
                                          </p:val>
                                        </p:tav>
                                      </p:tavLst>
                                    </p:anim>
                                    <p:anim calcmode="lin" valueType="num">
                                      <p:cBhvr>
                                        <p:cTn id="43" dur="500" fill="hold"/>
                                        <p:tgtEl>
                                          <p:spTgt spid="1408006"/>
                                        </p:tgtEl>
                                        <p:attrNameLst>
                                          <p:attrName>ppt_h</p:attrName>
                                        </p:attrNameLst>
                                      </p:cBhvr>
                                      <p:tavLst>
                                        <p:tav tm="0">
                                          <p:val>
                                            <p:strVal val="2/3*#ppt_h"/>
                                          </p:val>
                                        </p:tav>
                                        <p:tav tm="100000">
                                          <p:val>
                                            <p:strVal val="#ppt_h"/>
                                          </p:val>
                                        </p:tav>
                                      </p:tavLst>
                                    </p:anim>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1408007"/>
                                        </p:tgtEl>
                                        <p:attrNameLst>
                                          <p:attrName>style.visibility</p:attrName>
                                        </p:attrNameLst>
                                      </p:cBhvr>
                                      <p:to>
                                        <p:strVal val="visible"/>
                                      </p:to>
                                    </p:set>
                                    <p:animEffect transition="in" filter="wipe(down)">
                                      <p:cBhvr>
                                        <p:cTn id="47" dur="500"/>
                                        <p:tgtEl>
                                          <p:spTgt spid="1408007"/>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408008"/>
                                        </p:tgtEl>
                                        <p:attrNameLst>
                                          <p:attrName>style.visibility</p:attrName>
                                        </p:attrNameLst>
                                      </p:cBhvr>
                                      <p:to>
                                        <p:strVal val="visible"/>
                                      </p:to>
                                    </p:set>
                                    <p:animEffect transition="in" filter="dissolve">
                                      <p:cBhvr>
                                        <p:cTn id="51" dur="500"/>
                                        <p:tgtEl>
                                          <p:spTgt spid="140800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hidden"/>
                                      </p:to>
                                    </p:set>
                                  </p:childTnLst>
                                </p:cTn>
                              </p:par>
                              <p:par>
                                <p:cTn id="56" presetID="18" presetClass="entr" presetSubtype="12" fill="hold" grpId="0" nodeType="withEffect">
                                  <p:stCondLst>
                                    <p:cond delay="0"/>
                                  </p:stCondLst>
                                  <p:childTnLst>
                                    <p:set>
                                      <p:cBhvr>
                                        <p:cTn id="57" dur="1" fill="hold">
                                          <p:stCondLst>
                                            <p:cond delay="0"/>
                                          </p:stCondLst>
                                        </p:cTn>
                                        <p:tgtEl>
                                          <p:spTgt spid="1408013"/>
                                        </p:tgtEl>
                                        <p:attrNameLst>
                                          <p:attrName>style.visibility</p:attrName>
                                        </p:attrNameLst>
                                      </p:cBhvr>
                                      <p:to>
                                        <p:strVal val="visible"/>
                                      </p:to>
                                    </p:set>
                                    <p:animEffect transition="in" filter="strips(downLeft)">
                                      <p:cBhvr>
                                        <p:cTn id="58" dur="500"/>
                                        <p:tgtEl>
                                          <p:spTgt spid="1408013"/>
                                        </p:tgtEl>
                                      </p:cBhvr>
                                    </p:animEffect>
                                  </p:childTnLst>
                                </p:cTn>
                              </p:par>
                            </p:childTnLst>
                          </p:cTn>
                        </p:par>
                        <p:par>
                          <p:cTn id="59" fill="hold" nodeType="afterGroup">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1408014"/>
                                        </p:tgtEl>
                                        <p:attrNameLst>
                                          <p:attrName>style.visibility</p:attrName>
                                        </p:attrNameLst>
                                      </p:cBhvr>
                                      <p:to>
                                        <p:strVal val="visible"/>
                                      </p:to>
                                    </p:set>
                                    <p:animEffect transition="in" filter="dissolve">
                                      <p:cBhvr>
                                        <p:cTn id="62" dur="500"/>
                                        <p:tgtEl>
                                          <p:spTgt spid="1408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3" grpId="0" animBg="1" autoUpdateAnimBg="0"/>
      <p:bldP spid="1408004" grpId="0" animBg="1" autoUpdateAnimBg="0"/>
      <p:bldP spid="1408005" grpId="0" animBg="1" autoUpdateAnimBg="0"/>
      <p:bldP spid="1408006" grpId="0" animBg="1" autoUpdateAnimBg="0"/>
      <p:bldP spid="1408007" grpId="0" animBg="1"/>
      <p:bldP spid="1408008" grpId="0" animBg="1" autoUpdateAnimBg="0"/>
      <p:bldP spid="1408009" grpId="0" animBg="1"/>
      <p:bldP spid="1408010" grpId="0" animBg="1" autoUpdateAnimBg="0"/>
      <p:bldP spid="1408011" grpId="0" animBg="1" autoUpdateAnimBg="0"/>
      <p:bldP spid="1408012" grpId="0" animBg="1"/>
      <p:bldP spid="1408013" grpId="0" animBg="1" autoUpdateAnimBg="0"/>
      <p:bldP spid="1408014" grpId="0" animBg="1" autoUpdateAnimBg="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p:txBody>
          <a:bodyPr/>
          <a:lstStyle/>
          <a:p>
            <a:pPr>
              <a:defRPr/>
            </a:pPr>
            <a:fld id="{6337ADBC-E2BA-4914-AB69-A2EC722273AC}" type="datetime4">
              <a:rPr lang="en-US" smtClean="0"/>
              <a:t>March 29, 2021</a:t>
            </a:fld>
            <a:endParaRPr lang="en-US" altLang="en-US">
              <a:solidFill>
                <a:schemeClr val="bg2"/>
              </a:solidFill>
            </a:endParaRPr>
          </a:p>
        </p:txBody>
      </p:sp>
      <p:sp>
        <p:nvSpPr>
          <p:cNvPr id="18"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1585ECD-E65C-4440-AE7A-457009502C61}" type="slidenum">
              <a:rPr lang="en-US" altLang="en-US" sz="1400">
                <a:solidFill>
                  <a:srgbClr val="000066"/>
                </a:solidFill>
                <a:latin typeface="Arial" panose="020B0604020202020204" pitchFamily="34" charset="0"/>
              </a:rPr>
              <a:pPr/>
              <a:t>15</a:t>
            </a:fld>
            <a:endParaRPr lang="en-US" altLang="en-US" sz="1400">
              <a:solidFill>
                <a:srgbClr val="000066"/>
              </a:solidFill>
              <a:latin typeface="Arial" panose="020B0604020202020204" pitchFamily="34" charset="0"/>
            </a:endParaRPr>
          </a:p>
        </p:txBody>
      </p:sp>
      <p:grpSp>
        <p:nvGrpSpPr>
          <p:cNvPr id="29701" name="Group 4"/>
          <p:cNvGrpSpPr>
            <a:grpSpLocks noChangeAspect="1"/>
          </p:cNvGrpSpPr>
          <p:nvPr/>
        </p:nvGrpSpPr>
        <p:grpSpPr bwMode="auto">
          <a:xfrm>
            <a:off x="8814062" y="4940391"/>
            <a:ext cx="2934078" cy="1666424"/>
            <a:chOff x="336" y="912"/>
            <a:chExt cx="2557" cy="1452"/>
          </a:xfrm>
        </p:grpSpPr>
        <p:sp>
          <p:nvSpPr>
            <p:cNvPr id="29704" name="AutoShape 5"/>
            <p:cNvSpPr>
              <a:spLocks noChangeAspect="1" noChangeArrowheads="1"/>
            </p:cNvSpPr>
            <p:nvPr/>
          </p:nvSpPr>
          <p:spPr bwMode="auto">
            <a:xfrm>
              <a:off x="428" y="2041"/>
              <a:ext cx="945" cy="323"/>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Bank</a:t>
              </a:r>
            </a:p>
          </p:txBody>
        </p:sp>
        <p:sp>
          <p:nvSpPr>
            <p:cNvPr id="29705" name="AutoShape 6"/>
            <p:cNvSpPr>
              <a:spLocks noChangeAspect="1" noChangeArrowheads="1"/>
            </p:cNvSpPr>
            <p:nvPr/>
          </p:nvSpPr>
          <p:spPr bwMode="auto">
            <a:xfrm>
              <a:off x="336" y="912"/>
              <a:ext cx="691" cy="369"/>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Corp</a:t>
              </a:r>
            </a:p>
          </p:txBody>
        </p:sp>
        <p:sp>
          <p:nvSpPr>
            <p:cNvPr id="29706" name="AutoShape 7"/>
            <p:cNvSpPr>
              <a:spLocks noChangeAspect="1" noChangeArrowheads="1"/>
            </p:cNvSpPr>
            <p:nvPr/>
          </p:nvSpPr>
          <p:spPr bwMode="auto">
            <a:xfrm>
              <a:off x="2041" y="935"/>
              <a:ext cx="783" cy="346"/>
            </a:xfrm>
            <a:prstGeom prst="flowChartPreparat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Finco</a:t>
              </a:r>
            </a:p>
          </p:txBody>
        </p:sp>
        <p:sp>
          <p:nvSpPr>
            <p:cNvPr id="29707" name="AutoShape 8"/>
            <p:cNvSpPr>
              <a:spLocks noChangeAspect="1" noChangeArrowheads="1"/>
            </p:cNvSpPr>
            <p:nvPr/>
          </p:nvSpPr>
          <p:spPr bwMode="auto">
            <a:xfrm>
              <a:off x="1949" y="1603"/>
              <a:ext cx="921" cy="438"/>
            </a:xfrm>
            <a:prstGeom prst="flowChartDecis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Creditco</a:t>
              </a:r>
            </a:p>
          </p:txBody>
        </p:sp>
        <p:sp>
          <p:nvSpPr>
            <p:cNvPr id="29708" name="Line 9"/>
            <p:cNvSpPr>
              <a:spLocks noChangeAspect="1" noChangeShapeType="1"/>
            </p:cNvSpPr>
            <p:nvPr/>
          </p:nvSpPr>
          <p:spPr bwMode="auto">
            <a:xfrm flipH="1" flipV="1">
              <a:off x="820" y="1281"/>
              <a:ext cx="1198" cy="484"/>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9" name="AutoShape 10"/>
            <p:cNvSpPr>
              <a:spLocks noChangeAspect="1" noChangeArrowheads="1"/>
            </p:cNvSpPr>
            <p:nvPr/>
          </p:nvSpPr>
          <p:spPr bwMode="auto">
            <a:xfrm>
              <a:off x="1925" y="1465"/>
              <a:ext cx="968" cy="92"/>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3/1: $10K Unsecured</a:t>
              </a:r>
            </a:p>
          </p:txBody>
        </p:sp>
        <p:sp>
          <p:nvSpPr>
            <p:cNvPr id="29710" name="Line 11"/>
            <p:cNvSpPr>
              <a:spLocks noChangeAspect="1" noChangeShapeType="1"/>
            </p:cNvSpPr>
            <p:nvPr/>
          </p:nvSpPr>
          <p:spPr bwMode="auto">
            <a:xfrm flipH="1">
              <a:off x="1027" y="1004"/>
              <a:ext cx="1106" cy="0"/>
            </a:xfrm>
            <a:prstGeom prst="line">
              <a:avLst/>
            </a:prstGeom>
            <a:noFill/>
            <a:ln w="63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1" name="AutoShape 12"/>
            <p:cNvSpPr>
              <a:spLocks noChangeAspect="1" noChangeArrowheads="1"/>
            </p:cNvSpPr>
            <p:nvPr/>
          </p:nvSpPr>
          <p:spPr bwMode="auto">
            <a:xfrm>
              <a:off x="1419" y="1050"/>
              <a:ext cx="299" cy="438"/>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1/1</a:t>
              </a:r>
            </a:p>
            <a:p>
              <a:pPr algn="ctr"/>
              <a:r>
                <a:rPr lang="en-US" altLang="en-US" sz="1000"/>
                <a:t>SA: EQ</a:t>
              </a:r>
            </a:p>
            <a:p>
              <a:pPr algn="ctr"/>
              <a:r>
                <a:rPr lang="en-US" altLang="en-US" sz="1000"/>
                <a:t>FS: EQ</a:t>
              </a:r>
            </a:p>
            <a:p>
              <a:pPr algn="ctr"/>
              <a:r>
                <a:rPr lang="en-US" altLang="en-US" sz="1000"/>
                <a:t>$10K</a:t>
              </a:r>
            </a:p>
          </p:txBody>
        </p:sp>
        <p:sp>
          <p:nvSpPr>
            <p:cNvPr id="29712" name="AutoShape 13"/>
            <p:cNvSpPr>
              <a:spLocks noChangeAspect="1" noChangeArrowheads="1"/>
            </p:cNvSpPr>
            <p:nvPr/>
          </p:nvSpPr>
          <p:spPr bwMode="auto">
            <a:xfrm>
              <a:off x="728" y="1465"/>
              <a:ext cx="345" cy="415"/>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2/1 </a:t>
              </a:r>
            </a:p>
            <a:p>
              <a:pPr algn="ctr"/>
              <a:r>
                <a:rPr lang="en-US" altLang="en-US" sz="1000"/>
                <a:t>SA: INV</a:t>
              </a:r>
            </a:p>
            <a:p>
              <a:pPr algn="ctr"/>
              <a:r>
                <a:rPr lang="en-US" altLang="en-US" sz="1000"/>
                <a:t>FS: INV</a:t>
              </a:r>
            </a:p>
            <a:p>
              <a:pPr algn="ctr"/>
              <a:r>
                <a:rPr lang="en-US" altLang="en-US" sz="1000"/>
                <a:t>$10K</a:t>
              </a:r>
            </a:p>
          </p:txBody>
        </p:sp>
        <p:sp>
          <p:nvSpPr>
            <p:cNvPr id="29713" name="Line 14"/>
            <p:cNvSpPr>
              <a:spLocks noChangeAspect="1" noChangeShapeType="1"/>
            </p:cNvSpPr>
            <p:nvPr/>
          </p:nvSpPr>
          <p:spPr bwMode="auto">
            <a:xfrm flipV="1">
              <a:off x="659" y="1281"/>
              <a:ext cx="0" cy="760"/>
            </a:xfrm>
            <a:prstGeom prst="line">
              <a:avLst/>
            </a:prstGeom>
            <a:noFill/>
            <a:ln w="63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4" name="AutoShape 15"/>
            <p:cNvSpPr>
              <a:spLocks noChangeAspect="1" noChangeArrowheads="1"/>
            </p:cNvSpPr>
            <p:nvPr/>
          </p:nvSpPr>
          <p:spPr bwMode="auto">
            <a:xfrm>
              <a:off x="1396" y="1926"/>
              <a:ext cx="691" cy="323"/>
            </a:xfrm>
            <a:prstGeom prst="flowChartProcess">
              <a:avLst/>
            </a:prstGeom>
            <a:solidFill>
              <a:srgbClr val="FF0066"/>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3/15</a:t>
              </a:r>
            </a:p>
            <a:p>
              <a:pPr algn="ctr"/>
              <a:r>
                <a:rPr lang="en-US" altLang="en-US" sz="1000"/>
                <a:t>INV = $5000</a:t>
              </a:r>
            </a:p>
            <a:p>
              <a:pPr algn="ctr"/>
              <a:r>
                <a:rPr lang="en-US" altLang="en-US" sz="1000"/>
                <a:t>EQ = $15000</a:t>
              </a:r>
            </a:p>
          </p:txBody>
        </p:sp>
      </p:grpSp>
      <p:sp>
        <p:nvSpPr>
          <p:cNvPr id="29702" name="Rectangle 2"/>
          <p:cNvSpPr>
            <a:spLocks noGrp="1" noChangeArrowheads="1"/>
          </p:cNvSpPr>
          <p:nvPr>
            <p:ph type="title"/>
          </p:nvPr>
        </p:nvSpPr>
        <p:spPr/>
        <p:txBody>
          <a:bodyPr/>
          <a:lstStyle/>
          <a:p>
            <a:r>
              <a:rPr lang="en-US" altLang="en-US" smtClean="0"/>
              <a:t>Applying this Here</a:t>
            </a:r>
          </a:p>
        </p:txBody>
      </p:sp>
      <p:sp>
        <p:nvSpPr>
          <p:cNvPr id="29703" name="Rectangle 3"/>
          <p:cNvSpPr>
            <a:spLocks noGrp="1" noChangeArrowheads="1"/>
          </p:cNvSpPr>
          <p:nvPr>
            <p:ph type="body" idx="1"/>
          </p:nvPr>
        </p:nvSpPr>
        <p:spPr/>
        <p:txBody>
          <a:bodyPr/>
          <a:lstStyle/>
          <a:p>
            <a:r>
              <a:rPr lang="en-US" altLang="en-US" dirty="0" smtClean="0"/>
              <a:t>Security Interests</a:t>
            </a:r>
          </a:p>
          <a:p>
            <a:pPr lvl="1"/>
            <a:r>
              <a:rPr lang="en-US" altLang="en-US" dirty="0" err="1" smtClean="0"/>
              <a:t>Finco</a:t>
            </a:r>
            <a:r>
              <a:rPr lang="en-US" altLang="en-US" dirty="0" smtClean="0"/>
              <a:t>: SI in EQ worth $15K, owed $10K</a:t>
            </a:r>
          </a:p>
          <a:p>
            <a:pPr lvl="1"/>
            <a:r>
              <a:rPr lang="en-US" altLang="en-US" dirty="0" smtClean="0"/>
              <a:t>Bank: SI in INV worth $5K, owed $10K</a:t>
            </a:r>
          </a:p>
          <a:p>
            <a:pPr lvl="1"/>
            <a:r>
              <a:rPr lang="en-US" altLang="en-US" dirty="0" err="1" smtClean="0"/>
              <a:t>Finco</a:t>
            </a:r>
            <a:r>
              <a:rPr lang="en-US" altLang="en-US" dirty="0" smtClean="0"/>
              <a:t> gets $10K, Bank $5K</a:t>
            </a:r>
          </a:p>
          <a:p>
            <a:r>
              <a:rPr lang="en-US" altLang="en-US" dirty="0" smtClean="0"/>
              <a:t>What should we do with the other $5K in EQ?</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p:txBody>
          <a:bodyPr/>
          <a:lstStyle/>
          <a:p>
            <a:pPr>
              <a:defRPr/>
            </a:pPr>
            <a:fld id="{7EA8CE8C-6D44-4E61-B935-DC30BED3CA50}" type="datetime4">
              <a:rPr lang="en-US" smtClean="0"/>
              <a:t>March 29, 2021</a:t>
            </a:fld>
            <a:endParaRPr lang="en-US" altLang="en-US">
              <a:solidFill>
                <a:schemeClr val="bg2"/>
              </a:solidFill>
            </a:endParaRPr>
          </a:p>
        </p:txBody>
      </p:sp>
      <p:sp>
        <p:nvSpPr>
          <p:cNvPr id="18"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B1AA25E-074B-484E-8FAA-501088036AAE}" type="slidenum">
              <a:rPr lang="en-US" altLang="en-US" sz="1400">
                <a:solidFill>
                  <a:srgbClr val="000066"/>
                </a:solidFill>
                <a:latin typeface="Arial" panose="020B0604020202020204" pitchFamily="34" charset="0"/>
              </a:rPr>
              <a:pPr/>
              <a:t>16</a:t>
            </a:fld>
            <a:endParaRPr lang="en-US" altLang="en-US" sz="1400">
              <a:solidFill>
                <a:srgbClr val="000066"/>
              </a:solidFill>
              <a:latin typeface="Arial" panose="020B0604020202020204" pitchFamily="34" charset="0"/>
            </a:endParaRPr>
          </a:p>
        </p:txBody>
      </p:sp>
      <p:sp>
        <p:nvSpPr>
          <p:cNvPr id="30725" name="Rectangle 2"/>
          <p:cNvSpPr>
            <a:spLocks noGrp="1" noChangeArrowheads="1"/>
          </p:cNvSpPr>
          <p:nvPr>
            <p:ph type="title"/>
          </p:nvPr>
        </p:nvSpPr>
        <p:spPr/>
        <p:txBody>
          <a:bodyPr/>
          <a:lstStyle/>
          <a:p>
            <a:r>
              <a:rPr lang="en-US" altLang="en-US" smtClean="0"/>
              <a:t>Applying this Here</a:t>
            </a:r>
          </a:p>
        </p:txBody>
      </p:sp>
      <p:sp>
        <p:nvSpPr>
          <p:cNvPr id="30726" name="Rectangle 3"/>
          <p:cNvSpPr>
            <a:spLocks noGrp="1" noChangeArrowheads="1"/>
          </p:cNvSpPr>
          <p:nvPr>
            <p:ph type="body" idx="1"/>
          </p:nvPr>
        </p:nvSpPr>
        <p:spPr/>
        <p:txBody>
          <a:bodyPr/>
          <a:lstStyle/>
          <a:p>
            <a:r>
              <a:rPr lang="en-US" altLang="en-US" dirty="0" smtClean="0"/>
              <a:t>Unsecured Debts</a:t>
            </a:r>
          </a:p>
          <a:p>
            <a:pPr lvl="1"/>
            <a:r>
              <a:rPr lang="en-US" altLang="en-US" dirty="0" err="1" smtClean="0"/>
              <a:t>Finco</a:t>
            </a:r>
            <a:r>
              <a:rPr lang="en-US" altLang="en-US" dirty="0" smtClean="0"/>
              <a:t>: $0</a:t>
            </a:r>
          </a:p>
          <a:p>
            <a:pPr lvl="1"/>
            <a:r>
              <a:rPr lang="en-US" altLang="en-US" dirty="0" smtClean="0"/>
              <a:t>Bank: $5K</a:t>
            </a:r>
          </a:p>
          <a:p>
            <a:pPr lvl="1"/>
            <a:r>
              <a:rPr lang="en-US" altLang="en-US" dirty="0" err="1" smtClean="0"/>
              <a:t>Creditco</a:t>
            </a:r>
            <a:r>
              <a:rPr lang="en-US" altLang="en-US" dirty="0" smtClean="0"/>
              <a:t>: $10K</a:t>
            </a:r>
          </a:p>
          <a:p>
            <a:r>
              <a:rPr lang="en-US" altLang="en-US" dirty="0" smtClean="0"/>
              <a:t>Assets: $5K in EQ</a:t>
            </a:r>
          </a:p>
        </p:txBody>
      </p:sp>
      <p:grpSp>
        <p:nvGrpSpPr>
          <p:cNvPr id="30727" name="Group 4"/>
          <p:cNvGrpSpPr>
            <a:grpSpLocks noChangeAspect="1"/>
          </p:cNvGrpSpPr>
          <p:nvPr/>
        </p:nvGrpSpPr>
        <p:grpSpPr bwMode="auto">
          <a:xfrm>
            <a:off x="6553201" y="1524000"/>
            <a:ext cx="3656013" cy="2076450"/>
            <a:chOff x="336" y="912"/>
            <a:chExt cx="2557" cy="1452"/>
          </a:xfrm>
        </p:grpSpPr>
        <p:sp>
          <p:nvSpPr>
            <p:cNvPr id="30728" name="AutoShape 5"/>
            <p:cNvSpPr>
              <a:spLocks noChangeAspect="1" noChangeArrowheads="1"/>
            </p:cNvSpPr>
            <p:nvPr/>
          </p:nvSpPr>
          <p:spPr bwMode="auto">
            <a:xfrm>
              <a:off x="428" y="2041"/>
              <a:ext cx="945" cy="323"/>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Bank</a:t>
              </a:r>
            </a:p>
          </p:txBody>
        </p:sp>
        <p:sp>
          <p:nvSpPr>
            <p:cNvPr id="30729" name="AutoShape 6"/>
            <p:cNvSpPr>
              <a:spLocks noChangeAspect="1" noChangeArrowheads="1"/>
            </p:cNvSpPr>
            <p:nvPr/>
          </p:nvSpPr>
          <p:spPr bwMode="auto">
            <a:xfrm>
              <a:off x="336" y="912"/>
              <a:ext cx="691" cy="369"/>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Corp</a:t>
              </a:r>
            </a:p>
          </p:txBody>
        </p:sp>
        <p:sp>
          <p:nvSpPr>
            <p:cNvPr id="30730" name="AutoShape 7"/>
            <p:cNvSpPr>
              <a:spLocks noChangeAspect="1" noChangeArrowheads="1"/>
            </p:cNvSpPr>
            <p:nvPr/>
          </p:nvSpPr>
          <p:spPr bwMode="auto">
            <a:xfrm>
              <a:off x="2041" y="935"/>
              <a:ext cx="783" cy="346"/>
            </a:xfrm>
            <a:prstGeom prst="flowChartPreparat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Finco</a:t>
              </a:r>
            </a:p>
          </p:txBody>
        </p:sp>
        <p:sp>
          <p:nvSpPr>
            <p:cNvPr id="30731" name="AutoShape 8"/>
            <p:cNvSpPr>
              <a:spLocks noChangeAspect="1" noChangeArrowheads="1"/>
            </p:cNvSpPr>
            <p:nvPr/>
          </p:nvSpPr>
          <p:spPr bwMode="auto">
            <a:xfrm>
              <a:off x="1949" y="1603"/>
              <a:ext cx="921" cy="438"/>
            </a:xfrm>
            <a:prstGeom prst="flowChartDecis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Creditco</a:t>
              </a:r>
            </a:p>
          </p:txBody>
        </p:sp>
        <p:sp>
          <p:nvSpPr>
            <p:cNvPr id="30732" name="Line 9"/>
            <p:cNvSpPr>
              <a:spLocks noChangeAspect="1" noChangeShapeType="1"/>
            </p:cNvSpPr>
            <p:nvPr/>
          </p:nvSpPr>
          <p:spPr bwMode="auto">
            <a:xfrm flipH="1" flipV="1">
              <a:off x="820" y="1281"/>
              <a:ext cx="1198" cy="484"/>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3" name="AutoShape 10"/>
            <p:cNvSpPr>
              <a:spLocks noChangeAspect="1" noChangeArrowheads="1"/>
            </p:cNvSpPr>
            <p:nvPr/>
          </p:nvSpPr>
          <p:spPr bwMode="auto">
            <a:xfrm>
              <a:off x="1925" y="1465"/>
              <a:ext cx="968" cy="92"/>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3/1: $10K Unsecured</a:t>
              </a:r>
            </a:p>
          </p:txBody>
        </p:sp>
        <p:sp>
          <p:nvSpPr>
            <p:cNvPr id="30734" name="Line 11"/>
            <p:cNvSpPr>
              <a:spLocks noChangeAspect="1" noChangeShapeType="1"/>
            </p:cNvSpPr>
            <p:nvPr/>
          </p:nvSpPr>
          <p:spPr bwMode="auto">
            <a:xfrm flipH="1">
              <a:off x="1027" y="1004"/>
              <a:ext cx="1106" cy="0"/>
            </a:xfrm>
            <a:prstGeom prst="line">
              <a:avLst/>
            </a:prstGeom>
            <a:noFill/>
            <a:ln w="63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AutoShape 12"/>
            <p:cNvSpPr>
              <a:spLocks noChangeAspect="1" noChangeArrowheads="1"/>
            </p:cNvSpPr>
            <p:nvPr/>
          </p:nvSpPr>
          <p:spPr bwMode="auto">
            <a:xfrm>
              <a:off x="1419" y="1050"/>
              <a:ext cx="299" cy="438"/>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1/1</a:t>
              </a:r>
            </a:p>
            <a:p>
              <a:pPr algn="ctr"/>
              <a:r>
                <a:rPr lang="en-US" altLang="en-US" sz="1000"/>
                <a:t>SA: EQ</a:t>
              </a:r>
            </a:p>
            <a:p>
              <a:pPr algn="ctr"/>
              <a:r>
                <a:rPr lang="en-US" altLang="en-US" sz="1000"/>
                <a:t>FS: EQ</a:t>
              </a:r>
            </a:p>
            <a:p>
              <a:pPr algn="ctr"/>
              <a:r>
                <a:rPr lang="en-US" altLang="en-US" sz="1000"/>
                <a:t>$10K</a:t>
              </a:r>
            </a:p>
          </p:txBody>
        </p:sp>
        <p:sp>
          <p:nvSpPr>
            <p:cNvPr id="30736" name="AutoShape 13"/>
            <p:cNvSpPr>
              <a:spLocks noChangeAspect="1" noChangeArrowheads="1"/>
            </p:cNvSpPr>
            <p:nvPr/>
          </p:nvSpPr>
          <p:spPr bwMode="auto">
            <a:xfrm>
              <a:off x="728" y="1465"/>
              <a:ext cx="345" cy="415"/>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2/1 </a:t>
              </a:r>
            </a:p>
            <a:p>
              <a:pPr algn="ctr"/>
              <a:r>
                <a:rPr lang="en-US" altLang="en-US" sz="1000"/>
                <a:t>SA: INV</a:t>
              </a:r>
            </a:p>
            <a:p>
              <a:pPr algn="ctr"/>
              <a:r>
                <a:rPr lang="en-US" altLang="en-US" sz="1000"/>
                <a:t>FS: INV</a:t>
              </a:r>
            </a:p>
            <a:p>
              <a:pPr algn="ctr"/>
              <a:r>
                <a:rPr lang="en-US" altLang="en-US" sz="1000"/>
                <a:t>$10K</a:t>
              </a:r>
            </a:p>
          </p:txBody>
        </p:sp>
        <p:sp>
          <p:nvSpPr>
            <p:cNvPr id="30737" name="Line 14"/>
            <p:cNvSpPr>
              <a:spLocks noChangeAspect="1" noChangeShapeType="1"/>
            </p:cNvSpPr>
            <p:nvPr/>
          </p:nvSpPr>
          <p:spPr bwMode="auto">
            <a:xfrm flipV="1">
              <a:off x="659" y="1281"/>
              <a:ext cx="0" cy="760"/>
            </a:xfrm>
            <a:prstGeom prst="line">
              <a:avLst/>
            </a:prstGeom>
            <a:noFill/>
            <a:ln w="63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8" name="AutoShape 15"/>
            <p:cNvSpPr>
              <a:spLocks noChangeAspect="1" noChangeArrowheads="1"/>
            </p:cNvSpPr>
            <p:nvPr/>
          </p:nvSpPr>
          <p:spPr bwMode="auto">
            <a:xfrm>
              <a:off x="1396" y="1926"/>
              <a:ext cx="691" cy="323"/>
            </a:xfrm>
            <a:prstGeom prst="flowChartProcess">
              <a:avLst/>
            </a:prstGeom>
            <a:solidFill>
              <a:srgbClr val="FF0066"/>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3/15</a:t>
              </a:r>
            </a:p>
            <a:p>
              <a:pPr algn="ctr"/>
              <a:r>
                <a:rPr lang="en-US" altLang="en-US" sz="1000"/>
                <a:t>INV = $5000</a:t>
              </a:r>
            </a:p>
            <a:p>
              <a:pPr algn="ctr"/>
              <a:r>
                <a:rPr lang="en-US" altLang="en-US" sz="1000"/>
                <a:t>EQ = $15000</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p:txBody>
          <a:bodyPr/>
          <a:lstStyle/>
          <a:p>
            <a:pPr>
              <a:defRPr/>
            </a:pPr>
            <a:fld id="{7EA8CE8C-6D44-4E61-B935-DC30BED3CA50}" type="datetime4">
              <a:rPr lang="en-US" smtClean="0"/>
              <a:t>March 29, 2021</a:t>
            </a:fld>
            <a:endParaRPr lang="en-US" altLang="en-US">
              <a:solidFill>
                <a:schemeClr val="bg2"/>
              </a:solidFill>
            </a:endParaRPr>
          </a:p>
        </p:txBody>
      </p:sp>
      <p:sp>
        <p:nvSpPr>
          <p:cNvPr id="18"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B1AA25E-074B-484E-8FAA-501088036AAE}" type="slidenum">
              <a:rPr lang="en-US" altLang="en-US" sz="1400">
                <a:solidFill>
                  <a:srgbClr val="000066"/>
                </a:solidFill>
                <a:latin typeface="Arial" panose="020B0604020202020204" pitchFamily="34" charset="0"/>
              </a:rPr>
              <a:pPr/>
              <a:t>17</a:t>
            </a:fld>
            <a:endParaRPr lang="en-US" altLang="en-US" sz="1400">
              <a:solidFill>
                <a:srgbClr val="000066"/>
              </a:solidFill>
              <a:latin typeface="Arial" panose="020B0604020202020204" pitchFamily="34" charset="0"/>
            </a:endParaRPr>
          </a:p>
        </p:txBody>
      </p:sp>
      <p:sp>
        <p:nvSpPr>
          <p:cNvPr id="30725" name="Rectangle 2"/>
          <p:cNvSpPr>
            <a:spLocks noGrp="1" noChangeArrowheads="1"/>
          </p:cNvSpPr>
          <p:nvPr>
            <p:ph type="title"/>
          </p:nvPr>
        </p:nvSpPr>
        <p:spPr/>
        <p:txBody>
          <a:bodyPr/>
          <a:lstStyle/>
          <a:p>
            <a:r>
              <a:rPr lang="en-US" altLang="en-US" smtClean="0"/>
              <a:t>Applying this Here</a:t>
            </a:r>
          </a:p>
        </p:txBody>
      </p:sp>
      <p:sp>
        <p:nvSpPr>
          <p:cNvPr id="30726" name="Rectangle 3"/>
          <p:cNvSpPr>
            <a:spLocks noGrp="1" noChangeArrowheads="1"/>
          </p:cNvSpPr>
          <p:nvPr>
            <p:ph type="body" idx="1"/>
          </p:nvPr>
        </p:nvSpPr>
        <p:spPr/>
        <p:txBody>
          <a:bodyPr/>
          <a:lstStyle/>
          <a:p>
            <a:r>
              <a:rPr lang="en-US" altLang="en-US" dirty="0" smtClean="0"/>
              <a:t>Fair Division Among Unsecured Creditors</a:t>
            </a:r>
          </a:p>
          <a:p>
            <a:pPr lvl="1"/>
            <a:r>
              <a:rPr lang="en-US" altLang="en-US" dirty="0" smtClean="0"/>
              <a:t>Bankruptcy Code implements pro rata rule in BC 726(b)</a:t>
            </a:r>
          </a:p>
        </p:txBody>
      </p:sp>
      <p:grpSp>
        <p:nvGrpSpPr>
          <p:cNvPr id="30727" name="Group 4"/>
          <p:cNvGrpSpPr>
            <a:grpSpLocks noChangeAspect="1"/>
          </p:cNvGrpSpPr>
          <p:nvPr/>
        </p:nvGrpSpPr>
        <p:grpSpPr bwMode="auto">
          <a:xfrm>
            <a:off x="7854100" y="3653647"/>
            <a:ext cx="3656013" cy="2076450"/>
            <a:chOff x="336" y="912"/>
            <a:chExt cx="2557" cy="1452"/>
          </a:xfrm>
        </p:grpSpPr>
        <p:sp>
          <p:nvSpPr>
            <p:cNvPr id="30728" name="AutoShape 5"/>
            <p:cNvSpPr>
              <a:spLocks noChangeAspect="1" noChangeArrowheads="1"/>
            </p:cNvSpPr>
            <p:nvPr/>
          </p:nvSpPr>
          <p:spPr bwMode="auto">
            <a:xfrm>
              <a:off x="428" y="2041"/>
              <a:ext cx="945" cy="323"/>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Bank</a:t>
              </a:r>
            </a:p>
          </p:txBody>
        </p:sp>
        <p:sp>
          <p:nvSpPr>
            <p:cNvPr id="30729" name="AutoShape 6"/>
            <p:cNvSpPr>
              <a:spLocks noChangeAspect="1" noChangeArrowheads="1"/>
            </p:cNvSpPr>
            <p:nvPr/>
          </p:nvSpPr>
          <p:spPr bwMode="auto">
            <a:xfrm>
              <a:off x="336" y="912"/>
              <a:ext cx="691" cy="369"/>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Corp</a:t>
              </a:r>
            </a:p>
          </p:txBody>
        </p:sp>
        <p:sp>
          <p:nvSpPr>
            <p:cNvPr id="30730" name="AutoShape 7"/>
            <p:cNvSpPr>
              <a:spLocks noChangeAspect="1" noChangeArrowheads="1"/>
            </p:cNvSpPr>
            <p:nvPr/>
          </p:nvSpPr>
          <p:spPr bwMode="auto">
            <a:xfrm>
              <a:off x="2041" y="935"/>
              <a:ext cx="783" cy="346"/>
            </a:xfrm>
            <a:prstGeom prst="flowChartPreparat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Finco</a:t>
              </a:r>
            </a:p>
          </p:txBody>
        </p:sp>
        <p:sp>
          <p:nvSpPr>
            <p:cNvPr id="30731" name="AutoShape 8"/>
            <p:cNvSpPr>
              <a:spLocks noChangeAspect="1" noChangeArrowheads="1"/>
            </p:cNvSpPr>
            <p:nvPr/>
          </p:nvSpPr>
          <p:spPr bwMode="auto">
            <a:xfrm>
              <a:off x="1949" y="1603"/>
              <a:ext cx="921" cy="438"/>
            </a:xfrm>
            <a:prstGeom prst="flowChartDecis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Creditco</a:t>
              </a:r>
            </a:p>
          </p:txBody>
        </p:sp>
        <p:sp>
          <p:nvSpPr>
            <p:cNvPr id="30732" name="Line 9"/>
            <p:cNvSpPr>
              <a:spLocks noChangeAspect="1" noChangeShapeType="1"/>
            </p:cNvSpPr>
            <p:nvPr/>
          </p:nvSpPr>
          <p:spPr bwMode="auto">
            <a:xfrm flipH="1" flipV="1">
              <a:off x="820" y="1281"/>
              <a:ext cx="1198" cy="484"/>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3" name="AutoShape 10"/>
            <p:cNvSpPr>
              <a:spLocks noChangeAspect="1" noChangeArrowheads="1"/>
            </p:cNvSpPr>
            <p:nvPr/>
          </p:nvSpPr>
          <p:spPr bwMode="auto">
            <a:xfrm>
              <a:off x="1925" y="1465"/>
              <a:ext cx="968" cy="92"/>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3/1: $10K Unsecured</a:t>
              </a:r>
            </a:p>
          </p:txBody>
        </p:sp>
        <p:sp>
          <p:nvSpPr>
            <p:cNvPr id="30734" name="Line 11"/>
            <p:cNvSpPr>
              <a:spLocks noChangeAspect="1" noChangeShapeType="1"/>
            </p:cNvSpPr>
            <p:nvPr/>
          </p:nvSpPr>
          <p:spPr bwMode="auto">
            <a:xfrm flipH="1">
              <a:off x="1027" y="1004"/>
              <a:ext cx="1106" cy="0"/>
            </a:xfrm>
            <a:prstGeom prst="line">
              <a:avLst/>
            </a:prstGeom>
            <a:noFill/>
            <a:ln w="63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AutoShape 12"/>
            <p:cNvSpPr>
              <a:spLocks noChangeAspect="1" noChangeArrowheads="1"/>
            </p:cNvSpPr>
            <p:nvPr/>
          </p:nvSpPr>
          <p:spPr bwMode="auto">
            <a:xfrm>
              <a:off x="1419" y="1050"/>
              <a:ext cx="299" cy="438"/>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1/1</a:t>
              </a:r>
            </a:p>
            <a:p>
              <a:pPr algn="ctr"/>
              <a:r>
                <a:rPr lang="en-US" altLang="en-US" sz="1000"/>
                <a:t>SA: EQ</a:t>
              </a:r>
            </a:p>
            <a:p>
              <a:pPr algn="ctr"/>
              <a:r>
                <a:rPr lang="en-US" altLang="en-US" sz="1000"/>
                <a:t>FS: EQ</a:t>
              </a:r>
            </a:p>
            <a:p>
              <a:pPr algn="ctr"/>
              <a:r>
                <a:rPr lang="en-US" altLang="en-US" sz="1000"/>
                <a:t>$10K</a:t>
              </a:r>
            </a:p>
          </p:txBody>
        </p:sp>
        <p:sp>
          <p:nvSpPr>
            <p:cNvPr id="30736" name="AutoShape 13"/>
            <p:cNvSpPr>
              <a:spLocks noChangeAspect="1" noChangeArrowheads="1"/>
            </p:cNvSpPr>
            <p:nvPr/>
          </p:nvSpPr>
          <p:spPr bwMode="auto">
            <a:xfrm>
              <a:off x="728" y="1465"/>
              <a:ext cx="345" cy="415"/>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2/1 </a:t>
              </a:r>
            </a:p>
            <a:p>
              <a:pPr algn="ctr"/>
              <a:r>
                <a:rPr lang="en-US" altLang="en-US" sz="1000"/>
                <a:t>SA: INV</a:t>
              </a:r>
            </a:p>
            <a:p>
              <a:pPr algn="ctr"/>
              <a:r>
                <a:rPr lang="en-US" altLang="en-US" sz="1000"/>
                <a:t>FS: INV</a:t>
              </a:r>
            </a:p>
            <a:p>
              <a:pPr algn="ctr"/>
              <a:r>
                <a:rPr lang="en-US" altLang="en-US" sz="1000"/>
                <a:t>$10K</a:t>
              </a:r>
            </a:p>
          </p:txBody>
        </p:sp>
        <p:sp>
          <p:nvSpPr>
            <p:cNvPr id="30737" name="Line 14"/>
            <p:cNvSpPr>
              <a:spLocks noChangeAspect="1" noChangeShapeType="1"/>
            </p:cNvSpPr>
            <p:nvPr/>
          </p:nvSpPr>
          <p:spPr bwMode="auto">
            <a:xfrm flipV="1">
              <a:off x="659" y="1281"/>
              <a:ext cx="0" cy="760"/>
            </a:xfrm>
            <a:prstGeom prst="line">
              <a:avLst/>
            </a:prstGeom>
            <a:noFill/>
            <a:ln w="63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8" name="AutoShape 15"/>
            <p:cNvSpPr>
              <a:spLocks noChangeAspect="1" noChangeArrowheads="1"/>
            </p:cNvSpPr>
            <p:nvPr/>
          </p:nvSpPr>
          <p:spPr bwMode="auto">
            <a:xfrm>
              <a:off x="1396" y="1926"/>
              <a:ext cx="691" cy="323"/>
            </a:xfrm>
            <a:prstGeom prst="flowChartProcess">
              <a:avLst/>
            </a:prstGeom>
            <a:solidFill>
              <a:srgbClr val="FF0066"/>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dirty="0"/>
                <a:t>3/15</a:t>
              </a:r>
            </a:p>
            <a:p>
              <a:pPr algn="ctr"/>
              <a:r>
                <a:rPr lang="en-US" altLang="en-US" sz="1000" dirty="0"/>
                <a:t>INV = $5000</a:t>
              </a:r>
            </a:p>
            <a:p>
              <a:pPr algn="ctr"/>
              <a:r>
                <a:rPr lang="en-US" altLang="en-US" sz="1000" dirty="0"/>
                <a:t>EQ = $15000</a:t>
              </a:r>
            </a:p>
          </p:txBody>
        </p:sp>
      </p:grpSp>
    </p:spTree>
    <p:extLst>
      <p:ext uri="{BB962C8B-B14F-4D97-AF65-F5344CB8AC3E}">
        <p14:creationId xmlns:p14="http://schemas.microsoft.com/office/powerpoint/2010/main" val="2618168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4146ED4-3B72-4CF9-8293-82139C8F4375}" type="datetime4">
              <a:rPr lang="en-US" smtClean="0"/>
              <a:t>March 29,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D29B184F-8663-438E-8131-88E8D117ECDD}"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altLang="en-US" smtClean="0"/>
              <a:t>The Pro Rata Rule</a:t>
            </a:r>
          </a:p>
        </p:txBody>
      </p:sp>
      <p:sp>
        <p:nvSpPr>
          <p:cNvPr id="31750" name="Rectangle 3"/>
          <p:cNvSpPr>
            <a:spLocks noGrp="1" noChangeArrowheads="1"/>
          </p:cNvSpPr>
          <p:nvPr>
            <p:ph type="body" idx="1"/>
          </p:nvPr>
        </p:nvSpPr>
        <p:spPr/>
        <p:txBody>
          <a:bodyPr/>
          <a:lstStyle/>
          <a:p>
            <a:r>
              <a:rPr lang="en-US" altLang="en-US" smtClean="0"/>
              <a:t>Three Steps</a:t>
            </a:r>
          </a:p>
          <a:p>
            <a:pPr lvl="1"/>
            <a:r>
              <a:rPr lang="en-US" altLang="en-US" smtClean="0"/>
              <a:t>1: </a:t>
            </a:r>
            <a:r>
              <a:rPr lang="en-US" altLang="en-US" smtClean="0">
                <a:cs typeface="Times New Roman" panose="02020603050405020304" pitchFamily="18" charset="0"/>
              </a:rPr>
              <a:t>Total the unsecured claims against the assets</a:t>
            </a:r>
          </a:p>
          <a:p>
            <a:pPr lvl="1"/>
            <a:r>
              <a:rPr lang="en-US" altLang="en-US" smtClean="0">
                <a:cs typeface="Times New Roman" panose="02020603050405020304" pitchFamily="18" charset="0"/>
              </a:rPr>
              <a:t>2: Total the assets</a:t>
            </a:r>
          </a:p>
          <a:p>
            <a:pPr lvl="1"/>
            <a:r>
              <a:rPr lang="en-US" altLang="en-US" smtClean="0">
                <a:cs typeface="Times New Roman" panose="02020603050405020304" pitchFamily="18" charset="0"/>
              </a:rPr>
              <a:t>3: For each creditor, give that creditor the fraction of the assets that that creditor holds of the claims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B9D3513-5E22-4BCA-8676-797B0A2CC535}" type="datetime4">
              <a:rPr lang="en-US" smtClean="0"/>
              <a:t>March 29,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2AB2B68-12B1-4858-9F3D-9AD5331AC550}" type="slidenum">
              <a:rPr lang="en-US" altLang="en-US" sz="1400">
                <a:solidFill>
                  <a:srgbClr val="000066"/>
                </a:solidFill>
                <a:latin typeface="Arial" panose="020B0604020202020204" pitchFamily="34" charset="0"/>
              </a:rPr>
              <a:pPr/>
              <a:t>19</a:t>
            </a:fld>
            <a:endParaRPr lang="en-US" altLang="en-US" sz="1400">
              <a:solidFill>
                <a:srgbClr val="000066"/>
              </a:solidFill>
              <a:latin typeface="Arial" panose="020B0604020202020204" pitchFamily="34" charset="0"/>
            </a:endParaRPr>
          </a:p>
        </p:txBody>
      </p:sp>
      <p:sp>
        <p:nvSpPr>
          <p:cNvPr id="32773" name="Rectangle 2"/>
          <p:cNvSpPr>
            <a:spLocks noGrp="1" noChangeArrowheads="1"/>
          </p:cNvSpPr>
          <p:nvPr>
            <p:ph type="title"/>
          </p:nvPr>
        </p:nvSpPr>
        <p:spPr/>
        <p:txBody>
          <a:bodyPr/>
          <a:lstStyle/>
          <a:p>
            <a:r>
              <a:rPr lang="en-US" altLang="en-US" smtClean="0"/>
              <a:t>The Pro Rata Rule</a:t>
            </a:r>
            <a:endParaRPr lang="en-US" altLang="en-US" smtClean="0">
              <a:cs typeface="Times New Roman" panose="02020603050405020304" pitchFamily="18" charset="0"/>
            </a:endParaRPr>
          </a:p>
        </p:txBody>
      </p:sp>
      <p:sp>
        <p:nvSpPr>
          <p:cNvPr id="32774" name="Rectangle 3"/>
          <p:cNvSpPr>
            <a:spLocks noGrp="1" noChangeArrowheads="1"/>
          </p:cNvSpPr>
          <p:nvPr>
            <p:ph type="body" idx="1"/>
          </p:nvPr>
        </p:nvSpPr>
        <p:spPr/>
        <p:txBody>
          <a:bodyPr/>
          <a:lstStyle/>
          <a:p>
            <a:r>
              <a:rPr lang="en-US" altLang="en-US" smtClean="0"/>
              <a:t>Doing That Here</a:t>
            </a:r>
          </a:p>
          <a:p>
            <a:pPr lvl="1"/>
            <a:r>
              <a:rPr lang="en-US" altLang="en-US" smtClean="0"/>
              <a:t>1: Total Debts: 0 + 5 + 10 = 15</a:t>
            </a:r>
          </a:p>
          <a:p>
            <a:pPr lvl="1"/>
            <a:r>
              <a:rPr lang="en-US" altLang="en-US" smtClean="0"/>
              <a:t>2: Total Assets: 5</a:t>
            </a:r>
          </a:p>
          <a:p>
            <a:pPr lvl="1"/>
            <a:r>
              <a:rPr lang="en-US" altLang="en-US" smtClean="0"/>
              <a:t>3</a:t>
            </a:r>
          </a:p>
          <a:p>
            <a:pPr lvl="2"/>
            <a:r>
              <a:rPr lang="en-US" altLang="en-US" smtClean="0"/>
              <a:t>Bank gets (5/15) x 5 = $1,667</a:t>
            </a:r>
          </a:p>
          <a:p>
            <a:pPr lvl="2"/>
            <a:r>
              <a:rPr lang="en-US" altLang="en-US" smtClean="0"/>
              <a:t>Creditco get (10/15) x 5 = $3,333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a:t>
            </a:r>
            <a:endParaRPr lang="en-US" dirty="0"/>
          </a:p>
        </p:txBody>
      </p:sp>
      <p:sp>
        <p:nvSpPr>
          <p:cNvPr id="3" name="Content Placeholder 2"/>
          <p:cNvSpPr>
            <a:spLocks noGrp="1"/>
          </p:cNvSpPr>
          <p:nvPr>
            <p:ph idx="1"/>
          </p:nvPr>
        </p:nvSpPr>
        <p:spPr/>
        <p:txBody>
          <a:bodyPr/>
          <a:lstStyle/>
          <a:p>
            <a:r>
              <a:rPr lang="en-US" dirty="0" smtClean="0"/>
              <a:t>Lunches: Google Doc Sign Up</a:t>
            </a:r>
          </a:p>
          <a:p>
            <a:pPr lvl="1"/>
            <a:r>
              <a:rPr lang="en-US" dirty="0">
                <a:hlinkClick r:id="rId2"/>
              </a:rPr>
              <a:t>https://</a:t>
            </a:r>
            <a:r>
              <a:rPr lang="en-US" dirty="0" smtClean="0">
                <a:hlinkClick r:id="rId2"/>
              </a:rPr>
              <a:t>docs.google.com/document/d/1Jhd5hvEnQAfPpgxZjApcHja8dcnKDgpz9f3S7pfsDCE/edit?usp=sharing</a:t>
            </a:r>
            <a:endParaRPr lang="en-US" dirty="0" smtClean="0"/>
          </a:p>
          <a:p>
            <a:r>
              <a:rPr lang="en-US" dirty="0" smtClean="0"/>
              <a:t>Office Hours</a:t>
            </a:r>
          </a:p>
          <a:p>
            <a:pPr lvl="1"/>
            <a:r>
              <a:rPr lang="en-US" dirty="0" smtClean="0"/>
              <a:t>Week by Week: this week: Thursday, 4:15-5:15; I will send the zoom link</a:t>
            </a:r>
          </a:p>
        </p:txBody>
      </p:sp>
      <p:sp>
        <p:nvSpPr>
          <p:cNvPr id="4" name="Date Placeholder 3"/>
          <p:cNvSpPr>
            <a:spLocks noGrp="1"/>
          </p:cNvSpPr>
          <p:nvPr>
            <p:ph type="dt" sz="half" idx="10"/>
          </p:nvPr>
        </p:nvSpPr>
        <p:spPr/>
        <p:txBody>
          <a:bodyPr/>
          <a:lstStyle/>
          <a:p>
            <a:pPr>
              <a:defRPr/>
            </a:pPr>
            <a:fld id="{A2522C94-B56F-4327-9DC3-E315EF614281}" type="datetime4">
              <a:rPr lang="en-US" smtClean="0"/>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19B99AF5-3684-4B1A-B9DA-3B77DE1831F0}" type="slidenum">
              <a:rPr lang="en-US" altLang="en-US" smtClean="0"/>
              <a:pPr/>
              <a:t>2</a:t>
            </a:fld>
            <a:endParaRPr lang="en-US" altLang="en-US"/>
          </a:p>
        </p:txBody>
      </p:sp>
    </p:spTree>
    <p:extLst>
      <p:ext uri="{BB962C8B-B14F-4D97-AF65-F5344CB8AC3E}">
        <p14:creationId xmlns:p14="http://schemas.microsoft.com/office/powerpoint/2010/main" val="2624770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p:txBody>
          <a:bodyPr/>
          <a:lstStyle/>
          <a:p>
            <a:pPr>
              <a:defRPr/>
            </a:pPr>
            <a:fld id="{207FAD44-2D51-47B3-BD04-E20FAD73EC09}" type="datetime4">
              <a:rPr lang="en-US" smtClean="0"/>
              <a:t>March 29, 2021</a:t>
            </a:fld>
            <a:endParaRPr lang="en-US" altLang="en-US">
              <a:solidFill>
                <a:schemeClr val="bg2"/>
              </a:solidFill>
            </a:endParaRPr>
          </a:p>
        </p:txBody>
      </p:sp>
      <p:sp>
        <p:nvSpPr>
          <p:cNvPr id="18"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81BFFB-FBF4-47D3-9843-282F4A173EDB}" type="slidenum">
              <a:rPr lang="en-US" altLang="en-US" sz="1400">
                <a:solidFill>
                  <a:srgbClr val="000066"/>
                </a:solidFill>
                <a:latin typeface="Arial" panose="020B0604020202020204" pitchFamily="34" charset="0"/>
              </a:rPr>
              <a:pPr/>
              <a:t>20</a:t>
            </a:fld>
            <a:endParaRPr lang="en-US" altLang="en-US" sz="1400">
              <a:solidFill>
                <a:srgbClr val="000066"/>
              </a:solidFill>
              <a:latin typeface="Arial" panose="020B0604020202020204" pitchFamily="34" charset="0"/>
            </a:endParaRPr>
          </a:p>
        </p:txBody>
      </p:sp>
      <p:sp>
        <p:nvSpPr>
          <p:cNvPr id="33797" name="Rectangle 2"/>
          <p:cNvSpPr>
            <a:spLocks noGrp="1" noChangeArrowheads="1"/>
          </p:cNvSpPr>
          <p:nvPr>
            <p:ph type="title"/>
          </p:nvPr>
        </p:nvSpPr>
        <p:spPr/>
        <p:txBody>
          <a:bodyPr/>
          <a:lstStyle/>
          <a:p>
            <a:r>
              <a:rPr lang="en-US" altLang="en-US" smtClean="0"/>
              <a:t>Final Distribution</a:t>
            </a:r>
          </a:p>
        </p:txBody>
      </p:sp>
      <p:sp>
        <p:nvSpPr>
          <p:cNvPr id="33798" name="Rectangle 3"/>
          <p:cNvSpPr>
            <a:spLocks noGrp="1" noChangeArrowheads="1"/>
          </p:cNvSpPr>
          <p:nvPr>
            <p:ph type="body" idx="1"/>
          </p:nvPr>
        </p:nvSpPr>
        <p:spPr/>
        <p:txBody>
          <a:bodyPr/>
          <a:lstStyle/>
          <a:p>
            <a:r>
              <a:rPr lang="en-US" altLang="en-US" smtClean="0"/>
              <a:t>Finco gets $10K</a:t>
            </a:r>
          </a:p>
          <a:p>
            <a:r>
              <a:rPr lang="en-US" altLang="en-US" smtClean="0"/>
              <a:t>Bank gets $5K + $1,667 = $6,667</a:t>
            </a:r>
          </a:p>
          <a:p>
            <a:r>
              <a:rPr lang="en-US" altLang="en-US" smtClean="0"/>
              <a:t>Creditco gets $3,333</a:t>
            </a:r>
          </a:p>
        </p:txBody>
      </p:sp>
      <p:grpSp>
        <p:nvGrpSpPr>
          <p:cNvPr id="33799" name="Group 4"/>
          <p:cNvGrpSpPr>
            <a:grpSpLocks noChangeAspect="1"/>
          </p:cNvGrpSpPr>
          <p:nvPr/>
        </p:nvGrpSpPr>
        <p:grpSpPr bwMode="auto">
          <a:xfrm>
            <a:off x="6901992" y="4010025"/>
            <a:ext cx="4343400" cy="2466975"/>
            <a:chOff x="336" y="912"/>
            <a:chExt cx="2557" cy="1452"/>
          </a:xfrm>
        </p:grpSpPr>
        <p:sp>
          <p:nvSpPr>
            <p:cNvPr id="33800" name="AutoShape 5"/>
            <p:cNvSpPr>
              <a:spLocks noChangeAspect="1" noChangeArrowheads="1"/>
            </p:cNvSpPr>
            <p:nvPr/>
          </p:nvSpPr>
          <p:spPr bwMode="auto">
            <a:xfrm>
              <a:off x="428" y="2041"/>
              <a:ext cx="945" cy="323"/>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Bank</a:t>
              </a:r>
            </a:p>
          </p:txBody>
        </p:sp>
        <p:sp>
          <p:nvSpPr>
            <p:cNvPr id="33801" name="AutoShape 6"/>
            <p:cNvSpPr>
              <a:spLocks noChangeAspect="1" noChangeArrowheads="1"/>
            </p:cNvSpPr>
            <p:nvPr/>
          </p:nvSpPr>
          <p:spPr bwMode="auto">
            <a:xfrm>
              <a:off x="336" y="912"/>
              <a:ext cx="691" cy="369"/>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Corp</a:t>
              </a:r>
            </a:p>
          </p:txBody>
        </p:sp>
        <p:sp>
          <p:nvSpPr>
            <p:cNvPr id="33802" name="AutoShape 7"/>
            <p:cNvSpPr>
              <a:spLocks noChangeAspect="1" noChangeArrowheads="1"/>
            </p:cNvSpPr>
            <p:nvPr/>
          </p:nvSpPr>
          <p:spPr bwMode="auto">
            <a:xfrm>
              <a:off x="2041" y="935"/>
              <a:ext cx="783" cy="346"/>
            </a:xfrm>
            <a:prstGeom prst="flowChartPreparat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Finco</a:t>
              </a:r>
            </a:p>
          </p:txBody>
        </p:sp>
        <p:sp>
          <p:nvSpPr>
            <p:cNvPr id="33803" name="AutoShape 8"/>
            <p:cNvSpPr>
              <a:spLocks noChangeAspect="1" noChangeArrowheads="1"/>
            </p:cNvSpPr>
            <p:nvPr/>
          </p:nvSpPr>
          <p:spPr bwMode="auto">
            <a:xfrm>
              <a:off x="1949" y="1603"/>
              <a:ext cx="921" cy="438"/>
            </a:xfrm>
            <a:prstGeom prst="flowChartDecis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Creditco</a:t>
              </a:r>
            </a:p>
          </p:txBody>
        </p:sp>
        <p:sp>
          <p:nvSpPr>
            <p:cNvPr id="33804" name="Line 9"/>
            <p:cNvSpPr>
              <a:spLocks noChangeAspect="1" noChangeShapeType="1"/>
            </p:cNvSpPr>
            <p:nvPr/>
          </p:nvSpPr>
          <p:spPr bwMode="auto">
            <a:xfrm flipH="1" flipV="1">
              <a:off x="820" y="1281"/>
              <a:ext cx="1198" cy="484"/>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5" name="AutoShape 10"/>
            <p:cNvSpPr>
              <a:spLocks noChangeAspect="1" noChangeArrowheads="1"/>
            </p:cNvSpPr>
            <p:nvPr/>
          </p:nvSpPr>
          <p:spPr bwMode="auto">
            <a:xfrm>
              <a:off x="1925" y="1465"/>
              <a:ext cx="968" cy="92"/>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3/1: $10K Unsecured</a:t>
              </a:r>
            </a:p>
          </p:txBody>
        </p:sp>
        <p:sp>
          <p:nvSpPr>
            <p:cNvPr id="33806" name="Line 11"/>
            <p:cNvSpPr>
              <a:spLocks noChangeAspect="1" noChangeShapeType="1"/>
            </p:cNvSpPr>
            <p:nvPr/>
          </p:nvSpPr>
          <p:spPr bwMode="auto">
            <a:xfrm flipH="1">
              <a:off x="1027" y="1004"/>
              <a:ext cx="1106" cy="0"/>
            </a:xfrm>
            <a:prstGeom prst="line">
              <a:avLst/>
            </a:prstGeom>
            <a:noFill/>
            <a:ln w="63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7" name="AutoShape 12"/>
            <p:cNvSpPr>
              <a:spLocks noChangeAspect="1" noChangeArrowheads="1"/>
            </p:cNvSpPr>
            <p:nvPr/>
          </p:nvSpPr>
          <p:spPr bwMode="auto">
            <a:xfrm>
              <a:off x="1419" y="1050"/>
              <a:ext cx="299" cy="438"/>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1/1</a:t>
              </a:r>
            </a:p>
            <a:p>
              <a:pPr algn="ctr"/>
              <a:r>
                <a:rPr lang="en-US" altLang="en-US" sz="1000"/>
                <a:t>SA: EQ</a:t>
              </a:r>
            </a:p>
            <a:p>
              <a:pPr algn="ctr"/>
              <a:r>
                <a:rPr lang="en-US" altLang="en-US" sz="1000"/>
                <a:t>FS: EQ</a:t>
              </a:r>
            </a:p>
            <a:p>
              <a:pPr algn="ctr"/>
              <a:r>
                <a:rPr lang="en-US" altLang="en-US" sz="1000"/>
                <a:t>$10K</a:t>
              </a:r>
            </a:p>
          </p:txBody>
        </p:sp>
        <p:sp>
          <p:nvSpPr>
            <p:cNvPr id="33808" name="AutoShape 13"/>
            <p:cNvSpPr>
              <a:spLocks noChangeAspect="1" noChangeArrowheads="1"/>
            </p:cNvSpPr>
            <p:nvPr/>
          </p:nvSpPr>
          <p:spPr bwMode="auto">
            <a:xfrm>
              <a:off x="728" y="1465"/>
              <a:ext cx="345" cy="415"/>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dirty="0"/>
                <a:t>2/1 </a:t>
              </a:r>
            </a:p>
            <a:p>
              <a:pPr algn="ctr"/>
              <a:r>
                <a:rPr lang="en-US" altLang="en-US" sz="1000" dirty="0"/>
                <a:t>SA: INV</a:t>
              </a:r>
            </a:p>
            <a:p>
              <a:pPr algn="ctr"/>
              <a:r>
                <a:rPr lang="en-US" altLang="en-US" sz="1000" dirty="0"/>
                <a:t>FS: INV</a:t>
              </a:r>
            </a:p>
            <a:p>
              <a:pPr algn="ctr"/>
              <a:r>
                <a:rPr lang="en-US" altLang="en-US" sz="1000" dirty="0"/>
                <a:t>$10K</a:t>
              </a:r>
            </a:p>
          </p:txBody>
        </p:sp>
        <p:sp>
          <p:nvSpPr>
            <p:cNvPr id="33809" name="Line 14"/>
            <p:cNvSpPr>
              <a:spLocks noChangeAspect="1" noChangeShapeType="1"/>
            </p:cNvSpPr>
            <p:nvPr/>
          </p:nvSpPr>
          <p:spPr bwMode="auto">
            <a:xfrm flipV="1">
              <a:off x="659" y="1281"/>
              <a:ext cx="0" cy="760"/>
            </a:xfrm>
            <a:prstGeom prst="line">
              <a:avLst/>
            </a:prstGeom>
            <a:noFill/>
            <a:ln w="635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0" name="AutoShape 15"/>
            <p:cNvSpPr>
              <a:spLocks noChangeAspect="1" noChangeArrowheads="1"/>
            </p:cNvSpPr>
            <p:nvPr/>
          </p:nvSpPr>
          <p:spPr bwMode="auto">
            <a:xfrm>
              <a:off x="1396" y="1926"/>
              <a:ext cx="691" cy="323"/>
            </a:xfrm>
            <a:prstGeom prst="flowChartProcess">
              <a:avLst/>
            </a:prstGeom>
            <a:solidFill>
              <a:srgbClr val="FF0066"/>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1000"/>
                <a:t>3/15</a:t>
              </a:r>
            </a:p>
            <a:p>
              <a:pPr algn="ctr"/>
              <a:r>
                <a:rPr lang="en-US" altLang="en-US" sz="1000"/>
                <a:t>INV = $5000</a:t>
              </a:r>
            </a:p>
            <a:p>
              <a:pPr algn="ctr"/>
              <a:r>
                <a:rPr lang="en-US" altLang="en-US" sz="1000"/>
                <a:t>EQ = $15000</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DAC4C1E-2320-4476-8DE5-15213AE2D533}" type="datetime4">
              <a:rPr lang="en-US" smtClean="0"/>
              <a:t>March 29,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0BA5B0B-CA0F-4F95-9C5D-425C6BBFDF8D}" type="slidenum">
              <a:rPr lang="en-US" altLang="en-US" sz="1400">
                <a:solidFill>
                  <a:srgbClr val="000066"/>
                </a:solidFill>
                <a:latin typeface="Arial" panose="020B0604020202020204" pitchFamily="34" charset="0"/>
              </a:rPr>
              <a:pPr/>
              <a:t>21</a:t>
            </a:fld>
            <a:endParaRPr lang="en-US" altLang="en-US" sz="1400">
              <a:solidFill>
                <a:srgbClr val="000066"/>
              </a:solidFill>
              <a:latin typeface="Arial" panose="020B0604020202020204" pitchFamily="34" charset="0"/>
            </a:endParaRPr>
          </a:p>
        </p:txBody>
      </p:sp>
      <p:sp>
        <p:nvSpPr>
          <p:cNvPr id="48133" name="Rectangle 2"/>
          <p:cNvSpPr>
            <a:spLocks noGrp="1" noChangeArrowheads="1"/>
          </p:cNvSpPr>
          <p:nvPr>
            <p:ph type="title"/>
          </p:nvPr>
        </p:nvSpPr>
        <p:spPr/>
        <p:txBody>
          <a:bodyPr/>
          <a:lstStyle/>
          <a:p>
            <a:r>
              <a:rPr lang="en-US" altLang="en-US" smtClean="0"/>
              <a:t>9-322(a)(1)</a:t>
            </a:r>
          </a:p>
        </p:txBody>
      </p:sp>
      <p:sp>
        <p:nvSpPr>
          <p:cNvPr id="48134" name="Rectangle 3"/>
          <p:cNvSpPr>
            <a:spLocks noGrp="1" noChangeArrowheads="1"/>
          </p:cNvSpPr>
          <p:nvPr>
            <p:ph type="body" idx="1"/>
          </p:nvPr>
        </p:nvSpPr>
        <p:spPr/>
        <p:txBody>
          <a:bodyPr/>
          <a:lstStyle/>
          <a:p>
            <a:r>
              <a:rPr lang="en-US" altLang="en-US" dirty="0" smtClean="0">
                <a:cs typeface="Times New Roman" panose="02020603050405020304" pitchFamily="18" charset="0"/>
              </a:rPr>
              <a:t>Ranking Rule for Conflicting Security Interests</a:t>
            </a:r>
          </a:p>
          <a:p>
            <a:pPr lvl="1"/>
            <a:r>
              <a:rPr lang="en-US" altLang="en-US" dirty="0" smtClean="0">
                <a:solidFill>
                  <a:srgbClr val="FF0000"/>
                </a:solidFill>
                <a:cs typeface="Times New Roman" panose="02020603050405020304" pitchFamily="18" charset="0"/>
              </a:rPr>
              <a:t>Conflicting perfected security interests </a:t>
            </a:r>
            <a:r>
              <a:rPr lang="en-US" altLang="en-US" dirty="0" smtClean="0">
                <a:cs typeface="Times New Roman" panose="02020603050405020304" pitchFamily="18" charset="0"/>
              </a:rPr>
              <a:t>and agricultural liens </a:t>
            </a:r>
            <a:r>
              <a:rPr lang="en-US" altLang="en-US" dirty="0" smtClean="0">
                <a:solidFill>
                  <a:srgbClr val="FF0000"/>
                </a:solidFill>
                <a:cs typeface="Times New Roman" panose="02020603050405020304" pitchFamily="18" charset="0"/>
              </a:rPr>
              <a:t>rank according to priority in time of filing or perfection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31B13C6-36FA-4164-8BA5-269355770C9A}" type="datetime4">
              <a:rPr lang="en-US" smtClean="0"/>
              <a:t>March 29,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A16D7FC-3821-4226-BF9A-2BE10B2724C4}" type="slidenum">
              <a:rPr lang="en-US" altLang="en-US" sz="1400">
                <a:solidFill>
                  <a:srgbClr val="000066"/>
                </a:solidFill>
                <a:latin typeface="Arial" panose="020B0604020202020204" pitchFamily="34" charset="0"/>
              </a:rPr>
              <a:pPr/>
              <a:t>22</a:t>
            </a:fld>
            <a:endParaRPr lang="en-US" altLang="en-US" sz="1400">
              <a:solidFill>
                <a:srgbClr val="000066"/>
              </a:solidFill>
              <a:latin typeface="Arial" panose="020B0604020202020204" pitchFamily="34" charset="0"/>
            </a:endParaRPr>
          </a:p>
        </p:txBody>
      </p:sp>
      <p:sp>
        <p:nvSpPr>
          <p:cNvPr id="49157" name="Rectangle 2"/>
          <p:cNvSpPr>
            <a:spLocks noGrp="1" noChangeArrowheads="1"/>
          </p:cNvSpPr>
          <p:nvPr>
            <p:ph type="title"/>
          </p:nvPr>
        </p:nvSpPr>
        <p:spPr/>
        <p:txBody>
          <a:bodyPr/>
          <a:lstStyle/>
          <a:p>
            <a:r>
              <a:rPr lang="en-US" altLang="en-US" smtClean="0"/>
              <a:t>9-322(a)(1)</a:t>
            </a:r>
          </a:p>
        </p:txBody>
      </p:sp>
      <p:sp>
        <p:nvSpPr>
          <p:cNvPr id="49158" name="Rectangle 3"/>
          <p:cNvSpPr>
            <a:spLocks noGrp="1" noChangeArrowheads="1"/>
          </p:cNvSpPr>
          <p:nvPr>
            <p:ph type="body" idx="1"/>
          </p:nvPr>
        </p:nvSpPr>
        <p:spPr/>
        <p:txBody>
          <a:bodyPr/>
          <a:lstStyle/>
          <a:p>
            <a:r>
              <a:rPr lang="en-US" altLang="en-US" dirty="0" smtClean="0">
                <a:cs typeface="Times New Roman" panose="02020603050405020304" pitchFamily="18" charset="0"/>
              </a:rPr>
              <a:t>Priority dates from the earlier of the time</a:t>
            </a:r>
          </a:p>
          <a:p>
            <a:pPr lvl="1"/>
            <a:r>
              <a:rPr lang="en-US" altLang="en-US" dirty="0" smtClean="0">
                <a:cs typeface="Times New Roman" panose="02020603050405020304" pitchFamily="18" charset="0"/>
              </a:rPr>
              <a:t>a </a:t>
            </a:r>
            <a:r>
              <a:rPr lang="en-US" altLang="en-US" dirty="0" smtClean="0">
                <a:solidFill>
                  <a:srgbClr val="FF0000"/>
                </a:solidFill>
                <a:cs typeface="Times New Roman" panose="02020603050405020304" pitchFamily="18" charset="0"/>
              </a:rPr>
              <a:t>filing</a:t>
            </a:r>
            <a:r>
              <a:rPr lang="en-US" altLang="en-US" dirty="0" smtClean="0">
                <a:cs typeface="Times New Roman" panose="02020603050405020304" pitchFamily="18" charset="0"/>
              </a:rPr>
              <a:t> covering the collateral </a:t>
            </a:r>
            <a:r>
              <a:rPr lang="en-US" altLang="en-US" dirty="0" smtClean="0">
                <a:solidFill>
                  <a:srgbClr val="FF0000"/>
                </a:solidFill>
                <a:cs typeface="Times New Roman" panose="02020603050405020304" pitchFamily="18" charset="0"/>
              </a:rPr>
              <a:t>is first made</a:t>
            </a:r>
            <a:r>
              <a:rPr lang="en-US" altLang="en-US" dirty="0" smtClean="0">
                <a:cs typeface="Times New Roman" panose="02020603050405020304" pitchFamily="18" charset="0"/>
              </a:rPr>
              <a:t> or</a:t>
            </a:r>
          </a:p>
          <a:p>
            <a:pPr lvl="1"/>
            <a:r>
              <a:rPr lang="en-US" altLang="en-US" dirty="0" smtClean="0">
                <a:cs typeface="Times New Roman" panose="02020603050405020304" pitchFamily="18" charset="0"/>
              </a:rPr>
              <a:t>the security interest or agricultural lien </a:t>
            </a:r>
            <a:r>
              <a:rPr lang="en-US" altLang="en-US" dirty="0" smtClean="0">
                <a:solidFill>
                  <a:srgbClr val="FF0000"/>
                </a:solidFill>
                <a:cs typeface="Times New Roman" panose="02020603050405020304" pitchFamily="18" charset="0"/>
              </a:rPr>
              <a:t>is first perfected</a:t>
            </a:r>
          </a:p>
          <a:p>
            <a:r>
              <a:rPr lang="en-US" altLang="en-US" dirty="0" smtClean="0">
                <a:cs typeface="Times New Roman" panose="02020603050405020304" pitchFamily="18" charset="0"/>
              </a:rPr>
              <a:t>if there is no period thereafter when there is neither filing nor perfection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Date Placeholder 2"/>
          <p:cNvSpPr>
            <a:spLocks noGrp="1"/>
          </p:cNvSpPr>
          <p:nvPr>
            <p:ph type="dt" sz="quarter" idx="10"/>
          </p:nvPr>
        </p:nvSpPr>
        <p:spPr/>
        <p:txBody>
          <a:bodyPr/>
          <a:lstStyle/>
          <a:p>
            <a:pPr>
              <a:defRPr/>
            </a:pPr>
            <a:fld id="{E7DCCE08-DACD-4748-817C-97E48BA753AA}" type="datetime4">
              <a:rPr lang="en-US" smtClean="0"/>
              <a:t>March 29, 2021</a:t>
            </a:fld>
            <a:endParaRPr lang="en-US" altLang="en-US">
              <a:solidFill>
                <a:schemeClr val="bg2"/>
              </a:solidFill>
            </a:endParaRPr>
          </a:p>
        </p:txBody>
      </p:sp>
      <p:sp>
        <p:nvSpPr>
          <p:cNvPr id="13" name="Slide Number Placeholder 4"/>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DA6F118-17A1-4BD2-8579-A535A888D043}" type="slidenum">
              <a:rPr lang="en-US" altLang="en-US" sz="1400">
                <a:solidFill>
                  <a:srgbClr val="000066"/>
                </a:solidFill>
                <a:latin typeface="Arial" panose="020B0604020202020204" pitchFamily="34" charset="0"/>
              </a:rPr>
              <a:pPr/>
              <a:t>23</a:t>
            </a:fld>
            <a:endParaRPr lang="en-US" altLang="en-US" sz="1400">
              <a:solidFill>
                <a:srgbClr val="000066"/>
              </a:solidFill>
              <a:latin typeface="Arial" panose="020B0604020202020204" pitchFamily="34" charset="0"/>
            </a:endParaRPr>
          </a:p>
        </p:txBody>
      </p:sp>
      <p:sp>
        <p:nvSpPr>
          <p:cNvPr id="50181" name="Rectangle 2"/>
          <p:cNvSpPr>
            <a:spLocks noGrp="1" noChangeArrowheads="1"/>
          </p:cNvSpPr>
          <p:nvPr>
            <p:ph type="title"/>
          </p:nvPr>
        </p:nvSpPr>
        <p:spPr/>
        <p:txBody>
          <a:bodyPr/>
          <a:lstStyle/>
          <a:p>
            <a:r>
              <a:rPr lang="en-US" altLang="en-US" dirty="0" smtClean="0"/>
              <a:t>The First-to-File Rule I</a:t>
            </a:r>
          </a:p>
        </p:txBody>
      </p:sp>
      <p:sp>
        <p:nvSpPr>
          <p:cNvPr id="1414147" name="AutoShape 3"/>
          <p:cNvSpPr>
            <a:spLocks noChangeArrowheads="1"/>
          </p:cNvSpPr>
          <p:nvPr/>
        </p:nvSpPr>
        <p:spPr bwMode="auto">
          <a:xfrm>
            <a:off x="2362200" y="5105400"/>
            <a:ext cx="3124200" cy="1066800"/>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1414148" name="AutoShape 4"/>
          <p:cNvSpPr>
            <a:spLocks noChangeArrowheads="1"/>
          </p:cNvSpPr>
          <p:nvPr/>
        </p:nvSpPr>
        <p:spPr bwMode="auto">
          <a:xfrm>
            <a:off x="2057400" y="1524000"/>
            <a:ext cx="2286000" cy="1219200"/>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1414149" name="AutoShape 5"/>
          <p:cNvSpPr>
            <a:spLocks noChangeArrowheads="1"/>
          </p:cNvSpPr>
          <p:nvPr/>
        </p:nvSpPr>
        <p:spPr bwMode="auto">
          <a:xfrm>
            <a:off x="7620000" y="1524000"/>
            <a:ext cx="2590800" cy="1219200"/>
          </a:xfrm>
          <a:prstGeom prst="flowChartPreparat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1414150" name="Text Box 6"/>
          <p:cNvSpPr txBox="1">
            <a:spLocks noChangeArrowheads="1"/>
          </p:cNvSpPr>
          <p:nvPr/>
        </p:nvSpPr>
        <p:spPr bwMode="auto">
          <a:xfrm>
            <a:off x="6629400" y="4500890"/>
            <a:ext cx="4447095" cy="64633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2/1 Who has priority?</a:t>
            </a:r>
          </a:p>
        </p:txBody>
      </p:sp>
      <p:sp>
        <p:nvSpPr>
          <p:cNvPr id="1414151" name="Line 7"/>
          <p:cNvSpPr>
            <a:spLocks noChangeShapeType="1"/>
          </p:cNvSpPr>
          <p:nvPr/>
        </p:nvSpPr>
        <p:spPr bwMode="auto">
          <a:xfrm>
            <a:off x="4343400" y="2133600"/>
            <a:ext cx="3276600" cy="0"/>
          </a:xfrm>
          <a:prstGeom prst="line">
            <a:avLst/>
          </a:prstGeom>
          <a:noFill/>
          <a:ln w="1905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4152" name="AutoShape 8"/>
          <p:cNvSpPr>
            <a:spLocks noChangeArrowheads="1"/>
          </p:cNvSpPr>
          <p:nvPr/>
        </p:nvSpPr>
        <p:spPr bwMode="auto">
          <a:xfrm>
            <a:off x="5105399" y="2285999"/>
            <a:ext cx="1524001" cy="1927782"/>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1/1</a:t>
            </a:r>
          </a:p>
          <a:p>
            <a:pPr algn="ctr"/>
            <a:r>
              <a:rPr lang="en-US" altLang="en-US" sz="3200" dirty="0"/>
              <a:t>SA: EQ</a:t>
            </a:r>
          </a:p>
          <a:p>
            <a:pPr algn="ctr"/>
            <a:r>
              <a:rPr lang="en-US" altLang="en-US" sz="3200" dirty="0"/>
              <a:t>FS: EQ</a:t>
            </a:r>
          </a:p>
          <a:p>
            <a:pPr algn="ctr"/>
            <a:r>
              <a:rPr lang="en-US" altLang="en-US" sz="3200" dirty="0"/>
              <a:t>$10K</a:t>
            </a:r>
          </a:p>
        </p:txBody>
      </p:sp>
      <p:sp>
        <p:nvSpPr>
          <p:cNvPr id="1414153" name="Line 9"/>
          <p:cNvSpPr>
            <a:spLocks noChangeShapeType="1"/>
          </p:cNvSpPr>
          <p:nvPr/>
        </p:nvSpPr>
        <p:spPr bwMode="auto">
          <a:xfrm>
            <a:off x="3200400" y="2743200"/>
            <a:ext cx="0" cy="2362200"/>
          </a:xfrm>
          <a:prstGeom prst="line">
            <a:avLst/>
          </a:prstGeom>
          <a:noFill/>
          <a:ln w="1905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4154" name="AutoShape 10"/>
          <p:cNvSpPr>
            <a:spLocks noChangeArrowheads="1"/>
          </p:cNvSpPr>
          <p:nvPr/>
        </p:nvSpPr>
        <p:spPr bwMode="auto">
          <a:xfrm>
            <a:off x="1271440" y="2933700"/>
            <a:ext cx="1509860" cy="18288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2/1</a:t>
            </a:r>
          </a:p>
          <a:p>
            <a:pPr algn="ctr"/>
            <a:r>
              <a:rPr lang="en-US" altLang="en-US" sz="3200" dirty="0"/>
              <a:t>SA: EQ</a:t>
            </a:r>
          </a:p>
          <a:p>
            <a:pPr algn="ctr"/>
            <a:r>
              <a:rPr lang="en-US" altLang="en-US" sz="3200" dirty="0"/>
              <a:t>FS: EQ</a:t>
            </a:r>
          </a:p>
          <a:p>
            <a:pPr algn="ctr"/>
            <a:r>
              <a:rPr lang="en-US" altLang="en-US" sz="3200" dirty="0"/>
              <a:t>$10K</a:t>
            </a:r>
          </a:p>
        </p:txBody>
      </p:sp>
      <p:sp>
        <p:nvSpPr>
          <p:cNvPr id="14" name="Rectangle 7"/>
          <p:cNvSpPr>
            <a:spLocks noChangeArrowheads="1"/>
          </p:cNvSpPr>
          <p:nvPr/>
        </p:nvSpPr>
        <p:spPr bwMode="auto">
          <a:xfrm>
            <a:off x="12018963" y="6689791"/>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15" name="Text Box 5"/>
          <p:cNvSpPr txBox="1">
            <a:spLocks noChangeArrowheads="1"/>
          </p:cNvSpPr>
          <p:nvPr/>
        </p:nvSpPr>
        <p:spPr bwMode="auto">
          <a:xfrm>
            <a:off x="10081549" y="0"/>
            <a:ext cx="211045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(1 of 3)</a:t>
            </a:r>
            <a:endParaRPr lang="en-US" b="1" i="0" dirty="0">
              <a:solidFill>
                <a:schemeClr val="accent4">
                  <a:lumMod val="75000"/>
                  <a:lumOff val="25000"/>
                </a:schemeClr>
              </a:solidFill>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14148"/>
                                        </p:tgtEl>
                                        <p:attrNameLst>
                                          <p:attrName>style.visibility</p:attrName>
                                        </p:attrNameLst>
                                      </p:cBhvr>
                                      <p:to>
                                        <p:strVal val="visible"/>
                                      </p:to>
                                    </p:set>
                                    <p:anim calcmode="lin" valueType="num">
                                      <p:cBhvr additive="base">
                                        <p:cTn id="7" dur="500" fill="hold"/>
                                        <p:tgtEl>
                                          <p:spTgt spid="1414148"/>
                                        </p:tgtEl>
                                        <p:attrNameLst>
                                          <p:attrName>ppt_x</p:attrName>
                                        </p:attrNameLst>
                                      </p:cBhvr>
                                      <p:tavLst>
                                        <p:tav tm="0">
                                          <p:val>
                                            <p:strVal val="0-#ppt_w/2"/>
                                          </p:val>
                                        </p:tav>
                                        <p:tav tm="100000">
                                          <p:val>
                                            <p:strVal val="#ppt_x"/>
                                          </p:val>
                                        </p:tav>
                                      </p:tavLst>
                                    </p:anim>
                                    <p:anim calcmode="lin" valueType="num">
                                      <p:cBhvr additive="base">
                                        <p:cTn id="8" dur="500" fill="hold"/>
                                        <p:tgtEl>
                                          <p:spTgt spid="14141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414151"/>
                                        </p:tgtEl>
                                        <p:attrNameLst>
                                          <p:attrName>style.visibility</p:attrName>
                                        </p:attrNameLst>
                                      </p:cBhvr>
                                      <p:to>
                                        <p:strVal val="visible"/>
                                      </p:to>
                                    </p:set>
                                    <p:anim calcmode="lin" valueType="num">
                                      <p:cBhvr>
                                        <p:cTn id="12" dur="500" fill="hold"/>
                                        <p:tgtEl>
                                          <p:spTgt spid="1414151"/>
                                        </p:tgtEl>
                                        <p:attrNameLst>
                                          <p:attrName>ppt_w</p:attrName>
                                        </p:attrNameLst>
                                      </p:cBhvr>
                                      <p:tavLst>
                                        <p:tav tm="0">
                                          <p:val>
                                            <p:fltVal val="0"/>
                                          </p:val>
                                        </p:tav>
                                        <p:tav tm="100000">
                                          <p:val>
                                            <p:strVal val="#ppt_w"/>
                                          </p:val>
                                        </p:tav>
                                      </p:tavLst>
                                    </p:anim>
                                    <p:anim calcmode="lin" valueType="num">
                                      <p:cBhvr>
                                        <p:cTn id="13" dur="500" fill="hold"/>
                                        <p:tgtEl>
                                          <p:spTgt spid="141415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1414149"/>
                                        </p:tgtEl>
                                        <p:attrNameLst>
                                          <p:attrName>style.visibility</p:attrName>
                                        </p:attrNameLst>
                                      </p:cBhvr>
                                      <p:to>
                                        <p:strVal val="visible"/>
                                      </p:to>
                                    </p:set>
                                    <p:anim calcmode="lin" valueType="num">
                                      <p:cBhvr>
                                        <p:cTn id="17" dur="500" fill="hold"/>
                                        <p:tgtEl>
                                          <p:spTgt spid="1414149"/>
                                        </p:tgtEl>
                                        <p:attrNameLst>
                                          <p:attrName>ppt_w</p:attrName>
                                        </p:attrNameLst>
                                      </p:cBhvr>
                                      <p:tavLst>
                                        <p:tav tm="0">
                                          <p:val>
                                            <p:strVal val="2/3*#ppt_w"/>
                                          </p:val>
                                        </p:tav>
                                        <p:tav tm="100000">
                                          <p:val>
                                            <p:strVal val="#ppt_w"/>
                                          </p:val>
                                        </p:tav>
                                      </p:tavLst>
                                    </p:anim>
                                    <p:anim calcmode="lin" valueType="num">
                                      <p:cBhvr>
                                        <p:cTn id="18" dur="500" fill="hold"/>
                                        <p:tgtEl>
                                          <p:spTgt spid="1414149"/>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414152"/>
                                        </p:tgtEl>
                                        <p:attrNameLst>
                                          <p:attrName>style.visibility</p:attrName>
                                        </p:attrNameLst>
                                      </p:cBhvr>
                                      <p:to>
                                        <p:strVal val="visible"/>
                                      </p:to>
                                    </p:set>
                                    <p:animEffect transition="in" filter="dissolve">
                                      <p:cBhvr>
                                        <p:cTn id="22" dur="500"/>
                                        <p:tgtEl>
                                          <p:spTgt spid="14141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23" presetClass="entr" presetSubtype="16" fill="hold" grpId="0" nodeType="withEffect">
                                  <p:stCondLst>
                                    <p:cond delay="0"/>
                                  </p:stCondLst>
                                  <p:childTnLst>
                                    <p:set>
                                      <p:cBhvr>
                                        <p:cTn id="28" dur="1" fill="hold">
                                          <p:stCondLst>
                                            <p:cond delay="0"/>
                                          </p:stCondLst>
                                        </p:cTn>
                                        <p:tgtEl>
                                          <p:spTgt spid="1414153"/>
                                        </p:tgtEl>
                                        <p:attrNameLst>
                                          <p:attrName>style.visibility</p:attrName>
                                        </p:attrNameLst>
                                      </p:cBhvr>
                                      <p:to>
                                        <p:strVal val="visible"/>
                                      </p:to>
                                    </p:set>
                                    <p:anim calcmode="lin" valueType="num">
                                      <p:cBhvr>
                                        <p:cTn id="29" dur="500" fill="hold"/>
                                        <p:tgtEl>
                                          <p:spTgt spid="1414153"/>
                                        </p:tgtEl>
                                        <p:attrNameLst>
                                          <p:attrName>ppt_w</p:attrName>
                                        </p:attrNameLst>
                                      </p:cBhvr>
                                      <p:tavLst>
                                        <p:tav tm="0">
                                          <p:val>
                                            <p:fltVal val="0"/>
                                          </p:val>
                                        </p:tav>
                                        <p:tav tm="100000">
                                          <p:val>
                                            <p:strVal val="#ppt_w"/>
                                          </p:val>
                                        </p:tav>
                                      </p:tavLst>
                                    </p:anim>
                                    <p:anim calcmode="lin" valueType="num">
                                      <p:cBhvr>
                                        <p:cTn id="30" dur="500" fill="hold"/>
                                        <p:tgtEl>
                                          <p:spTgt spid="1414153"/>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23" presetClass="entr" presetSubtype="272" fill="hold" grpId="0" nodeType="afterEffect">
                                  <p:stCondLst>
                                    <p:cond delay="0"/>
                                  </p:stCondLst>
                                  <p:childTnLst>
                                    <p:set>
                                      <p:cBhvr>
                                        <p:cTn id="33" dur="1" fill="hold">
                                          <p:stCondLst>
                                            <p:cond delay="0"/>
                                          </p:stCondLst>
                                        </p:cTn>
                                        <p:tgtEl>
                                          <p:spTgt spid="1414147"/>
                                        </p:tgtEl>
                                        <p:attrNameLst>
                                          <p:attrName>style.visibility</p:attrName>
                                        </p:attrNameLst>
                                      </p:cBhvr>
                                      <p:to>
                                        <p:strVal val="visible"/>
                                      </p:to>
                                    </p:set>
                                    <p:anim calcmode="lin" valueType="num">
                                      <p:cBhvr>
                                        <p:cTn id="34" dur="500" fill="hold"/>
                                        <p:tgtEl>
                                          <p:spTgt spid="1414147"/>
                                        </p:tgtEl>
                                        <p:attrNameLst>
                                          <p:attrName>ppt_w</p:attrName>
                                        </p:attrNameLst>
                                      </p:cBhvr>
                                      <p:tavLst>
                                        <p:tav tm="0">
                                          <p:val>
                                            <p:strVal val="2/3*#ppt_w"/>
                                          </p:val>
                                        </p:tav>
                                        <p:tav tm="100000">
                                          <p:val>
                                            <p:strVal val="#ppt_w"/>
                                          </p:val>
                                        </p:tav>
                                      </p:tavLst>
                                    </p:anim>
                                    <p:anim calcmode="lin" valueType="num">
                                      <p:cBhvr>
                                        <p:cTn id="35" dur="500" fill="hold"/>
                                        <p:tgtEl>
                                          <p:spTgt spid="1414147"/>
                                        </p:tgtEl>
                                        <p:attrNameLst>
                                          <p:attrName>ppt_h</p:attrName>
                                        </p:attrNameLst>
                                      </p:cBhvr>
                                      <p:tavLst>
                                        <p:tav tm="0">
                                          <p:val>
                                            <p:strVal val="2/3*#ppt_h"/>
                                          </p:val>
                                        </p:tav>
                                        <p:tav tm="100000">
                                          <p:val>
                                            <p:strVal val="#ppt_h"/>
                                          </p:val>
                                        </p:tav>
                                      </p:tavLst>
                                    </p:anim>
                                  </p:childTnLst>
                                </p:cTn>
                              </p:par>
                            </p:childTnLst>
                          </p:cTn>
                        </p:par>
                        <p:par>
                          <p:cTn id="36" fill="hold" nodeType="afterGroup">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1414154"/>
                                        </p:tgtEl>
                                        <p:attrNameLst>
                                          <p:attrName>style.visibility</p:attrName>
                                        </p:attrNameLst>
                                      </p:cBhvr>
                                      <p:to>
                                        <p:strVal val="visible"/>
                                      </p:to>
                                    </p:set>
                                    <p:animEffect transition="in" filter="dissolve">
                                      <p:cBhvr>
                                        <p:cTn id="39" dur="500"/>
                                        <p:tgtEl>
                                          <p:spTgt spid="1414154"/>
                                        </p:tgtEl>
                                      </p:cBhvr>
                                    </p:animEffect>
                                  </p:childTnLst>
                                </p:cTn>
                              </p:par>
                            </p:childTnLst>
                          </p:cTn>
                        </p:par>
                        <p:par>
                          <p:cTn id="40" fill="hold" nodeType="afterGroup">
                            <p:stCondLst>
                              <p:cond delay="1500"/>
                            </p:stCondLst>
                            <p:childTnLst>
                              <p:par>
                                <p:cTn id="41" presetID="9" presetClass="entr" presetSubtype="0" fill="hold" grpId="0" nodeType="afterEffect">
                                  <p:stCondLst>
                                    <p:cond delay="0"/>
                                  </p:stCondLst>
                                  <p:childTnLst>
                                    <p:set>
                                      <p:cBhvr>
                                        <p:cTn id="42" dur="1" fill="hold">
                                          <p:stCondLst>
                                            <p:cond delay="0"/>
                                          </p:stCondLst>
                                        </p:cTn>
                                        <p:tgtEl>
                                          <p:spTgt spid="1414150"/>
                                        </p:tgtEl>
                                        <p:attrNameLst>
                                          <p:attrName>style.visibility</p:attrName>
                                        </p:attrNameLst>
                                      </p:cBhvr>
                                      <p:to>
                                        <p:strVal val="visible"/>
                                      </p:to>
                                    </p:set>
                                    <p:animEffect transition="in" filter="dissolve">
                                      <p:cBhvr>
                                        <p:cTn id="43" dur="500"/>
                                        <p:tgtEl>
                                          <p:spTgt spid="141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147" grpId="0" animBg="1" autoUpdateAnimBg="0"/>
      <p:bldP spid="1414148" grpId="0" animBg="1" autoUpdateAnimBg="0"/>
      <p:bldP spid="1414149" grpId="0" animBg="1" autoUpdateAnimBg="0"/>
      <p:bldP spid="1414150" grpId="0" animBg="1" autoUpdateAnimBg="0"/>
      <p:bldP spid="1414151" grpId="0" animBg="1"/>
      <p:bldP spid="1414152" grpId="0" animBg="1" autoUpdateAnimBg="0"/>
      <p:bldP spid="1414153" grpId="0" animBg="1"/>
      <p:bldP spid="1414154" grpId="0" animBg="1" autoUpdateAnimBg="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Date Placeholder 2"/>
          <p:cNvSpPr>
            <a:spLocks noGrp="1"/>
          </p:cNvSpPr>
          <p:nvPr>
            <p:ph type="dt" sz="quarter" idx="10"/>
          </p:nvPr>
        </p:nvSpPr>
        <p:spPr/>
        <p:txBody>
          <a:bodyPr/>
          <a:lstStyle/>
          <a:p>
            <a:pPr>
              <a:defRPr/>
            </a:pPr>
            <a:fld id="{C2C5DEE5-C457-4BC9-8B1C-C77A095755B0}" type="datetime4">
              <a:rPr lang="en-US" smtClean="0"/>
              <a:t>March 29, 2021</a:t>
            </a:fld>
            <a:endParaRPr lang="en-US" altLang="en-US">
              <a:solidFill>
                <a:schemeClr val="bg2"/>
              </a:solidFill>
            </a:endParaRPr>
          </a:p>
        </p:txBody>
      </p:sp>
      <p:sp>
        <p:nvSpPr>
          <p:cNvPr id="14" name="Slide Number Placeholder 4"/>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7E8AB89-A0D6-43E8-9759-687E581B3506}" type="slidenum">
              <a:rPr lang="en-US" altLang="en-US" sz="1400">
                <a:solidFill>
                  <a:srgbClr val="000066"/>
                </a:solidFill>
                <a:latin typeface="Arial" panose="020B0604020202020204" pitchFamily="34" charset="0"/>
              </a:rPr>
              <a:pPr/>
              <a:t>24</a:t>
            </a:fld>
            <a:endParaRPr lang="en-US" altLang="en-US" sz="1400">
              <a:solidFill>
                <a:srgbClr val="000066"/>
              </a:solidFill>
              <a:latin typeface="Arial" panose="020B0604020202020204" pitchFamily="34" charset="0"/>
            </a:endParaRPr>
          </a:p>
        </p:txBody>
      </p:sp>
      <p:sp>
        <p:nvSpPr>
          <p:cNvPr id="52229" name="Rectangle 2"/>
          <p:cNvSpPr>
            <a:spLocks noGrp="1" noChangeArrowheads="1"/>
          </p:cNvSpPr>
          <p:nvPr>
            <p:ph type="title"/>
          </p:nvPr>
        </p:nvSpPr>
        <p:spPr/>
        <p:txBody>
          <a:bodyPr/>
          <a:lstStyle/>
          <a:p>
            <a:r>
              <a:rPr lang="en-US" altLang="en-US" smtClean="0"/>
              <a:t>The First-to-File Rule II</a:t>
            </a:r>
          </a:p>
        </p:txBody>
      </p:sp>
      <p:sp>
        <p:nvSpPr>
          <p:cNvPr id="1415171" name="AutoShape 3"/>
          <p:cNvSpPr>
            <a:spLocks noChangeArrowheads="1"/>
          </p:cNvSpPr>
          <p:nvPr/>
        </p:nvSpPr>
        <p:spPr bwMode="auto">
          <a:xfrm>
            <a:off x="1905000" y="5181600"/>
            <a:ext cx="3124200" cy="1066800"/>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1415172" name="AutoShape 4"/>
          <p:cNvSpPr>
            <a:spLocks noChangeArrowheads="1"/>
          </p:cNvSpPr>
          <p:nvPr/>
        </p:nvSpPr>
        <p:spPr bwMode="auto">
          <a:xfrm>
            <a:off x="2057400" y="1828800"/>
            <a:ext cx="1981200" cy="990600"/>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1415173" name="AutoShape 5"/>
          <p:cNvSpPr>
            <a:spLocks noChangeArrowheads="1"/>
          </p:cNvSpPr>
          <p:nvPr/>
        </p:nvSpPr>
        <p:spPr bwMode="auto">
          <a:xfrm>
            <a:off x="7848600" y="1676400"/>
            <a:ext cx="2590800" cy="1295400"/>
          </a:xfrm>
          <a:prstGeom prst="flowChartPreparat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1415174" name="Text Box 6"/>
          <p:cNvSpPr txBox="1">
            <a:spLocks noChangeArrowheads="1"/>
          </p:cNvSpPr>
          <p:nvPr/>
        </p:nvSpPr>
        <p:spPr bwMode="auto">
          <a:xfrm>
            <a:off x="6695389" y="4629834"/>
            <a:ext cx="4249131" cy="64633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2/2 Who has priority?</a:t>
            </a:r>
          </a:p>
        </p:txBody>
      </p:sp>
      <p:sp>
        <p:nvSpPr>
          <p:cNvPr id="1415175" name="AutoShape 7"/>
          <p:cNvSpPr>
            <a:spLocks noChangeArrowheads="1"/>
          </p:cNvSpPr>
          <p:nvPr/>
        </p:nvSpPr>
        <p:spPr bwMode="auto">
          <a:xfrm>
            <a:off x="5257800" y="2438399"/>
            <a:ext cx="1612656" cy="1481668"/>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a:t>1/1</a:t>
            </a:r>
          </a:p>
          <a:p>
            <a:pPr algn="ctr"/>
            <a:r>
              <a:rPr lang="en-US" altLang="en-US" sz="3200"/>
              <a:t>SA: EQ</a:t>
            </a:r>
          </a:p>
          <a:p>
            <a:pPr algn="ctr"/>
            <a:r>
              <a:rPr lang="en-US" altLang="en-US" sz="3200"/>
              <a:t>$10K</a:t>
            </a:r>
          </a:p>
        </p:txBody>
      </p:sp>
      <p:sp>
        <p:nvSpPr>
          <p:cNvPr id="1415176" name="AutoShape 8"/>
          <p:cNvSpPr>
            <a:spLocks noChangeArrowheads="1"/>
          </p:cNvSpPr>
          <p:nvPr/>
        </p:nvSpPr>
        <p:spPr bwMode="auto">
          <a:xfrm>
            <a:off x="3098276" y="3047999"/>
            <a:ext cx="1505146" cy="1905001"/>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a:t>2/1</a:t>
            </a:r>
          </a:p>
          <a:p>
            <a:pPr algn="ctr"/>
            <a:r>
              <a:rPr lang="en-US" altLang="en-US" sz="3200"/>
              <a:t>SA: EQ</a:t>
            </a:r>
          </a:p>
          <a:p>
            <a:pPr algn="ctr"/>
            <a:r>
              <a:rPr lang="en-US" altLang="en-US" sz="3200"/>
              <a:t>FS: EQ</a:t>
            </a:r>
          </a:p>
          <a:p>
            <a:pPr algn="ctr"/>
            <a:r>
              <a:rPr lang="en-US" altLang="en-US" sz="3200"/>
              <a:t>$10K</a:t>
            </a:r>
          </a:p>
        </p:txBody>
      </p:sp>
      <p:sp>
        <p:nvSpPr>
          <p:cNvPr id="1415177" name="AutoShape 9"/>
          <p:cNvSpPr>
            <a:spLocks noChangeArrowheads="1"/>
          </p:cNvSpPr>
          <p:nvPr/>
        </p:nvSpPr>
        <p:spPr bwMode="auto">
          <a:xfrm>
            <a:off x="5255443" y="1162050"/>
            <a:ext cx="1612656" cy="952501"/>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a:t>2/2</a:t>
            </a:r>
          </a:p>
          <a:p>
            <a:pPr algn="ctr"/>
            <a:r>
              <a:rPr lang="en-US" altLang="en-US" sz="3200"/>
              <a:t>FS: EQ</a:t>
            </a:r>
          </a:p>
        </p:txBody>
      </p:sp>
      <p:sp>
        <p:nvSpPr>
          <p:cNvPr id="1415178" name="Line 10"/>
          <p:cNvSpPr>
            <a:spLocks noChangeShapeType="1"/>
          </p:cNvSpPr>
          <p:nvPr/>
        </p:nvSpPr>
        <p:spPr bwMode="auto">
          <a:xfrm>
            <a:off x="4038600" y="2286000"/>
            <a:ext cx="3810000" cy="0"/>
          </a:xfrm>
          <a:prstGeom prst="line">
            <a:avLst/>
          </a:prstGeom>
          <a:noFill/>
          <a:ln w="1905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5179" name="Line 11"/>
          <p:cNvSpPr>
            <a:spLocks noChangeShapeType="1"/>
          </p:cNvSpPr>
          <p:nvPr/>
        </p:nvSpPr>
        <p:spPr bwMode="auto">
          <a:xfrm>
            <a:off x="2743200" y="2819400"/>
            <a:ext cx="0" cy="2362200"/>
          </a:xfrm>
          <a:prstGeom prst="line">
            <a:avLst/>
          </a:prstGeom>
          <a:noFill/>
          <a:ln w="1905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ectangle 7"/>
          <p:cNvSpPr>
            <a:spLocks noChangeArrowheads="1"/>
          </p:cNvSpPr>
          <p:nvPr/>
        </p:nvSpPr>
        <p:spPr bwMode="auto">
          <a:xfrm>
            <a:off x="11988800" y="6700838"/>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16" name="Text Box 5"/>
          <p:cNvSpPr txBox="1">
            <a:spLocks noChangeArrowheads="1"/>
          </p:cNvSpPr>
          <p:nvPr/>
        </p:nvSpPr>
        <p:spPr bwMode="auto">
          <a:xfrm>
            <a:off x="10081549" y="0"/>
            <a:ext cx="211045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(2 of 3)</a:t>
            </a:r>
            <a:endParaRPr lang="en-US" b="1" i="0" dirty="0">
              <a:solidFill>
                <a:schemeClr val="accent4">
                  <a:lumMod val="75000"/>
                  <a:lumOff val="25000"/>
                </a:schemeClr>
              </a:solidFill>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15172"/>
                                        </p:tgtEl>
                                        <p:attrNameLst>
                                          <p:attrName>style.visibility</p:attrName>
                                        </p:attrNameLst>
                                      </p:cBhvr>
                                      <p:to>
                                        <p:strVal val="visible"/>
                                      </p:to>
                                    </p:set>
                                    <p:anim calcmode="lin" valueType="num">
                                      <p:cBhvr additive="base">
                                        <p:cTn id="7" dur="500" fill="hold"/>
                                        <p:tgtEl>
                                          <p:spTgt spid="1415172"/>
                                        </p:tgtEl>
                                        <p:attrNameLst>
                                          <p:attrName>ppt_x</p:attrName>
                                        </p:attrNameLst>
                                      </p:cBhvr>
                                      <p:tavLst>
                                        <p:tav tm="0">
                                          <p:val>
                                            <p:strVal val="0-#ppt_w/2"/>
                                          </p:val>
                                        </p:tav>
                                        <p:tav tm="100000">
                                          <p:val>
                                            <p:strVal val="#ppt_x"/>
                                          </p:val>
                                        </p:tav>
                                      </p:tavLst>
                                    </p:anim>
                                    <p:anim calcmode="lin" valueType="num">
                                      <p:cBhvr additive="base">
                                        <p:cTn id="8" dur="500" fill="hold"/>
                                        <p:tgtEl>
                                          <p:spTgt spid="141517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415173"/>
                                        </p:tgtEl>
                                        <p:attrNameLst>
                                          <p:attrName>style.visibility</p:attrName>
                                        </p:attrNameLst>
                                      </p:cBhvr>
                                      <p:to>
                                        <p:strVal val="visible"/>
                                      </p:to>
                                    </p:set>
                                    <p:anim calcmode="lin" valueType="num">
                                      <p:cBhvr>
                                        <p:cTn id="12" dur="500" fill="hold"/>
                                        <p:tgtEl>
                                          <p:spTgt spid="1415173"/>
                                        </p:tgtEl>
                                        <p:attrNameLst>
                                          <p:attrName>ppt_w</p:attrName>
                                        </p:attrNameLst>
                                      </p:cBhvr>
                                      <p:tavLst>
                                        <p:tav tm="0">
                                          <p:val>
                                            <p:strVal val="2/3*#ppt_w"/>
                                          </p:val>
                                        </p:tav>
                                        <p:tav tm="100000">
                                          <p:val>
                                            <p:strVal val="#ppt_w"/>
                                          </p:val>
                                        </p:tav>
                                      </p:tavLst>
                                    </p:anim>
                                    <p:anim calcmode="lin" valueType="num">
                                      <p:cBhvr>
                                        <p:cTn id="13" dur="500" fill="hold"/>
                                        <p:tgtEl>
                                          <p:spTgt spid="1415173"/>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415178"/>
                                        </p:tgtEl>
                                        <p:attrNameLst>
                                          <p:attrName>style.visibility</p:attrName>
                                        </p:attrNameLst>
                                      </p:cBhvr>
                                      <p:to>
                                        <p:strVal val="visible"/>
                                      </p:to>
                                    </p:set>
                                    <p:anim calcmode="lin" valueType="num">
                                      <p:cBhvr>
                                        <p:cTn id="17" dur="500" fill="hold"/>
                                        <p:tgtEl>
                                          <p:spTgt spid="1415178"/>
                                        </p:tgtEl>
                                        <p:attrNameLst>
                                          <p:attrName>ppt_w</p:attrName>
                                        </p:attrNameLst>
                                      </p:cBhvr>
                                      <p:tavLst>
                                        <p:tav tm="0">
                                          <p:val>
                                            <p:fltVal val="0"/>
                                          </p:val>
                                        </p:tav>
                                        <p:tav tm="100000">
                                          <p:val>
                                            <p:strVal val="#ppt_w"/>
                                          </p:val>
                                        </p:tav>
                                      </p:tavLst>
                                    </p:anim>
                                    <p:anim calcmode="lin" valueType="num">
                                      <p:cBhvr>
                                        <p:cTn id="18" dur="500" fill="hold"/>
                                        <p:tgtEl>
                                          <p:spTgt spid="1415178"/>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415175"/>
                                        </p:tgtEl>
                                        <p:attrNameLst>
                                          <p:attrName>style.visibility</p:attrName>
                                        </p:attrNameLst>
                                      </p:cBhvr>
                                      <p:to>
                                        <p:strVal val="visible"/>
                                      </p:to>
                                    </p:set>
                                    <p:animEffect transition="in" filter="dissolve">
                                      <p:cBhvr>
                                        <p:cTn id="22" dur="500"/>
                                        <p:tgtEl>
                                          <p:spTgt spid="1415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1415171"/>
                                        </p:tgtEl>
                                        <p:attrNameLst>
                                          <p:attrName>style.visibility</p:attrName>
                                        </p:attrNameLst>
                                      </p:cBhvr>
                                      <p:to>
                                        <p:strVal val="visible"/>
                                      </p:to>
                                    </p:set>
                                    <p:anim calcmode="lin" valueType="num">
                                      <p:cBhvr>
                                        <p:cTn id="27" dur="500" fill="hold"/>
                                        <p:tgtEl>
                                          <p:spTgt spid="1415171"/>
                                        </p:tgtEl>
                                        <p:attrNameLst>
                                          <p:attrName>ppt_w</p:attrName>
                                        </p:attrNameLst>
                                      </p:cBhvr>
                                      <p:tavLst>
                                        <p:tav tm="0">
                                          <p:val>
                                            <p:strVal val="2/3*#ppt_w"/>
                                          </p:val>
                                        </p:tav>
                                        <p:tav tm="100000">
                                          <p:val>
                                            <p:strVal val="#ppt_w"/>
                                          </p:val>
                                        </p:tav>
                                      </p:tavLst>
                                    </p:anim>
                                    <p:anim calcmode="lin" valueType="num">
                                      <p:cBhvr>
                                        <p:cTn id="28" dur="500" fill="hold"/>
                                        <p:tgtEl>
                                          <p:spTgt spid="1415171"/>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415179"/>
                                        </p:tgtEl>
                                        <p:attrNameLst>
                                          <p:attrName>style.visibility</p:attrName>
                                        </p:attrNameLst>
                                      </p:cBhvr>
                                      <p:to>
                                        <p:strVal val="visible"/>
                                      </p:to>
                                    </p:set>
                                    <p:anim calcmode="lin" valueType="num">
                                      <p:cBhvr>
                                        <p:cTn id="32" dur="500" fill="hold"/>
                                        <p:tgtEl>
                                          <p:spTgt spid="1415179"/>
                                        </p:tgtEl>
                                        <p:attrNameLst>
                                          <p:attrName>ppt_w</p:attrName>
                                        </p:attrNameLst>
                                      </p:cBhvr>
                                      <p:tavLst>
                                        <p:tav tm="0">
                                          <p:val>
                                            <p:fltVal val="0"/>
                                          </p:val>
                                        </p:tav>
                                        <p:tav tm="100000">
                                          <p:val>
                                            <p:strVal val="#ppt_w"/>
                                          </p:val>
                                        </p:tav>
                                      </p:tavLst>
                                    </p:anim>
                                    <p:anim calcmode="lin" valueType="num">
                                      <p:cBhvr>
                                        <p:cTn id="33" dur="500" fill="hold"/>
                                        <p:tgtEl>
                                          <p:spTgt spid="141517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1415176"/>
                                        </p:tgtEl>
                                        <p:attrNameLst>
                                          <p:attrName>style.visibility</p:attrName>
                                        </p:attrNameLst>
                                      </p:cBhvr>
                                      <p:to>
                                        <p:strVal val="visible"/>
                                      </p:to>
                                    </p:set>
                                    <p:animEffect transition="in" filter="dissolve">
                                      <p:cBhvr>
                                        <p:cTn id="37" dur="500"/>
                                        <p:tgtEl>
                                          <p:spTgt spid="14151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hidden"/>
                                      </p:to>
                                    </p:set>
                                  </p:childTnLst>
                                </p:cTn>
                              </p:par>
                              <p:par>
                                <p:cTn id="42" presetID="9" presetClass="entr" presetSubtype="0" fill="hold" grpId="0" nodeType="withEffect">
                                  <p:stCondLst>
                                    <p:cond delay="0"/>
                                  </p:stCondLst>
                                  <p:childTnLst>
                                    <p:set>
                                      <p:cBhvr>
                                        <p:cTn id="43" dur="1" fill="hold">
                                          <p:stCondLst>
                                            <p:cond delay="0"/>
                                          </p:stCondLst>
                                        </p:cTn>
                                        <p:tgtEl>
                                          <p:spTgt spid="1415177"/>
                                        </p:tgtEl>
                                        <p:attrNameLst>
                                          <p:attrName>style.visibility</p:attrName>
                                        </p:attrNameLst>
                                      </p:cBhvr>
                                      <p:to>
                                        <p:strVal val="visible"/>
                                      </p:to>
                                    </p:set>
                                    <p:animEffect transition="in" filter="dissolve">
                                      <p:cBhvr>
                                        <p:cTn id="44" dur="500"/>
                                        <p:tgtEl>
                                          <p:spTgt spid="1415177"/>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1415174"/>
                                        </p:tgtEl>
                                        <p:attrNameLst>
                                          <p:attrName>style.visibility</p:attrName>
                                        </p:attrNameLst>
                                      </p:cBhvr>
                                      <p:to>
                                        <p:strVal val="visible"/>
                                      </p:to>
                                    </p:set>
                                    <p:animEffect transition="in" filter="dissolve">
                                      <p:cBhvr>
                                        <p:cTn id="48" dur="500"/>
                                        <p:tgtEl>
                                          <p:spTgt spid="141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71" grpId="0" animBg="1" autoUpdateAnimBg="0"/>
      <p:bldP spid="1415172" grpId="0" animBg="1" autoUpdateAnimBg="0"/>
      <p:bldP spid="1415173" grpId="0" animBg="1" autoUpdateAnimBg="0"/>
      <p:bldP spid="1415174" grpId="0" animBg="1" autoUpdateAnimBg="0"/>
      <p:bldP spid="1415175" grpId="0" animBg="1" autoUpdateAnimBg="0"/>
      <p:bldP spid="1415176" grpId="0" animBg="1" autoUpdateAnimBg="0"/>
      <p:bldP spid="1415177" grpId="0" animBg="1" autoUpdateAnimBg="0"/>
      <p:bldP spid="1415178" grpId="0" animBg="1"/>
      <p:bldP spid="1415179"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fld id="{FB01DFC8-5465-4D57-8B78-84E05DADF3E8}" type="datetime4">
              <a:rPr lang="en-US" smtClean="0"/>
              <a:t>March 29, 2021</a:t>
            </a:fld>
            <a:endParaRPr lang="en-US" altLang="en-US">
              <a:solidFill>
                <a:schemeClr val="bg2"/>
              </a:solidFill>
            </a:endParaRPr>
          </a:p>
        </p:txBody>
      </p:sp>
      <p:sp>
        <p:nvSpPr>
          <p:cNvPr id="15" name="Slide Number Placeholder 4"/>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C4A8A9-EA69-42BE-828E-6799BE80E10C}" type="slidenum">
              <a:rPr lang="en-US" altLang="en-US" sz="1400">
                <a:solidFill>
                  <a:srgbClr val="000066"/>
                </a:solidFill>
                <a:latin typeface="Arial" panose="020B0604020202020204" pitchFamily="34" charset="0"/>
              </a:rPr>
              <a:pPr/>
              <a:t>25</a:t>
            </a:fld>
            <a:endParaRPr lang="en-US" altLang="en-US" sz="1400">
              <a:solidFill>
                <a:srgbClr val="000066"/>
              </a:solidFill>
              <a:latin typeface="Arial" panose="020B0604020202020204" pitchFamily="34" charset="0"/>
            </a:endParaRPr>
          </a:p>
        </p:txBody>
      </p:sp>
      <p:sp>
        <p:nvSpPr>
          <p:cNvPr id="54277" name="Rectangle 2"/>
          <p:cNvSpPr>
            <a:spLocks noGrp="1" noChangeArrowheads="1"/>
          </p:cNvSpPr>
          <p:nvPr>
            <p:ph type="title"/>
          </p:nvPr>
        </p:nvSpPr>
        <p:spPr/>
        <p:txBody>
          <a:bodyPr/>
          <a:lstStyle/>
          <a:p>
            <a:r>
              <a:rPr lang="en-US" altLang="en-US" smtClean="0"/>
              <a:t>The First to File Rule III</a:t>
            </a:r>
          </a:p>
        </p:txBody>
      </p:sp>
      <p:sp>
        <p:nvSpPr>
          <p:cNvPr id="1416195" name="AutoShape 3"/>
          <p:cNvSpPr>
            <a:spLocks noChangeArrowheads="1"/>
          </p:cNvSpPr>
          <p:nvPr/>
        </p:nvSpPr>
        <p:spPr bwMode="auto">
          <a:xfrm>
            <a:off x="1981200" y="5181600"/>
            <a:ext cx="3124200" cy="1066800"/>
          </a:xfrm>
          <a:prstGeom prst="flowChartInputOutpu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1416196" name="AutoShape 4"/>
          <p:cNvSpPr>
            <a:spLocks noChangeArrowheads="1"/>
          </p:cNvSpPr>
          <p:nvPr/>
        </p:nvSpPr>
        <p:spPr bwMode="auto">
          <a:xfrm>
            <a:off x="1981200" y="1676400"/>
            <a:ext cx="2133600" cy="1066800"/>
          </a:xfrm>
          <a:prstGeom prst="flowChartProcess">
            <a:avLst/>
          </a:prstGeom>
          <a:solidFill>
            <a:srgbClr val="00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1416197" name="AutoShape 5"/>
          <p:cNvSpPr>
            <a:spLocks noChangeArrowheads="1"/>
          </p:cNvSpPr>
          <p:nvPr/>
        </p:nvSpPr>
        <p:spPr bwMode="auto">
          <a:xfrm>
            <a:off x="7620000" y="1676400"/>
            <a:ext cx="2590800" cy="1219200"/>
          </a:xfrm>
          <a:prstGeom prst="flowChartPreparation">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1416198" name="Text Box 6"/>
          <p:cNvSpPr txBox="1">
            <a:spLocks noChangeArrowheads="1"/>
          </p:cNvSpPr>
          <p:nvPr/>
        </p:nvSpPr>
        <p:spPr bwMode="auto">
          <a:xfrm>
            <a:off x="7347408" y="5045102"/>
            <a:ext cx="4322975" cy="64633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3/1 Who has priority?</a:t>
            </a:r>
          </a:p>
        </p:txBody>
      </p:sp>
      <p:sp>
        <p:nvSpPr>
          <p:cNvPr id="1416199" name="Line 7"/>
          <p:cNvSpPr>
            <a:spLocks noChangeShapeType="1"/>
          </p:cNvSpPr>
          <p:nvPr/>
        </p:nvSpPr>
        <p:spPr bwMode="auto">
          <a:xfrm>
            <a:off x="4114800" y="2286000"/>
            <a:ext cx="3505200" cy="0"/>
          </a:xfrm>
          <a:prstGeom prst="line">
            <a:avLst/>
          </a:prstGeom>
          <a:noFill/>
          <a:ln w="1905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6200" name="AutoShape 8"/>
          <p:cNvSpPr>
            <a:spLocks noChangeArrowheads="1"/>
          </p:cNvSpPr>
          <p:nvPr/>
        </p:nvSpPr>
        <p:spPr bwMode="auto">
          <a:xfrm>
            <a:off x="5326144" y="3581400"/>
            <a:ext cx="1526357" cy="1540933"/>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a:t>3/1</a:t>
            </a:r>
          </a:p>
          <a:p>
            <a:pPr algn="ctr"/>
            <a:r>
              <a:rPr lang="en-US" altLang="en-US" sz="3200"/>
              <a:t>SA: EQ</a:t>
            </a:r>
          </a:p>
          <a:p>
            <a:pPr algn="ctr"/>
            <a:r>
              <a:rPr lang="en-US" altLang="en-US" sz="3200"/>
              <a:t>$10K</a:t>
            </a:r>
          </a:p>
        </p:txBody>
      </p:sp>
      <p:sp>
        <p:nvSpPr>
          <p:cNvPr id="1416201" name="AutoShape 9"/>
          <p:cNvSpPr>
            <a:spLocks noChangeArrowheads="1"/>
          </p:cNvSpPr>
          <p:nvPr/>
        </p:nvSpPr>
        <p:spPr bwMode="auto">
          <a:xfrm>
            <a:off x="997671" y="2971800"/>
            <a:ext cx="1526357" cy="19812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a:t>2/1</a:t>
            </a:r>
          </a:p>
          <a:p>
            <a:pPr algn="ctr"/>
            <a:r>
              <a:rPr lang="en-US" altLang="en-US" sz="3200"/>
              <a:t>SA: EQ</a:t>
            </a:r>
          </a:p>
          <a:p>
            <a:pPr algn="ctr"/>
            <a:r>
              <a:rPr lang="en-US" altLang="en-US" sz="3200"/>
              <a:t>FS: EQ</a:t>
            </a:r>
          </a:p>
          <a:p>
            <a:pPr algn="ctr"/>
            <a:r>
              <a:rPr lang="en-US" altLang="en-US" sz="3200"/>
              <a:t>$10K</a:t>
            </a:r>
          </a:p>
        </p:txBody>
      </p:sp>
      <p:sp>
        <p:nvSpPr>
          <p:cNvPr id="1416202" name="AutoShape 10"/>
          <p:cNvSpPr>
            <a:spLocks noChangeArrowheads="1"/>
          </p:cNvSpPr>
          <p:nvPr/>
        </p:nvSpPr>
        <p:spPr bwMode="auto">
          <a:xfrm>
            <a:off x="5208732" y="1168924"/>
            <a:ext cx="1643769" cy="990600"/>
          </a:xfrm>
          <a:prstGeom prst="flowChartAlternateProcess">
            <a:avLst/>
          </a:prstGeom>
          <a:solidFill>
            <a:srgbClr val="00FF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a:t>1/1</a:t>
            </a:r>
          </a:p>
          <a:p>
            <a:pPr algn="ctr"/>
            <a:r>
              <a:rPr lang="en-US" altLang="en-US" sz="3200"/>
              <a:t>FS: EQ</a:t>
            </a:r>
          </a:p>
        </p:txBody>
      </p:sp>
      <p:sp>
        <p:nvSpPr>
          <p:cNvPr id="1416203" name="Line 11"/>
          <p:cNvSpPr>
            <a:spLocks noChangeShapeType="1"/>
          </p:cNvSpPr>
          <p:nvPr/>
        </p:nvSpPr>
        <p:spPr bwMode="auto">
          <a:xfrm>
            <a:off x="2971800" y="2743200"/>
            <a:ext cx="0" cy="2438400"/>
          </a:xfrm>
          <a:prstGeom prst="line">
            <a:avLst/>
          </a:prstGeom>
          <a:noFill/>
          <a:ln w="1905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416204" name="AutoShape 12"/>
          <p:cNvCxnSpPr>
            <a:cxnSpLocks noChangeShapeType="1"/>
            <a:stCxn id="1416196" idx="2"/>
            <a:endCxn id="1416197" idx="2"/>
          </p:cNvCxnSpPr>
          <p:nvPr/>
        </p:nvCxnSpPr>
        <p:spPr bwMode="auto">
          <a:xfrm rot="16200000" flipH="1">
            <a:off x="5905500" y="-114300"/>
            <a:ext cx="152400" cy="5867400"/>
          </a:xfrm>
          <a:prstGeom prst="curvedConnector3">
            <a:avLst>
              <a:gd name="adj1" fmla="val 448954"/>
            </a:avLst>
          </a:prstGeom>
          <a:noFill/>
          <a:ln w="190500">
            <a:solidFill>
              <a:srgbClr val="008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6" name="Rectangle 7"/>
          <p:cNvSpPr>
            <a:spLocks noChangeArrowheads="1"/>
          </p:cNvSpPr>
          <p:nvPr/>
        </p:nvSpPr>
        <p:spPr bwMode="auto">
          <a:xfrm>
            <a:off x="12018963" y="6700838"/>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17" name="Text Box 5"/>
          <p:cNvSpPr txBox="1">
            <a:spLocks noChangeArrowheads="1"/>
          </p:cNvSpPr>
          <p:nvPr/>
        </p:nvSpPr>
        <p:spPr bwMode="auto">
          <a:xfrm>
            <a:off x="10081549" y="0"/>
            <a:ext cx="211045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(3 of 3)</a:t>
            </a:r>
            <a:endParaRPr lang="en-US" b="1" i="0" dirty="0">
              <a:solidFill>
                <a:schemeClr val="accent4">
                  <a:lumMod val="75000"/>
                  <a:lumOff val="25000"/>
                </a:schemeClr>
              </a:solidFill>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16196"/>
                                        </p:tgtEl>
                                        <p:attrNameLst>
                                          <p:attrName>style.visibility</p:attrName>
                                        </p:attrNameLst>
                                      </p:cBhvr>
                                      <p:to>
                                        <p:strVal val="visible"/>
                                      </p:to>
                                    </p:set>
                                    <p:anim calcmode="lin" valueType="num">
                                      <p:cBhvr additive="base">
                                        <p:cTn id="7" dur="500" fill="hold"/>
                                        <p:tgtEl>
                                          <p:spTgt spid="1416196"/>
                                        </p:tgtEl>
                                        <p:attrNameLst>
                                          <p:attrName>ppt_x</p:attrName>
                                        </p:attrNameLst>
                                      </p:cBhvr>
                                      <p:tavLst>
                                        <p:tav tm="0">
                                          <p:val>
                                            <p:strVal val="0-#ppt_w/2"/>
                                          </p:val>
                                        </p:tav>
                                        <p:tav tm="100000">
                                          <p:val>
                                            <p:strVal val="#ppt_x"/>
                                          </p:val>
                                        </p:tav>
                                      </p:tavLst>
                                    </p:anim>
                                    <p:anim calcmode="lin" valueType="num">
                                      <p:cBhvr additive="base">
                                        <p:cTn id="8" dur="500" fill="hold"/>
                                        <p:tgtEl>
                                          <p:spTgt spid="14161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16199"/>
                                        </p:tgtEl>
                                        <p:attrNameLst>
                                          <p:attrName>style.visibility</p:attrName>
                                        </p:attrNameLst>
                                      </p:cBhvr>
                                      <p:to>
                                        <p:strVal val="visible"/>
                                      </p:to>
                                    </p:set>
                                    <p:animEffect transition="in" filter="wipe(left)">
                                      <p:cBhvr>
                                        <p:cTn id="12" dur="500"/>
                                        <p:tgtEl>
                                          <p:spTgt spid="1416199"/>
                                        </p:tgtEl>
                                      </p:cBhvr>
                                    </p:animEffect>
                                  </p:childTnLst>
                                </p:cTn>
                              </p:par>
                            </p:childTnLst>
                          </p:cTn>
                        </p:par>
                        <p:par>
                          <p:cTn id="13" fill="hold" nodeType="afterGroup">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1416197"/>
                                        </p:tgtEl>
                                        <p:attrNameLst>
                                          <p:attrName>style.visibility</p:attrName>
                                        </p:attrNameLst>
                                      </p:cBhvr>
                                      <p:to>
                                        <p:strVal val="visible"/>
                                      </p:to>
                                    </p:set>
                                    <p:anim calcmode="lin" valueType="num">
                                      <p:cBhvr>
                                        <p:cTn id="16" dur="500" fill="hold"/>
                                        <p:tgtEl>
                                          <p:spTgt spid="1416197"/>
                                        </p:tgtEl>
                                        <p:attrNameLst>
                                          <p:attrName>ppt_w</p:attrName>
                                        </p:attrNameLst>
                                      </p:cBhvr>
                                      <p:tavLst>
                                        <p:tav tm="0">
                                          <p:val>
                                            <p:strVal val="2/3*#ppt_w"/>
                                          </p:val>
                                        </p:tav>
                                        <p:tav tm="100000">
                                          <p:val>
                                            <p:strVal val="#ppt_w"/>
                                          </p:val>
                                        </p:tav>
                                      </p:tavLst>
                                    </p:anim>
                                    <p:anim calcmode="lin" valueType="num">
                                      <p:cBhvr>
                                        <p:cTn id="17" dur="500" fill="hold"/>
                                        <p:tgtEl>
                                          <p:spTgt spid="1416197"/>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1416202"/>
                                        </p:tgtEl>
                                        <p:attrNameLst>
                                          <p:attrName>style.visibility</p:attrName>
                                        </p:attrNameLst>
                                      </p:cBhvr>
                                      <p:to>
                                        <p:strVal val="visible"/>
                                      </p:to>
                                    </p:set>
                                    <p:animEffect transition="in" filter="dissolve">
                                      <p:cBhvr>
                                        <p:cTn id="21" dur="500"/>
                                        <p:tgtEl>
                                          <p:spTgt spid="14162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272" fill="hold" grpId="0" nodeType="clickEffect">
                                  <p:stCondLst>
                                    <p:cond delay="0"/>
                                  </p:stCondLst>
                                  <p:childTnLst>
                                    <p:set>
                                      <p:cBhvr>
                                        <p:cTn id="25" dur="1" fill="hold">
                                          <p:stCondLst>
                                            <p:cond delay="0"/>
                                          </p:stCondLst>
                                        </p:cTn>
                                        <p:tgtEl>
                                          <p:spTgt spid="1416195"/>
                                        </p:tgtEl>
                                        <p:attrNameLst>
                                          <p:attrName>style.visibility</p:attrName>
                                        </p:attrNameLst>
                                      </p:cBhvr>
                                      <p:to>
                                        <p:strVal val="visible"/>
                                      </p:to>
                                    </p:set>
                                    <p:anim calcmode="lin" valueType="num">
                                      <p:cBhvr>
                                        <p:cTn id="26" dur="500" fill="hold"/>
                                        <p:tgtEl>
                                          <p:spTgt spid="1416195"/>
                                        </p:tgtEl>
                                        <p:attrNameLst>
                                          <p:attrName>ppt_w</p:attrName>
                                        </p:attrNameLst>
                                      </p:cBhvr>
                                      <p:tavLst>
                                        <p:tav tm="0">
                                          <p:val>
                                            <p:strVal val="2/3*#ppt_w"/>
                                          </p:val>
                                        </p:tav>
                                        <p:tav tm="100000">
                                          <p:val>
                                            <p:strVal val="#ppt_w"/>
                                          </p:val>
                                        </p:tav>
                                      </p:tavLst>
                                    </p:anim>
                                    <p:anim calcmode="lin" valueType="num">
                                      <p:cBhvr>
                                        <p:cTn id="27" dur="500" fill="hold"/>
                                        <p:tgtEl>
                                          <p:spTgt spid="1416195"/>
                                        </p:tgtEl>
                                        <p:attrNameLst>
                                          <p:attrName>ppt_h</p:attrName>
                                        </p:attrNameLst>
                                      </p:cBhvr>
                                      <p:tavLst>
                                        <p:tav tm="0">
                                          <p:val>
                                            <p:strVal val="2/3*#ppt_h"/>
                                          </p:val>
                                        </p:tav>
                                        <p:tav tm="100000">
                                          <p:val>
                                            <p:strVal val="#ppt_h"/>
                                          </p:val>
                                        </p:tav>
                                      </p:tavLst>
                                    </p:anim>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1416203"/>
                                        </p:tgtEl>
                                        <p:attrNameLst>
                                          <p:attrName>style.visibility</p:attrName>
                                        </p:attrNameLst>
                                      </p:cBhvr>
                                      <p:to>
                                        <p:strVal val="visible"/>
                                      </p:to>
                                    </p:set>
                                    <p:anim calcmode="lin" valueType="num">
                                      <p:cBhvr>
                                        <p:cTn id="31" dur="500" fill="hold"/>
                                        <p:tgtEl>
                                          <p:spTgt spid="1416203"/>
                                        </p:tgtEl>
                                        <p:attrNameLst>
                                          <p:attrName>ppt_w</p:attrName>
                                        </p:attrNameLst>
                                      </p:cBhvr>
                                      <p:tavLst>
                                        <p:tav tm="0">
                                          <p:val>
                                            <p:fltVal val="0"/>
                                          </p:val>
                                        </p:tav>
                                        <p:tav tm="100000">
                                          <p:val>
                                            <p:strVal val="#ppt_w"/>
                                          </p:val>
                                        </p:tav>
                                      </p:tavLst>
                                    </p:anim>
                                    <p:anim calcmode="lin" valueType="num">
                                      <p:cBhvr>
                                        <p:cTn id="32" dur="500" fill="hold"/>
                                        <p:tgtEl>
                                          <p:spTgt spid="1416203"/>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416201"/>
                                        </p:tgtEl>
                                        <p:attrNameLst>
                                          <p:attrName>style.visibility</p:attrName>
                                        </p:attrNameLst>
                                      </p:cBhvr>
                                      <p:to>
                                        <p:strVal val="visible"/>
                                      </p:to>
                                    </p:set>
                                    <p:animEffect transition="in" filter="dissolve">
                                      <p:cBhvr>
                                        <p:cTn id="36" dur="500"/>
                                        <p:tgtEl>
                                          <p:spTgt spid="141620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23" presetClass="entr" presetSubtype="528" fill="hold" nodeType="withEffect">
                                  <p:stCondLst>
                                    <p:cond delay="0"/>
                                  </p:stCondLst>
                                  <p:childTnLst>
                                    <p:set>
                                      <p:cBhvr>
                                        <p:cTn id="42" dur="1" fill="hold">
                                          <p:stCondLst>
                                            <p:cond delay="0"/>
                                          </p:stCondLst>
                                        </p:cTn>
                                        <p:tgtEl>
                                          <p:spTgt spid="1416204"/>
                                        </p:tgtEl>
                                        <p:attrNameLst>
                                          <p:attrName>style.visibility</p:attrName>
                                        </p:attrNameLst>
                                      </p:cBhvr>
                                      <p:to>
                                        <p:strVal val="visible"/>
                                      </p:to>
                                    </p:set>
                                    <p:anim calcmode="lin" valueType="num">
                                      <p:cBhvr>
                                        <p:cTn id="43" dur="500" fill="hold"/>
                                        <p:tgtEl>
                                          <p:spTgt spid="1416204"/>
                                        </p:tgtEl>
                                        <p:attrNameLst>
                                          <p:attrName>ppt_w</p:attrName>
                                        </p:attrNameLst>
                                      </p:cBhvr>
                                      <p:tavLst>
                                        <p:tav tm="0">
                                          <p:val>
                                            <p:fltVal val="0"/>
                                          </p:val>
                                        </p:tav>
                                        <p:tav tm="100000">
                                          <p:val>
                                            <p:strVal val="#ppt_w"/>
                                          </p:val>
                                        </p:tav>
                                      </p:tavLst>
                                    </p:anim>
                                    <p:anim calcmode="lin" valueType="num">
                                      <p:cBhvr>
                                        <p:cTn id="44" dur="500" fill="hold"/>
                                        <p:tgtEl>
                                          <p:spTgt spid="1416204"/>
                                        </p:tgtEl>
                                        <p:attrNameLst>
                                          <p:attrName>ppt_h</p:attrName>
                                        </p:attrNameLst>
                                      </p:cBhvr>
                                      <p:tavLst>
                                        <p:tav tm="0">
                                          <p:val>
                                            <p:fltVal val="0"/>
                                          </p:val>
                                        </p:tav>
                                        <p:tav tm="100000">
                                          <p:val>
                                            <p:strVal val="#ppt_h"/>
                                          </p:val>
                                        </p:tav>
                                      </p:tavLst>
                                    </p:anim>
                                    <p:anim calcmode="lin" valueType="num">
                                      <p:cBhvr>
                                        <p:cTn id="45" dur="500" fill="hold"/>
                                        <p:tgtEl>
                                          <p:spTgt spid="1416204"/>
                                        </p:tgtEl>
                                        <p:attrNameLst>
                                          <p:attrName>ppt_x</p:attrName>
                                        </p:attrNameLst>
                                      </p:cBhvr>
                                      <p:tavLst>
                                        <p:tav tm="0">
                                          <p:val>
                                            <p:fltVal val="0.5"/>
                                          </p:val>
                                        </p:tav>
                                        <p:tav tm="100000">
                                          <p:val>
                                            <p:strVal val="#ppt_x"/>
                                          </p:val>
                                        </p:tav>
                                      </p:tavLst>
                                    </p:anim>
                                    <p:anim calcmode="lin" valueType="num">
                                      <p:cBhvr>
                                        <p:cTn id="46" dur="500" fill="hold"/>
                                        <p:tgtEl>
                                          <p:spTgt spid="1416204"/>
                                        </p:tgtEl>
                                        <p:attrNameLst>
                                          <p:attrName>ppt_y</p:attrName>
                                        </p:attrNameLst>
                                      </p:cBhvr>
                                      <p:tavLst>
                                        <p:tav tm="0">
                                          <p:val>
                                            <p:fltVal val="0.5"/>
                                          </p:val>
                                        </p:tav>
                                        <p:tav tm="100000">
                                          <p:val>
                                            <p:strVal val="#ppt_y"/>
                                          </p:val>
                                        </p:tav>
                                      </p:tavLst>
                                    </p:anim>
                                  </p:childTnLst>
                                </p:cTn>
                              </p:par>
                            </p:childTnLst>
                          </p:cTn>
                        </p:par>
                        <p:par>
                          <p:cTn id="47" fill="hold" nodeType="afterGroup">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1416200"/>
                                        </p:tgtEl>
                                        <p:attrNameLst>
                                          <p:attrName>style.visibility</p:attrName>
                                        </p:attrNameLst>
                                      </p:cBhvr>
                                      <p:to>
                                        <p:strVal val="visible"/>
                                      </p:to>
                                    </p:set>
                                    <p:animEffect transition="in" filter="dissolve">
                                      <p:cBhvr>
                                        <p:cTn id="50" dur="500"/>
                                        <p:tgtEl>
                                          <p:spTgt spid="1416200"/>
                                        </p:tgtEl>
                                      </p:cBhvr>
                                    </p:animEffec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1416198"/>
                                        </p:tgtEl>
                                        <p:attrNameLst>
                                          <p:attrName>style.visibility</p:attrName>
                                        </p:attrNameLst>
                                      </p:cBhvr>
                                      <p:to>
                                        <p:strVal val="visible"/>
                                      </p:to>
                                    </p:set>
                                    <p:animEffect transition="in" filter="dissolve">
                                      <p:cBhvr>
                                        <p:cTn id="54" dur="500"/>
                                        <p:tgtEl>
                                          <p:spTgt spid="141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5" grpId="0" animBg="1" autoUpdateAnimBg="0"/>
      <p:bldP spid="1416196" grpId="0" animBg="1" autoUpdateAnimBg="0"/>
      <p:bldP spid="1416197" grpId="0" animBg="1" autoUpdateAnimBg="0"/>
      <p:bldP spid="1416198" grpId="0" animBg="1" autoUpdateAnimBg="0"/>
      <p:bldP spid="1416199" grpId="0" animBg="1"/>
      <p:bldP spid="1416200" grpId="0" animBg="1" autoUpdateAnimBg="0"/>
      <p:bldP spid="1416201" grpId="0" animBg="1" autoUpdateAnimBg="0"/>
      <p:bldP spid="1416202" grpId="0" animBg="1" autoUpdateAnimBg="0"/>
      <p:bldP spid="1416203"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fld id="{A38FDA89-0A31-496A-98C5-ED727FF87D50}" type="datetime4">
              <a:rPr lang="en-US" smtClean="0"/>
              <a:t>March 29, 2021</a:t>
            </a:fld>
            <a:endParaRPr lang="en-US" altLang="en-US">
              <a:solidFill>
                <a:schemeClr val="bg2"/>
              </a:solidFill>
            </a:endParaRPr>
          </a:p>
        </p:txBody>
      </p:sp>
      <p:sp>
        <p:nvSpPr>
          <p:cNvPr id="14"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7DEBBB3-938A-49B2-BAE3-F3C71CEC5485}" type="slidenum">
              <a:rPr lang="en-US" altLang="en-US" sz="1400">
                <a:solidFill>
                  <a:srgbClr val="000066"/>
                </a:solidFill>
                <a:latin typeface="Arial" panose="020B0604020202020204" pitchFamily="34" charset="0"/>
              </a:rPr>
              <a:pPr/>
              <a:t>26</a:t>
            </a:fld>
            <a:endParaRPr lang="en-US" altLang="en-US" sz="1400">
              <a:solidFill>
                <a:srgbClr val="000066"/>
              </a:solidFill>
              <a:latin typeface="Arial" panose="020B0604020202020204" pitchFamily="34" charset="0"/>
            </a:endParaRPr>
          </a:p>
        </p:txBody>
      </p:sp>
      <p:sp>
        <p:nvSpPr>
          <p:cNvPr id="51205" name="Rectangle 2"/>
          <p:cNvSpPr>
            <a:spLocks noGrp="1" noChangeArrowheads="1"/>
          </p:cNvSpPr>
          <p:nvPr>
            <p:ph type="title"/>
          </p:nvPr>
        </p:nvSpPr>
        <p:spPr/>
        <p:txBody>
          <a:bodyPr/>
          <a:lstStyle/>
          <a:p>
            <a:r>
              <a:rPr lang="en-US" altLang="en-US" dirty="0" smtClean="0"/>
              <a:t>FTF I Answer</a:t>
            </a:r>
          </a:p>
        </p:txBody>
      </p:sp>
      <p:sp>
        <p:nvSpPr>
          <p:cNvPr id="51206" name="Rectangle 3"/>
          <p:cNvSpPr>
            <a:spLocks noGrp="1" noChangeArrowheads="1"/>
          </p:cNvSpPr>
          <p:nvPr>
            <p:ph type="body" idx="1"/>
          </p:nvPr>
        </p:nvSpPr>
        <p:spPr/>
        <p:txBody>
          <a:bodyPr/>
          <a:lstStyle/>
          <a:p>
            <a:r>
              <a:rPr lang="en-US" altLang="en-US" smtClean="0"/>
              <a:t>Finco filed first, so Finco has priority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fld id="{AD751E91-F098-43EF-AE8D-565002C7ED18}" type="datetime4">
              <a:rPr lang="en-US" smtClean="0"/>
              <a:t>March 29, 2021</a:t>
            </a:fld>
            <a:endParaRPr lang="en-US" altLang="en-US">
              <a:solidFill>
                <a:schemeClr val="bg2"/>
              </a:solidFill>
            </a:endParaRPr>
          </a:p>
        </p:txBody>
      </p:sp>
      <p:sp>
        <p:nvSpPr>
          <p:cNvPr id="1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720A9AF-C717-413D-BDA0-2B184EE33319}" type="slidenum">
              <a:rPr lang="en-US" altLang="en-US" sz="1400">
                <a:solidFill>
                  <a:srgbClr val="000066"/>
                </a:solidFill>
                <a:latin typeface="Arial" panose="020B0604020202020204" pitchFamily="34" charset="0"/>
              </a:rPr>
              <a:pPr/>
              <a:t>27</a:t>
            </a:fld>
            <a:endParaRPr lang="en-US" altLang="en-US" sz="1400">
              <a:solidFill>
                <a:srgbClr val="000066"/>
              </a:solidFill>
              <a:latin typeface="Arial" panose="020B0604020202020204" pitchFamily="34" charset="0"/>
            </a:endParaRPr>
          </a:p>
        </p:txBody>
      </p:sp>
      <p:sp>
        <p:nvSpPr>
          <p:cNvPr id="53253" name="Rectangle 2"/>
          <p:cNvSpPr>
            <a:spLocks noGrp="1" noChangeArrowheads="1"/>
          </p:cNvSpPr>
          <p:nvPr>
            <p:ph type="title"/>
          </p:nvPr>
        </p:nvSpPr>
        <p:spPr/>
        <p:txBody>
          <a:bodyPr/>
          <a:lstStyle/>
          <a:p>
            <a:r>
              <a:rPr lang="en-US" altLang="en-US" dirty="0" smtClean="0"/>
              <a:t>FTF II Answer</a:t>
            </a:r>
          </a:p>
        </p:txBody>
      </p:sp>
      <p:sp>
        <p:nvSpPr>
          <p:cNvPr id="53254" name="Rectangle 3"/>
          <p:cNvSpPr>
            <a:spLocks noGrp="1" noChangeArrowheads="1"/>
          </p:cNvSpPr>
          <p:nvPr>
            <p:ph type="body" idx="1"/>
          </p:nvPr>
        </p:nvSpPr>
        <p:spPr/>
        <p:txBody>
          <a:bodyPr/>
          <a:lstStyle/>
          <a:p>
            <a:r>
              <a:rPr lang="en-US" altLang="en-US" smtClean="0"/>
              <a:t>Bank filed first, so Bank has priority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Date Placeholder 2"/>
          <p:cNvSpPr>
            <a:spLocks noGrp="1"/>
          </p:cNvSpPr>
          <p:nvPr>
            <p:ph type="dt" sz="quarter" idx="10"/>
          </p:nvPr>
        </p:nvSpPr>
        <p:spPr/>
        <p:txBody>
          <a:bodyPr/>
          <a:lstStyle/>
          <a:p>
            <a:pPr>
              <a:defRPr/>
            </a:pPr>
            <a:fld id="{EACC079A-4C31-4E18-8EF2-93D45A863847}" type="datetime4">
              <a:rPr lang="en-US" smtClean="0"/>
              <a:t>March 29, 2021</a:t>
            </a:fld>
            <a:endParaRPr lang="en-US" altLang="en-US">
              <a:solidFill>
                <a:schemeClr val="bg2"/>
              </a:solidFill>
            </a:endParaRPr>
          </a:p>
        </p:txBody>
      </p:sp>
      <p:sp>
        <p:nvSpPr>
          <p:cNvPr id="17" name="Slide Number Placeholder 4"/>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2C70A5F-130C-4B85-8D86-551AE5B54121}" type="slidenum">
              <a:rPr lang="en-US" altLang="en-US" sz="1400">
                <a:solidFill>
                  <a:srgbClr val="000066"/>
                </a:solidFill>
                <a:latin typeface="Arial" panose="020B0604020202020204" pitchFamily="34" charset="0"/>
              </a:rPr>
              <a:pPr/>
              <a:t>28</a:t>
            </a:fld>
            <a:endParaRPr lang="en-US" altLang="en-US" sz="1400">
              <a:solidFill>
                <a:srgbClr val="000066"/>
              </a:solidFill>
              <a:latin typeface="Arial" panose="020B0604020202020204" pitchFamily="34" charset="0"/>
            </a:endParaRPr>
          </a:p>
        </p:txBody>
      </p:sp>
      <p:sp>
        <p:nvSpPr>
          <p:cNvPr id="55301" name="Rectangle 2"/>
          <p:cNvSpPr>
            <a:spLocks noGrp="1" noChangeArrowheads="1"/>
          </p:cNvSpPr>
          <p:nvPr>
            <p:ph type="title"/>
          </p:nvPr>
        </p:nvSpPr>
        <p:spPr/>
        <p:txBody>
          <a:bodyPr/>
          <a:lstStyle/>
          <a:p>
            <a:r>
              <a:rPr lang="en-US" altLang="en-US" dirty="0" smtClean="0"/>
              <a:t>FTF III Answer</a:t>
            </a:r>
          </a:p>
        </p:txBody>
      </p:sp>
      <p:sp>
        <p:nvSpPr>
          <p:cNvPr id="55303" name="Rectangle 14"/>
          <p:cNvSpPr>
            <a:spLocks noGrp="1" noChangeArrowheads="1"/>
          </p:cNvSpPr>
          <p:nvPr>
            <p:ph type="body" idx="4294967295"/>
          </p:nvPr>
        </p:nvSpPr>
        <p:spPr/>
        <p:txBody>
          <a:bodyPr/>
          <a:lstStyle/>
          <a:p>
            <a:r>
              <a:rPr lang="en-US" altLang="en-US" sz="4000" dirty="0" err="1" smtClean="0">
                <a:solidFill>
                  <a:srgbClr val="0000FF"/>
                </a:solidFill>
              </a:rPr>
              <a:t>Finco</a:t>
            </a:r>
            <a:r>
              <a:rPr lang="en-US" altLang="en-US" sz="4000" dirty="0" smtClean="0">
                <a:solidFill>
                  <a:srgbClr val="0000FF"/>
                </a:solidFill>
              </a:rPr>
              <a:t> filed first, so </a:t>
            </a:r>
            <a:r>
              <a:rPr lang="en-US" altLang="en-US" sz="4000" dirty="0" err="1" smtClean="0">
                <a:solidFill>
                  <a:srgbClr val="0000FF"/>
                </a:solidFill>
              </a:rPr>
              <a:t>Finco</a:t>
            </a:r>
            <a:r>
              <a:rPr lang="en-US" altLang="en-US" sz="4000" dirty="0" smtClean="0">
                <a:solidFill>
                  <a:srgbClr val="0000FF"/>
                </a:solidFill>
              </a:rPr>
              <a:t> wins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35E5484-B24D-446A-944D-C382FDF46207}" type="datetime4">
              <a:rPr lang="en-US"/>
              <a:pPr>
                <a:defRPr/>
              </a:pPr>
              <a:t>March 29, 2021</a:t>
            </a:fld>
            <a:endParaRPr lang="en-US" altLang="en-US">
              <a:solidFill>
                <a:schemeClr val="bg2"/>
              </a:solidFill>
            </a:endParaRP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B5870FF0-C4EB-490D-8FB7-C8CFD4925CAE}" type="slidenum">
              <a:rPr lang="en-US" altLang="en-US" sz="1400" smtClean="0">
                <a:solidFill>
                  <a:srgbClr val="000066"/>
                </a:solidFill>
              </a:rPr>
              <a:pPr>
                <a:spcBef>
                  <a:spcPct val="0"/>
                </a:spcBef>
                <a:buClrTx/>
                <a:buSzTx/>
                <a:buFontTx/>
                <a:buNone/>
              </a:pPr>
              <a:t>29</a:t>
            </a:fld>
            <a:endParaRPr lang="en-US" altLang="en-US" sz="1400" smtClean="0">
              <a:solidFill>
                <a:srgbClr val="000066"/>
              </a:solidFill>
            </a:endParaRPr>
          </a:p>
        </p:txBody>
      </p:sp>
      <p:sp>
        <p:nvSpPr>
          <p:cNvPr id="17412" name="Rectangle 2"/>
          <p:cNvSpPr>
            <a:spLocks noGrp="1" noChangeArrowheads="1"/>
          </p:cNvSpPr>
          <p:nvPr>
            <p:ph type="title"/>
          </p:nvPr>
        </p:nvSpPr>
        <p:spPr/>
        <p:txBody>
          <a:bodyPr/>
          <a:lstStyle/>
          <a:p>
            <a:r>
              <a:rPr lang="en-US" altLang="en-US" smtClean="0"/>
              <a:t>1-201(b)(35)</a:t>
            </a:r>
          </a:p>
        </p:txBody>
      </p:sp>
      <p:sp>
        <p:nvSpPr>
          <p:cNvPr id="17413" name="Rectangle 3"/>
          <p:cNvSpPr>
            <a:spLocks noGrp="1" noChangeArrowheads="1"/>
          </p:cNvSpPr>
          <p:nvPr>
            <p:ph type="body" idx="1"/>
          </p:nvPr>
        </p:nvSpPr>
        <p:spPr/>
        <p:txBody>
          <a:bodyPr/>
          <a:lstStyle/>
          <a:p>
            <a:r>
              <a:rPr lang="en-US" altLang="en-US" smtClean="0"/>
              <a:t>Definition of a Security Interest</a:t>
            </a:r>
          </a:p>
          <a:p>
            <a:pPr lvl="1"/>
            <a:r>
              <a:rPr lang="en-US" altLang="en-US" smtClean="0"/>
              <a:t>“Security interest” means an interest in personal property or fixtures which secures payment or performance of an obligation.</a:t>
            </a:r>
          </a:p>
        </p:txBody>
      </p:sp>
      <p:sp>
        <p:nvSpPr>
          <p:cNvPr id="17414" name="Rectangle 7"/>
          <p:cNvSpPr>
            <a:spLocks noChangeArrowheads="1"/>
          </p:cNvSpPr>
          <p:nvPr/>
        </p:nvSpPr>
        <p:spPr bwMode="auto">
          <a:xfrm>
            <a:off x="12018963" y="6700838"/>
            <a:ext cx="173037" cy="157162"/>
          </a:xfrm>
          <a:prstGeom prst="rect">
            <a:avLst/>
          </a:prstGeom>
          <a:solidFill>
            <a:srgbClr val="3366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79006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a:t>
            </a:r>
            <a:endParaRPr lang="en-US" dirty="0"/>
          </a:p>
        </p:txBody>
      </p:sp>
      <p:sp>
        <p:nvSpPr>
          <p:cNvPr id="3" name="Content Placeholder 2"/>
          <p:cNvSpPr>
            <a:spLocks noGrp="1"/>
          </p:cNvSpPr>
          <p:nvPr>
            <p:ph idx="1"/>
          </p:nvPr>
        </p:nvSpPr>
        <p:spPr/>
        <p:txBody>
          <a:bodyPr/>
          <a:lstStyle/>
          <a:p>
            <a:r>
              <a:rPr lang="en-US" dirty="0" smtClean="0"/>
              <a:t>Warm cold calling</a:t>
            </a:r>
          </a:p>
          <a:p>
            <a:pPr lvl="1"/>
            <a:r>
              <a:rPr lang="en-US" dirty="0" smtClean="0"/>
              <a:t>Emails morning of</a:t>
            </a:r>
          </a:p>
          <a:p>
            <a:pPr lvl="1"/>
            <a:r>
              <a:rPr lang="en-US" dirty="0" smtClean="0"/>
              <a:t>Determined by excel spreadsheet random numbers</a:t>
            </a:r>
            <a:endParaRPr lang="en-US" dirty="0"/>
          </a:p>
        </p:txBody>
      </p:sp>
      <p:sp>
        <p:nvSpPr>
          <p:cNvPr id="4" name="Date Placeholder 3"/>
          <p:cNvSpPr>
            <a:spLocks noGrp="1"/>
          </p:cNvSpPr>
          <p:nvPr>
            <p:ph type="dt" sz="half" idx="10"/>
          </p:nvPr>
        </p:nvSpPr>
        <p:spPr/>
        <p:txBody>
          <a:bodyPr/>
          <a:lstStyle/>
          <a:p>
            <a:pPr>
              <a:defRPr/>
            </a:pPr>
            <a:fld id="{A2522C94-B56F-4327-9DC3-E315EF614281}" type="datetime4">
              <a:rPr lang="en-US" smtClean="0"/>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19B99AF5-3684-4B1A-B9DA-3B77DE1831F0}" type="slidenum">
              <a:rPr lang="en-US" altLang="en-US" smtClean="0"/>
              <a:pPr/>
              <a:t>3</a:t>
            </a:fld>
            <a:endParaRPr lang="en-US" altLang="en-US"/>
          </a:p>
        </p:txBody>
      </p:sp>
    </p:spTree>
    <p:extLst>
      <p:ext uri="{BB962C8B-B14F-4D97-AF65-F5344CB8AC3E}">
        <p14:creationId xmlns:p14="http://schemas.microsoft.com/office/powerpoint/2010/main" val="788250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66F8F2E-668B-4461-95C1-B12F01BAC85F}" type="datetime4">
              <a:rPr lang="en-US"/>
              <a:pPr>
                <a:defRPr/>
              </a:pPr>
              <a:t>March 29, 2021</a:t>
            </a:fld>
            <a:endParaRPr lang="en-US" altLang="en-US">
              <a:solidFill>
                <a:schemeClr val="bg2"/>
              </a:solidFill>
            </a:endParaRP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0363C613-A8E4-4985-A946-C1337437C43B}" type="slidenum">
              <a:rPr lang="en-US" altLang="en-US" sz="1400" smtClean="0">
                <a:solidFill>
                  <a:srgbClr val="000066"/>
                </a:solidFill>
              </a:rPr>
              <a:pPr>
                <a:spcBef>
                  <a:spcPct val="0"/>
                </a:spcBef>
                <a:buClrTx/>
                <a:buSzTx/>
                <a:buFontTx/>
                <a:buNone/>
              </a:pPr>
              <a:t>30</a:t>
            </a:fld>
            <a:endParaRPr lang="en-US" altLang="en-US" sz="1400" smtClean="0">
              <a:solidFill>
                <a:srgbClr val="000066"/>
              </a:solidFill>
            </a:endParaRPr>
          </a:p>
        </p:txBody>
      </p:sp>
      <p:sp>
        <p:nvSpPr>
          <p:cNvPr id="19460" name="Rectangle 2"/>
          <p:cNvSpPr>
            <a:spLocks noGrp="1" noChangeArrowheads="1"/>
          </p:cNvSpPr>
          <p:nvPr>
            <p:ph type="title"/>
          </p:nvPr>
        </p:nvSpPr>
        <p:spPr/>
        <p:txBody>
          <a:bodyPr/>
          <a:lstStyle/>
          <a:p>
            <a:r>
              <a:rPr lang="en-US" altLang="en-US" smtClean="0"/>
              <a:t>1-201(b)(35)</a:t>
            </a:r>
          </a:p>
        </p:txBody>
      </p:sp>
      <p:sp>
        <p:nvSpPr>
          <p:cNvPr id="4102" name="Rectangle 3"/>
          <p:cNvSpPr>
            <a:spLocks noGrp="1" noChangeArrowheads="1"/>
          </p:cNvSpPr>
          <p:nvPr>
            <p:ph type="body" idx="1"/>
          </p:nvPr>
        </p:nvSpPr>
        <p:spPr/>
        <p:txBody>
          <a:bodyPr/>
          <a:lstStyle/>
          <a:p>
            <a:pPr>
              <a:defRPr/>
            </a:pPr>
            <a:r>
              <a:rPr lang="en-US" dirty="0" smtClean="0"/>
              <a:t>Definition of a Security Interest</a:t>
            </a:r>
          </a:p>
          <a:p>
            <a:pPr lvl="1">
              <a:defRPr/>
            </a:pPr>
            <a:r>
              <a:rPr lang="en-US" dirty="0" smtClean="0"/>
              <a:t>“Security interest” means </a:t>
            </a:r>
            <a:r>
              <a:rPr lang="en-US" dirty="0" smtClean="0">
                <a:solidFill>
                  <a:srgbClr val="FF0000"/>
                </a:solidFill>
              </a:rPr>
              <a:t>an interest </a:t>
            </a:r>
            <a:r>
              <a:rPr lang="en-US" dirty="0" smtClean="0"/>
              <a:t>in </a:t>
            </a:r>
            <a:r>
              <a:rPr lang="en-US" dirty="0" smtClean="0">
                <a:solidFill>
                  <a:srgbClr val="00B050"/>
                </a:solidFill>
              </a:rPr>
              <a:t>personal property or fixtures </a:t>
            </a:r>
            <a:r>
              <a:rPr lang="en-US" dirty="0" smtClean="0"/>
              <a:t>which </a:t>
            </a:r>
            <a:r>
              <a:rPr lang="en-US" dirty="0" smtClean="0">
                <a:solidFill>
                  <a:srgbClr val="7030A0"/>
                </a:solidFill>
              </a:rPr>
              <a:t>secures</a:t>
            </a:r>
            <a:r>
              <a:rPr lang="en-US" dirty="0" smtClean="0"/>
              <a:t> </a:t>
            </a:r>
            <a:r>
              <a:rPr lang="en-US" dirty="0" smtClean="0">
                <a:solidFill>
                  <a:srgbClr val="00B0F0"/>
                </a:solidFill>
              </a:rPr>
              <a:t>payment or performance </a:t>
            </a:r>
            <a:r>
              <a:rPr lang="en-US" dirty="0" smtClean="0"/>
              <a:t>of </a:t>
            </a:r>
            <a:r>
              <a:rPr lang="en-US" dirty="0" smtClean="0">
                <a:solidFill>
                  <a:schemeClr val="accent2">
                    <a:lumMod val="25000"/>
                  </a:schemeClr>
                </a:solidFill>
              </a:rPr>
              <a:t>an obligation</a:t>
            </a:r>
            <a:r>
              <a:rPr lang="en-US" dirty="0" smtClean="0"/>
              <a:t>.</a:t>
            </a:r>
          </a:p>
        </p:txBody>
      </p:sp>
    </p:spTree>
    <p:extLst>
      <p:ext uri="{BB962C8B-B14F-4D97-AF65-F5344CB8AC3E}">
        <p14:creationId xmlns:p14="http://schemas.microsoft.com/office/powerpoint/2010/main" val="1030719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67093ED-ED5A-4169-A8D8-06C848DC08D8}" type="datetime4">
              <a:rPr lang="en-US"/>
              <a:pPr>
                <a:defRPr/>
              </a:pPr>
              <a:t>March 29, 2021</a:t>
            </a:fld>
            <a:endParaRPr lang="en-US" altLang="en-US">
              <a:solidFill>
                <a:schemeClr val="bg2"/>
              </a:solidFill>
            </a:endParaRP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89AAB6B3-9672-40D3-8BE3-F11CD89E4B5C}" type="slidenum">
              <a:rPr lang="en-US" altLang="en-US" sz="1400" smtClean="0">
                <a:solidFill>
                  <a:srgbClr val="000066"/>
                </a:solidFill>
              </a:rPr>
              <a:pPr>
                <a:spcBef>
                  <a:spcPct val="0"/>
                </a:spcBef>
                <a:buClrTx/>
                <a:buSzTx/>
                <a:buFontTx/>
                <a:buNone/>
              </a:pPr>
              <a:t>31</a:t>
            </a:fld>
            <a:endParaRPr lang="en-US" altLang="en-US" sz="1400" smtClean="0">
              <a:solidFill>
                <a:srgbClr val="000066"/>
              </a:solidFill>
            </a:endParaRPr>
          </a:p>
        </p:txBody>
      </p:sp>
      <p:sp>
        <p:nvSpPr>
          <p:cNvPr id="21508" name="Rectangle 2"/>
          <p:cNvSpPr>
            <a:spLocks noGrp="1" noChangeArrowheads="1"/>
          </p:cNvSpPr>
          <p:nvPr>
            <p:ph type="title"/>
          </p:nvPr>
        </p:nvSpPr>
        <p:spPr/>
        <p:txBody>
          <a:bodyPr/>
          <a:lstStyle/>
          <a:p>
            <a:r>
              <a:rPr lang="en-US" altLang="en-US" smtClean="0"/>
              <a:t>9-203</a:t>
            </a:r>
          </a:p>
        </p:txBody>
      </p:sp>
      <p:sp>
        <p:nvSpPr>
          <p:cNvPr id="21509" name="Rectangle 3"/>
          <p:cNvSpPr>
            <a:spLocks noGrp="1" noChangeArrowheads="1"/>
          </p:cNvSpPr>
          <p:nvPr>
            <p:ph type="body" idx="1"/>
          </p:nvPr>
        </p:nvSpPr>
        <p:spPr/>
        <p:txBody>
          <a:bodyPr/>
          <a:lstStyle/>
          <a:p>
            <a:r>
              <a:rPr lang="en-US" altLang="en-US" smtClean="0">
                <a:cs typeface="Times New Roman" panose="02020603050405020304" pitchFamily="18" charset="0"/>
              </a:rPr>
              <a:t>(a) </a:t>
            </a:r>
            <a:r>
              <a:rPr lang="en-US" altLang="en-US" b="1" smtClean="0">
                <a:cs typeface="Times New Roman" panose="02020603050405020304" pitchFamily="18" charset="0"/>
              </a:rPr>
              <a:t>[Attachment.]</a:t>
            </a:r>
            <a:endParaRPr lang="en-US" altLang="en-US" smtClean="0">
              <a:cs typeface="Times New Roman" panose="02020603050405020304" pitchFamily="18" charset="0"/>
            </a:endParaRPr>
          </a:p>
          <a:p>
            <a:pPr lvl="1"/>
            <a:r>
              <a:rPr lang="en-US" altLang="en-US" smtClean="0">
                <a:cs typeface="Times New Roman" panose="02020603050405020304" pitchFamily="18" charset="0"/>
              </a:rPr>
              <a:t>A security interest </a:t>
            </a:r>
            <a:r>
              <a:rPr lang="en-US" altLang="en-US" smtClean="0">
                <a:solidFill>
                  <a:srgbClr val="FF0000"/>
                </a:solidFill>
                <a:cs typeface="Times New Roman" panose="02020603050405020304" pitchFamily="18" charset="0"/>
              </a:rPr>
              <a:t>attaches</a:t>
            </a:r>
            <a:r>
              <a:rPr lang="en-US" altLang="en-US" smtClean="0">
                <a:cs typeface="Times New Roman" panose="02020603050405020304" pitchFamily="18" charset="0"/>
              </a:rPr>
              <a:t> to collateral when it becomes enforceable against the debtor with respect to the collateral, unless an agreement expressly postpones the time of attachment.</a:t>
            </a:r>
          </a:p>
        </p:txBody>
      </p:sp>
    </p:spTree>
    <p:extLst>
      <p:ext uri="{BB962C8B-B14F-4D97-AF65-F5344CB8AC3E}">
        <p14:creationId xmlns:p14="http://schemas.microsoft.com/office/powerpoint/2010/main" val="574408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3C90BDE-D55B-4957-9D50-58F8FF97CC99}" type="datetime4">
              <a:rPr lang="en-US"/>
              <a:pPr>
                <a:defRPr/>
              </a:pPr>
              <a:t>March 29, 2021</a:t>
            </a:fld>
            <a:endParaRPr lang="en-US" altLang="en-US">
              <a:solidFill>
                <a:schemeClr val="bg2"/>
              </a:solidFill>
            </a:endParaRP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BD6A82B4-F6C7-41A8-8E8A-619ECA3A42DD}" type="slidenum">
              <a:rPr lang="en-US" altLang="en-US" sz="1400" smtClean="0">
                <a:solidFill>
                  <a:srgbClr val="000066"/>
                </a:solidFill>
              </a:rPr>
              <a:pPr>
                <a:spcBef>
                  <a:spcPct val="0"/>
                </a:spcBef>
                <a:buClrTx/>
                <a:buSzTx/>
                <a:buFontTx/>
                <a:buNone/>
              </a:pPr>
              <a:t>32</a:t>
            </a:fld>
            <a:endParaRPr lang="en-US" altLang="en-US" sz="1400" smtClean="0">
              <a:solidFill>
                <a:srgbClr val="000066"/>
              </a:solidFill>
            </a:endParaRPr>
          </a:p>
        </p:txBody>
      </p:sp>
      <p:sp>
        <p:nvSpPr>
          <p:cNvPr id="23556" name="Rectangle 2"/>
          <p:cNvSpPr>
            <a:spLocks noGrp="1" noChangeArrowheads="1"/>
          </p:cNvSpPr>
          <p:nvPr>
            <p:ph type="title"/>
          </p:nvPr>
        </p:nvSpPr>
        <p:spPr/>
        <p:txBody>
          <a:bodyPr/>
          <a:lstStyle/>
          <a:p>
            <a:r>
              <a:rPr lang="en-US" altLang="en-US" smtClean="0"/>
              <a:t>9-203</a:t>
            </a:r>
            <a:endParaRPr lang="en-US" altLang="en-US" smtClean="0">
              <a:cs typeface="Times New Roman" panose="02020603050405020304" pitchFamily="18" charset="0"/>
            </a:endParaRPr>
          </a:p>
        </p:txBody>
      </p:sp>
      <p:sp>
        <p:nvSpPr>
          <p:cNvPr id="23557" name="Rectangle 3"/>
          <p:cNvSpPr>
            <a:spLocks noGrp="1" noChangeArrowheads="1"/>
          </p:cNvSpPr>
          <p:nvPr>
            <p:ph type="body" idx="1"/>
          </p:nvPr>
        </p:nvSpPr>
        <p:spPr/>
        <p:txBody>
          <a:bodyPr/>
          <a:lstStyle/>
          <a:p>
            <a:pPr>
              <a:lnSpc>
                <a:spcPct val="90000"/>
              </a:lnSpc>
            </a:pPr>
            <a:r>
              <a:rPr lang="en-US" altLang="en-US" smtClean="0">
                <a:cs typeface="Times New Roman" panose="02020603050405020304" pitchFamily="18" charset="0"/>
              </a:rPr>
              <a:t>(b) </a:t>
            </a:r>
            <a:r>
              <a:rPr lang="en-US" altLang="en-US" b="1" smtClean="0">
                <a:cs typeface="Times New Roman" panose="02020603050405020304" pitchFamily="18" charset="0"/>
              </a:rPr>
              <a:t>[Enforceability.]</a:t>
            </a:r>
            <a:endParaRPr lang="en-US" altLang="en-US" smtClean="0">
              <a:cs typeface="Times New Roman" panose="02020603050405020304" pitchFamily="18" charset="0"/>
            </a:endParaRPr>
          </a:p>
          <a:p>
            <a:pPr lvl="1">
              <a:lnSpc>
                <a:spcPct val="90000"/>
              </a:lnSpc>
            </a:pPr>
            <a:r>
              <a:rPr lang="en-US" altLang="en-US" smtClean="0">
                <a:cs typeface="Times New Roman" panose="02020603050405020304" pitchFamily="18" charset="0"/>
              </a:rPr>
              <a:t>Except as otherwise provided …, a security interest is enforceable against the debtor and third parties with respect to the collateral only if:</a:t>
            </a:r>
          </a:p>
          <a:p>
            <a:pPr lvl="2">
              <a:lnSpc>
                <a:spcPct val="90000"/>
              </a:lnSpc>
            </a:pPr>
            <a:r>
              <a:rPr lang="en-US" altLang="en-US" smtClean="0">
                <a:cs typeface="Times New Roman" panose="02020603050405020304" pitchFamily="18" charset="0"/>
              </a:rPr>
              <a:t>(1) </a:t>
            </a:r>
            <a:r>
              <a:rPr lang="en-US" altLang="en-US" smtClean="0">
                <a:solidFill>
                  <a:srgbClr val="FF0000"/>
                </a:solidFill>
                <a:cs typeface="Times New Roman" panose="02020603050405020304" pitchFamily="18" charset="0"/>
              </a:rPr>
              <a:t>value</a:t>
            </a:r>
            <a:r>
              <a:rPr lang="en-US" altLang="en-US" smtClean="0">
                <a:cs typeface="Times New Roman" panose="02020603050405020304" pitchFamily="18" charset="0"/>
              </a:rPr>
              <a:t> has been given;</a:t>
            </a:r>
          </a:p>
          <a:p>
            <a:pPr lvl="2">
              <a:lnSpc>
                <a:spcPct val="90000"/>
              </a:lnSpc>
            </a:pPr>
            <a:r>
              <a:rPr lang="en-US" altLang="en-US" smtClean="0">
                <a:cs typeface="Times New Roman" panose="02020603050405020304" pitchFamily="18" charset="0"/>
              </a:rPr>
              <a:t>(2) the </a:t>
            </a:r>
            <a:r>
              <a:rPr lang="en-US" altLang="en-US" smtClean="0">
                <a:solidFill>
                  <a:srgbClr val="FF0000"/>
                </a:solidFill>
                <a:cs typeface="Times New Roman" panose="02020603050405020304" pitchFamily="18" charset="0"/>
              </a:rPr>
              <a:t>debtor has rights in the collateral</a:t>
            </a:r>
            <a:r>
              <a:rPr lang="en-US" altLang="en-US" smtClean="0">
                <a:cs typeface="Times New Roman" panose="02020603050405020304" pitchFamily="18" charset="0"/>
              </a:rPr>
              <a:t> or the power to transfer rights in the collateral to a secured party; and</a:t>
            </a:r>
          </a:p>
        </p:txBody>
      </p:sp>
    </p:spTree>
    <p:extLst>
      <p:ext uri="{BB962C8B-B14F-4D97-AF65-F5344CB8AC3E}">
        <p14:creationId xmlns:p14="http://schemas.microsoft.com/office/powerpoint/2010/main" val="1428323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2D63A6F-4A55-4214-BD58-BA535CA52B58}" type="datetime4">
              <a:rPr lang="en-US"/>
              <a:pPr>
                <a:defRPr/>
              </a:pPr>
              <a:t>March 29, 2021</a:t>
            </a:fld>
            <a:endParaRPr lang="en-US" altLang="en-US">
              <a:solidFill>
                <a:schemeClr val="bg2"/>
              </a:solidFill>
            </a:endParaRP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39139268-0C38-4643-83EC-3DC9F7861C35}" type="slidenum">
              <a:rPr lang="en-US" altLang="en-US" sz="1400" smtClean="0">
                <a:solidFill>
                  <a:srgbClr val="000066"/>
                </a:solidFill>
              </a:rPr>
              <a:pPr>
                <a:spcBef>
                  <a:spcPct val="0"/>
                </a:spcBef>
                <a:buClrTx/>
                <a:buSzTx/>
                <a:buFontTx/>
                <a:buNone/>
              </a:pPr>
              <a:t>33</a:t>
            </a:fld>
            <a:endParaRPr lang="en-US" altLang="en-US" sz="1400" smtClean="0">
              <a:solidFill>
                <a:srgbClr val="000066"/>
              </a:solidFill>
            </a:endParaRPr>
          </a:p>
        </p:txBody>
      </p:sp>
      <p:sp>
        <p:nvSpPr>
          <p:cNvPr id="25604" name="Rectangle 2"/>
          <p:cNvSpPr>
            <a:spLocks noGrp="1" noChangeArrowheads="1"/>
          </p:cNvSpPr>
          <p:nvPr>
            <p:ph type="title"/>
          </p:nvPr>
        </p:nvSpPr>
        <p:spPr/>
        <p:txBody>
          <a:bodyPr/>
          <a:lstStyle/>
          <a:p>
            <a:r>
              <a:rPr lang="en-US" altLang="en-US" smtClean="0"/>
              <a:t>9-203</a:t>
            </a:r>
            <a:endParaRPr lang="en-US" altLang="en-US" smtClean="0">
              <a:cs typeface="Times New Roman" panose="02020603050405020304" pitchFamily="18" charset="0"/>
            </a:endParaRPr>
          </a:p>
        </p:txBody>
      </p:sp>
      <p:sp>
        <p:nvSpPr>
          <p:cNvPr id="25605" name="Rectangle 3"/>
          <p:cNvSpPr>
            <a:spLocks noGrp="1" noChangeArrowheads="1"/>
          </p:cNvSpPr>
          <p:nvPr>
            <p:ph type="body" idx="1"/>
          </p:nvPr>
        </p:nvSpPr>
        <p:spPr/>
        <p:txBody>
          <a:bodyPr/>
          <a:lstStyle/>
          <a:p>
            <a:pPr lvl="2"/>
            <a:r>
              <a:rPr lang="en-US" altLang="en-US" smtClean="0">
                <a:cs typeface="Times New Roman" panose="02020603050405020304" pitchFamily="18" charset="0"/>
              </a:rPr>
              <a:t>(3) one of the following conditions is met:</a:t>
            </a:r>
          </a:p>
          <a:p>
            <a:pPr lvl="3"/>
            <a:r>
              <a:rPr lang="en-US" altLang="en-US" smtClean="0">
                <a:cs typeface="Times New Roman" panose="02020603050405020304" pitchFamily="18" charset="0"/>
              </a:rPr>
              <a:t>(A) the debtor has </a:t>
            </a:r>
            <a:r>
              <a:rPr lang="en-US" altLang="en-US" smtClean="0">
                <a:solidFill>
                  <a:srgbClr val="FF0000"/>
                </a:solidFill>
                <a:cs typeface="Times New Roman" panose="02020603050405020304" pitchFamily="18" charset="0"/>
              </a:rPr>
              <a:t>authenticated a security agreement</a:t>
            </a:r>
            <a:r>
              <a:rPr lang="en-US" altLang="en-US" smtClean="0">
                <a:cs typeface="Times New Roman" panose="02020603050405020304" pitchFamily="18" charset="0"/>
              </a:rPr>
              <a:t> that provides a </a:t>
            </a:r>
            <a:r>
              <a:rPr lang="en-US" altLang="en-US" smtClean="0">
                <a:solidFill>
                  <a:srgbClr val="FF0000"/>
                </a:solidFill>
                <a:cs typeface="Times New Roman" panose="02020603050405020304" pitchFamily="18" charset="0"/>
              </a:rPr>
              <a:t>description of the collateral</a:t>
            </a:r>
            <a:r>
              <a:rPr lang="en-US" altLang="en-US" smtClean="0">
                <a:cs typeface="Times New Roman" panose="02020603050405020304" pitchFamily="18" charset="0"/>
              </a:rPr>
              <a:t> </a:t>
            </a:r>
            <a:r>
              <a:rPr lang="en-US" altLang="en-US" smtClean="0">
                <a:cs typeface="Arial" panose="020B0604020202020204" pitchFamily="34" charset="0"/>
              </a:rPr>
              <a:t>…</a:t>
            </a:r>
            <a:endParaRPr lang="en-US" altLang="en-US" smtClean="0"/>
          </a:p>
        </p:txBody>
      </p:sp>
    </p:spTree>
    <p:extLst>
      <p:ext uri="{BB962C8B-B14F-4D97-AF65-F5344CB8AC3E}">
        <p14:creationId xmlns:p14="http://schemas.microsoft.com/office/powerpoint/2010/main" val="3066604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Clark: Starting Questions</a:t>
            </a:r>
            <a:endParaRPr lang="en-US" dirty="0"/>
          </a:p>
        </p:txBody>
      </p:sp>
      <p:sp>
        <p:nvSpPr>
          <p:cNvPr id="3" name="Content Placeholder 2"/>
          <p:cNvSpPr>
            <a:spLocks noGrp="1"/>
          </p:cNvSpPr>
          <p:nvPr>
            <p:ph idx="1"/>
          </p:nvPr>
        </p:nvSpPr>
        <p:spPr/>
        <p:txBody>
          <a:bodyPr/>
          <a:lstStyle/>
          <a:p>
            <a:r>
              <a:rPr lang="en-US" dirty="0" smtClean="0"/>
              <a:t>Documents</a:t>
            </a:r>
          </a:p>
          <a:p>
            <a:pPr lvl="1"/>
            <a:r>
              <a:rPr lang="en-US" dirty="0" smtClean="0"/>
              <a:t>What documents were done as part of the original deal?</a:t>
            </a:r>
          </a:p>
          <a:p>
            <a:pPr lvl="1"/>
            <a:r>
              <a:rPr lang="en-US" dirty="0" smtClean="0"/>
              <a:t>Why were those documents created?</a:t>
            </a:r>
          </a:p>
          <a:p>
            <a:r>
              <a:rPr lang="en-US" dirty="0" smtClean="0"/>
              <a:t>Events</a:t>
            </a:r>
          </a:p>
          <a:p>
            <a:pPr lvl="1"/>
            <a:r>
              <a:rPr lang="en-US" dirty="0" smtClean="0"/>
              <a:t>What is the rough timeline of events?</a:t>
            </a:r>
            <a:endParaRPr lang="en-US" dirty="0"/>
          </a:p>
        </p:txBody>
      </p:sp>
      <p:sp>
        <p:nvSpPr>
          <p:cNvPr id="4" name="Date Placeholder 3"/>
          <p:cNvSpPr>
            <a:spLocks noGrp="1"/>
          </p:cNvSpPr>
          <p:nvPr>
            <p:ph type="dt" sz="half" idx="10"/>
          </p:nvPr>
        </p:nvSpPr>
        <p:spPr/>
        <p:txBody>
          <a:bodyPr/>
          <a:lstStyle/>
          <a:p>
            <a:pPr>
              <a:defRPr/>
            </a:pPr>
            <a:fld id="{49E830C0-3683-4D5E-BDA6-42B254C4A372}" type="datetime4">
              <a:rPr lang="en-US" smtClean="0"/>
              <a:pPr>
                <a:defRPr/>
              </a:pPr>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pPr>
              <a:defRPr/>
            </a:pPr>
            <a:fld id="{F71537E7-3B0F-4B58-9732-1E29A97E333E}" type="slidenum">
              <a:rPr lang="en-US" altLang="en-US" smtClean="0"/>
              <a:pPr>
                <a:defRPr/>
              </a:pPr>
              <a:t>34</a:t>
            </a:fld>
            <a:endParaRPr lang="en-US" altLang="en-US"/>
          </a:p>
        </p:txBody>
      </p:sp>
    </p:spTree>
    <p:extLst>
      <p:ext uri="{BB962C8B-B14F-4D97-AF65-F5344CB8AC3E}">
        <p14:creationId xmlns:p14="http://schemas.microsoft.com/office/powerpoint/2010/main" val="742196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2EA0422A-5991-4ABB-AC26-A511CB51DD01}" type="slidenum">
              <a:rPr lang="en-US" altLang="en-US" sz="1400" smtClean="0">
                <a:solidFill>
                  <a:srgbClr val="000066"/>
                </a:solidFill>
              </a:rPr>
              <a:pPr>
                <a:spcBef>
                  <a:spcPct val="0"/>
                </a:spcBef>
                <a:buClrTx/>
                <a:buSzTx/>
                <a:buFontTx/>
                <a:buNone/>
              </a:pPr>
              <a:t>35</a:t>
            </a:fld>
            <a:endParaRPr lang="en-US" altLang="en-US" sz="1400" smtClean="0">
              <a:solidFill>
                <a:srgbClr val="000066"/>
              </a:solidFill>
            </a:endParaRPr>
          </a:p>
        </p:txBody>
      </p:sp>
      <p:sp>
        <p:nvSpPr>
          <p:cNvPr id="62467" name="Rectangle 2"/>
          <p:cNvSpPr>
            <a:spLocks noGrp="1" noChangeArrowheads="1"/>
          </p:cNvSpPr>
          <p:nvPr>
            <p:ph type="title"/>
          </p:nvPr>
        </p:nvSpPr>
        <p:spPr/>
        <p:txBody>
          <a:bodyPr/>
          <a:lstStyle/>
          <a:p>
            <a:r>
              <a:rPr lang="en-US" altLang="en-US" smtClean="0"/>
              <a:t>Clark</a:t>
            </a:r>
          </a:p>
        </p:txBody>
      </p:sp>
      <p:sp>
        <p:nvSpPr>
          <p:cNvPr id="1420291" name="AutoShape 3"/>
          <p:cNvSpPr>
            <a:spLocks noChangeArrowheads="1"/>
          </p:cNvSpPr>
          <p:nvPr/>
        </p:nvSpPr>
        <p:spPr bwMode="auto">
          <a:xfrm>
            <a:off x="8763000" y="1600200"/>
            <a:ext cx="2438400" cy="990600"/>
          </a:xfrm>
          <a:prstGeom prst="flowChartInputOutput">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lgn="ctr">
              <a:spcBef>
                <a:spcPct val="0"/>
              </a:spcBef>
              <a:buClrTx/>
              <a:buSzTx/>
              <a:buFontTx/>
              <a:buNone/>
            </a:pPr>
            <a:r>
              <a:rPr lang="en-US" altLang="en-US" sz="4000">
                <a:solidFill>
                  <a:schemeClr val="tx1"/>
                </a:solidFill>
                <a:latin typeface="Times New Roman" panose="02020603050405020304" pitchFamily="18" charset="0"/>
              </a:rPr>
              <a:t>Chrysler</a:t>
            </a:r>
          </a:p>
        </p:txBody>
      </p:sp>
      <p:sp>
        <p:nvSpPr>
          <p:cNvPr id="1420292" name="AutoShape 4"/>
          <p:cNvSpPr>
            <a:spLocks noChangeArrowheads="1"/>
          </p:cNvSpPr>
          <p:nvPr/>
        </p:nvSpPr>
        <p:spPr bwMode="auto">
          <a:xfrm>
            <a:off x="927100" y="1600200"/>
            <a:ext cx="2286000" cy="990600"/>
          </a:xfrm>
          <a:prstGeom prst="flowChartProcess">
            <a:avLst/>
          </a:prstGeom>
          <a:solidFill>
            <a:srgbClr val="00FF00"/>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lgn="ctr">
              <a:spcBef>
                <a:spcPct val="0"/>
              </a:spcBef>
              <a:buClrTx/>
              <a:buSzTx/>
              <a:buFontTx/>
              <a:buNone/>
            </a:pPr>
            <a:r>
              <a:rPr lang="en-US" altLang="en-US" sz="4000">
                <a:solidFill>
                  <a:schemeClr val="tx1"/>
                </a:solidFill>
                <a:latin typeface="Times New Roman" panose="02020603050405020304" pitchFamily="18" charset="0"/>
              </a:rPr>
              <a:t>Clark</a:t>
            </a:r>
          </a:p>
        </p:txBody>
      </p:sp>
      <p:sp>
        <p:nvSpPr>
          <p:cNvPr id="1420293" name="Line 5"/>
          <p:cNvSpPr>
            <a:spLocks noChangeShapeType="1"/>
          </p:cNvSpPr>
          <p:nvPr/>
        </p:nvSpPr>
        <p:spPr bwMode="auto">
          <a:xfrm>
            <a:off x="3478213" y="2514600"/>
            <a:ext cx="5146675" cy="0"/>
          </a:xfrm>
          <a:prstGeom prst="line">
            <a:avLst/>
          </a:prstGeom>
          <a:noFill/>
          <a:ln w="1905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0294" name="AutoShape 6"/>
          <p:cNvSpPr>
            <a:spLocks noChangeArrowheads="1"/>
          </p:cNvSpPr>
          <p:nvPr/>
        </p:nvSpPr>
        <p:spPr bwMode="auto">
          <a:xfrm>
            <a:off x="3252788" y="2667000"/>
            <a:ext cx="4570412" cy="3027363"/>
          </a:xfrm>
          <a:prstGeom prst="flowChartAlternateProcess">
            <a:avLst/>
          </a:prstGeom>
          <a:solidFill>
            <a:srgbClr val="00FF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lgn="ctr">
              <a:spcBef>
                <a:spcPct val="0"/>
              </a:spcBef>
              <a:buClrTx/>
              <a:buSzTx/>
              <a:buFontTx/>
              <a:buNone/>
            </a:pPr>
            <a:r>
              <a:rPr lang="en-US" altLang="en-US">
                <a:solidFill>
                  <a:schemeClr val="tx1"/>
                </a:solidFill>
                <a:latin typeface="Times New Roman" panose="02020603050405020304" pitchFamily="18" charset="0"/>
              </a:rPr>
              <a:t>7/86</a:t>
            </a:r>
          </a:p>
          <a:p>
            <a:pPr algn="ctr">
              <a:spcBef>
                <a:spcPct val="0"/>
              </a:spcBef>
              <a:buClrTx/>
              <a:buSzTx/>
              <a:buFontTx/>
              <a:buNone/>
            </a:pPr>
            <a:r>
              <a:rPr lang="en-US" altLang="en-US">
                <a:solidFill>
                  <a:schemeClr val="tx1"/>
                </a:solidFill>
                <a:latin typeface="Times New Roman" panose="02020603050405020304" pitchFamily="18" charset="0"/>
              </a:rPr>
              <a:t>Mortgage: Inn</a:t>
            </a:r>
          </a:p>
          <a:p>
            <a:pPr algn="ctr">
              <a:spcBef>
                <a:spcPct val="0"/>
              </a:spcBef>
              <a:buClrTx/>
              <a:buSzTx/>
              <a:buFontTx/>
              <a:buNone/>
            </a:pPr>
            <a:r>
              <a:rPr lang="en-US" altLang="en-US">
                <a:solidFill>
                  <a:schemeClr val="tx1"/>
                </a:solidFill>
                <a:latin typeface="Times New Roman" panose="02020603050405020304" pitchFamily="18" charset="0"/>
              </a:rPr>
              <a:t>Ack re Liquor License</a:t>
            </a:r>
          </a:p>
          <a:p>
            <a:pPr algn="ctr">
              <a:spcBef>
                <a:spcPct val="0"/>
              </a:spcBef>
              <a:buClrTx/>
              <a:buSzTx/>
              <a:buFontTx/>
              <a:buNone/>
            </a:pPr>
            <a:r>
              <a:rPr lang="en-US" altLang="en-US">
                <a:solidFill>
                  <a:schemeClr val="tx1"/>
                </a:solidFill>
                <a:latin typeface="Times New Roman" panose="02020603050405020304" pitchFamily="18" charset="0"/>
              </a:rPr>
              <a:t>FS (UCC-1): License</a:t>
            </a:r>
          </a:p>
          <a:p>
            <a:pPr algn="ctr">
              <a:spcBef>
                <a:spcPct val="0"/>
              </a:spcBef>
              <a:buClrTx/>
              <a:buSzTx/>
              <a:buFontTx/>
              <a:buNone/>
            </a:pPr>
            <a:r>
              <a:rPr lang="en-US" altLang="en-US">
                <a:solidFill>
                  <a:schemeClr val="tx1"/>
                </a:solidFill>
                <a:latin typeface="Times New Roman" panose="02020603050405020304" pitchFamily="18" charset="0"/>
              </a:rPr>
              <a:t>Westmoreland County</a:t>
            </a:r>
          </a:p>
          <a:p>
            <a:pPr algn="ctr">
              <a:spcBef>
                <a:spcPct val="0"/>
              </a:spcBef>
              <a:buClrTx/>
              <a:buSzTx/>
              <a:buFontTx/>
              <a:buNone/>
            </a:pPr>
            <a:r>
              <a:rPr lang="en-US" altLang="en-US">
                <a:solidFill>
                  <a:schemeClr val="tx1"/>
                </a:solidFill>
                <a:latin typeface="Times New Roman" panose="02020603050405020304" pitchFamily="18" charset="0"/>
              </a:rPr>
              <a:t>Commonwealth of PA</a:t>
            </a:r>
          </a:p>
        </p:txBody>
      </p:sp>
      <p:sp>
        <p:nvSpPr>
          <p:cNvPr id="1420295" name="AutoShape 7"/>
          <p:cNvSpPr>
            <a:spLocks noChangeArrowheads="1"/>
          </p:cNvSpPr>
          <p:nvPr/>
        </p:nvSpPr>
        <p:spPr bwMode="auto">
          <a:xfrm>
            <a:off x="1089025" y="5556250"/>
            <a:ext cx="2057400" cy="1143000"/>
          </a:xfrm>
          <a:prstGeom prst="flowChartOffpageConnector">
            <a:avLst/>
          </a:prstGeom>
          <a:solidFill>
            <a:srgbClr val="FF00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lgn="ctr">
              <a:spcBef>
                <a:spcPct val="0"/>
              </a:spcBef>
              <a:buClrTx/>
              <a:buSzTx/>
              <a:buFontTx/>
              <a:buNone/>
            </a:pPr>
            <a:r>
              <a:rPr lang="en-US" altLang="en-US" sz="4000">
                <a:solidFill>
                  <a:schemeClr val="tx1"/>
                </a:solidFill>
                <a:latin typeface="Times New Roman" panose="02020603050405020304" pitchFamily="18" charset="0"/>
              </a:rPr>
              <a:t>PA</a:t>
            </a:r>
          </a:p>
        </p:txBody>
      </p:sp>
      <p:sp>
        <p:nvSpPr>
          <p:cNvPr id="1420296" name="Line 8"/>
          <p:cNvSpPr>
            <a:spLocks noChangeShapeType="1"/>
          </p:cNvSpPr>
          <p:nvPr/>
        </p:nvSpPr>
        <p:spPr bwMode="auto">
          <a:xfrm>
            <a:off x="2189163" y="2628900"/>
            <a:ext cx="0" cy="2927350"/>
          </a:xfrm>
          <a:prstGeom prst="line">
            <a:avLst/>
          </a:prstGeom>
          <a:noFill/>
          <a:ln w="1905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20297" name="AutoShape 9"/>
          <p:cNvSpPr>
            <a:spLocks noChangeArrowheads="1"/>
          </p:cNvSpPr>
          <p:nvPr/>
        </p:nvSpPr>
        <p:spPr bwMode="auto">
          <a:xfrm>
            <a:off x="41275" y="3303588"/>
            <a:ext cx="1870075" cy="1447800"/>
          </a:xfrm>
          <a:prstGeom prst="flowChartAlternateProcess">
            <a:avLst/>
          </a:prstGeom>
          <a:solidFill>
            <a:srgbClr val="00FF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lgn="ctr">
              <a:spcBef>
                <a:spcPct val="0"/>
              </a:spcBef>
              <a:buClrTx/>
              <a:buSzTx/>
              <a:buFontTx/>
              <a:buNone/>
            </a:pPr>
            <a:r>
              <a:rPr lang="en-US" altLang="en-US">
                <a:solidFill>
                  <a:schemeClr val="tx1"/>
                </a:solidFill>
                <a:latin typeface="Times New Roman" panose="02020603050405020304" pitchFamily="18" charset="0"/>
              </a:rPr>
              <a:t>6/29/87</a:t>
            </a:r>
          </a:p>
          <a:p>
            <a:pPr algn="ctr">
              <a:spcBef>
                <a:spcPct val="0"/>
              </a:spcBef>
              <a:buClrTx/>
              <a:buSzTx/>
              <a:buFontTx/>
              <a:buNone/>
            </a:pPr>
            <a:r>
              <a:rPr lang="en-US" altLang="en-US">
                <a:solidFill>
                  <a:schemeClr val="tx1"/>
                </a:solidFill>
                <a:latin typeface="Times New Roman" panose="02020603050405020304" pitchFamily="18" charset="0"/>
              </a:rPr>
              <a:t>Passes </a:t>
            </a:r>
          </a:p>
          <a:p>
            <a:pPr algn="ctr">
              <a:spcBef>
                <a:spcPct val="0"/>
              </a:spcBef>
              <a:buClrTx/>
              <a:buSzTx/>
              <a:buFontTx/>
              <a:buNone/>
            </a:pPr>
            <a:r>
              <a:rPr lang="en-US" altLang="en-US">
                <a:solidFill>
                  <a:schemeClr val="tx1"/>
                </a:solidFill>
                <a:latin typeface="Times New Roman" panose="02020603050405020304" pitchFamily="18" charset="0"/>
              </a:rPr>
              <a:t>4-468</a:t>
            </a:r>
          </a:p>
        </p:txBody>
      </p:sp>
      <p:sp>
        <p:nvSpPr>
          <p:cNvPr id="1420298" name="Line 10"/>
          <p:cNvSpPr>
            <a:spLocks noChangeShapeType="1"/>
          </p:cNvSpPr>
          <p:nvPr/>
        </p:nvSpPr>
        <p:spPr bwMode="auto">
          <a:xfrm>
            <a:off x="3213100" y="2057400"/>
            <a:ext cx="5713413" cy="0"/>
          </a:xfrm>
          <a:prstGeom prst="line">
            <a:avLst/>
          </a:prstGeom>
          <a:noFill/>
          <a:ln w="1905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20299" name="AutoShape 11"/>
          <p:cNvSpPr>
            <a:spLocks noChangeArrowheads="1"/>
          </p:cNvSpPr>
          <p:nvPr/>
        </p:nvSpPr>
        <p:spPr bwMode="auto">
          <a:xfrm>
            <a:off x="4292600" y="1397000"/>
            <a:ext cx="4051300" cy="457200"/>
          </a:xfrm>
          <a:prstGeom prst="flowChartAlternateProcess">
            <a:avLst/>
          </a:prstGeom>
          <a:solidFill>
            <a:srgbClr val="00FF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lgn="ctr">
              <a:spcBef>
                <a:spcPct val="0"/>
              </a:spcBef>
              <a:buClrTx/>
              <a:buSzTx/>
              <a:buFontTx/>
              <a:buNone/>
            </a:pPr>
            <a:r>
              <a:rPr lang="en-US" altLang="en-US">
                <a:solidFill>
                  <a:schemeClr val="tx1"/>
                </a:solidFill>
                <a:latin typeface="Times New Roman" panose="02020603050405020304" pitchFamily="18" charset="0"/>
              </a:rPr>
              <a:t>Chrysler lends $85,000</a:t>
            </a:r>
          </a:p>
        </p:txBody>
      </p:sp>
      <p:sp>
        <p:nvSpPr>
          <p:cNvPr id="1420300" name="Freeform 12"/>
          <p:cNvSpPr>
            <a:spLocks/>
          </p:cNvSpPr>
          <p:nvPr/>
        </p:nvSpPr>
        <p:spPr bwMode="auto">
          <a:xfrm>
            <a:off x="3287713" y="2590800"/>
            <a:ext cx="5475287" cy="3886200"/>
          </a:xfrm>
          <a:custGeom>
            <a:avLst/>
            <a:gdLst>
              <a:gd name="T0" fmla="*/ 0 w 2352"/>
              <a:gd name="T1" fmla="*/ 2147483646 h 2160"/>
              <a:gd name="T2" fmla="*/ 2147483646 w 2352"/>
              <a:gd name="T3" fmla="*/ 2147483646 h 2160"/>
              <a:gd name="T4" fmla="*/ 2147483646 w 2352"/>
              <a:gd name="T5" fmla="*/ 2147483646 h 2160"/>
              <a:gd name="T6" fmla="*/ 2147483646 w 2352"/>
              <a:gd name="T7" fmla="*/ 2147483646 h 2160"/>
              <a:gd name="T8" fmla="*/ 0 60000 65536"/>
              <a:gd name="T9" fmla="*/ 0 60000 65536"/>
              <a:gd name="T10" fmla="*/ 0 60000 65536"/>
              <a:gd name="T11" fmla="*/ 0 60000 65536"/>
              <a:gd name="T12" fmla="*/ 0 w 2352"/>
              <a:gd name="T13" fmla="*/ 0 h 2160"/>
              <a:gd name="T14" fmla="*/ 2352 w 2352"/>
              <a:gd name="T15" fmla="*/ 2160 h 2160"/>
            </a:gdLst>
            <a:ahLst/>
            <a:cxnLst>
              <a:cxn ang="T8">
                <a:pos x="T0" y="T1"/>
              </a:cxn>
              <a:cxn ang="T9">
                <a:pos x="T2" y="T3"/>
              </a:cxn>
              <a:cxn ang="T10">
                <a:pos x="T4" y="T5"/>
              </a:cxn>
              <a:cxn ang="T11">
                <a:pos x="T6" y="T7"/>
              </a:cxn>
            </a:cxnLst>
            <a:rect l="T12" t="T13" r="T14" b="T15"/>
            <a:pathLst>
              <a:path w="2352" h="2160">
                <a:moveTo>
                  <a:pt x="0" y="1896"/>
                </a:moveTo>
                <a:cubicBezTo>
                  <a:pt x="736" y="2028"/>
                  <a:pt x="1472" y="2160"/>
                  <a:pt x="1824" y="1896"/>
                </a:cubicBezTo>
                <a:cubicBezTo>
                  <a:pt x="2176" y="1632"/>
                  <a:pt x="2024" y="624"/>
                  <a:pt x="2112" y="312"/>
                </a:cubicBezTo>
                <a:cubicBezTo>
                  <a:pt x="2200" y="0"/>
                  <a:pt x="2276" y="12"/>
                  <a:pt x="2352" y="24"/>
                </a:cubicBezTo>
              </a:path>
            </a:pathLst>
          </a:custGeom>
          <a:noFill/>
          <a:ln w="1905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0301" name="Text Box 13"/>
          <p:cNvSpPr txBox="1">
            <a:spLocks noChangeArrowheads="1"/>
          </p:cNvSpPr>
          <p:nvPr/>
        </p:nvSpPr>
        <p:spPr bwMode="auto">
          <a:xfrm>
            <a:off x="7467600" y="2667000"/>
            <a:ext cx="4724400" cy="40322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50000"/>
              </a:spcBef>
              <a:buClrTx/>
              <a:buSzTx/>
              <a:buFontTx/>
              <a:buNone/>
            </a:pPr>
            <a:r>
              <a:rPr lang="en-US" altLang="en-US">
                <a:solidFill>
                  <a:schemeClr val="tx1"/>
                </a:solidFill>
                <a:latin typeface="Times New Roman" panose="02020603050405020304" pitchFamily="18" charset="0"/>
              </a:rPr>
              <a:t>4-468. Licenses not assignable; transfers .… The license shall constitute a privilege between the Board and the licensee.  As between the licensee and third parties, the license shall constitute property.</a:t>
            </a:r>
          </a:p>
        </p:txBody>
      </p:sp>
      <p:sp>
        <p:nvSpPr>
          <p:cNvPr id="17" name="Rectangle 7"/>
          <p:cNvSpPr>
            <a:spLocks noChangeArrowheads="1"/>
          </p:cNvSpPr>
          <p:nvPr/>
        </p:nvSpPr>
        <p:spPr bwMode="auto">
          <a:xfrm>
            <a:off x="12018963" y="6700838"/>
            <a:ext cx="173037" cy="157162"/>
          </a:xfrm>
          <a:prstGeom prst="rect">
            <a:avLst/>
          </a:prstGeom>
          <a:solidFill>
            <a:srgbClr val="3366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6358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20292"/>
                                        </p:tgtEl>
                                        <p:attrNameLst>
                                          <p:attrName>style.visibility</p:attrName>
                                        </p:attrNameLst>
                                      </p:cBhvr>
                                      <p:to>
                                        <p:strVal val="visible"/>
                                      </p:to>
                                    </p:set>
                                    <p:anim calcmode="lin" valueType="num">
                                      <p:cBhvr additive="base">
                                        <p:cTn id="7" dur="500" fill="hold"/>
                                        <p:tgtEl>
                                          <p:spTgt spid="1420292"/>
                                        </p:tgtEl>
                                        <p:attrNameLst>
                                          <p:attrName>ppt_x</p:attrName>
                                        </p:attrNameLst>
                                      </p:cBhvr>
                                      <p:tavLst>
                                        <p:tav tm="0">
                                          <p:val>
                                            <p:strVal val="0-#ppt_w/2"/>
                                          </p:val>
                                        </p:tav>
                                        <p:tav tm="100000">
                                          <p:val>
                                            <p:strVal val="#ppt_x"/>
                                          </p:val>
                                        </p:tav>
                                      </p:tavLst>
                                    </p:anim>
                                    <p:anim calcmode="lin" valueType="num">
                                      <p:cBhvr additive="base">
                                        <p:cTn id="8" dur="500" fill="hold"/>
                                        <p:tgtEl>
                                          <p:spTgt spid="142029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20293"/>
                                        </p:tgtEl>
                                        <p:attrNameLst>
                                          <p:attrName>style.visibility</p:attrName>
                                        </p:attrNameLst>
                                      </p:cBhvr>
                                      <p:to>
                                        <p:strVal val="visible"/>
                                      </p:to>
                                    </p:set>
                                    <p:animEffect transition="in" filter="wipe(left)">
                                      <p:cBhvr>
                                        <p:cTn id="12" dur="500"/>
                                        <p:tgtEl>
                                          <p:spTgt spid="1420293"/>
                                        </p:tgtEl>
                                      </p:cBhvr>
                                    </p:animEffect>
                                  </p:childTnLst>
                                </p:cTn>
                              </p:par>
                            </p:childTnLst>
                          </p:cTn>
                        </p:par>
                        <p:par>
                          <p:cTn id="13" fill="hold" nodeType="afterGroup">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1420291"/>
                                        </p:tgtEl>
                                        <p:attrNameLst>
                                          <p:attrName>style.visibility</p:attrName>
                                        </p:attrNameLst>
                                      </p:cBhvr>
                                      <p:to>
                                        <p:strVal val="visible"/>
                                      </p:to>
                                    </p:set>
                                    <p:anim calcmode="lin" valueType="num">
                                      <p:cBhvr>
                                        <p:cTn id="16" dur="500" fill="hold"/>
                                        <p:tgtEl>
                                          <p:spTgt spid="1420291"/>
                                        </p:tgtEl>
                                        <p:attrNameLst>
                                          <p:attrName>ppt_w</p:attrName>
                                        </p:attrNameLst>
                                      </p:cBhvr>
                                      <p:tavLst>
                                        <p:tav tm="0">
                                          <p:val>
                                            <p:strVal val="2/3*#ppt_w"/>
                                          </p:val>
                                        </p:tav>
                                        <p:tav tm="100000">
                                          <p:val>
                                            <p:strVal val="#ppt_w"/>
                                          </p:val>
                                        </p:tav>
                                      </p:tavLst>
                                    </p:anim>
                                    <p:anim calcmode="lin" valueType="num">
                                      <p:cBhvr>
                                        <p:cTn id="17" dur="500" fill="hold"/>
                                        <p:tgtEl>
                                          <p:spTgt spid="1420291"/>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1420294"/>
                                        </p:tgtEl>
                                        <p:attrNameLst>
                                          <p:attrName>style.visibility</p:attrName>
                                        </p:attrNameLst>
                                      </p:cBhvr>
                                      <p:to>
                                        <p:strVal val="visible"/>
                                      </p:to>
                                    </p:set>
                                    <p:animEffect transition="in" filter="dissolve">
                                      <p:cBhvr>
                                        <p:cTn id="21" dur="500"/>
                                        <p:tgtEl>
                                          <p:spTgt spid="1420294"/>
                                        </p:tgtEl>
                                      </p:cBhvr>
                                    </p:animEffect>
                                  </p:childTnLst>
                                </p:cTn>
                              </p:par>
                            </p:childTnLst>
                          </p:cTn>
                        </p:par>
                        <p:par>
                          <p:cTn id="22" fill="hold" nodeType="afterGroup">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420298"/>
                                        </p:tgtEl>
                                        <p:attrNameLst>
                                          <p:attrName>style.visibility</p:attrName>
                                        </p:attrNameLst>
                                      </p:cBhvr>
                                      <p:to>
                                        <p:strVal val="visible"/>
                                      </p:to>
                                    </p:set>
                                    <p:animEffect transition="in" filter="wipe(right)">
                                      <p:cBhvr>
                                        <p:cTn id="25" dur="500"/>
                                        <p:tgtEl>
                                          <p:spTgt spid="1420298"/>
                                        </p:tgtEl>
                                      </p:cBhvr>
                                    </p:animEffect>
                                  </p:childTnLst>
                                </p:cTn>
                              </p:par>
                            </p:childTnLst>
                          </p:cTn>
                        </p:par>
                        <p:par>
                          <p:cTn id="26" fill="hold" nodeType="afterGroup">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1420299"/>
                                        </p:tgtEl>
                                        <p:attrNameLst>
                                          <p:attrName>style.visibility</p:attrName>
                                        </p:attrNameLst>
                                      </p:cBhvr>
                                      <p:to>
                                        <p:strVal val="visible"/>
                                      </p:to>
                                    </p:set>
                                    <p:animEffect transition="in" filter="dissolve">
                                      <p:cBhvr>
                                        <p:cTn id="29" dur="500"/>
                                        <p:tgtEl>
                                          <p:spTgt spid="142029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23" presetClass="entr" presetSubtype="272" fill="hold" grpId="0" nodeType="withEffect">
                                  <p:stCondLst>
                                    <p:cond delay="0"/>
                                  </p:stCondLst>
                                  <p:childTnLst>
                                    <p:set>
                                      <p:cBhvr>
                                        <p:cTn id="35" dur="1" fill="hold">
                                          <p:stCondLst>
                                            <p:cond delay="0"/>
                                          </p:stCondLst>
                                        </p:cTn>
                                        <p:tgtEl>
                                          <p:spTgt spid="1420295"/>
                                        </p:tgtEl>
                                        <p:attrNameLst>
                                          <p:attrName>style.visibility</p:attrName>
                                        </p:attrNameLst>
                                      </p:cBhvr>
                                      <p:to>
                                        <p:strVal val="visible"/>
                                      </p:to>
                                    </p:set>
                                    <p:anim calcmode="lin" valueType="num">
                                      <p:cBhvr>
                                        <p:cTn id="36" dur="500" fill="hold"/>
                                        <p:tgtEl>
                                          <p:spTgt spid="1420295"/>
                                        </p:tgtEl>
                                        <p:attrNameLst>
                                          <p:attrName>ppt_w</p:attrName>
                                        </p:attrNameLst>
                                      </p:cBhvr>
                                      <p:tavLst>
                                        <p:tav tm="0">
                                          <p:val>
                                            <p:strVal val="2/3*#ppt_w"/>
                                          </p:val>
                                        </p:tav>
                                        <p:tav tm="100000">
                                          <p:val>
                                            <p:strVal val="#ppt_w"/>
                                          </p:val>
                                        </p:tav>
                                      </p:tavLst>
                                    </p:anim>
                                    <p:anim calcmode="lin" valueType="num">
                                      <p:cBhvr>
                                        <p:cTn id="37" dur="500" fill="hold"/>
                                        <p:tgtEl>
                                          <p:spTgt spid="1420295"/>
                                        </p:tgtEl>
                                        <p:attrNameLst>
                                          <p:attrName>ppt_h</p:attrName>
                                        </p:attrNameLst>
                                      </p:cBhvr>
                                      <p:tavLst>
                                        <p:tav tm="0">
                                          <p:val>
                                            <p:strVal val="2/3*#ppt_h"/>
                                          </p:val>
                                        </p:tav>
                                        <p:tav tm="100000">
                                          <p:val>
                                            <p:strVal val="#ppt_h"/>
                                          </p:val>
                                        </p:tav>
                                      </p:tavLst>
                                    </p:anim>
                                  </p:childTnLst>
                                </p:cTn>
                              </p:par>
                            </p:childTnLst>
                          </p:cTn>
                        </p:par>
                        <p:par>
                          <p:cTn id="38" fill="hold" nodeType="afterGroup">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1420296"/>
                                        </p:tgtEl>
                                        <p:attrNameLst>
                                          <p:attrName>style.visibility</p:attrName>
                                        </p:attrNameLst>
                                      </p:cBhvr>
                                      <p:to>
                                        <p:strVal val="visible"/>
                                      </p:to>
                                    </p:set>
                                    <p:animEffect transition="in" filter="wipe(down)">
                                      <p:cBhvr>
                                        <p:cTn id="41" dur="500"/>
                                        <p:tgtEl>
                                          <p:spTgt spid="1420296"/>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20300"/>
                                        </p:tgtEl>
                                        <p:attrNameLst>
                                          <p:attrName>style.visibility</p:attrName>
                                        </p:attrNameLst>
                                      </p:cBhvr>
                                      <p:to>
                                        <p:strVal val="visible"/>
                                      </p:to>
                                    </p:set>
                                    <p:animEffect transition="in" filter="wipe(left)">
                                      <p:cBhvr>
                                        <p:cTn id="45" dur="500"/>
                                        <p:tgtEl>
                                          <p:spTgt spid="1420300"/>
                                        </p:tgtEl>
                                      </p:cBhvr>
                                    </p:animEffect>
                                  </p:childTnLst>
                                  <p:subTnLst>
                                    <p:animClr clrSpc="rgb" dir="cw">
                                      <p:cBhvr override="childStyle">
                                        <p:cTn dur="1" fill="hold" display="0" masterRel="nextClick" afterEffect="1"/>
                                        <p:tgtEl>
                                          <p:spTgt spid="1420300"/>
                                        </p:tgtEl>
                                        <p:attrNameLst>
                                          <p:attrName>ppt_c</p:attrName>
                                        </p:attrNameLst>
                                      </p:cBhvr>
                                      <p:to>
                                        <a:srgbClr val="FF5050"/>
                                      </p:to>
                                    </p:animClr>
                                  </p:subTnLst>
                                </p:cTn>
                              </p:par>
                            </p:childTnLst>
                          </p:cTn>
                        </p:par>
                        <p:par>
                          <p:cTn id="46" fill="hold" nodeType="afterGroup">
                            <p:stCondLst>
                              <p:cond delay="1500"/>
                            </p:stCondLst>
                            <p:childTnLst>
                              <p:par>
                                <p:cTn id="47" presetID="9" presetClass="entr" presetSubtype="0" fill="hold" grpId="0" nodeType="afterEffect">
                                  <p:stCondLst>
                                    <p:cond delay="0"/>
                                  </p:stCondLst>
                                  <p:childTnLst>
                                    <p:set>
                                      <p:cBhvr>
                                        <p:cTn id="48" dur="1" fill="hold">
                                          <p:stCondLst>
                                            <p:cond delay="0"/>
                                          </p:stCondLst>
                                        </p:cTn>
                                        <p:tgtEl>
                                          <p:spTgt spid="1420297"/>
                                        </p:tgtEl>
                                        <p:attrNameLst>
                                          <p:attrName>style.visibility</p:attrName>
                                        </p:attrNameLst>
                                      </p:cBhvr>
                                      <p:to>
                                        <p:strVal val="visible"/>
                                      </p:to>
                                    </p:set>
                                    <p:animEffect transition="in" filter="dissolve">
                                      <p:cBhvr>
                                        <p:cTn id="49" dur="500"/>
                                        <p:tgtEl>
                                          <p:spTgt spid="1420297"/>
                                        </p:tgtEl>
                                      </p:cBhvr>
                                    </p:animEffect>
                                  </p:childTnLst>
                                </p:cTn>
                              </p:par>
                            </p:childTnLst>
                          </p:cTn>
                        </p:par>
                        <p:par>
                          <p:cTn id="50" fill="hold" nodeType="afterGroup">
                            <p:stCondLst>
                              <p:cond delay="2000"/>
                            </p:stCondLst>
                            <p:childTnLst>
                              <p:par>
                                <p:cTn id="51" presetID="9" presetClass="entr" presetSubtype="0" fill="hold" grpId="0" nodeType="afterEffect">
                                  <p:stCondLst>
                                    <p:cond delay="0"/>
                                  </p:stCondLst>
                                  <p:childTnLst>
                                    <p:set>
                                      <p:cBhvr>
                                        <p:cTn id="52" dur="1" fill="hold">
                                          <p:stCondLst>
                                            <p:cond delay="0"/>
                                          </p:stCondLst>
                                        </p:cTn>
                                        <p:tgtEl>
                                          <p:spTgt spid="1420301"/>
                                        </p:tgtEl>
                                        <p:attrNameLst>
                                          <p:attrName>style.visibility</p:attrName>
                                        </p:attrNameLst>
                                      </p:cBhvr>
                                      <p:to>
                                        <p:strVal val="visible"/>
                                      </p:to>
                                    </p:set>
                                    <p:animEffect transition="in" filter="dissolve">
                                      <p:cBhvr>
                                        <p:cTn id="53" dur="500"/>
                                        <p:tgtEl>
                                          <p:spTgt spid="1420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291" grpId="0" animBg="1" autoUpdateAnimBg="0"/>
      <p:bldP spid="1420292" grpId="0" animBg="1" autoUpdateAnimBg="0"/>
      <p:bldP spid="1420293" grpId="0" animBg="1"/>
      <p:bldP spid="1420294" grpId="0" animBg="1" autoUpdateAnimBg="0"/>
      <p:bldP spid="1420295" grpId="0" animBg="1" autoUpdateAnimBg="0"/>
      <p:bldP spid="1420296" grpId="0" animBg="1"/>
      <p:bldP spid="1420297" grpId="0" animBg="1" autoUpdateAnimBg="0"/>
      <p:bldP spid="1420298" grpId="0" animBg="1"/>
      <p:bldP spid="1420299" grpId="0" animBg="1" autoUpdateAnimBg="0"/>
      <p:bldP spid="1420300" grpId="0" animBg="1"/>
      <p:bldP spid="1420301" grpId="0" animBg="1" autoUpdateAnimBg="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96C5A75-7DFE-4026-AC74-5766425B7622}" type="datetime4">
              <a:rPr lang="en-US"/>
              <a:pPr>
                <a:defRPr/>
              </a:pPr>
              <a:t>March 29, 2021</a:t>
            </a:fld>
            <a:endParaRPr lang="en-US" altLang="en-US">
              <a:solidFill>
                <a:schemeClr val="bg2"/>
              </a:solidFill>
            </a:endParaRPr>
          </a:p>
        </p:txBody>
      </p:sp>
      <p:sp>
        <p:nvSpPr>
          <p:cNvPr id="64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2FCE1E7A-8F3F-45C7-8766-023E643D9EA8}" type="slidenum">
              <a:rPr lang="en-US" altLang="en-US" sz="1400" smtClean="0">
                <a:solidFill>
                  <a:srgbClr val="000066"/>
                </a:solidFill>
              </a:rPr>
              <a:pPr>
                <a:spcBef>
                  <a:spcPct val="0"/>
                </a:spcBef>
                <a:buClrTx/>
                <a:buSzTx/>
                <a:buFontTx/>
                <a:buNone/>
              </a:pPr>
              <a:t>36</a:t>
            </a:fld>
            <a:endParaRPr lang="en-US" altLang="en-US" sz="1400" smtClean="0">
              <a:solidFill>
                <a:srgbClr val="000066"/>
              </a:solidFill>
            </a:endParaRPr>
          </a:p>
        </p:txBody>
      </p:sp>
      <p:sp>
        <p:nvSpPr>
          <p:cNvPr id="64516" name="Rectangle 2"/>
          <p:cNvSpPr>
            <a:spLocks noGrp="1" noChangeArrowheads="1"/>
          </p:cNvSpPr>
          <p:nvPr>
            <p:ph type="title"/>
          </p:nvPr>
        </p:nvSpPr>
        <p:spPr/>
        <p:txBody>
          <a:bodyPr/>
          <a:lstStyle/>
          <a:p>
            <a:r>
              <a:rPr lang="en-US" altLang="en-US" smtClean="0"/>
              <a:t>Acknowledgement</a:t>
            </a:r>
          </a:p>
        </p:txBody>
      </p:sp>
      <p:sp>
        <p:nvSpPr>
          <p:cNvPr id="64517" name="Rectangle 3"/>
          <p:cNvSpPr>
            <a:spLocks noGrp="1" noChangeArrowheads="1"/>
          </p:cNvSpPr>
          <p:nvPr>
            <p:ph type="body" idx="1"/>
          </p:nvPr>
        </p:nvSpPr>
        <p:spPr/>
        <p:txBody>
          <a:bodyPr/>
          <a:lstStyle/>
          <a:p>
            <a:pPr>
              <a:lnSpc>
                <a:spcPct val="90000"/>
              </a:lnSpc>
              <a:buFont typeface="Monotype Sorts" pitchFamily="2" charset="2"/>
              <a:buNone/>
            </a:pPr>
            <a:r>
              <a:rPr lang="en-US" altLang="en-US" sz="3000" smtClean="0">
                <a:cs typeface="Times New Roman" panose="02020603050405020304" pitchFamily="18" charset="0"/>
              </a:rPr>
              <a:t>	</a:t>
            </a:r>
            <a:r>
              <a:rPr lang="en-US" altLang="en-US" sz="3200" smtClean="0">
                <a:cs typeface="Times New Roman" panose="02020603050405020304" pitchFamily="18" charset="0"/>
              </a:rPr>
              <a:t>We, the undersigned, do hereby acknowledge, consent and agree that liquor license TR-1793 issued by the Pennsylvania Liquor Control Board for use at premises situate(d) at R.D. # 1, Box 19, Ligonier, Pennsylvania 15650, will not be removed from said premises, nor transferred without the prior written consent of Finance America Consumer Discount Company, until mortgage loan from Finance America Consumer Discount Company to Diane C. Clark and Dick J. Clark a/k/a Richard J. Clark is paid in full.</a:t>
            </a:r>
          </a:p>
        </p:txBody>
      </p:sp>
    </p:spTree>
    <p:extLst>
      <p:ext uri="{BB962C8B-B14F-4D97-AF65-F5344CB8AC3E}">
        <p14:creationId xmlns:p14="http://schemas.microsoft.com/office/powerpoint/2010/main" val="119987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Chrysler Have?</a:t>
            </a:r>
            <a:endParaRPr lang="en-US" dirty="0"/>
          </a:p>
        </p:txBody>
      </p:sp>
      <p:sp>
        <p:nvSpPr>
          <p:cNvPr id="3" name="Content Placeholder 2"/>
          <p:cNvSpPr>
            <a:spLocks noGrp="1"/>
          </p:cNvSpPr>
          <p:nvPr>
            <p:ph idx="1"/>
          </p:nvPr>
        </p:nvSpPr>
        <p:spPr/>
        <p:txBody>
          <a:bodyPr/>
          <a:lstStyle/>
          <a:p>
            <a:r>
              <a:rPr lang="en-US" dirty="0" smtClean="0"/>
              <a:t>The Law of the Chicken</a:t>
            </a:r>
          </a:p>
          <a:p>
            <a:pPr lvl="1"/>
            <a:r>
              <a:rPr lang="en-US" dirty="0" smtClean="0"/>
              <a:t>“</a:t>
            </a:r>
            <a:r>
              <a:rPr lang="en-US" dirty="0"/>
              <a:t>We liken Chrysler’s rights to the </a:t>
            </a:r>
            <a:r>
              <a:rPr lang="en-US" dirty="0">
                <a:solidFill>
                  <a:srgbClr val="FF0000"/>
                </a:solidFill>
              </a:rPr>
              <a:t>rights of a party to maintain a debtor’s chicken</a:t>
            </a:r>
            <a:r>
              <a:rPr lang="en-US" dirty="0"/>
              <a:t> within an enclosed, fenced-off area, under an agreement that the creditor might maintain the fence in place, preventing the chicken from being removed or used in any other place, or </a:t>
            </a:r>
            <a:r>
              <a:rPr lang="en-US" dirty="0" smtClean="0"/>
              <a:t>sold”</a:t>
            </a:r>
            <a:endParaRPr lang="en-US" dirty="0"/>
          </a:p>
        </p:txBody>
      </p:sp>
      <p:sp>
        <p:nvSpPr>
          <p:cNvPr id="4" name="Date Placeholder 3"/>
          <p:cNvSpPr>
            <a:spLocks noGrp="1"/>
          </p:cNvSpPr>
          <p:nvPr>
            <p:ph type="dt" sz="half" idx="10"/>
          </p:nvPr>
        </p:nvSpPr>
        <p:spPr/>
        <p:txBody>
          <a:bodyPr/>
          <a:lstStyle/>
          <a:p>
            <a:pPr>
              <a:defRPr/>
            </a:pPr>
            <a:fld id="{A2522C94-B56F-4327-9DC3-E315EF614281}" type="datetime4">
              <a:rPr lang="en-US" smtClean="0"/>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19B99AF5-3684-4B1A-B9DA-3B77DE1831F0}" type="slidenum">
              <a:rPr lang="en-US" altLang="en-US" smtClean="0"/>
              <a:pPr/>
              <a:t>37</a:t>
            </a:fld>
            <a:endParaRPr lang="en-US" altLang="en-US"/>
          </a:p>
        </p:txBody>
      </p:sp>
    </p:spTree>
    <p:extLst>
      <p:ext uri="{BB962C8B-B14F-4D97-AF65-F5344CB8AC3E}">
        <p14:creationId xmlns:p14="http://schemas.microsoft.com/office/powerpoint/2010/main" val="2537350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Chrysler Have?</a:t>
            </a:r>
            <a:endParaRPr lang="en-US" dirty="0"/>
          </a:p>
        </p:txBody>
      </p:sp>
      <p:sp>
        <p:nvSpPr>
          <p:cNvPr id="3" name="Content Placeholder 2"/>
          <p:cNvSpPr>
            <a:spLocks noGrp="1"/>
          </p:cNvSpPr>
          <p:nvPr>
            <p:ph idx="1"/>
          </p:nvPr>
        </p:nvSpPr>
        <p:spPr/>
        <p:txBody>
          <a:bodyPr/>
          <a:lstStyle/>
          <a:p>
            <a:r>
              <a:rPr lang="en-US" dirty="0" smtClean="0"/>
              <a:t>The Law of the Chicken</a:t>
            </a:r>
          </a:p>
          <a:p>
            <a:pPr lvl="1"/>
            <a:r>
              <a:rPr lang="en-US" dirty="0" smtClean="0"/>
              <a:t>“or </a:t>
            </a:r>
            <a:r>
              <a:rPr lang="en-US" dirty="0"/>
              <a:t>transferred to any other person by the debtor, yet the secured creditor has no right in himself, on default or otherwise, to remove the chicken for his own </a:t>
            </a:r>
            <a:r>
              <a:rPr lang="en-US" dirty="0" smtClean="0"/>
              <a:t>benefit.”</a:t>
            </a:r>
            <a:endParaRPr lang="en-US" dirty="0"/>
          </a:p>
        </p:txBody>
      </p:sp>
      <p:sp>
        <p:nvSpPr>
          <p:cNvPr id="4" name="Date Placeholder 3"/>
          <p:cNvSpPr>
            <a:spLocks noGrp="1"/>
          </p:cNvSpPr>
          <p:nvPr>
            <p:ph type="dt" sz="half" idx="10"/>
          </p:nvPr>
        </p:nvSpPr>
        <p:spPr/>
        <p:txBody>
          <a:bodyPr/>
          <a:lstStyle/>
          <a:p>
            <a:pPr>
              <a:defRPr/>
            </a:pPr>
            <a:fld id="{A2522C94-B56F-4327-9DC3-E315EF614281}" type="datetime4">
              <a:rPr lang="en-US" smtClean="0"/>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19B99AF5-3684-4B1A-B9DA-3B77DE1831F0}" type="slidenum">
              <a:rPr lang="en-US" altLang="en-US" smtClean="0"/>
              <a:pPr/>
              <a:t>38</a:t>
            </a:fld>
            <a:endParaRPr lang="en-US" altLang="en-US"/>
          </a:p>
        </p:txBody>
      </p:sp>
    </p:spTree>
    <p:extLst>
      <p:ext uri="{BB962C8B-B14F-4D97-AF65-F5344CB8AC3E}">
        <p14:creationId xmlns:p14="http://schemas.microsoft.com/office/powerpoint/2010/main" val="37149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 Trans Exercise 1: Rewriting Clark</a:t>
            </a:r>
            <a:endParaRPr lang="en-US" dirty="0"/>
          </a:p>
        </p:txBody>
      </p:sp>
      <p:sp>
        <p:nvSpPr>
          <p:cNvPr id="3" name="Content Placeholder 2"/>
          <p:cNvSpPr>
            <a:spLocks noGrp="1"/>
          </p:cNvSpPr>
          <p:nvPr>
            <p:ph idx="1"/>
          </p:nvPr>
        </p:nvSpPr>
        <p:spPr/>
        <p:txBody>
          <a:bodyPr/>
          <a:lstStyle/>
          <a:p>
            <a:r>
              <a:rPr lang="en-US" dirty="0" smtClean="0"/>
              <a:t>Google Docs link</a:t>
            </a:r>
          </a:p>
          <a:p>
            <a:pPr lvl="1"/>
            <a:r>
              <a:rPr lang="en-US" u="sng" dirty="0" smtClean="0">
                <a:hlinkClick r:id="rId2"/>
              </a:rPr>
              <a:t>https</a:t>
            </a:r>
            <a:r>
              <a:rPr lang="en-US" u="sng" dirty="0">
                <a:hlinkClick r:id="rId2"/>
              </a:rPr>
              <a:t>://docs.google.com/document/d/1nr5TBT-D7lcB77jkR0vFVRjlngjuhk7p3HAYntFjMy8/edit?usp=sharing</a:t>
            </a:r>
            <a:r>
              <a:rPr lang="en-US" dirty="0"/>
              <a:t> </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fld id="{A2522C94-B56F-4327-9DC3-E315EF614281}" type="datetime4">
              <a:rPr lang="en-US" smtClean="0"/>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19B99AF5-3684-4B1A-B9DA-3B77DE1831F0}" type="slidenum">
              <a:rPr lang="en-US" altLang="en-US" smtClean="0"/>
              <a:pPr/>
              <a:t>39</a:t>
            </a:fld>
            <a:endParaRPr lang="en-US" altLang="en-US"/>
          </a:p>
        </p:txBody>
      </p:sp>
      <p:sp>
        <p:nvSpPr>
          <p:cNvPr id="6" name="Text Box 5"/>
          <p:cNvSpPr txBox="1">
            <a:spLocks noChangeArrowheads="1"/>
          </p:cNvSpPr>
          <p:nvPr/>
        </p:nvSpPr>
        <p:spPr bwMode="auto">
          <a:xfrm>
            <a:off x="11181143" y="0"/>
            <a:ext cx="101085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441780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349" y="-2"/>
            <a:ext cx="3329652"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Uniformity By Choice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29,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9302097" y="6488668"/>
            <a:ext cx="288990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Uniform Law Commission</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Uniform Commercial Code - Uniform Law Commission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08" y="482279"/>
            <a:ext cx="3925838" cy="4324555"/>
          </a:xfrm>
          <a:prstGeom prst="rect">
            <a:avLst/>
          </a:prstGeom>
        </p:spPr>
      </p:pic>
      <p:pic>
        <p:nvPicPr>
          <p:cNvPr id="8" name="Picture 7" descr="Uniform Commercial Code - Uniform Law Commission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t="1" r="10624" b="44800"/>
          <a:stretch/>
        </p:blipFill>
        <p:spPr>
          <a:xfrm>
            <a:off x="2296077" y="1163163"/>
            <a:ext cx="7810757" cy="5313837"/>
          </a:xfrm>
          <a:prstGeom prst="rect">
            <a:avLst/>
          </a:prstGeom>
        </p:spPr>
      </p:pic>
    </p:spTree>
    <p:extLst>
      <p:ext uri="{BB962C8B-B14F-4D97-AF65-F5344CB8AC3E}">
        <p14:creationId xmlns:p14="http://schemas.microsoft.com/office/powerpoint/2010/main" val="226556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C68EA01-74D9-428E-B385-F43911C35CE1}" type="datetime4">
              <a:rPr lang="en-US"/>
              <a:pPr>
                <a:defRPr/>
              </a:pPr>
              <a:t>March 29, 2021</a:t>
            </a:fld>
            <a:endParaRPr lang="en-US" altLang="en-US">
              <a:solidFill>
                <a:schemeClr val="bg2"/>
              </a:solidFill>
            </a:endParaRPr>
          </a:p>
        </p:txBody>
      </p:sp>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213913B7-90EA-4763-9A84-3B4E2A3F7CF3}" type="slidenum">
              <a:rPr lang="en-US" altLang="en-US" sz="1400" smtClean="0">
                <a:solidFill>
                  <a:srgbClr val="000066"/>
                </a:solidFill>
              </a:rPr>
              <a:pPr>
                <a:spcBef>
                  <a:spcPct val="0"/>
                </a:spcBef>
                <a:buClrTx/>
                <a:buSzTx/>
                <a:buFontTx/>
                <a:buNone/>
              </a:pPr>
              <a:t>40</a:t>
            </a:fld>
            <a:endParaRPr lang="en-US" altLang="en-US" sz="1400" smtClean="0">
              <a:solidFill>
                <a:srgbClr val="000066"/>
              </a:solidFill>
            </a:endParaRPr>
          </a:p>
        </p:txBody>
      </p:sp>
      <p:sp>
        <p:nvSpPr>
          <p:cNvPr id="66564" name="Rectangle 2"/>
          <p:cNvSpPr>
            <a:spLocks noGrp="1" noChangeArrowheads="1"/>
          </p:cNvSpPr>
          <p:nvPr>
            <p:ph type="title"/>
          </p:nvPr>
        </p:nvSpPr>
        <p:spPr/>
        <p:txBody>
          <a:bodyPr/>
          <a:lstStyle/>
          <a:p>
            <a:r>
              <a:rPr lang="en-US" altLang="en-US" smtClean="0"/>
              <a:t>The Right Way to Do It: After-Acquired Property</a:t>
            </a:r>
          </a:p>
        </p:txBody>
      </p:sp>
      <p:sp>
        <p:nvSpPr>
          <p:cNvPr id="66565" name="Rectangle 3"/>
          <p:cNvSpPr>
            <a:spLocks noGrp="1" noChangeArrowheads="1"/>
          </p:cNvSpPr>
          <p:nvPr>
            <p:ph type="body" idx="1"/>
          </p:nvPr>
        </p:nvSpPr>
        <p:spPr/>
        <p:txBody>
          <a:bodyPr/>
          <a:lstStyle/>
          <a:p>
            <a:r>
              <a:rPr lang="en-US" altLang="en-US" smtClean="0">
                <a:cs typeface="Times New Roman" panose="02020603050405020304" pitchFamily="18" charset="0"/>
              </a:rPr>
              <a:t>9-204(a) and After-Acquired Property</a:t>
            </a:r>
          </a:p>
          <a:p>
            <a:pPr lvl="1"/>
            <a:r>
              <a:rPr lang="en-US" altLang="en-US" smtClean="0">
                <a:cs typeface="Times New Roman" panose="02020603050405020304" pitchFamily="18" charset="0"/>
              </a:rPr>
              <a:t>Chrysler could have avoided its problems by including an after-acquired property clause in the contract with Clark</a:t>
            </a:r>
          </a:p>
          <a:p>
            <a:pPr lvl="1"/>
            <a:r>
              <a:rPr lang="en-US" altLang="en-US" smtClean="0">
                <a:cs typeface="Times New Roman" panose="02020603050405020304" pitchFamily="18" charset="0"/>
              </a:rPr>
              <a:t>Usually, the AAP clause covers property that the debtor later acquires, but it could also cover rights that the debtor has that later become property</a:t>
            </a:r>
          </a:p>
        </p:txBody>
      </p:sp>
    </p:spTree>
    <p:extLst>
      <p:ext uri="{BB962C8B-B14F-4D97-AF65-F5344CB8AC3E}">
        <p14:creationId xmlns:p14="http://schemas.microsoft.com/office/powerpoint/2010/main" val="3265410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46E5871-6F87-408D-B1E3-E7128B01C4AB}" type="datetime4">
              <a:rPr lang="en-US"/>
              <a:pPr>
                <a:defRPr/>
              </a:pPr>
              <a:t>March 29, 2021</a:t>
            </a:fld>
            <a:endParaRPr lang="en-US" altLang="en-US">
              <a:solidFill>
                <a:schemeClr val="bg2"/>
              </a:solidFill>
            </a:endParaRPr>
          </a:p>
        </p:txBody>
      </p:sp>
      <p:sp>
        <p:nvSpPr>
          <p:cNvPr id="747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27A38652-D7EF-4976-A977-A44238E856EC}" type="slidenum">
              <a:rPr lang="en-US" altLang="en-US" sz="1400" smtClean="0">
                <a:solidFill>
                  <a:srgbClr val="000066"/>
                </a:solidFill>
              </a:rPr>
              <a:pPr>
                <a:spcBef>
                  <a:spcPct val="0"/>
                </a:spcBef>
                <a:buClrTx/>
                <a:buSzTx/>
                <a:buFontTx/>
                <a:buNone/>
              </a:pPr>
              <a:t>41</a:t>
            </a:fld>
            <a:endParaRPr lang="en-US" altLang="en-US" sz="1400" smtClean="0">
              <a:solidFill>
                <a:srgbClr val="000066"/>
              </a:solidFill>
            </a:endParaRPr>
          </a:p>
        </p:txBody>
      </p:sp>
      <p:sp>
        <p:nvSpPr>
          <p:cNvPr id="74756" name="Rectangle 2"/>
          <p:cNvSpPr>
            <a:spLocks noGrp="1" noChangeArrowheads="1"/>
          </p:cNvSpPr>
          <p:nvPr>
            <p:ph type="title"/>
          </p:nvPr>
        </p:nvSpPr>
        <p:spPr/>
        <p:txBody>
          <a:bodyPr/>
          <a:lstStyle/>
          <a:p>
            <a:r>
              <a:rPr lang="en-US" altLang="en-US" smtClean="0">
                <a:latin typeface="Arial" panose="020B0604020202020204" pitchFamily="34" charset="0"/>
                <a:cs typeface="Arial" panose="020B0604020202020204" pitchFamily="34" charset="0"/>
              </a:rPr>
              <a:t>Top Down v. Bottom Up Approaches</a:t>
            </a:r>
            <a:endParaRPr lang="en-US" altLang="en-US" smtClean="0"/>
          </a:p>
        </p:txBody>
      </p:sp>
      <p:sp>
        <p:nvSpPr>
          <p:cNvPr id="74757" name="Rectangle 3"/>
          <p:cNvSpPr>
            <a:spLocks noGrp="1" noChangeArrowheads="1"/>
          </p:cNvSpPr>
          <p:nvPr>
            <p:ph type="body" idx="1"/>
          </p:nvPr>
        </p:nvSpPr>
        <p:spPr/>
        <p:txBody>
          <a:bodyPr/>
          <a:lstStyle/>
          <a:p>
            <a:r>
              <a:rPr lang="en-US" altLang="en-US" smtClean="0">
                <a:cs typeface="Times New Roman" panose="02020603050405020304" pitchFamily="18" charset="0"/>
              </a:rPr>
              <a:t>How Should We Set Incomplete Interests?</a:t>
            </a:r>
          </a:p>
          <a:p>
            <a:pPr lvl="1"/>
            <a:r>
              <a:rPr lang="en-US" altLang="en-US" smtClean="0">
                <a:cs typeface="Times New Roman" panose="02020603050405020304" pitchFamily="18" charset="0"/>
              </a:rPr>
              <a:t>If it is intended that the secured creditor have less than the full set of rights, it is probably safer to create a security interest and remove rights than to try to create the desired rights individually</a:t>
            </a:r>
          </a:p>
        </p:txBody>
      </p:sp>
    </p:spTree>
    <p:extLst>
      <p:ext uri="{BB962C8B-B14F-4D97-AF65-F5344CB8AC3E}">
        <p14:creationId xmlns:p14="http://schemas.microsoft.com/office/powerpoint/2010/main" val="3235147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Article 9 Overview</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29,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9280732" y="6488668"/>
            <a:ext cx="29112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Uniform Law Commission</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Uniform Commercial Code - Uniform Law Commission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4" y="465747"/>
            <a:ext cx="4203863" cy="4630818"/>
          </a:xfrm>
          <a:prstGeom prst="rect">
            <a:avLst/>
          </a:prstGeom>
        </p:spPr>
      </p:pic>
      <p:pic>
        <p:nvPicPr>
          <p:cNvPr id="8" name="Picture 7" descr="Uniform Commercial Code - Uniform Law Commission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t="41659" r="34636" b="25104"/>
          <a:stretch/>
        </p:blipFill>
        <p:spPr>
          <a:xfrm>
            <a:off x="2148511" y="1709159"/>
            <a:ext cx="8260587" cy="4627109"/>
          </a:xfrm>
          <a:prstGeom prst="rect">
            <a:avLst/>
          </a:prstGeom>
        </p:spPr>
      </p:pic>
    </p:spTree>
    <p:extLst>
      <p:ext uri="{BB962C8B-B14F-4D97-AF65-F5344CB8AC3E}">
        <p14:creationId xmlns:p14="http://schemas.microsoft.com/office/powerpoint/2010/main" val="29328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2"/>
            <a:ext cx="284480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Article 9 Adoption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29,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9272186" y="6488668"/>
            <a:ext cx="291981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Uniform Law Commission</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UCC Article 9, Secured Transactions, Amendments to - Uniform Law Commission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24" y="337560"/>
            <a:ext cx="4186869" cy="4612098"/>
          </a:xfrm>
          <a:prstGeom prst="rect">
            <a:avLst/>
          </a:prstGeom>
        </p:spPr>
      </p:pic>
      <p:pic>
        <p:nvPicPr>
          <p:cNvPr id="8" name="Picture 7" descr="UCC Article 9, Secured Transactions, Amendments to - Uniform Law Commission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t="20551" r="21242" b="9809"/>
          <a:stretch/>
        </p:blipFill>
        <p:spPr>
          <a:xfrm>
            <a:off x="3540953" y="1371598"/>
            <a:ext cx="5426434" cy="5285575"/>
          </a:xfrm>
          <a:prstGeom prst="rect">
            <a:avLst/>
          </a:prstGeom>
        </p:spPr>
      </p:pic>
    </p:spTree>
    <p:extLst>
      <p:ext uri="{BB962C8B-B14F-4D97-AF65-F5344CB8AC3E}">
        <p14:creationId xmlns:p14="http://schemas.microsoft.com/office/powerpoint/2010/main" val="41663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6299" y="-2"/>
            <a:ext cx="2385702"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UCC Copyright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March 29,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9293550" y="6488668"/>
            <a:ext cx="289844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Uniform Law Commission</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FAQs - Uniform Law Commission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70" y="418012"/>
            <a:ext cx="3849214" cy="4240150"/>
          </a:xfrm>
          <a:prstGeom prst="rect">
            <a:avLst/>
          </a:prstGeom>
        </p:spPr>
      </p:pic>
      <p:pic>
        <p:nvPicPr>
          <p:cNvPr id="8" name="Picture 7" descr="FAQs - Uniform Law Commission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3283" t="30605" r="3633" b="45608"/>
          <a:stretch/>
        </p:blipFill>
        <p:spPr>
          <a:xfrm>
            <a:off x="1093862" y="2619286"/>
            <a:ext cx="10852707" cy="3055122"/>
          </a:xfrm>
          <a:prstGeom prst="rect">
            <a:avLst/>
          </a:prstGeom>
        </p:spPr>
      </p:pic>
    </p:spTree>
    <p:extLst>
      <p:ext uri="{BB962C8B-B14F-4D97-AF65-F5344CB8AC3E}">
        <p14:creationId xmlns:p14="http://schemas.microsoft.com/office/powerpoint/2010/main" val="77630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a:t>
            </a:r>
            <a:endParaRPr lang="en-US" dirty="0"/>
          </a:p>
        </p:txBody>
      </p:sp>
      <p:sp>
        <p:nvSpPr>
          <p:cNvPr id="3" name="Content Placeholder 2"/>
          <p:cNvSpPr>
            <a:spLocks noGrp="1"/>
          </p:cNvSpPr>
          <p:nvPr>
            <p:ph idx="1"/>
          </p:nvPr>
        </p:nvSpPr>
        <p:spPr/>
        <p:txBody>
          <a:bodyPr/>
          <a:lstStyle/>
          <a:p>
            <a:r>
              <a:rPr lang="en-US" dirty="0" smtClean="0"/>
              <a:t>Syllabus</a:t>
            </a:r>
          </a:p>
          <a:p>
            <a:pPr lvl="1"/>
            <a:r>
              <a:rPr lang="en-US" dirty="0">
                <a:hlinkClick r:id="rId2"/>
              </a:rPr>
              <a:t>http://</a:t>
            </a:r>
            <a:r>
              <a:rPr lang="en-US" dirty="0" smtClean="0">
                <a:hlinkClick r:id="rId2"/>
              </a:rPr>
              <a:t>picker.uchicago.edu/sectrans/STSyllOnline.htm</a:t>
            </a:r>
            <a:r>
              <a:rPr lang="en-US" dirty="0" smtClean="0"/>
              <a:t> </a:t>
            </a:r>
            <a:endParaRPr lang="en-US" dirty="0"/>
          </a:p>
          <a:p>
            <a:r>
              <a:rPr lang="en-US" dirty="0" smtClean="0"/>
              <a:t>Illinois</a:t>
            </a:r>
          </a:p>
          <a:p>
            <a:pPr lvl="1"/>
            <a:r>
              <a:rPr lang="en-US" dirty="0">
                <a:hlinkClick r:id="rId3"/>
              </a:rPr>
              <a:t>http://</a:t>
            </a:r>
            <a:r>
              <a:rPr lang="en-US" dirty="0" smtClean="0">
                <a:hlinkClick r:id="rId3"/>
              </a:rPr>
              <a:t>picker.uchicago.edu/sectrans/PickerSecTransStatuteF18.pdf</a:t>
            </a:r>
            <a:r>
              <a:rPr lang="en-US" dirty="0" smtClean="0"/>
              <a:t> </a:t>
            </a:r>
          </a:p>
          <a:p>
            <a:pPr lvl="1"/>
            <a:endParaRPr lang="en-US" dirty="0"/>
          </a:p>
        </p:txBody>
      </p:sp>
      <p:sp>
        <p:nvSpPr>
          <p:cNvPr id="4" name="Date Placeholder 3"/>
          <p:cNvSpPr>
            <a:spLocks noGrp="1"/>
          </p:cNvSpPr>
          <p:nvPr>
            <p:ph type="dt" sz="half" idx="10"/>
          </p:nvPr>
        </p:nvSpPr>
        <p:spPr/>
        <p:txBody>
          <a:bodyPr/>
          <a:lstStyle/>
          <a:p>
            <a:pPr>
              <a:defRPr/>
            </a:pPr>
            <a:fld id="{A2522C94-B56F-4327-9DC3-E315EF614281}" type="datetime4">
              <a:rPr lang="en-US" smtClean="0"/>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19B99AF5-3684-4B1A-B9DA-3B77DE1831F0}" type="slidenum">
              <a:rPr lang="en-US" altLang="en-US" smtClean="0"/>
              <a:pPr/>
              <a:t>8</a:t>
            </a:fld>
            <a:endParaRPr lang="en-US" altLang="en-US"/>
          </a:p>
        </p:txBody>
      </p:sp>
    </p:spTree>
    <p:extLst>
      <p:ext uri="{BB962C8B-B14F-4D97-AF65-F5344CB8AC3E}">
        <p14:creationId xmlns:p14="http://schemas.microsoft.com/office/powerpoint/2010/main" val="4166786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 Text</a:t>
            </a:r>
            <a:endParaRPr lang="en-US" dirty="0"/>
          </a:p>
        </p:txBody>
      </p:sp>
      <p:sp>
        <p:nvSpPr>
          <p:cNvPr id="3" name="Content Placeholder 2"/>
          <p:cNvSpPr>
            <a:spLocks noGrp="1"/>
          </p:cNvSpPr>
          <p:nvPr>
            <p:ph idx="1"/>
          </p:nvPr>
        </p:nvSpPr>
        <p:spPr/>
        <p:txBody>
          <a:bodyPr/>
          <a:lstStyle/>
          <a:p>
            <a:r>
              <a:rPr lang="en-US" dirty="0" smtClean="0"/>
              <a:t>Nebraska</a:t>
            </a:r>
          </a:p>
          <a:p>
            <a:pPr lvl="1"/>
            <a:r>
              <a:rPr lang="en-US" dirty="0">
                <a:hlinkClick r:id="rId2"/>
              </a:rPr>
              <a:t>https://</a:t>
            </a:r>
            <a:r>
              <a:rPr lang="en-US" dirty="0" smtClean="0">
                <a:hlinkClick r:id="rId2"/>
              </a:rPr>
              <a:t>nebraskalegislature.gov/laws/browse-ucc.php</a:t>
            </a:r>
            <a:endParaRPr lang="en-US" dirty="0" smtClean="0"/>
          </a:p>
          <a:p>
            <a:pPr lvl="1"/>
            <a:r>
              <a:rPr lang="en-US" dirty="0" smtClean="0"/>
              <a:t>But comments seem to be gone</a:t>
            </a:r>
          </a:p>
          <a:p>
            <a:r>
              <a:rPr lang="en-US" dirty="0" smtClean="0"/>
              <a:t>But DC has?:</a:t>
            </a:r>
          </a:p>
          <a:p>
            <a:pPr lvl="1"/>
            <a:r>
              <a:rPr lang="en-US" dirty="0">
                <a:hlinkClick r:id="rId3"/>
              </a:rPr>
              <a:t>https://code.dccouncil.us/dc/council/code/titles/28/subtitles/I/articles/9</a:t>
            </a:r>
            <a:r>
              <a:rPr lang="en-US" dirty="0" smtClean="0">
                <a:hlinkClick r:id="rId3"/>
              </a:rPr>
              <a:t>/</a:t>
            </a:r>
            <a:r>
              <a:rPr lang="en-US" dirty="0" smtClean="0"/>
              <a:t> </a:t>
            </a:r>
          </a:p>
        </p:txBody>
      </p:sp>
      <p:sp>
        <p:nvSpPr>
          <p:cNvPr id="4" name="Date Placeholder 3"/>
          <p:cNvSpPr>
            <a:spLocks noGrp="1"/>
          </p:cNvSpPr>
          <p:nvPr>
            <p:ph type="dt" sz="half" idx="10"/>
          </p:nvPr>
        </p:nvSpPr>
        <p:spPr/>
        <p:txBody>
          <a:bodyPr/>
          <a:lstStyle/>
          <a:p>
            <a:pPr>
              <a:defRPr/>
            </a:pPr>
            <a:fld id="{A2522C94-B56F-4327-9DC3-E315EF614281}" type="datetime4">
              <a:rPr lang="en-US" smtClean="0"/>
              <a:t>March 29,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19B99AF5-3684-4B1A-B9DA-3B77DE1831F0}" type="slidenum">
              <a:rPr lang="en-US" altLang="en-US" smtClean="0"/>
              <a:pPr/>
              <a:t>9</a:t>
            </a:fld>
            <a:endParaRPr lang="en-US" altLang="en-US"/>
          </a:p>
        </p:txBody>
      </p:sp>
    </p:spTree>
    <p:extLst>
      <p:ext uri="{BB962C8B-B14F-4D97-AF65-F5344CB8AC3E}">
        <p14:creationId xmlns:p14="http://schemas.microsoft.com/office/powerpoint/2010/main" val="3318487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3550</TotalTime>
  <Words>1615</Words>
  <Application>Microsoft Office PowerPoint</Application>
  <PresentationFormat>Widescreen</PresentationFormat>
  <Paragraphs>424</Paragraphs>
  <Slides>41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Helvetica</vt:lpstr>
      <vt:lpstr>Monotype Sorts</vt:lpstr>
      <vt:lpstr>Times New Roman</vt:lpstr>
      <vt:lpstr>Generic (Standard)</vt:lpstr>
      <vt:lpstr>Class 1 Secured Transactions Spring 2021   What is a Security Interest?</vt:lpstr>
      <vt:lpstr>Mechanics</vt:lpstr>
      <vt:lpstr>Mechanics</vt:lpstr>
      <vt:lpstr>Uniformity By Choice</vt:lpstr>
      <vt:lpstr>Article 9 Overview</vt:lpstr>
      <vt:lpstr>Article 9 Adoption</vt:lpstr>
      <vt:lpstr>UCC Copyright</vt:lpstr>
      <vt:lpstr>Statutes</vt:lpstr>
      <vt:lpstr>Statutes: Text</vt:lpstr>
      <vt:lpstr>Statutes: Text</vt:lpstr>
      <vt:lpstr>Attachment and Perfection of the Security Interest </vt:lpstr>
      <vt:lpstr>PowerPoint Presentation</vt:lpstr>
      <vt:lpstr>The Key Attributes of Security</vt:lpstr>
      <vt:lpstr>The Reified Priority System</vt:lpstr>
      <vt:lpstr>Applying this Here</vt:lpstr>
      <vt:lpstr>Applying this Here</vt:lpstr>
      <vt:lpstr>Applying this Here</vt:lpstr>
      <vt:lpstr>The Pro Rata Rule</vt:lpstr>
      <vt:lpstr>The Pro Rata Rule</vt:lpstr>
      <vt:lpstr>Final Distribution</vt:lpstr>
      <vt:lpstr>9-322(a)(1)</vt:lpstr>
      <vt:lpstr>9-322(a)(1)</vt:lpstr>
      <vt:lpstr>The First-to-File Rule I</vt:lpstr>
      <vt:lpstr>The First-to-File Rule II</vt:lpstr>
      <vt:lpstr>The First to File Rule III</vt:lpstr>
      <vt:lpstr>FTF I Answer</vt:lpstr>
      <vt:lpstr>FTF II Answer</vt:lpstr>
      <vt:lpstr>FTF III Answer</vt:lpstr>
      <vt:lpstr>1-201(b)(35)</vt:lpstr>
      <vt:lpstr>1-201(b)(35)</vt:lpstr>
      <vt:lpstr>9-203</vt:lpstr>
      <vt:lpstr>9-203</vt:lpstr>
      <vt:lpstr>9-203</vt:lpstr>
      <vt:lpstr>Clark: Starting Questions</vt:lpstr>
      <vt:lpstr>Clark</vt:lpstr>
      <vt:lpstr>Acknowledgement</vt:lpstr>
      <vt:lpstr>What Does Chrysler Have?</vt:lpstr>
      <vt:lpstr>What Does Chrysler Have?</vt:lpstr>
      <vt:lpstr>Sec Trans Exercise 1: Rewriting Clark</vt:lpstr>
      <vt:lpstr>The Right Way to Do It: After-Acquired Property</vt:lpstr>
      <vt:lpstr>Top Down v. Bottom Up Approaches</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420</cp:revision>
  <cp:lastPrinted>2018-09-26T19:01:24Z</cp:lastPrinted>
  <dcterms:created xsi:type="dcterms:W3CDTF">1999-10-27T15:27:59Z</dcterms:created>
  <dcterms:modified xsi:type="dcterms:W3CDTF">2021-03-29T17:15:12Z</dcterms:modified>
</cp:coreProperties>
</file>