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5"/>
  </p:notesMasterIdLst>
  <p:handoutMasterIdLst>
    <p:handoutMasterId r:id="rId76"/>
  </p:handoutMasterIdLst>
  <p:sldIdLst>
    <p:sldId id="1345" r:id="rId2"/>
    <p:sldId id="2970" r:id="rId3"/>
    <p:sldId id="2971" r:id="rId4"/>
    <p:sldId id="2972" r:id="rId5"/>
    <p:sldId id="2973" r:id="rId6"/>
    <p:sldId id="2974" r:id="rId7"/>
    <p:sldId id="2995" r:id="rId8"/>
    <p:sldId id="2977" r:id="rId9"/>
    <p:sldId id="2978" r:id="rId10"/>
    <p:sldId id="2979" r:id="rId11"/>
    <p:sldId id="2981" r:id="rId12"/>
    <p:sldId id="2988" r:id="rId13"/>
    <p:sldId id="2989" r:id="rId14"/>
    <p:sldId id="2990" r:id="rId15"/>
    <p:sldId id="2975" r:id="rId16"/>
    <p:sldId id="2993" r:id="rId17"/>
    <p:sldId id="2994" r:id="rId18"/>
    <p:sldId id="2982" r:id="rId19"/>
    <p:sldId id="2986" r:id="rId20"/>
    <p:sldId id="2987" r:id="rId21"/>
    <p:sldId id="2976" r:id="rId22"/>
    <p:sldId id="2996" r:id="rId23"/>
    <p:sldId id="2997" r:id="rId24"/>
    <p:sldId id="2998" r:id="rId25"/>
    <p:sldId id="2999" r:id="rId26"/>
    <p:sldId id="3000" r:id="rId27"/>
    <p:sldId id="3001" r:id="rId28"/>
    <p:sldId id="3002" r:id="rId29"/>
    <p:sldId id="3025" r:id="rId30"/>
    <p:sldId id="3026" r:id="rId31"/>
    <p:sldId id="2946" r:id="rId32"/>
    <p:sldId id="2985" r:id="rId33"/>
    <p:sldId id="2947" r:id="rId34"/>
    <p:sldId id="2953" r:id="rId35"/>
    <p:sldId id="2957" r:id="rId36"/>
    <p:sldId id="2954" r:id="rId37"/>
    <p:sldId id="2955" r:id="rId38"/>
    <p:sldId id="2956" r:id="rId39"/>
    <p:sldId id="2958" r:id="rId40"/>
    <p:sldId id="2959" r:id="rId41"/>
    <p:sldId id="2960" r:id="rId42"/>
    <p:sldId id="2961" r:id="rId43"/>
    <p:sldId id="3003" r:id="rId44"/>
    <p:sldId id="3004" r:id="rId45"/>
    <p:sldId id="3005" r:id="rId46"/>
    <p:sldId id="3006" r:id="rId47"/>
    <p:sldId id="3008" r:id="rId48"/>
    <p:sldId id="3011" r:id="rId49"/>
    <p:sldId id="3009" r:id="rId50"/>
    <p:sldId id="3007" r:id="rId51"/>
    <p:sldId id="3037" r:id="rId52"/>
    <p:sldId id="3012" r:id="rId53"/>
    <p:sldId id="3013" r:id="rId54"/>
    <p:sldId id="3014" r:id="rId55"/>
    <p:sldId id="3019" r:id="rId56"/>
    <p:sldId id="2962" r:id="rId57"/>
    <p:sldId id="2963" r:id="rId58"/>
    <p:sldId id="2948" r:id="rId59"/>
    <p:sldId id="3015" r:id="rId60"/>
    <p:sldId id="3027" r:id="rId61"/>
    <p:sldId id="3032" r:id="rId62"/>
    <p:sldId id="3017" r:id="rId63"/>
    <p:sldId id="3024" r:id="rId64"/>
    <p:sldId id="2966" r:id="rId65"/>
    <p:sldId id="3016" r:id="rId66"/>
    <p:sldId id="3029" r:id="rId67"/>
    <p:sldId id="3030" r:id="rId68"/>
    <p:sldId id="3031" r:id="rId69"/>
    <p:sldId id="3018" r:id="rId70"/>
    <p:sldId id="3020" r:id="rId71"/>
    <p:sldId id="3036" r:id="rId72"/>
    <p:sldId id="3021" r:id="rId73"/>
    <p:sldId id="3022" r:id="rId74"/>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0000FF"/>
    <a:srgbClr val="990033"/>
    <a:srgbClr val="333399"/>
    <a:srgbClr val="CC66FF"/>
    <a:srgbClr val="CCCCFF"/>
    <a:srgbClr val="6699FF"/>
    <a:srgbClr val="FFCC99"/>
    <a:srgbClr val="CC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21" autoAdjust="0"/>
    <p:restoredTop sz="87890" autoAdjust="0"/>
  </p:normalViewPr>
  <p:slideViewPr>
    <p:cSldViewPr snapToGrid="0">
      <p:cViewPr varScale="1">
        <p:scale>
          <a:sx n="153" d="100"/>
          <a:sy n="153" d="100"/>
        </p:scale>
        <p:origin x="72" y="96"/>
      </p:cViewPr>
      <p:guideLst>
        <p:guide orient="horz" pos="2160"/>
        <p:guide pos="3840"/>
      </p:guideLst>
    </p:cSldViewPr>
  </p:slideViewPr>
  <p:outlineViewPr>
    <p:cViewPr>
      <p:scale>
        <a:sx n="50" d="100"/>
        <a:sy n="50" d="100"/>
      </p:scale>
      <p:origin x="0" y="-1451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defTabSz="931563">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5" y="0"/>
            <a:ext cx="3036887"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algn="r" defTabSz="931563">
              <a:defRPr kumimoji="0" sz="1200"/>
            </a:lvl1pPr>
          </a:lstStyle>
          <a:p>
            <a:pPr>
              <a:defRPr/>
            </a:pPr>
            <a:fld id="{14791C27-DBE9-4EA0-8CE8-D9B1A3DBF91A}" type="datetime1">
              <a:rPr lang="en-US" altLang="en-US" smtClean="0"/>
              <a:t>12/3/2025</a:t>
            </a:fld>
            <a:endParaRPr lang="en-US" altLang="en-US"/>
          </a:p>
        </p:txBody>
      </p:sp>
      <p:sp>
        <p:nvSpPr>
          <p:cNvPr id="14340" name="Rectangle 4"/>
          <p:cNvSpPr>
            <a:spLocks noGrp="1" noChangeArrowheads="1"/>
          </p:cNvSpPr>
          <p:nvPr>
            <p:ph type="ftr" sz="quarter" idx="2"/>
          </p:nvPr>
        </p:nvSpPr>
        <p:spPr bwMode="auto">
          <a:xfrm>
            <a:off x="2" y="8832850"/>
            <a:ext cx="3036888"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defTabSz="931563">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5" y="8832850"/>
            <a:ext cx="3036887"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algn="r" defTabSz="930071">
              <a:defRPr kumimoji="0" sz="1200"/>
            </a:lvl1pPr>
          </a:lstStyle>
          <a:p>
            <a:fld id="{CE54A2E7-E222-4A3B-A277-BB0031A547ED}" type="slidenum">
              <a:rPr lang="en-US" altLang="en-US"/>
              <a:pPr/>
              <a:t>‹#›</a:t>
            </a:fld>
            <a:endParaRPr lang="en-US" altLang="en-US"/>
          </a:p>
        </p:txBody>
      </p:sp>
    </p:spTree>
    <p:extLst>
      <p:ext uri="{BB962C8B-B14F-4D97-AF65-F5344CB8AC3E}">
        <p14:creationId xmlns:p14="http://schemas.microsoft.com/office/powerpoint/2010/main" val="28055197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defTabSz="931563">
              <a:defRPr kumimoji="0" sz="1200"/>
            </a:lvl1pPr>
          </a:lstStyle>
          <a:p>
            <a:pPr>
              <a:defRPr/>
            </a:pPr>
            <a:endParaRPr lang="en-US" altLang="en-US"/>
          </a:p>
        </p:txBody>
      </p:sp>
      <p:sp>
        <p:nvSpPr>
          <p:cNvPr id="62467"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0" y="4416427"/>
            <a:ext cx="5140325" cy="4181475"/>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5" y="0"/>
            <a:ext cx="3036887" cy="463550"/>
          </a:xfrm>
          <a:prstGeom prst="rect">
            <a:avLst/>
          </a:prstGeom>
          <a:noFill/>
          <a:ln w="9525">
            <a:noFill/>
            <a:miter lim="800000"/>
            <a:headEnd/>
            <a:tailEnd/>
          </a:ln>
        </p:spPr>
        <p:txBody>
          <a:bodyPr vert="horz" wrap="square" lIns="93129" tIns="46565" rIns="93129" bIns="46565" numCol="1" anchor="t" anchorCtr="0" compatLnSpc="1">
            <a:prstTxWarp prst="textNoShape">
              <a:avLst/>
            </a:prstTxWarp>
          </a:bodyPr>
          <a:lstStyle>
            <a:lvl1pPr algn="r" defTabSz="931563">
              <a:defRPr kumimoji="0" sz="1200"/>
            </a:lvl1pPr>
          </a:lstStyle>
          <a:p>
            <a:pPr>
              <a:defRPr/>
            </a:pPr>
            <a:fld id="{827A2143-C997-4084-94AB-F5AB0294250D}" type="datetime1">
              <a:rPr lang="en-US" altLang="en-US" smtClean="0"/>
              <a:t>12/3/2025</a:t>
            </a:fld>
            <a:endParaRPr lang="en-US" altLang="en-US"/>
          </a:p>
        </p:txBody>
      </p:sp>
      <p:sp>
        <p:nvSpPr>
          <p:cNvPr id="2060" name="Rectangle 12"/>
          <p:cNvSpPr>
            <a:spLocks noGrp="1" noChangeArrowheads="1"/>
          </p:cNvSpPr>
          <p:nvPr>
            <p:ph type="ftr" sz="quarter" idx="4"/>
          </p:nvPr>
        </p:nvSpPr>
        <p:spPr bwMode="auto">
          <a:xfrm>
            <a:off x="2" y="8832850"/>
            <a:ext cx="3036888"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defTabSz="931563">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5" y="8832850"/>
            <a:ext cx="3036887" cy="463550"/>
          </a:xfrm>
          <a:prstGeom prst="rect">
            <a:avLst/>
          </a:prstGeom>
          <a:noFill/>
          <a:ln w="9525">
            <a:noFill/>
            <a:miter lim="800000"/>
            <a:headEnd/>
            <a:tailEnd/>
          </a:ln>
        </p:spPr>
        <p:txBody>
          <a:bodyPr vert="horz" wrap="square" lIns="93129" tIns="46565" rIns="93129" bIns="46565" numCol="1" anchor="b" anchorCtr="0" compatLnSpc="1">
            <a:prstTxWarp prst="textNoShape">
              <a:avLst/>
            </a:prstTxWarp>
          </a:bodyPr>
          <a:lstStyle>
            <a:lvl1pPr algn="r" defTabSz="930071">
              <a:defRPr kumimoji="0" sz="1200"/>
            </a:lvl1pPr>
          </a:lstStyle>
          <a:p>
            <a:fld id="{B687A2CD-3199-4C32-A7BE-6608E212D1A3}" type="slidenum">
              <a:rPr lang="en-US" altLang="en-US"/>
              <a:pPr/>
              <a:t>‹#›</a:t>
            </a:fld>
            <a:endParaRPr lang="en-US" altLang="en-US"/>
          </a:p>
        </p:txBody>
      </p:sp>
    </p:spTree>
    <p:extLst>
      <p:ext uri="{BB962C8B-B14F-4D97-AF65-F5344CB8AC3E}">
        <p14:creationId xmlns:p14="http://schemas.microsoft.com/office/powerpoint/2010/main" val="51661226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71">
              <a:defRPr kumimoji="1" sz="2400">
                <a:solidFill>
                  <a:schemeClr val="tx1"/>
                </a:solidFill>
                <a:latin typeface="Times New Roman" panose="02020603050405020304" pitchFamily="18" charset="0"/>
              </a:defRPr>
            </a:lvl1pPr>
            <a:lvl2pPr marL="742786" indent="-285687" defTabSz="930071">
              <a:defRPr kumimoji="1" sz="2400">
                <a:solidFill>
                  <a:schemeClr val="tx1"/>
                </a:solidFill>
                <a:latin typeface="Times New Roman" panose="02020603050405020304" pitchFamily="18" charset="0"/>
              </a:defRPr>
            </a:lvl2pPr>
            <a:lvl3pPr marL="1142750" indent="-228549" defTabSz="930071">
              <a:defRPr kumimoji="1" sz="2400">
                <a:solidFill>
                  <a:schemeClr val="tx1"/>
                </a:solidFill>
                <a:latin typeface="Times New Roman" panose="02020603050405020304" pitchFamily="18" charset="0"/>
              </a:defRPr>
            </a:lvl3pPr>
            <a:lvl4pPr marL="1599848" indent="-228549" defTabSz="930071">
              <a:defRPr kumimoji="1" sz="2400">
                <a:solidFill>
                  <a:schemeClr val="tx1"/>
                </a:solidFill>
                <a:latin typeface="Times New Roman" panose="02020603050405020304" pitchFamily="18" charset="0"/>
              </a:defRPr>
            </a:lvl4pPr>
            <a:lvl5pPr marL="2056948" indent="-228549" defTabSz="930071">
              <a:defRPr kumimoji="1" sz="2400">
                <a:solidFill>
                  <a:schemeClr val="tx1"/>
                </a:solidFill>
                <a:latin typeface="Times New Roman" panose="02020603050405020304" pitchFamily="18" charset="0"/>
              </a:defRPr>
            </a:lvl5pPr>
            <a:lvl6pPr marL="2514049"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6pPr>
            <a:lvl7pPr marL="29711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7pPr>
            <a:lvl8pPr marL="3428247"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8pPr>
            <a:lvl9pPr marL="38853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9pPr>
          </a:lstStyle>
          <a:p>
            <a:fld id="{666E85FD-66AA-4740-8CC5-4AA6CF4E5824}" type="datetime1">
              <a:rPr kumimoji="0" lang="en-US" altLang="en-US" sz="1200"/>
              <a:t>12/3/2025</a:t>
            </a:fld>
            <a:endParaRPr kumimoji="0" lang="en-US" altLang="en-US" sz="1200"/>
          </a:p>
        </p:txBody>
      </p:sp>
      <p:sp>
        <p:nvSpPr>
          <p:cNvPr id="634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071">
              <a:defRPr kumimoji="1" sz="2400">
                <a:solidFill>
                  <a:schemeClr val="tx1"/>
                </a:solidFill>
                <a:latin typeface="Times New Roman" panose="02020603050405020304" pitchFamily="18" charset="0"/>
              </a:defRPr>
            </a:lvl1pPr>
            <a:lvl2pPr marL="742786" indent="-285687" defTabSz="930071">
              <a:defRPr kumimoji="1" sz="2400">
                <a:solidFill>
                  <a:schemeClr val="tx1"/>
                </a:solidFill>
                <a:latin typeface="Times New Roman" panose="02020603050405020304" pitchFamily="18" charset="0"/>
              </a:defRPr>
            </a:lvl2pPr>
            <a:lvl3pPr marL="1142750" indent="-228549" defTabSz="930071">
              <a:defRPr kumimoji="1" sz="2400">
                <a:solidFill>
                  <a:schemeClr val="tx1"/>
                </a:solidFill>
                <a:latin typeface="Times New Roman" panose="02020603050405020304" pitchFamily="18" charset="0"/>
              </a:defRPr>
            </a:lvl3pPr>
            <a:lvl4pPr marL="1599848" indent="-228549" defTabSz="930071">
              <a:defRPr kumimoji="1" sz="2400">
                <a:solidFill>
                  <a:schemeClr val="tx1"/>
                </a:solidFill>
                <a:latin typeface="Times New Roman" panose="02020603050405020304" pitchFamily="18" charset="0"/>
              </a:defRPr>
            </a:lvl4pPr>
            <a:lvl5pPr marL="2056948" indent="-228549" defTabSz="930071">
              <a:defRPr kumimoji="1" sz="2400">
                <a:solidFill>
                  <a:schemeClr val="tx1"/>
                </a:solidFill>
                <a:latin typeface="Times New Roman" panose="02020603050405020304" pitchFamily="18" charset="0"/>
              </a:defRPr>
            </a:lvl5pPr>
            <a:lvl6pPr marL="2514049"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6pPr>
            <a:lvl7pPr marL="29711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7pPr>
            <a:lvl8pPr marL="3428247"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8pPr>
            <a:lvl9pPr marL="3885348" indent="-228549" defTabSz="930071" eaLnBrk="0" fontAlgn="base" hangingPunct="0">
              <a:spcBef>
                <a:spcPct val="0"/>
              </a:spcBef>
              <a:spcAft>
                <a:spcPct val="0"/>
              </a:spcAft>
              <a:defRPr kumimoji="1" sz="2400">
                <a:solidFill>
                  <a:schemeClr val="tx1"/>
                </a:solidFill>
                <a:latin typeface="Times New Roman" panose="02020603050405020304" pitchFamily="18" charset="0"/>
              </a:defRPr>
            </a:lvl9pPr>
          </a:lstStyle>
          <a:p>
            <a:fld id="{78D1AECA-EEC5-435F-AA37-C0BA842B53FC}" type="slidenum">
              <a:rPr kumimoji="0" lang="en-US" altLang="en-US" sz="1200"/>
              <a:pPr/>
              <a:t>1</a:t>
            </a:fld>
            <a:endParaRPr kumimoji="0" lang="en-US" altLang="en-US" sz="1200"/>
          </a:p>
        </p:txBody>
      </p:sp>
      <p:sp>
        <p:nvSpPr>
          <p:cNvPr id="63492" name="Rectangle 2"/>
          <p:cNvSpPr>
            <a:spLocks noGrp="1" noRot="1" noChangeAspect="1" noChangeArrowheads="1" noTextEdit="1"/>
          </p:cNvSpPr>
          <p:nvPr>
            <p:ph type="sldImg"/>
          </p:nvPr>
        </p:nvSpPr>
        <p:spPr>
          <a:xfrm>
            <a:off x="406400" y="698500"/>
            <a:ext cx="6197600" cy="3486150"/>
          </a:xfrm>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76017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https://www.jonesday.com/en/insights/2014/01/antitrust-alert--ftc-decision-indicates-agencys-willingness-to-undo-consummated-mergers#:~:text=After%20a%20five%2Dyear%20dispute,agencies%20under%20the%20HSR%20Act.</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12/3/2025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23</a:t>
            </a:fld>
            <a:endParaRPr lang="en-US" altLang="en-US"/>
          </a:p>
        </p:txBody>
      </p:sp>
    </p:spTree>
    <p:extLst>
      <p:ext uri="{BB962C8B-B14F-4D97-AF65-F5344CB8AC3E}">
        <p14:creationId xmlns:p14="http://schemas.microsoft.com/office/powerpoint/2010/main" val="381175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https://www.ftc.gov/news-events/news/press-releases/2020/12/ftc-sues-facebook-illegal-monopolization</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12/3/2025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31</a:t>
            </a:fld>
            <a:endParaRPr lang="en-US" altLang="en-US"/>
          </a:p>
        </p:txBody>
      </p:sp>
    </p:spTree>
    <p:extLst>
      <p:ext uri="{BB962C8B-B14F-4D97-AF65-F5344CB8AC3E}">
        <p14:creationId xmlns:p14="http://schemas.microsoft.com/office/powerpoint/2010/main" val="845932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67318-4D66-2BED-7ECA-82EB7F493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C1676-57A4-E356-1644-604034EF1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DBB167-1235-B041-1C0C-4FF3704819CE}"/>
              </a:ext>
            </a:extLst>
          </p:cNvPr>
          <p:cNvSpPr>
            <a:spLocks noGrp="1"/>
          </p:cNvSpPr>
          <p:nvPr>
            <p:ph type="body" idx="1"/>
          </p:nvPr>
        </p:nvSpPr>
        <p:spPr/>
        <p:txBody>
          <a:bodyPr/>
          <a:lstStyle/>
          <a:p>
            <a:r>
              <a:rPr lang="en-US" dirty="0"/>
              <a:t>https://www.ftc.gov/news-events/news/press-releases/2020/12/ftc-sues-facebook-illegal-monopolization</a:t>
            </a:r>
          </a:p>
        </p:txBody>
      </p:sp>
      <p:sp>
        <p:nvSpPr>
          <p:cNvPr id="4" name="Date Placeholder 3">
            <a:extLst>
              <a:ext uri="{FF2B5EF4-FFF2-40B4-BE49-F238E27FC236}">
                <a16:creationId xmlns:a16="http://schemas.microsoft.com/office/drawing/2014/main" id="{60A406C3-F9EF-33A6-2842-A47DFB71B16B}"/>
              </a:ext>
            </a:extLst>
          </p:cNvPr>
          <p:cNvSpPr>
            <a:spLocks noGrp="1"/>
          </p:cNvSpPr>
          <p:nvPr>
            <p:ph type="dt" idx="1"/>
          </p:nvPr>
        </p:nvSpPr>
        <p:spPr/>
        <p:txBody>
          <a:bodyPr/>
          <a:lstStyle/>
          <a:p>
            <a:pPr>
              <a:defRPr/>
            </a:pPr>
            <a:fld id="{827A2143-C997-4084-94AB-F5AB0294250D}" type="datetime1">
              <a:rPr lang="en-US" altLang="en-US" smtClean="0"/>
              <a:t>12/3/2025</a:t>
            </a:fld>
            <a:endParaRPr lang="en-US" altLang="en-US"/>
          </a:p>
        </p:txBody>
      </p:sp>
      <p:sp>
        <p:nvSpPr>
          <p:cNvPr id="5" name="Slide Number Placeholder 4">
            <a:extLst>
              <a:ext uri="{FF2B5EF4-FFF2-40B4-BE49-F238E27FC236}">
                <a16:creationId xmlns:a16="http://schemas.microsoft.com/office/drawing/2014/main" id="{09E71E69-31DE-0F8F-018C-C734C9833973}"/>
              </a:ext>
            </a:extLst>
          </p:cNvPr>
          <p:cNvSpPr>
            <a:spLocks noGrp="1"/>
          </p:cNvSpPr>
          <p:nvPr>
            <p:ph type="sldNum" sz="quarter" idx="5"/>
          </p:nvPr>
        </p:nvSpPr>
        <p:spPr/>
        <p:txBody>
          <a:bodyPr/>
          <a:lstStyle/>
          <a:p>
            <a:fld id="{B687A2CD-3199-4C32-A7BE-6608E212D1A3}" type="slidenum">
              <a:rPr lang="en-US" altLang="en-US" smtClean="0"/>
              <a:pPr/>
              <a:t>32</a:t>
            </a:fld>
            <a:endParaRPr lang="en-US" altLang="en-US"/>
          </a:p>
        </p:txBody>
      </p:sp>
    </p:spTree>
    <p:extLst>
      <p:ext uri="{BB962C8B-B14F-4D97-AF65-F5344CB8AC3E}">
        <p14:creationId xmlns:p14="http://schemas.microsoft.com/office/powerpoint/2010/main" val="2660806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https://www.nytimes.com/2025/05/27/technology/meta-antitrust-trial-concludes.html</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12/3/2025</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52</a:t>
            </a:fld>
            <a:endParaRPr lang="en-US" altLang="en-US"/>
          </a:p>
        </p:txBody>
      </p:sp>
    </p:spTree>
    <p:extLst>
      <p:ext uri="{BB962C8B-B14F-4D97-AF65-F5344CB8AC3E}">
        <p14:creationId xmlns:p14="http://schemas.microsoft.com/office/powerpoint/2010/main" val="3070969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23F8BDD3-D26E-429B-8110-EB95361CB47A}" type="datetime4">
              <a:rPr lang="en-US" smtClean="0"/>
              <a:t>December 3,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4D0AC881-CE2B-4931-B665-1992A3F4D9EB}" type="slidenum">
              <a:rPr lang="en-US" altLang="en-US"/>
              <a:pPr/>
              <a:t>‹#›</a:t>
            </a:fld>
            <a:endParaRPr lang="en-US" altLang="en-US"/>
          </a:p>
        </p:txBody>
      </p:sp>
    </p:spTree>
    <p:extLst>
      <p:ext uri="{BB962C8B-B14F-4D97-AF65-F5344CB8AC3E}">
        <p14:creationId xmlns:p14="http://schemas.microsoft.com/office/powerpoint/2010/main" val="296064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D90C56E-EE73-43A9-B66D-3D56C2AE4478}" type="datetime4">
              <a:rPr lang="en-US" smtClean="0"/>
              <a:t>December 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D69FBF7C-CF92-4B56-B133-167531562766}" type="slidenum">
              <a:rPr lang="en-US" altLang="en-US"/>
              <a:pPr/>
              <a:t>‹#›</a:t>
            </a:fld>
            <a:endParaRPr lang="en-US" altLang="en-US"/>
          </a:p>
        </p:txBody>
      </p:sp>
    </p:spTree>
    <p:extLst>
      <p:ext uri="{BB962C8B-B14F-4D97-AF65-F5344CB8AC3E}">
        <p14:creationId xmlns:p14="http://schemas.microsoft.com/office/powerpoint/2010/main" val="153110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B4B2DB74-D450-4AB6-B36C-A5A05DFB8A1E}" type="datetime4">
              <a:rPr lang="en-US" smtClean="0"/>
              <a:t>December 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E267FA4-9B8B-4900-8527-5B0E7E7AEEC0}" type="slidenum">
              <a:rPr lang="en-US" altLang="en-US"/>
              <a:pPr/>
              <a:t>‹#›</a:t>
            </a:fld>
            <a:endParaRPr lang="en-US" altLang="en-US"/>
          </a:p>
        </p:txBody>
      </p:sp>
    </p:spTree>
    <p:extLst>
      <p:ext uri="{BB962C8B-B14F-4D97-AF65-F5344CB8AC3E}">
        <p14:creationId xmlns:p14="http://schemas.microsoft.com/office/powerpoint/2010/main" val="1127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67ACC448-C4FE-46D2-A83B-F1B1A33F2EEE}" type="datetime4">
              <a:rPr lang="en-US" smtClean="0"/>
              <a:t>December 3,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C9CBE4FA-6BD7-4514-957D-C7E80A6686AE}" type="slidenum">
              <a:rPr lang="en-US" altLang="en-US"/>
              <a:pPr/>
              <a:t>‹#›</a:t>
            </a:fld>
            <a:endParaRPr lang="en-US" altLang="en-US"/>
          </a:p>
        </p:txBody>
      </p:sp>
    </p:spTree>
    <p:extLst>
      <p:ext uri="{BB962C8B-B14F-4D97-AF65-F5344CB8AC3E}">
        <p14:creationId xmlns:p14="http://schemas.microsoft.com/office/powerpoint/2010/main" val="112493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A9BB65D3-8851-479C-9AFD-E9130CA963EA}" type="slidenum">
              <a:rPr lang="en-US" altLang="en-US"/>
              <a:pPr/>
              <a:t>‹#›</a:t>
            </a:fld>
            <a:endParaRPr lang="en-US" altLang="en-US"/>
          </a:p>
        </p:txBody>
      </p:sp>
    </p:spTree>
    <p:extLst>
      <p:ext uri="{BB962C8B-B14F-4D97-AF65-F5344CB8AC3E}">
        <p14:creationId xmlns:p14="http://schemas.microsoft.com/office/powerpoint/2010/main" val="1610870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D5EC0F1C-39D2-4354-A76C-FBD09C36F3A6}" type="datetime4">
              <a:rPr lang="en-US" smtClean="0"/>
              <a:t>December 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33DDBBA-A248-4FF6-9153-72BB68602365}" type="slidenum">
              <a:rPr lang="en-US" altLang="en-US"/>
              <a:pPr/>
              <a:t>‹#›</a:t>
            </a:fld>
            <a:endParaRPr lang="en-US" altLang="en-US"/>
          </a:p>
        </p:txBody>
      </p:sp>
    </p:spTree>
    <p:extLst>
      <p:ext uri="{BB962C8B-B14F-4D97-AF65-F5344CB8AC3E}">
        <p14:creationId xmlns:p14="http://schemas.microsoft.com/office/powerpoint/2010/main" val="411523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AA37A2D0-B5E9-47AC-B36B-34F5562EB1AE}" type="datetime4">
              <a:rPr lang="en-US" smtClean="0"/>
              <a:t>December 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738CC13-4CB2-46A0-B63C-E029290DBA35}" type="slidenum">
              <a:rPr lang="en-US" altLang="en-US"/>
              <a:pPr/>
              <a:t>‹#›</a:t>
            </a:fld>
            <a:endParaRPr lang="en-US" altLang="en-US"/>
          </a:p>
        </p:txBody>
      </p:sp>
    </p:spTree>
    <p:extLst>
      <p:ext uri="{BB962C8B-B14F-4D97-AF65-F5344CB8AC3E}">
        <p14:creationId xmlns:p14="http://schemas.microsoft.com/office/powerpoint/2010/main" val="2507654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DC0DAB58-52BE-4C8F-A44B-8B2A759EB65D}" type="datetime4">
              <a:rPr lang="en-US" smtClean="0"/>
              <a:t>December 3,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FFDD4497-3A41-4B35-B6DA-BF17300563F9}" type="slidenum">
              <a:rPr lang="en-US" altLang="en-US"/>
              <a:pPr/>
              <a:t>‹#›</a:t>
            </a:fld>
            <a:endParaRPr lang="en-US" altLang="en-US"/>
          </a:p>
        </p:txBody>
      </p:sp>
    </p:spTree>
    <p:extLst>
      <p:ext uri="{BB962C8B-B14F-4D97-AF65-F5344CB8AC3E}">
        <p14:creationId xmlns:p14="http://schemas.microsoft.com/office/powerpoint/2010/main" val="845229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799206B7-3FD8-450E-A9C3-4FA23D427247}" type="datetime4">
              <a:rPr lang="en-US" smtClean="0"/>
              <a:t>December 3,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61FBED3C-FAB8-49B5-BEEA-CD66F45BBE3F}" type="slidenum">
              <a:rPr lang="en-US" altLang="en-US"/>
              <a:pPr/>
              <a:t>‹#›</a:t>
            </a:fld>
            <a:endParaRPr lang="en-US" altLang="en-US"/>
          </a:p>
        </p:txBody>
      </p:sp>
    </p:spTree>
    <p:extLst>
      <p:ext uri="{BB962C8B-B14F-4D97-AF65-F5344CB8AC3E}">
        <p14:creationId xmlns:p14="http://schemas.microsoft.com/office/powerpoint/2010/main" val="1377480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8BC2691F-CDA9-4D2F-9E4A-08626480EE0D}" type="datetime4">
              <a:rPr lang="en-US" smtClean="0"/>
              <a:t>December 3,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C491F945-C11D-423F-9A26-A89AB4A0FF39}" type="slidenum">
              <a:rPr lang="en-US" altLang="en-US"/>
              <a:pPr/>
              <a:t>‹#›</a:t>
            </a:fld>
            <a:endParaRPr lang="en-US" altLang="en-US"/>
          </a:p>
        </p:txBody>
      </p:sp>
    </p:spTree>
    <p:extLst>
      <p:ext uri="{BB962C8B-B14F-4D97-AF65-F5344CB8AC3E}">
        <p14:creationId xmlns:p14="http://schemas.microsoft.com/office/powerpoint/2010/main" val="44226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4DB342B-169B-482D-B7B0-D060A7FD6170}" type="datetime4">
              <a:rPr lang="en-US" smtClean="0"/>
              <a:t>December 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797893C-893B-4C27-AA2E-3CBA50B6934B}" type="slidenum">
              <a:rPr lang="en-US" altLang="en-US"/>
              <a:pPr/>
              <a:t>‹#›</a:t>
            </a:fld>
            <a:endParaRPr lang="en-US" altLang="en-US"/>
          </a:p>
        </p:txBody>
      </p:sp>
    </p:spTree>
    <p:extLst>
      <p:ext uri="{BB962C8B-B14F-4D97-AF65-F5344CB8AC3E}">
        <p14:creationId xmlns:p14="http://schemas.microsoft.com/office/powerpoint/2010/main" val="2500367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2B34A918-AB9F-4EC7-8F21-99B7EC8CE0A4}" type="datetime4">
              <a:rPr lang="en-US" smtClean="0"/>
              <a:t>December 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551AC9D2-18D7-4366-B7A9-E9A77E20372C}" type="slidenum">
              <a:rPr lang="en-US" altLang="en-US"/>
              <a:pPr/>
              <a:t>‹#›</a:t>
            </a:fld>
            <a:endParaRPr lang="en-US" altLang="en-US"/>
          </a:p>
        </p:txBody>
      </p:sp>
    </p:spTree>
    <p:extLst>
      <p:ext uri="{BB962C8B-B14F-4D97-AF65-F5344CB8AC3E}">
        <p14:creationId xmlns:p14="http://schemas.microsoft.com/office/powerpoint/2010/main" val="2908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A31193CA-9B5C-43D9-A307-9FFA5DF5A78E}" type="datetime4">
              <a:rPr lang="en-US" smtClean="0"/>
              <a:t>December 3,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F8AB75ED-CDF2-4552-82EF-A5790327E7B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81"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24.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6.tmp"/></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7.tmp"/></Relationships>
</file>

<file path=ppt/slides/_rels/slide5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26: Wed 3 Dec 2025</a:t>
            </a:r>
            <a:br>
              <a:rPr lang="en-US" sz="2400" dirty="0"/>
            </a:br>
            <a:r>
              <a:rPr lang="en-US" sz="2400" dirty="0"/>
              <a:t>Antitrust Fall 2025</a:t>
            </a:r>
            <a:br>
              <a:rPr lang="en-US" sz="2400" dirty="0"/>
            </a:br>
            <a:br>
              <a:rPr lang="en-US" sz="2400" dirty="0"/>
            </a:br>
            <a:br>
              <a:rPr lang="en-US" sz="2400" dirty="0"/>
            </a:br>
            <a:br>
              <a:rPr lang="en-US" sz="2400" dirty="0"/>
            </a:br>
            <a:r>
              <a:rPr lang="en-US" sz="5400" dirty="0"/>
              <a:t>Meta Platforms</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 2025 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E47C4-11ED-640D-50F8-37145B60F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6A7DAF-4939-60FA-AF93-6EFCE698ABF1}"/>
              </a:ext>
            </a:extLst>
          </p:cNvPr>
          <p:cNvSpPr>
            <a:spLocks noGrp="1"/>
          </p:cNvSpPr>
          <p:nvPr>
            <p:ph type="title"/>
          </p:nvPr>
        </p:nvSpPr>
        <p:spPr>
          <a:xfrm>
            <a:off x="6291943" y="-2"/>
            <a:ext cx="590005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 Proceed After Stock Was Acquired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3D3A593-A866-5094-219E-D0108AEA329B}"/>
              </a:ext>
            </a:extLst>
          </p:cNvPr>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a:extLst>
              <a:ext uri="{FF2B5EF4-FFF2-40B4-BE49-F238E27FC236}">
                <a16:creationId xmlns:a16="http://schemas.microsoft.com/office/drawing/2014/main" id="{9990DB8A-A5D9-7D69-A347-B074A3DD5EFA}"/>
              </a:ext>
            </a:extLst>
          </p:cNvPr>
          <p:cNvSpPr txBox="1">
            <a:spLocks noChangeArrowheads="1"/>
          </p:cNvSpPr>
          <p:nvPr/>
        </p:nvSpPr>
        <p:spPr bwMode="auto">
          <a:xfrm>
            <a:off x="9872132" y="6488668"/>
            <a:ext cx="23198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du Pont (U.S. 1957)</a:t>
            </a:r>
          </a:p>
        </p:txBody>
      </p:sp>
      <p:sp>
        <p:nvSpPr>
          <p:cNvPr id="7" name="Rectangle 6">
            <a:extLst>
              <a:ext uri="{FF2B5EF4-FFF2-40B4-BE49-F238E27FC236}">
                <a16:creationId xmlns:a16="http://schemas.microsoft.com/office/drawing/2014/main" id="{A9C79FEB-3677-BF4F-B7B8-355C9E0D0C3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EC298F5-FAF0-A93F-8DD2-72203D9237BE}"/>
              </a:ext>
            </a:extLst>
          </p:cNvPr>
          <p:cNvPicPr>
            <a:picLocks noChangeAspect="1"/>
          </p:cNvPicPr>
          <p:nvPr/>
        </p:nvPicPr>
        <p:blipFill>
          <a:blip r:embed="rId2"/>
          <a:stretch>
            <a:fillRect/>
          </a:stretch>
        </p:blipFill>
        <p:spPr>
          <a:xfrm>
            <a:off x="220314" y="209004"/>
            <a:ext cx="3868818" cy="6491834"/>
          </a:xfrm>
          <a:prstGeom prst="rect">
            <a:avLst/>
          </a:prstGeom>
          <a:ln w="6350">
            <a:solidFill>
              <a:schemeClr val="tx1"/>
            </a:solidFill>
          </a:ln>
        </p:spPr>
      </p:pic>
      <p:sp>
        <p:nvSpPr>
          <p:cNvPr id="8" name="Text Box 5">
            <a:extLst>
              <a:ext uri="{FF2B5EF4-FFF2-40B4-BE49-F238E27FC236}">
                <a16:creationId xmlns:a16="http://schemas.microsoft.com/office/drawing/2014/main" id="{D15F26DC-48CE-DB2C-257B-33B81631B8F9}"/>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‘Incipiency’ in this context denotes not the time the stock was acquired, but any time when the acquisition threatens to ripen into a prohibited effect</a:t>
            </a:r>
            <a:r>
              <a:rPr lang="en-US" sz="3200" dirty="0"/>
              <a:t>. … To accomplish the congressional aim, </a:t>
            </a:r>
            <a:r>
              <a:rPr lang="en-US" sz="3200" b="1" dirty="0">
                <a:solidFill>
                  <a:schemeClr val="accent4">
                    <a:lumMod val="50000"/>
                    <a:lumOff val="50000"/>
                  </a:schemeClr>
                </a:solidFill>
              </a:rPr>
              <a:t>the Government may proceed at any time that an acquisition may be said with reasonable probability to contain a threat that it may lead to a restraint of commerce or tend to create a monopoly of a line of commerce</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42055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68DD6-E37F-127E-15AE-8D1282358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EC775A-FB47-02C5-5256-CB2A019D4549}"/>
              </a:ext>
            </a:extLst>
          </p:cNvPr>
          <p:cNvSpPr>
            <a:spLocks noGrp="1"/>
          </p:cNvSpPr>
          <p:nvPr>
            <p:ph type="title"/>
          </p:nvPr>
        </p:nvSpPr>
        <p:spPr>
          <a:xfrm>
            <a:off x="6061166" y="-2"/>
            <a:ext cx="613083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Gov’t Can Bring CA7 Action at Any Time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E663101-7BDF-6F8D-AC88-B59858D1B418}"/>
              </a:ext>
            </a:extLst>
          </p:cNvPr>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a:extLst>
              <a:ext uri="{FF2B5EF4-FFF2-40B4-BE49-F238E27FC236}">
                <a16:creationId xmlns:a16="http://schemas.microsoft.com/office/drawing/2014/main" id="{73D3E30E-644C-2AE3-CE44-068142B4B6F1}"/>
              </a:ext>
            </a:extLst>
          </p:cNvPr>
          <p:cNvSpPr txBox="1">
            <a:spLocks noChangeArrowheads="1"/>
          </p:cNvSpPr>
          <p:nvPr/>
        </p:nvSpPr>
        <p:spPr bwMode="auto">
          <a:xfrm>
            <a:off x="9872132" y="6488668"/>
            <a:ext cx="23198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du Pont (U.S. 1957)</a:t>
            </a:r>
          </a:p>
        </p:txBody>
      </p:sp>
      <p:sp>
        <p:nvSpPr>
          <p:cNvPr id="7" name="Rectangle 6">
            <a:extLst>
              <a:ext uri="{FF2B5EF4-FFF2-40B4-BE49-F238E27FC236}">
                <a16:creationId xmlns:a16="http://schemas.microsoft.com/office/drawing/2014/main" id="{B07C2703-8E3C-764D-285D-2CB9B9FD63C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D4C757F-C7BA-863F-CEA1-BFA8ED0766B5}"/>
              </a:ext>
            </a:extLst>
          </p:cNvPr>
          <p:cNvPicPr>
            <a:picLocks noChangeAspect="1"/>
          </p:cNvPicPr>
          <p:nvPr/>
        </p:nvPicPr>
        <p:blipFill>
          <a:blip r:embed="rId2"/>
          <a:stretch>
            <a:fillRect/>
          </a:stretch>
        </p:blipFill>
        <p:spPr>
          <a:xfrm>
            <a:off x="140624" y="209004"/>
            <a:ext cx="3901658" cy="6491834"/>
          </a:xfrm>
          <a:prstGeom prst="rect">
            <a:avLst/>
          </a:prstGeom>
          <a:ln w="6350">
            <a:solidFill>
              <a:schemeClr val="tx1"/>
            </a:solidFill>
          </a:ln>
        </p:spPr>
      </p:pic>
      <p:pic>
        <p:nvPicPr>
          <p:cNvPr id="8" name="Picture 7">
            <a:extLst>
              <a:ext uri="{FF2B5EF4-FFF2-40B4-BE49-F238E27FC236}">
                <a16:creationId xmlns:a16="http://schemas.microsoft.com/office/drawing/2014/main" id="{D9736D61-8989-53A4-0E4E-5F536FF3CD3A}"/>
              </a:ext>
            </a:extLst>
          </p:cNvPr>
          <p:cNvPicPr>
            <a:picLocks noChangeAspect="1"/>
          </p:cNvPicPr>
          <p:nvPr/>
        </p:nvPicPr>
        <p:blipFill>
          <a:blip r:embed="rId2"/>
          <a:srcRect l="9976" t="14086" r="6434" b="59354"/>
          <a:stretch>
            <a:fillRect/>
          </a:stretch>
        </p:blipFill>
        <p:spPr>
          <a:xfrm>
            <a:off x="2856411" y="1223555"/>
            <a:ext cx="7634546" cy="4036422"/>
          </a:xfrm>
          <a:prstGeom prst="rect">
            <a:avLst/>
          </a:prstGeom>
          <a:ln w="6350">
            <a:solidFill>
              <a:schemeClr val="tx1"/>
            </a:solidFill>
          </a:ln>
        </p:spPr>
      </p:pic>
    </p:spTree>
    <p:extLst>
      <p:ext uri="{BB962C8B-B14F-4D97-AF65-F5344CB8AC3E}">
        <p14:creationId xmlns:p14="http://schemas.microsoft.com/office/powerpoint/2010/main" val="81964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030BF-70DD-C9F6-6B41-0C088902B0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A630C-52C1-AD66-6198-AE2D2382ECF1}"/>
              </a:ext>
            </a:extLst>
          </p:cNvPr>
          <p:cNvSpPr>
            <a:spLocks noGrp="1"/>
          </p:cNvSpPr>
          <p:nvPr>
            <p:ph type="title"/>
          </p:nvPr>
        </p:nvSpPr>
        <p:spPr>
          <a:xfrm>
            <a:off x="8616143" y="-2"/>
            <a:ext cx="357585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1966: Dean Foods (5-4)</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6F74BD5-AC6B-F96C-1AB1-5AAB853046E6}"/>
              </a:ext>
            </a:extLst>
          </p:cNvPr>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a:extLst>
              <a:ext uri="{FF2B5EF4-FFF2-40B4-BE49-F238E27FC236}">
                <a16:creationId xmlns:a16="http://schemas.microsoft.com/office/drawing/2014/main" id="{E8BC5378-4ED7-ED32-BD78-9C40E267CB50}"/>
              </a:ext>
            </a:extLst>
          </p:cNvPr>
          <p:cNvSpPr txBox="1">
            <a:spLocks noChangeArrowheads="1"/>
          </p:cNvSpPr>
          <p:nvPr/>
        </p:nvSpPr>
        <p:spPr bwMode="auto">
          <a:xfrm>
            <a:off x="9771611" y="6488668"/>
            <a:ext cx="2420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384 U.S. 597 (1966)</a:t>
            </a:r>
          </a:p>
        </p:txBody>
      </p:sp>
      <p:sp>
        <p:nvSpPr>
          <p:cNvPr id="7" name="Rectangle 6">
            <a:extLst>
              <a:ext uri="{FF2B5EF4-FFF2-40B4-BE49-F238E27FC236}">
                <a16:creationId xmlns:a16="http://schemas.microsoft.com/office/drawing/2014/main" id="{C9CE8DB4-AF1E-59B9-0026-DA252D67494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F0D5481-5C46-5834-A537-80AFEF94D193}"/>
              </a:ext>
            </a:extLst>
          </p:cNvPr>
          <p:cNvPicPr>
            <a:picLocks noChangeAspect="1"/>
          </p:cNvPicPr>
          <p:nvPr/>
        </p:nvPicPr>
        <p:blipFill>
          <a:blip r:embed="rId2"/>
          <a:stretch>
            <a:fillRect/>
          </a:stretch>
        </p:blipFill>
        <p:spPr>
          <a:xfrm>
            <a:off x="216214" y="184664"/>
            <a:ext cx="4001694" cy="6516174"/>
          </a:xfrm>
          <a:prstGeom prst="rect">
            <a:avLst/>
          </a:prstGeom>
          <a:ln w="6350">
            <a:solidFill>
              <a:schemeClr val="tx1"/>
            </a:solidFill>
          </a:ln>
        </p:spPr>
      </p:pic>
      <p:pic>
        <p:nvPicPr>
          <p:cNvPr id="9" name="Picture 8">
            <a:extLst>
              <a:ext uri="{FF2B5EF4-FFF2-40B4-BE49-F238E27FC236}">
                <a16:creationId xmlns:a16="http://schemas.microsoft.com/office/drawing/2014/main" id="{022F5C77-457D-D435-CA82-6D1C8A7C41B3}"/>
              </a:ext>
            </a:extLst>
          </p:cNvPr>
          <p:cNvPicPr>
            <a:picLocks noChangeAspect="1"/>
          </p:cNvPicPr>
          <p:nvPr/>
        </p:nvPicPr>
        <p:blipFill>
          <a:blip r:embed="rId3"/>
          <a:stretch>
            <a:fillRect/>
          </a:stretch>
        </p:blipFill>
        <p:spPr>
          <a:xfrm>
            <a:off x="2655663" y="184664"/>
            <a:ext cx="3843991" cy="6516174"/>
          </a:xfrm>
          <a:prstGeom prst="rect">
            <a:avLst/>
          </a:prstGeom>
          <a:ln w="6350">
            <a:solidFill>
              <a:schemeClr val="tx1"/>
            </a:solidFill>
          </a:ln>
        </p:spPr>
      </p:pic>
      <p:pic>
        <p:nvPicPr>
          <p:cNvPr id="10" name="Picture 9">
            <a:extLst>
              <a:ext uri="{FF2B5EF4-FFF2-40B4-BE49-F238E27FC236}">
                <a16:creationId xmlns:a16="http://schemas.microsoft.com/office/drawing/2014/main" id="{A967017A-2314-8409-014D-F18156E787DE}"/>
              </a:ext>
            </a:extLst>
          </p:cNvPr>
          <p:cNvPicPr>
            <a:picLocks noChangeAspect="1"/>
          </p:cNvPicPr>
          <p:nvPr/>
        </p:nvPicPr>
        <p:blipFill>
          <a:blip r:embed="rId3"/>
          <a:srcRect l="2571" t="8390" r="7942" b="43164"/>
          <a:stretch>
            <a:fillRect/>
          </a:stretch>
        </p:blipFill>
        <p:spPr>
          <a:xfrm>
            <a:off x="4860364" y="723499"/>
            <a:ext cx="5926092" cy="5438503"/>
          </a:xfrm>
          <a:prstGeom prst="rect">
            <a:avLst/>
          </a:prstGeom>
          <a:ln w="6350">
            <a:solidFill>
              <a:schemeClr val="tx1"/>
            </a:solidFill>
          </a:ln>
        </p:spPr>
      </p:pic>
    </p:spTree>
    <p:extLst>
      <p:ext uri="{BB962C8B-B14F-4D97-AF65-F5344CB8AC3E}">
        <p14:creationId xmlns:p14="http://schemas.microsoft.com/office/powerpoint/2010/main" val="422442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B6401-BCC6-FCED-859C-4F95ED89F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2AB55-D7F3-2693-C495-028A9BE155D1}"/>
              </a:ext>
            </a:extLst>
          </p:cNvPr>
          <p:cNvSpPr>
            <a:spLocks noGrp="1"/>
          </p:cNvSpPr>
          <p:nvPr>
            <p:ph type="title"/>
          </p:nvPr>
        </p:nvSpPr>
        <p:spPr>
          <a:xfrm>
            <a:off x="9566365" y="-1"/>
            <a:ext cx="262563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All Writs Act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179A5BE-E452-AAA8-4703-BEE488898CDB}"/>
              </a:ext>
            </a:extLst>
          </p:cNvPr>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a:extLst>
              <a:ext uri="{FF2B5EF4-FFF2-40B4-BE49-F238E27FC236}">
                <a16:creationId xmlns:a16="http://schemas.microsoft.com/office/drawing/2014/main" id="{765B1738-2F68-B238-CC1A-6CC27BD1E15A}"/>
              </a:ext>
            </a:extLst>
          </p:cNvPr>
          <p:cNvSpPr txBox="1">
            <a:spLocks noChangeArrowheads="1"/>
          </p:cNvSpPr>
          <p:nvPr/>
        </p:nvSpPr>
        <p:spPr bwMode="auto">
          <a:xfrm>
            <a:off x="9406466" y="6488668"/>
            <a:ext cx="27855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Dean Foods (U.S. 1966)</a:t>
            </a:r>
          </a:p>
        </p:txBody>
      </p:sp>
      <p:sp>
        <p:nvSpPr>
          <p:cNvPr id="7" name="Rectangle 6">
            <a:extLst>
              <a:ext uri="{FF2B5EF4-FFF2-40B4-BE49-F238E27FC236}">
                <a16:creationId xmlns:a16="http://schemas.microsoft.com/office/drawing/2014/main" id="{26DE1A80-18E8-1DDB-82F2-7D80E66876D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B4A2AC8-5541-5343-A7C7-BE4FC88F5683}"/>
              </a:ext>
            </a:extLst>
          </p:cNvPr>
          <p:cNvPicPr>
            <a:picLocks noChangeAspect="1"/>
          </p:cNvPicPr>
          <p:nvPr/>
        </p:nvPicPr>
        <p:blipFill>
          <a:blip r:embed="rId2"/>
          <a:stretch>
            <a:fillRect/>
          </a:stretch>
        </p:blipFill>
        <p:spPr>
          <a:xfrm>
            <a:off x="209066" y="212170"/>
            <a:ext cx="3561672" cy="6488668"/>
          </a:xfrm>
          <a:prstGeom prst="rect">
            <a:avLst/>
          </a:prstGeom>
          <a:ln w="6350">
            <a:solidFill>
              <a:schemeClr val="tx1"/>
            </a:solidFill>
          </a:ln>
        </p:spPr>
      </p:pic>
      <p:pic>
        <p:nvPicPr>
          <p:cNvPr id="8" name="Picture 7">
            <a:extLst>
              <a:ext uri="{FF2B5EF4-FFF2-40B4-BE49-F238E27FC236}">
                <a16:creationId xmlns:a16="http://schemas.microsoft.com/office/drawing/2014/main" id="{C92DC321-8C19-3047-3B9A-FB949754FC33}"/>
              </a:ext>
            </a:extLst>
          </p:cNvPr>
          <p:cNvPicPr>
            <a:picLocks noChangeAspect="1"/>
          </p:cNvPicPr>
          <p:nvPr/>
        </p:nvPicPr>
        <p:blipFill>
          <a:blip r:embed="rId2"/>
          <a:srcRect l="2076" t="13236" r="1587" b="44085"/>
          <a:stretch>
            <a:fillRect/>
          </a:stretch>
        </p:blipFill>
        <p:spPr>
          <a:xfrm>
            <a:off x="2984544" y="772885"/>
            <a:ext cx="6581821" cy="5312230"/>
          </a:xfrm>
          <a:prstGeom prst="rect">
            <a:avLst/>
          </a:prstGeom>
          <a:ln w="6350">
            <a:solidFill>
              <a:schemeClr val="tx1"/>
            </a:solidFill>
          </a:ln>
        </p:spPr>
      </p:pic>
    </p:spTree>
    <p:extLst>
      <p:ext uri="{BB962C8B-B14F-4D97-AF65-F5344CB8AC3E}">
        <p14:creationId xmlns:p14="http://schemas.microsoft.com/office/powerpoint/2010/main" val="89818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BC7FB-3EC2-F85E-0212-D29275042E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FB01D9-58AA-6F46-31B4-AFF84AB7A919}"/>
              </a:ext>
            </a:extLst>
          </p:cNvPr>
          <p:cNvSpPr>
            <a:spLocks noGrp="1"/>
          </p:cNvSpPr>
          <p:nvPr>
            <p:ph type="title"/>
          </p:nvPr>
        </p:nvSpPr>
        <p:spPr>
          <a:xfrm>
            <a:off x="8843554" y="-2"/>
            <a:ext cx="334844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All Writs Power Intact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215D857-92B7-0C62-7D74-C2C438D336EF}"/>
              </a:ext>
            </a:extLst>
          </p:cNvPr>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a:extLst>
              <a:ext uri="{FF2B5EF4-FFF2-40B4-BE49-F238E27FC236}">
                <a16:creationId xmlns:a16="http://schemas.microsoft.com/office/drawing/2014/main" id="{40280864-A5C7-2F88-9CB2-DA3D44C8876E}"/>
              </a:ext>
            </a:extLst>
          </p:cNvPr>
          <p:cNvSpPr txBox="1">
            <a:spLocks noChangeArrowheads="1"/>
          </p:cNvSpPr>
          <p:nvPr/>
        </p:nvSpPr>
        <p:spPr bwMode="auto">
          <a:xfrm>
            <a:off x="9406466" y="6488668"/>
            <a:ext cx="27855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Dean Foods (U.S. 1966)</a:t>
            </a:r>
          </a:p>
        </p:txBody>
      </p:sp>
      <p:sp>
        <p:nvSpPr>
          <p:cNvPr id="7" name="Rectangle 6">
            <a:extLst>
              <a:ext uri="{FF2B5EF4-FFF2-40B4-BE49-F238E27FC236}">
                <a16:creationId xmlns:a16="http://schemas.microsoft.com/office/drawing/2014/main" id="{662B1EC8-57D6-D108-F86C-CA415855F38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B29F150-2131-F463-F96B-7ADD714E6C59}"/>
              </a:ext>
            </a:extLst>
          </p:cNvPr>
          <p:cNvPicPr>
            <a:picLocks noChangeAspect="1"/>
          </p:cNvPicPr>
          <p:nvPr/>
        </p:nvPicPr>
        <p:blipFill>
          <a:blip r:embed="rId2"/>
          <a:stretch>
            <a:fillRect/>
          </a:stretch>
        </p:blipFill>
        <p:spPr>
          <a:xfrm>
            <a:off x="178363" y="207818"/>
            <a:ext cx="3691695" cy="6442364"/>
          </a:xfrm>
          <a:prstGeom prst="rect">
            <a:avLst/>
          </a:prstGeom>
          <a:ln w="6350">
            <a:solidFill>
              <a:schemeClr val="tx1"/>
            </a:solidFill>
          </a:ln>
        </p:spPr>
      </p:pic>
      <p:pic>
        <p:nvPicPr>
          <p:cNvPr id="8" name="Picture 7">
            <a:extLst>
              <a:ext uri="{FF2B5EF4-FFF2-40B4-BE49-F238E27FC236}">
                <a16:creationId xmlns:a16="http://schemas.microsoft.com/office/drawing/2014/main" id="{1B6A4B33-FE2D-3B5C-11D1-0EF5CB12B0AD}"/>
              </a:ext>
            </a:extLst>
          </p:cNvPr>
          <p:cNvPicPr>
            <a:picLocks noChangeAspect="1"/>
          </p:cNvPicPr>
          <p:nvPr/>
        </p:nvPicPr>
        <p:blipFill>
          <a:blip r:embed="rId2"/>
          <a:srcRect l="3078" t="75269" r="5629" b="1413"/>
          <a:stretch>
            <a:fillRect/>
          </a:stretch>
        </p:blipFill>
        <p:spPr>
          <a:xfrm>
            <a:off x="2130118" y="2135793"/>
            <a:ext cx="8957023" cy="3992473"/>
          </a:xfrm>
          <a:prstGeom prst="rect">
            <a:avLst/>
          </a:prstGeom>
          <a:ln w="6350">
            <a:solidFill>
              <a:schemeClr val="tx1"/>
            </a:solidFill>
          </a:ln>
        </p:spPr>
      </p:pic>
    </p:spTree>
    <p:extLst>
      <p:ext uri="{BB962C8B-B14F-4D97-AF65-F5344CB8AC3E}">
        <p14:creationId xmlns:p14="http://schemas.microsoft.com/office/powerpoint/2010/main" val="33409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C3347-8354-1AC8-AF87-ED3E195AED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51F15-16FF-04F1-27FE-D2E62C1FF2CF}"/>
              </a:ext>
            </a:extLst>
          </p:cNvPr>
          <p:cNvSpPr>
            <a:spLocks noGrp="1"/>
          </p:cNvSpPr>
          <p:nvPr>
            <p:ph type="title"/>
          </p:nvPr>
        </p:nvSpPr>
        <p:spPr>
          <a:xfrm>
            <a:off x="3831167" y="-2"/>
            <a:ext cx="83608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Can Seek Preliminary Injunction under All Writs Act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3178A0D-360A-CB5B-05E4-C931DE198416}"/>
              </a:ext>
            </a:extLst>
          </p:cNvPr>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a:extLst>
              <a:ext uri="{FF2B5EF4-FFF2-40B4-BE49-F238E27FC236}">
                <a16:creationId xmlns:a16="http://schemas.microsoft.com/office/drawing/2014/main" id="{04987C22-CD91-11C1-3811-0960ED4E236D}"/>
              </a:ext>
            </a:extLst>
          </p:cNvPr>
          <p:cNvSpPr txBox="1">
            <a:spLocks noChangeArrowheads="1"/>
          </p:cNvSpPr>
          <p:nvPr/>
        </p:nvSpPr>
        <p:spPr bwMode="auto">
          <a:xfrm>
            <a:off x="9406466" y="6488668"/>
            <a:ext cx="27855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Dean Foods (U.S. 1966)</a:t>
            </a:r>
          </a:p>
        </p:txBody>
      </p:sp>
      <p:sp>
        <p:nvSpPr>
          <p:cNvPr id="7" name="Rectangle 6">
            <a:extLst>
              <a:ext uri="{FF2B5EF4-FFF2-40B4-BE49-F238E27FC236}">
                <a16:creationId xmlns:a16="http://schemas.microsoft.com/office/drawing/2014/main" id="{445448ED-7F70-989C-E3D1-98ACC35B872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385C74A-C016-F5CB-99B8-5FE93B8597D6}"/>
              </a:ext>
            </a:extLst>
          </p:cNvPr>
          <p:cNvPicPr>
            <a:picLocks noChangeAspect="1"/>
          </p:cNvPicPr>
          <p:nvPr/>
        </p:nvPicPr>
        <p:blipFill>
          <a:blip r:embed="rId2"/>
          <a:stretch>
            <a:fillRect/>
          </a:stretch>
        </p:blipFill>
        <p:spPr>
          <a:xfrm>
            <a:off x="199427" y="196327"/>
            <a:ext cx="3686772" cy="6465345"/>
          </a:xfrm>
          <a:prstGeom prst="rect">
            <a:avLst/>
          </a:prstGeom>
          <a:ln w="6350">
            <a:solidFill>
              <a:schemeClr val="tx1"/>
            </a:solidFill>
          </a:ln>
        </p:spPr>
      </p:pic>
      <p:pic>
        <p:nvPicPr>
          <p:cNvPr id="8" name="Picture 7">
            <a:extLst>
              <a:ext uri="{FF2B5EF4-FFF2-40B4-BE49-F238E27FC236}">
                <a16:creationId xmlns:a16="http://schemas.microsoft.com/office/drawing/2014/main" id="{E240FE9B-4AA6-C0D1-9A2B-D353EA728CB6}"/>
              </a:ext>
            </a:extLst>
          </p:cNvPr>
          <p:cNvPicPr>
            <a:picLocks noChangeAspect="1"/>
          </p:cNvPicPr>
          <p:nvPr/>
        </p:nvPicPr>
        <p:blipFill>
          <a:blip r:embed="rId2"/>
          <a:srcRect l="4374" t="8357" r="6407" b="69381"/>
          <a:stretch>
            <a:fillRect/>
          </a:stretch>
        </p:blipFill>
        <p:spPr>
          <a:xfrm>
            <a:off x="2641599" y="1413934"/>
            <a:ext cx="7991065" cy="3496733"/>
          </a:xfrm>
          <a:prstGeom prst="rect">
            <a:avLst/>
          </a:prstGeom>
          <a:ln w="6350">
            <a:solidFill>
              <a:schemeClr val="tx1"/>
            </a:solidFill>
          </a:ln>
        </p:spPr>
      </p:pic>
    </p:spTree>
    <p:extLst>
      <p:ext uri="{BB962C8B-B14F-4D97-AF65-F5344CB8AC3E}">
        <p14:creationId xmlns:p14="http://schemas.microsoft.com/office/powerpoint/2010/main" val="421845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EAFEE-CBA8-2C8F-5350-DA590D421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DB98F-0973-3A66-4D25-2EE6A4D6DF0A}"/>
              </a:ext>
            </a:extLst>
          </p:cNvPr>
          <p:cNvSpPr>
            <a:spLocks noGrp="1"/>
          </p:cNvSpPr>
          <p:nvPr>
            <p:ph type="title"/>
          </p:nvPr>
        </p:nvSpPr>
        <p:spPr>
          <a:xfrm>
            <a:off x="9952567" y="-2"/>
            <a:ext cx="22394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Other 4: Nope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19A24E5-8E6D-ED76-5CA7-23AE6D99E72C}"/>
              </a:ext>
            </a:extLst>
          </p:cNvPr>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a:extLst>
              <a:ext uri="{FF2B5EF4-FFF2-40B4-BE49-F238E27FC236}">
                <a16:creationId xmlns:a16="http://schemas.microsoft.com/office/drawing/2014/main" id="{AA9AC2B5-FFB0-E0F1-DBFD-12A3B81234ED}"/>
              </a:ext>
            </a:extLst>
          </p:cNvPr>
          <p:cNvSpPr txBox="1">
            <a:spLocks noChangeArrowheads="1"/>
          </p:cNvSpPr>
          <p:nvPr/>
        </p:nvSpPr>
        <p:spPr bwMode="auto">
          <a:xfrm>
            <a:off x="9406466" y="6488668"/>
            <a:ext cx="27855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Dean Foods (U.S. 1966)</a:t>
            </a:r>
          </a:p>
        </p:txBody>
      </p:sp>
      <p:sp>
        <p:nvSpPr>
          <p:cNvPr id="7" name="Rectangle 6">
            <a:extLst>
              <a:ext uri="{FF2B5EF4-FFF2-40B4-BE49-F238E27FC236}">
                <a16:creationId xmlns:a16="http://schemas.microsoft.com/office/drawing/2014/main" id="{7D20FE11-8D18-96D5-AF6F-E743A2D7DE2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2D57B87-C392-4FE8-19ED-CB1D568606A0}"/>
              </a:ext>
            </a:extLst>
          </p:cNvPr>
          <p:cNvPicPr>
            <a:picLocks noChangeAspect="1"/>
          </p:cNvPicPr>
          <p:nvPr/>
        </p:nvPicPr>
        <p:blipFill>
          <a:blip r:embed="rId2"/>
          <a:stretch>
            <a:fillRect/>
          </a:stretch>
        </p:blipFill>
        <p:spPr>
          <a:xfrm>
            <a:off x="199427" y="196327"/>
            <a:ext cx="3686772" cy="6465345"/>
          </a:xfrm>
          <a:prstGeom prst="rect">
            <a:avLst/>
          </a:prstGeom>
          <a:ln w="6350">
            <a:solidFill>
              <a:schemeClr val="tx1"/>
            </a:solidFill>
          </a:ln>
        </p:spPr>
      </p:pic>
      <p:pic>
        <p:nvPicPr>
          <p:cNvPr id="8" name="Picture 7">
            <a:extLst>
              <a:ext uri="{FF2B5EF4-FFF2-40B4-BE49-F238E27FC236}">
                <a16:creationId xmlns:a16="http://schemas.microsoft.com/office/drawing/2014/main" id="{BE8944FD-99DB-3B59-F697-87078EF6FC7F}"/>
              </a:ext>
            </a:extLst>
          </p:cNvPr>
          <p:cNvPicPr>
            <a:picLocks noChangeAspect="1"/>
          </p:cNvPicPr>
          <p:nvPr/>
        </p:nvPicPr>
        <p:blipFill>
          <a:blip r:embed="rId2"/>
          <a:srcRect l="4489" t="29506" r="6752" b="29833"/>
          <a:stretch>
            <a:fillRect/>
          </a:stretch>
        </p:blipFill>
        <p:spPr>
          <a:xfrm>
            <a:off x="3340098" y="1056216"/>
            <a:ext cx="5907127" cy="4745568"/>
          </a:xfrm>
          <a:prstGeom prst="rect">
            <a:avLst/>
          </a:prstGeom>
          <a:ln w="6350">
            <a:solidFill>
              <a:schemeClr val="tx1"/>
            </a:solidFill>
          </a:ln>
        </p:spPr>
      </p:pic>
    </p:spTree>
    <p:extLst>
      <p:ext uri="{BB962C8B-B14F-4D97-AF65-F5344CB8AC3E}">
        <p14:creationId xmlns:p14="http://schemas.microsoft.com/office/powerpoint/2010/main" val="5079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644C3-8C13-6176-CE99-F8170B212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E4941-F31C-4AB4-5907-A6CC23A77585}"/>
              </a:ext>
            </a:extLst>
          </p:cNvPr>
          <p:cNvSpPr>
            <a:spLocks noGrp="1"/>
          </p:cNvSpPr>
          <p:nvPr>
            <p:ph type="title"/>
          </p:nvPr>
        </p:nvSpPr>
        <p:spPr>
          <a:xfrm>
            <a:off x="9952567" y="-2"/>
            <a:ext cx="22394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Other 4: Nope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B3866DE-891C-2196-FA30-B640611E0011}"/>
              </a:ext>
            </a:extLst>
          </p:cNvPr>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a:extLst>
              <a:ext uri="{FF2B5EF4-FFF2-40B4-BE49-F238E27FC236}">
                <a16:creationId xmlns:a16="http://schemas.microsoft.com/office/drawing/2014/main" id="{648C4C00-C3DE-EC50-CF87-8E1DE62B4990}"/>
              </a:ext>
            </a:extLst>
          </p:cNvPr>
          <p:cNvSpPr txBox="1">
            <a:spLocks noChangeArrowheads="1"/>
          </p:cNvSpPr>
          <p:nvPr/>
        </p:nvSpPr>
        <p:spPr bwMode="auto">
          <a:xfrm>
            <a:off x="9406466" y="6488668"/>
            <a:ext cx="27855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Dean Foods (U.S. 1966)</a:t>
            </a:r>
          </a:p>
        </p:txBody>
      </p:sp>
      <p:sp>
        <p:nvSpPr>
          <p:cNvPr id="7" name="Rectangle 6">
            <a:extLst>
              <a:ext uri="{FF2B5EF4-FFF2-40B4-BE49-F238E27FC236}">
                <a16:creationId xmlns:a16="http://schemas.microsoft.com/office/drawing/2014/main" id="{1917550B-BD3C-4AFB-A9C8-EB7FB3EEBA9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7E47970-9181-90CF-BDC9-5392FEB5614D}"/>
              </a:ext>
            </a:extLst>
          </p:cNvPr>
          <p:cNvPicPr>
            <a:picLocks noChangeAspect="1"/>
          </p:cNvPicPr>
          <p:nvPr/>
        </p:nvPicPr>
        <p:blipFill>
          <a:blip r:embed="rId2"/>
          <a:stretch>
            <a:fillRect/>
          </a:stretch>
        </p:blipFill>
        <p:spPr>
          <a:xfrm>
            <a:off x="199427" y="196327"/>
            <a:ext cx="3686772" cy="6465345"/>
          </a:xfrm>
          <a:prstGeom prst="rect">
            <a:avLst/>
          </a:prstGeom>
          <a:ln w="6350">
            <a:solidFill>
              <a:schemeClr val="tx1"/>
            </a:solidFill>
          </a:ln>
        </p:spPr>
      </p:pic>
      <p:pic>
        <p:nvPicPr>
          <p:cNvPr id="3" name="Picture 2">
            <a:extLst>
              <a:ext uri="{FF2B5EF4-FFF2-40B4-BE49-F238E27FC236}">
                <a16:creationId xmlns:a16="http://schemas.microsoft.com/office/drawing/2014/main" id="{43F66261-865B-CB8D-84A0-59AA859AAD34}"/>
              </a:ext>
            </a:extLst>
          </p:cNvPr>
          <p:cNvPicPr>
            <a:picLocks noChangeAspect="1"/>
          </p:cNvPicPr>
          <p:nvPr/>
        </p:nvPicPr>
        <p:blipFill>
          <a:blip r:embed="rId2"/>
          <a:srcRect l="4489" t="69251" r="6752" b="9404"/>
          <a:stretch>
            <a:fillRect/>
          </a:stretch>
        </p:blipFill>
        <p:spPr>
          <a:xfrm>
            <a:off x="3465231" y="2171700"/>
            <a:ext cx="7428077" cy="3132666"/>
          </a:xfrm>
          <a:prstGeom prst="rect">
            <a:avLst/>
          </a:prstGeom>
          <a:ln w="6350">
            <a:solidFill>
              <a:schemeClr val="tx1"/>
            </a:solidFill>
          </a:ln>
        </p:spPr>
      </p:pic>
    </p:spTree>
    <p:extLst>
      <p:ext uri="{BB962C8B-B14F-4D97-AF65-F5344CB8AC3E}">
        <p14:creationId xmlns:p14="http://schemas.microsoft.com/office/powerpoint/2010/main" val="6877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CFA2E-DA4D-22BA-BADE-CB90776DD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34B6B-6CED-F0B2-9DFE-DF4B79B19DA9}"/>
              </a:ext>
            </a:extLst>
          </p:cNvPr>
          <p:cNvSpPr>
            <a:spLocks noGrp="1"/>
          </p:cNvSpPr>
          <p:nvPr>
            <p:ph type="title"/>
          </p:nvPr>
        </p:nvSpPr>
        <p:spPr>
          <a:xfrm>
            <a:off x="9306369" y="-2"/>
            <a:ext cx="288563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1973 Amendments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DBEFA27-261B-9A09-4FA8-7F9DCB7EC825}"/>
              </a:ext>
            </a:extLst>
          </p:cNvPr>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a:extLst>
              <a:ext uri="{FF2B5EF4-FFF2-40B4-BE49-F238E27FC236}">
                <a16:creationId xmlns:a16="http://schemas.microsoft.com/office/drawing/2014/main" id="{F10B46FE-99D6-FE3D-82FE-E7E86280BB8B}"/>
              </a:ext>
            </a:extLst>
          </p:cNvPr>
          <p:cNvSpPr txBox="1">
            <a:spLocks noChangeArrowheads="1"/>
          </p:cNvSpPr>
          <p:nvPr/>
        </p:nvSpPr>
        <p:spPr bwMode="auto">
          <a:xfrm>
            <a:off x="8844742" y="6488668"/>
            <a:ext cx="33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93-153 (16 Nov 1973)</a:t>
            </a:r>
          </a:p>
        </p:txBody>
      </p:sp>
      <p:sp>
        <p:nvSpPr>
          <p:cNvPr id="7" name="Rectangle 6">
            <a:extLst>
              <a:ext uri="{FF2B5EF4-FFF2-40B4-BE49-F238E27FC236}">
                <a16:creationId xmlns:a16="http://schemas.microsoft.com/office/drawing/2014/main" id="{AD43A17E-68CE-676B-A4BA-EF526539707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5C2F55F-A46C-C4AC-4F6D-066B827D7D36}"/>
              </a:ext>
            </a:extLst>
          </p:cNvPr>
          <p:cNvPicPr>
            <a:picLocks noChangeAspect="1"/>
          </p:cNvPicPr>
          <p:nvPr/>
        </p:nvPicPr>
        <p:blipFill>
          <a:blip r:embed="rId2"/>
          <a:stretch>
            <a:fillRect/>
          </a:stretch>
        </p:blipFill>
        <p:spPr>
          <a:xfrm>
            <a:off x="228534" y="209004"/>
            <a:ext cx="4537850" cy="6491834"/>
          </a:xfrm>
          <a:prstGeom prst="rect">
            <a:avLst/>
          </a:prstGeom>
          <a:ln w="6350">
            <a:solidFill>
              <a:schemeClr val="tx1"/>
            </a:solidFill>
          </a:ln>
        </p:spPr>
      </p:pic>
      <p:pic>
        <p:nvPicPr>
          <p:cNvPr id="8" name="Picture 7">
            <a:extLst>
              <a:ext uri="{FF2B5EF4-FFF2-40B4-BE49-F238E27FC236}">
                <a16:creationId xmlns:a16="http://schemas.microsoft.com/office/drawing/2014/main" id="{4D4FABAD-1919-E8CB-91AF-9F6DF68F1475}"/>
              </a:ext>
            </a:extLst>
          </p:cNvPr>
          <p:cNvPicPr>
            <a:picLocks noChangeAspect="1"/>
          </p:cNvPicPr>
          <p:nvPr/>
        </p:nvPicPr>
        <p:blipFill>
          <a:blip r:embed="rId2"/>
          <a:srcRect l="3676" t="44895" r="3104" b="14955"/>
          <a:stretch>
            <a:fillRect/>
          </a:stretch>
        </p:blipFill>
        <p:spPr>
          <a:xfrm>
            <a:off x="2876326" y="1387267"/>
            <a:ext cx="7642044" cy="4708733"/>
          </a:xfrm>
          <a:prstGeom prst="rect">
            <a:avLst/>
          </a:prstGeom>
          <a:ln w="6350">
            <a:solidFill>
              <a:schemeClr val="tx1"/>
            </a:solidFill>
          </a:ln>
        </p:spPr>
      </p:pic>
    </p:spTree>
    <p:extLst>
      <p:ext uri="{BB962C8B-B14F-4D97-AF65-F5344CB8AC3E}">
        <p14:creationId xmlns:p14="http://schemas.microsoft.com/office/powerpoint/2010/main" val="229491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2A238-E54A-2FE2-EE9D-8CC25CC70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84A8C-E18C-F428-71CB-1FEBED411DF7}"/>
              </a:ext>
            </a:extLst>
          </p:cNvPr>
          <p:cNvSpPr>
            <a:spLocks noGrp="1"/>
          </p:cNvSpPr>
          <p:nvPr>
            <p:ph type="title"/>
          </p:nvPr>
        </p:nvSpPr>
        <p:spPr>
          <a:xfrm>
            <a:off x="8653549" y="-1"/>
            <a:ext cx="353845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Additional FTC Powers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5038177-A244-F11D-D310-E57B41381AA1}"/>
              </a:ext>
            </a:extLst>
          </p:cNvPr>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a:extLst>
              <a:ext uri="{FF2B5EF4-FFF2-40B4-BE49-F238E27FC236}">
                <a16:creationId xmlns:a16="http://schemas.microsoft.com/office/drawing/2014/main" id="{07D69139-079F-E532-6854-E4080C7E2D45}"/>
              </a:ext>
            </a:extLst>
          </p:cNvPr>
          <p:cNvSpPr txBox="1">
            <a:spLocks noChangeArrowheads="1"/>
          </p:cNvSpPr>
          <p:nvPr/>
        </p:nvSpPr>
        <p:spPr bwMode="auto">
          <a:xfrm>
            <a:off x="8844742" y="6488668"/>
            <a:ext cx="33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93-153 (16 Nov 1973)</a:t>
            </a:r>
          </a:p>
        </p:txBody>
      </p:sp>
      <p:sp>
        <p:nvSpPr>
          <p:cNvPr id="7" name="Rectangle 6">
            <a:extLst>
              <a:ext uri="{FF2B5EF4-FFF2-40B4-BE49-F238E27FC236}">
                <a16:creationId xmlns:a16="http://schemas.microsoft.com/office/drawing/2014/main" id="{5B9108CD-906C-9BEF-69D7-3BCBAF66514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AA7D8F09-FD8F-B6CB-AB13-BBC09199BFEE}"/>
              </a:ext>
            </a:extLst>
          </p:cNvPr>
          <p:cNvPicPr>
            <a:picLocks noChangeAspect="1"/>
          </p:cNvPicPr>
          <p:nvPr/>
        </p:nvPicPr>
        <p:blipFill>
          <a:blip r:embed="rId2"/>
          <a:stretch>
            <a:fillRect/>
          </a:stretch>
        </p:blipFill>
        <p:spPr>
          <a:xfrm>
            <a:off x="168873" y="184666"/>
            <a:ext cx="4097982" cy="6488668"/>
          </a:xfrm>
          <a:prstGeom prst="rect">
            <a:avLst/>
          </a:prstGeom>
          <a:ln w="6350">
            <a:solidFill>
              <a:schemeClr val="tx1"/>
            </a:solidFill>
          </a:ln>
        </p:spPr>
      </p:pic>
      <p:pic>
        <p:nvPicPr>
          <p:cNvPr id="10" name="Picture 9">
            <a:extLst>
              <a:ext uri="{FF2B5EF4-FFF2-40B4-BE49-F238E27FC236}">
                <a16:creationId xmlns:a16="http://schemas.microsoft.com/office/drawing/2014/main" id="{F12C9F0C-DEE8-3B85-676C-44C2C872909D}"/>
              </a:ext>
            </a:extLst>
          </p:cNvPr>
          <p:cNvPicPr>
            <a:picLocks noChangeAspect="1"/>
          </p:cNvPicPr>
          <p:nvPr/>
        </p:nvPicPr>
        <p:blipFill>
          <a:blip r:embed="rId2"/>
          <a:srcRect l="2716" t="44552" r="14331" b="27785"/>
          <a:stretch>
            <a:fillRect/>
          </a:stretch>
        </p:blipFill>
        <p:spPr>
          <a:xfrm>
            <a:off x="2450904" y="1701800"/>
            <a:ext cx="8209790" cy="4334934"/>
          </a:xfrm>
          <a:prstGeom prst="rect">
            <a:avLst/>
          </a:prstGeom>
          <a:ln w="6350">
            <a:solidFill>
              <a:schemeClr val="tx1"/>
            </a:solidFill>
          </a:ln>
        </p:spPr>
      </p:pic>
    </p:spTree>
    <p:extLst>
      <p:ext uri="{BB962C8B-B14F-4D97-AF65-F5344CB8AC3E}">
        <p14:creationId xmlns:p14="http://schemas.microsoft.com/office/powerpoint/2010/main" val="334925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C95CD-0DFC-987E-C206-397F033405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A55C0-F7C1-D888-80C6-C76D4A771721}"/>
              </a:ext>
            </a:extLst>
          </p:cNvPr>
          <p:cNvSpPr>
            <a:spLocks noGrp="1"/>
          </p:cNvSpPr>
          <p:nvPr>
            <p:ph type="title"/>
          </p:nvPr>
        </p:nvSpPr>
        <p:spPr>
          <a:xfrm>
            <a:off x="5627716" y="-1"/>
            <a:ext cx="6564285" cy="32004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Northern Securities Merger to Be Dissolved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30994BA-DC95-10EC-F758-F2F56CF23484}"/>
              </a:ext>
            </a:extLst>
          </p:cNvPr>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a:extLst>
              <a:ext uri="{FF2B5EF4-FFF2-40B4-BE49-F238E27FC236}">
                <a16:creationId xmlns:a16="http://schemas.microsoft.com/office/drawing/2014/main" id="{E984385A-9837-29D3-9959-CEF67957AF5D}"/>
              </a:ext>
            </a:extLst>
          </p:cNvPr>
          <p:cNvSpPr txBox="1">
            <a:spLocks noChangeArrowheads="1"/>
          </p:cNvSpPr>
          <p:nvPr/>
        </p:nvSpPr>
        <p:spPr bwMode="auto">
          <a:xfrm>
            <a:off x="8782396" y="6488668"/>
            <a:ext cx="34096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(15 Mar 1904)</a:t>
            </a:r>
          </a:p>
        </p:txBody>
      </p:sp>
      <p:sp>
        <p:nvSpPr>
          <p:cNvPr id="7" name="Rectangle 6">
            <a:extLst>
              <a:ext uri="{FF2B5EF4-FFF2-40B4-BE49-F238E27FC236}">
                <a16:creationId xmlns:a16="http://schemas.microsoft.com/office/drawing/2014/main" id="{7D3D4465-7F45-07DD-E346-D8FD9B3116C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656C9A9-A6CB-F09F-B173-5F5DEC5CDE24}"/>
              </a:ext>
            </a:extLst>
          </p:cNvPr>
          <p:cNvPicPr>
            <a:picLocks noChangeAspect="1"/>
          </p:cNvPicPr>
          <p:nvPr/>
        </p:nvPicPr>
        <p:blipFill>
          <a:blip r:embed="rId2"/>
          <a:stretch>
            <a:fillRect/>
          </a:stretch>
        </p:blipFill>
        <p:spPr>
          <a:xfrm>
            <a:off x="160812" y="421909"/>
            <a:ext cx="7968352" cy="6278929"/>
          </a:xfrm>
          <a:prstGeom prst="rect">
            <a:avLst/>
          </a:prstGeom>
          <a:ln w="6350">
            <a:solidFill>
              <a:schemeClr val="tx1"/>
            </a:solidFill>
          </a:ln>
        </p:spPr>
      </p:pic>
      <p:pic>
        <p:nvPicPr>
          <p:cNvPr id="9" name="Picture 8">
            <a:extLst>
              <a:ext uri="{FF2B5EF4-FFF2-40B4-BE49-F238E27FC236}">
                <a16:creationId xmlns:a16="http://schemas.microsoft.com/office/drawing/2014/main" id="{39F0825D-A09D-9DC4-68AF-BAA19F406F54}"/>
              </a:ext>
            </a:extLst>
          </p:cNvPr>
          <p:cNvPicPr>
            <a:picLocks noChangeAspect="1"/>
          </p:cNvPicPr>
          <p:nvPr/>
        </p:nvPicPr>
        <p:blipFill>
          <a:blip r:embed="rId3"/>
          <a:stretch>
            <a:fillRect/>
          </a:stretch>
        </p:blipFill>
        <p:spPr>
          <a:xfrm>
            <a:off x="7517179" y="597095"/>
            <a:ext cx="2630999" cy="5865284"/>
          </a:xfrm>
          <a:prstGeom prst="rect">
            <a:avLst/>
          </a:prstGeom>
          <a:ln w="6350">
            <a:solidFill>
              <a:schemeClr val="tx1"/>
            </a:solidFill>
          </a:ln>
        </p:spPr>
      </p:pic>
    </p:spTree>
    <p:extLst>
      <p:ext uri="{BB962C8B-B14F-4D97-AF65-F5344CB8AC3E}">
        <p14:creationId xmlns:p14="http://schemas.microsoft.com/office/powerpoint/2010/main" val="327015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6A3C0-41AD-E2FD-8461-DDA8FD00AF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E7029-2356-9F44-E4C3-059D124DC885}"/>
              </a:ext>
            </a:extLst>
          </p:cNvPr>
          <p:cNvSpPr>
            <a:spLocks noGrp="1"/>
          </p:cNvSpPr>
          <p:nvPr>
            <p:ph type="title"/>
          </p:nvPr>
        </p:nvSpPr>
        <p:spPr>
          <a:xfrm>
            <a:off x="8640233" y="-2"/>
            <a:ext cx="355176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Injunction Powers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D547E00-97A0-9776-0311-481C3980B8C0}"/>
              </a:ext>
            </a:extLst>
          </p:cNvPr>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a:extLst>
              <a:ext uri="{FF2B5EF4-FFF2-40B4-BE49-F238E27FC236}">
                <a16:creationId xmlns:a16="http://schemas.microsoft.com/office/drawing/2014/main" id="{91BEF9E2-6E8F-A635-717D-7DDD917F79A1}"/>
              </a:ext>
            </a:extLst>
          </p:cNvPr>
          <p:cNvSpPr txBox="1">
            <a:spLocks noChangeArrowheads="1"/>
          </p:cNvSpPr>
          <p:nvPr/>
        </p:nvSpPr>
        <p:spPr bwMode="auto">
          <a:xfrm>
            <a:off x="8844742" y="6488668"/>
            <a:ext cx="3347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93-153 (16 Nov 1973)</a:t>
            </a:r>
          </a:p>
        </p:txBody>
      </p:sp>
      <p:sp>
        <p:nvSpPr>
          <p:cNvPr id="7" name="Rectangle 6">
            <a:extLst>
              <a:ext uri="{FF2B5EF4-FFF2-40B4-BE49-F238E27FC236}">
                <a16:creationId xmlns:a16="http://schemas.microsoft.com/office/drawing/2014/main" id="{11F25A0C-837F-8AC6-D76B-CAFA17E0F47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F2D6307-460B-44F3-3BE7-01B3188DF44D}"/>
              </a:ext>
            </a:extLst>
          </p:cNvPr>
          <p:cNvPicPr>
            <a:picLocks noChangeAspect="1"/>
          </p:cNvPicPr>
          <p:nvPr/>
        </p:nvPicPr>
        <p:blipFill>
          <a:blip r:embed="rId2"/>
          <a:stretch>
            <a:fillRect/>
          </a:stretch>
        </p:blipFill>
        <p:spPr>
          <a:xfrm>
            <a:off x="150612" y="184664"/>
            <a:ext cx="4186622" cy="6516174"/>
          </a:xfrm>
          <a:prstGeom prst="rect">
            <a:avLst/>
          </a:prstGeom>
          <a:ln w="6350">
            <a:solidFill>
              <a:schemeClr val="tx1"/>
            </a:solidFill>
          </a:ln>
        </p:spPr>
      </p:pic>
      <p:pic>
        <p:nvPicPr>
          <p:cNvPr id="8" name="Picture 7">
            <a:extLst>
              <a:ext uri="{FF2B5EF4-FFF2-40B4-BE49-F238E27FC236}">
                <a16:creationId xmlns:a16="http://schemas.microsoft.com/office/drawing/2014/main" id="{2BA20B9C-B60B-4DD8-A988-9A65AB7BE1A3}"/>
              </a:ext>
            </a:extLst>
          </p:cNvPr>
          <p:cNvPicPr>
            <a:picLocks noChangeAspect="1"/>
          </p:cNvPicPr>
          <p:nvPr/>
        </p:nvPicPr>
        <p:blipFill>
          <a:blip r:embed="rId2"/>
          <a:srcRect l="19076" t="36190" r="1257" b="20442"/>
          <a:stretch>
            <a:fillRect/>
          </a:stretch>
        </p:blipFill>
        <p:spPr>
          <a:xfrm>
            <a:off x="3354817" y="1051168"/>
            <a:ext cx="5992383" cy="5077098"/>
          </a:xfrm>
          <a:prstGeom prst="rect">
            <a:avLst/>
          </a:prstGeom>
          <a:ln w="6350">
            <a:solidFill>
              <a:schemeClr val="tx1"/>
            </a:solidFill>
          </a:ln>
        </p:spPr>
      </p:pic>
    </p:spTree>
    <p:extLst>
      <p:ext uri="{BB962C8B-B14F-4D97-AF65-F5344CB8AC3E}">
        <p14:creationId xmlns:p14="http://schemas.microsoft.com/office/powerpoint/2010/main" val="92133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4ADAD-334F-2E71-56E6-B95084ECA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3C1077-3FE2-398D-1F23-229EE238C3DE}"/>
              </a:ext>
            </a:extLst>
          </p:cNvPr>
          <p:cNvSpPr>
            <a:spLocks noGrp="1"/>
          </p:cNvSpPr>
          <p:nvPr>
            <p:ph type="title"/>
          </p:nvPr>
        </p:nvSpPr>
        <p:spPr>
          <a:xfrm>
            <a:off x="9723967" y="-1"/>
            <a:ext cx="24680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Early Case Law</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8A32675-C351-BF7B-EFB9-58A6E51274A8}"/>
              </a:ext>
            </a:extLst>
          </p:cNvPr>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a:extLst>
              <a:ext uri="{FF2B5EF4-FFF2-40B4-BE49-F238E27FC236}">
                <a16:creationId xmlns:a16="http://schemas.microsoft.com/office/drawing/2014/main" id="{1E815A3A-9DA4-9ABC-2DE1-D4C87BFDE4A8}"/>
              </a:ext>
            </a:extLst>
          </p:cNvPr>
          <p:cNvSpPr txBox="1">
            <a:spLocks noChangeArrowheads="1"/>
          </p:cNvSpPr>
          <p:nvPr/>
        </p:nvSpPr>
        <p:spPr bwMode="auto">
          <a:xfrm>
            <a:off x="9090494" y="6488668"/>
            <a:ext cx="31015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529 F.2d 196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Cir. 1976)</a:t>
            </a:r>
          </a:p>
        </p:txBody>
      </p:sp>
      <p:sp>
        <p:nvSpPr>
          <p:cNvPr id="7" name="Rectangle 6">
            <a:extLst>
              <a:ext uri="{FF2B5EF4-FFF2-40B4-BE49-F238E27FC236}">
                <a16:creationId xmlns:a16="http://schemas.microsoft.com/office/drawing/2014/main" id="{51F013FA-3CB5-57F9-F181-A383827B064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63ADCD8-DCEC-9F83-96D4-A381738FCC2E}"/>
              </a:ext>
            </a:extLst>
          </p:cNvPr>
          <p:cNvPicPr>
            <a:picLocks noChangeAspect="1"/>
          </p:cNvPicPr>
          <p:nvPr/>
        </p:nvPicPr>
        <p:blipFill>
          <a:blip r:embed="rId2"/>
          <a:stretch>
            <a:fillRect/>
          </a:stretch>
        </p:blipFill>
        <p:spPr>
          <a:xfrm>
            <a:off x="976475" y="209004"/>
            <a:ext cx="4403616" cy="6491834"/>
          </a:xfrm>
          <a:prstGeom prst="rect">
            <a:avLst/>
          </a:prstGeom>
          <a:ln w="6350">
            <a:solidFill>
              <a:schemeClr val="tx1"/>
            </a:solidFill>
          </a:ln>
        </p:spPr>
      </p:pic>
      <p:pic>
        <p:nvPicPr>
          <p:cNvPr id="9" name="Picture 8">
            <a:extLst>
              <a:ext uri="{FF2B5EF4-FFF2-40B4-BE49-F238E27FC236}">
                <a16:creationId xmlns:a16="http://schemas.microsoft.com/office/drawing/2014/main" id="{4C8597A2-28AE-7A15-1C80-0EAC7795FAF8}"/>
              </a:ext>
            </a:extLst>
          </p:cNvPr>
          <p:cNvPicPr>
            <a:picLocks noChangeAspect="1"/>
          </p:cNvPicPr>
          <p:nvPr/>
        </p:nvPicPr>
        <p:blipFill>
          <a:blip r:embed="rId3"/>
          <a:stretch>
            <a:fillRect/>
          </a:stretch>
        </p:blipFill>
        <p:spPr>
          <a:xfrm>
            <a:off x="4216923" y="209004"/>
            <a:ext cx="4091637" cy="6491834"/>
          </a:xfrm>
          <a:prstGeom prst="rect">
            <a:avLst/>
          </a:prstGeom>
          <a:ln>
            <a:solidFill>
              <a:schemeClr val="tx1"/>
            </a:solidFill>
          </a:ln>
        </p:spPr>
      </p:pic>
    </p:spTree>
    <p:extLst>
      <p:ext uri="{BB962C8B-B14F-4D97-AF65-F5344CB8AC3E}">
        <p14:creationId xmlns:p14="http://schemas.microsoft.com/office/powerpoint/2010/main" val="94292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CEDE-E13F-C3C3-6814-573FC73DA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974F51-61B6-4554-4400-4EF943FCE377}"/>
              </a:ext>
            </a:extLst>
          </p:cNvPr>
          <p:cNvSpPr>
            <a:spLocks noGrp="1"/>
          </p:cNvSpPr>
          <p:nvPr>
            <p:ph type="title"/>
          </p:nvPr>
        </p:nvSpPr>
        <p:spPr>
          <a:xfrm>
            <a:off x="9347199" y="-2"/>
            <a:ext cx="28448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Hart Scott Rodino</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7AD686A-D32F-08C4-C786-94B39FCBD15F}"/>
              </a:ext>
            </a:extLst>
          </p:cNvPr>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a:extLst>
              <a:ext uri="{FF2B5EF4-FFF2-40B4-BE49-F238E27FC236}">
                <a16:creationId xmlns:a16="http://schemas.microsoft.com/office/drawing/2014/main" id="{B9968DC5-57FF-DDBA-75BB-A739D9868EC4}"/>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94-435 (30 Sept 1976)</a:t>
            </a:r>
          </a:p>
        </p:txBody>
      </p:sp>
      <p:sp>
        <p:nvSpPr>
          <p:cNvPr id="7" name="Rectangle 6">
            <a:extLst>
              <a:ext uri="{FF2B5EF4-FFF2-40B4-BE49-F238E27FC236}">
                <a16:creationId xmlns:a16="http://schemas.microsoft.com/office/drawing/2014/main" id="{929A28D7-947B-5B34-040B-C5CA34A9A9F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00B7C8E-E18B-8172-65CB-2F41C0369D27}"/>
              </a:ext>
            </a:extLst>
          </p:cNvPr>
          <p:cNvPicPr>
            <a:picLocks noChangeAspect="1"/>
          </p:cNvPicPr>
          <p:nvPr/>
        </p:nvPicPr>
        <p:blipFill>
          <a:blip r:embed="rId2"/>
          <a:stretch>
            <a:fillRect/>
          </a:stretch>
        </p:blipFill>
        <p:spPr>
          <a:xfrm>
            <a:off x="202369" y="209004"/>
            <a:ext cx="4068040" cy="6491834"/>
          </a:xfrm>
          <a:prstGeom prst="rect">
            <a:avLst/>
          </a:prstGeom>
          <a:ln w="6350">
            <a:solidFill>
              <a:schemeClr val="tx1"/>
            </a:solidFill>
          </a:ln>
        </p:spPr>
      </p:pic>
      <p:pic>
        <p:nvPicPr>
          <p:cNvPr id="8" name="Picture 7">
            <a:extLst>
              <a:ext uri="{FF2B5EF4-FFF2-40B4-BE49-F238E27FC236}">
                <a16:creationId xmlns:a16="http://schemas.microsoft.com/office/drawing/2014/main" id="{B2E3BC74-B128-1EE2-9CB9-0E43B4F1A343}"/>
              </a:ext>
            </a:extLst>
          </p:cNvPr>
          <p:cNvPicPr>
            <a:picLocks noChangeAspect="1"/>
          </p:cNvPicPr>
          <p:nvPr/>
        </p:nvPicPr>
        <p:blipFill>
          <a:blip r:embed="rId2"/>
          <a:srcRect l="2304" t="4103" r="1470" b="47470"/>
          <a:stretch>
            <a:fillRect/>
          </a:stretch>
        </p:blipFill>
        <p:spPr>
          <a:xfrm>
            <a:off x="3187336" y="631167"/>
            <a:ext cx="7032011" cy="5647508"/>
          </a:xfrm>
          <a:prstGeom prst="rect">
            <a:avLst/>
          </a:prstGeom>
          <a:ln w="6350">
            <a:solidFill>
              <a:schemeClr val="tx1"/>
            </a:solidFill>
          </a:ln>
        </p:spPr>
      </p:pic>
    </p:spTree>
    <p:extLst>
      <p:ext uri="{BB962C8B-B14F-4D97-AF65-F5344CB8AC3E}">
        <p14:creationId xmlns:p14="http://schemas.microsoft.com/office/powerpoint/2010/main" val="370027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D9096-5DE9-5853-CEF4-8249C9BBE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533C64-0DAA-AE2F-9074-7C2F5565816B}"/>
              </a:ext>
            </a:extLst>
          </p:cNvPr>
          <p:cNvSpPr>
            <a:spLocks noGrp="1"/>
          </p:cNvSpPr>
          <p:nvPr>
            <p:ph type="title"/>
          </p:nvPr>
        </p:nvSpPr>
        <p:spPr>
          <a:xfrm>
            <a:off x="5403273" y="-2"/>
            <a:ext cx="678872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Challenges to Below-HSR Threshold Mergers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5CC8BFE-F0C5-6936-2CDD-5407DEB188A1}"/>
              </a:ext>
            </a:extLst>
          </p:cNvPr>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a:extLst>
              <a:ext uri="{FF2B5EF4-FFF2-40B4-BE49-F238E27FC236}">
                <a16:creationId xmlns:a16="http://schemas.microsoft.com/office/drawing/2014/main" id="{1EE0260E-7229-1D71-F3FB-AD0104A45F93}"/>
              </a:ext>
            </a:extLst>
          </p:cNvPr>
          <p:cNvSpPr txBox="1">
            <a:spLocks noChangeArrowheads="1"/>
          </p:cNvSpPr>
          <p:nvPr/>
        </p:nvSpPr>
        <p:spPr bwMode="auto">
          <a:xfrm>
            <a:off x="9651998" y="6488668"/>
            <a:ext cx="25400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Jones Day (Jan 2014)</a:t>
            </a:r>
          </a:p>
        </p:txBody>
      </p:sp>
      <p:sp>
        <p:nvSpPr>
          <p:cNvPr id="7" name="Rectangle 6">
            <a:extLst>
              <a:ext uri="{FF2B5EF4-FFF2-40B4-BE49-F238E27FC236}">
                <a16:creationId xmlns:a16="http://schemas.microsoft.com/office/drawing/2014/main" id="{99B491B2-92A4-CA94-EB52-41AF8331EDD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F7E2C3EF-CFDE-9D52-497E-3613CA0E6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46" y="438788"/>
            <a:ext cx="5732916" cy="6234546"/>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B36A899F-2487-97B8-FCD1-21CAE90EFACB}"/>
              </a:ext>
            </a:extLst>
          </p:cNvPr>
          <p:cNvPicPr>
            <a:picLocks noChangeAspect="1"/>
          </p:cNvPicPr>
          <p:nvPr/>
        </p:nvPicPr>
        <p:blipFill>
          <a:blip r:embed="rId4">
            <a:extLst>
              <a:ext uri="{28A0092B-C50C-407E-A947-70E740481C1C}">
                <a14:useLocalDpi xmlns:a14="http://schemas.microsoft.com/office/drawing/2010/main" val="0"/>
              </a:ext>
            </a:extLst>
          </a:blip>
          <a:srcRect l="17272" t="53206" r="24590" b="19429"/>
          <a:stretch>
            <a:fillRect/>
          </a:stretch>
        </p:blipFill>
        <p:spPr>
          <a:xfrm>
            <a:off x="3126375" y="2065716"/>
            <a:ext cx="8171271" cy="4182684"/>
          </a:xfrm>
          <a:prstGeom prst="rect">
            <a:avLst/>
          </a:prstGeom>
          <a:ln w="6350">
            <a:solidFill>
              <a:schemeClr val="tx1"/>
            </a:solidFill>
          </a:ln>
        </p:spPr>
      </p:pic>
    </p:spTree>
    <p:extLst>
      <p:ext uri="{BB962C8B-B14F-4D97-AF65-F5344CB8AC3E}">
        <p14:creationId xmlns:p14="http://schemas.microsoft.com/office/powerpoint/2010/main" val="148039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7E7C2-3DD1-2C29-2225-0906D01A6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A5EFD-3975-576E-0E77-A30E7A86F872}"/>
              </a:ext>
            </a:extLst>
          </p:cNvPr>
          <p:cNvSpPr>
            <a:spLocks noGrp="1"/>
          </p:cNvSpPr>
          <p:nvPr>
            <p:ph type="title"/>
          </p:nvPr>
        </p:nvSpPr>
        <p:spPr>
          <a:xfrm>
            <a:off x="3973794" y="-2"/>
            <a:ext cx="821820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Challenge of Notified Consummated Merger Under CA7</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F4316FA-E5D9-4EC9-7524-6F7FF6DAE4E1}"/>
              </a:ext>
            </a:extLst>
          </p:cNvPr>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a:extLst>
              <a:ext uri="{FF2B5EF4-FFF2-40B4-BE49-F238E27FC236}">
                <a16:creationId xmlns:a16="http://schemas.microsoft.com/office/drawing/2014/main" id="{5C481729-EBB5-FD5A-19B8-4875A99F60ED}"/>
              </a:ext>
            </a:extLst>
          </p:cNvPr>
          <p:cNvSpPr txBox="1">
            <a:spLocks noChangeArrowheads="1"/>
          </p:cNvSpPr>
          <p:nvPr/>
        </p:nvSpPr>
        <p:spPr bwMode="auto">
          <a:xfrm>
            <a:off x="9930212" y="6488668"/>
            <a:ext cx="22617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(10 Feb 2004)</a:t>
            </a:r>
          </a:p>
        </p:txBody>
      </p:sp>
      <p:sp>
        <p:nvSpPr>
          <p:cNvPr id="7" name="Rectangle 6">
            <a:extLst>
              <a:ext uri="{FF2B5EF4-FFF2-40B4-BE49-F238E27FC236}">
                <a16:creationId xmlns:a16="http://schemas.microsoft.com/office/drawing/2014/main" id="{A2C4371A-EEB1-A704-3322-ABD27F631D5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F941A80F-182F-B4A2-4CC7-6A62950F56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172" y="514019"/>
            <a:ext cx="5663738" cy="6159315"/>
          </a:xfrm>
          <a:prstGeom prst="rect">
            <a:avLst/>
          </a:prstGeom>
          <a:ln w="6350">
            <a:solidFill>
              <a:schemeClr val="tx1"/>
            </a:solidFill>
          </a:ln>
        </p:spPr>
      </p:pic>
      <p:pic>
        <p:nvPicPr>
          <p:cNvPr id="9" name="Picture 8" descr="A screenshot of a computer screen&#10;&#10;AI-generated content may be incorrect.">
            <a:extLst>
              <a:ext uri="{FF2B5EF4-FFF2-40B4-BE49-F238E27FC236}">
                <a16:creationId xmlns:a16="http://schemas.microsoft.com/office/drawing/2014/main" id="{D0D2A0C6-0073-F7C5-ABE0-FA55E574AD98}"/>
              </a:ext>
            </a:extLst>
          </p:cNvPr>
          <p:cNvPicPr>
            <a:picLocks noChangeAspect="1"/>
          </p:cNvPicPr>
          <p:nvPr/>
        </p:nvPicPr>
        <p:blipFill>
          <a:blip r:embed="rId3">
            <a:extLst>
              <a:ext uri="{28A0092B-C50C-407E-A947-70E740481C1C}">
                <a14:useLocalDpi xmlns:a14="http://schemas.microsoft.com/office/drawing/2010/main" val="0"/>
              </a:ext>
            </a:extLst>
          </a:blip>
          <a:srcRect l="11333" t="51526" r="12034" b="18754"/>
          <a:stretch>
            <a:fillRect/>
          </a:stretch>
        </p:blipFill>
        <p:spPr>
          <a:xfrm>
            <a:off x="2995301" y="2268908"/>
            <a:ext cx="8642028" cy="3644781"/>
          </a:xfrm>
          <a:prstGeom prst="rect">
            <a:avLst/>
          </a:prstGeom>
          <a:ln w="6350">
            <a:solidFill>
              <a:schemeClr val="tx1"/>
            </a:solidFill>
          </a:ln>
        </p:spPr>
      </p:pic>
    </p:spTree>
    <p:extLst>
      <p:ext uri="{BB962C8B-B14F-4D97-AF65-F5344CB8AC3E}">
        <p14:creationId xmlns:p14="http://schemas.microsoft.com/office/powerpoint/2010/main" val="128604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D41F1-FDA0-3916-A785-0D9B3E060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B0B7C2-DAB7-A2F3-D43D-9077E5A26355}"/>
              </a:ext>
            </a:extLst>
          </p:cNvPr>
          <p:cNvSpPr>
            <a:spLocks noGrp="1"/>
          </p:cNvSpPr>
          <p:nvPr>
            <p:ph type="title"/>
          </p:nvPr>
        </p:nvSpPr>
        <p:spPr>
          <a:xfrm>
            <a:off x="9991897" y="-1"/>
            <a:ext cx="220010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AMG on 13(b)</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295B6C6-87AB-2EDF-6BB8-365FA3AC6653}"/>
              </a:ext>
            </a:extLst>
          </p:cNvPr>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a:extLst>
              <a:ext uri="{FF2B5EF4-FFF2-40B4-BE49-F238E27FC236}">
                <a16:creationId xmlns:a16="http://schemas.microsoft.com/office/drawing/2014/main" id="{678A7BD0-E655-C35C-E785-DA41FA55A76B}"/>
              </a:ext>
            </a:extLst>
          </p:cNvPr>
          <p:cNvSpPr txBox="1">
            <a:spLocks noChangeArrowheads="1"/>
          </p:cNvSpPr>
          <p:nvPr/>
        </p:nvSpPr>
        <p:spPr bwMode="auto">
          <a:xfrm>
            <a:off x="9459884" y="6488668"/>
            <a:ext cx="27321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593 U.S. 67 (U.S. 2021)</a:t>
            </a:r>
          </a:p>
        </p:txBody>
      </p:sp>
      <p:sp>
        <p:nvSpPr>
          <p:cNvPr id="7" name="Rectangle 6">
            <a:extLst>
              <a:ext uri="{FF2B5EF4-FFF2-40B4-BE49-F238E27FC236}">
                <a16:creationId xmlns:a16="http://schemas.microsoft.com/office/drawing/2014/main" id="{E271FB18-F8E6-4A72-95C6-2CB19CCDB35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9E2A430-2310-817D-8F68-128DB916AADD}"/>
              </a:ext>
            </a:extLst>
          </p:cNvPr>
          <p:cNvPicPr>
            <a:picLocks noChangeAspect="1"/>
          </p:cNvPicPr>
          <p:nvPr/>
        </p:nvPicPr>
        <p:blipFill>
          <a:blip r:embed="rId2"/>
          <a:stretch>
            <a:fillRect/>
          </a:stretch>
        </p:blipFill>
        <p:spPr>
          <a:xfrm>
            <a:off x="258684" y="184665"/>
            <a:ext cx="4254302" cy="6516173"/>
          </a:xfrm>
          <a:prstGeom prst="rect">
            <a:avLst/>
          </a:prstGeom>
          <a:ln w="6350">
            <a:solidFill>
              <a:schemeClr val="tx1"/>
            </a:solidFill>
          </a:ln>
        </p:spPr>
      </p:pic>
      <p:pic>
        <p:nvPicPr>
          <p:cNvPr id="8" name="Picture 7">
            <a:extLst>
              <a:ext uri="{FF2B5EF4-FFF2-40B4-BE49-F238E27FC236}">
                <a16:creationId xmlns:a16="http://schemas.microsoft.com/office/drawing/2014/main" id="{CF7B9795-626C-7E32-D040-AE9A430F7395}"/>
              </a:ext>
            </a:extLst>
          </p:cNvPr>
          <p:cNvPicPr>
            <a:picLocks noChangeAspect="1"/>
          </p:cNvPicPr>
          <p:nvPr/>
        </p:nvPicPr>
        <p:blipFill>
          <a:blip r:embed="rId2"/>
          <a:srcRect l="9170" t="42538" r="5367" b="28995"/>
          <a:stretch>
            <a:fillRect/>
          </a:stretch>
        </p:blipFill>
        <p:spPr>
          <a:xfrm>
            <a:off x="2893126" y="1780903"/>
            <a:ext cx="8073935" cy="4119154"/>
          </a:xfrm>
          <a:prstGeom prst="rect">
            <a:avLst/>
          </a:prstGeom>
          <a:ln w="6350">
            <a:solidFill>
              <a:schemeClr val="tx1"/>
            </a:solidFill>
          </a:ln>
        </p:spPr>
      </p:pic>
    </p:spTree>
    <p:extLst>
      <p:ext uri="{BB962C8B-B14F-4D97-AF65-F5344CB8AC3E}">
        <p14:creationId xmlns:p14="http://schemas.microsoft.com/office/powerpoint/2010/main" val="182956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9501D-FF46-7CBE-E1FF-51AE5080A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CF62AF-3F9D-5F55-9385-4224657DC800}"/>
              </a:ext>
            </a:extLst>
          </p:cNvPr>
          <p:cNvSpPr>
            <a:spLocks noGrp="1"/>
          </p:cNvSpPr>
          <p:nvPr>
            <p:ph type="title"/>
          </p:nvPr>
        </p:nvSpPr>
        <p:spPr>
          <a:xfrm>
            <a:off x="5808617" y="-2"/>
            <a:ext cx="638338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Enforcement Via Internal Proceedings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445140F-D44D-A997-27DD-2FE6298471CA}"/>
              </a:ext>
            </a:extLst>
          </p:cNvPr>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a:extLst>
              <a:ext uri="{FF2B5EF4-FFF2-40B4-BE49-F238E27FC236}">
                <a16:creationId xmlns:a16="http://schemas.microsoft.com/office/drawing/2014/main" id="{C679F731-3FA3-CE48-5960-751A10A5E424}"/>
              </a:ext>
            </a:extLst>
          </p:cNvPr>
          <p:cNvSpPr txBox="1">
            <a:spLocks noChangeArrowheads="1"/>
          </p:cNvSpPr>
          <p:nvPr/>
        </p:nvSpPr>
        <p:spPr bwMode="auto">
          <a:xfrm>
            <a:off x="10121900" y="6488668"/>
            <a:ext cx="2070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AMG (U.S. 2021)</a:t>
            </a:r>
          </a:p>
        </p:txBody>
      </p:sp>
      <p:sp>
        <p:nvSpPr>
          <p:cNvPr id="7" name="Rectangle 6">
            <a:extLst>
              <a:ext uri="{FF2B5EF4-FFF2-40B4-BE49-F238E27FC236}">
                <a16:creationId xmlns:a16="http://schemas.microsoft.com/office/drawing/2014/main" id="{6E59124E-DB7F-EB97-E840-1F6A0792D98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E82128E-8968-7C06-8725-C8198736037A}"/>
              </a:ext>
            </a:extLst>
          </p:cNvPr>
          <p:cNvPicPr>
            <a:picLocks noChangeAspect="1"/>
          </p:cNvPicPr>
          <p:nvPr/>
        </p:nvPicPr>
        <p:blipFill>
          <a:blip r:embed="rId2"/>
          <a:stretch>
            <a:fillRect/>
          </a:stretch>
        </p:blipFill>
        <p:spPr>
          <a:xfrm>
            <a:off x="207069" y="209004"/>
            <a:ext cx="4165409" cy="6491834"/>
          </a:xfrm>
          <a:prstGeom prst="rect">
            <a:avLst/>
          </a:prstGeom>
          <a:ln w="6350">
            <a:solidFill>
              <a:schemeClr val="tx1"/>
            </a:solidFill>
          </a:ln>
        </p:spPr>
      </p:pic>
      <p:pic>
        <p:nvPicPr>
          <p:cNvPr id="8" name="Picture 7">
            <a:extLst>
              <a:ext uri="{FF2B5EF4-FFF2-40B4-BE49-F238E27FC236}">
                <a16:creationId xmlns:a16="http://schemas.microsoft.com/office/drawing/2014/main" id="{457DE375-FDBA-0F47-0150-7985C44CBC98}"/>
              </a:ext>
            </a:extLst>
          </p:cNvPr>
          <p:cNvPicPr>
            <a:picLocks noChangeAspect="1"/>
          </p:cNvPicPr>
          <p:nvPr/>
        </p:nvPicPr>
        <p:blipFill>
          <a:blip r:embed="rId2"/>
          <a:srcRect l="6095" t="42991" r="3274" b="24210"/>
          <a:stretch>
            <a:fillRect/>
          </a:stretch>
        </p:blipFill>
        <p:spPr>
          <a:xfrm>
            <a:off x="3365863" y="1876697"/>
            <a:ext cx="7613479" cy="4294108"/>
          </a:xfrm>
          <a:prstGeom prst="rect">
            <a:avLst/>
          </a:prstGeom>
          <a:ln w="6350">
            <a:solidFill>
              <a:schemeClr val="tx1"/>
            </a:solidFill>
          </a:ln>
        </p:spPr>
      </p:pic>
    </p:spTree>
    <p:extLst>
      <p:ext uri="{BB962C8B-B14F-4D97-AF65-F5344CB8AC3E}">
        <p14:creationId xmlns:p14="http://schemas.microsoft.com/office/powerpoint/2010/main" val="50132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F436E-D214-50ED-7FE9-38836EA226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8BB0E-D5B5-865F-8950-DE69DC4B41AC}"/>
              </a:ext>
            </a:extLst>
          </p:cNvPr>
          <p:cNvSpPr>
            <a:spLocks noGrp="1"/>
          </p:cNvSpPr>
          <p:nvPr>
            <p:ph type="title"/>
          </p:nvPr>
        </p:nvSpPr>
        <p:spPr>
          <a:xfrm>
            <a:off x="8373291" y="-2"/>
            <a:ext cx="3818710"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Additional FTC Authority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88B88E5-D71E-013E-A15A-DD90BF4563D0}"/>
              </a:ext>
            </a:extLst>
          </p:cNvPr>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a:extLst>
              <a:ext uri="{FF2B5EF4-FFF2-40B4-BE49-F238E27FC236}">
                <a16:creationId xmlns:a16="http://schemas.microsoft.com/office/drawing/2014/main" id="{45372AE7-3099-C226-1134-3DC7D742DCEB}"/>
              </a:ext>
            </a:extLst>
          </p:cNvPr>
          <p:cNvSpPr txBox="1">
            <a:spLocks noChangeArrowheads="1"/>
          </p:cNvSpPr>
          <p:nvPr/>
        </p:nvSpPr>
        <p:spPr bwMode="auto">
          <a:xfrm>
            <a:off x="10121900" y="6488668"/>
            <a:ext cx="2070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AMG (U.S. 2021)</a:t>
            </a:r>
          </a:p>
        </p:txBody>
      </p:sp>
      <p:sp>
        <p:nvSpPr>
          <p:cNvPr id="7" name="Rectangle 6">
            <a:extLst>
              <a:ext uri="{FF2B5EF4-FFF2-40B4-BE49-F238E27FC236}">
                <a16:creationId xmlns:a16="http://schemas.microsoft.com/office/drawing/2014/main" id="{51EA23D2-092B-AF8B-ACDD-42F19F4459D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FB5B132-DE80-0B77-77A0-B76C3F66835E}"/>
              </a:ext>
            </a:extLst>
          </p:cNvPr>
          <p:cNvPicPr>
            <a:picLocks noChangeAspect="1"/>
          </p:cNvPicPr>
          <p:nvPr/>
        </p:nvPicPr>
        <p:blipFill>
          <a:blip r:embed="rId2"/>
          <a:stretch>
            <a:fillRect/>
          </a:stretch>
        </p:blipFill>
        <p:spPr>
          <a:xfrm>
            <a:off x="238155" y="209004"/>
            <a:ext cx="3879526" cy="6491834"/>
          </a:xfrm>
          <a:prstGeom prst="rect">
            <a:avLst/>
          </a:prstGeom>
          <a:ln w="6350">
            <a:solidFill>
              <a:schemeClr val="tx1"/>
            </a:solidFill>
          </a:ln>
        </p:spPr>
      </p:pic>
      <p:pic>
        <p:nvPicPr>
          <p:cNvPr id="8" name="Picture 7">
            <a:extLst>
              <a:ext uri="{FF2B5EF4-FFF2-40B4-BE49-F238E27FC236}">
                <a16:creationId xmlns:a16="http://schemas.microsoft.com/office/drawing/2014/main" id="{E7F5DDB1-1F87-9193-BE1C-1722FB148632}"/>
              </a:ext>
            </a:extLst>
          </p:cNvPr>
          <p:cNvPicPr>
            <a:picLocks noChangeAspect="1"/>
          </p:cNvPicPr>
          <p:nvPr/>
        </p:nvPicPr>
        <p:blipFill>
          <a:blip r:embed="rId2"/>
          <a:srcRect l="3065" t="32217" r="2768" b="9048"/>
          <a:stretch>
            <a:fillRect/>
          </a:stretch>
        </p:blipFill>
        <p:spPr>
          <a:xfrm>
            <a:off x="3644537" y="905690"/>
            <a:ext cx="5260673" cy="5490755"/>
          </a:xfrm>
          <a:prstGeom prst="rect">
            <a:avLst/>
          </a:prstGeom>
          <a:ln w="6350">
            <a:solidFill>
              <a:schemeClr val="tx1"/>
            </a:solidFill>
          </a:ln>
        </p:spPr>
      </p:pic>
    </p:spTree>
    <p:extLst>
      <p:ext uri="{BB962C8B-B14F-4D97-AF65-F5344CB8AC3E}">
        <p14:creationId xmlns:p14="http://schemas.microsoft.com/office/powerpoint/2010/main" val="15888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1E2B-0DC4-43FA-60AD-785FB358B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EC4AF-DE68-C774-C868-8AC2E8E96912}"/>
              </a:ext>
            </a:extLst>
          </p:cNvPr>
          <p:cNvSpPr>
            <a:spLocks noGrp="1"/>
          </p:cNvSpPr>
          <p:nvPr>
            <p:ph type="title"/>
          </p:nvPr>
        </p:nvSpPr>
        <p:spPr>
          <a:xfrm>
            <a:off x="8267700" y="-2"/>
            <a:ext cx="39243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Equitable Monetary Relief</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8971875-B0F1-E341-8D10-1F96416455ED}"/>
              </a:ext>
            </a:extLst>
          </p:cNvPr>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a:extLst>
              <a:ext uri="{FF2B5EF4-FFF2-40B4-BE49-F238E27FC236}">
                <a16:creationId xmlns:a16="http://schemas.microsoft.com/office/drawing/2014/main" id="{77F407C8-0E24-C1B7-BB1B-D0069E0D50F1}"/>
              </a:ext>
            </a:extLst>
          </p:cNvPr>
          <p:cNvSpPr txBox="1">
            <a:spLocks noChangeArrowheads="1"/>
          </p:cNvSpPr>
          <p:nvPr/>
        </p:nvSpPr>
        <p:spPr bwMode="auto">
          <a:xfrm>
            <a:off x="10121900" y="6488668"/>
            <a:ext cx="2070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AMG (U.S. 2021)</a:t>
            </a:r>
          </a:p>
        </p:txBody>
      </p:sp>
      <p:sp>
        <p:nvSpPr>
          <p:cNvPr id="7" name="Rectangle 6">
            <a:extLst>
              <a:ext uri="{FF2B5EF4-FFF2-40B4-BE49-F238E27FC236}">
                <a16:creationId xmlns:a16="http://schemas.microsoft.com/office/drawing/2014/main" id="{4FE054B4-C273-35A1-2929-E2D091E06F2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758079A-26B2-FF91-5317-438422DB360C}"/>
              </a:ext>
            </a:extLst>
          </p:cNvPr>
          <p:cNvPicPr>
            <a:picLocks noChangeAspect="1"/>
          </p:cNvPicPr>
          <p:nvPr/>
        </p:nvPicPr>
        <p:blipFill>
          <a:blip r:embed="rId2"/>
          <a:stretch>
            <a:fillRect/>
          </a:stretch>
        </p:blipFill>
        <p:spPr>
          <a:xfrm>
            <a:off x="153488" y="209004"/>
            <a:ext cx="3957203" cy="6491834"/>
          </a:xfrm>
          <a:prstGeom prst="rect">
            <a:avLst/>
          </a:prstGeom>
          <a:ln w="6350">
            <a:solidFill>
              <a:schemeClr val="tx1"/>
            </a:solidFill>
          </a:ln>
        </p:spPr>
      </p:pic>
      <p:pic>
        <p:nvPicPr>
          <p:cNvPr id="8" name="Picture 7">
            <a:extLst>
              <a:ext uri="{FF2B5EF4-FFF2-40B4-BE49-F238E27FC236}">
                <a16:creationId xmlns:a16="http://schemas.microsoft.com/office/drawing/2014/main" id="{4D6CBACF-D136-1797-18FA-34BCD9A167DC}"/>
              </a:ext>
            </a:extLst>
          </p:cNvPr>
          <p:cNvPicPr>
            <a:picLocks noChangeAspect="1"/>
          </p:cNvPicPr>
          <p:nvPr/>
        </p:nvPicPr>
        <p:blipFill>
          <a:blip r:embed="rId2"/>
          <a:srcRect l="3054" t="40378" r="3747" b="13005"/>
          <a:stretch>
            <a:fillRect/>
          </a:stretch>
        </p:blipFill>
        <p:spPr>
          <a:xfrm>
            <a:off x="3296195" y="734543"/>
            <a:ext cx="6719765" cy="5513857"/>
          </a:xfrm>
          <a:prstGeom prst="rect">
            <a:avLst/>
          </a:prstGeom>
          <a:ln w="6350">
            <a:solidFill>
              <a:schemeClr val="tx1"/>
            </a:solidFill>
          </a:ln>
        </p:spPr>
      </p:pic>
    </p:spTree>
    <p:extLst>
      <p:ext uri="{BB962C8B-B14F-4D97-AF65-F5344CB8AC3E}">
        <p14:creationId xmlns:p14="http://schemas.microsoft.com/office/powerpoint/2010/main" val="2628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6868D-06B8-1D8C-6A88-B982272C1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ABD449-FA91-831D-8C68-EF3C2F1EF541}"/>
              </a:ext>
            </a:extLst>
          </p:cNvPr>
          <p:cNvSpPr>
            <a:spLocks noGrp="1"/>
          </p:cNvSpPr>
          <p:nvPr>
            <p:ph type="title"/>
          </p:nvPr>
        </p:nvSpPr>
        <p:spPr>
          <a:xfrm>
            <a:off x="6239691" y="-1"/>
            <a:ext cx="5952310"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FTC Can’t Get Monetary Relief Via 13(b)</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B81CC61-66CE-FCE8-B30A-A104CD890130}"/>
              </a:ext>
            </a:extLst>
          </p:cNvPr>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a:extLst>
              <a:ext uri="{FF2B5EF4-FFF2-40B4-BE49-F238E27FC236}">
                <a16:creationId xmlns:a16="http://schemas.microsoft.com/office/drawing/2014/main" id="{937EEBF0-B6B9-EF3A-2A18-E65E54CB3DE5}"/>
              </a:ext>
            </a:extLst>
          </p:cNvPr>
          <p:cNvSpPr txBox="1">
            <a:spLocks noChangeArrowheads="1"/>
          </p:cNvSpPr>
          <p:nvPr/>
        </p:nvSpPr>
        <p:spPr bwMode="auto">
          <a:xfrm>
            <a:off x="10121900" y="6488668"/>
            <a:ext cx="2070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AMG (U.S. 2021)</a:t>
            </a:r>
          </a:p>
        </p:txBody>
      </p:sp>
      <p:sp>
        <p:nvSpPr>
          <p:cNvPr id="7" name="Rectangle 6">
            <a:extLst>
              <a:ext uri="{FF2B5EF4-FFF2-40B4-BE49-F238E27FC236}">
                <a16:creationId xmlns:a16="http://schemas.microsoft.com/office/drawing/2014/main" id="{886E31D7-BC40-D6E4-7B71-D10D76F19D1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D3DAC65-F6B7-94CD-6FB7-78286731EFC7}"/>
              </a:ext>
            </a:extLst>
          </p:cNvPr>
          <p:cNvPicPr>
            <a:picLocks noChangeAspect="1"/>
          </p:cNvPicPr>
          <p:nvPr/>
        </p:nvPicPr>
        <p:blipFill>
          <a:blip r:embed="rId2"/>
          <a:stretch>
            <a:fillRect/>
          </a:stretch>
        </p:blipFill>
        <p:spPr>
          <a:xfrm>
            <a:off x="215537" y="209004"/>
            <a:ext cx="4068216" cy="6491834"/>
          </a:xfrm>
          <a:prstGeom prst="rect">
            <a:avLst/>
          </a:prstGeom>
          <a:ln w="6350">
            <a:solidFill>
              <a:schemeClr val="tx1"/>
            </a:solidFill>
          </a:ln>
        </p:spPr>
      </p:pic>
      <p:pic>
        <p:nvPicPr>
          <p:cNvPr id="8" name="Picture 7">
            <a:extLst>
              <a:ext uri="{FF2B5EF4-FFF2-40B4-BE49-F238E27FC236}">
                <a16:creationId xmlns:a16="http://schemas.microsoft.com/office/drawing/2014/main" id="{B2E4E63B-A01D-3CC8-6CBE-FE1C25C7F6A0}"/>
              </a:ext>
            </a:extLst>
          </p:cNvPr>
          <p:cNvPicPr>
            <a:picLocks noChangeAspect="1"/>
          </p:cNvPicPr>
          <p:nvPr/>
        </p:nvPicPr>
        <p:blipFill>
          <a:blip r:embed="rId2"/>
          <a:srcRect l="6369" t="51110" r="2740" b="15421"/>
          <a:stretch>
            <a:fillRect/>
          </a:stretch>
        </p:blipFill>
        <p:spPr>
          <a:xfrm>
            <a:off x="2756263" y="1358537"/>
            <a:ext cx="8195602" cy="4815840"/>
          </a:xfrm>
          <a:prstGeom prst="rect">
            <a:avLst/>
          </a:prstGeom>
          <a:ln w="6350">
            <a:solidFill>
              <a:schemeClr val="tx1"/>
            </a:solidFill>
          </a:ln>
        </p:spPr>
      </p:pic>
    </p:spTree>
    <p:extLst>
      <p:ext uri="{BB962C8B-B14F-4D97-AF65-F5344CB8AC3E}">
        <p14:creationId xmlns:p14="http://schemas.microsoft.com/office/powerpoint/2010/main" val="40545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B2528-7E7E-501E-2F50-F56F7E792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BB74C-CF46-B229-1AED-21EB5C03FABB}"/>
              </a:ext>
            </a:extLst>
          </p:cNvPr>
          <p:cNvSpPr>
            <a:spLocks noGrp="1"/>
          </p:cNvSpPr>
          <p:nvPr>
            <p:ph type="title"/>
          </p:nvPr>
        </p:nvSpPr>
        <p:spPr>
          <a:xfrm>
            <a:off x="7323746" y="-1"/>
            <a:ext cx="4868255" cy="32004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Gets Power to Enforce CA7</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FE31F50-41BC-C8FD-CBE6-C05DC73170A3}"/>
              </a:ext>
            </a:extLst>
          </p:cNvPr>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a:extLst>
              <a:ext uri="{FF2B5EF4-FFF2-40B4-BE49-F238E27FC236}">
                <a16:creationId xmlns:a16="http://schemas.microsoft.com/office/drawing/2014/main" id="{B1C4DBCF-169E-FAC7-9475-4555C227EA13}"/>
              </a:ext>
            </a:extLst>
          </p:cNvPr>
          <p:cNvSpPr txBox="1">
            <a:spLocks noChangeArrowheads="1"/>
          </p:cNvSpPr>
          <p:nvPr/>
        </p:nvSpPr>
        <p:spPr bwMode="auto">
          <a:xfrm>
            <a:off x="9280732" y="6488668"/>
            <a:ext cx="29112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1914)</a:t>
            </a:r>
          </a:p>
        </p:txBody>
      </p:sp>
      <p:sp>
        <p:nvSpPr>
          <p:cNvPr id="7" name="Rectangle 6">
            <a:extLst>
              <a:ext uri="{FF2B5EF4-FFF2-40B4-BE49-F238E27FC236}">
                <a16:creationId xmlns:a16="http://schemas.microsoft.com/office/drawing/2014/main" id="{DA96C568-21B4-58AC-801B-BDA72BBFCEC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0F541C3-ADD1-ABAF-3043-455EBCB70943}"/>
              </a:ext>
            </a:extLst>
          </p:cNvPr>
          <p:cNvPicPr>
            <a:picLocks noChangeAspect="1"/>
          </p:cNvPicPr>
          <p:nvPr/>
        </p:nvPicPr>
        <p:blipFill>
          <a:blip r:embed="rId2"/>
          <a:stretch>
            <a:fillRect/>
          </a:stretch>
        </p:blipFill>
        <p:spPr>
          <a:xfrm>
            <a:off x="152056" y="149551"/>
            <a:ext cx="4108022" cy="6409651"/>
          </a:xfrm>
          <a:prstGeom prst="rect">
            <a:avLst/>
          </a:prstGeom>
          <a:ln w="6350">
            <a:solidFill>
              <a:schemeClr val="tx1"/>
            </a:solidFill>
          </a:ln>
        </p:spPr>
      </p:pic>
      <p:pic>
        <p:nvPicPr>
          <p:cNvPr id="8" name="Picture 7">
            <a:extLst>
              <a:ext uri="{FF2B5EF4-FFF2-40B4-BE49-F238E27FC236}">
                <a16:creationId xmlns:a16="http://schemas.microsoft.com/office/drawing/2014/main" id="{39455C09-D91C-8B91-F68B-D4C600F3FFF7}"/>
              </a:ext>
            </a:extLst>
          </p:cNvPr>
          <p:cNvPicPr>
            <a:picLocks noChangeAspect="1"/>
          </p:cNvPicPr>
          <p:nvPr/>
        </p:nvPicPr>
        <p:blipFill>
          <a:blip r:embed="rId2"/>
          <a:srcRect l="21816" t="75016" r="3085" b="2880"/>
          <a:stretch>
            <a:fillRect/>
          </a:stretch>
        </p:blipFill>
        <p:spPr>
          <a:xfrm>
            <a:off x="2790201" y="2106539"/>
            <a:ext cx="8336815" cy="3828515"/>
          </a:xfrm>
          <a:prstGeom prst="rect">
            <a:avLst/>
          </a:prstGeom>
          <a:ln w="6350">
            <a:solidFill>
              <a:schemeClr val="tx1"/>
            </a:solidFill>
          </a:ln>
        </p:spPr>
      </p:pic>
    </p:spTree>
    <p:extLst>
      <p:ext uri="{BB962C8B-B14F-4D97-AF65-F5344CB8AC3E}">
        <p14:creationId xmlns:p14="http://schemas.microsoft.com/office/powerpoint/2010/main" val="130753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39119-4085-FBB5-51A4-FC0A3C32D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3934D7-5D31-BD43-3F41-4F2D439A53F7}"/>
              </a:ext>
            </a:extLst>
          </p:cNvPr>
          <p:cNvSpPr>
            <a:spLocks noGrp="1"/>
          </p:cNvSpPr>
          <p:nvPr>
            <p:ph type="title"/>
          </p:nvPr>
        </p:nvSpPr>
        <p:spPr>
          <a:xfrm>
            <a:off x="6513022" y="-2"/>
            <a:ext cx="5678979" cy="36358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Scope of Permanent Injunction Power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5A34B87-AA9D-2C46-8445-ED5EF01F19BF}"/>
              </a:ext>
            </a:extLst>
          </p:cNvPr>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a:extLst>
              <a:ext uri="{FF2B5EF4-FFF2-40B4-BE49-F238E27FC236}">
                <a16:creationId xmlns:a16="http://schemas.microsoft.com/office/drawing/2014/main" id="{4C37FC55-A39F-95AB-6350-24FBFE2E0C5C}"/>
              </a:ext>
            </a:extLst>
          </p:cNvPr>
          <p:cNvSpPr txBox="1">
            <a:spLocks noChangeArrowheads="1"/>
          </p:cNvSpPr>
          <p:nvPr/>
        </p:nvSpPr>
        <p:spPr bwMode="auto">
          <a:xfrm>
            <a:off x="10121900" y="6488668"/>
            <a:ext cx="2070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AMG (U.S. 2021)</a:t>
            </a:r>
          </a:p>
        </p:txBody>
      </p:sp>
      <p:sp>
        <p:nvSpPr>
          <p:cNvPr id="7" name="Rectangle 6">
            <a:extLst>
              <a:ext uri="{FF2B5EF4-FFF2-40B4-BE49-F238E27FC236}">
                <a16:creationId xmlns:a16="http://schemas.microsoft.com/office/drawing/2014/main" id="{C03782DF-F6CA-CA27-3517-80403274B30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92F2EF4-41B3-ED29-E879-AE566633AFDE}"/>
              </a:ext>
            </a:extLst>
          </p:cNvPr>
          <p:cNvPicPr>
            <a:picLocks noChangeAspect="1"/>
          </p:cNvPicPr>
          <p:nvPr/>
        </p:nvPicPr>
        <p:blipFill>
          <a:blip r:embed="rId2"/>
          <a:stretch>
            <a:fillRect/>
          </a:stretch>
        </p:blipFill>
        <p:spPr>
          <a:xfrm>
            <a:off x="200494" y="181790"/>
            <a:ext cx="4180376" cy="6519048"/>
          </a:xfrm>
          <a:prstGeom prst="rect">
            <a:avLst/>
          </a:prstGeom>
          <a:ln w="6350">
            <a:solidFill>
              <a:schemeClr val="tx1"/>
            </a:solidFill>
          </a:ln>
        </p:spPr>
      </p:pic>
      <p:sp>
        <p:nvSpPr>
          <p:cNvPr id="8" name="Text Box 5">
            <a:extLst>
              <a:ext uri="{FF2B5EF4-FFF2-40B4-BE49-F238E27FC236}">
                <a16:creationId xmlns:a16="http://schemas.microsoft.com/office/drawing/2014/main" id="{DE405E7F-A6F4-CD1F-F4E4-1D8899C9E50F}"/>
              </a:ext>
            </a:extLst>
          </p:cNvPr>
          <p:cNvSpPr txBox="1">
            <a:spLocks noChangeArrowheads="1"/>
          </p:cNvSpPr>
          <p:nvPr/>
        </p:nvSpPr>
        <p:spPr bwMode="auto">
          <a:xfrm>
            <a:off x="1011936" y="1614749"/>
            <a:ext cx="11007027" cy="2062103"/>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Taken as a whole, </a:t>
            </a:r>
            <a:r>
              <a:rPr lang="en-US" sz="3200" b="1" dirty="0">
                <a:solidFill>
                  <a:schemeClr val="accent4">
                    <a:lumMod val="50000"/>
                    <a:lumOff val="50000"/>
                  </a:schemeClr>
                </a:solidFill>
              </a:rPr>
              <a:t>the provision focuses upon relief that is prospective, not retrospective. Consider the words ‘is violating’ and ‘is about to violate’ (not ‘has violated’) setting forth when the Commission may request injunctive relief</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40923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29BDC-2494-5BE4-913D-4156E4A9B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19DF8-B484-447C-C97A-B8B14DAA92E0}"/>
              </a:ext>
            </a:extLst>
          </p:cNvPr>
          <p:cNvSpPr>
            <a:spLocks noGrp="1"/>
          </p:cNvSpPr>
          <p:nvPr>
            <p:ph type="title"/>
          </p:nvPr>
        </p:nvSpPr>
        <p:spPr>
          <a:xfrm>
            <a:off x="9823391" y="-1"/>
            <a:ext cx="236861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PSN Monopoly</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3C4DC1B-D243-9C1A-E045-771BF25ACF60}"/>
              </a:ext>
            </a:extLst>
          </p:cNvPr>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a:extLst>
              <a:ext uri="{FF2B5EF4-FFF2-40B4-BE49-F238E27FC236}">
                <a16:creationId xmlns:a16="http://schemas.microsoft.com/office/drawing/2014/main" id="{0838590C-DC63-139B-A036-F8192A3A278F}"/>
              </a:ext>
            </a:extLst>
          </p:cNvPr>
          <p:cNvSpPr txBox="1">
            <a:spLocks noChangeArrowheads="1"/>
          </p:cNvSpPr>
          <p:nvPr/>
        </p:nvSpPr>
        <p:spPr bwMode="auto">
          <a:xfrm>
            <a:off x="10004366" y="6488668"/>
            <a:ext cx="21876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(9 Dec 2020)</a:t>
            </a:r>
          </a:p>
        </p:txBody>
      </p:sp>
      <p:sp>
        <p:nvSpPr>
          <p:cNvPr id="7" name="Rectangle 6">
            <a:extLst>
              <a:ext uri="{FF2B5EF4-FFF2-40B4-BE49-F238E27FC236}">
                <a16:creationId xmlns:a16="http://schemas.microsoft.com/office/drawing/2014/main" id="{83B27CB8-08FA-3CC7-E237-D3EE5F11C23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E4203F40-7F7B-21EA-FF69-BD9D68158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09" y="184666"/>
            <a:ext cx="5966591" cy="6488668"/>
          </a:xfrm>
          <a:prstGeom prst="rect">
            <a:avLst/>
          </a:prstGeom>
          <a:ln w="6350">
            <a:solidFill>
              <a:schemeClr val="tx1"/>
            </a:solidFill>
          </a:ln>
        </p:spPr>
      </p:pic>
      <p:pic>
        <p:nvPicPr>
          <p:cNvPr id="3" name="Picture 2" descr="A screenshot of a computer&#10;&#10;AI-generated content may be incorrect.">
            <a:extLst>
              <a:ext uri="{FF2B5EF4-FFF2-40B4-BE49-F238E27FC236}">
                <a16:creationId xmlns:a16="http://schemas.microsoft.com/office/drawing/2014/main" id="{41D2C210-AB69-DEC4-51D2-456BEECB200D}"/>
              </a:ext>
            </a:extLst>
          </p:cNvPr>
          <p:cNvPicPr>
            <a:picLocks noChangeAspect="1"/>
          </p:cNvPicPr>
          <p:nvPr/>
        </p:nvPicPr>
        <p:blipFill>
          <a:blip r:embed="rId3" cstate="print">
            <a:extLst>
              <a:ext uri="{28A0092B-C50C-407E-A947-70E740481C1C}">
                <a14:useLocalDpi xmlns:a14="http://schemas.microsoft.com/office/drawing/2010/main" val="0"/>
              </a:ext>
            </a:extLst>
          </a:blip>
          <a:srcRect l="10754" t="61974" r="13121" b="5627"/>
          <a:stretch>
            <a:fillRect/>
          </a:stretch>
        </p:blipFill>
        <p:spPr>
          <a:xfrm>
            <a:off x="2841952" y="2166357"/>
            <a:ext cx="8259461" cy="3822819"/>
          </a:xfrm>
          <a:prstGeom prst="rect">
            <a:avLst/>
          </a:prstGeom>
          <a:ln w="6350">
            <a:solidFill>
              <a:schemeClr val="tx1"/>
            </a:solidFill>
          </a:ln>
        </p:spPr>
      </p:pic>
    </p:spTree>
    <p:extLst>
      <p:ext uri="{BB962C8B-B14F-4D97-AF65-F5344CB8AC3E}">
        <p14:creationId xmlns:p14="http://schemas.microsoft.com/office/powerpoint/2010/main" val="214813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51A9B-31D7-B0A4-666C-85AFA1D3E5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052F5-F561-3166-07FB-D109B5635755}"/>
              </a:ext>
            </a:extLst>
          </p:cNvPr>
          <p:cNvSpPr>
            <a:spLocks noGrp="1"/>
          </p:cNvSpPr>
          <p:nvPr>
            <p:ph type="title"/>
          </p:nvPr>
        </p:nvSpPr>
        <p:spPr>
          <a:xfrm>
            <a:off x="8882743" y="-1"/>
            <a:ext cx="3309258"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Permanent Injunction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919A865-39A8-1035-A6AD-38707564FFF1}"/>
              </a:ext>
            </a:extLst>
          </p:cNvPr>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a:extLst>
              <a:ext uri="{FF2B5EF4-FFF2-40B4-BE49-F238E27FC236}">
                <a16:creationId xmlns:a16="http://schemas.microsoft.com/office/drawing/2014/main" id="{111D5A4F-5DFC-6B21-EA62-28391D4A86C0}"/>
              </a:ext>
            </a:extLst>
          </p:cNvPr>
          <p:cNvSpPr txBox="1">
            <a:spLocks noChangeArrowheads="1"/>
          </p:cNvSpPr>
          <p:nvPr/>
        </p:nvSpPr>
        <p:spPr bwMode="auto">
          <a:xfrm>
            <a:off x="10004366" y="6488668"/>
            <a:ext cx="21876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(9 Dec 2020)</a:t>
            </a:r>
          </a:p>
        </p:txBody>
      </p:sp>
      <p:sp>
        <p:nvSpPr>
          <p:cNvPr id="7" name="Rectangle 6">
            <a:extLst>
              <a:ext uri="{FF2B5EF4-FFF2-40B4-BE49-F238E27FC236}">
                <a16:creationId xmlns:a16="http://schemas.microsoft.com/office/drawing/2014/main" id="{B7902B54-D537-3CD9-434E-4FA2239B07C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A179D6F0-714B-47E4-F960-AB286DECA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09" y="184666"/>
            <a:ext cx="5966591" cy="6488668"/>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F14A7631-6DA7-4926-6505-D09A05BDB4AC}"/>
              </a:ext>
            </a:extLst>
          </p:cNvPr>
          <p:cNvPicPr>
            <a:picLocks noChangeAspect="1"/>
          </p:cNvPicPr>
          <p:nvPr/>
        </p:nvPicPr>
        <p:blipFill>
          <a:blip r:embed="rId4">
            <a:extLst>
              <a:ext uri="{28A0092B-C50C-407E-A947-70E740481C1C}">
                <a14:useLocalDpi xmlns:a14="http://schemas.microsoft.com/office/drawing/2010/main" val="0"/>
              </a:ext>
            </a:extLst>
          </a:blip>
          <a:srcRect l="11871" t="47901" r="12945" b="21358"/>
          <a:stretch>
            <a:fillRect/>
          </a:stretch>
        </p:blipFill>
        <p:spPr>
          <a:xfrm>
            <a:off x="2254553" y="2135535"/>
            <a:ext cx="8760176" cy="3895150"/>
          </a:xfrm>
          <a:prstGeom prst="rect">
            <a:avLst/>
          </a:prstGeom>
          <a:ln w="6350">
            <a:solidFill>
              <a:schemeClr val="tx1"/>
            </a:solidFill>
          </a:ln>
        </p:spPr>
      </p:pic>
    </p:spTree>
    <p:extLst>
      <p:ext uri="{BB962C8B-B14F-4D97-AF65-F5344CB8AC3E}">
        <p14:creationId xmlns:p14="http://schemas.microsoft.com/office/powerpoint/2010/main" val="338887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C2718-B424-7417-1019-9054592169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87A77-973F-D847-E657-13C89F052D14}"/>
              </a:ext>
            </a:extLst>
          </p:cNvPr>
          <p:cNvSpPr>
            <a:spLocks noGrp="1"/>
          </p:cNvSpPr>
          <p:nvPr>
            <p:ph type="title"/>
          </p:nvPr>
        </p:nvSpPr>
        <p:spPr>
          <a:xfrm>
            <a:off x="4705004" y="-1"/>
            <a:ext cx="748699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Injunctive Relief Under 13(b) for FTC 5(a) Violation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F63B65E-396B-FF97-F41C-38488A69B552}"/>
              </a:ext>
            </a:extLst>
          </p:cNvPr>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a:extLst>
              <a:ext uri="{FF2B5EF4-FFF2-40B4-BE49-F238E27FC236}">
                <a16:creationId xmlns:a16="http://schemas.microsoft.com/office/drawing/2014/main" id="{0FA15A8E-201B-6F0D-8FEB-07951695FAC7}"/>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DB88E4C9-1956-F00E-F495-3AE886591D2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5C2871E-0121-24D0-9E94-C45DF47EBF7E}"/>
              </a:ext>
            </a:extLst>
          </p:cNvPr>
          <p:cNvPicPr>
            <a:picLocks noChangeAspect="1"/>
          </p:cNvPicPr>
          <p:nvPr/>
        </p:nvPicPr>
        <p:blipFill>
          <a:blip r:embed="rId2"/>
          <a:stretch>
            <a:fillRect/>
          </a:stretch>
        </p:blipFill>
        <p:spPr>
          <a:xfrm>
            <a:off x="175644" y="209003"/>
            <a:ext cx="4629324" cy="6457803"/>
          </a:xfrm>
          <a:prstGeom prst="rect">
            <a:avLst/>
          </a:prstGeom>
          <a:ln w="6350">
            <a:solidFill>
              <a:schemeClr val="bg2"/>
            </a:solidFill>
          </a:ln>
        </p:spPr>
      </p:pic>
      <p:pic>
        <p:nvPicPr>
          <p:cNvPr id="10" name="Picture 9">
            <a:extLst>
              <a:ext uri="{FF2B5EF4-FFF2-40B4-BE49-F238E27FC236}">
                <a16:creationId xmlns:a16="http://schemas.microsoft.com/office/drawing/2014/main" id="{4A8353AA-ED5D-D0CA-1D97-84EE21097786}"/>
              </a:ext>
            </a:extLst>
          </p:cNvPr>
          <p:cNvPicPr>
            <a:picLocks noChangeAspect="1"/>
          </p:cNvPicPr>
          <p:nvPr/>
        </p:nvPicPr>
        <p:blipFill>
          <a:blip r:embed="rId2"/>
          <a:srcRect l="5466" t="42506" r="2140" b="34600"/>
          <a:stretch>
            <a:fillRect/>
          </a:stretch>
        </p:blipFill>
        <p:spPr>
          <a:xfrm>
            <a:off x="1625571" y="2378224"/>
            <a:ext cx="9647312" cy="3334639"/>
          </a:xfrm>
          <a:prstGeom prst="rect">
            <a:avLst/>
          </a:prstGeom>
          <a:ln w="6350">
            <a:solidFill>
              <a:schemeClr val="bg2"/>
            </a:solidFill>
          </a:ln>
        </p:spPr>
      </p:pic>
    </p:spTree>
    <p:extLst>
      <p:ext uri="{BB962C8B-B14F-4D97-AF65-F5344CB8AC3E}">
        <p14:creationId xmlns:p14="http://schemas.microsoft.com/office/powerpoint/2010/main" val="25220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3EF1C-3915-2D85-D430-0DF0880D4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E4F597-3169-6DCD-0580-9003628F5A4A}"/>
              </a:ext>
            </a:extLst>
          </p:cNvPr>
          <p:cNvSpPr>
            <a:spLocks noGrp="1"/>
          </p:cNvSpPr>
          <p:nvPr>
            <p:ph type="title"/>
          </p:nvPr>
        </p:nvSpPr>
        <p:spPr>
          <a:xfrm>
            <a:off x="6767404" y="-1"/>
            <a:ext cx="542459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Personal Social Networking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2A1BF74-16D9-DFA6-9673-BAA18DFEFFCF}"/>
              </a:ext>
            </a:extLst>
          </p:cNvPr>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a:extLst>
              <a:ext uri="{FF2B5EF4-FFF2-40B4-BE49-F238E27FC236}">
                <a16:creationId xmlns:a16="http://schemas.microsoft.com/office/drawing/2014/main" id="{F12CF875-89BB-DD6B-1306-855534C184FF}"/>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EE7916F9-F3A3-24A7-92CE-25A2C578709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82CA30A1-72F5-6ADD-5D5E-3A757CED2841}"/>
              </a:ext>
            </a:extLst>
          </p:cNvPr>
          <p:cNvPicPr>
            <a:picLocks noChangeAspect="1"/>
          </p:cNvPicPr>
          <p:nvPr/>
        </p:nvPicPr>
        <p:blipFill>
          <a:blip r:embed="rId2"/>
          <a:stretch>
            <a:fillRect/>
          </a:stretch>
        </p:blipFill>
        <p:spPr>
          <a:xfrm>
            <a:off x="135760" y="184664"/>
            <a:ext cx="4781728" cy="6516173"/>
          </a:xfrm>
          <a:prstGeom prst="rect">
            <a:avLst/>
          </a:prstGeom>
          <a:ln w="6350">
            <a:solidFill>
              <a:schemeClr val="tx1"/>
            </a:solidFill>
          </a:ln>
        </p:spPr>
      </p:pic>
      <p:pic>
        <p:nvPicPr>
          <p:cNvPr id="9" name="Picture 8">
            <a:extLst>
              <a:ext uri="{FF2B5EF4-FFF2-40B4-BE49-F238E27FC236}">
                <a16:creationId xmlns:a16="http://schemas.microsoft.com/office/drawing/2014/main" id="{14466CA4-6CEB-BBA7-D0B5-3342B60CA9D1}"/>
              </a:ext>
            </a:extLst>
          </p:cNvPr>
          <p:cNvPicPr>
            <a:picLocks noChangeAspect="1"/>
          </p:cNvPicPr>
          <p:nvPr/>
        </p:nvPicPr>
        <p:blipFill>
          <a:blip r:embed="rId2"/>
          <a:srcRect l="5631" t="7334" r="4953" b="63107"/>
          <a:stretch>
            <a:fillRect/>
          </a:stretch>
        </p:blipFill>
        <p:spPr>
          <a:xfrm>
            <a:off x="1778223" y="1058332"/>
            <a:ext cx="9039978" cy="4072467"/>
          </a:xfrm>
          <a:prstGeom prst="rect">
            <a:avLst/>
          </a:prstGeom>
          <a:ln w="6350">
            <a:solidFill>
              <a:schemeClr val="tx1"/>
            </a:solidFill>
          </a:ln>
        </p:spPr>
      </p:pic>
    </p:spTree>
    <p:extLst>
      <p:ext uri="{BB962C8B-B14F-4D97-AF65-F5344CB8AC3E}">
        <p14:creationId xmlns:p14="http://schemas.microsoft.com/office/powerpoint/2010/main" val="346819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2308F-9B38-8559-2382-ED319B8AF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3EE26-A6D1-F2A8-47FE-62F7F7B3094F}"/>
              </a:ext>
            </a:extLst>
          </p:cNvPr>
          <p:cNvSpPr>
            <a:spLocks noGrp="1"/>
          </p:cNvSpPr>
          <p:nvPr>
            <p:ph type="title"/>
          </p:nvPr>
        </p:nvSpPr>
        <p:spPr>
          <a:xfrm>
            <a:off x="9051296" y="-1"/>
            <a:ext cx="314070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“Staggering Profits”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8FAFB96-3E77-23D3-DEA6-A718DFEEC254}"/>
              </a:ext>
            </a:extLst>
          </p:cNvPr>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a:extLst>
              <a:ext uri="{FF2B5EF4-FFF2-40B4-BE49-F238E27FC236}">
                <a16:creationId xmlns:a16="http://schemas.microsoft.com/office/drawing/2014/main" id="{5A8244EB-2B57-D8C9-F721-5AA5F53BBC4A}"/>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64511ADB-70E6-7252-1320-269B4D82C17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7B7EDD8B-30CE-2F90-A3DB-296ACBCDACED}"/>
              </a:ext>
            </a:extLst>
          </p:cNvPr>
          <p:cNvPicPr>
            <a:picLocks noChangeAspect="1"/>
          </p:cNvPicPr>
          <p:nvPr/>
        </p:nvPicPr>
        <p:blipFill>
          <a:blip r:embed="rId2"/>
          <a:stretch>
            <a:fillRect/>
          </a:stretch>
        </p:blipFill>
        <p:spPr>
          <a:xfrm>
            <a:off x="135760" y="184664"/>
            <a:ext cx="4781728" cy="6516173"/>
          </a:xfrm>
          <a:prstGeom prst="rect">
            <a:avLst/>
          </a:prstGeom>
          <a:ln w="6350">
            <a:solidFill>
              <a:schemeClr val="tx1"/>
            </a:solidFill>
          </a:ln>
        </p:spPr>
      </p:pic>
      <p:pic>
        <p:nvPicPr>
          <p:cNvPr id="9" name="Picture 8">
            <a:extLst>
              <a:ext uri="{FF2B5EF4-FFF2-40B4-BE49-F238E27FC236}">
                <a16:creationId xmlns:a16="http://schemas.microsoft.com/office/drawing/2014/main" id="{80CBCDE1-8BFE-429C-6BF6-BF7A0901B4E4}"/>
              </a:ext>
            </a:extLst>
          </p:cNvPr>
          <p:cNvPicPr>
            <a:picLocks noChangeAspect="1"/>
          </p:cNvPicPr>
          <p:nvPr/>
        </p:nvPicPr>
        <p:blipFill>
          <a:blip r:embed="rId2"/>
          <a:srcRect l="5896" t="36439" r="5661" b="45566"/>
          <a:stretch>
            <a:fillRect/>
          </a:stretch>
        </p:blipFill>
        <p:spPr>
          <a:xfrm>
            <a:off x="1269999" y="2270115"/>
            <a:ext cx="10118567" cy="2805652"/>
          </a:xfrm>
          <a:prstGeom prst="rect">
            <a:avLst/>
          </a:prstGeom>
          <a:ln w="6350">
            <a:solidFill>
              <a:schemeClr val="tx1"/>
            </a:solidFill>
          </a:ln>
        </p:spPr>
      </p:pic>
    </p:spTree>
    <p:extLst>
      <p:ext uri="{BB962C8B-B14F-4D97-AF65-F5344CB8AC3E}">
        <p14:creationId xmlns:p14="http://schemas.microsoft.com/office/powerpoint/2010/main" val="155166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0BA3E-F91C-0F3C-80DD-B58AA44C78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A8AB06-7B5B-E736-2B32-CF7C8C87505F}"/>
              </a:ext>
            </a:extLst>
          </p:cNvPr>
          <p:cNvSpPr>
            <a:spLocks noGrp="1"/>
          </p:cNvSpPr>
          <p:nvPr>
            <p:ph type="title"/>
          </p:nvPr>
        </p:nvSpPr>
        <p:spPr>
          <a:xfrm>
            <a:off x="9957268" y="-1"/>
            <a:ext cx="2234733" cy="33289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Zuck’s Emails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986CBE8-589C-49B8-C1AB-9298379CF945}"/>
              </a:ext>
            </a:extLst>
          </p:cNvPr>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a:extLst>
              <a:ext uri="{FF2B5EF4-FFF2-40B4-BE49-F238E27FC236}">
                <a16:creationId xmlns:a16="http://schemas.microsoft.com/office/drawing/2014/main" id="{E26D81B6-2F87-6DE4-476B-991B235BBC95}"/>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6B6C21D3-6400-676F-FA1C-B4487813455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DBCE5CB-A284-2870-333B-B1972AD3D551}"/>
              </a:ext>
            </a:extLst>
          </p:cNvPr>
          <p:cNvPicPr>
            <a:picLocks noChangeAspect="1"/>
          </p:cNvPicPr>
          <p:nvPr/>
        </p:nvPicPr>
        <p:blipFill>
          <a:blip r:embed="rId2"/>
          <a:stretch>
            <a:fillRect/>
          </a:stretch>
        </p:blipFill>
        <p:spPr>
          <a:xfrm>
            <a:off x="107359" y="166444"/>
            <a:ext cx="4594664" cy="6534393"/>
          </a:xfrm>
          <a:prstGeom prst="rect">
            <a:avLst/>
          </a:prstGeom>
          <a:ln w="6350">
            <a:solidFill>
              <a:schemeClr val="tx1"/>
            </a:solidFill>
          </a:ln>
        </p:spPr>
      </p:pic>
      <p:pic>
        <p:nvPicPr>
          <p:cNvPr id="8" name="Picture 7">
            <a:extLst>
              <a:ext uri="{FF2B5EF4-FFF2-40B4-BE49-F238E27FC236}">
                <a16:creationId xmlns:a16="http://schemas.microsoft.com/office/drawing/2014/main" id="{AA7ABD03-3E8B-E26F-4A19-29DD082F71B6}"/>
              </a:ext>
            </a:extLst>
          </p:cNvPr>
          <p:cNvPicPr>
            <a:picLocks noChangeAspect="1"/>
          </p:cNvPicPr>
          <p:nvPr/>
        </p:nvPicPr>
        <p:blipFill>
          <a:blip r:embed="rId2"/>
          <a:srcRect l="3842" t="25634" r="4232" b="33051"/>
          <a:stretch>
            <a:fillRect/>
          </a:stretch>
        </p:blipFill>
        <p:spPr>
          <a:xfrm>
            <a:off x="2664822" y="971006"/>
            <a:ext cx="8128362" cy="5195445"/>
          </a:xfrm>
          <a:prstGeom prst="rect">
            <a:avLst/>
          </a:prstGeom>
          <a:ln w="6350">
            <a:solidFill>
              <a:schemeClr val="tx1"/>
            </a:solidFill>
          </a:ln>
        </p:spPr>
      </p:pic>
    </p:spTree>
    <p:extLst>
      <p:ext uri="{BB962C8B-B14F-4D97-AF65-F5344CB8AC3E}">
        <p14:creationId xmlns:p14="http://schemas.microsoft.com/office/powerpoint/2010/main" val="151932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16832-CD6F-223C-AEA0-FD2EAE190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CC7AF2-0C87-A08A-1C79-7861354D9977}"/>
              </a:ext>
            </a:extLst>
          </p:cNvPr>
          <p:cNvSpPr>
            <a:spLocks noGrp="1"/>
          </p:cNvSpPr>
          <p:nvPr>
            <p:ph type="title"/>
          </p:nvPr>
        </p:nvSpPr>
        <p:spPr>
          <a:xfrm>
            <a:off x="9535886" y="-1"/>
            <a:ext cx="2656115" cy="369332"/>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Market Definition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E5E6E2B-4096-357F-0348-C96DABD79918}"/>
              </a:ext>
            </a:extLst>
          </p:cNvPr>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a:extLst>
              <a:ext uri="{FF2B5EF4-FFF2-40B4-BE49-F238E27FC236}">
                <a16:creationId xmlns:a16="http://schemas.microsoft.com/office/drawing/2014/main" id="{AC1594E3-B36F-F6D4-0A57-3A79651DC2DF}"/>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3B094F19-C112-3DD6-67AC-6C562854268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22704ED-A1B5-217A-495B-E4DF21D7CC49}"/>
              </a:ext>
            </a:extLst>
          </p:cNvPr>
          <p:cNvPicPr>
            <a:picLocks noChangeAspect="1"/>
          </p:cNvPicPr>
          <p:nvPr/>
        </p:nvPicPr>
        <p:blipFill>
          <a:blip r:embed="rId2"/>
          <a:stretch>
            <a:fillRect/>
          </a:stretch>
        </p:blipFill>
        <p:spPr>
          <a:xfrm>
            <a:off x="138340" y="184664"/>
            <a:ext cx="4655176" cy="6516173"/>
          </a:xfrm>
          <a:prstGeom prst="rect">
            <a:avLst/>
          </a:prstGeom>
          <a:ln w="6350">
            <a:solidFill>
              <a:schemeClr val="tx1"/>
            </a:solidFill>
          </a:ln>
        </p:spPr>
      </p:pic>
      <p:pic>
        <p:nvPicPr>
          <p:cNvPr id="8" name="Picture 7">
            <a:extLst>
              <a:ext uri="{FF2B5EF4-FFF2-40B4-BE49-F238E27FC236}">
                <a16:creationId xmlns:a16="http://schemas.microsoft.com/office/drawing/2014/main" id="{646A4704-499F-4D2A-FAD5-1026994CD2FE}"/>
              </a:ext>
            </a:extLst>
          </p:cNvPr>
          <p:cNvPicPr>
            <a:picLocks noChangeAspect="1"/>
          </p:cNvPicPr>
          <p:nvPr/>
        </p:nvPicPr>
        <p:blipFill>
          <a:blip r:embed="rId2"/>
          <a:srcRect l="3344" t="14995" r="4263" b="47909"/>
          <a:stretch>
            <a:fillRect/>
          </a:stretch>
        </p:blipFill>
        <p:spPr>
          <a:xfrm>
            <a:off x="1634065" y="1087965"/>
            <a:ext cx="8760315" cy="4923367"/>
          </a:xfrm>
          <a:prstGeom prst="rect">
            <a:avLst/>
          </a:prstGeom>
          <a:ln w="6350">
            <a:solidFill>
              <a:schemeClr val="tx1"/>
            </a:solidFill>
          </a:ln>
        </p:spPr>
      </p:pic>
    </p:spTree>
    <p:extLst>
      <p:ext uri="{BB962C8B-B14F-4D97-AF65-F5344CB8AC3E}">
        <p14:creationId xmlns:p14="http://schemas.microsoft.com/office/powerpoint/2010/main" val="205119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C4876-1DC1-EAA3-9F64-823182117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93A067-28A7-5513-BEA3-9C69E6338C67}"/>
              </a:ext>
            </a:extLst>
          </p:cNvPr>
          <p:cNvSpPr>
            <a:spLocks noGrp="1"/>
          </p:cNvSpPr>
          <p:nvPr>
            <p:ph type="title"/>
          </p:nvPr>
        </p:nvSpPr>
        <p:spPr>
          <a:xfrm>
            <a:off x="5460274" y="-1"/>
            <a:ext cx="673172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Monopoly Power: Dominant Share (of What?)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5DE68AA-89FB-F8B5-D868-3B144E062D4E}"/>
              </a:ext>
            </a:extLst>
          </p:cNvPr>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a:extLst>
              <a:ext uri="{FF2B5EF4-FFF2-40B4-BE49-F238E27FC236}">
                <a16:creationId xmlns:a16="http://schemas.microsoft.com/office/drawing/2014/main" id="{1EBF6D01-F915-FFBC-FFD7-BF69E07E5D9B}"/>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9D154EA4-0144-65CE-DC6B-04D73EC2C15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44B7A9D-B3E7-92C3-AA31-ACC662CD9B3F}"/>
              </a:ext>
            </a:extLst>
          </p:cNvPr>
          <p:cNvPicPr>
            <a:picLocks noChangeAspect="1"/>
          </p:cNvPicPr>
          <p:nvPr/>
        </p:nvPicPr>
        <p:blipFill>
          <a:blip r:embed="rId2"/>
          <a:stretch>
            <a:fillRect/>
          </a:stretch>
        </p:blipFill>
        <p:spPr>
          <a:xfrm>
            <a:off x="112873" y="158749"/>
            <a:ext cx="4493340" cy="6542089"/>
          </a:xfrm>
          <a:prstGeom prst="rect">
            <a:avLst/>
          </a:prstGeom>
          <a:ln w="6350">
            <a:solidFill>
              <a:schemeClr val="tx1"/>
            </a:solidFill>
          </a:ln>
        </p:spPr>
      </p:pic>
      <p:grpSp>
        <p:nvGrpSpPr>
          <p:cNvPr id="12" name="Group 11">
            <a:extLst>
              <a:ext uri="{FF2B5EF4-FFF2-40B4-BE49-F238E27FC236}">
                <a16:creationId xmlns:a16="http://schemas.microsoft.com/office/drawing/2014/main" id="{CF2C3E77-ED81-274E-60DD-0B1D3B248519}"/>
              </a:ext>
            </a:extLst>
          </p:cNvPr>
          <p:cNvGrpSpPr>
            <a:grpSpLocks noChangeAspect="1"/>
          </p:cNvGrpSpPr>
          <p:nvPr/>
        </p:nvGrpSpPr>
        <p:grpSpPr>
          <a:xfrm>
            <a:off x="1658982" y="3516087"/>
            <a:ext cx="10013167" cy="2579913"/>
            <a:chOff x="5412378" y="3481252"/>
            <a:chExt cx="5094514" cy="1312612"/>
          </a:xfrm>
        </p:grpSpPr>
        <p:pic>
          <p:nvPicPr>
            <p:cNvPr id="9" name="Picture 8">
              <a:extLst>
                <a:ext uri="{FF2B5EF4-FFF2-40B4-BE49-F238E27FC236}">
                  <a16:creationId xmlns:a16="http://schemas.microsoft.com/office/drawing/2014/main" id="{C895DD45-496F-7A11-5E54-0B768066EB8B}"/>
                </a:ext>
              </a:extLst>
            </p:cNvPr>
            <p:cNvPicPr>
              <a:picLocks noChangeAspect="1"/>
            </p:cNvPicPr>
            <p:nvPr/>
          </p:nvPicPr>
          <p:blipFill>
            <a:blip r:embed="rId3"/>
            <a:stretch>
              <a:fillRect/>
            </a:stretch>
          </p:blipFill>
          <p:spPr>
            <a:xfrm>
              <a:off x="5412378" y="3481252"/>
              <a:ext cx="5094514" cy="548640"/>
            </a:xfrm>
            <a:prstGeom prst="rect">
              <a:avLst/>
            </a:prstGeom>
            <a:ln w="6350">
              <a:solidFill>
                <a:schemeClr val="tx1"/>
              </a:solidFill>
            </a:ln>
          </p:spPr>
        </p:pic>
        <p:pic>
          <p:nvPicPr>
            <p:cNvPr id="11" name="Picture 10">
              <a:extLst>
                <a:ext uri="{FF2B5EF4-FFF2-40B4-BE49-F238E27FC236}">
                  <a16:creationId xmlns:a16="http://schemas.microsoft.com/office/drawing/2014/main" id="{5D54B0B6-EF1B-06E1-28E8-2E3F104ED832}"/>
                </a:ext>
              </a:extLst>
            </p:cNvPr>
            <p:cNvPicPr>
              <a:picLocks noChangeAspect="1"/>
            </p:cNvPicPr>
            <p:nvPr/>
          </p:nvPicPr>
          <p:blipFill>
            <a:blip r:embed="rId4"/>
            <a:stretch>
              <a:fillRect/>
            </a:stretch>
          </p:blipFill>
          <p:spPr>
            <a:xfrm>
              <a:off x="5412378" y="3977435"/>
              <a:ext cx="5094514" cy="816429"/>
            </a:xfrm>
            <a:prstGeom prst="rect">
              <a:avLst/>
            </a:prstGeom>
            <a:ln w="6350">
              <a:solidFill>
                <a:schemeClr val="tx1"/>
              </a:solidFill>
            </a:ln>
          </p:spPr>
        </p:pic>
      </p:grpSp>
    </p:spTree>
    <p:extLst>
      <p:ext uri="{BB962C8B-B14F-4D97-AF65-F5344CB8AC3E}">
        <p14:creationId xmlns:p14="http://schemas.microsoft.com/office/powerpoint/2010/main" val="288803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AB19D-8CC3-3382-4C61-5EC0C33ED3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71A12-C633-2A28-1304-23C0AED01B19}"/>
              </a:ext>
            </a:extLst>
          </p:cNvPr>
          <p:cNvSpPr>
            <a:spLocks noGrp="1"/>
          </p:cNvSpPr>
          <p:nvPr>
            <p:ph type="title"/>
          </p:nvPr>
        </p:nvSpPr>
        <p:spPr>
          <a:xfrm>
            <a:off x="9347200" y="-1"/>
            <a:ext cx="28448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More Zuck Emails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1493CB2-16D0-2F79-5689-A7FC896282A5}"/>
              </a:ext>
            </a:extLst>
          </p:cNvPr>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a:extLst>
              <a:ext uri="{FF2B5EF4-FFF2-40B4-BE49-F238E27FC236}">
                <a16:creationId xmlns:a16="http://schemas.microsoft.com/office/drawing/2014/main" id="{AA9EE84C-8896-3E22-2A7E-A4D4B38660D3}"/>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547B8D55-3E3C-A942-6F2E-7604416D9C3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145EED3A-2EF4-FE51-E0F7-3BD639EFCF76}"/>
              </a:ext>
            </a:extLst>
          </p:cNvPr>
          <p:cNvPicPr>
            <a:picLocks noChangeAspect="1"/>
          </p:cNvPicPr>
          <p:nvPr/>
        </p:nvPicPr>
        <p:blipFill>
          <a:blip r:embed="rId2"/>
          <a:stretch>
            <a:fillRect/>
          </a:stretch>
        </p:blipFill>
        <p:spPr>
          <a:xfrm>
            <a:off x="179224" y="184664"/>
            <a:ext cx="4593279" cy="6516173"/>
          </a:xfrm>
          <a:prstGeom prst="rect">
            <a:avLst/>
          </a:prstGeom>
          <a:ln w="6350">
            <a:solidFill>
              <a:schemeClr val="tx1"/>
            </a:solidFill>
          </a:ln>
        </p:spPr>
      </p:pic>
      <p:pic>
        <p:nvPicPr>
          <p:cNvPr id="10" name="Picture 9">
            <a:extLst>
              <a:ext uri="{FF2B5EF4-FFF2-40B4-BE49-F238E27FC236}">
                <a16:creationId xmlns:a16="http://schemas.microsoft.com/office/drawing/2014/main" id="{93DC008F-C3E5-B415-1DB6-0ED8C3D7137E}"/>
              </a:ext>
            </a:extLst>
          </p:cNvPr>
          <p:cNvPicPr>
            <a:picLocks noChangeAspect="1"/>
          </p:cNvPicPr>
          <p:nvPr/>
        </p:nvPicPr>
        <p:blipFill>
          <a:blip r:embed="rId2"/>
          <a:srcRect l="10702" t="75350" r="9863" b="4269"/>
          <a:stretch>
            <a:fillRect/>
          </a:stretch>
        </p:blipFill>
        <p:spPr>
          <a:xfrm>
            <a:off x="1650481" y="2566460"/>
            <a:ext cx="9785658" cy="3561806"/>
          </a:xfrm>
          <a:prstGeom prst="rect">
            <a:avLst/>
          </a:prstGeom>
          <a:ln w="6350">
            <a:solidFill>
              <a:schemeClr val="tx1"/>
            </a:solidFill>
          </a:ln>
        </p:spPr>
      </p:pic>
    </p:spTree>
    <p:extLst>
      <p:ext uri="{BB962C8B-B14F-4D97-AF65-F5344CB8AC3E}">
        <p14:creationId xmlns:p14="http://schemas.microsoft.com/office/powerpoint/2010/main" val="301691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CD9D3-E677-1E90-6B11-E844BAE991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0394B-9A06-9700-D738-0E6E3361D751}"/>
              </a:ext>
            </a:extLst>
          </p:cNvPr>
          <p:cNvSpPr>
            <a:spLocks noGrp="1"/>
          </p:cNvSpPr>
          <p:nvPr>
            <p:ph type="title"/>
          </p:nvPr>
        </p:nvSpPr>
        <p:spPr>
          <a:xfrm>
            <a:off x="7209367" y="-2"/>
            <a:ext cx="49826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Power to Order Stock Divestiture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D7B0D34-B974-E0D5-3107-B79785789D15}"/>
              </a:ext>
            </a:extLst>
          </p:cNvPr>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a:extLst>
              <a:ext uri="{FF2B5EF4-FFF2-40B4-BE49-F238E27FC236}">
                <a16:creationId xmlns:a16="http://schemas.microsoft.com/office/drawing/2014/main" id="{205973B3-08C5-AFD1-71DD-8818DFE473F5}"/>
              </a:ext>
            </a:extLst>
          </p:cNvPr>
          <p:cNvSpPr txBox="1">
            <a:spLocks noChangeArrowheads="1"/>
          </p:cNvSpPr>
          <p:nvPr/>
        </p:nvSpPr>
        <p:spPr bwMode="auto">
          <a:xfrm>
            <a:off x="9272186" y="6488668"/>
            <a:ext cx="29198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Clayton Act (15 Oct 1914)</a:t>
            </a:r>
          </a:p>
        </p:txBody>
      </p:sp>
      <p:sp>
        <p:nvSpPr>
          <p:cNvPr id="7" name="Rectangle 6">
            <a:extLst>
              <a:ext uri="{FF2B5EF4-FFF2-40B4-BE49-F238E27FC236}">
                <a16:creationId xmlns:a16="http://schemas.microsoft.com/office/drawing/2014/main" id="{E77D3FD3-5369-19CD-F1DC-028ECD9E122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CC27B3F-5A5A-0C26-AA73-C817C75BAAA4}"/>
              </a:ext>
            </a:extLst>
          </p:cNvPr>
          <p:cNvPicPr>
            <a:picLocks noChangeAspect="1"/>
          </p:cNvPicPr>
          <p:nvPr/>
        </p:nvPicPr>
        <p:blipFill>
          <a:blip r:embed="rId2"/>
          <a:stretch>
            <a:fillRect/>
          </a:stretch>
        </p:blipFill>
        <p:spPr>
          <a:xfrm>
            <a:off x="169780" y="207433"/>
            <a:ext cx="4162734" cy="6473476"/>
          </a:xfrm>
          <a:prstGeom prst="rect">
            <a:avLst/>
          </a:prstGeom>
          <a:ln w="6350">
            <a:solidFill>
              <a:schemeClr val="tx1"/>
            </a:solidFill>
          </a:ln>
        </p:spPr>
      </p:pic>
      <p:pic>
        <p:nvPicPr>
          <p:cNvPr id="8" name="Picture 7">
            <a:extLst>
              <a:ext uri="{FF2B5EF4-FFF2-40B4-BE49-F238E27FC236}">
                <a16:creationId xmlns:a16="http://schemas.microsoft.com/office/drawing/2014/main" id="{C73CA439-5DEC-9DBB-A230-AED1719D4039}"/>
              </a:ext>
            </a:extLst>
          </p:cNvPr>
          <p:cNvPicPr>
            <a:picLocks noChangeAspect="1"/>
          </p:cNvPicPr>
          <p:nvPr/>
        </p:nvPicPr>
        <p:blipFill>
          <a:blip r:embed="rId2"/>
          <a:srcRect l="4970" t="5305" r="18555" b="69649"/>
          <a:stretch>
            <a:fillRect/>
          </a:stretch>
        </p:blipFill>
        <p:spPr>
          <a:xfrm>
            <a:off x="2463800" y="1198033"/>
            <a:ext cx="8286986" cy="4220633"/>
          </a:xfrm>
          <a:prstGeom prst="rect">
            <a:avLst/>
          </a:prstGeom>
          <a:ln w="6350">
            <a:solidFill>
              <a:schemeClr val="tx1"/>
            </a:solidFill>
          </a:ln>
        </p:spPr>
      </p:pic>
    </p:spTree>
    <p:extLst>
      <p:ext uri="{BB962C8B-B14F-4D97-AF65-F5344CB8AC3E}">
        <p14:creationId xmlns:p14="http://schemas.microsoft.com/office/powerpoint/2010/main" val="5274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04F76-06E6-41A9-6C4D-D262B68C1D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B935AD-14F1-A33F-318D-90BBE4D4FEBB}"/>
              </a:ext>
            </a:extLst>
          </p:cNvPr>
          <p:cNvSpPr>
            <a:spLocks noGrp="1"/>
          </p:cNvSpPr>
          <p:nvPr>
            <p:ph type="title"/>
          </p:nvPr>
        </p:nvSpPr>
        <p:spPr>
          <a:xfrm>
            <a:off x="10598331" y="-1"/>
            <a:ext cx="159367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More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5895A88-AB70-354E-8E5A-539A5CA95CF4}"/>
              </a:ext>
            </a:extLst>
          </p:cNvPr>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a:extLst>
              <a:ext uri="{FF2B5EF4-FFF2-40B4-BE49-F238E27FC236}">
                <a16:creationId xmlns:a16="http://schemas.microsoft.com/office/drawing/2014/main" id="{6D74B160-3391-B2C2-A139-180E6A16784B}"/>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938097A1-AC6F-5A1E-1728-9440B3D34FB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9849337-2386-006C-B350-57BDBDA82F7D}"/>
              </a:ext>
            </a:extLst>
          </p:cNvPr>
          <p:cNvPicPr>
            <a:picLocks noChangeAspect="1"/>
          </p:cNvPicPr>
          <p:nvPr/>
        </p:nvPicPr>
        <p:blipFill>
          <a:blip r:embed="rId2"/>
          <a:stretch>
            <a:fillRect/>
          </a:stretch>
        </p:blipFill>
        <p:spPr>
          <a:xfrm>
            <a:off x="176991" y="184665"/>
            <a:ext cx="4651348" cy="6516173"/>
          </a:xfrm>
          <a:prstGeom prst="rect">
            <a:avLst/>
          </a:prstGeom>
          <a:ln w="6350">
            <a:solidFill>
              <a:schemeClr val="tx1"/>
            </a:solidFill>
          </a:ln>
        </p:spPr>
      </p:pic>
      <p:pic>
        <p:nvPicPr>
          <p:cNvPr id="8" name="Picture 7">
            <a:extLst>
              <a:ext uri="{FF2B5EF4-FFF2-40B4-BE49-F238E27FC236}">
                <a16:creationId xmlns:a16="http://schemas.microsoft.com/office/drawing/2014/main" id="{18F889F9-4846-D28A-F820-1E2DB558FC4E}"/>
              </a:ext>
            </a:extLst>
          </p:cNvPr>
          <p:cNvPicPr>
            <a:picLocks noChangeAspect="1"/>
          </p:cNvPicPr>
          <p:nvPr/>
        </p:nvPicPr>
        <p:blipFill>
          <a:blip r:embed="rId2"/>
          <a:srcRect l="6591" t="18226" r="3639" b="27380"/>
          <a:stretch>
            <a:fillRect/>
          </a:stretch>
        </p:blipFill>
        <p:spPr>
          <a:xfrm>
            <a:off x="3389360" y="879566"/>
            <a:ext cx="6324851" cy="5368834"/>
          </a:xfrm>
          <a:prstGeom prst="rect">
            <a:avLst/>
          </a:prstGeom>
          <a:ln w="6350">
            <a:solidFill>
              <a:schemeClr val="tx1"/>
            </a:solidFill>
          </a:ln>
        </p:spPr>
      </p:pic>
    </p:spTree>
    <p:extLst>
      <p:ext uri="{BB962C8B-B14F-4D97-AF65-F5344CB8AC3E}">
        <p14:creationId xmlns:p14="http://schemas.microsoft.com/office/powerpoint/2010/main" val="181934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6D0C9-3CB5-203F-8359-53718BE750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994E21-3D3F-CBC0-7B0F-3E9573DEB019}"/>
              </a:ext>
            </a:extLst>
          </p:cNvPr>
          <p:cNvSpPr>
            <a:spLocks noGrp="1"/>
          </p:cNvSpPr>
          <p:nvPr>
            <p:ph type="title"/>
          </p:nvPr>
        </p:nvSpPr>
        <p:spPr>
          <a:xfrm>
            <a:off x="6513022" y="0"/>
            <a:ext cx="567897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Anticompetitive Interoperability Rules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252BDAE-0EEE-455C-A990-EC0CF11F063B}"/>
              </a:ext>
            </a:extLst>
          </p:cNvPr>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a:extLst>
              <a:ext uri="{FF2B5EF4-FFF2-40B4-BE49-F238E27FC236}">
                <a16:creationId xmlns:a16="http://schemas.microsoft.com/office/drawing/2014/main" id="{9EE4E5AC-13E1-FE8D-FD82-5FD914524B1F}"/>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17B703DB-DD86-592C-2A25-9B78B3420CD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60B8901-C9F6-AAE1-F620-090BA2599486}"/>
              </a:ext>
            </a:extLst>
          </p:cNvPr>
          <p:cNvPicPr>
            <a:picLocks noChangeAspect="1"/>
          </p:cNvPicPr>
          <p:nvPr/>
        </p:nvPicPr>
        <p:blipFill>
          <a:blip r:embed="rId2"/>
          <a:stretch>
            <a:fillRect/>
          </a:stretch>
        </p:blipFill>
        <p:spPr>
          <a:xfrm>
            <a:off x="116378" y="184665"/>
            <a:ext cx="4630464" cy="6516173"/>
          </a:xfrm>
          <a:prstGeom prst="rect">
            <a:avLst/>
          </a:prstGeom>
          <a:ln w="6350">
            <a:solidFill>
              <a:schemeClr val="tx1"/>
            </a:solidFill>
          </a:ln>
        </p:spPr>
      </p:pic>
      <p:pic>
        <p:nvPicPr>
          <p:cNvPr id="8" name="Picture 7">
            <a:extLst>
              <a:ext uri="{FF2B5EF4-FFF2-40B4-BE49-F238E27FC236}">
                <a16:creationId xmlns:a16="http://schemas.microsoft.com/office/drawing/2014/main" id="{5620B60C-9D1E-E326-C6A9-F07AA7676D31}"/>
              </a:ext>
            </a:extLst>
          </p:cNvPr>
          <p:cNvPicPr>
            <a:picLocks noChangeAspect="1"/>
          </p:cNvPicPr>
          <p:nvPr/>
        </p:nvPicPr>
        <p:blipFill>
          <a:blip r:embed="rId2"/>
          <a:srcRect l="4916" t="25097" r="4623" b="43697"/>
          <a:stretch>
            <a:fillRect/>
          </a:stretch>
        </p:blipFill>
        <p:spPr>
          <a:xfrm>
            <a:off x="2259873" y="1554479"/>
            <a:ext cx="8996549" cy="4367350"/>
          </a:xfrm>
          <a:prstGeom prst="rect">
            <a:avLst/>
          </a:prstGeom>
          <a:ln w="6350">
            <a:solidFill>
              <a:schemeClr val="tx1"/>
            </a:solidFill>
          </a:ln>
        </p:spPr>
      </p:pic>
    </p:spTree>
    <p:extLst>
      <p:ext uri="{BB962C8B-B14F-4D97-AF65-F5344CB8AC3E}">
        <p14:creationId xmlns:p14="http://schemas.microsoft.com/office/powerpoint/2010/main" val="291057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C6E1E-A3D0-C4A1-4C0F-D4368E5B51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7AE3E2-A616-3133-0207-B55072616567}"/>
              </a:ext>
            </a:extLst>
          </p:cNvPr>
          <p:cNvSpPr>
            <a:spLocks noGrp="1"/>
          </p:cNvSpPr>
          <p:nvPr>
            <p:ph type="title"/>
          </p:nvPr>
        </p:nvSpPr>
        <p:spPr>
          <a:xfrm>
            <a:off x="7963989" y="-1"/>
            <a:ext cx="4228012"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Single Count: SA2 Violation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D29D847-19B1-22F5-059C-F58A62F5168D}"/>
              </a:ext>
            </a:extLst>
          </p:cNvPr>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a:extLst>
              <a:ext uri="{FF2B5EF4-FFF2-40B4-BE49-F238E27FC236}">
                <a16:creationId xmlns:a16="http://schemas.microsoft.com/office/drawing/2014/main" id="{B4AA71C7-E6C1-B6A9-7BDF-6C970AE693EB}"/>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5917448E-FFEC-0C13-BB3C-4C492995EA2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EF91F4C-9013-AE2C-64EC-E855B4196E83}"/>
              </a:ext>
            </a:extLst>
          </p:cNvPr>
          <p:cNvPicPr>
            <a:picLocks noChangeAspect="1"/>
          </p:cNvPicPr>
          <p:nvPr/>
        </p:nvPicPr>
        <p:blipFill>
          <a:blip r:embed="rId2"/>
          <a:stretch>
            <a:fillRect/>
          </a:stretch>
        </p:blipFill>
        <p:spPr>
          <a:xfrm>
            <a:off x="164410" y="184665"/>
            <a:ext cx="4802504" cy="6516173"/>
          </a:xfrm>
          <a:prstGeom prst="rect">
            <a:avLst/>
          </a:prstGeom>
          <a:ln w="6350">
            <a:solidFill>
              <a:schemeClr val="tx1"/>
            </a:solidFill>
          </a:ln>
        </p:spPr>
      </p:pic>
      <p:pic>
        <p:nvPicPr>
          <p:cNvPr id="8" name="Picture 7">
            <a:extLst>
              <a:ext uri="{FF2B5EF4-FFF2-40B4-BE49-F238E27FC236}">
                <a16:creationId xmlns:a16="http://schemas.microsoft.com/office/drawing/2014/main" id="{078FA620-4982-8EEF-7C67-B1C6A2BA3BC8}"/>
              </a:ext>
            </a:extLst>
          </p:cNvPr>
          <p:cNvPicPr>
            <a:picLocks noChangeAspect="1"/>
          </p:cNvPicPr>
          <p:nvPr/>
        </p:nvPicPr>
        <p:blipFill>
          <a:blip r:embed="rId2"/>
          <a:srcRect l="5462" t="6816" r="5775" b="52823"/>
          <a:stretch>
            <a:fillRect/>
          </a:stretch>
        </p:blipFill>
        <p:spPr>
          <a:xfrm>
            <a:off x="3376026" y="988124"/>
            <a:ext cx="7912636" cy="4881751"/>
          </a:xfrm>
          <a:prstGeom prst="rect">
            <a:avLst/>
          </a:prstGeom>
          <a:ln w="6350">
            <a:solidFill>
              <a:schemeClr val="tx1"/>
            </a:solidFill>
          </a:ln>
        </p:spPr>
      </p:pic>
    </p:spTree>
    <p:extLst>
      <p:ext uri="{BB962C8B-B14F-4D97-AF65-F5344CB8AC3E}">
        <p14:creationId xmlns:p14="http://schemas.microsoft.com/office/powerpoint/2010/main" val="32100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E90A7-B9CA-4070-F759-9BB0756E9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18B0DA-F8C9-F2DF-DFFC-8FC01E4A4848}"/>
              </a:ext>
            </a:extLst>
          </p:cNvPr>
          <p:cNvSpPr>
            <a:spLocks noGrp="1"/>
          </p:cNvSpPr>
          <p:nvPr>
            <p:ph type="title"/>
          </p:nvPr>
        </p:nvSpPr>
        <p:spPr>
          <a:xfrm>
            <a:off x="8144933" y="-1"/>
            <a:ext cx="4047068" cy="3175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SA2 Violation; 53(b) Relief</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EC7AB9C6-7200-5AF6-0EFC-E47357293B07}"/>
              </a:ext>
            </a:extLst>
          </p:cNvPr>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a:extLst>
              <a:ext uri="{FF2B5EF4-FFF2-40B4-BE49-F238E27FC236}">
                <a16:creationId xmlns:a16="http://schemas.microsoft.com/office/drawing/2014/main" id="{1AD1C299-CE80-13BD-15B1-98AA66A115D4}"/>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4992C7B2-31C9-2454-8A12-EC680088A0C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4A7135D-EFF7-58F4-0E52-0546A9528F04}"/>
              </a:ext>
            </a:extLst>
          </p:cNvPr>
          <p:cNvPicPr>
            <a:picLocks noChangeAspect="1"/>
          </p:cNvPicPr>
          <p:nvPr/>
        </p:nvPicPr>
        <p:blipFill>
          <a:blip r:embed="rId2"/>
          <a:stretch>
            <a:fillRect/>
          </a:stretch>
        </p:blipFill>
        <p:spPr>
          <a:xfrm>
            <a:off x="178866" y="184664"/>
            <a:ext cx="4822074" cy="6516173"/>
          </a:xfrm>
          <a:prstGeom prst="rect">
            <a:avLst/>
          </a:prstGeom>
          <a:ln w="6350">
            <a:solidFill>
              <a:schemeClr val="tx1"/>
            </a:solidFill>
          </a:ln>
        </p:spPr>
      </p:pic>
      <p:pic>
        <p:nvPicPr>
          <p:cNvPr id="8" name="Picture 7">
            <a:extLst>
              <a:ext uri="{FF2B5EF4-FFF2-40B4-BE49-F238E27FC236}">
                <a16:creationId xmlns:a16="http://schemas.microsoft.com/office/drawing/2014/main" id="{BE31800C-EA01-A747-0922-243F7324E888}"/>
              </a:ext>
            </a:extLst>
          </p:cNvPr>
          <p:cNvPicPr>
            <a:picLocks noChangeAspect="1"/>
          </p:cNvPicPr>
          <p:nvPr/>
        </p:nvPicPr>
        <p:blipFill>
          <a:blip r:embed="rId2"/>
          <a:srcRect l="5549" t="6741" r="3763" b="52395"/>
          <a:stretch>
            <a:fillRect/>
          </a:stretch>
        </p:blipFill>
        <p:spPr>
          <a:xfrm>
            <a:off x="3086100" y="986493"/>
            <a:ext cx="8022610" cy="4885014"/>
          </a:xfrm>
          <a:prstGeom prst="rect">
            <a:avLst/>
          </a:prstGeom>
          <a:ln w="6350">
            <a:solidFill>
              <a:schemeClr val="tx1"/>
            </a:solidFill>
          </a:ln>
        </p:spPr>
      </p:pic>
    </p:spTree>
    <p:extLst>
      <p:ext uri="{BB962C8B-B14F-4D97-AF65-F5344CB8AC3E}">
        <p14:creationId xmlns:p14="http://schemas.microsoft.com/office/powerpoint/2010/main" val="323607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8714A-A083-2A86-5AA0-507876354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78EA72-19AC-9CDA-B6C2-B0E36F8E1DF8}"/>
              </a:ext>
            </a:extLst>
          </p:cNvPr>
          <p:cNvSpPr>
            <a:spLocks noGrp="1"/>
          </p:cNvSpPr>
          <p:nvPr>
            <p:ph type="title"/>
          </p:nvPr>
        </p:nvSpPr>
        <p:spPr>
          <a:xfrm>
            <a:off x="8606367" y="0"/>
            <a:ext cx="35856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Divest IG/WA and More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52ED9E7-6C17-74C5-E578-55E15931817B}"/>
              </a:ext>
            </a:extLst>
          </p:cNvPr>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a:extLst>
              <a:ext uri="{FF2B5EF4-FFF2-40B4-BE49-F238E27FC236}">
                <a16:creationId xmlns:a16="http://schemas.microsoft.com/office/drawing/2014/main" id="{770BE364-6C4E-8073-EB8D-680C016B8051}"/>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9E0B3EDF-1363-7DDF-FBDA-9137C19BCE7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1DB07D3-7360-B14D-AE4A-FB52C5F33996}"/>
              </a:ext>
            </a:extLst>
          </p:cNvPr>
          <p:cNvPicPr>
            <a:picLocks noChangeAspect="1"/>
          </p:cNvPicPr>
          <p:nvPr/>
        </p:nvPicPr>
        <p:blipFill>
          <a:blip r:embed="rId2"/>
          <a:stretch>
            <a:fillRect/>
          </a:stretch>
        </p:blipFill>
        <p:spPr>
          <a:xfrm>
            <a:off x="178866" y="184664"/>
            <a:ext cx="4822074" cy="6516173"/>
          </a:xfrm>
          <a:prstGeom prst="rect">
            <a:avLst/>
          </a:prstGeom>
          <a:ln w="6350">
            <a:solidFill>
              <a:schemeClr val="tx1"/>
            </a:solidFill>
          </a:ln>
        </p:spPr>
      </p:pic>
      <p:pic>
        <p:nvPicPr>
          <p:cNvPr id="8" name="Picture 7">
            <a:extLst>
              <a:ext uri="{FF2B5EF4-FFF2-40B4-BE49-F238E27FC236}">
                <a16:creationId xmlns:a16="http://schemas.microsoft.com/office/drawing/2014/main" id="{DF4619A3-5691-248A-EA02-B480262C5AE8}"/>
              </a:ext>
            </a:extLst>
          </p:cNvPr>
          <p:cNvPicPr>
            <a:picLocks noChangeAspect="1"/>
          </p:cNvPicPr>
          <p:nvPr/>
        </p:nvPicPr>
        <p:blipFill>
          <a:blip r:embed="rId2"/>
          <a:srcRect l="14680" t="46956" r="4465" b="11466"/>
          <a:stretch>
            <a:fillRect/>
          </a:stretch>
        </p:blipFill>
        <p:spPr>
          <a:xfrm>
            <a:off x="2912533" y="982134"/>
            <a:ext cx="7261702" cy="5046133"/>
          </a:xfrm>
          <a:prstGeom prst="rect">
            <a:avLst/>
          </a:prstGeom>
          <a:ln w="6350">
            <a:solidFill>
              <a:schemeClr val="tx1"/>
            </a:solidFill>
          </a:ln>
        </p:spPr>
      </p:pic>
    </p:spTree>
    <p:extLst>
      <p:ext uri="{BB962C8B-B14F-4D97-AF65-F5344CB8AC3E}">
        <p14:creationId xmlns:p14="http://schemas.microsoft.com/office/powerpoint/2010/main" val="14537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2330A-0F64-8F6B-0C74-2E9903B63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C32620-69F6-2425-0818-4D8E068DC21E}"/>
              </a:ext>
            </a:extLst>
          </p:cNvPr>
          <p:cNvSpPr>
            <a:spLocks noGrp="1"/>
          </p:cNvSpPr>
          <p:nvPr>
            <p:ph type="title"/>
          </p:nvPr>
        </p:nvSpPr>
        <p:spPr>
          <a:xfrm>
            <a:off x="10608733" y="0"/>
            <a:ext cx="1583268" cy="3386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Still More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15A863D-F4A0-6DE0-8093-1C65AB3980C6}"/>
              </a:ext>
            </a:extLst>
          </p:cNvPr>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a:extLst>
              <a:ext uri="{FF2B5EF4-FFF2-40B4-BE49-F238E27FC236}">
                <a16:creationId xmlns:a16="http://schemas.microsoft.com/office/drawing/2014/main" id="{38317A42-19A2-1938-D7D3-7F10D6895C77}"/>
              </a:ext>
            </a:extLst>
          </p:cNvPr>
          <p:cNvSpPr txBox="1">
            <a:spLocks noChangeArrowheads="1"/>
          </p:cNvSpPr>
          <p:nvPr/>
        </p:nvSpPr>
        <p:spPr bwMode="auto">
          <a:xfrm>
            <a:off x="7847215" y="6488668"/>
            <a:ext cx="43447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Redacted Complaint (13 Jan 2021)</a:t>
            </a:r>
          </a:p>
        </p:txBody>
      </p:sp>
      <p:sp>
        <p:nvSpPr>
          <p:cNvPr id="7" name="Rectangle 6">
            <a:extLst>
              <a:ext uri="{FF2B5EF4-FFF2-40B4-BE49-F238E27FC236}">
                <a16:creationId xmlns:a16="http://schemas.microsoft.com/office/drawing/2014/main" id="{8E6A9554-2A5A-7AC1-0F5D-3C42B44DD95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ED43BCCC-E8AA-F83A-C98A-43A95ED58025}"/>
              </a:ext>
            </a:extLst>
          </p:cNvPr>
          <p:cNvPicPr>
            <a:picLocks noChangeAspect="1"/>
          </p:cNvPicPr>
          <p:nvPr/>
        </p:nvPicPr>
        <p:blipFill>
          <a:blip r:embed="rId2"/>
          <a:stretch>
            <a:fillRect/>
          </a:stretch>
        </p:blipFill>
        <p:spPr>
          <a:xfrm>
            <a:off x="186719" y="189468"/>
            <a:ext cx="4235551" cy="6511370"/>
          </a:xfrm>
          <a:prstGeom prst="rect">
            <a:avLst/>
          </a:prstGeom>
          <a:ln w="6350">
            <a:solidFill>
              <a:schemeClr val="tx1"/>
            </a:solidFill>
          </a:ln>
        </p:spPr>
      </p:pic>
      <p:pic>
        <p:nvPicPr>
          <p:cNvPr id="10" name="Picture 9">
            <a:extLst>
              <a:ext uri="{FF2B5EF4-FFF2-40B4-BE49-F238E27FC236}">
                <a16:creationId xmlns:a16="http://schemas.microsoft.com/office/drawing/2014/main" id="{56CD4F28-B554-91D7-89A0-3F13C631B0EA}"/>
              </a:ext>
            </a:extLst>
          </p:cNvPr>
          <p:cNvPicPr>
            <a:picLocks noChangeAspect="1"/>
          </p:cNvPicPr>
          <p:nvPr/>
        </p:nvPicPr>
        <p:blipFill>
          <a:blip r:embed="rId2"/>
          <a:srcRect l="9676" t="6786" r="2120" b="48543"/>
          <a:stretch>
            <a:fillRect/>
          </a:stretch>
        </p:blipFill>
        <p:spPr>
          <a:xfrm>
            <a:off x="3265714" y="775062"/>
            <a:ext cx="6571518" cy="5116286"/>
          </a:xfrm>
          <a:prstGeom prst="rect">
            <a:avLst/>
          </a:prstGeom>
          <a:ln w="6350">
            <a:solidFill>
              <a:schemeClr val="tx1"/>
            </a:solidFill>
          </a:ln>
        </p:spPr>
      </p:pic>
    </p:spTree>
    <p:extLst>
      <p:ext uri="{BB962C8B-B14F-4D97-AF65-F5344CB8AC3E}">
        <p14:creationId xmlns:p14="http://schemas.microsoft.com/office/powerpoint/2010/main" val="43288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22B60-E710-6C14-7A24-00F09BDCC5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06B1F-AA59-8661-C4E1-7A5F0F514663}"/>
              </a:ext>
            </a:extLst>
          </p:cNvPr>
          <p:cNvSpPr>
            <a:spLocks noGrp="1"/>
          </p:cNvSpPr>
          <p:nvPr>
            <p:ph type="title"/>
          </p:nvPr>
        </p:nvSpPr>
        <p:spPr>
          <a:xfrm>
            <a:off x="10095807" y="-1"/>
            <a:ext cx="209619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MTD Opinion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5CA5FDE-CEAD-2809-D8BD-5590AF54DCF5}"/>
              </a:ext>
            </a:extLst>
          </p:cNvPr>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a:extLst>
              <a:ext uri="{FF2B5EF4-FFF2-40B4-BE49-F238E27FC236}">
                <a16:creationId xmlns:a16="http://schemas.microsoft.com/office/drawing/2014/main" id="{68A864A1-5F1D-5CD4-D881-5B8B47180493}"/>
              </a:ext>
            </a:extLst>
          </p:cNvPr>
          <p:cNvSpPr txBox="1">
            <a:spLocks noChangeArrowheads="1"/>
          </p:cNvSpPr>
          <p:nvPr/>
        </p:nvSpPr>
        <p:spPr bwMode="auto">
          <a:xfrm>
            <a:off x="9017726" y="6488668"/>
            <a:ext cx="31742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D.Ct</a:t>
            </a:r>
            <a:r>
              <a:rPr lang="en-US" sz="1800" i="0" dirty="0">
                <a:solidFill>
                  <a:schemeClr val="accent4">
                    <a:lumMod val="75000"/>
                    <a:lumOff val="25000"/>
                  </a:schemeClr>
                </a:solidFill>
                <a:latin typeface="+mn-lt"/>
                <a:cs typeface="Times New Roman" panose="02020603050405020304" pitchFamily="18" charset="0"/>
              </a:rPr>
              <a:t>. Opinion (26 June 2021)</a:t>
            </a:r>
          </a:p>
        </p:txBody>
      </p:sp>
      <p:pic>
        <p:nvPicPr>
          <p:cNvPr id="5" name="Picture 4">
            <a:extLst>
              <a:ext uri="{FF2B5EF4-FFF2-40B4-BE49-F238E27FC236}">
                <a16:creationId xmlns:a16="http://schemas.microsoft.com/office/drawing/2014/main" id="{CB7CDAAF-3D9A-C638-5B0A-34203DE0FB50}"/>
              </a:ext>
            </a:extLst>
          </p:cNvPr>
          <p:cNvPicPr>
            <a:picLocks noChangeAspect="1"/>
          </p:cNvPicPr>
          <p:nvPr/>
        </p:nvPicPr>
        <p:blipFill>
          <a:blip r:embed="rId2"/>
          <a:stretch>
            <a:fillRect/>
          </a:stretch>
        </p:blipFill>
        <p:spPr>
          <a:xfrm>
            <a:off x="3949935" y="209004"/>
            <a:ext cx="4440668" cy="6491834"/>
          </a:xfrm>
          <a:prstGeom prst="rect">
            <a:avLst/>
          </a:prstGeom>
          <a:ln w="6350">
            <a:solidFill>
              <a:schemeClr val="tx1"/>
            </a:solidFill>
          </a:ln>
        </p:spPr>
      </p:pic>
    </p:spTree>
    <p:extLst>
      <p:ext uri="{BB962C8B-B14F-4D97-AF65-F5344CB8AC3E}">
        <p14:creationId xmlns:p14="http://schemas.microsoft.com/office/powerpoint/2010/main" val="481896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D3E0E-ABA4-6FF3-4954-3DA2C9C58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A4E121-5ECE-14FC-03E8-4FEBBF3071E8}"/>
              </a:ext>
            </a:extLst>
          </p:cNvPr>
          <p:cNvSpPr>
            <a:spLocks noGrp="1"/>
          </p:cNvSpPr>
          <p:nvPr>
            <p:ph type="title"/>
          </p:nvPr>
        </p:nvSpPr>
        <p:spPr>
          <a:xfrm>
            <a:off x="7882467" y="-1"/>
            <a:ext cx="43095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Insufficient Pleading by FTC</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60D941A-5BA9-BA81-FCCB-9921260833CF}"/>
              </a:ext>
            </a:extLst>
          </p:cNvPr>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a:extLst>
              <a:ext uri="{FF2B5EF4-FFF2-40B4-BE49-F238E27FC236}">
                <a16:creationId xmlns:a16="http://schemas.microsoft.com/office/drawing/2014/main" id="{C3324004-F89F-D8E7-4D72-760843BE04C9}"/>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D.Ct</a:t>
            </a:r>
            <a:r>
              <a:rPr lang="en-US" sz="1800" i="0" dirty="0">
                <a:solidFill>
                  <a:schemeClr val="accent4">
                    <a:lumMod val="75000"/>
                    <a:lumOff val="25000"/>
                  </a:schemeClr>
                </a:solidFill>
                <a:latin typeface="+mn-lt"/>
                <a:cs typeface="Times New Roman" panose="02020603050405020304" pitchFamily="18" charset="0"/>
              </a:rPr>
              <a:t>. Opinion (26 June 2021)</a:t>
            </a:r>
          </a:p>
        </p:txBody>
      </p:sp>
      <p:sp>
        <p:nvSpPr>
          <p:cNvPr id="7" name="Rectangle 6">
            <a:extLst>
              <a:ext uri="{FF2B5EF4-FFF2-40B4-BE49-F238E27FC236}">
                <a16:creationId xmlns:a16="http://schemas.microsoft.com/office/drawing/2014/main" id="{85C8A6D8-8E5B-DF48-F59A-94894F5D93D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43B3EF23-B08E-7715-50AB-9BF8E68F4699}"/>
              </a:ext>
            </a:extLst>
          </p:cNvPr>
          <p:cNvPicPr>
            <a:picLocks noChangeAspect="1"/>
          </p:cNvPicPr>
          <p:nvPr/>
        </p:nvPicPr>
        <p:blipFill>
          <a:blip r:embed="rId2"/>
          <a:stretch>
            <a:fillRect/>
          </a:stretch>
        </p:blipFill>
        <p:spPr>
          <a:xfrm>
            <a:off x="199473" y="209004"/>
            <a:ext cx="4444859" cy="6491834"/>
          </a:xfrm>
          <a:prstGeom prst="rect">
            <a:avLst/>
          </a:prstGeom>
          <a:ln w="6350">
            <a:solidFill>
              <a:schemeClr val="tx1"/>
            </a:solidFill>
          </a:ln>
        </p:spPr>
      </p:pic>
      <p:pic>
        <p:nvPicPr>
          <p:cNvPr id="9" name="Picture 8">
            <a:extLst>
              <a:ext uri="{FF2B5EF4-FFF2-40B4-BE49-F238E27FC236}">
                <a16:creationId xmlns:a16="http://schemas.microsoft.com/office/drawing/2014/main" id="{7A9876A1-5A61-5DD2-50C3-D0A6ED27431C}"/>
              </a:ext>
            </a:extLst>
          </p:cNvPr>
          <p:cNvPicPr>
            <a:picLocks noChangeAspect="1"/>
          </p:cNvPicPr>
          <p:nvPr/>
        </p:nvPicPr>
        <p:blipFill>
          <a:blip r:embed="rId2"/>
          <a:srcRect l="3272" t="14429" r="2725" b="37642"/>
          <a:stretch>
            <a:fillRect/>
          </a:stretch>
        </p:blipFill>
        <p:spPr>
          <a:xfrm>
            <a:off x="3416300" y="719666"/>
            <a:ext cx="7276496" cy="5418667"/>
          </a:xfrm>
          <a:prstGeom prst="rect">
            <a:avLst/>
          </a:prstGeom>
          <a:ln w="6350">
            <a:solidFill>
              <a:schemeClr val="tx1"/>
            </a:solidFill>
          </a:ln>
        </p:spPr>
      </p:pic>
    </p:spTree>
    <p:extLst>
      <p:ext uri="{BB962C8B-B14F-4D97-AF65-F5344CB8AC3E}">
        <p14:creationId xmlns:p14="http://schemas.microsoft.com/office/powerpoint/2010/main" val="86652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A60AA-7DDA-5755-A8A5-A497D1F90C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CB2F6-A739-B17A-0D74-E623892DFB47}"/>
              </a:ext>
            </a:extLst>
          </p:cNvPr>
          <p:cNvSpPr>
            <a:spLocks noGrp="1"/>
          </p:cNvSpPr>
          <p:nvPr>
            <p:ph type="title"/>
          </p:nvPr>
        </p:nvSpPr>
        <p:spPr>
          <a:xfrm>
            <a:off x="10088033" y="-2"/>
            <a:ext cx="210396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Need Metrics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5723534-8EB9-AC64-A230-8BDBDE7515F5}"/>
              </a:ext>
            </a:extLst>
          </p:cNvPr>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a:extLst>
              <a:ext uri="{FF2B5EF4-FFF2-40B4-BE49-F238E27FC236}">
                <a16:creationId xmlns:a16="http://schemas.microsoft.com/office/drawing/2014/main" id="{0162C457-66C2-0763-0763-E1DBBAC658C4}"/>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D.Ct</a:t>
            </a:r>
            <a:r>
              <a:rPr lang="en-US" sz="1800" i="0" dirty="0">
                <a:solidFill>
                  <a:schemeClr val="accent4">
                    <a:lumMod val="75000"/>
                    <a:lumOff val="25000"/>
                  </a:schemeClr>
                </a:solidFill>
                <a:latin typeface="+mn-lt"/>
                <a:cs typeface="Times New Roman" panose="02020603050405020304" pitchFamily="18" charset="0"/>
              </a:rPr>
              <a:t>. Opinion (26 June 2021)</a:t>
            </a:r>
          </a:p>
        </p:txBody>
      </p:sp>
      <p:sp>
        <p:nvSpPr>
          <p:cNvPr id="7" name="Rectangle 6">
            <a:extLst>
              <a:ext uri="{FF2B5EF4-FFF2-40B4-BE49-F238E27FC236}">
                <a16:creationId xmlns:a16="http://schemas.microsoft.com/office/drawing/2014/main" id="{C57AC38D-3617-7CEB-50DA-935AC9270C0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59C3DCE4-69E4-B512-3D90-B79B49EE7EB5}"/>
              </a:ext>
            </a:extLst>
          </p:cNvPr>
          <p:cNvPicPr>
            <a:picLocks noChangeAspect="1"/>
          </p:cNvPicPr>
          <p:nvPr/>
        </p:nvPicPr>
        <p:blipFill>
          <a:blip r:embed="rId2"/>
          <a:stretch>
            <a:fillRect/>
          </a:stretch>
        </p:blipFill>
        <p:spPr>
          <a:xfrm>
            <a:off x="199473" y="209004"/>
            <a:ext cx="4444859" cy="6491834"/>
          </a:xfrm>
          <a:prstGeom prst="rect">
            <a:avLst/>
          </a:prstGeom>
          <a:ln w="6350">
            <a:solidFill>
              <a:schemeClr val="tx1"/>
            </a:solidFill>
          </a:ln>
        </p:spPr>
      </p:pic>
      <p:pic>
        <p:nvPicPr>
          <p:cNvPr id="9" name="Picture 8">
            <a:extLst>
              <a:ext uri="{FF2B5EF4-FFF2-40B4-BE49-F238E27FC236}">
                <a16:creationId xmlns:a16="http://schemas.microsoft.com/office/drawing/2014/main" id="{337C886C-E62A-415B-98DD-2062B8E7FCE7}"/>
              </a:ext>
            </a:extLst>
          </p:cNvPr>
          <p:cNvPicPr>
            <a:picLocks noChangeAspect="1"/>
          </p:cNvPicPr>
          <p:nvPr/>
        </p:nvPicPr>
        <p:blipFill>
          <a:blip r:embed="rId2"/>
          <a:srcRect l="3366" t="58445" r="3963" b="8494"/>
          <a:stretch>
            <a:fillRect/>
          </a:stretch>
        </p:blipFill>
        <p:spPr>
          <a:xfrm>
            <a:off x="2853203" y="1930400"/>
            <a:ext cx="8286814" cy="4318000"/>
          </a:xfrm>
          <a:prstGeom prst="rect">
            <a:avLst/>
          </a:prstGeom>
          <a:ln w="6350">
            <a:solidFill>
              <a:schemeClr val="tx1"/>
            </a:solidFill>
          </a:ln>
        </p:spPr>
      </p:pic>
    </p:spTree>
    <p:extLst>
      <p:ext uri="{BB962C8B-B14F-4D97-AF65-F5344CB8AC3E}">
        <p14:creationId xmlns:p14="http://schemas.microsoft.com/office/powerpoint/2010/main" val="42525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D816E-8D7F-CB85-D494-473660403A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BCFAE-845B-99E3-15DF-8FA47D12650F}"/>
              </a:ext>
            </a:extLst>
          </p:cNvPr>
          <p:cNvSpPr>
            <a:spLocks noGrp="1"/>
          </p:cNvSpPr>
          <p:nvPr>
            <p:ph type="title"/>
          </p:nvPr>
        </p:nvSpPr>
        <p:spPr>
          <a:xfrm>
            <a:off x="6235700" y="-1"/>
            <a:ext cx="59563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Interoperability Claim Can’t Go Forward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714A303-4A1F-5F22-4230-A140E529349D}"/>
              </a:ext>
            </a:extLst>
          </p:cNvPr>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a:extLst>
              <a:ext uri="{FF2B5EF4-FFF2-40B4-BE49-F238E27FC236}">
                <a16:creationId xmlns:a16="http://schemas.microsoft.com/office/drawing/2014/main" id="{B2E6E9BF-3342-A84B-2D17-4A7D71657C8E}"/>
              </a:ext>
            </a:extLst>
          </p:cNvPr>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D.Ct</a:t>
            </a:r>
            <a:r>
              <a:rPr lang="en-US" sz="1800" i="0" dirty="0">
                <a:solidFill>
                  <a:schemeClr val="accent4">
                    <a:lumMod val="75000"/>
                    <a:lumOff val="25000"/>
                  </a:schemeClr>
                </a:solidFill>
                <a:latin typeface="+mn-lt"/>
                <a:cs typeface="Times New Roman" panose="02020603050405020304" pitchFamily="18" charset="0"/>
              </a:rPr>
              <a:t>. Opinion (26 June 2021)</a:t>
            </a:r>
          </a:p>
        </p:txBody>
      </p:sp>
      <p:sp>
        <p:nvSpPr>
          <p:cNvPr id="7" name="Rectangle 6">
            <a:extLst>
              <a:ext uri="{FF2B5EF4-FFF2-40B4-BE49-F238E27FC236}">
                <a16:creationId xmlns:a16="http://schemas.microsoft.com/office/drawing/2014/main" id="{68F90CB8-2B5E-1EE6-251F-3B22194EB7C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C1D0BE65-921C-8DB1-D265-304377C40EFA}"/>
              </a:ext>
            </a:extLst>
          </p:cNvPr>
          <p:cNvPicPr>
            <a:picLocks noChangeAspect="1"/>
          </p:cNvPicPr>
          <p:nvPr/>
        </p:nvPicPr>
        <p:blipFill>
          <a:blip r:embed="rId2"/>
          <a:stretch>
            <a:fillRect/>
          </a:stretch>
        </p:blipFill>
        <p:spPr>
          <a:xfrm>
            <a:off x="157149" y="209004"/>
            <a:ext cx="4623452" cy="6491834"/>
          </a:xfrm>
          <a:prstGeom prst="rect">
            <a:avLst/>
          </a:prstGeom>
          <a:ln w="6350">
            <a:solidFill>
              <a:schemeClr val="tx1"/>
            </a:solidFill>
          </a:ln>
        </p:spPr>
      </p:pic>
      <p:pic>
        <p:nvPicPr>
          <p:cNvPr id="9" name="Picture 8">
            <a:extLst>
              <a:ext uri="{FF2B5EF4-FFF2-40B4-BE49-F238E27FC236}">
                <a16:creationId xmlns:a16="http://schemas.microsoft.com/office/drawing/2014/main" id="{B9B2E8D3-6A6A-0D9B-FEAE-B56B8FACEC80}"/>
              </a:ext>
            </a:extLst>
          </p:cNvPr>
          <p:cNvPicPr>
            <a:picLocks noChangeAspect="1"/>
          </p:cNvPicPr>
          <p:nvPr/>
        </p:nvPicPr>
        <p:blipFill>
          <a:blip r:embed="rId2"/>
          <a:srcRect l="5977" t="7019" r="3468" b="33705"/>
          <a:stretch>
            <a:fillRect/>
          </a:stretch>
        </p:blipFill>
        <p:spPr>
          <a:xfrm>
            <a:off x="3983567" y="495299"/>
            <a:ext cx="6383784" cy="5867401"/>
          </a:xfrm>
          <a:prstGeom prst="rect">
            <a:avLst/>
          </a:prstGeom>
          <a:ln w="6350">
            <a:solidFill>
              <a:schemeClr val="tx1"/>
            </a:solidFill>
          </a:ln>
        </p:spPr>
      </p:pic>
    </p:spTree>
    <p:extLst>
      <p:ext uri="{BB962C8B-B14F-4D97-AF65-F5344CB8AC3E}">
        <p14:creationId xmlns:p14="http://schemas.microsoft.com/office/powerpoint/2010/main" val="109034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B162D-825F-E833-BA52-5FC150E43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E9E03-D197-5EF6-D6A6-61194E14A802}"/>
              </a:ext>
            </a:extLst>
          </p:cNvPr>
          <p:cNvSpPr>
            <a:spLocks noGrp="1"/>
          </p:cNvSpPr>
          <p:nvPr>
            <p:ph type="title"/>
          </p:nvPr>
        </p:nvSpPr>
        <p:spPr>
          <a:xfrm>
            <a:off x="10083337" y="-2"/>
            <a:ext cx="210866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FTC and CA7</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7C1BA4C-67A4-B2C6-7ABF-4571E3A981C2}"/>
              </a:ext>
            </a:extLst>
          </p:cNvPr>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a:extLst>
              <a:ext uri="{FF2B5EF4-FFF2-40B4-BE49-F238E27FC236}">
                <a16:creationId xmlns:a16="http://schemas.microsoft.com/office/drawing/2014/main" id="{2A1D2680-E9B6-73AA-07E6-506B12186577}"/>
              </a:ext>
            </a:extLst>
          </p:cNvPr>
          <p:cNvSpPr txBox="1">
            <a:spLocks noChangeArrowheads="1"/>
          </p:cNvSpPr>
          <p:nvPr/>
        </p:nvSpPr>
        <p:spPr bwMode="auto">
          <a:xfrm>
            <a:off x="9854738" y="6488668"/>
            <a:ext cx="23372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272 U.S. 554 (1926)</a:t>
            </a:r>
          </a:p>
        </p:txBody>
      </p:sp>
      <p:sp>
        <p:nvSpPr>
          <p:cNvPr id="7" name="Rectangle 6">
            <a:extLst>
              <a:ext uri="{FF2B5EF4-FFF2-40B4-BE49-F238E27FC236}">
                <a16:creationId xmlns:a16="http://schemas.microsoft.com/office/drawing/2014/main" id="{E92064E1-D3A5-0594-09BE-5C3D173DB65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8D6B80B-345A-F95A-D54B-3F069854D064}"/>
              </a:ext>
            </a:extLst>
          </p:cNvPr>
          <p:cNvPicPr>
            <a:picLocks noChangeAspect="1"/>
          </p:cNvPicPr>
          <p:nvPr/>
        </p:nvPicPr>
        <p:blipFill>
          <a:blip r:embed="rId2"/>
          <a:stretch>
            <a:fillRect/>
          </a:stretch>
        </p:blipFill>
        <p:spPr>
          <a:xfrm>
            <a:off x="180525" y="209004"/>
            <a:ext cx="3952018" cy="6491834"/>
          </a:xfrm>
          <a:prstGeom prst="rect">
            <a:avLst/>
          </a:prstGeom>
          <a:ln w="6350">
            <a:solidFill>
              <a:schemeClr val="tx1"/>
            </a:solidFill>
          </a:ln>
        </p:spPr>
      </p:pic>
      <p:pic>
        <p:nvPicPr>
          <p:cNvPr id="9" name="Picture 8">
            <a:extLst>
              <a:ext uri="{FF2B5EF4-FFF2-40B4-BE49-F238E27FC236}">
                <a16:creationId xmlns:a16="http://schemas.microsoft.com/office/drawing/2014/main" id="{ED89505B-954B-4FB4-95EC-A092783833EB}"/>
              </a:ext>
            </a:extLst>
          </p:cNvPr>
          <p:cNvPicPr>
            <a:picLocks noChangeAspect="1"/>
          </p:cNvPicPr>
          <p:nvPr/>
        </p:nvPicPr>
        <p:blipFill>
          <a:blip r:embed="rId3"/>
          <a:stretch>
            <a:fillRect/>
          </a:stretch>
        </p:blipFill>
        <p:spPr>
          <a:xfrm>
            <a:off x="2393534" y="209004"/>
            <a:ext cx="4048554" cy="6491834"/>
          </a:xfrm>
          <a:prstGeom prst="rect">
            <a:avLst/>
          </a:prstGeom>
          <a:ln w="6350">
            <a:solidFill>
              <a:schemeClr val="tx1"/>
            </a:solidFill>
          </a:ln>
        </p:spPr>
      </p:pic>
      <p:pic>
        <p:nvPicPr>
          <p:cNvPr id="10" name="Picture 9">
            <a:extLst>
              <a:ext uri="{FF2B5EF4-FFF2-40B4-BE49-F238E27FC236}">
                <a16:creationId xmlns:a16="http://schemas.microsoft.com/office/drawing/2014/main" id="{7DFB243B-E004-484A-61B3-6A4648B6CB2A}"/>
              </a:ext>
            </a:extLst>
          </p:cNvPr>
          <p:cNvPicPr>
            <a:picLocks noChangeAspect="1"/>
          </p:cNvPicPr>
          <p:nvPr/>
        </p:nvPicPr>
        <p:blipFill>
          <a:blip r:embed="rId3"/>
          <a:srcRect l="5087" t="8451" r="6613" b="67873"/>
          <a:stretch>
            <a:fillRect/>
          </a:stretch>
        </p:blipFill>
        <p:spPr>
          <a:xfrm>
            <a:off x="4069070" y="1507978"/>
            <a:ext cx="7818130" cy="3361508"/>
          </a:xfrm>
          <a:prstGeom prst="rect">
            <a:avLst/>
          </a:prstGeom>
          <a:ln w="6350">
            <a:solidFill>
              <a:schemeClr val="tx1"/>
            </a:solidFill>
          </a:ln>
        </p:spPr>
      </p:pic>
    </p:spTree>
    <p:extLst>
      <p:ext uri="{BB962C8B-B14F-4D97-AF65-F5344CB8AC3E}">
        <p14:creationId xmlns:p14="http://schemas.microsoft.com/office/powerpoint/2010/main" val="32498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E68C7-00BD-C940-07C0-70FBB5BD24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EAE1A-0F39-26B4-E09C-E08D04527D47}"/>
              </a:ext>
            </a:extLst>
          </p:cNvPr>
          <p:cNvSpPr>
            <a:spLocks noGrp="1"/>
          </p:cNvSpPr>
          <p:nvPr>
            <p:ph type="title"/>
          </p:nvPr>
        </p:nvSpPr>
        <p:spPr>
          <a:xfrm>
            <a:off x="9252857" y="-2"/>
            <a:ext cx="293914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Revised Complaint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892F2C7-8B11-6C89-7090-406C51F70FBB}"/>
              </a:ext>
            </a:extLst>
          </p:cNvPr>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a:extLst>
              <a:ext uri="{FF2B5EF4-FFF2-40B4-BE49-F238E27FC236}">
                <a16:creationId xmlns:a16="http://schemas.microsoft.com/office/drawing/2014/main" id="{E415C3BF-3304-DD51-1529-B69ABE134A56}"/>
              </a:ext>
            </a:extLst>
          </p:cNvPr>
          <p:cNvSpPr txBox="1">
            <a:spLocks noChangeArrowheads="1"/>
          </p:cNvSpPr>
          <p:nvPr/>
        </p:nvSpPr>
        <p:spPr bwMode="auto">
          <a:xfrm>
            <a:off x="7998823" y="6488668"/>
            <a:ext cx="41931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Amended Complaint(19 Aug 2021)</a:t>
            </a:r>
          </a:p>
        </p:txBody>
      </p:sp>
      <p:pic>
        <p:nvPicPr>
          <p:cNvPr id="5" name="Picture 4">
            <a:extLst>
              <a:ext uri="{FF2B5EF4-FFF2-40B4-BE49-F238E27FC236}">
                <a16:creationId xmlns:a16="http://schemas.microsoft.com/office/drawing/2014/main" id="{2980A477-B491-EB96-76F8-67E246E9A149}"/>
              </a:ext>
            </a:extLst>
          </p:cNvPr>
          <p:cNvPicPr>
            <a:picLocks noChangeAspect="1"/>
          </p:cNvPicPr>
          <p:nvPr/>
        </p:nvPicPr>
        <p:blipFill>
          <a:blip r:embed="rId2"/>
          <a:stretch>
            <a:fillRect/>
          </a:stretch>
        </p:blipFill>
        <p:spPr>
          <a:xfrm>
            <a:off x="3637067" y="209004"/>
            <a:ext cx="4361756" cy="6227388"/>
          </a:xfrm>
          <a:prstGeom prst="rect">
            <a:avLst/>
          </a:prstGeom>
          <a:ln w="6350">
            <a:solidFill>
              <a:schemeClr val="tx1"/>
            </a:solidFill>
          </a:ln>
        </p:spPr>
      </p:pic>
    </p:spTree>
    <p:extLst>
      <p:ext uri="{BB962C8B-B14F-4D97-AF65-F5344CB8AC3E}">
        <p14:creationId xmlns:p14="http://schemas.microsoft.com/office/powerpoint/2010/main" val="607238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953FF-0DE7-2A20-BF8F-23F05F9D2D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21805-ADCF-7C4F-3AF8-2A74AD3DF809}"/>
              </a:ext>
            </a:extLst>
          </p:cNvPr>
          <p:cNvSpPr>
            <a:spLocks noGrp="1"/>
          </p:cNvSpPr>
          <p:nvPr>
            <p:ph type="title"/>
          </p:nvPr>
        </p:nvSpPr>
        <p:spPr>
          <a:xfrm>
            <a:off x="9488977" y="-2"/>
            <a:ext cx="2703023" cy="399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a:t>
            </a:r>
            <a:r>
              <a:rPr lang="en-US" sz="2400" baseline="30000" dirty="0">
                <a:solidFill>
                  <a:schemeClr val="accent4">
                    <a:lumMod val="75000"/>
                    <a:lumOff val="25000"/>
                  </a:schemeClr>
                </a:solidFill>
                <a:latin typeface="+mn-lt"/>
                <a:cs typeface="Times New Roman" panose="02020603050405020304" pitchFamily="18" charset="0"/>
              </a:rPr>
              <a:t>nd</a:t>
            </a:r>
            <a:r>
              <a:rPr lang="en-US" sz="2400" dirty="0">
                <a:solidFill>
                  <a:schemeClr val="accent4">
                    <a:lumMod val="75000"/>
                    <a:lumOff val="25000"/>
                  </a:schemeClr>
                </a:solidFill>
                <a:latin typeface="+mn-lt"/>
                <a:cs typeface="Times New Roman" panose="02020603050405020304" pitchFamily="18" charset="0"/>
              </a:rPr>
              <a:t> MTD Rejected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21DB85B-7DC7-21DA-469C-E15E4A9959CF}"/>
              </a:ext>
            </a:extLst>
          </p:cNvPr>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a:extLst>
              <a:ext uri="{FF2B5EF4-FFF2-40B4-BE49-F238E27FC236}">
                <a16:creationId xmlns:a16="http://schemas.microsoft.com/office/drawing/2014/main" id="{32252824-2C13-25F0-9542-814D2F0B9290}"/>
              </a:ext>
            </a:extLst>
          </p:cNvPr>
          <p:cNvSpPr txBox="1">
            <a:spLocks noChangeArrowheads="1"/>
          </p:cNvSpPr>
          <p:nvPr/>
        </p:nvSpPr>
        <p:spPr bwMode="auto">
          <a:xfrm>
            <a:off x="9035934" y="6488668"/>
            <a:ext cx="31560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D.Ct</a:t>
            </a:r>
            <a:r>
              <a:rPr lang="en-US" sz="1800" i="0" dirty="0">
                <a:solidFill>
                  <a:schemeClr val="accent4">
                    <a:lumMod val="75000"/>
                    <a:lumOff val="25000"/>
                  </a:schemeClr>
                </a:solidFill>
                <a:latin typeface="+mn-lt"/>
                <a:cs typeface="Times New Roman" panose="02020603050405020304" pitchFamily="18" charset="0"/>
              </a:rPr>
              <a:t>. Opinion (11 Jan 2022)</a:t>
            </a:r>
          </a:p>
        </p:txBody>
      </p:sp>
      <p:sp>
        <p:nvSpPr>
          <p:cNvPr id="7" name="Rectangle 6">
            <a:extLst>
              <a:ext uri="{FF2B5EF4-FFF2-40B4-BE49-F238E27FC236}">
                <a16:creationId xmlns:a16="http://schemas.microsoft.com/office/drawing/2014/main" id="{32C0F0E0-85E9-C264-6153-317D4C7D31C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2F5422C-D55F-F736-0F90-4F8B6B75968A}"/>
              </a:ext>
            </a:extLst>
          </p:cNvPr>
          <p:cNvPicPr>
            <a:picLocks noChangeAspect="1"/>
          </p:cNvPicPr>
          <p:nvPr/>
        </p:nvPicPr>
        <p:blipFill>
          <a:blip r:embed="rId2"/>
          <a:stretch>
            <a:fillRect/>
          </a:stretch>
        </p:blipFill>
        <p:spPr>
          <a:xfrm>
            <a:off x="174985" y="174568"/>
            <a:ext cx="4996085" cy="6526270"/>
          </a:xfrm>
          <a:prstGeom prst="rect">
            <a:avLst/>
          </a:prstGeom>
          <a:ln w="6350">
            <a:solidFill>
              <a:schemeClr val="tx1"/>
            </a:solidFill>
          </a:ln>
        </p:spPr>
      </p:pic>
      <p:pic>
        <p:nvPicPr>
          <p:cNvPr id="9" name="Picture 8">
            <a:extLst>
              <a:ext uri="{FF2B5EF4-FFF2-40B4-BE49-F238E27FC236}">
                <a16:creationId xmlns:a16="http://schemas.microsoft.com/office/drawing/2014/main" id="{5A6EC9D8-8677-9FD4-F819-F3880F9A5FA7}"/>
              </a:ext>
            </a:extLst>
          </p:cNvPr>
          <p:cNvPicPr>
            <a:picLocks noChangeAspect="1"/>
          </p:cNvPicPr>
          <p:nvPr/>
        </p:nvPicPr>
        <p:blipFill>
          <a:blip r:embed="rId3"/>
          <a:stretch>
            <a:fillRect/>
          </a:stretch>
        </p:blipFill>
        <p:spPr>
          <a:xfrm>
            <a:off x="2566430" y="157162"/>
            <a:ext cx="4966820" cy="6543676"/>
          </a:xfrm>
          <a:prstGeom prst="rect">
            <a:avLst/>
          </a:prstGeom>
          <a:ln>
            <a:solidFill>
              <a:schemeClr val="tx1"/>
            </a:solidFill>
          </a:ln>
        </p:spPr>
      </p:pic>
      <p:pic>
        <p:nvPicPr>
          <p:cNvPr id="10" name="Picture 9">
            <a:extLst>
              <a:ext uri="{FF2B5EF4-FFF2-40B4-BE49-F238E27FC236}">
                <a16:creationId xmlns:a16="http://schemas.microsoft.com/office/drawing/2014/main" id="{0447CCCB-3D52-AA4F-2401-5585C9F17424}"/>
              </a:ext>
            </a:extLst>
          </p:cNvPr>
          <p:cNvPicPr>
            <a:picLocks noChangeAspect="1"/>
          </p:cNvPicPr>
          <p:nvPr/>
        </p:nvPicPr>
        <p:blipFill>
          <a:blip r:embed="rId3"/>
          <a:srcRect l="7459" t="21850" r="8117" b="30905"/>
          <a:stretch>
            <a:fillRect/>
          </a:stretch>
        </p:blipFill>
        <p:spPr>
          <a:xfrm>
            <a:off x="3886102" y="883919"/>
            <a:ext cx="7352826" cy="5421087"/>
          </a:xfrm>
          <a:prstGeom prst="rect">
            <a:avLst/>
          </a:prstGeom>
          <a:ln>
            <a:solidFill>
              <a:schemeClr val="tx1"/>
            </a:solidFill>
          </a:ln>
        </p:spPr>
      </p:pic>
    </p:spTree>
    <p:extLst>
      <p:ext uri="{BB962C8B-B14F-4D97-AF65-F5344CB8AC3E}">
        <p14:creationId xmlns:p14="http://schemas.microsoft.com/office/powerpoint/2010/main" val="49127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C7174-4952-D569-6163-7557F812B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9FB223-A19D-E25C-A59F-ADB446C22A97}"/>
              </a:ext>
            </a:extLst>
          </p:cNvPr>
          <p:cNvSpPr>
            <a:spLocks noGrp="1"/>
          </p:cNvSpPr>
          <p:nvPr>
            <p:ph type="title"/>
          </p:nvPr>
        </p:nvSpPr>
        <p:spPr>
          <a:xfrm>
            <a:off x="9000310" y="-2"/>
            <a:ext cx="3191692"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Six-Week Trial Done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F4B9C76-D619-F26E-9A42-E792CB80485F}"/>
              </a:ext>
            </a:extLst>
          </p:cNvPr>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a:extLst>
              <a:ext uri="{FF2B5EF4-FFF2-40B4-BE49-F238E27FC236}">
                <a16:creationId xmlns:a16="http://schemas.microsoft.com/office/drawing/2014/main" id="{C47A6494-60F7-8223-1E85-3D6C94DFE66C}"/>
              </a:ext>
            </a:extLst>
          </p:cNvPr>
          <p:cNvSpPr txBox="1">
            <a:spLocks noChangeArrowheads="1"/>
          </p:cNvSpPr>
          <p:nvPr/>
        </p:nvSpPr>
        <p:spPr bwMode="auto">
          <a:xfrm>
            <a:off x="8744988" y="6488668"/>
            <a:ext cx="34470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(27 May 2025)</a:t>
            </a:r>
          </a:p>
        </p:txBody>
      </p:sp>
      <p:sp>
        <p:nvSpPr>
          <p:cNvPr id="7" name="Rectangle 6">
            <a:extLst>
              <a:ext uri="{FF2B5EF4-FFF2-40B4-BE49-F238E27FC236}">
                <a16:creationId xmlns:a16="http://schemas.microsoft.com/office/drawing/2014/main" id="{CDCE6801-D79F-3CFB-D8EB-48C98D2A30C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person standing in front of a window&#10;&#10;AI-generated content may be incorrect.">
            <a:extLst>
              <a:ext uri="{FF2B5EF4-FFF2-40B4-BE49-F238E27FC236}">
                <a16:creationId xmlns:a16="http://schemas.microsoft.com/office/drawing/2014/main" id="{745A7FAD-CF8E-12CB-07B3-C4DC2DB1F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133" y="209004"/>
            <a:ext cx="5969503"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7AF5859C-6A5D-7DC7-F6FC-66A5D7B79900}"/>
              </a:ext>
            </a:extLst>
          </p:cNvPr>
          <p:cNvPicPr>
            <a:picLocks noChangeAspect="1"/>
          </p:cNvPicPr>
          <p:nvPr/>
        </p:nvPicPr>
        <p:blipFill>
          <a:blip r:embed="rId4">
            <a:extLst>
              <a:ext uri="{28A0092B-C50C-407E-A947-70E740481C1C}">
                <a14:useLocalDpi xmlns:a14="http://schemas.microsoft.com/office/drawing/2010/main" val="0"/>
              </a:ext>
            </a:extLst>
          </a:blip>
          <a:srcRect l="23830" t="36953" r="26041" b="21333"/>
          <a:stretch>
            <a:fillRect/>
          </a:stretch>
        </p:blipFill>
        <p:spPr>
          <a:xfrm>
            <a:off x="3979818" y="859375"/>
            <a:ext cx="5913438" cy="5351418"/>
          </a:xfrm>
          <a:prstGeom prst="rect">
            <a:avLst/>
          </a:prstGeom>
          <a:ln>
            <a:solidFill>
              <a:schemeClr val="tx1"/>
            </a:solidFill>
          </a:ln>
        </p:spPr>
      </p:pic>
    </p:spTree>
    <p:extLst>
      <p:ext uri="{BB962C8B-B14F-4D97-AF65-F5344CB8AC3E}">
        <p14:creationId xmlns:p14="http://schemas.microsoft.com/office/powerpoint/2010/main" val="166971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80254-B348-940F-0B85-C0CDFA0F0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BB1F91-8B8F-CB2D-EE8A-48ADE6A2405B}"/>
              </a:ext>
            </a:extLst>
          </p:cNvPr>
          <p:cNvSpPr>
            <a:spLocks noGrp="1"/>
          </p:cNvSpPr>
          <p:nvPr>
            <p:ph type="title"/>
          </p:nvPr>
        </p:nvSpPr>
        <p:spPr>
          <a:xfrm>
            <a:off x="9652001" y="-1"/>
            <a:ext cx="254000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Case Dismissed</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1B2521C-D52E-7C59-FCFE-9020AA9B30B5}"/>
              </a:ext>
            </a:extLst>
          </p:cNvPr>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a:extLst>
              <a:ext uri="{FF2B5EF4-FFF2-40B4-BE49-F238E27FC236}">
                <a16:creationId xmlns:a16="http://schemas.microsoft.com/office/drawing/2014/main" id="{ADBEDCF7-18BC-A4D3-C0CB-A48A01BFBE2C}"/>
              </a:ext>
            </a:extLst>
          </p:cNvPr>
          <p:cNvSpPr txBox="1">
            <a:spLocks noChangeArrowheads="1"/>
          </p:cNvSpPr>
          <p:nvPr/>
        </p:nvSpPr>
        <p:spPr bwMode="auto">
          <a:xfrm>
            <a:off x="8351521" y="6488668"/>
            <a:ext cx="3840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a:t>
            </a:r>
          </a:p>
        </p:txBody>
      </p:sp>
      <p:sp>
        <p:nvSpPr>
          <p:cNvPr id="7" name="Rectangle 6">
            <a:extLst>
              <a:ext uri="{FF2B5EF4-FFF2-40B4-BE49-F238E27FC236}">
                <a16:creationId xmlns:a16="http://schemas.microsoft.com/office/drawing/2014/main" id="{53EB3E8A-110A-AF34-B455-BBE2D4DCE13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DA380C7-89D9-2D40-8BB8-496FD84C8443}"/>
              </a:ext>
            </a:extLst>
          </p:cNvPr>
          <p:cNvPicPr>
            <a:picLocks noChangeAspect="1"/>
          </p:cNvPicPr>
          <p:nvPr/>
        </p:nvPicPr>
        <p:blipFill>
          <a:blip r:embed="rId2"/>
          <a:stretch>
            <a:fillRect/>
          </a:stretch>
        </p:blipFill>
        <p:spPr>
          <a:xfrm>
            <a:off x="189027" y="209004"/>
            <a:ext cx="4629509" cy="6491834"/>
          </a:xfrm>
          <a:prstGeom prst="rect">
            <a:avLst/>
          </a:prstGeom>
          <a:ln w="6350">
            <a:solidFill>
              <a:schemeClr val="tx1"/>
            </a:solidFill>
          </a:ln>
        </p:spPr>
      </p:pic>
      <p:pic>
        <p:nvPicPr>
          <p:cNvPr id="9" name="Picture 8">
            <a:extLst>
              <a:ext uri="{FF2B5EF4-FFF2-40B4-BE49-F238E27FC236}">
                <a16:creationId xmlns:a16="http://schemas.microsoft.com/office/drawing/2014/main" id="{CF7BFD97-4871-63C7-C093-F3C8CC50AC0E}"/>
              </a:ext>
            </a:extLst>
          </p:cNvPr>
          <p:cNvPicPr>
            <a:picLocks noChangeAspect="1"/>
          </p:cNvPicPr>
          <p:nvPr/>
        </p:nvPicPr>
        <p:blipFill>
          <a:blip r:embed="rId3"/>
          <a:stretch>
            <a:fillRect/>
          </a:stretch>
        </p:blipFill>
        <p:spPr>
          <a:xfrm>
            <a:off x="2014741" y="209004"/>
            <a:ext cx="4556413" cy="6491834"/>
          </a:xfrm>
          <a:prstGeom prst="rect">
            <a:avLst/>
          </a:prstGeom>
          <a:ln>
            <a:solidFill>
              <a:schemeClr val="tx1"/>
            </a:solidFill>
          </a:ln>
        </p:spPr>
      </p:pic>
      <p:pic>
        <p:nvPicPr>
          <p:cNvPr id="10" name="Picture 9">
            <a:extLst>
              <a:ext uri="{FF2B5EF4-FFF2-40B4-BE49-F238E27FC236}">
                <a16:creationId xmlns:a16="http://schemas.microsoft.com/office/drawing/2014/main" id="{658445AC-31EC-CC86-C2F8-1B8975EFA7E1}"/>
              </a:ext>
            </a:extLst>
          </p:cNvPr>
          <p:cNvPicPr>
            <a:picLocks noChangeAspect="1"/>
          </p:cNvPicPr>
          <p:nvPr/>
        </p:nvPicPr>
        <p:blipFill>
          <a:blip r:embed="rId3"/>
          <a:srcRect l="4379" t="21530" r="4165" b="56201"/>
          <a:stretch>
            <a:fillRect/>
          </a:stretch>
        </p:blipFill>
        <p:spPr>
          <a:xfrm>
            <a:off x="2915623" y="1957047"/>
            <a:ext cx="8893228" cy="3085216"/>
          </a:xfrm>
          <a:prstGeom prst="rect">
            <a:avLst/>
          </a:prstGeom>
          <a:ln>
            <a:solidFill>
              <a:schemeClr val="tx1"/>
            </a:solidFill>
          </a:ln>
        </p:spPr>
      </p:pic>
    </p:spTree>
    <p:extLst>
      <p:ext uri="{BB962C8B-B14F-4D97-AF65-F5344CB8AC3E}">
        <p14:creationId xmlns:p14="http://schemas.microsoft.com/office/powerpoint/2010/main" val="227746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81D71-F9B0-B9D9-0C90-B77FA07C80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74B9B-4F04-F7E6-D735-1ACE09F7C6C7}"/>
              </a:ext>
            </a:extLst>
          </p:cNvPr>
          <p:cNvSpPr>
            <a:spLocks noGrp="1"/>
          </p:cNvSpPr>
          <p:nvPr>
            <p:ph type="title"/>
          </p:nvPr>
        </p:nvSpPr>
        <p:spPr>
          <a:xfrm>
            <a:off x="9730047" y="-2"/>
            <a:ext cx="246195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FB Isn’t Old FB</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2DD0A51-9080-4DF7-24DB-2C9381173EBC}"/>
              </a:ext>
            </a:extLst>
          </p:cNvPr>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a:extLst>
              <a:ext uri="{FF2B5EF4-FFF2-40B4-BE49-F238E27FC236}">
                <a16:creationId xmlns:a16="http://schemas.microsoft.com/office/drawing/2014/main" id="{60857AD3-74AF-56AF-667F-8287D8D17F6C}"/>
              </a:ext>
            </a:extLst>
          </p:cNvPr>
          <p:cNvSpPr txBox="1">
            <a:spLocks noChangeArrowheads="1"/>
          </p:cNvSpPr>
          <p:nvPr/>
        </p:nvSpPr>
        <p:spPr bwMode="auto">
          <a:xfrm>
            <a:off x="8351521" y="6488668"/>
            <a:ext cx="3840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a:t>
            </a:r>
          </a:p>
        </p:txBody>
      </p:sp>
      <p:sp>
        <p:nvSpPr>
          <p:cNvPr id="7" name="Rectangle 6">
            <a:extLst>
              <a:ext uri="{FF2B5EF4-FFF2-40B4-BE49-F238E27FC236}">
                <a16:creationId xmlns:a16="http://schemas.microsoft.com/office/drawing/2014/main" id="{6183F778-BF76-9B84-F558-2C7A7E6290D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FB21FE4-5A03-DA65-3D43-2A810E8759A3}"/>
              </a:ext>
            </a:extLst>
          </p:cNvPr>
          <p:cNvPicPr>
            <a:picLocks noChangeAspect="1"/>
          </p:cNvPicPr>
          <p:nvPr/>
        </p:nvPicPr>
        <p:blipFill>
          <a:blip r:embed="rId2"/>
          <a:stretch>
            <a:fillRect/>
          </a:stretch>
        </p:blipFill>
        <p:spPr>
          <a:xfrm>
            <a:off x="207537" y="184664"/>
            <a:ext cx="4518665" cy="6486300"/>
          </a:xfrm>
          <a:prstGeom prst="rect">
            <a:avLst/>
          </a:prstGeom>
          <a:ln w="6350">
            <a:solidFill>
              <a:schemeClr val="tx1"/>
            </a:solidFill>
          </a:ln>
        </p:spPr>
      </p:pic>
      <p:sp>
        <p:nvSpPr>
          <p:cNvPr id="8" name="Text Box 5">
            <a:extLst>
              <a:ext uri="{FF2B5EF4-FFF2-40B4-BE49-F238E27FC236}">
                <a16:creationId xmlns:a16="http://schemas.microsoft.com/office/drawing/2014/main" id="{A1A22D4B-60AB-64D7-DD76-42420C62616B}"/>
              </a:ext>
            </a:extLst>
          </p:cNvPr>
          <p:cNvSpPr txBox="1">
            <a:spLocks noChangeArrowheads="1"/>
          </p:cNvSpPr>
          <p:nvPr/>
        </p:nvSpPr>
        <p:spPr bwMode="auto">
          <a:xfrm>
            <a:off x="1011936" y="1665238"/>
            <a:ext cx="11007027" cy="3046988"/>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Americans now spend only 17% of their time on Facebook viewing content from their friends. </a:t>
            </a:r>
            <a:r>
              <a:rPr lang="en-US" sz="3200" dirty="0"/>
              <a:t>See DX 1152 (Jan. 2025 Facebook Surface Breakdown). </a:t>
            </a:r>
            <a:r>
              <a:rPr lang="en-US" sz="3200" b="1" dirty="0">
                <a:solidFill>
                  <a:schemeClr val="accent4">
                    <a:lumMod val="50000"/>
                    <a:lumOff val="50000"/>
                  </a:schemeClr>
                </a:solidFill>
              </a:rPr>
              <a:t>On Instagram, that number is 7%. </a:t>
            </a:r>
            <a:r>
              <a:rPr lang="en-US" sz="3200" dirty="0"/>
              <a:t>See DX 1153 (Jan. 2025 Instagram Surface Breakdown). </a:t>
            </a:r>
            <a:r>
              <a:rPr lang="en-US" sz="3200" b="1" dirty="0">
                <a:solidFill>
                  <a:schemeClr val="accent4">
                    <a:lumMod val="50000"/>
                    <a:lumOff val="50000"/>
                  </a:schemeClr>
                </a:solidFill>
              </a:rPr>
              <a:t>What has replaced content from friends? For the most part, short videos posted by strangers and recommended by AI</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13313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52B42-834B-8700-7323-2DDB1AA21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5B817B-559D-0CF7-92D2-47E93E0E3E38}"/>
              </a:ext>
            </a:extLst>
          </p:cNvPr>
          <p:cNvSpPr>
            <a:spLocks noGrp="1"/>
          </p:cNvSpPr>
          <p:nvPr>
            <p:ph type="title"/>
          </p:nvPr>
        </p:nvSpPr>
        <p:spPr>
          <a:xfrm>
            <a:off x="8221133" y="-2"/>
            <a:ext cx="397086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We Watch Video on FB/IG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872A721-38DA-363F-AD19-70493EAD416B}"/>
              </a:ext>
            </a:extLst>
          </p:cNvPr>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a:extLst>
              <a:ext uri="{FF2B5EF4-FFF2-40B4-BE49-F238E27FC236}">
                <a16:creationId xmlns:a16="http://schemas.microsoft.com/office/drawing/2014/main" id="{05A10B30-FC56-691E-0061-264667BF4C32}"/>
              </a:ext>
            </a:extLst>
          </p:cNvPr>
          <p:cNvSpPr txBox="1">
            <a:spLocks noChangeArrowheads="1"/>
          </p:cNvSpPr>
          <p:nvPr/>
        </p:nvSpPr>
        <p:spPr bwMode="auto">
          <a:xfrm>
            <a:off x="8351521" y="6488668"/>
            <a:ext cx="3840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a:t>
            </a:r>
          </a:p>
        </p:txBody>
      </p:sp>
      <p:sp>
        <p:nvSpPr>
          <p:cNvPr id="7" name="Rectangle 6">
            <a:extLst>
              <a:ext uri="{FF2B5EF4-FFF2-40B4-BE49-F238E27FC236}">
                <a16:creationId xmlns:a16="http://schemas.microsoft.com/office/drawing/2014/main" id="{3865CB30-4781-9476-CA67-D841598AB8F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83227E1-4B4E-DF0E-DFE5-4D546188EE5F}"/>
              </a:ext>
            </a:extLst>
          </p:cNvPr>
          <p:cNvPicPr>
            <a:picLocks noChangeAspect="1"/>
          </p:cNvPicPr>
          <p:nvPr/>
        </p:nvPicPr>
        <p:blipFill>
          <a:blip r:embed="rId2"/>
          <a:stretch>
            <a:fillRect/>
          </a:stretch>
        </p:blipFill>
        <p:spPr>
          <a:xfrm>
            <a:off x="207537" y="184664"/>
            <a:ext cx="4518665" cy="6486300"/>
          </a:xfrm>
          <a:prstGeom prst="rect">
            <a:avLst/>
          </a:prstGeom>
          <a:ln w="6350">
            <a:solidFill>
              <a:schemeClr val="tx1"/>
            </a:solidFill>
          </a:ln>
        </p:spPr>
      </p:pic>
      <p:sp>
        <p:nvSpPr>
          <p:cNvPr id="8" name="Text Box 5">
            <a:extLst>
              <a:ext uri="{FF2B5EF4-FFF2-40B4-BE49-F238E27FC236}">
                <a16:creationId xmlns:a16="http://schemas.microsoft.com/office/drawing/2014/main" id="{F2895791-C80C-45C5-3078-9B8C0E400AFC}"/>
              </a:ext>
            </a:extLst>
          </p:cNvPr>
          <p:cNvSpPr txBox="1">
            <a:spLocks noChangeArrowheads="1"/>
          </p:cNvSpPr>
          <p:nvPr/>
        </p:nvSpPr>
        <p:spPr bwMode="auto">
          <a:xfrm>
            <a:off x="1011936" y="2998499"/>
            <a:ext cx="11007027" cy="255454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A majority of Americans’ time on Facebook is now spent watching videos. </a:t>
            </a:r>
            <a:r>
              <a:rPr lang="en-US" sz="3200" dirty="0"/>
              <a:t>See DX 1147 (U.S. Share of Facebook Time Spent on Video). </a:t>
            </a:r>
            <a:r>
              <a:rPr lang="en-US" sz="3200" b="1" dirty="0">
                <a:solidFill>
                  <a:schemeClr val="accent4">
                    <a:lumMod val="50000"/>
                    <a:lumOff val="50000"/>
                  </a:schemeClr>
                </a:solidFill>
              </a:rPr>
              <a:t>Same for their time on Instagram</a:t>
            </a:r>
            <a:r>
              <a:rPr lang="en-US" sz="3200" dirty="0"/>
              <a:t>. See DX 1153 (Jan. 2025 Instagram Surface Breakdown). In particular, both apps have shifted to primarily showing Reels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73141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0DAF2-CF54-A468-E28B-AC3ED87473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3E5CD-08D5-3F59-C438-409C6DA59A2B}"/>
              </a:ext>
            </a:extLst>
          </p:cNvPr>
          <p:cNvSpPr>
            <a:spLocks noGrp="1"/>
          </p:cNvSpPr>
          <p:nvPr>
            <p:ph type="title"/>
          </p:nvPr>
        </p:nvSpPr>
        <p:spPr>
          <a:xfrm>
            <a:off x="6055822" y="-1"/>
            <a:ext cx="6136179" cy="29765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DX 1152: 17% of FB Time is from Friends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B38E016-23C9-523B-C27D-D2E1B6222B87}"/>
              </a:ext>
            </a:extLst>
          </p:cNvPr>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a:extLst>
              <a:ext uri="{FF2B5EF4-FFF2-40B4-BE49-F238E27FC236}">
                <a16:creationId xmlns:a16="http://schemas.microsoft.com/office/drawing/2014/main" id="{1119A45F-471C-29F4-CACB-16D321A0AEB0}"/>
              </a:ext>
            </a:extLst>
          </p:cNvPr>
          <p:cNvSpPr txBox="1">
            <a:spLocks noChangeArrowheads="1"/>
          </p:cNvSpPr>
          <p:nvPr/>
        </p:nvSpPr>
        <p:spPr bwMode="auto">
          <a:xfrm>
            <a:off x="9800704" y="6488668"/>
            <a:ext cx="23912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Exhibits</a:t>
            </a:r>
          </a:p>
        </p:txBody>
      </p:sp>
      <p:sp>
        <p:nvSpPr>
          <p:cNvPr id="7" name="Rectangle 6">
            <a:extLst>
              <a:ext uri="{FF2B5EF4-FFF2-40B4-BE49-F238E27FC236}">
                <a16:creationId xmlns:a16="http://schemas.microsoft.com/office/drawing/2014/main" id="{1505BF6E-4A0D-CC1A-F6BA-44CF4DA1F58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0B14020-29A0-14C8-08D6-8E4DF9238CD0}"/>
              </a:ext>
            </a:extLst>
          </p:cNvPr>
          <p:cNvPicPr>
            <a:picLocks noChangeAspect="1"/>
          </p:cNvPicPr>
          <p:nvPr/>
        </p:nvPicPr>
        <p:blipFill>
          <a:blip r:embed="rId2"/>
          <a:stretch>
            <a:fillRect/>
          </a:stretch>
        </p:blipFill>
        <p:spPr>
          <a:xfrm>
            <a:off x="103285" y="209004"/>
            <a:ext cx="5008571" cy="6529647"/>
          </a:xfrm>
          <a:prstGeom prst="rect">
            <a:avLst/>
          </a:prstGeom>
          <a:ln w="6350">
            <a:solidFill>
              <a:schemeClr val="tx1"/>
            </a:solidFill>
          </a:ln>
        </p:spPr>
      </p:pic>
      <p:pic>
        <p:nvPicPr>
          <p:cNvPr id="8" name="Picture 7">
            <a:extLst>
              <a:ext uri="{FF2B5EF4-FFF2-40B4-BE49-F238E27FC236}">
                <a16:creationId xmlns:a16="http://schemas.microsoft.com/office/drawing/2014/main" id="{E285CF41-AAE3-304A-515F-CD32A599E752}"/>
              </a:ext>
            </a:extLst>
          </p:cNvPr>
          <p:cNvPicPr>
            <a:picLocks noChangeAspect="1"/>
          </p:cNvPicPr>
          <p:nvPr/>
        </p:nvPicPr>
        <p:blipFill>
          <a:blip r:embed="rId2"/>
          <a:srcRect l="5328" t="10470" r="5910" b="38182"/>
          <a:stretch>
            <a:fillRect/>
          </a:stretch>
        </p:blipFill>
        <p:spPr>
          <a:xfrm>
            <a:off x="2847703" y="666988"/>
            <a:ext cx="7517316" cy="5669280"/>
          </a:xfrm>
          <a:prstGeom prst="rect">
            <a:avLst/>
          </a:prstGeom>
          <a:ln w="6350">
            <a:solidFill>
              <a:schemeClr val="tx1"/>
            </a:solidFill>
          </a:ln>
        </p:spPr>
      </p:pic>
    </p:spTree>
    <p:extLst>
      <p:ext uri="{BB962C8B-B14F-4D97-AF65-F5344CB8AC3E}">
        <p14:creationId xmlns:p14="http://schemas.microsoft.com/office/powerpoint/2010/main" val="151592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305E4-87B7-654E-2A6D-7B57E26AD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2615A-59E5-FD95-DBBB-BC5A544A7111}"/>
              </a:ext>
            </a:extLst>
          </p:cNvPr>
          <p:cNvSpPr>
            <a:spLocks noGrp="1"/>
          </p:cNvSpPr>
          <p:nvPr>
            <p:ph type="title"/>
          </p:nvPr>
        </p:nvSpPr>
        <p:spPr>
          <a:xfrm>
            <a:off x="9235441" y="-1"/>
            <a:ext cx="2956560" cy="3386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DX 1153: 7% on IG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9C370E50-93EA-D187-A52F-ABBD22E886BB}"/>
              </a:ext>
            </a:extLst>
          </p:cNvPr>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a:extLst>
              <a:ext uri="{FF2B5EF4-FFF2-40B4-BE49-F238E27FC236}">
                <a16:creationId xmlns:a16="http://schemas.microsoft.com/office/drawing/2014/main" id="{77AF8829-3CAA-69E1-8383-2073EF91B9A8}"/>
              </a:ext>
            </a:extLst>
          </p:cNvPr>
          <p:cNvSpPr txBox="1">
            <a:spLocks noChangeArrowheads="1"/>
          </p:cNvSpPr>
          <p:nvPr/>
        </p:nvSpPr>
        <p:spPr bwMode="auto">
          <a:xfrm>
            <a:off x="9800704" y="6488668"/>
            <a:ext cx="23912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Exhibits</a:t>
            </a:r>
          </a:p>
        </p:txBody>
      </p:sp>
      <p:sp>
        <p:nvSpPr>
          <p:cNvPr id="7" name="Rectangle 6">
            <a:extLst>
              <a:ext uri="{FF2B5EF4-FFF2-40B4-BE49-F238E27FC236}">
                <a16:creationId xmlns:a16="http://schemas.microsoft.com/office/drawing/2014/main" id="{4441B03C-DB5E-D82C-B03E-471916FFC2E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AA544FF-787E-8AC3-CF4A-76AF655C85F5}"/>
              </a:ext>
            </a:extLst>
          </p:cNvPr>
          <p:cNvPicPr>
            <a:picLocks noChangeAspect="1"/>
          </p:cNvPicPr>
          <p:nvPr/>
        </p:nvPicPr>
        <p:blipFill>
          <a:blip r:embed="rId2"/>
          <a:stretch>
            <a:fillRect/>
          </a:stretch>
        </p:blipFill>
        <p:spPr>
          <a:xfrm>
            <a:off x="86526" y="184665"/>
            <a:ext cx="4960022" cy="6516173"/>
          </a:xfrm>
          <a:prstGeom prst="rect">
            <a:avLst/>
          </a:prstGeom>
          <a:ln w="6350">
            <a:solidFill>
              <a:schemeClr val="tx1"/>
            </a:solidFill>
          </a:ln>
        </p:spPr>
      </p:pic>
      <p:pic>
        <p:nvPicPr>
          <p:cNvPr id="8" name="Picture 7">
            <a:extLst>
              <a:ext uri="{FF2B5EF4-FFF2-40B4-BE49-F238E27FC236}">
                <a16:creationId xmlns:a16="http://schemas.microsoft.com/office/drawing/2014/main" id="{B1F10970-E02D-85EC-BDA4-C4224DC2402C}"/>
              </a:ext>
            </a:extLst>
          </p:cNvPr>
          <p:cNvPicPr>
            <a:picLocks noChangeAspect="1"/>
          </p:cNvPicPr>
          <p:nvPr/>
        </p:nvPicPr>
        <p:blipFill>
          <a:blip r:embed="rId2"/>
          <a:srcRect l="5853" t="10770" r="5570" b="47265"/>
          <a:stretch>
            <a:fillRect/>
          </a:stretch>
        </p:blipFill>
        <p:spPr>
          <a:xfrm>
            <a:off x="2882608" y="838200"/>
            <a:ext cx="8325212" cy="5181600"/>
          </a:xfrm>
          <a:prstGeom prst="rect">
            <a:avLst/>
          </a:prstGeom>
          <a:ln w="6350">
            <a:solidFill>
              <a:schemeClr val="tx1"/>
            </a:solidFill>
          </a:ln>
        </p:spPr>
      </p:pic>
    </p:spTree>
    <p:extLst>
      <p:ext uri="{BB962C8B-B14F-4D97-AF65-F5344CB8AC3E}">
        <p14:creationId xmlns:p14="http://schemas.microsoft.com/office/powerpoint/2010/main" val="60271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3FB82-66EA-81F6-3F5E-DC36A93ADD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54743D-038C-1A7E-CB19-F139C1B5434C}"/>
              </a:ext>
            </a:extLst>
          </p:cNvPr>
          <p:cNvSpPr>
            <a:spLocks noGrp="1"/>
          </p:cNvSpPr>
          <p:nvPr>
            <p:ph type="title"/>
          </p:nvPr>
        </p:nvSpPr>
        <p:spPr>
          <a:xfrm>
            <a:off x="8803178" y="-2"/>
            <a:ext cx="3388823" cy="3283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DX-1147: Video on FB</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9D833D6-4E58-CB65-7276-56E3B5395AB4}"/>
              </a:ext>
            </a:extLst>
          </p:cNvPr>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a:extLst>
              <a:ext uri="{FF2B5EF4-FFF2-40B4-BE49-F238E27FC236}">
                <a16:creationId xmlns:a16="http://schemas.microsoft.com/office/drawing/2014/main" id="{FCD73F3A-7EBF-1605-0E87-ED844712BC6A}"/>
              </a:ext>
            </a:extLst>
          </p:cNvPr>
          <p:cNvSpPr txBox="1">
            <a:spLocks noChangeArrowheads="1"/>
          </p:cNvSpPr>
          <p:nvPr/>
        </p:nvSpPr>
        <p:spPr bwMode="auto">
          <a:xfrm>
            <a:off x="9800704" y="6488668"/>
            <a:ext cx="23912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Exhibits</a:t>
            </a:r>
          </a:p>
        </p:txBody>
      </p:sp>
      <p:sp>
        <p:nvSpPr>
          <p:cNvPr id="7" name="Rectangle 6">
            <a:extLst>
              <a:ext uri="{FF2B5EF4-FFF2-40B4-BE49-F238E27FC236}">
                <a16:creationId xmlns:a16="http://schemas.microsoft.com/office/drawing/2014/main" id="{53C7F7AC-BAAD-B2D8-1E7D-52D64C6DF91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3F36681-8710-A572-9DF3-4E9F34FACE2E}"/>
              </a:ext>
            </a:extLst>
          </p:cNvPr>
          <p:cNvPicPr>
            <a:picLocks noChangeAspect="1"/>
          </p:cNvPicPr>
          <p:nvPr/>
        </p:nvPicPr>
        <p:blipFill>
          <a:blip r:embed="rId2"/>
          <a:stretch>
            <a:fillRect/>
          </a:stretch>
        </p:blipFill>
        <p:spPr>
          <a:xfrm>
            <a:off x="132087" y="184664"/>
            <a:ext cx="4959297" cy="6516174"/>
          </a:xfrm>
          <a:prstGeom prst="rect">
            <a:avLst/>
          </a:prstGeom>
          <a:ln w="6350">
            <a:solidFill>
              <a:schemeClr val="tx1"/>
            </a:solidFill>
          </a:ln>
        </p:spPr>
      </p:pic>
      <p:pic>
        <p:nvPicPr>
          <p:cNvPr id="8" name="Picture 7">
            <a:extLst>
              <a:ext uri="{FF2B5EF4-FFF2-40B4-BE49-F238E27FC236}">
                <a16:creationId xmlns:a16="http://schemas.microsoft.com/office/drawing/2014/main" id="{928AC69B-2406-7953-9979-62A0285AD123}"/>
              </a:ext>
            </a:extLst>
          </p:cNvPr>
          <p:cNvPicPr>
            <a:picLocks noChangeAspect="1"/>
          </p:cNvPicPr>
          <p:nvPr/>
        </p:nvPicPr>
        <p:blipFill>
          <a:blip r:embed="rId2"/>
          <a:srcRect l="7187" t="12707" r="7601" b="37260"/>
          <a:stretch>
            <a:fillRect/>
          </a:stretch>
        </p:blipFill>
        <p:spPr>
          <a:xfrm>
            <a:off x="3243129" y="853129"/>
            <a:ext cx="6952697" cy="5363910"/>
          </a:xfrm>
          <a:prstGeom prst="rect">
            <a:avLst/>
          </a:prstGeom>
          <a:ln w="6350">
            <a:solidFill>
              <a:schemeClr val="tx1"/>
            </a:solidFill>
          </a:ln>
        </p:spPr>
      </p:pic>
    </p:spTree>
    <p:extLst>
      <p:ext uri="{BB962C8B-B14F-4D97-AF65-F5344CB8AC3E}">
        <p14:creationId xmlns:p14="http://schemas.microsoft.com/office/powerpoint/2010/main" val="39772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D6D4-43AB-E1AF-5F38-AD8B335A6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7EEA76-9C06-1A1B-2BB2-D364DFCB6E20}"/>
              </a:ext>
            </a:extLst>
          </p:cNvPr>
          <p:cNvSpPr>
            <a:spLocks noGrp="1"/>
          </p:cNvSpPr>
          <p:nvPr>
            <p:ph type="title"/>
          </p:nvPr>
        </p:nvSpPr>
        <p:spPr>
          <a:xfrm>
            <a:off x="7680960" y="-1"/>
            <a:ext cx="451104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Friends Less Important (15%)</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6A9035B-03E6-57F7-4042-D4546E3FA827}"/>
              </a:ext>
            </a:extLst>
          </p:cNvPr>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a:extLst>
              <a:ext uri="{FF2B5EF4-FFF2-40B4-BE49-F238E27FC236}">
                <a16:creationId xmlns:a16="http://schemas.microsoft.com/office/drawing/2014/main" id="{2B4F4DBA-088A-285C-4A6A-761BCA4A01B9}"/>
              </a:ext>
            </a:extLst>
          </p:cNvPr>
          <p:cNvSpPr txBox="1">
            <a:spLocks noChangeArrowheads="1"/>
          </p:cNvSpPr>
          <p:nvPr/>
        </p:nvSpPr>
        <p:spPr bwMode="auto">
          <a:xfrm>
            <a:off x="7111537" y="6488668"/>
            <a:ext cx="5080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2025/2 Dec 2025)</a:t>
            </a:r>
          </a:p>
        </p:txBody>
      </p:sp>
      <p:sp>
        <p:nvSpPr>
          <p:cNvPr id="7" name="Rectangle 6">
            <a:extLst>
              <a:ext uri="{FF2B5EF4-FFF2-40B4-BE49-F238E27FC236}">
                <a16:creationId xmlns:a16="http://schemas.microsoft.com/office/drawing/2014/main" id="{B038FF1B-044B-FE5C-5A95-4E61BB4A6D9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A521FD9-4F24-A7BD-680D-EEEDD84575FC}"/>
              </a:ext>
            </a:extLst>
          </p:cNvPr>
          <p:cNvPicPr>
            <a:picLocks noChangeAspect="1"/>
          </p:cNvPicPr>
          <p:nvPr/>
        </p:nvPicPr>
        <p:blipFill>
          <a:blip r:embed="rId2"/>
          <a:stretch>
            <a:fillRect/>
          </a:stretch>
        </p:blipFill>
        <p:spPr>
          <a:xfrm>
            <a:off x="144346" y="209004"/>
            <a:ext cx="4567545" cy="6491834"/>
          </a:xfrm>
          <a:prstGeom prst="rect">
            <a:avLst/>
          </a:prstGeom>
          <a:ln w="6350">
            <a:solidFill>
              <a:schemeClr val="tx1"/>
            </a:solidFill>
          </a:ln>
        </p:spPr>
      </p:pic>
      <p:pic>
        <p:nvPicPr>
          <p:cNvPr id="8" name="Picture 7">
            <a:extLst>
              <a:ext uri="{FF2B5EF4-FFF2-40B4-BE49-F238E27FC236}">
                <a16:creationId xmlns:a16="http://schemas.microsoft.com/office/drawing/2014/main" id="{2B755061-F133-C0C9-48D0-0E9C27056731}"/>
              </a:ext>
            </a:extLst>
          </p:cNvPr>
          <p:cNvPicPr>
            <a:picLocks noChangeAspect="1"/>
          </p:cNvPicPr>
          <p:nvPr/>
        </p:nvPicPr>
        <p:blipFill>
          <a:blip r:embed="rId2"/>
          <a:srcRect l="3683" t="47093" r="4653" b="19781"/>
          <a:stretch>
            <a:fillRect/>
          </a:stretch>
        </p:blipFill>
        <p:spPr>
          <a:xfrm>
            <a:off x="2305299" y="1487286"/>
            <a:ext cx="8694961" cy="4466167"/>
          </a:xfrm>
          <a:prstGeom prst="rect">
            <a:avLst/>
          </a:prstGeom>
          <a:ln w="6350">
            <a:solidFill>
              <a:schemeClr val="tx1"/>
            </a:solidFill>
          </a:ln>
        </p:spPr>
      </p:pic>
      <p:pic>
        <p:nvPicPr>
          <p:cNvPr id="9" name="Picture 8">
            <a:extLst>
              <a:ext uri="{FF2B5EF4-FFF2-40B4-BE49-F238E27FC236}">
                <a16:creationId xmlns:a16="http://schemas.microsoft.com/office/drawing/2014/main" id="{7DE5E941-ECCC-58EC-435C-EB2403AD2AA3}"/>
              </a:ext>
            </a:extLst>
          </p:cNvPr>
          <p:cNvPicPr>
            <a:picLocks noChangeAspect="1"/>
          </p:cNvPicPr>
          <p:nvPr/>
        </p:nvPicPr>
        <p:blipFill>
          <a:blip r:embed="rId3"/>
          <a:stretch>
            <a:fillRect/>
          </a:stretch>
        </p:blipFill>
        <p:spPr>
          <a:xfrm>
            <a:off x="2305299" y="1540527"/>
            <a:ext cx="8665079" cy="4278382"/>
          </a:xfrm>
          <a:prstGeom prst="rect">
            <a:avLst/>
          </a:prstGeom>
          <a:ln w="6350">
            <a:solidFill>
              <a:schemeClr val="tx1"/>
            </a:solidFill>
          </a:ln>
        </p:spPr>
      </p:pic>
    </p:spTree>
    <p:extLst>
      <p:ext uri="{BB962C8B-B14F-4D97-AF65-F5344CB8AC3E}">
        <p14:creationId xmlns:p14="http://schemas.microsoft.com/office/powerpoint/2010/main" val="322675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07DE7-6663-0117-494D-A5CEBDDD0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F8186-5D1C-814F-1D10-2A69969784CA}"/>
              </a:ext>
            </a:extLst>
          </p:cNvPr>
          <p:cNvSpPr>
            <a:spLocks noGrp="1"/>
          </p:cNvSpPr>
          <p:nvPr>
            <p:ph type="title"/>
          </p:nvPr>
        </p:nvSpPr>
        <p:spPr>
          <a:xfrm>
            <a:off x="9262533" y="-1"/>
            <a:ext cx="29294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Section 5 Here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CFDD8DD-1966-BFAB-4914-1C99CAF1D331}"/>
              </a:ext>
            </a:extLst>
          </p:cNvPr>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a:extLst>
              <a:ext uri="{FF2B5EF4-FFF2-40B4-BE49-F238E27FC236}">
                <a16:creationId xmlns:a16="http://schemas.microsoft.com/office/drawing/2014/main" id="{4591855A-1EA8-1E02-63C5-698ACAD6B542}"/>
              </a:ext>
            </a:extLst>
          </p:cNvPr>
          <p:cNvSpPr txBox="1">
            <a:spLocks noChangeArrowheads="1"/>
          </p:cNvSpPr>
          <p:nvPr/>
        </p:nvSpPr>
        <p:spPr bwMode="auto">
          <a:xfrm>
            <a:off x="9859432" y="6488668"/>
            <a:ext cx="23325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272 U.S. 554 (1926)</a:t>
            </a:r>
          </a:p>
        </p:txBody>
      </p:sp>
      <p:sp>
        <p:nvSpPr>
          <p:cNvPr id="7" name="Rectangle 6">
            <a:extLst>
              <a:ext uri="{FF2B5EF4-FFF2-40B4-BE49-F238E27FC236}">
                <a16:creationId xmlns:a16="http://schemas.microsoft.com/office/drawing/2014/main" id="{35F25622-12D9-0A71-0E2D-ECFEB0CF681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009377A-CF11-C8C5-D4A1-803A66FA9608}"/>
              </a:ext>
            </a:extLst>
          </p:cNvPr>
          <p:cNvPicPr>
            <a:picLocks noChangeAspect="1"/>
          </p:cNvPicPr>
          <p:nvPr/>
        </p:nvPicPr>
        <p:blipFill>
          <a:blip r:embed="rId2"/>
          <a:stretch>
            <a:fillRect/>
          </a:stretch>
        </p:blipFill>
        <p:spPr>
          <a:xfrm>
            <a:off x="126877" y="184665"/>
            <a:ext cx="3861389" cy="6488668"/>
          </a:xfrm>
          <a:prstGeom prst="rect">
            <a:avLst/>
          </a:prstGeom>
          <a:ln>
            <a:solidFill>
              <a:schemeClr val="tx1"/>
            </a:solidFill>
          </a:ln>
        </p:spPr>
      </p:pic>
      <p:pic>
        <p:nvPicPr>
          <p:cNvPr id="8" name="Picture 7">
            <a:extLst>
              <a:ext uri="{FF2B5EF4-FFF2-40B4-BE49-F238E27FC236}">
                <a16:creationId xmlns:a16="http://schemas.microsoft.com/office/drawing/2014/main" id="{6032ECB6-B36E-C148-71AF-EC1534BFD5A1}"/>
              </a:ext>
            </a:extLst>
          </p:cNvPr>
          <p:cNvPicPr>
            <a:picLocks noChangeAspect="1"/>
          </p:cNvPicPr>
          <p:nvPr/>
        </p:nvPicPr>
        <p:blipFill>
          <a:blip r:embed="rId2"/>
          <a:srcRect l="2348" t="52651" r="2705" b="26009"/>
          <a:stretch>
            <a:fillRect/>
          </a:stretch>
        </p:blipFill>
        <p:spPr>
          <a:xfrm>
            <a:off x="2318828" y="2603862"/>
            <a:ext cx="9038952" cy="3413761"/>
          </a:xfrm>
          <a:prstGeom prst="rect">
            <a:avLst/>
          </a:prstGeom>
          <a:ln>
            <a:solidFill>
              <a:schemeClr val="tx1"/>
            </a:solidFill>
          </a:ln>
        </p:spPr>
      </p:pic>
    </p:spTree>
    <p:extLst>
      <p:ext uri="{BB962C8B-B14F-4D97-AF65-F5344CB8AC3E}">
        <p14:creationId xmlns:p14="http://schemas.microsoft.com/office/powerpoint/2010/main" val="56025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69F19-8E67-C67B-8A10-9EF5BEA0F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578E5-7679-BE5C-B985-5D2DDD7BE6D1}"/>
              </a:ext>
            </a:extLst>
          </p:cNvPr>
          <p:cNvSpPr>
            <a:spLocks noGrp="1"/>
          </p:cNvSpPr>
          <p:nvPr>
            <p:ph type="title"/>
          </p:nvPr>
        </p:nvSpPr>
        <p:spPr>
          <a:xfrm>
            <a:off x="7481456" y="-1"/>
            <a:ext cx="4710546" cy="33251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 Posts from Friends Matter?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97151A6-F647-5F87-6D35-981DAFBE9EC1}"/>
              </a:ext>
            </a:extLst>
          </p:cNvPr>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a:extLst>
              <a:ext uri="{FF2B5EF4-FFF2-40B4-BE49-F238E27FC236}">
                <a16:creationId xmlns:a16="http://schemas.microsoft.com/office/drawing/2014/main" id="{00FA3840-0B9C-DA18-3C6D-7E0E1218AAB1}"/>
              </a:ext>
            </a:extLst>
          </p:cNvPr>
          <p:cNvSpPr txBox="1">
            <a:spLocks noChangeArrowheads="1"/>
          </p:cNvSpPr>
          <p:nvPr/>
        </p:nvSpPr>
        <p:spPr bwMode="auto">
          <a:xfrm>
            <a:off x="7111537" y="6488668"/>
            <a:ext cx="5080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2025/2 Dec 2025)</a:t>
            </a:r>
          </a:p>
        </p:txBody>
      </p:sp>
      <p:sp>
        <p:nvSpPr>
          <p:cNvPr id="7" name="Rectangle 6">
            <a:extLst>
              <a:ext uri="{FF2B5EF4-FFF2-40B4-BE49-F238E27FC236}">
                <a16:creationId xmlns:a16="http://schemas.microsoft.com/office/drawing/2014/main" id="{454B772A-7123-50C7-5511-03CF29E42B4E}"/>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210E23EF-7494-D2A3-1A3C-7F17B135799B}"/>
              </a:ext>
            </a:extLst>
          </p:cNvPr>
          <p:cNvPicPr>
            <a:picLocks noChangeAspect="1"/>
          </p:cNvPicPr>
          <p:nvPr/>
        </p:nvPicPr>
        <p:blipFill>
          <a:blip r:embed="rId2"/>
          <a:stretch>
            <a:fillRect/>
          </a:stretch>
        </p:blipFill>
        <p:spPr>
          <a:xfrm>
            <a:off x="223383" y="184664"/>
            <a:ext cx="4872690" cy="6516173"/>
          </a:xfrm>
          <a:prstGeom prst="rect">
            <a:avLst/>
          </a:prstGeom>
          <a:ln w="6350">
            <a:solidFill>
              <a:schemeClr val="tx1"/>
            </a:solidFill>
          </a:ln>
        </p:spPr>
      </p:pic>
      <p:pic>
        <p:nvPicPr>
          <p:cNvPr id="11" name="Picture 10">
            <a:extLst>
              <a:ext uri="{FF2B5EF4-FFF2-40B4-BE49-F238E27FC236}">
                <a16:creationId xmlns:a16="http://schemas.microsoft.com/office/drawing/2014/main" id="{3E6792AB-A842-13BA-7AF0-0633E845EEA5}"/>
              </a:ext>
            </a:extLst>
          </p:cNvPr>
          <p:cNvPicPr>
            <a:picLocks noChangeAspect="1"/>
          </p:cNvPicPr>
          <p:nvPr/>
        </p:nvPicPr>
        <p:blipFill>
          <a:blip r:embed="rId2"/>
          <a:srcRect l="7122" t="7496" r="5662" b="27418"/>
          <a:stretch>
            <a:fillRect/>
          </a:stretch>
        </p:blipFill>
        <p:spPr>
          <a:xfrm>
            <a:off x="3992880" y="595550"/>
            <a:ext cx="5891139" cy="5879069"/>
          </a:xfrm>
          <a:prstGeom prst="rect">
            <a:avLst/>
          </a:prstGeom>
          <a:ln w="6350">
            <a:solidFill>
              <a:schemeClr val="tx1"/>
            </a:solidFill>
          </a:ln>
        </p:spPr>
      </p:pic>
      <p:pic>
        <p:nvPicPr>
          <p:cNvPr id="13" name="Picture 12">
            <a:extLst>
              <a:ext uri="{FF2B5EF4-FFF2-40B4-BE49-F238E27FC236}">
                <a16:creationId xmlns:a16="http://schemas.microsoft.com/office/drawing/2014/main" id="{6EF0DC74-F956-3373-D42B-A48DBBE5A937}"/>
              </a:ext>
            </a:extLst>
          </p:cNvPr>
          <p:cNvPicPr>
            <a:picLocks noChangeAspect="1"/>
          </p:cNvPicPr>
          <p:nvPr/>
        </p:nvPicPr>
        <p:blipFill>
          <a:blip r:embed="rId3"/>
          <a:stretch>
            <a:fillRect/>
          </a:stretch>
        </p:blipFill>
        <p:spPr>
          <a:xfrm>
            <a:off x="3992880" y="595550"/>
            <a:ext cx="5915860" cy="5879069"/>
          </a:xfrm>
          <a:prstGeom prst="rect">
            <a:avLst/>
          </a:prstGeom>
          <a:ln w="6350">
            <a:solidFill>
              <a:schemeClr val="tx1"/>
            </a:solidFill>
          </a:ln>
        </p:spPr>
      </p:pic>
    </p:spTree>
    <p:extLst>
      <p:ext uri="{BB962C8B-B14F-4D97-AF65-F5344CB8AC3E}">
        <p14:creationId xmlns:p14="http://schemas.microsoft.com/office/powerpoint/2010/main" val="316562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A7D45-75F9-C2A9-BE0F-7121EE30B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BD63F-F5A1-FA34-1FC6-C047E7F08496}"/>
              </a:ext>
            </a:extLst>
          </p:cNvPr>
          <p:cNvSpPr>
            <a:spLocks noGrp="1"/>
          </p:cNvSpPr>
          <p:nvPr>
            <p:ph type="title"/>
          </p:nvPr>
        </p:nvSpPr>
        <p:spPr>
          <a:xfrm>
            <a:off x="9380913" y="-1"/>
            <a:ext cx="281108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People Don’t Post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C96A884-28A3-ED1F-758E-0927AA17ADC6}"/>
              </a:ext>
            </a:extLst>
          </p:cNvPr>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a:extLst>
              <a:ext uri="{FF2B5EF4-FFF2-40B4-BE49-F238E27FC236}">
                <a16:creationId xmlns:a16="http://schemas.microsoft.com/office/drawing/2014/main" id="{DCAFAC70-CBC2-4A74-FB19-43D22357E393}"/>
              </a:ext>
            </a:extLst>
          </p:cNvPr>
          <p:cNvSpPr txBox="1">
            <a:spLocks noChangeArrowheads="1"/>
          </p:cNvSpPr>
          <p:nvPr/>
        </p:nvSpPr>
        <p:spPr bwMode="auto">
          <a:xfrm>
            <a:off x="7111537" y="6488668"/>
            <a:ext cx="5080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2025/2 Dec 2025)</a:t>
            </a:r>
          </a:p>
        </p:txBody>
      </p:sp>
      <p:sp>
        <p:nvSpPr>
          <p:cNvPr id="7" name="Rectangle 6">
            <a:extLst>
              <a:ext uri="{FF2B5EF4-FFF2-40B4-BE49-F238E27FC236}">
                <a16:creationId xmlns:a16="http://schemas.microsoft.com/office/drawing/2014/main" id="{152297A9-466E-8C3C-CE79-AB472D487CA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AC2A4D7-59F7-456A-6ACE-AD465B3D466E}"/>
              </a:ext>
            </a:extLst>
          </p:cNvPr>
          <p:cNvPicPr>
            <a:picLocks noChangeAspect="1"/>
          </p:cNvPicPr>
          <p:nvPr/>
        </p:nvPicPr>
        <p:blipFill>
          <a:blip r:embed="rId2"/>
          <a:stretch>
            <a:fillRect/>
          </a:stretch>
        </p:blipFill>
        <p:spPr>
          <a:xfrm>
            <a:off x="210018" y="184664"/>
            <a:ext cx="4684830" cy="6516173"/>
          </a:xfrm>
          <a:prstGeom prst="rect">
            <a:avLst/>
          </a:prstGeom>
          <a:ln w="6350">
            <a:solidFill>
              <a:schemeClr val="tx1"/>
            </a:solidFill>
          </a:ln>
        </p:spPr>
      </p:pic>
      <p:pic>
        <p:nvPicPr>
          <p:cNvPr id="8" name="Picture 7">
            <a:extLst>
              <a:ext uri="{FF2B5EF4-FFF2-40B4-BE49-F238E27FC236}">
                <a16:creationId xmlns:a16="http://schemas.microsoft.com/office/drawing/2014/main" id="{35D3EE4D-31CC-AEC4-C32A-CAB6FAB2A464}"/>
              </a:ext>
            </a:extLst>
          </p:cNvPr>
          <p:cNvPicPr>
            <a:picLocks noChangeAspect="1"/>
          </p:cNvPicPr>
          <p:nvPr/>
        </p:nvPicPr>
        <p:blipFill>
          <a:blip r:embed="rId2"/>
          <a:srcRect l="6392" t="39665" r="3359" b="22713"/>
          <a:stretch>
            <a:fillRect/>
          </a:stretch>
        </p:blipFill>
        <p:spPr>
          <a:xfrm>
            <a:off x="2860320" y="1198432"/>
            <a:ext cx="8502434" cy="4929834"/>
          </a:xfrm>
          <a:prstGeom prst="rect">
            <a:avLst/>
          </a:prstGeom>
          <a:ln w="6350">
            <a:solidFill>
              <a:schemeClr val="tx1"/>
            </a:solidFill>
          </a:ln>
        </p:spPr>
      </p:pic>
      <p:pic>
        <p:nvPicPr>
          <p:cNvPr id="10" name="Picture 9">
            <a:extLst>
              <a:ext uri="{FF2B5EF4-FFF2-40B4-BE49-F238E27FC236}">
                <a16:creationId xmlns:a16="http://schemas.microsoft.com/office/drawing/2014/main" id="{DF1A5429-A025-C6F7-2244-3630BBADE342}"/>
              </a:ext>
            </a:extLst>
          </p:cNvPr>
          <p:cNvPicPr>
            <a:picLocks noChangeAspect="1"/>
          </p:cNvPicPr>
          <p:nvPr/>
        </p:nvPicPr>
        <p:blipFill>
          <a:blip r:embed="rId3"/>
          <a:stretch>
            <a:fillRect/>
          </a:stretch>
        </p:blipFill>
        <p:spPr>
          <a:xfrm>
            <a:off x="2860320" y="1198431"/>
            <a:ext cx="8505397" cy="4825601"/>
          </a:xfrm>
          <a:prstGeom prst="rect">
            <a:avLst/>
          </a:prstGeom>
          <a:ln w="6350">
            <a:solidFill>
              <a:schemeClr val="tx1"/>
            </a:solidFill>
          </a:ln>
        </p:spPr>
      </p:pic>
    </p:spTree>
    <p:extLst>
      <p:ext uri="{BB962C8B-B14F-4D97-AF65-F5344CB8AC3E}">
        <p14:creationId xmlns:p14="http://schemas.microsoft.com/office/powerpoint/2010/main" val="3891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EAB3D-55D8-E9DC-0BBF-F5C4BA9A24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3E56E-DAD1-EF80-2256-D70D2FD64156}"/>
              </a:ext>
            </a:extLst>
          </p:cNvPr>
          <p:cNvSpPr>
            <a:spLocks noGrp="1"/>
          </p:cNvSpPr>
          <p:nvPr>
            <p:ph type="title"/>
          </p:nvPr>
        </p:nvSpPr>
        <p:spPr>
          <a:xfrm>
            <a:off x="8782594" y="-2"/>
            <a:ext cx="340940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Stale Friends Network</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EA32203-E353-2E9B-049B-6FEF8401B0E8}"/>
              </a:ext>
            </a:extLst>
          </p:cNvPr>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a:extLst>
              <a:ext uri="{FF2B5EF4-FFF2-40B4-BE49-F238E27FC236}">
                <a16:creationId xmlns:a16="http://schemas.microsoft.com/office/drawing/2014/main" id="{63013AAF-12FE-CC30-F3C0-A77D3C9D6286}"/>
              </a:ext>
            </a:extLst>
          </p:cNvPr>
          <p:cNvSpPr txBox="1">
            <a:spLocks noChangeArrowheads="1"/>
          </p:cNvSpPr>
          <p:nvPr/>
        </p:nvSpPr>
        <p:spPr bwMode="auto">
          <a:xfrm>
            <a:off x="8351521" y="6488668"/>
            <a:ext cx="3840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a:t>
            </a:r>
          </a:p>
        </p:txBody>
      </p:sp>
      <p:sp>
        <p:nvSpPr>
          <p:cNvPr id="7" name="Rectangle 6">
            <a:extLst>
              <a:ext uri="{FF2B5EF4-FFF2-40B4-BE49-F238E27FC236}">
                <a16:creationId xmlns:a16="http://schemas.microsoft.com/office/drawing/2014/main" id="{D0C58A14-0B8C-D893-6364-6BCF6AFE5DF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22E8817-0ECC-F32C-C65D-79EC8BCE5F4B}"/>
              </a:ext>
            </a:extLst>
          </p:cNvPr>
          <p:cNvPicPr>
            <a:picLocks noChangeAspect="1"/>
          </p:cNvPicPr>
          <p:nvPr/>
        </p:nvPicPr>
        <p:blipFill>
          <a:blip r:embed="rId2"/>
          <a:stretch>
            <a:fillRect/>
          </a:stretch>
        </p:blipFill>
        <p:spPr>
          <a:xfrm>
            <a:off x="199368" y="209004"/>
            <a:ext cx="4469787" cy="6491834"/>
          </a:xfrm>
          <a:prstGeom prst="rect">
            <a:avLst/>
          </a:prstGeom>
          <a:ln w="6350">
            <a:solidFill>
              <a:schemeClr val="tx1"/>
            </a:solidFill>
          </a:ln>
        </p:spPr>
      </p:pic>
      <p:pic>
        <p:nvPicPr>
          <p:cNvPr id="8" name="Picture 7">
            <a:extLst>
              <a:ext uri="{FF2B5EF4-FFF2-40B4-BE49-F238E27FC236}">
                <a16:creationId xmlns:a16="http://schemas.microsoft.com/office/drawing/2014/main" id="{09CE20E4-34CC-F0F8-97ED-3C86FC51A4A8}"/>
              </a:ext>
            </a:extLst>
          </p:cNvPr>
          <p:cNvPicPr>
            <a:picLocks noChangeAspect="1"/>
          </p:cNvPicPr>
          <p:nvPr/>
        </p:nvPicPr>
        <p:blipFill>
          <a:blip r:embed="rId2"/>
          <a:srcRect l="3430" t="39637" r="2564" b="26491"/>
          <a:stretch>
            <a:fillRect/>
          </a:stretch>
        </p:blipFill>
        <p:spPr>
          <a:xfrm>
            <a:off x="2952205" y="1441269"/>
            <a:ext cx="7887896" cy="4127862"/>
          </a:xfrm>
          <a:prstGeom prst="rect">
            <a:avLst/>
          </a:prstGeom>
          <a:ln w="6350">
            <a:solidFill>
              <a:schemeClr val="tx1"/>
            </a:solidFill>
          </a:ln>
        </p:spPr>
      </p:pic>
    </p:spTree>
    <p:extLst>
      <p:ext uri="{BB962C8B-B14F-4D97-AF65-F5344CB8AC3E}">
        <p14:creationId xmlns:p14="http://schemas.microsoft.com/office/powerpoint/2010/main" val="10066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8D3C5-924C-DCF9-CDF0-4BE17ED6E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8EB42-319E-712F-4624-E086F72DC5C5}"/>
              </a:ext>
            </a:extLst>
          </p:cNvPr>
          <p:cNvSpPr>
            <a:spLocks noGrp="1"/>
          </p:cNvSpPr>
          <p:nvPr>
            <p:ph type="title"/>
          </p:nvPr>
        </p:nvSpPr>
        <p:spPr>
          <a:xfrm>
            <a:off x="6629400" y="-2"/>
            <a:ext cx="55626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Posting by Friends Has Gone Private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7DAF268-B357-E851-DC08-45944A80B763}"/>
              </a:ext>
            </a:extLst>
          </p:cNvPr>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a:extLst>
              <a:ext uri="{FF2B5EF4-FFF2-40B4-BE49-F238E27FC236}">
                <a16:creationId xmlns:a16="http://schemas.microsoft.com/office/drawing/2014/main" id="{DFA49F48-2C66-F39C-5502-1406965F9343}"/>
              </a:ext>
            </a:extLst>
          </p:cNvPr>
          <p:cNvSpPr txBox="1">
            <a:spLocks noChangeArrowheads="1"/>
          </p:cNvSpPr>
          <p:nvPr/>
        </p:nvSpPr>
        <p:spPr bwMode="auto">
          <a:xfrm>
            <a:off x="8351521" y="6488668"/>
            <a:ext cx="3840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a:t>
            </a:r>
          </a:p>
        </p:txBody>
      </p:sp>
      <p:sp>
        <p:nvSpPr>
          <p:cNvPr id="7" name="Rectangle 6">
            <a:extLst>
              <a:ext uri="{FF2B5EF4-FFF2-40B4-BE49-F238E27FC236}">
                <a16:creationId xmlns:a16="http://schemas.microsoft.com/office/drawing/2014/main" id="{45CACC85-B8C7-4E6D-C2FD-D45CA5CA5D6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FC6A837-0E62-CD85-1D11-947F72B54E1B}"/>
              </a:ext>
            </a:extLst>
          </p:cNvPr>
          <p:cNvPicPr>
            <a:picLocks noChangeAspect="1"/>
          </p:cNvPicPr>
          <p:nvPr/>
        </p:nvPicPr>
        <p:blipFill>
          <a:blip r:embed="rId2"/>
          <a:stretch>
            <a:fillRect/>
          </a:stretch>
        </p:blipFill>
        <p:spPr>
          <a:xfrm>
            <a:off x="164114" y="209004"/>
            <a:ext cx="4618483" cy="6458496"/>
          </a:xfrm>
          <a:prstGeom prst="rect">
            <a:avLst/>
          </a:prstGeom>
          <a:ln w="6350">
            <a:solidFill>
              <a:schemeClr val="tx1"/>
            </a:solidFill>
          </a:ln>
        </p:spPr>
      </p:pic>
      <p:pic>
        <p:nvPicPr>
          <p:cNvPr id="8" name="Picture 7">
            <a:extLst>
              <a:ext uri="{FF2B5EF4-FFF2-40B4-BE49-F238E27FC236}">
                <a16:creationId xmlns:a16="http://schemas.microsoft.com/office/drawing/2014/main" id="{ECEBD5D6-F50D-B020-B165-912A849B7148}"/>
              </a:ext>
            </a:extLst>
          </p:cNvPr>
          <p:cNvPicPr>
            <a:picLocks noChangeAspect="1"/>
          </p:cNvPicPr>
          <p:nvPr/>
        </p:nvPicPr>
        <p:blipFill>
          <a:blip r:embed="rId2"/>
          <a:srcRect l="5689" t="58378" r="5492" b="7276"/>
          <a:stretch>
            <a:fillRect/>
          </a:stretch>
        </p:blipFill>
        <p:spPr>
          <a:xfrm>
            <a:off x="2473355" y="1325032"/>
            <a:ext cx="8562401" cy="4630236"/>
          </a:xfrm>
          <a:prstGeom prst="rect">
            <a:avLst/>
          </a:prstGeom>
          <a:ln w="6350">
            <a:solidFill>
              <a:schemeClr val="tx1"/>
            </a:solidFill>
          </a:ln>
        </p:spPr>
      </p:pic>
    </p:spTree>
    <p:extLst>
      <p:ext uri="{BB962C8B-B14F-4D97-AF65-F5344CB8AC3E}">
        <p14:creationId xmlns:p14="http://schemas.microsoft.com/office/powerpoint/2010/main" val="5426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A0173-1087-3A64-37C9-F5A361C93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6D118-DCA0-C96C-1372-8E6E1B259D4E}"/>
              </a:ext>
            </a:extLst>
          </p:cNvPr>
          <p:cNvSpPr>
            <a:spLocks noGrp="1"/>
          </p:cNvSpPr>
          <p:nvPr>
            <p:ph type="title"/>
          </p:nvPr>
        </p:nvSpPr>
        <p:spPr>
          <a:xfrm>
            <a:off x="8542867" y="-2"/>
            <a:ext cx="36491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DX 585: Private Sharing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415B4EB-1DEF-5DB8-DB50-0490AEBE2F6E}"/>
              </a:ext>
            </a:extLst>
          </p:cNvPr>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a:extLst>
              <a:ext uri="{FF2B5EF4-FFF2-40B4-BE49-F238E27FC236}">
                <a16:creationId xmlns:a16="http://schemas.microsoft.com/office/drawing/2014/main" id="{3F76CBF3-4953-6FD1-2EF9-AC8FCC847AA9}"/>
              </a:ext>
            </a:extLst>
          </p:cNvPr>
          <p:cNvSpPr txBox="1">
            <a:spLocks noChangeArrowheads="1"/>
          </p:cNvSpPr>
          <p:nvPr/>
        </p:nvSpPr>
        <p:spPr bwMode="auto">
          <a:xfrm>
            <a:off x="9800704" y="6488668"/>
            <a:ext cx="23912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Exhibits</a:t>
            </a:r>
          </a:p>
        </p:txBody>
      </p:sp>
      <p:sp>
        <p:nvSpPr>
          <p:cNvPr id="7" name="Rectangle 6">
            <a:extLst>
              <a:ext uri="{FF2B5EF4-FFF2-40B4-BE49-F238E27FC236}">
                <a16:creationId xmlns:a16="http://schemas.microsoft.com/office/drawing/2014/main" id="{52C2E67D-EB12-1EC1-FDB8-5875E2021D9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F371B1C-0F81-4B5C-8A06-ED39C44A0AA3}"/>
              </a:ext>
            </a:extLst>
          </p:cNvPr>
          <p:cNvPicPr>
            <a:picLocks noChangeAspect="1"/>
          </p:cNvPicPr>
          <p:nvPr/>
        </p:nvPicPr>
        <p:blipFill>
          <a:blip r:embed="rId2"/>
          <a:stretch>
            <a:fillRect/>
          </a:stretch>
        </p:blipFill>
        <p:spPr>
          <a:xfrm>
            <a:off x="181598" y="233592"/>
            <a:ext cx="7572071" cy="6467245"/>
          </a:xfrm>
          <a:prstGeom prst="rect">
            <a:avLst/>
          </a:prstGeom>
          <a:ln w="6350">
            <a:solidFill>
              <a:schemeClr val="tx1"/>
            </a:solidFill>
          </a:ln>
        </p:spPr>
      </p:pic>
      <p:pic>
        <p:nvPicPr>
          <p:cNvPr id="3" name="Picture 2">
            <a:extLst>
              <a:ext uri="{FF2B5EF4-FFF2-40B4-BE49-F238E27FC236}">
                <a16:creationId xmlns:a16="http://schemas.microsoft.com/office/drawing/2014/main" id="{38EAB570-5155-15AE-3BB0-2D1D5CF86A37}"/>
              </a:ext>
            </a:extLst>
          </p:cNvPr>
          <p:cNvPicPr>
            <a:picLocks noChangeAspect="1"/>
          </p:cNvPicPr>
          <p:nvPr/>
        </p:nvPicPr>
        <p:blipFill>
          <a:blip r:embed="rId2"/>
          <a:srcRect l="45791" t="38148" r="1823" b="26370"/>
          <a:stretch>
            <a:fillRect/>
          </a:stretch>
        </p:blipFill>
        <p:spPr>
          <a:xfrm>
            <a:off x="3618412" y="1482243"/>
            <a:ext cx="8031358" cy="4646023"/>
          </a:xfrm>
          <a:prstGeom prst="rect">
            <a:avLst/>
          </a:prstGeom>
          <a:ln w="6350">
            <a:solidFill>
              <a:schemeClr val="tx1"/>
            </a:solidFill>
          </a:ln>
        </p:spPr>
      </p:pic>
    </p:spTree>
    <p:extLst>
      <p:ext uri="{BB962C8B-B14F-4D97-AF65-F5344CB8AC3E}">
        <p14:creationId xmlns:p14="http://schemas.microsoft.com/office/powerpoint/2010/main" val="215829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87304-2A7F-50E2-8D11-84D535A74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12F74C-A672-5349-08FB-CA94CC300F0F}"/>
              </a:ext>
            </a:extLst>
          </p:cNvPr>
          <p:cNvSpPr>
            <a:spLocks noGrp="1"/>
          </p:cNvSpPr>
          <p:nvPr>
            <p:ph type="title"/>
          </p:nvPr>
        </p:nvSpPr>
        <p:spPr>
          <a:xfrm>
            <a:off x="8599516" y="-1"/>
            <a:ext cx="359248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Did This Happen?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92CB8D3-6C5B-3DEA-711A-4D2A15D7EA9F}"/>
              </a:ext>
            </a:extLst>
          </p:cNvPr>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a:extLst>
              <a:ext uri="{FF2B5EF4-FFF2-40B4-BE49-F238E27FC236}">
                <a16:creationId xmlns:a16="http://schemas.microsoft.com/office/drawing/2014/main" id="{46DAA186-C79C-EE66-BFDE-6D3425CAD989}"/>
              </a:ext>
            </a:extLst>
          </p:cNvPr>
          <p:cNvSpPr txBox="1">
            <a:spLocks noChangeArrowheads="1"/>
          </p:cNvSpPr>
          <p:nvPr/>
        </p:nvSpPr>
        <p:spPr bwMode="auto">
          <a:xfrm>
            <a:off x="8351521" y="6488668"/>
            <a:ext cx="3840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a:t>
            </a:r>
          </a:p>
        </p:txBody>
      </p:sp>
      <p:sp>
        <p:nvSpPr>
          <p:cNvPr id="7" name="Rectangle 6">
            <a:extLst>
              <a:ext uri="{FF2B5EF4-FFF2-40B4-BE49-F238E27FC236}">
                <a16:creationId xmlns:a16="http://schemas.microsoft.com/office/drawing/2014/main" id="{07261BC1-F82D-A09D-CACB-C40A1FD2175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74163FB-2E6D-53C9-FE78-9EE7F459F84F}"/>
              </a:ext>
            </a:extLst>
          </p:cNvPr>
          <p:cNvPicPr>
            <a:picLocks noChangeAspect="1"/>
          </p:cNvPicPr>
          <p:nvPr/>
        </p:nvPicPr>
        <p:blipFill>
          <a:blip r:embed="rId2"/>
          <a:stretch>
            <a:fillRect/>
          </a:stretch>
        </p:blipFill>
        <p:spPr>
          <a:xfrm>
            <a:off x="108474" y="209004"/>
            <a:ext cx="4497609" cy="6491834"/>
          </a:xfrm>
          <a:prstGeom prst="rect">
            <a:avLst/>
          </a:prstGeom>
          <a:ln w="6350">
            <a:solidFill>
              <a:schemeClr val="tx1"/>
            </a:solidFill>
          </a:ln>
        </p:spPr>
      </p:pic>
      <p:sp>
        <p:nvSpPr>
          <p:cNvPr id="8" name="Text Box 5">
            <a:extLst>
              <a:ext uri="{FF2B5EF4-FFF2-40B4-BE49-F238E27FC236}">
                <a16:creationId xmlns:a16="http://schemas.microsoft.com/office/drawing/2014/main" id="{0401AEA8-B6DA-AC9B-C006-6738A1EDE084}"/>
              </a:ext>
            </a:extLst>
          </p:cNvPr>
          <p:cNvSpPr txBox="1">
            <a:spLocks noChangeArrowheads="1"/>
          </p:cNvSpPr>
          <p:nvPr/>
        </p:nvSpPr>
        <p:spPr bwMode="auto">
          <a:xfrm>
            <a:off x="1011936" y="1614749"/>
            <a:ext cx="11007027" cy="4031873"/>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First, </a:t>
            </a:r>
            <a:r>
              <a:rPr lang="en-US" sz="3200" b="1" dirty="0">
                <a:solidFill>
                  <a:schemeClr val="accent4">
                    <a:lumMod val="50000"/>
                    <a:lumOff val="50000"/>
                  </a:schemeClr>
                </a:solidFill>
              </a:rPr>
              <a:t>smartphone usage exploded</a:t>
            </a:r>
            <a:r>
              <a:rPr lang="en-US" sz="3200" dirty="0"/>
              <a:t>. … Second, </a:t>
            </a:r>
            <a:r>
              <a:rPr lang="en-US" sz="3200" b="1" dirty="0">
                <a:solidFill>
                  <a:schemeClr val="accent4">
                    <a:lumMod val="50000"/>
                    <a:lumOff val="50000"/>
                  </a:schemeClr>
                </a:solidFill>
              </a:rPr>
              <a:t>cellphone data got better</a:t>
            </a:r>
            <a:r>
              <a:rPr lang="en-US" sz="3200" dirty="0"/>
              <a:t>. It got faster, so people could watch videos on their phones without bushwhacking through constant freezing and buffering. … Third, the steady progress of cellular data was followed by a </a:t>
            </a:r>
            <a:r>
              <a:rPr lang="en-US" sz="3200" b="1" dirty="0">
                <a:solidFill>
                  <a:schemeClr val="accent4">
                    <a:lumMod val="50000"/>
                    <a:lumOff val="50000"/>
                  </a:schemeClr>
                </a:solidFill>
              </a:rPr>
              <a:t>massive leap in AI</a:t>
            </a:r>
            <a:r>
              <a:rPr lang="en-US" sz="3200" dirty="0"/>
              <a:t>. Advanced AI algorithms can now analyze your preferences, search through billions of pieces of content, and find engaging videos about the things you care most about in the world.</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13590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E8E20-F730-496B-7E10-67D4CFEB8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5358C-AD06-24D4-7ACC-2499257E5531}"/>
              </a:ext>
            </a:extLst>
          </p:cNvPr>
          <p:cNvSpPr>
            <a:spLocks noGrp="1"/>
          </p:cNvSpPr>
          <p:nvPr>
            <p:ph type="title"/>
          </p:nvPr>
        </p:nvSpPr>
        <p:spPr>
          <a:xfrm>
            <a:off x="9283337" y="-1"/>
            <a:ext cx="290866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Rise of TikTok</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3128394-C012-1314-3C5D-5D26D2642822}"/>
              </a:ext>
            </a:extLst>
          </p:cNvPr>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a:extLst>
              <a:ext uri="{FF2B5EF4-FFF2-40B4-BE49-F238E27FC236}">
                <a16:creationId xmlns:a16="http://schemas.microsoft.com/office/drawing/2014/main" id="{045B1C32-097B-11F6-7BCB-F89D22C57F09}"/>
              </a:ext>
            </a:extLst>
          </p:cNvPr>
          <p:cNvSpPr txBox="1">
            <a:spLocks noChangeArrowheads="1"/>
          </p:cNvSpPr>
          <p:nvPr/>
        </p:nvSpPr>
        <p:spPr bwMode="auto">
          <a:xfrm>
            <a:off x="7111537" y="6488668"/>
            <a:ext cx="5080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2025/2 Dec 2025)</a:t>
            </a:r>
          </a:p>
        </p:txBody>
      </p:sp>
      <p:sp>
        <p:nvSpPr>
          <p:cNvPr id="7" name="Rectangle 6">
            <a:extLst>
              <a:ext uri="{FF2B5EF4-FFF2-40B4-BE49-F238E27FC236}">
                <a16:creationId xmlns:a16="http://schemas.microsoft.com/office/drawing/2014/main" id="{3E3E68EC-05B3-31B8-6FCC-9E5AB025570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74FF8768-8373-4118-6228-8CE848C55B40}"/>
              </a:ext>
            </a:extLst>
          </p:cNvPr>
          <p:cNvPicPr>
            <a:picLocks noChangeAspect="1"/>
          </p:cNvPicPr>
          <p:nvPr/>
        </p:nvPicPr>
        <p:blipFill>
          <a:blip r:embed="rId2"/>
          <a:stretch>
            <a:fillRect/>
          </a:stretch>
        </p:blipFill>
        <p:spPr>
          <a:xfrm>
            <a:off x="162089" y="184665"/>
            <a:ext cx="4602147" cy="6516173"/>
          </a:xfrm>
          <a:prstGeom prst="rect">
            <a:avLst/>
          </a:prstGeom>
          <a:ln w="6350">
            <a:solidFill>
              <a:schemeClr val="tx1"/>
            </a:solidFill>
          </a:ln>
        </p:spPr>
      </p:pic>
      <p:pic>
        <p:nvPicPr>
          <p:cNvPr id="8" name="Picture 7">
            <a:extLst>
              <a:ext uri="{FF2B5EF4-FFF2-40B4-BE49-F238E27FC236}">
                <a16:creationId xmlns:a16="http://schemas.microsoft.com/office/drawing/2014/main" id="{B969B104-206D-03F4-8765-A665F6FC8AC3}"/>
              </a:ext>
            </a:extLst>
          </p:cNvPr>
          <p:cNvPicPr>
            <a:picLocks noChangeAspect="1"/>
          </p:cNvPicPr>
          <p:nvPr/>
        </p:nvPicPr>
        <p:blipFill>
          <a:blip r:embed="rId2"/>
          <a:srcRect l="4331" t="17934" r="4271" b="52196"/>
          <a:stretch>
            <a:fillRect/>
          </a:stretch>
        </p:blipFill>
        <p:spPr>
          <a:xfrm>
            <a:off x="2377438" y="1419497"/>
            <a:ext cx="9089994" cy="4206240"/>
          </a:xfrm>
          <a:prstGeom prst="rect">
            <a:avLst/>
          </a:prstGeom>
          <a:ln w="6350">
            <a:solidFill>
              <a:schemeClr val="tx1"/>
            </a:solidFill>
          </a:ln>
        </p:spPr>
      </p:pic>
      <p:pic>
        <p:nvPicPr>
          <p:cNvPr id="10" name="Picture 9">
            <a:extLst>
              <a:ext uri="{FF2B5EF4-FFF2-40B4-BE49-F238E27FC236}">
                <a16:creationId xmlns:a16="http://schemas.microsoft.com/office/drawing/2014/main" id="{CDBCBE8D-9277-FE87-C4E1-E49D0D7DD39C}"/>
              </a:ext>
            </a:extLst>
          </p:cNvPr>
          <p:cNvPicPr>
            <a:picLocks noChangeAspect="1"/>
          </p:cNvPicPr>
          <p:nvPr/>
        </p:nvPicPr>
        <p:blipFill>
          <a:blip r:embed="rId3"/>
          <a:stretch>
            <a:fillRect/>
          </a:stretch>
        </p:blipFill>
        <p:spPr>
          <a:xfrm>
            <a:off x="2417354" y="1476344"/>
            <a:ext cx="9078230" cy="4149393"/>
          </a:xfrm>
          <a:prstGeom prst="rect">
            <a:avLst/>
          </a:prstGeom>
          <a:ln w="6350">
            <a:solidFill>
              <a:schemeClr val="tx1"/>
            </a:solidFill>
          </a:ln>
        </p:spPr>
      </p:pic>
    </p:spTree>
    <p:extLst>
      <p:ext uri="{BB962C8B-B14F-4D97-AF65-F5344CB8AC3E}">
        <p14:creationId xmlns:p14="http://schemas.microsoft.com/office/powerpoint/2010/main" val="341249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F9888-1C9E-E160-E98C-983E7116C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BB07A-4B35-85FB-9F82-E05DF4F1E241}"/>
              </a:ext>
            </a:extLst>
          </p:cNvPr>
          <p:cNvSpPr>
            <a:spLocks noGrp="1"/>
          </p:cNvSpPr>
          <p:nvPr>
            <p:ph type="title"/>
          </p:nvPr>
        </p:nvSpPr>
        <p:spPr>
          <a:xfrm>
            <a:off x="10171611" y="-1"/>
            <a:ext cx="2020390" cy="33528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More TikTok</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5AFD163-BECE-5BB4-CEEB-98D0EFDC1717}"/>
              </a:ext>
            </a:extLst>
          </p:cNvPr>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a:extLst>
              <a:ext uri="{FF2B5EF4-FFF2-40B4-BE49-F238E27FC236}">
                <a16:creationId xmlns:a16="http://schemas.microsoft.com/office/drawing/2014/main" id="{FC4BECE3-F4E5-59CE-AE4B-812FECB57842}"/>
              </a:ext>
            </a:extLst>
          </p:cNvPr>
          <p:cNvSpPr txBox="1">
            <a:spLocks noChangeArrowheads="1"/>
          </p:cNvSpPr>
          <p:nvPr/>
        </p:nvSpPr>
        <p:spPr bwMode="auto">
          <a:xfrm>
            <a:off x="7111537" y="6488668"/>
            <a:ext cx="5080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2025/2 Dec 2025)</a:t>
            </a:r>
          </a:p>
        </p:txBody>
      </p:sp>
      <p:sp>
        <p:nvSpPr>
          <p:cNvPr id="7" name="Rectangle 6">
            <a:extLst>
              <a:ext uri="{FF2B5EF4-FFF2-40B4-BE49-F238E27FC236}">
                <a16:creationId xmlns:a16="http://schemas.microsoft.com/office/drawing/2014/main" id="{208B0C89-C414-59E5-707E-9483DB3146A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8A5B398-F60C-1F8D-D4E4-BF427B4C4B9E}"/>
              </a:ext>
            </a:extLst>
          </p:cNvPr>
          <p:cNvPicPr>
            <a:picLocks noChangeAspect="1"/>
          </p:cNvPicPr>
          <p:nvPr/>
        </p:nvPicPr>
        <p:blipFill>
          <a:blip r:embed="rId2"/>
          <a:stretch>
            <a:fillRect/>
          </a:stretch>
        </p:blipFill>
        <p:spPr>
          <a:xfrm>
            <a:off x="189402" y="184664"/>
            <a:ext cx="4471260" cy="6516173"/>
          </a:xfrm>
          <a:prstGeom prst="rect">
            <a:avLst/>
          </a:prstGeom>
          <a:ln w="6350">
            <a:solidFill>
              <a:schemeClr val="tx1"/>
            </a:solidFill>
          </a:ln>
        </p:spPr>
      </p:pic>
      <p:pic>
        <p:nvPicPr>
          <p:cNvPr id="8" name="Picture 7">
            <a:extLst>
              <a:ext uri="{FF2B5EF4-FFF2-40B4-BE49-F238E27FC236}">
                <a16:creationId xmlns:a16="http://schemas.microsoft.com/office/drawing/2014/main" id="{F16D1F5B-A746-8CAA-AF72-1E0A3328CA17}"/>
              </a:ext>
            </a:extLst>
          </p:cNvPr>
          <p:cNvPicPr>
            <a:picLocks noChangeAspect="1"/>
          </p:cNvPicPr>
          <p:nvPr/>
        </p:nvPicPr>
        <p:blipFill>
          <a:blip r:embed="rId2"/>
          <a:srcRect l="3846" t="40087" r="1984" b="16010"/>
          <a:stretch>
            <a:fillRect/>
          </a:stretch>
        </p:blipFill>
        <p:spPr>
          <a:xfrm>
            <a:off x="3209108" y="973183"/>
            <a:ext cx="7379754" cy="5013960"/>
          </a:xfrm>
          <a:prstGeom prst="rect">
            <a:avLst/>
          </a:prstGeom>
          <a:ln w="6350">
            <a:solidFill>
              <a:schemeClr val="tx1"/>
            </a:solidFill>
          </a:ln>
        </p:spPr>
      </p:pic>
      <p:pic>
        <p:nvPicPr>
          <p:cNvPr id="10" name="Picture 9">
            <a:extLst>
              <a:ext uri="{FF2B5EF4-FFF2-40B4-BE49-F238E27FC236}">
                <a16:creationId xmlns:a16="http://schemas.microsoft.com/office/drawing/2014/main" id="{2A52A909-57C9-EA08-F8A1-E4DC6A1241E1}"/>
              </a:ext>
            </a:extLst>
          </p:cNvPr>
          <p:cNvPicPr>
            <a:picLocks noChangeAspect="1"/>
          </p:cNvPicPr>
          <p:nvPr/>
        </p:nvPicPr>
        <p:blipFill>
          <a:blip r:embed="rId3"/>
          <a:stretch>
            <a:fillRect/>
          </a:stretch>
        </p:blipFill>
        <p:spPr>
          <a:xfrm>
            <a:off x="3209108" y="1035622"/>
            <a:ext cx="7385318" cy="4951521"/>
          </a:xfrm>
          <a:prstGeom prst="rect">
            <a:avLst/>
          </a:prstGeom>
          <a:ln w="6350">
            <a:solidFill>
              <a:schemeClr val="tx1"/>
            </a:solidFill>
          </a:ln>
        </p:spPr>
      </p:pic>
    </p:spTree>
    <p:extLst>
      <p:ext uri="{BB962C8B-B14F-4D97-AF65-F5344CB8AC3E}">
        <p14:creationId xmlns:p14="http://schemas.microsoft.com/office/powerpoint/2010/main" val="113122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CB55B-0654-D51A-42CF-23E30F19CB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4B02D-759E-ED4F-F9C6-D359C8D76CE1}"/>
              </a:ext>
            </a:extLst>
          </p:cNvPr>
          <p:cNvSpPr>
            <a:spLocks noGrp="1"/>
          </p:cNvSpPr>
          <p:nvPr>
            <p:ph type="title"/>
          </p:nvPr>
        </p:nvSpPr>
        <p:spPr>
          <a:xfrm>
            <a:off x="9013371" y="-1"/>
            <a:ext cx="317863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Summarizing TikTok</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6A7BFD1D-CD26-A431-7D09-46B3FE153BC0}"/>
              </a:ext>
            </a:extLst>
          </p:cNvPr>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a:extLst>
              <a:ext uri="{FF2B5EF4-FFF2-40B4-BE49-F238E27FC236}">
                <a16:creationId xmlns:a16="http://schemas.microsoft.com/office/drawing/2014/main" id="{7F59DA95-2F90-2A02-84DC-5711066E286F}"/>
              </a:ext>
            </a:extLst>
          </p:cNvPr>
          <p:cNvSpPr txBox="1">
            <a:spLocks noChangeArrowheads="1"/>
          </p:cNvSpPr>
          <p:nvPr/>
        </p:nvSpPr>
        <p:spPr bwMode="auto">
          <a:xfrm>
            <a:off x="7111537" y="6488668"/>
            <a:ext cx="5080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2025/2 Dec 2025)</a:t>
            </a:r>
          </a:p>
        </p:txBody>
      </p:sp>
      <p:sp>
        <p:nvSpPr>
          <p:cNvPr id="7" name="Rectangle 6">
            <a:extLst>
              <a:ext uri="{FF2B5EF4-FFF2-40B4-BE49-F238E27FC236}">
                <a16:creationId xmlns:a16="http://schemas.microsoft.com/office/drawing/2014/main" id="{72A59504-0F5A-3327-264C-78F7A4BD5F9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E6CF8F0-D778-E086-865E-3CF18D998867}"/>
              </a:ext>
            </a:extLst>
          </p:cNvPr>
          <p:cNvPicPr>
            <a:picLocks noChangeAspect="1"/>
          </p:cNvPicPr>
          <p:nvPr/>
        </p:nvPicPr>
        <p:blipFill>
          <a:blip r:embed="rId2"/>
          <a:stretch>
            <a:fillRect/>
          </a:stretch>
        </p:blipFill>
        <p:spPr>
          <a:xfrm>
            <a:off x="169466" y="184665"/>
            <a:ext cx="4445958" cy="6516173"/>
          </a:xfrm>
          <a:prstGeom prst="rect">
            <a:avLst/>
          </a:prstGeom>
          <a:ln w="6350">
            <a:solidFill>
              <a:schemeClr val="tx1"/>
            </a:solidFill>
          </a:ln>
        </p:spPr>
      </p:pic>
      <p:pic>
        <p:nvPicPr>
          <p:cNvPr id="8" name="Picture 7">
            <a:extLst>
              <a:ext uri="{FF2B5EF4-FFF2-40B4-BE49-F238E27FC236}">
                <a16:creationId xmlns:a16="http://schemas.microsoft.com/office/drawing/2014/main" id="{5D1F03A9-2B6D-5D95-9C61-49C6C61D48EF}"/>
              </a:ext>
            </a:extLst>
          </p:cNvPr>
          <p:cNvPicPr>
            <a:picLocks noChangeAspect="1"/>
          </p:cNvPicPr>
          <p:nvPr/>
        </p:nvPicPr>
        <p:blipFill>
          <a:blip r:embed="rId2"/>
          <a:srcRect l="3208" t="39598" r="3065" b="19573"/>
          <a:stretch>
            <a:fillRect/>
          </a:stretch>
        </p:blipFill>
        <p:spPr>
          <a:xfrm>
            <a:off x="3059783" y="1158240"/>
            <a:ext cx="7843058" cy="5007429"/>
          </a:xfrm>
          <a:prstGeom prst="rect">
            <a:avLst/>
          </a:prstGeom>
          <a:ln w="6350">
            <a:solidFill>
              <a:schemeClr val="tx1"/>
            </a:solidFill>
          </a:ln>
        </p:spPr>
      </p:pic>
      <p:pic>
        <p:nvPicPr>
          <p:cNvPr id="10" name="Picture 9">
            <a:extLst>
              <a:ext uri="{FF2B5EF4-FFF2-40B4-BE49-F238E27FC236}">
                <a16:creationId xmlns:a16="http://schemas.microsoft.com/office/drawing/2014/main" id="{7D321650-DC7D-6392-573D-B141ACBE32AC}"/>
              </a:ext>
            </a:extLst>
          </p:cNvPr>
          <p:cNvPicPr>
            <a:picLocks noChangeAspect="1"/>
          </p:cNvPicPr>
          <p:nvPr/>
        </p:nvPicPr>
        <p:blipFill>
          <a:blip r:embed="rId3"/>
          <a:stretch>
            <a:fillRect/>
          </a:stretch>
        </p:blipFill>
        <p:spPr>
          <a:xfrm>
            <a:off x="3171650" y="1246656"/>
            <a:ext cx="7731191" cy="4747744"/>
          </a:xfrm>
          <a:prstGeom prst="rect">
            <a:avLst/>
          </a:prstGeom>
          <a:ln w="6350">
            <a:solidFill>
              <a:schemeClr val="tx1"/>
            </a:solidFill>
          </a:ln>
        </p:spPr>
      </p:pic>
    </p:spTree>
    <p:extLst>
      <p:ext uri="{BB962C8B-B14F-4D97-AF65-F5344CB8AC3E}">
        <p14:creationId xmlns:p14="http://schemas.microsoft.com/office/powerpoint/2010/main" val="217718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3C6C1-9E20-56CE-09AF-A5E369ED5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06014-02E1-7A37-2EF3-C9B0C6828C61}"/>
              </a:ext>
            </a:extLst>
          </p:cNvPr>
          <p:cNvSpPr>
            <a:spLocks noGrp="1"/>
          </p:cNvSpPr>
          <p:nvPr>
            <p:ph type="title"/>
          </p:nvPr>
        </p:nvSpPr>
        <p:spPr>
          <a:xfrm>
            <a:off x="7625621" y="-2"/>
            <a:ext cx="4566380" cy="3283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Time Spent Is the Right Metric</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65A3E0C-CCF7-C5E8-4C0D-8A808315ACD0}"/>
              </a:ext>
            </a:extLst>
          </p:cNvPr>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a:extLst>
              <a:ext uri="{FF2B5EF4-FFF2-40B4-BE49-F238E27FC236}">
                <a16:creationId xmlns:a16="http://schemas.microsoft.com/office/drawing/2014/main" id="{E6849057-A8B0-E850-89FD-49BA0DD8DEE7}"/>
              </a:ext>
            </a:extLst>
          </p:cNvPr>
          <p:cNvSpPr txBox="1">
            <a:spLocks noChangeArrowheads="1"/>
          </p:cNvSpPr>
          <p:nvPr/>
        </p:nvSpPr>
        <p:spPr bwMode="auto">
          <a:xfrm>
            <a:off x="8351521" y="6488668"/>
            <a:ext cx="3840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a:t>
            </a:r>
          </a:p>
        </p:txBody>
      </p:sp>
      <p:sp>
        <p:nvSpPr>
          <p:cNvPr id="7" name="Rectangle 6">
            <a:extLst>
              <a:ext uri="{FF2B5EF4-FFF2-40B4-BE49-F238E27FC236}">
                <a16:creationId xmlns:a16="http://schemas.microsoft.com/office/drawing/2014/main" id="{9ADA14FF-7330-3061-920F-DFB879F8600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516902B-1EA4-EA90-0161-2D62FF3E555A}"/>
              </a:ext>
            </a:extLst>
          </p:cNvPr>
          <p:cNvPicPr>
            <a:picLocks noChangeAspect="1"/>
          </p:cNvPicPr>
          <p:nvPr/>
        </p:nvPicPr>
        <p:blipFill>
          <a:blip r:embed="rId2"/>
          <a:stretch>
            <a:fillRect/>
          </a:stretch>
        </p:blipFill>
        <p:spPr>
          <a:xfrm>
            <a:off x="259185" y="209004"/>
            <a:ext cx="4566380" cy="6491834"/>
          </a:xfrm>
          <a:prstGeom prst="rect">
            <a:avLst/>
          </a:prstGeom>
          <a:ln w="6350">
            <a:solidFill>
              <a:schemeClr val="tx1"/>
            </a:solidFill>
          </a:ln>
        </p:spPr>
      </p:pic>
      <p:sp>
        <p:nvSpPr>
          <p:cNvPr id="8" name="Text Box 5">
            <a:extLst>
              <a:ext uri="{FF2B5EF4-FFF2-40B4-BE49-F238E27FC236}">
                <a16:creationId xmlns:a16="http://schemas.microsoft.com/office/drawing/2014/main" id="{667AFC35-8776-72BD-A7FC-25888B9600A0}"/>
              </a:ext>
            </a:extLst>
          </p:cNvPr>
          <p:cNvSpPr txBox="1">
            <a:spLocks noChangeArrowheads="1"/>
          </p:cNvSpPr>
          <p:nvPr/>
        </p:nvSpPr>
        <p:spPr bwMode="auto">
          <a:xfrm>
            <a:off x="1011936" y="1614749"/>
            <a:ext cx="11007027" cy="4031873"/>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In the Court’s view, </a:t>
            </a:r>
            <a:r>
              <a:rPr lang="en-US" sz="3200" b="1" dirty="0">
                <a:solidFill>
                  <a:schemeClr val="accent4">
                    <a:lumMod val="50000"/>
                    <a:lumOff val="50000"/>
                  </a:schemeClr>
                </a:solidFill>
              </a:rPr>
              <a:t>the best single measure of market share is total time spent</a:t>
            </a:r>
            <a:r>
              <a:rPr lang="en-US" sz="3200" dirty="0"/>
              <a:t>. For one, that statistic makes the most analytic sense. … Time spent … </a:t>
            </a:r>
            <a:r>
              <a:rPr lang="en-US" sz="3200" b="1" dirty="0">
                <a:solidFill>
                  <a:schemeClr val="accent4">
                    <a:lumMod val="50000"/>
                    <a:lumOff val="50000"/>
                  </a:schemeClr>
                </a:solidFill>
              </a:rPr>
              <a:t>captures the intensity of use</a:t>
            </a:r>
            <a:r>
              <a:rPr lang="en-US" sz="3200" dirty="0"/>
              <a:t>: if someone spends two minutes on Instagram and two hours on TikTok, she should not count as an equal user of each. Plus, </a:t>
            </a:r>
            <a:r>
              <a:rPr lang="en-US" sz="3200" b="1" dirty="0">
                <a:solidFill>
                  <a:schemeClr val="accent4">
                    <a:lumMod val="50000"/>
                    <a:lumOff val="50000"/>
                  </a:schemeClr>
                </a:solidFill>
              </a:rPr>
              <a:t>time spent is the best proxy for what drives these apps’ revenue: ads. </a:t>
            </a:r>
            <a:r>
              <a:rPr lang="en-US" sz="3200" dirty="0"/>
              <a:t>The more time someone spends on an app, the more ads it can show him, and the more money it will make.</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32813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865E3-7FAF-D385-59AC-24C0FBE03A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F2E88F-48D0-F9D2-33E3-3A4C4FBAAFC5}"/>
              </a:ext>
            </a:extLst>
          </p:cNvPr>
          <p:cNvSpPr>
            <a:spLocks noGrp="1"/>
          </p:cNvSpPr>
          <p:nvPr>
            <p:ph type="title"/>
          </p:nvPr>
        </p:nvSpPr>
        <p:spPr>
          <a:xfrm>
            <a:off x="5304367" y="-1"/>
            <a:ext cx="68876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1950: Closing the Clayton Act Asset Loophole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2B74E60-9840-B4C5-F8A8-A3E84D675FDD}"/>
              </a:ext>
            </a:extLst>
          </p:cNvPr>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a:extLst>
              <a:ext uri="{FF2B5EF4-FFF2-40B4-BE49-F238E27FC236}">
                <a16:creationId xmlns:a16="http://schemas.microsoft.com/office/drawing/2014/main" id="{5A010C4A-AA87-91D1-133A-4CE8B912DC41}"/>
              </a:ext>
            </a:extLst>
          </p:cNvPr>
          <p:cNvSpPr txBox="1">
            <a:spLocks noChangeArrowheads="1"/>
          </p:cNvSpPr>
          <p:nvPr/>
        </p:nvSpPr>
        <p:spPr bwMode="auto">
          <a:xfrm>
            <a:off x="8945032" y="6488668"/>
            <a:ext cx="32469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81-899 (29 Dec 1950)</a:t>
            </a:r>
          </a:p>
        </p:txBody>
      </p:sp>
      <p:sp>
        <p:nvSpPr>
          <p:cNvPr id="7" name="Rectangle 6">
            <a:extLst>
              <a:ext uri="{FF2B5EF4-FFF2-40B4-BE49-F238E27FC236}">
                <a16:creationId xmlns:a16="http://schemas.microsoft.com/office/drawing/2014/main" id="{7FC3E892-099D-1867-D0E3-786C9661FCD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873EB58-C433-73DC-5A12-5387A50442B8}"/>
              </a:ext>
            </a:extLst>
          </p:cNvPr>
          <p:cNvPicPr>
            <a:picLocks noChangeAspect="1"/>
          </p:cNvPicPr>
          <p:nvPr/>
        </p:nvPicPr>
        <p:blipFill>
          <a:blip r:embed="rId2"/>
          <a:stretch>
            <a:fillRect/>
          </a:stretch>
        </p:blipFill>
        <p:spPr>
          <a:xfrm>
            <a:off x="192889" y="209004"/>
            <a:ext cx="4187117" cy="6491834"/>
          </a:xfrm>
          <a:prstGeom prst="rect">
            <a:avLst/>
          </a:prstGeom>
          <a:ln w="6350">
            <a:solidFill>
              <a:schemeClr val="tx1"/>
            </a:solidFill>
          </a:ln>
        </p:spPr>
      </p:pic>
      <p:pic>
        <p:nvPicPr>
          <p:cNvPr id="8" name="Picture 7">
            <a:extLst>
              <a:ext uri="{FF2B5EF4-FFF2-40B4-BE49-F238E27FC236}">
                <a16:creationId xmlns:a16="http://schemas.microsoft.com/office/drawing/2014/main" id="{2F357C97-4693-1B6F-DE08-389BF182F8C0}"/>
              </a:ext>
            </a:extLst>
          </p:cNvPr>
          <p:cNvPicPr>
            <a:picLocks noChangeAspect="1"/>
          </p:cNvPicPr>
          <p:nvPr/>
        </p:nvPicPr>
        <p:blipFill>
          <a:blip r:embed="rId2"/>
          <a:srcRect l="2049" t="74451" r="2798" b="2274"/>
          <a:stretch>
            <a:fillRect/>
          </a:stretch>
        </p:blipFill>
        <p:spPr>
          <a:xfrm>
            <a:off x="2374857" y="2664820"/>
            <a:ext cx="9231334" cy="3500847"/>
          </a:xfrm>
          <a:prstGeom prst="rect">
            <a:avLst/>
          </a:prstGeom>
          <a:ln w="6350">
            <a:solidFill>
              <a:schemeClr val="tx1"/>
            </a:solidFill>
          </a:ln>
        </p:spPr>
      </p:pic>
    </p:spTree>
    <p:extLst>
      <p:ext uri="{BB962C8B-B14F-4D97-AF65-F5344CB8AC3E}">
        <p14:creationId xmlns:p14="http://schemas.microsoft.com/office/powerpoint/2010/main" val="291911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2C37-8025-C115-4180-2242DB2F85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2F2B60-D8C9-5ED6-9FD8-3AF84FB5CFA3}"/>
              </a:ext>
            </a:extLst>
          </p:cNvPr>
          <p:cNvSpPr>
            <a:spLocks noGrp="1"/>
          </p:cNvSpPr>
          <p:nvPr>
            <p:ph type="title"/>
          </p:nvPr>
        </p:nvSpPr>
        <p:spPr>
          <a:xfrm>
            <a:off x="7390016" y="-1"/>
            <a:ext cx="480198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Monopoly Power Here (30%)</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F226AD4-5496-13AE-71F5-BFD805F507C3}"/>
              </a:ext>
            </a:extLst>
          </p:cNvPr>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7" name="Rectangle 6">
            <a:extLst>
              <a:ext uri="{FF2B5EF4-FFF2-40B4-BE49-F238E27FC236}">
                <a16:creationId xmlns:a16="http://schemas.microsoft.com/office/drawing/2014/main" id="{8CBD4A58-DCBD-84D3-09E0-B13B1F2567A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B33CC40-FDB4-2026-0CE8-837DA7E5E475}"/>
              </a:ext>
            </a:extLst>
          </p:cNvPr>
          <p:cNvPicPr>
            <a:picLocks noChangeAspect="1"/>
          </p:cNvPicPr>
          <p:nvPr/>
        </p:nvPicPr>
        <p:blipFill>
          <a:blip r:embed="rId2"/>
          <a:stretch>
            <a:fillRect/>
          </a:stretch>
        </p:blipFill>
        <p:spPr>
          <a:xfrm>
            <a:off x="369335" y="209004"/>
            <a:ext cx="4648992" cy="6491834"/>
          </a:xfrm>
          <a:prstGeom prst="rect">
            <a:avLst/>
          </a:prstGeom>
          <a:ln w="6350">
            <a:solidFill>
              <a:schemeClr val="tx1"/>
            </a:solidFill>
          </a:ln>
        </p:spPr>
      </p:pic>
      <p:pic>
        <p:nvPicPr>
          <p:cNvPr id="8" name="Picture 7">
            <a:extLst>
              <a:ext uri="{FF2B5EF4-FFF2-40B4-BE49-F238E27FC236}">
                <a16:creationId xmlns:a16="http://schemas.microsoft.com/office/drawing/2014/main" id="{F5D61BF0-F363-68BA-AB76-A59E4B147FE0}"/>
              </a:ext>
            </a:extLst>
          </p:cNvPr>
          <p:cNvPicPr>
            <a:picLocks noChangeAspect="1"/>
          </p:cNvPicPr>
          <p:nvPr/>
        </p:nvPicPr>
        <p:blipFill>
          <a:blip r:embed="rId2"/>
          <a:srcRect l="4132" t="10947" r="5992" b="44775"/>
          <a:stretch>
            <a:fillRect/>
          </a:stretch>
        </p:blipFill>
        <p:spPr>
          <a:xfrm>
            <a:off x="2650066" y="867833"/>
            <a:ext cx="7821235" cy="5380567"/>
          </a:xfrm>
          <a:prstGeom prst="rect">
            <a:avLst/>
          </a:prstGeom>
          <a:ln w="6350">
            <a:solidFill>
              <a:schemeClr val="tx1"/>
            </a:solidFill>
          </a:ln>
        </p:spPr>
      </p:pic>
      <p:sp>
        <p:nvSpPr>
          <p:cNvPr id="3" name="Text Box 5">
            <a:extLst>
              <a:ext uri="{FF2B5EF4-FFF2-40B4-BE49-F238E27FC236}">
                <a16:creationId xmlns:a16="http://schemas.microsoft.com/office/drawing/2014/main" id="{06C2A98E-D318-E1A2-DFB4-01EC80E2AAC9}"/>
              </a:ext>
            </a:extLst>
          </p:cNvPr>
          <p:cNvSpPr txBox="1">
            <a:spLocks noChangeArrowheads="1"/>
          </p:cNvSpPr>
          <p:nvPr/>
        </p:nvSpPr>
        <p:spPr bwMode="auto">
          <a:xfrm>
            <a:off x="7111537" y="6488668"/>
            <a:ext cx="5080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2025/2 Dec 2025)</a:t>
            </a:r>
          </a:p>
        </p:txBody>
      </p:sp>
      <p:pic>
        <p:nvPicPr>
          <p:cNvPr id="10" name="Picture 9">
            <a:extLst>
              <a:ext uri="{FF2B5EF4-FFF2-40B4-BE49-F238E27FC236}">
                <a16:creationId xmlns:a16="http://schemas.microsoft.com/office/drawing/2014/main" id="{6C36C7E2-CEB4-8033-0B90-657EB68C5D65}"/>
              </a:ext>
            </a:extLst>
          </p:cNvPr>
          <p:cNvPicPr>
            <a:picLocks noChangeAspect="1"/>
          </p:cNvPicPr>
          <p:nvPr/>
        </p:nvPicPr>
        <p:blipFill>
          <a:blip r:embed="rId3"/>
          <a:stretch>
            <a:fillRect/>
          </a:stretch>
        </p:blipFill>
        <p:spPr>
          <a:xfrm>
            <a:off x="2650066" y="886166"/>
            <a:ext cx="7822039" cy="5297836"/>
          </a:xfrm>
          <a:prstGeom prst="rect">
            <a:avLst/>
          </a:prstGeom>
          <a:ln w="6350">
            <a:solidFill>
              <a:schemeClr val="tx1"/>
            </a:solidFill>
          </a:ln>
        </p:spPr>
      </p:pic>
    </p:spTree>
    <p:extLst>
      <p:ext uri="{BB962C8B-B14F-4D97-AF65-F5344CB8AC3E}">
        <p14:creationId xmlns:p14="http://schemas.microsoft.com/office/powerpoint/2010/main" val="92817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16DA1-FAB4-973B-726E-3AE11D6105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EB38E-BEBA-FB06-8169-CE7035D246FF}"/>
              </a:ext>
            </a:extLst>
          </p:cNvPr>
          <p:cNvSpPr>
            <a:spLocks noGrp="1"/>
          </p:cNvSpPr>
          <p:nvPr>
            <p:ph type="title"/>
          </p:nvPr>
        </p:nvSpPr>
        <p:spPr>
          <a:xfrm>
            <a:off x="8296102" y="-1"/>
            <a:ext cx="3895899" cy="33666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Monopoly Power Here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BB222A7-BF68-6CF2-C327-9079A2F59D19}"/>
              </a:ext>
            </a:extLst>
          </p:cNvPr>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7" name="Rectangle 6">
            <a:extLst>
              <a:ext uri="{FF2B5EF4-FFF2-40B4-BE49-F238E27FC236}">
                <a16:creationId xmlns:a16="http://schemas.microsoft.com/office/drawing/2014/main" id="{09884281-5F52-F4E5-A72C-C404B16BCFC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272CBA5-1674-3C7D-4B4D-843F71B33701}"/>
              </a:ext>
            </a:extLst>
          </p:cNvPr>
          <p:cNvPicPr>
            <a:picLocks noChangeAspect="1"/>
          </p:cNvPicPr>
          <p:nvPr/>
        </p:nvPicPr>
        <p:blipFill>
          <a:blip r:embed="rId2"/>
          <a:stretch>
            <a:fillRect/>
          </a:stretch>
        </p:blipFill>
        <p:spPr>
          <a:xfrm>
            <a:off x="369335" y="209004"/>
            <a:ext cx="4648992" cy="6491834"/>
          </a:xfrm>
          <a:prstGeom prst="rect">
            <a:avLst/>
          </a:prstGeom>
          <a:ln w="6350">
            <a:solidFill>
              <a:schemeClr val="tx1"/>
            </a:solidFill>
          </a:ln>
        </p:spPr>
      </p:pic>
      <p:sp>
        <p:nvSpPr>
          <p:cNvPr id="3" name="Text Box 5">
            <a:extLst>
              <a:ext uri="{FF2B5EF4-FFF2-40B4-BE49-F238E27FC236}">
                <a16:creationId xmlns:a16="http://schemas.microsoft.com/office/drawing/2014/main" id="{30E71B56-CA10-8644-DB66-0D6B7E8DE54C}"/>
              </a:ext>
            </a:extLst>
          </p:cNvPr>
          <p:cNvSpPr txBox="1">
            <a:spLocks noChangeArrowheads="1"/>
          </p:cNvSpPr>
          <p:nvPr/>
        </p:nvSpPr>
        <p:spPr bwMode="auto">
          <a:xfrm>
            <a:off x="7111537" y="6488668"/>
            <a:ext cx="50804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2025/2 Dec 2025)</a:t>
            </a:r>
          </a:p>
        </p:txBody>
      </p:sp>
      <p:pic>
        <p:nvPicPr>
          <p:cNvPr id="6" name="Picture 5">
            <a:extLst>
              <a:ext uri="{FF2B5EF4-FFF2-40B4-BE49-F238E27FC236}">
                <a16:creationId xmlns:a16="http://schemas.microsoft.com/office/drawing/2014/main" id="{6E5A5B36-73F7-F787-D6C6-649926B68840}"/>
              </a:ext>
            </a:extLst>
          </p:cNvPr>
          <p:cNvPicPr>
            <a:picLocks noChangeAspect="1"/>
          </p:cNvPicPr>
          <p:nvPr/>
        </p:nvPicPr>
        <p:blipFill>
          <a:blip r:embed="rId2"/>
          <a:srcRect l="3439" t="54250" r="4832" b="11817"/>
          <a:stretch>
            <a:fillRect/>
          </a:stretch>
        </p:blipFill>
        <p:spPr>
          <a:xfrm>
            <a:off x="3133898" y="1986742"/>
            <a:ext cx="7814268" cy="4036609"/>
          </a:xfrm>
          <a:prstGeom prst="rect">
            <a:avLst/>
          </a:prstGeom>
          <a:ln w="6350">
            <a:solidFill>
              <a:schemeClr val="tx1"/>
            </a:solidFill>
          </a:ln>
        </p:spPr>
      </p:pic>
      <p:pic>
        <p:nvPicPr>
          <p:cNvPr id="10" name="Picture 9">
            <a:extLst>
              <a:ext uri="{FF2B5EF4-FFF2-40B4-BE49-F238E27FC236}">
                <a16:creationId xmlns:a16="http://schemas.microsoft.com/office/drawing/2014/main" id="{4AACCC46-90F1-2C57-1B03-8ED75E806C98}"/>
              </a:ext>
            </a:extLst>
          </p:cNvPr>
          <p:cNvPicPr>
            <a:picLocks noChangeAspect="1"/>
          </p:cNvPicPr>
          <p:nvPr/>
        </p:nvPicPr>
        <p:blipFill>
          <a:blip r:embed="rId3"/>
          <a:stretch>
            <a:fillRect/>
          </a:stretch>
        </p:blipFill>
        <p:spPr>
          <a:xfrm>
            <a:off x="3179927" y="1986742"/>
            <a:ext cx="7722209" cy="4036609"/>
          </a:xfrm>
          <a:prstGeom prst="rect">
            <a:avLst/>
          </a:prstGeom>
          <a:ln w="6350">
            <a:solidFill>
              <a:schemeClr val="tx1"/>
            </a:solidFill>
          </a:ln>
        </p:spPr>
      </p:pic>
    </p:spTree>
    <p:extLst>
      <p:ext uri="{BB962C8B-B14F-4D97-AF65-F5344CB8AC3E}">
        <p14:creationId xmlns:p14="http://schemas.microsoft.com/office/powerpoint/2010/main" val="218732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0A41C-D64C-7AF3-1CE2-85E666AEE3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6D513-46A5-109E-2BB0-9A9346B69FA9}"/>
              </a:ext>
            </a:extLst>
          </p:cNvPr>
          <p:cNvSpPr>
            <a:spLocks noGrp="1"/>
          </p:cNvSpPr>
          <p:nvPr>
            <p:ph type="title"/>
          </p:nvPr>
        </p:nvSpPr>
        <p:spPr>
          <a:xfrm>
            <a:off x="10964091" y="-2"/>
            <a:ext cx="122791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Timing</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D7A5426-8BB8-552A-2EB6-6653F4771ADF}"/>
              </a:ext>
            </a:extLst>
          </p:cNvPr>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a:extLst>
              <a:ext uri="{FF2B5EF4-FFF2-40B4-BE49-F238E27FC236}">
                <a16:creationId xmlns:a16="http://schemas.microsoft.com/office/drawing/2014/main" id="{449C84ED-A8E0-6D46-4893-011F97E75257}"/>
              </a:ext>
            </a:extLst>
          </p:cNvPr>
          <p:cNvSpPr txBox="1">
            <a:spLocks noChangeArrowheads="1"/>
          </p:cNvSpPr>
          <p:nvPr/>
        </p:nvSpPr>
        <p:spPr bwMode="auto">
          <a:xfrm>
            <a:off x="8351521" y="6488668"/>
            <a:ext cx="3840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a:t>
            </a:r>
          </a:p>
        </p:txBody>
      </p:sp>
      <p:sp>
        <p:nvSpPr>
          <p:cNvPr id="7" name="Rectangle 6">
            <a:extLst>
              <a:ext uri="{FF2B5EF4-FFF2-40B4-BE49-F238E27FC236}">
                <a16:creationId xmlns:a16="http://schemas.microsoft.com/office/drawing/2014/main" id="{80284FDB-A94A-AF2C-9616-193B0506721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5E96303-A252-BCB7-C711-E0317603C2A6}"/>
              </a:ext>
            </a:extLst>
          </p:cNvPr>
          <p:cNvPicPr>
            <a:picLocks noChangeAspect="1"/>
          </p:cNvPicPr>
          <p:nvPr/>
        </p:nvPicPr>
        <p:blipFill>
          <a:blip r:embed="rId2"/>
          <a:stretch>
            <a:fillRect/>
          </a:stretch>
        </p:blipFill>
        <p:spPr>
          <a:xfrm>
            <a:off x="304800" y="184664"/>
            <a:ext cx="4623356" cy="6516174"/>
          </a:xfrm>
          <a:prstGeom prst="rect">
            <a:avLst/>
          </a:prstGeom>
          <a:ln w="6350">
            <a:solidFill>
              <a:schemeClr val="tx1"/>
            </a:solidFill>
          </a:ln>
        </p:spPr>
      </p:pic>
      <p:sp>
        <p:nvSpPr>
          <p:cNvPr id="8" name="Text Box 5">
            <a:extLst>
              <a:ext uri="{FF2B5EF4-FFF2-40B4-BE49-F238E27FC236}">
                <a16:creationId xmlns:a16="http://schemas.microsoft.com/office/drawing/2014/main" id="{B5BB735F-9B85-58E2-36E7-2D81B27EC4FD}"/>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Before turning to the methods of proof, one more preliminary remains: </a:t>
            </a:r>
            <a:r>
              <a:rPr lang="en-US" sz="3200" b="1" dirty="0">
                <a:solidFill>
                  <a:schemeClr val="accent4">
                    <a:lumMod val="50000"/>
                    <a:lumOff val="50000"/>
                  </a:schemeClr>
                </a:solidFill>
              </a:rPr>
              <a:t>when must the FTC show that Meta had monopoly power?</a:t>
            </a:r>
            <a:r>
              <a:rPr lang="en-US" sz="3200" dirty="0"/>
              <a:t> Throughout this case, </a:t>
            </a:r>
            <a:r>
              <a:rPr lang="en-US" sz="3200" b="1" dirty="0">
                <a:solidFill>
                  <a:schemeClr val="accent4">
                    <a:lumMod val="50000"/>
                    <a:lumOff val="50000"/>
                  </a:schemeClr>
                </a:solidFill>
              </a:rPr>
              <a:t>the Court has held that the agency must prove that Meta is violating the law </a:t>
            </a:r>
            <a:r>
              <a:rPr lang="en-US" sz="3200" b="1" i="1" dirty="0">
                <a:solidFill>
                  <a:schemeClr val="accent4">
                    <a:lumMod val="50000"/>
                    <a:lumOff val="50000"/>
                  </a:schemeClr>
                </a:solidFill>
              </a:rPr>
              <a:t>now</a:t>
            </a:r>
            <a:r>
              <a:rPr lang="en-US" sz="3200" dirty="0"/>
              <a:t>. … The FTC’s authority to seek injunctions comes from Section 13(b) of the FTC Act … . …The </a:t>
            </a:r>
            <a:r>
              <a:rPr lang="en-US" sz="3200" b="1" dirty="0">
                <a:solidFill>
                  <a:schemeClr val="accent4">
                    <a:lumMod val="50000"/>
                    <a:lumOff val="50000"/>
                  </a:schemeClr>
                </a:solidFill>
              </a:rPr>
              <a:t>FTC can therefore seek to enjoin only conduct that currently violates the law or imminently will</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415229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B2F12-F2CB-D235-974E-F0B6AB7E1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9F8C1-BBAD-0BA8-F969-3033B71A852C}"/>
              </a:ext>
            </a:extLst>
          </p:cNvPr>
          <p:cNvSpPr>
            <a:spLocks noGrp="1"/>
          </p:cNvSpPr>
          <p:nvPr>
            <p:ph type="title"/>
          </p:nvPr>
        </p:nvSpPr>
        <p:spPr>
          <a:xfrm>
            <a:off x="10829109" y="-2"/>
            <a:ext cx="1362892"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Profits?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A603E78-A599-10F0-7CDF-B2627416C3EB}"/>
              </a:ext>
            </a:extLst>
          </p:cNvPr>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a:extLst>
              <a:ext uri="{FF2B5EF4-FFF2-40B4-BE49-F238E27FC236}">
                <a16:creationId xmlns:a16="http://schemas.microsoft.com/office/drawing/2014/main" id="{A5F16FFE-7A62-C110-B02E-1BD1D81CA92C}"/>
              </a:ext>
            </a:extLst>
          </p:cNvPr>
          <p:cNvSpPr txBox="1">
            <a:spLocks noChangeArrowheads="1"/>
          </p:cNvSpPr>
          <p:nvPr/>
        </p:nvSpPr>
        <p:spPr bwMode="auto">
          <a:xfrm>
            <a:off x="8347166" y="6488668"/>
            <a:ext cx="38448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v Meta Opinion (18 Nov 2025)</a:t>
            </a:r>
          </a:p>
        </p:txBody>
      </p:sp>
      <p:sp>
        <p:nvSpPr>
          <p:cNvPr id="7" name="Rectangle 6">
            <a:extLst>
              <a:ext uri="{FF2B5EF4-FFF2-40B4-BE49-F238E27FC236}">
                <a16:creationId xmlns:a16="http://schemas.microsoft.com/office/drawing/2014/main" id="{136077B2-0C84-10D2-7070-18EFAD96A13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92FB3BF-58D5-3F1D-8230-17C343589780}"/>
              </a:ext>
            </a:extLst>
          </p:cNvPr>
          <p:cNvPicPr>
            <a:picLocks noChangeAspect="1"/>
          </p:cNvPicPr>
          <p:nvPr/>
        </p:nvPicPr>
        <p:blipFill>
          <a:blip r:embed="rId2"/>
          <a:stretch>
            <a:fillRect/>
          </a:stretch>
        </p:blipFill>
        <p:spPr>
          <a:xfrm>
            <a:off x="150407" y="184916"/>
            <a:ext cx="4835914" cy="6515922"/>
          </a:xfrm>
          <a:prstGeom prst="rect">
            <a:avLst/>
          </a:prstGeom>
        </p:spPr>
      </p:pic>
      <p:sp>
        <p:nvSpPr>
          <p:cNvPr id="8" name="Text Box 5">
            <a:extLst>
              <a:ext uri="{FF2B5EF4-FFF2-40B4-BE49-F238E27FC236}">
                <a16:creationId xmlns:a16="http://schemas.microsoft.com/office/drawing/2014/main" id="{D383293E-EDDA-B58E-35E4-8DD288F41D22}"/>
              </a:ext>
            </a:extLst>
          </p:cNvPr>
          <p:cNvSpPr txBox="1">
            <a:spLocks noChangeArrowheads="1"/>
          </p:cNvSpPr>
          <p:nvPr/>
        </p:nvSpPr>
        <p:spPr bwMode="auto">
          <a:xfrm>
            <a:off x="1011936" y="1614749"/>
            <a:ext cx="11007027" cy="452431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The </a:t>
            </a:r>
            <a:r>
              <a:rPr lang="en-US" sz="3200" b="1" dirty="0">
                <a:solidFill>
                  <a:schemeClr val="accent4">
                    <a:lumMod val="50000"/>
                    <a:lumOff val="50000"/>
                  </a:schemeClr>
                </a:solidFill>
              </a:rPr>
              <a:t>FTC first argues that Meta must hold a monopoly because it has long earned profits that exceed its cost of capital</a:t>
            </a:r>
            <a:r>
              <a:rPr lang="en-US" sz="3200" dirty="0"/>
              <a:t>. Persistent profits above the cost of capital may indeed suggest monopoly power. But they can also imply any of the other reasons why one firm is more profitable than its rivals: shrewd management, exceptional efficiency, booming demand, or risky investments that hit big. … </a:t>
            </a:r>
            <a:r>
              <a:rPr lang="en-US" sz="3200" b="1" dirty="0">
                <a:solidFill>
                  <a:schemeClr val="accent4">
                    <a:lumMod val="50000"/>
                    <a:lumOff val="50000"/>
                  </a:schemeClr>
                </a:solidFill>
              </a:rPr>
              <a:t>The record here … reveals several other factors that could be driving Meta’s handsome profits, none of which the FTC has foreclosed</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81094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7F893-011B-AB5F-0C9B-3859575030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A9072-0567-B5E6-49A2-EFB3973E743D}"/>
              </a:ext>
            </a:extLst>
          </p:cNvPr>
          <p:cNvSpPr>
            <a:spLocks noGrp="1"/>
          </p:cNvSpPr>
          <p:nvPr>
            <p:ph type="title"/>
          </p:nvPr>
        </p:nvSpPr>
        <p:spPr>
          <a:xfrm>
            <a:off x="3714206" y="-1"/>
            <a:ext cx="8477795" cy="32814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1957 du Pont Decision: Based on 40-Year Old </a:t>
            </a:r>
            <a:r>
              <a:rPr lang="en-US" sz="2400" dirty="0" err="1">
                <a:solidFill>
                  <a:schemeClr val="accent4">
                    <a:lumMod val="75000"/>
                    <a:lumOff val="25000"/>
                  </a:schemeClr>
                </a:solidFill>
                <a:latin typeface="+mn-lt"/>
                <a:cs typeface="Times New Roman" panose="02020603050405020304" pitchFamily="18" charset="0"/>
              </a:rPr>
              <a:t>Acquistion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B1556D8-3CA4-8535-A033-A03B04B8B9AF}"/>
              </a:ext>
            </a:extLst>
          </p:cNvPr>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a:extLst>
              <a:ext uri="{FF2B5EF4-FFF2-40B4-BE49-F238E27FC236}">
                <a16:creationId xmlns:a16="http://schemas.microsoft.com/office/drawing/2014/main" id="{556A0AD1-E3C3-744A-DFCA-009CD60C9D4B}"/>
              </a:ext>
            </a:extLst>
          </p:cNvPr>
          <p:cNvSpPr txBox="1">
            <a:spLocks noChangeArrowheads="1"/>
          </p:cNvSpPr>
          <p:nvPr/>
        </p:nvSpPr>
        <p:spPr bwMode="auto">
          <a:xfrm>
            <a:off x="8794865" y="6488668"/>
            <a:ext cx="33971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(4 June 1957)</a:t>
            </a:r>
          </a:p>
        </p:txBody>
      </p:sp>
      <p:sp>
        <p:nvSpPr>
          <p:cNvPr id="7" name="Rectangle 6">
            <a:extLst>
              <a:ext uri="{FF2B5EF4-FFF2-40B4-BE49-F238E27FC236}">
                <a16:creationId xmlns:a16="http://schemas.microsoft.com/office/drawing/2014/main" id="{6922C1CD-D5AB-F182-7DFA-E5CCF6BB333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580663F-9BA0-D3D1-E200-4546907BC6D9}"/>
              </a:ext>
            </a:extLst>
          </p:cNvPr>
          <p:cNvPicPr>
            <a:picLocks noChangeAspect="1"/>
          </p:cNvPicPr>
          <p:nvPr/>
        </p:nvPicPr>
        <p:blipFill>
          <a:blip r:embed="rId2"/>
          <a:stretch>
            <a:fillRect/>
          </a:stretch>
        </p:blipFill>
        <p:spPr>
          <a:xfrm>
            <a:off x="163682" y="480546"/>
            <a:ext cx="8401901" cy="6220292"/>
          </a:xfrm>
          <a:prstGeom prst="rect">
            <a:avLst/>
          </a:prstGeom>
          <a:ln w="6350">
            <a:solidFill>
              <a:schemeClr val="tx1"/>
            </a:solidFill>
          </a:ln>
        </p:spPr>
      </p:pic>
      <p:pic>
        <p:nvPicPr>
          <p:cNvPr id="8" name="Picture 7">
            <a:extLst>
              <a:ext uri="{FF2B5EF4-FFF2-40B4-BE49-F238E27FC236}">
                <a16:creationId xmlns:a16="http://schemas.microsoft.com/office/drawing/2014/main" id="{3E87F0E5-6828-9CEE-18E9-DCA1B302BFFF}"/>
              </a:ext>
            </a:extLst>
          </p:cNvPr>
          <p:cNvPicPr>
            <a:picLocks noChangeAspect="1"/>
          </p:cNvPicPr>
          <p:nvPr/>
        </p:nvPicPr>
        <p:blipFill>
          <a:blip r:embed="rId2"/>
          <a:srcRect l="60138" t="17755" r="4050" b="16794"/>
          <a:stretch>
            <a:fillRect/>
          </a:stretch>
        </p:blipFill>
        <p:spPr>
          <a:xfrm>
            <a:off x="6758093" y="769902"/>
            <a:ext cx="4169338" cy="5641580"/>
          </a:xfrm>
          <a:prstGeom prst="rect">
            <a:avLst/>
          </a:prstGeom>
          <a:ln w="6350">
            <a:solidFill>
              <a:schemeClr val="tx1"/>
            </a:solidFill>
          </a:ln>
        </p:spPr>
      </p:pic>
    </p:spTree>
    <p:extLst>
      <p:ext uri="{BB962C8B-B14F-4D97-AF65-F5344CB8AC3E}">
        <p14:creationId xmlns:p14="http://schemas.microsoft.com/office/powerpoint/2010/main" val="20786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6AEF3-C6EC-F2B9-011A-51C38C831F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6E1DFB-2E38-138A-F422-2E1E76E8C02F}"/>
              </a:ext>
            </a:extLst>
          </p:cNvPr>
          <p:cNvSpPr>
            <a:spLocks noGrp="1"/>
          </p:cNvSpPr>
          <p:nvPr>
            <p:ph type="title"/>
          </p:nvPr>
        </p:nvSpPr>
        <p:spPr>
          <a:xfrm>
            <a:off x="8499566" y="-1"/>
            <a:ext cx="369243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1917-19 Stock Purchase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788C1B6-12AF-1093-4079-EB208CA0F5A8}"/>
              </a:ext>
            </a:extLst>
          </p:cNvPr>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a:extLst>
              <a:ext uri="{FF2B5EF4-FFF2-40B4-BE49-F238E27FC236}">
                <a16:creationId xmlns:a16="http://schemas.microsoft.com/office/drawing/2014/main" id="{90438983-F6FA-CC96-0F07-8879D61E4069}"/>
              </a:ext>
            </a:extLst>
          </p:cNvPr>
          <p:cNvSpPr txBox="1">
            <a:spLocks noChangeArrowheads="1"/>
          </p:cNvSpPr>
          <p:nvPr/>
        </p:nvSpPr>
        <p:spPr bwMode="auto">
          <a:xfrm>
            <a:off x="9791700" y="6488668"/>
            <a:ext cx="24003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353 U.S. 586 (1957)</a:t>
            </a:r>
          </a:p>
        </p:txBody>
      </p:sp>
      <p:sp>
        <p:nvSpPr>
          <p:cNvPr id="7" name="Rectangle 6">
            <a:extLst>
              <a:ext uri="{FF2B5EF4-FFF2-40B4-BE49-F238E27FC236}">
                <a16:creationId xmlns:a16="http://schemas.microsoft.com/office/drawing/2014/main" id="{41F14067-72A2-B3B0-C038-8A2CE94194D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DA9ED02-9814-F6A3-3668-80AF9B0DD8BE}"/>
              </a:ext>
            </a:extLst>
          </p:cNvPr>
          <p:cNvPicPr>
            <a:picLocks noChangeAspect="1"/>
          </p:cNvPicPr>
          <p:nvPr/>
        </p:nvPicPr>
        <p:blipFill>
          <a:blip r:embed="rId2"/>
          <a:stretch>
            <a:fillRect/>
          </a:stretch>
        </p:blipFill>
        <p:spPr>
          <a:xfrm>
            <a:off x="141841" y="209004"/>
            <a:ext cx="4035310" cy="6491834"/>
          </a:xfrm>
          <a:prstGeom prst="rect">
            <a:avLst/>
          </a:prstGeom>
          <a:ln w="6350">
            <a:solidFill>
              <a:schemeClr val="tx1"/>
            </a:solidFill>
          </a:ln>
        </p:spPr>
      </p:pic>
      <p:pic>
        <p:nvPicPr>
          <p:cNvPr id="9" name="Picture 8">
            <a:extLst>
              <a:ext uri="{FF2B5EF4-FFF2-40B4-BE49-F238E27FC236}">
                <a16:creationId xmlns:a16="http://schemas.microsoft.com/office/drawing/2014/main" id="{EEB4B4A0-CDBE-6627-0ED6-0105D374838E}"/>
              </a:ext>
            </a:extLst>
          </p:cNvPr>
          <p:cNvPicPr>
            <a:picLocks noChangeAspect="1"/>
          </p:cNvPicPr>
          <p:nvPr/>
        </p:nvPicPr>
        <p:blipFill>
          <a:blip r:embed="rId3"/>
          <a:stretch>
            <a:fillRect/>
          </a:stretch>
        </p:blipFill>
        <p:spPr>
          <a:xfrm>
            <a:off x="2437578" y="209004"/>
            <a:ext cx="3966836" cy="6489700"/>
          </a:xfrm>
          <a:prstGeom prst="rect">
            <a:avLst/>
          </a:prstGeom>
          <a:ln>
            <a:solidFill>
              <a:schemeClr val="tx1"/>
            </a:solidFill>
          </a:ln>
        </p:spPr>
      </p:pic>
      <p:pic>
        <p:nvPicPr>
          <p:cNvPr id="10" name="Picture 9">
            <a:extLst>
              <a:ext uri="{FF2B5EF4-FFF2-40B4-BE49-F238E27FC236}">
                <a16:creationId xmlns:a16="http://schemas.microsoft.com/office/drawing/2014/main" id="{5CFE338C-F05D-EE6F-68E4-DAB874E74D80}"/>
              </a:ext>
            </a:extLst>
          </p:cNvPr>
          <p:cNvPicPr>
            <a:picLocks noChangeAspect="1"/>
          </p:cNvPicPr>
          <p:nvPr/>
        </p:nvPicPr>
        <p:blipFill>
          <a:blip r:embed="rId3"/>
          <a:srcRect l="7824" t="26598" r="4033" b="45625"/>
          <a:stretch>
            <a:fillRect/>
          </a:stretch>
        </p:blipFill>
        <p:spPr>
          <a:xfrm>
            <a:off x="4254135" y="1963781"/>
            <a:ext cx="7364595" cy="3796939"/>
          </a:xfrm>
          <a:prstGeom prst="rect">
            <a:avLst/>
          </a:prstGeom>
          <a:ln>
            <a:solidFill>
              <a:schemeClr val="tx1"/>
            </a:solidFill>
          </a:ln>
        </p:spPr>
      </p:pic>
    </p:spTree>
    <p:extLst>
      <p:ext uri="{BB962C8B-B14F-4D97-AF65-F5344CB8AC3E}">
        <p14:creationId xmlns:p14="http://schemas.microsoft.com/office/powerpoint/2010/main" val="211482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11134</TotalTime>
  <Words>1812</Words>
  <Application>Microsoft Office PowerPoint</Application>
  <PresentationFormat>Widescreen</PresentationFormat>
  <Paragraphs>246</Paragraphs>
  <Slides>73</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Helvetica</vt:lpstr>
      <vt:lpstr>Monotype Sorts</vt:lpstr>
      <vt:lpstr>Times New Roman</vt:lpstr>
      <vt:lpstr>Wingdings</vt:lpstr>
      <vt:lpstr>Generic (Standard)</vt:lpstr>
      <vt:lpstr>Class 26: Wed 3 Dec 2025 Antitrust Fall 2025    Meta Platforms</vt:lpstr>
      <vt:lpstr>Northern Securities Merger to Be Dissolved</vt:lpstr>
      <vt:lpstr>FTC Gets Power to Enforce CA7</vt:lpstr>
      <vt:lpstr>Power to Order Stock Divestiture</vt:lpstr>
      <vt:lpstr>FTC and CA7</vt:lpstr>
      <vt:lpstr>Not Section 5 Here</vt:lpstr>
      <vt:lpstr>1950: Closing the Clayton Act Asset Loophole</vt:lpstr>
      <vt:lpstr>1957 du Pont Decision: Based on 40-Year Old Acquistion</vt:lpstr>
      <vt:lpstr>1917-19 Stock Purchase</vt:lpstr>
      <vt:lpstr>Can Proceed After Stock Was Acquired</vt:lpstr>
      <vt:lpstr>Gov’t Can Bring CA7 Action at Any Time</vt:lpstr>
      <vt:lpstr>1966: Dean Foods (5-4)</vt:lpstr>
      <vt:lpstr>The All Writs Act</vt:lpstr>
      <vt:lpstr>All Writs Power Intact</vt:lpstr>
      <vt:lpstr>FTC Can Seek Preliminary Injunction under All Writs Act</vt:lpstr>
      <vt:lpstr>Other 4: Nope</vt:lpstr>
      <vt:lpstr>Other 4: Nope</vt:lpstr>
      <vt:lpstr>1973 Amendments</vt:lpstr>
      <vt:lpstr>Additional FTC Powers</vt:lpstr>
      <vt:lpstr>New Injunction Powers</vt:lpstr>
      <vt:lpstr>Early Case Law</vt:lpstr>
      <vt:lpstr>Hart Scott Rodino</vt:lpstr>
      <vt:lpstr>Challenges to Below-HSR Threshold Mergers</vt:lpstr>
      <vt:lpstr>Challenge of Notified Consummated Merger Under CA7</vt:lpstr>
      <vt:lpstr>AMG on 13(b)</vt:lpstr>
      <vt:lpstr>FTC Enforcement Via Internal Proceedings</vt:lpstr>
      <vt:lpstr>Additional FTC Authority</vt:lpstr>
      <vt:lpstr>Equitable Monetary Relief</vt:lpstr>
      <vt:lpstr>FTC Can’t Get Monetary Relief Via 13(b)</vt:lpstr>
      <vt:lpstr>Scope of Permanent Injunction Power</vt:lpstr>
      <vt:lpstr>PSN Monopoly</vt:lpstr>
      <vt:lpstr>Permanent Injunction</vt:lpstr>
      <vt:lpstr>Injunctive Relief Under 13(b) for FTC 5(a) Violation</vt:lpstr>
      <vt:lpstr>Market: Personal Social Networking</vt:lpstr>
      <vt:lpstr>“Staggering Profits”</vt:lpstr>
      <vt:lpstr>Zuck’s Emails</vt:lpstr>
      <vt:lpstr>Market Definition</vt:lpstr>
      <vt:lpstr>Monopoly Power: Dominant Share (of What?)</vt:lpstr>
      <vt:lpstr>More Zuck Emails</vt:lpstr>
      <vt:lpstr>And More</vt:lpstr>
      <vt:lpstr>Anticompetitive Interoperability Rules</vt:lpstr>
      <vt:lpstr>Single Count: SA2 Violation</vt:lpstr>
      <vt:lpstr>SA2 Violation; 53(b) Relief</vt:lpstr>
      <vt:lpstr>Divest IG/WA and More</vt:lpstr>
      <vt:lpstr>Still More</vt:lpstr>
      <vt:lpstr>MTD Opinion</vt:lpstr>
      <vt:lpstr>Insufficient Pleading by FTC</vt:lpstr>
      <vt:lpstr>Need Metrics</vt:lpstr>
      <vt:lpstr>Interoperability Claim Can’t Go Forward</vt:lpstr>
      <vt:lpstr>Revised Complaint</vt:lpstr>
      <vt:lpstr>2nd MTD Rejected</vt:lpstr>
      <vt:lpstr>Six-Week Trial Done</vt:lpstr>
      <vt:lpstr>Case Dismissed</vt:lpstr>
      <vt:lpstr>FB Isn’t Old FB</vt:lpstr>
      <vt:lpstr>We Watch Video on FB/IG</vt:lpstr>
      <vt:lpstr>DX 1152: 17% of FB Time is from Friends</vt:lpstr>
      <vt:lpstr>DX 1153: 7% on IG</vt:lpstr>
      <vt:lpstr>DX-1147: Video on FB</vt:lpstr>
      <vt:lpstr>Friends Less Important (15%)</vt:lpstr>
      <vt:lpstr>Do Posts from Friends Matter?</vt:lpstr>
      <vt:lpstr>People Don’t Post</vt:lpstr>
      <vt:lpstr>Stale Friends Network</vt:lpstr>
      <vt:lpstr>Posting by Friends Has Gone Private</vt:lpstr>
      <vt:lpstr>DX 585: Private Sharing</vt:lpstr>
      <vt:lpstr>Why Did This Happen?</vt:lpstr>
      <vt:lpstr>The Rise of TikTok</vt:lpstr>
      <vt:lpstr>More TikTok</vt:lpstr>
      <vt:lpstr>Summarizing TikTok</vt:lpstr>
      <vt:lpstr>Time Spent Is the Right Metric</vt:lpstr>
      <vt:lpstr>No Monopoly Power Here (30%)</vt:lpstr>
      <vt:lpstr>No Monopoly Power Here</vt:lpstr>
      <vt:lpstr>Timing</vt:lpstr>
      <vt:lpstr>Profits?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892</cp:revision>
  <cp:lastPrinted>2024-12-04T20:15:13Z</cp:lastPrinted>
  <dcterms:created xsi:type="dcterms:W3CDTF">1999-10-27T15:27:59Z</dcterms:created>
  <dcterms:modified xsi:type="dcterms:W3CDTF">2025-12-03T18:02:51Z</dcterms:modified>
</cp:coreProperties>
</file>