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8"/>
  </p:notesMasterIdLst>
  <p:handoutMasterIdLst>
    <p:handoutMasterId r:id="rId119"/>
  </p:handoutMasterIdLst>
  <p:sldIdLst>
    <p:sldId id="1303" r:id="rId2"/>
    <p:sldId id="1519" r:id="rId3"/>
    <p:sldId id="1313" r:id="rId4"/>
    <p:sldId id="1317" r:id="rId5"/>
    <p:sldId id="1318" r:id="rId6"/>
    <p:sldId id="1534" r:id="rId7"/>
    <p:sldId id="1535" r:id="rId8"/>
    <p:sldId id="1322" r:id="rId9"/>
    <p:sldId id="1327" r:id="rId10"/>
    <p:sldId id="1617" r:id="rId11"/>
    <p:sldId id="1618" r:id="rId12"/>
    <p:sldId id="1619" r:id="rId13"/>
    <p:sldId id="1387" r:id="rId14"/>
    <p:sldId id="1578" r:id="rId15"/>
    <p:sldId id="1579" r:id="rId16"/>
    <p:sldId id="1330" r:id="rId17"/>
    <p:sldId id="1332" r:id="rId18"/>
    <p:sldId id="1333" r:id="rId19"/>
    <p:sldId id="1334" r:id="rId20"/>
    <p:sldId id="1337" r:id="rId21"/>
    <p:sldId id="1338" r:id="rId22"/>
    <p:sldId id="1341" r:id="rId23"/>
    <p:sldId id="1342" r:id="rId24"/>
    <p:sldId id="1528" r:id="rId25"/>
    <p:sldId id="1529" r:id="rId26"/>
    <p:sldId id="1530" r:id="rId27"/>
    <p:sldId id="1531" r:id="rId28"/>
    <p:sldId id="1597" r:id="rId29"/>
    <p:sldId id="1598" r:id="rId30"/>
    <p:sldId id="1679" r:id="rId31"/>
    <p:sldId id="1536" r:id="rId32"/>
    <p:sldId id="1343" r:id="rId33"/>
    <p:sldId id="1344" r:id="rId34"/>
    <p:sldId id="1345" r:id="rId35"/>
    <p:sldId id="1545" r:id="rId36"/>
    <p:sldId id="1546" r:id="rId37"/>
    <p:sldId id="1547" r:id="rId38"/>
    <p:sldId id="1548" r:id="rId39"/>
    <p:sldId id="1347" r:id="rId40"/>
    <p:sldId id="1348" r:id="rId41"/>
    <p:sldId id="1453" r:id="rId42"/>
    <p:sldId id="1349" r:id="rId43"/>
    <p:sldId id="1350" r:id="rId44"/>
    <p:sldId id="1549" r:id="rId45"/>
    <p:sldId id="1574" r:id="rId46"/>
    <p:sldId id="1575" r:id="rId47"/>
    <p:sldId id="1576" r:id="rId48"/>
    <p:sldId id="1654" r:id="rId49"/>
    <p:sldId id="1660" r:id="rId50"/>
    <p:sldId id="1661" r:id="rId51"/>
    <p:sldId id="1361" r:id="rId52"/>
    <p:sldId id="1366" r:id="rId53"/>
    <p:sldId id="1367" r:id="rId54"/>
    <p:sldId id="1457" r:id="rId55"/>
    <p:sldId id="1646" r:id="rId56"/>
    <p:sldId id="1648" r:id="rId57"/>
    <p:sldId id="1649" r:id="rId58"/>
    <p:sldId id="1650" r:id="rId59"/>
    <p:sldId id="1666" r:id="rId60"/>
    <p:sldId id="1668" r:id="rId61"/>
    <p:sldId id="1667" r:id="rId62"/>
    <p:sldId id="1573" r:id="rId63"/>
    <p:sldId id="1620" r:id="rId64"/>
    <p:sldId id="1656" r:id="rId65"/>
    <p:sldId id="1680" r:id="rId66"/>
    <p:sldId id="1681" r:id="rId67"/>
    <p:sldId id="1362" r:id="rId68"/>
    <p:sldId id="1363" r:id="rId69"/>
    <p:sldId id="1364" r:id="rId70"/>
    <p:sldId id="1682" r:id="rId71"/>
    <p:sldId id="2629" r:id="rId72"/>
    <p:sldId id="2630" r:id="rId73"/>
    <p:sldId id="1511" r:id="rId74"/>
    <p:sldId id="1512" r:id="rId75"/>
    <p:sldId id="1592" r:id="rId76"/>
    <p:sldId id="1612" r:id="rId77"/>
    <p:sldId id="1613" r:id="rId78"/>
    <p:sldId id="1599" r:id="rId79"/>
    <p:sldId id="1600" r:id="rId80"/>
    <p:sldId id="1601" r:id="rId81"/>
    <p:sldId id="1602" r:id="rId82"/>
    <p:sldId id="1603" r:id="rId83"/>
    <p:sldId id="1643" r:id="rId84"/>
    <p:sldId id="1644" r:id="rId85"/>
    <p:sldId id="1645" r:id="rId86"/>
    <p:sldId id="2631" r:id="rId87"/>
    <p:sldId id="2635" r:id="rId88"/>
    <p:sldId id="1614" r:id="rId89"/>
    <p:sldId id="1623" r:id="rId90"/>
    <p:sldId id="1625" r:id="rId91"/>
    <p:sldId id="1626" r:id="rId92"/>
    <p:sldId id="1627" r:id="rId93"/>
    <p:sldId id="1628" r:id="rId94"/>
    <p:sldId id="1378" r:id="rId95"/>
    <p:sldId id="1459" r:id="rId96"/>
    <p:sldId id="1401" r:id="rId97"/>
    <p:sldId id="1631" r:id="rId98"/>
    <p:sldId id="1633" r:id="rId99"/>
    <p:sldId id="1634" r:id="rId100"/>
    <p:sldId id="1635" r:id="rId101"/>
    <p:sldId id="1636" r:id="rId102"/>
    <p:sldId id="1637" r:id="rId103"/>
    <p:sldId id="1638" r:id="rId104"/>
    <p:sldId id="1639" r:id="rId105"/>
    <p:sldId id="1673" r:id="rId106"/>
    <p:sldId id="1674" r:id="rId107"/>
    <p:sldId id="1675" r:id="rId108"/>
    <p:sldId id="1676" r:id="rId109"/>
    <p:sldId id="1669" r:id="rId110"/>
    <p:sldId id="1641" r:id="rId111"/>
    <p:sldId id="1672" r:id="rId112"/>
    <p:sldId id="2633" r:id="rId113"/>
    <p:sldId id="1678" r:id="rId114"/>
    <p:sldId id="1677" r:id="rId115"/>
    <p:sldId id="2634" r:id="rId116"/>
    <p:sldId id="2632" r:id="rId117"/>
  </p:sldIdLst>
  <p:sldSz cx="12192000" cy="6858000"/>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000FF"/>
    <a:srgbClr val="CC66FF"/>
    <a:srgbClr val="CCCCFF"/>
    <a:srgbClr val="6699FF"/>
    <a:srgbClr val="003399"/>
    <a:srgbClr val="FFCC99"/>
    <a:srgbClr val="CC99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09" autoAdjust="0"/>
    <p:restoredTop sz="86392" autoAdjust="0"/>
  </p:normalViewPr>
  <p:slideViewPr>
    <p:cSldViewPr snapToGrid="0">
      <p:cViewPr varScale="1">
        <p:scale>
          <a:sx n="152" d="100"/>
          <a:sy n="152" d="100"/>
        </p:scale>
        <p:origin x="120" y="124"/>
      </p:cViewPr>
      <p:guideLst>
        <p:guide orient="horz" pos="2160"/>
        <p:guide pos="3840"/>
      </p:guideLst>
    </p:cSldViewPr>
  </p:slideViewPr>
  <p:outlineViewPr>
    <p:cViewPr>
      <p:scale>
        <a:sx n="50" d="100"/>
        <a:sy n="50" d="100"/>
      </p:scale>
      <p:origin x="0" y="114533"/>
    </p:cViewPr>
  </p:outlineViewPr>
  <p:notesTextViewPr>
    <p:cViewPr>
      <p:scale>
        <a:sx n="100" d="100"/>
        <a:sy n="100" d="100"/>
      </p:scale>
      <p:origin x="0" y="0"/>
    </p:cViewPr>
  </p:notesTextViewPr>
  <p:sorterViewPr>
    <p:cViewPr varScale="1">
      <p:scale>
        <a:sx n="100" d="100"/>
        <a:sy n="100" d="100"/>
      </p:scale>
      <p:origin x="0" y="-3436"/>
    </p:cViewPr>
  </p:sorterViewPr>
  <p:notesViewPr>
    <p:cSldViewPr snapToGrid="0">
      <p:cViewPr varScale="1">
        <p:scale>
          <a:sx n="81" d="100"/>
          <a:sy n="81" d="100"/>
        </p:scale>
        <p:origin x="-195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1"/>
            <a:ext cx="3036888" cy="463382"/>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defTabSz="931700">
              <a:defRPr kumimoji="0" sz="120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3516" y="1"/>
            <a:ext cx="3036887" cy="463382"/>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algn="r" defTabSz="931700">
              <a:defRPr kumimoji="0" sz="1200"/>
            </a:lvl1pPr>
          </a:lstStyle>
          <a:p>
            <a:pPr>
              <a:defRPr/>
            </a:pPr>
            <a:fld id="{C71DDAF8-3752-44A3-85BC-7F94FA07AC74}" type="datetime1">
              <a:rPr lang="en-US" altLang="en-US" smtClean="0"/>
              <a:t>2/29/2024</a:t>
            </a:fld>
            <a:endParaRPr lang="en-US" altLang="en-US"/>
          </a:p>
        </p:txBody>
      </p:sp>
      <p:sp>
        <p:nvSpPr>
          <p:cNvPr id="14340" name="Rectangle 4"/>
          <p:cNvSpPr>
            <a:spLocks noGrp="1" noChangeArrowheads="1"/>
          </p:cNvSpPr>
          <p:nvPr>
            <p:ph type="ftr" sz="quarter" idx="2"/>
          </p:nvPr>
        </p:nvSpPr>
        <p:spPr bwMode="auto">
          <a:xfrm>
            <a:off x="2" y="8833022"/>
            <a:ext cx="3036888" cy="463382"/>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defTabSz="931700">
              <a:defRPr kumimoji="0" sz="1200"/>
            </a:lvl1pPr>
          </a:lstStyle>
          <a:p>
            <a:pPr>
              <a:defRPr/>
            </a:pPr>
            <a:r>
              <a:rPr lang="en-US" altLang="en-US"/>
              <a:t>Antitrust</a:t>
            </a:r>
          </a:p>
        </p:txBody>
      </p:sp>
      <p:sp>
        <p:nvSpPr>
          <p:cNvPr id="14341" name="Rectangle 5"/>
          <p:cNvSpPr>
            <a:spLocks noGrp="1" noChangeArrowheads="1"/>
          </p:cNvSpPr>
          <p:nvPr>
            <p:ph type="sldNum" sz="quarter" idx="3"/>
          </p:nvPr>
        </p:nvSpPr>
        <p:spPr bwMode="auto">
          <a:xfrm>
            <a:off x="3973516" y="8833022"/>
            <a:ext cx="3036887" cy="463382"/>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algn="r" defTabSz="930207">
              <a:defRPr kumimoji="0" sz="1200"/>
            </a:lvl1pPr>
          </a:lstStyle>
          <a:p>
            <a:fld id="{68500FF5-53DD-4F3B-A148-F3A2DA6CB7F5}" type="slidenum">
              <a:rPr lang="en-US" altLang="en-US"/>
              <a:pPr/>
              <a:t>‹#›</a:t>
            </a:fld>
            <a:endParaRPr lang="en-US" altLang="en-US"/>
          </a:p>
        </p:txBody>
      </p:sp>
    </p:spTree>
    <p:extLst>
      <p:ext uri="{BB962C8B-B14F-4D97-AF65-F5344CB8AC3E}">
        <p14:creationId xmlns:p14="http://schemas.microsoft.com/office/powerpoint/2010/main" val="36193619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2" y="1"/>
            <a:ext cx="3036888" cy="463382"/>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defTabSz="931700">
              <a:defRPr kumimoji="0" sz="1200"/>
            </a:lvl1pPr>
          </a:lstStyle>
          <a:p>
            <a:pPr>
              <a:defRPr/>
            </a:pPr>
            <a:endParaRPr lang="en-US" altLang="en-US"/>
          </a:p>
        </p:txBody>
      </p:sp>
      <p:sp>
        <p:nvSpPr>
          <p:cNvPr id="101379" name="Rectangle 9"/>
          <p:cNvSpPr>
            <a:spLocks noGrp="1" noRot="1" noChangeAspect="1" noChangeArrowheads="1"/>
          </p:cNvSpPr>
          <p:nvPr>
            <p:ph type="sldImg" idx="2"/>
          </p:nvPr>
        </p:nvSpPr>
        <p:spPr bwMode="auto">
          <a:xfrm>
            <a:off x="406400" y="698500"/>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041" y="4416510"/>
            <a:ext cx="5140325" cy="4181623"/>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9" name="Rectangle 11"/>
          <p:cNvSpPr>
            <a:spLocks noGrp="1" noChangeArrowheads="1"/>
          </p:cNvSpPr>
          <p:nvPr>
            <p:ph type="dt" idx="1"/>
          </p:nvPr>
        </p:nvSpPr>
        <p:spPr bwMode="auto">
          <a:xfrm>
            <a:off x="3973516" y="1"/>
            <a:ext cx="3036887" cy="463382"/>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algn="r" defTabSz="931700">
              <a:defRPr kumimoji="0" sz="1200"/>
            </a:lvl1pPr>
          </a:lstStyle>
          <a:p>
            <a:pPr>
              <a:defRPr/>
            </a:pPr>
            <a:fld id="{3D84582D-0129-43EF-9E45-168D0A5F103F}" type="datetime1">
              <a:rPr lang="en-US" altLang="en-US" smtClean="0"/>
              <a:t>2/29/2024</a:t>
            </a:fld>
            <a:endParaRPr lang="en-US" altLang="en-US"/>
          </a:p>
        </p:txBody>
      </p:sp>
      <p:sp>
        <p:nvSpPr>
          <p:cNvPr id="2060" name="Rectangle 12"/>
          <p:cNvSpPr>
            <a:spLocks noGrp="1" noChangeArrowheads="1"/>
          </p:cNvSpPr>
          <p:nvPr>
            <p:ph type="ftr" sz="quarter" idx="4"/>
          </p:nvPr>
        </p:nvSpPr>
        <p:spPr bwMode="auto">
          <a:xfrm>
            <a:off x="2" y="8833022"/>
            <a:ext cx="3036888" cy="463382"/>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defTabSz="931700">
              <a:defRPr kumimoji="0" sz="1200"/>
            </a:lvl1pPr>
          </a:lstStyle>
          <a:p>
            <a:pPr>
              <a:defRPr/>
            </a:pPr>
            <a:endParaRPr lang="en-US" altLang="en-US"/>
          </a:p>
        </p:txBody>
      </p:sp>
      <p:sp>
        <p:nvSpPr>
          <p:cNvPr id="2061" name="Rectangle 13"/>
          <p:cNvSpPr>
            <a:spLocks noGrp="1" noChangeArrowheads="1"/>
          </p:cNvSpPr>
          <p:nvPr>
            <p:ph type="sldNum" sz="quarter" idx="5"/>
          </p:nvPr>
        </p:nvSpPr>
        <p:spPr bwMode="auto">
          <a:xfrm>
            <a:off x="3973516" y="8833022"/>
            <a:ext cx="3036887" cy="463382"/>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algn="r" defTabSz="930207">
              <a:defRPr kumimoji="0" sz="1200"/>
            </a:lvl1pPr>
          </a:lstStyle>
          <a:p>
            <a:fld id="{4A1D61D8-A6E4-4119-AB0C-8828FE8B8EAC}" type="slidenum">
              <a:rPr lang="en-US" altLang="en-US"/>
              <a:pPr/>
              <a:t>‹#›</a:t>
            </a:fld>
            <a:endParaRPr lang="en-US" altLang="en-US"/>
          </a:p>
        </p:txBody>
      </p:sp>
    </p:spTree>
    <p:extLst>
      <p:ext uri="{BB962C8B-B14F-4D97-AF65-F5344CB8AC3E}">
        <p14:creationId xmlns:p14="http://schemas.microsoft.com/office/powerpoint/2010/main" val="333642062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F95D3D0-BBAD-4113-B0A3-A8BC96534F6E}" type="datetime1">
              <a:rPr kumimoji="0" lang="en-US" altLang="en-US" sz="1200"/>
              <a:t>2/29/2024</a:t>
            </a:fld>
            <a:endParaRPr kumimoji="0" lang="en-US" altLang="en-US" sz="1200"/>
          </a:p>
        </p:txBody>
      </p:sp>
      <p:sp>
        <p:nvSpPr>
          <p:cNvPr id="10240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A489E3A3-8934-4D3B-8F57-E5FEE1E724C2}" type="slidenum">
              <a:rPr kumimoji="0" lang="en-US" altLang="en-US" sz="1200"/>
              <a:pPr/>
              <a:t>1</a:t>
            </a:fld>
            <a:endParaRPr kumimoji="0" lang="en-US" altLang="en-US" sz="1200"/>
          </a:p>
        </p:txBody>
      </p:sp>
      <p:sp>
        <p:nvSpPr>
          <p:cNvPr id="102404" name="Rectangle 2"/>
          <p:cNvSpPr>
            <a:spLocks noGrp="1" noRot="1" noChangeAspect="1" noChangeArrowheads="1" noTextEdit="1"/>
          </p:cNvSpPr>
          <p:nvPr>
            <p:ph type="sldImg"/>
          </p:nvPr>
        </p:nvSpPr>
        <p:spPr>
          <a:xfrm>
            <a:off x="406400" y="698500"/>
            <a:ext cx="6197600" cy="3486150"/>
          </a:xfrm>
          <a:ln/>
        </p:spPr>
      </p:sp>
      <p:sp>
        <p:nvSpPr>
          <p:cNvPr id="1024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84054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406400" y="698500"/>
            <a:ext cx="6197600" cy="3486150"/>
          </a:xfrm>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1571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1CBD4AC-A0C7-4E7A-B166-94DDA6C284D7}" type="datetime1">
              <a:rPr kumimoji="0" lang="en-US" altLang="en-US" sz="1200"/>
              <a:t>2/29/2024</a:t>
            </a:fld>
            <a:endParaRPr kumimoji="0" lang="en-US" altLang="en-US" sz="1200"/>
          </a:p>
        </p:txBody>
      </p:sp>
      <p:sp>
        <p:nvSpPr>
          <p:cNvPr id="1157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31ADC6-8F05-42E5-AEAE-1B1C900ED657}" type="slidenum">
              <a:rPr kumimoji="0" lang="en-US" altLang="en-US" sz="1200"/>
              <a:pPr/>
              <a:t>10</a:t>
            </a:fld>
            <a:endParaRPr kumimoji="0" lang="en-US" altLang="en-US" sz="1200"/>
          </a:p>
        </p:txBody>
      </p:sp>
    </p:spTree>
    <p:extLst>
      <p:ext uri="{BB962C8B-B14F-4D97-AF65-F5344CB8AC3E}">
        <p14:creationId xmlns:p14="http://schemas.microsoft.com/office/powerpoint/2010/main" val="3710314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406400" y="698500"/>
            <a:ext cx="6197600" cy="3486150"/>
          </a:xfrm>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1571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1CBD4AC-A0C7-4E7A-B166-94DDA6C284D7}" type="datetime1">
              <a:rPr kumimoji="0" lang="en-US" altLang="en-US" sz="1200"/>
              <a:t>2/29/2024</a:t>
            </a:fld>
            <a:endParaRPr kumimoji="0" lang="en-US" altLang="en-US" sz="1200"/>
          </a:p>
        </p:txBody>
      </p:sp>
      <p:sp>
        <p:nvSpPr>
          <p:cNvPr id="1157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31ADC6-8F05-42E5-AEAE-1B1C900ED657}" type="slidenum">
              <a:rPr kumimoji="0" lang="en-US" altLang="en-US" sz="1200"/>
              <a:pPr/>
              <a:t>11</a:t>
            </a:fld>
            <a:endParaRPr kumimoji="0" lang="en-US" altLang="en-US" sz="1200"/>
          </a:p>
        </p:txBody>
      </p:sp>
    </p:spTree>
    <p:extLst>
      <p:ext uri="{BB962C8B-B14F-4D97-AF65-F5344CB8AC3E}">
        <p14:creationId xmlns:p14="http://schemas.microsoft.com/office/powerpoint/2010/main" val="560310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406400" y="698500"/>
            <a:ext cx="6197600" cy="3486150"/>
          </a:xfrm>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1571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1CBD4AC-A0C7-4E7A-B166-94DDA6C284D7}" type="datetime1">
              <a:rPr kumimoji="0" lang="en-US" altLang="en-US" sz="1200"/>
              <a:t>2/29/2024</a:t>
            </a:fld>
            <a:endParaRPr kumimoji="0" lang="en-US" altLang="en-US" sz="1200"/>
          </a:p>
        </p:txBody>
      </p:sp>
      <p:sp>
        <p:nvSpPr>
          <p:cNvPr id="1157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31ADC6-8F05-42E5-AEAE-1B1C900ED657}" type="slidenum">
              <a:rPr kumimoji="0" lang="en-US" altLang="en-US" sz="1200"/>
              <a:pPr/>
              <a:t>12</a:t>
            </a:fld>
            <a:endParaRPr kumimoji="0" lang="en-US" altLang="en-US" sz="1200"/>
          </a:p>
        </p:txBody>
      </p:sp>
    </p:spTree>
    <p:extLst>
      <p:ext uri="{BB962C8B-B14F-4D97-AF65-F5344CB8AC3E}">
        <p14:creationId xmlns:p14="http://schemas.microsoft.com/office/powerpoint/2010/main" val="4045521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B2A2AE1-124F-4AAA-A3CB-1D75A27B9E53}" type="datetime1">
              <a:rPr kumimoji="0" lang="en-US" altLang="en-US" sz="1200"/>
              <a:t>2/29/2024</a:t>
            </a:fld>
            <a:endParaRPr kumimoji="0" lang="en-US" altLang="en-US" sz="1200"/>
          </a:p>
        </p:txBody>
      </p:sp>
      <p:sp>
        <p:nvSpPr>
          <p:cNvPr id="1116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C6B906-7DD6-4A9A-9102-7C0269AC0338}" type="slidenum">
              <a:rPr kumimoji="0" lang="en-US" altLang="en-US" sz="1200"/>
              <a:pPr/>
              <a:t>13</a:t>
            </a:fld>
            <a:endParaRPr kumimoji="0" lang="en-US" altLang="en-US" sz="1200"/>
          </a:p>
        </p:txBody>
      </p:sp>
      <p:sp>
        <p:nvSpPr>
          <p:cNvPr id="111620" name="Rectangle 2"/>
          <p:cNvSpPr>
            <a:spLocks noGrp="1" noRot="1" noChangeAspect="1" noChangeArrowheads="1" noTextEdit="1"/>
          </p:cNvSpPr>
          <p:nvPr>
            <p:ph type="sldImg"/>
          </p:nvPr>
        </p:nvSpPr>
        <p:spPr>
          <a:xfrm>
            <a:off x="406400" y="698500"/>
            <a:ext cx="6197600" cy="3486150"/>
          </a:xfrm>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629833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B2A2AE1-124F-4AAA-A3CB-1D75A27B9E53}" type="datetime1">
              <a:rPr kumimoji="0" lang="en-US" altLang="en-US" sz="1200"/>
              <a:t>2/29/2024</a:t>
            </a:fld>
            <a:endParaRPr kumimoji="0" lang="en-US" altLang="en-US" sz="1200"/>
          </a:p>
        </p:txBody>
      </p:sp>
      <p:sp>
        <p:nvSpPr>
          <p:cNvPr id="1116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C6B906-7DD6-4A9A-9102-7C0269AC0338}" type="slidenum">
              <a:rPr kumimoji="0" lang="en-US" altLang="en-US" sz="1200"/>
              <a:pPr/>
              <a:t>14</a:t>
            </a:fld>
            <a:endParaRPr kumimoji="0" lang="en-US" altLang="en-US" sz="1200"/>
          </a:p>
        </p:txBody>
      </p:sp>
      <p:sp>
        <p:nvSpPr>
          <p:cNvPr id="111620" name="Rectangle 2"/>
          <p:cNvSpPr>
            <a:spLocks noGrp="1" noRot="1" noChangeAspect="1" noChangeArrowheads="1" noTextEdit="1"/>
          </p:cNvSpPr>
          <p:nvPr>
            <p:ph type="sldImg"/>
          </p:nvPr>
        </p:nvSpPr>
        <p:spPr>
          <a:xfrm>
            <a:off x="406400" y="698500"/>
            <a:ext cx="6197600" cy="3486150"/>
          </a:xfrm>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165193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B2A2AE1-124F-4AAA-A3CB-1D75A27B9E53}" type="datetime1">
              <a:rPr kumimoji="0" lang="en-US" altLang="en-US" sz="1200"/>
              <a:t>2/29/2024</a:t>
            </a:fld>
            <a:endParaRPr kumimoji="0" lang="en-US" altLang="en-US" sz="1200"/>
          </a:p>
        </p:txBody>
      </p:sp>
      <p:sp>
        <p:nvSpPr>
          <p:cNvPr id="1116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C6B906-7DD6-4A9A-9102-7C0269AC0338}" type="slidenum">
              <a:rPr kumimoji="0" lang="en-US" altLang="en-US" sz="1200"/>
              <a:pPr/>
              <a:t>15</a:t>
            </a:fld>
            <a:endParaRPr kumimoji="0" lang="en-US" altLang="en-US" sz="1200"/>
          </a:p>
        </p:txBody>
      </p:sp>
      <p:sp>
        <p:nvSpPr>
          <p:cNvPr id="111620" name="Rectangle 2"/>
          <p:cNvSpPr>
            <a:spLocks noGrp="1" noRot="1" noChangeAspect="1" noChangeArrowheads="1" noTextEdit="1"/>
          </p:cNvSpPr>
          <p:nvPr>
            <p:ph type="sldImg"/>
          </p:nvPr>
        </p:nvSpPr>
        <p:spPr>
          <a:xfrm>
            <a:off x="406400" y="698500"/>
            <a:ext cx="6197600" cy="3486150"/>
          </a:xfrm>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141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9D079CF-8E39-4569-B1D7-E39A083583E8}" type="datetime1">
              <a:rPr kumimoji="0" lang="en-US" altLang="en-US" sz="1200"/>
              <a:t>2/29/2024</a:t>
            </a:fld>
            <a:endParaRPr kumimoji="0" lang="en-US" altLang="en-US" sz="1200"/>
          </a:p>
        </p:txBody>
      </p:sp>
      <p:sp>
        <p:nvSpPr>
          <p:cNvPr id="1187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5F23ACA-6107-4B5C-A99B-4CC364C65267}" type="slidenum">
              <a:rPr kumimoji="0" lang="en-US" altLang="en-US" sz="1200"/>
              <a:pPr/>
              <a:t>16</a:t>
            </a:fld>
            <a:endParaRPr kumimoji="0" lang="en-US" altLang="en-US" sz="1200"/>
          </a:p>
        </p:txBody>
      </p:sp>
      <p:sp>
        <p:nvSpPr>
          <p:cNvPr id="118788" name="Rectangle 2"/>
          <p:cNvSpPr>
            <a:spLocks noGrp="1" noRot="1" noChangeAspect="1" noChangeArrowheads="1" noTextEdit="1"/>
          </p:cNvSpPr>
          <p:nvPr>
            <p:ph type="sldImg"/>
          </p:nvPr>
        </p:nvSpPr>
        <p:spPr>
          <a:xfrm>
            <a:off x="406400" y="698500"/>
            <a:ext cx="6197600" cy="3486150"/>
          </a:xfrm>
          <a:ln/>
        </p:spPr>
      </p:sp>
      <p:sp>
        <p:nvSpPr>
          <p:cNvPr id="1187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01462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456261C-0E10-4DA5-8F85-702745D6E580}" type="datetime1">
              <a:rPr kumimoji="0" lang="en-US" altLang="en-US" sz="1200"/>
              <a:t>2/29/2024</a:t>
            </a:fld>
            <a:endParaRPr kumimoji="0" lang="en-US" altLang="en-US" sz="1200"/>
          </a:p>
        </p:txBody>
      </p:sp>
      <p:sp>
        <p:nvSpPr>
          <p:cNvPr id="1208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995B30F-8D78-4EB1-9696-7C3E7A3E3AD4}" type="slidenum">
              <a:rPr kumimoji="0" lang="en-US" altLang="en-US" sz="1200"/>
              <a:pPr/>
              <a:t>17</a:t>
            </a:fld>
            <a:endParaRPr kumimoji="0" lang="en-US" altLang="en-US" sz="1200"/>
          </a:p>
        </p:txBody>
      </p:sp>
      <p:sp>
        <p:nvSpPr>
          <p:cNvPr id="120836" name="Rectangle 2"/>
          <p:cNvSpPr>
            <a:spLocks noGrp="1" noRot="1" noChangeAspect="1" noChangeArrowheads="1" noTextEdit="1"/>
          </p:cNvSpPr>
          <p:nvPr>
            <p:ph type="sldImg"/>
          </p:nvPr>
        </p:nvSpPr>
        <p:spPr>
          <a:xfrm>
            <a:off x="406400" y="698500"/>
            <a:ext cx="6197600" cy="3486150"/>
          </a:xfrm>
          <a:ln/>
        </p:spPr>
      </p:sp>
      <p:sp>
        <p:nvSpPr>
          <p:cNvPr id="1208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151654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351D08-E4FB-4AF2-82C2-EB38494DBEC0}" type="datetime1">
              <a:rPr kumimoji="0" lang="en-US" altLang="en-US" sz="1200"/>
              <a:t>2/29/2024</a:t>
            </a:fld>
            <a:endParaRPr kumimoji="0" lang="en-US" altLang="en-US" sz="1200"/>
          </a:p>
        </p:txBody>
      </p:sp>
      <p:sp>
        <p:nvSpPr>
          <p:cNvPr id="1218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7D65C2C-DDC6-443D-A444-BABF781BF81C}" type="slidenum">
              <a:rPr kumimoji="0" lang="en-US" altLang="en-US" sz="1200"/>
              <a:pPr/>
              <a:t>18</a:t>
            </a:fld>
            <a:endParaRPr kumimoji="0" lang="en-US" altLang="en-US" sz="1200"/>
          </a:p>
        </p:txBody>
      </p:sp>
      <p:sp>
        <p:nvSpPr>
          <p:cNvPr id="121860" name="Rectangle 2"/>
          <p:cNvSpPr>
            <a:spLocks noGrp="1" noRot="1" noChangeAspect="1" noChangeArrowheads="1" noTextEdit="1"/>
          </p:cNvSpPr>
          <p:nvPr>
            <p:ph type="sldImg"/>
          </p:nvPr>
        </p:nvSpPr>
        <p:spPr>
          <a:xfrm>
            <a:off x="406400" y="698500"/>
            <a:ext cx="6197600" cy="3486150"/>
          </a:xfrm>
          <a:ln/>
        </p:spPr>
      </p:sp>
      <p:sp>
        <p:nvSpPr>
          <p:cNvPr id="1218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074226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AA0854-2F26-4EE5-99CA-DD77FB46599F}" type="datetime1">
              <a:rPr kumimoji="0" lang="en-US" altLang="en-US" sz="1200"/>
              <a:t>2/29/2024</a:t>
            </a:fld>
            <a:endParaRPr kumimoji="0" lang="en-US" altLang="en-US" sz="1200"/>
          </a:p>
        </p:txBody>
      </p:sp>
      <p:sp>
        <p:nvSpPr>
          <p:cNvPr id="12288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72D8CBD-6B2C-4A5E-9001-C5797005978D}" type="slidenum">
              <a:rPr kumimoji="0" lang="en-US" altLang="en-US" sz="1200"/>
              <a:pPr/>
              <a:t>19</a:t>
            </a:fld>
            <a:endParaRPr kumimoji="0" lang="en-US" altLang="en-US" sz="1200"/>
          </a:p>
        </p:txBody>
      </p:sp>
      <p:sp>
        <p:nvSpPr>
          <p:cNvPr id="122884" name="Rectangle 2"/>
          <p:cNvSpPr>
            <a:spLocks noGrp="1" noRot="1" noChangeAspect="1" noChangeArrowheads="1" noTextEdit="1"/>
          </p:cNvSpPr>
          <p:nvPr>
            <p:ph type="sldImg"/>
          </p:nvPr>
        </p:nvSpPr>
        <p:spPr>
          <a:xfrm>
            <a:off x="406400" y="698500"/>
            <a:ext cx="6197600" cy="3486150"/>
          </a:xfrm>
          <a:ln/>
        </p:spPr>
      </p:sp>
      <p:sp>
        <p:nvSpPr>
          <p:cNvPr id="1228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09051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627DB63-2A1E-4D43-93E1-CD2BDF0E61D2}" type="datetime1">
              <a:rPr kumimoji="0" lang="en-US" altLang="en-US" sz="1200"/>
              <a:t>2/29/2024</a:t>
            </a:fld>
            <a:endParaRPr kumimoji="0" lang="en-US" altLang="en-US" sz="1200"/>
          </a:p>
        </p:txBody>
      </p:sp>
      <p:sp>
        <p:nvSpPr>
          <p:cNvPr id="10342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C8CCC18-7B98-4426-AB51-D36A67400A07}" type="slidenum">
              <a:rPr kumimoji="0" lang="en-US" altLang="en-US" sz="1200"/>
              <a:pPr/>
              <a:t>2</a:t>
            </a:fld>
            <a:endParaRPr kumimoji="0" lang="en-US" altLang="en-US" sz="1200"/>
          </a:p>
        </p:txBody>
      </p:sp>
      <p:sp>
        <p:nvSpPr>
          <p:cNvPr id="103428" name="Rectangle 2"/>
          <p:cNvSpPr>
            <a:spLocks noGrp="1" noRot="1" noChangeAspect="1" noChangeArrowheads="1" noTextEdit="1"/>
          </p:cNvSpPr>
          <p:nvPr>
            <p:ph type="sldImg"/>
          </p:nvPr>
        </p:nvSpPr>
        <p:spPr>
          <a:xfrm>
            <a:off x="406400" y="698500"/>
            <a:ext cx="6197600" cy="3486150"/>
          </a:xfrm>
          <a:ln/>
        </p:spPr>
      </p:sp>
      <p:sp>
        <p:nvSpPr>
          <p:cNvPr id="103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77658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481671-DA7D-4A5D-8BA0-3FC0FF862783}" type="datetime1">
              <a:rPr kumimoji="0" lang="en-US" altLang="en-US" sz="1200"/>
              <a:t>2/29/2024</a:t>
            </a:fld>
            <a:endParaRPr kumimoji="0" lang="en-US" altLang="en-US" sz="1200"/>
          </a:p>
        </p:txBody>
      </p:sp>
      <p:sp>
        <p:nvSpPr>
          <p:cNvPr id="1249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751E68C-4CB3-4662-9BCD-7E14510391B9}" type="slidenum">
              <a:rPr kumimoji="0" lang="en-US" altLang="en-US" sz="1200"/>
              <a:pPr/>
              <a:t>20</a:t>
            </a:fld>
            <a:endParaRPr kumimoji="0" lang="en-US" altLang="en-US" sz="1200"/>
          </a:p>
        </p:txBody>
      </p:sp>
      <p:sp>
        <p:nvSpPr>
          <p:cNvPr id="124932" name="Rectangle 2"/>
          <p:cNvSpPr>
            <a:spLocks noGrp="1" noRot="1" noChangeAspect="1" noChangeArrowheads="1" noTextEdit="1"/>
          </p:cNvSpPr>
          <p:nvPr>
            <p:ph type="sldImg"/>
          </p:nvPr>
        </p:nvSpPr>
        <p:spPr>
          <a:xfrm>
            <a:off x="406400" y="698500"/>
            <a:ext cx="6197600" cy="3486150"/>
          </a:xfrm>
          <a:ln/>
        </p:spPr>
      </p:sp>
      <p:sp>
        <p:nvSpPr>
          <p:cNvPr id="1249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245433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336A19D-0B61-4E82-B362-78F365B76A88}" type="datetime1">
              <a:rPr kumimoji="0" lang="en-US" altLang="en-US" sz="1200"/>
              <a:t>2/29/2024</a:t>
            </a:fld>
            <a:endParaRPr kumimoji="0" lang="en-US" altLang="en-US" sz="1200"/>
          </a:p>
        </p:txBody>
      </p:sp>
      <p:sp>
        <p:nvSpPr>
          <p:cNvPr id="12595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289B919-C342-4AC4-B166-8A4F5DE2C13B}" type="slidenum">
              <a:rPr kumimoji="0" lang="en-US" altLang="en-US" sz="1200"/>
              <a:pPr/>
              <a:t>21</a:t>
            </a:fld>
            <a:endParaRPr kumimoji="0" lang="en-US" altLang="en-US" sz="1200"/>
          </a:p>
        </p:txBody>
      </p:sp>
      <p:sp>
        <p:nvSpPr>
          <p:cNvPr id="125956" name="Rectangle 2"/>
          <p:cNvSpPr>
            <a:spLocks noGrp="1" noRot="1" noChangeAspect="1" noChangeArrowheads="1" noTextEdit="1"/>
          </p:cNvSpPr>
          <p:nvPr>
            <p:ph type="sldImg"/>
          </p:nvPr>
        </p:nvSpPr>
        <p:spPr>
          <a:xfrm>
            <a:off x="406400" y="698500"/>
            <a:ext cx="6197600" cy="3486150"/>
          </a:xfrm>
          <a:ln/>
        </p:spPr>
      </p:sp>
      <p:sp>
        <p:nvSpPr>
          <p:cNvPr id="1259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580963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ADEAA2B0-FBCE-4076-9E77-8E3F5D5FC167}" type="datetime1">
              <a:rPr kumimoji="0" lang="en-US" altLang="en-US" sz="1200"/>
              <a:t>2/29/2024</a:t>
            </a:fld>
            <a:endParaRPr kumimoji="0" lang="en-US" altLang="en-US" sz="1200"/>
          </a:p>
        </p:txBody>
      </p:sp>
      <p:sp>
        <p:nvSpPr>
          <p:cNvPr id="12800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EECC66B-B17D-4053-83E9-8A3624B29622}" type="slidenum">
              <a:rPr kumimoji="0" lang="en-US" altLang="en-US" sz="1200"/>
              <a:pPr/>
              <a:t>22</a:t>
            </a:fld>
            <a:endParaRPr kumimoji="0" lang="en-US" altLang="en-US" sz="1200"/>
          </a:p>
        </p:txBody>
      </p:sp>
      <p:sp>
        <p:nvSpPr>
          <p:cNvPr id="128004" name="Rectangle 2"/>
          <p:cNvSpPr>
            <a:spLocks noGrp="1" noRot="1" noChangeAspect="1" noChangeArrowheads="1" noTextEdit="1"/>
          </p:cNvSpPr>
          <p:nvPr>
            <p:ph type="sldImg"/>
          </p:nvPr>
        </p:nvSpPr>
        <p:spPr>
          <a:xfrm>
            <a:off x="406400" y="698500"/>
            <a:ext cx="6197600" cy="3486150"/>
          </a:xfrm>
          <a:ln/>
        </p:spPr>
      </p:sp>
      <p:sp>
        <p:nvSpPr>
          <p:cNvPr id="1280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101583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428B6A3-3ED0-40C3-BECB-931076DAFF9F}" type="datetime1">
              <a:rPr kumimoji="0" lang="en-US" altLang="en-US" sz="1200"/>
              <a:t>2/29/2024</a:t>
            </a:fld>
            <a:endParaRPr kumimoji="0" lang="en-US" altLang="en-US" sz="1200"/>
          </a:p>
        </p:txBody>
      </p:sp>
      <p:sp>
        <p:nvSpPr>
          <p:cNvPr id="13005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74EE2E-7B82-46BA-8359-26FC3BC424B9}" type="slidenum">
              <a:rPr kumimoji="0" lang="en-US" altLang="en-US" sz="1200"/>
              <a:pPr/>
              <a:t>23</a:t>
            </a:fld>
            <a:endParaRPr kumimoji="0" lang="en-US" altLang="en-US" sz="1200"/>
          </a:p>
        </p:txBody>
      </p:sp>
      <p:sp>
        <p:nvSpPr>
          <p:cNvPr id="130052" name="Rectangle 2"/>
          <p:cNvSpPr>
            <a:spLocks noGrp="1" noRot="1" noChangeAspect="1" noChangeArrowheads="1" noTextEdit="1"/>
          </p:cNvSpPr>
          <p:nvPr>
            <p:ph type="sldImg"/>
          </p:nvPr>
        </p:nvSpPr>
        <p:spPr>
          <a:xfrm>
            <a:off x="406400" y="698500"/>
            <a:ext cx="6197600" cy="3486150"/>
          </a:xfrm>
          <a:ln/>
        </p:spPr>
      </p:sp>
      <p:sp>
        <p:nvSpPr>
          <p:cNvPr id="1300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438677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1C96A3-E010-46FC-8FF6-54DFCC53EE68}" type="datetime1">
              <a:rPr kumimoji="0" lang="en-US" altLang="en-US" sz="1200"/>
              <a:t>2/29/2024</a:t>
            </a:fld>
            <a:endParaRPr kumimoji="0" lang="en-US" altLang="en-US" sz="1200"/>
          </a:p>
        </p:txBody>
      </p:sp>
      <p:sp>
        <p:nvSpPr>
          <p:cNvPr id="1167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15D6BD-F5A4-416A-9C0E-21A07B8A9CF4}" type="slidenum">
              <a:rPr kumimoji="0" lang="en-US" altLang="en-US" sz="1200"/>
              <a:pPr/>
              <a:t>24</a:t>
            </a:fld>
            <a:endParaRPr kumimoji="0" lang="en-US" altLang="en-US" sz="1200"/>
          </a:p>
        </p:txBody>
      </p:sp>
      <p:sp>
        <p:nvSpPr>
          <p:cNvPr id="116740" name="Rectangle 2"/>
          <p:cNvSpPr>
            <a:spLocks noGrp="1" noRot="1" noChangeAspect="1" noChangeArrowheads="1" noTextEdit="1"/>
          </p:cNvSpPr>
          <p:nvPr>
            <p:ph type="sldImg"/>
          </p:nvPr>
        </p:nvSpPr>
        <p:spPr>
          <a:xfrm>
            <a:off x="406400" y="698500"/>
            <a:ext cx="6197600" cy="3486150"/>
          </a:xfrm>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057884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1C96A3-E010-46FC-8FF6-54DFCC53EE68}" type="datetime1">
              <a:rPr kumimoji="0" lang="en-US" altLang="en-US" sz="1200"/>
              <a:t>2/29/2024</a:t>
            </a:fld>
            <a:endParaRPr kumimoji="0" lang="en-US" altLang="en-US" sz="1200"/>
          </a:p>
        </p:txBody>
      </p:sp>
      <p:sp>
        <p:nvSpPr>
          <p:cNvPr id="1167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15D6BD-F5A4-416A-9C0E-21A07B8A9CF4}" type="slidenum">
              <a:rPr kumimoji="0" lang="en-US" altLang="en-US" sz="1200"/>
              <a:pPr/>
              <a:t>25</a:t>
            </a:fld>
            <a:endParaRPr kumimoji="0" lang="en-US" altLang="en-US" sz="1200"/>
          </a:p>
        </p:txBody>
      </p:sp>
      <p:sp>
        <p:nvSpPr>
          <p:cNvPr id="116740" name="Rectangle 2"/>
          <p:cNvSpPr>
            <a:spLocks noGrp="1" noRot="1" noChangeAspect="1" noChangeArrowheads="1" noTextEdit="1"/>
          </p:cNvSpPr>
          <p:nvPr>
            <p:ph type="sldImg"/>
          </p:nvPr>
        </p:nvSpPr>
        <p:spPr>
          <a:xfrm>
            <a:off x="406400" y="698500"/>
            <a:ext cx="6197600" cy="3486150"/>
          </a:xfrm>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076041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1C96A3-E010-46FC-8FF6-54DFCC53EE68}" type="datetime1">
              <a:rPr kumimoji="0" lang="en-US" altLang="en-US" sz="1200"/>
              <a:t>2/29/2024</a:t>
            </a:fld>
            <a:endParaRPr kumimoji="0" lang="en-US" altLang="en-US" sz="1200"/>
          </a:p>
        </p:txBody>
      </p:sp>
      <p:sp>
        <p:nvSpPr>
          <p:cNvPr id="1167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15D6BD-F5A4-416A-9C0E-21A07B8A9CF4}" type="slidenum">
              <a:rPr kumimoji="0" lang="en-US" altLang="en-US" sz="1200"/>
              <a:pPr/>
              <a:t>26</a:t>
            </a:fld>
            <a:endParaRPr kumimoji="0" lang="en-US" altLang="en-US" sz="1200"/>
          </a:p>
        </p:txBody>
      </p:sp>
      <p:sp>
        <p:nvSpPr>
          <p:cNvPr id="116740" name="Rectangle 2"/>
          <p:cNvSpPr>
            <a:spLocks noGrp="1" noRot="1" noChangeAspect="1" noChangeArrowheads="1" noTextEdit="1"/>
          </p:cNvSpPr>
          <p:nvPr>
            <p:ph type="sldImg"/>
          </p:nvPr>
        </p:nvSpPr>
        <p:spPr>
          <a:xfrm>
            <a:off x="406400" y="698500"/>
            <a:ext cx="6197600" cy="3486150"/>
          </a:xfrm>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68442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1C96A3-E010-46FC-8FF6-54DFCC53EE68}" type="datetime1">
              <a:rPr kumimoji="0" lang="en-US" altLang="en-US" sz="1200"/>
              <a:t>2/29/2024</a:t>
            </a:fld>
            <a:endParaRPr kumimoji="0" lang="en-US" altLang="en-US" sz="1200"/>
          </a:p>
        </p:txBody>
      </p:sp>
      <p:sp>
        <p:nvSpPr>
          <p:cNvPr id="1167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15D6BD-F5A4-416A-9C0E-21A07B8A9CF4}" type="slidenum">
              <a:rPr kumimoji="0" lang="en-US" altLang="en-US" sz="1200"/>
              <a:pPr/>
              <a:t>27</a:t>
            </a:fld>
            <a:endParaRPr kumimoji="0" lang="en-US" altLang="en-US" sz="1200"/>
          </a:p>
        </p:txBody>
      </p:sp>
      <p:sp>
        <p:nvSpPr>
          <p:cNvPr id="116740" name="Rectangle 2"/>
          <p:cNvSpPr>
            <a:spLocks noGrp="1" noRot="1" noChangeAspect="1" noChangeArrowheads="1" noTextEdit="1"/>
          </p:cNvSpPr>
          <p:nvPr>
            <p:ph type="sldImg"/>
          </p:nvPr>
        </p:nvSpPr>
        <p:spPr>
          <a:xfrm>
            <a:off x="406400" y="698500"/>
            <a:ext cx="6197600" cy="3486150"/>
          </a:xfrm>
          <a:ln/>
        </p:spPr>
      </p:sp>
      <p:sp>
        <p:nvSpPr>
          <p:cNvPr id="1167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3050955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43DD41-3323-4326-8832-64CC4B379D00}" type="datetime1">
              <a:rPr kumimoji="0" lang="en-US" altLang="en-US" sz="1200"/>
              <a:t>2/29/2024</a:t>
            </a:fld>
            <a:endParaRPr kumimoji="0" lang="en-US" altLang="en-US" sz="1200"/>
          </a:p>
        </p:txBody>
      </p:sp>
      <p:sp>
        <p:nvSpPr>
          <p:cNvPr id="1464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E4AA763-1708-4D6D-BDC5-9B85C2907E4F}" type="slidenum">
              <a:rPr kumimoji="0" lang="en-US" altLang="en-US" sz="1200"/>
              <a:pPr/>
              <a:t>30</a:t>
            </a:fld>
            <a:endParaRPr kumimoji="0" lang="en-US" altLang="en-US" sz="1200"/>
          </a:p>
        </p:txBody>
      </p:sp>
      <p:sp>
        <p:nvSpPr>
          <p:cNvPr id="146436" name="Rectangle 2"/>
          <p:cNvSpPr>
            <a:spLocks noGrp="1" noRot="1" noChangeAspect="1" noChangeArrowheads="1" noTextEdit="1"/>
          </p:cNvSpPr>
          <p:nvPr>
            <p:ph type="sldImg"/>
          </p:nvPr>
        </p:nvSpPr>
        <p:spPr>
          <a:xfrm>
            <a:off x="406400" y="698500"/>
            <a:ext cx="6197600" cy="3486150"/>
          </a:xfrm>
          <a:ln/>
        </p:spPr>
      </p:sp>
      <p:sp>
        <p:nvSpPr>
          <p:cNvPr id="146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475425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43DD41-3323-4326-8832-64CC4B379D00}" type="datetime1">
              <a:rPr kumimoji="0" lang="en-US" altLang="en-US" sz="1200"/>
              <a:t>2/29/2024</a:t>
            </a:fld>
            <a:endParaRPr kumimoji="0" lang="en-US" altLang="en-US" sz="1200"/>
          </a:p>
        </p:txBody>
      </p:sp>
      <p:sp>
        <p:nvSpPr>
          <p:cNvPr id="1464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E4AA763-1708-4D6D-BDC5-9B85C2907E4F}" type="slidenum">
              <a:rPr kumimoji="0" lang="en-US" altLang="en-US" sz="1200"/>
              <a:pPr/>
              <a:t>31</a:t>
            </a:fld>
            <a:endParaRPr kumimoji="0" lang="en-US" altLang="en-US" sz="1200"/>
          </a:p>
        </p:txBody>
      </p:sp>
      <p:sp>
        <p:nvSpPr>
          <p:cNvPr id="146436" name="Rectangle 2"/>
          <p:cNvSpPr>
            <a:spLocks noGrp="1" noRot="1" noChangeAspect="1" noChangeArrowheads="1" noTextEdit="1"/>
          </p:cNvSpPr>
          <p:nvPr>
            <p:ph type="sldImg"/>
          </p:nvPr>
        </p:nvSpPr>
        <p:spPr>
          <a:xfrm>
            <a:off x="406400" y="698500"/>
            <a:ext cx="6197600" cy="3486150"/>
          </a:xfrm>
          <a:ln/>
        </p:spPr>
      </p:sp>
      <p:sp>
        <p:nvSpPr>
          <p:cNvPr id="146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70879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79FC86A-988C-499D-B55E-3EF84C428164}" type="datetime1">
              <a:rPr kumimoji="0" lang="en-US" altLang="en-US" sz="1200"/>
              <a:t>2/29/2024</a:t>
            </a:fld>
            <a:endParaRPr kumimoji="0" lang="en-US" altLang="en-US" sz="1200"/>
          </a:p>
        </p:txBody>
      </p:sp>
      <p:sp>
        <p:nvSpPr>
          <p:cNvPr id="1064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4FB5F36-89BE-4BBB-BFEC-2E9AC0C39B76}" type="slidenum">
              <a:rPr kumimoji="0" lang="en-US" altLang="en-US" sz="1200"/>
              <a:pPr/>
              <a:t>3</a:t>
            </a:fld>
            <a:endParaRPr kumimoji="0" lang="en-US" altLang="en-US" sz="1200"/>
          </a:p>
        </p:txBody>
      </p:sp>
      <p:sp>
        <p:nvSpPr>
          <p:cNvPr id="106500" name="Rectangle 2"/>
          <p:cNvSpPr>
            <a:spLocks noGrp="1" noRot="1" noChangeAspect="1" noChangeArrowheads="1" noTextEdit="1"/>
          </p:cNvSpPr>
          <p:nvPr>
            <p:ph type="sldImg"/>
          </p:nvPr>
        </p:nvSpPr>
        <p:spPr>
          <a:xfrm>
            <a:off x="406400" y="698500"/>
            <a:ext cx="6197600" cy="3486150"/>
          </a:xfrm>
          <a:ln/>
        </p:spPr>
      </p:sp>
      <p:sp>
        <p:nvSpPr>
          <p:cNvPr id="1065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29119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8717972-4778-488D-B46A-FCC5C7820FF4}" type="datetime1">
              <a:rPr kumimoji="0" lang="en-US" altLang="en-US" sz="1200"/>
              <a:t>2/29/2024</a:t>
            </a:fld>
            <a:endParaRPr kumimoji="0" lang="en-US" altLang="en-US" sz="1200"/>
          </a:p>
        </p:txBody>
      </p:sp>
      <p:sp>
        <p:nvSpPr>
          <p:cNvPr id="1351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40AF9C5-E4EA-4ADC-91DF-29517EF2E755}" type="slidenum">
              <a:rPr kumimoji="0" lang="en-US" altLang="en-US" sz="1200"/>
              <a:pPr/>
              <a:t>32</a:t>
            </a:fld>
            <a:endParaRPr kumimoji="0" lang="en-US" altLang="en-US" sz="1200"/>
          </a:p>
        </p:txBody>
      </p:sp>
      <p:sp>
        <p:nvSpPr>
          <p:cNvPr id="135172" name="Rectangle 2"/>
          <p:cNvSpPr>
            <a:spLocks noGrp="1" noRot="1" noChangeAspect="1" noChangeArrowheads="1" noTextEdit="1"/>
          </p:cNvSpPr>
          <p:nvPr>
            <p:ph type="sldImg"/>
          </p:nvPr>
        </p:nvSpPr>
        <p:spPr>
          <a:xfrm>
            <a:off x="406400" y="698500"/>
            <a:ext cx="6197600" cy="3486150"/>
          </a:xfrm>
          <a:ln/>
        </p:spPr>
      </p:sp>
      <p:sp>
        <p:nvSpPr>
          <p:cNvPr id="135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0497546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FABC8B-B7A7-4815-8B3E-E8868846DCA2}" type="datetime1">
              <a:rPr kumimoji="0" lang="en-US" altLang="en-US" sz="1200"/>
              <a:t>2/29/2024</a:t>
            </a:fld>
            <a:endParaRPr kumimoji="0" lang="en-US" altLang="en-US" sz="1200"/>
          </a:p>
        </p:txBody>
      </p:sp>
      <p:sp>
        <p:nvSpPr>
          <p:cNvPr id="13619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CAB489F-CFD2-4C3E-A1C3-735C54668BCB}" type="slidenum">
              <a:rPr kumimoji="0" lang="en-US" altLang="en-US" sz="1200"/>
              <a:pPr/>
              <a:t>33</a:t>
            </a:fld>
            <a:endParaRPr kumimoji="0" lang="en-US" altLang="en-US" sz="1200"/>
          </a:p>
        </p:txBody>
      </p:sp>
      <p:sp>
        <p:nvSpPr>
          <p:cNvPr id="136196" name="Rectangle 2"/>
          <p:cNvSpPr>
            <a:spLocks noGrp="1" noRot="1" noChangeAspect="1" noChangeArrowheads="1" noTextEdit="1"/>
          </p:cNvSpPr>
          <p:nvPr>
            <p:ph type="sldImg"/>
          </p:nvPr>
        </p:nvSpPr>
        <p:spPr>
          <a:xfrm>
            <a:off x="406400" y="698500"/>
            <a:ext cx="6197600" cy="3486150"/>
          </a:xfrm>
          <a:ln/>
        </p:spPr>
      </p:sp>
      <p:sp>
        <p:nvSpPr>
          <p:cNvPr id="136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1325038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C93277-C073-490C-BD80-9E57C6CD61A3}" type="datetime1">
              <a:rPr kumimoji="0" lang="en-US" altLang="en-US" sz="1200"/>
              <a:t>2/29/2024</a:t>
            </a:fld>
            <a:endParaRPr kumimoji="0" lang="en-US" altLang="en-US" sz="1200"/>
          </a:p>
        </p:txBody>
      </p:sp>
      <p:sp>
        <p:nvSpPr>
          <p:cNvPr id="1372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88739D8-8379-460B-BA67-882F958A9A7D}" type="slidenum">
              <a:rPr kumimoji="0" lang="en-US" altLang="en-US" sz="1200"/>
              <a:pPr/>
              <a:t>34</a:t>
            </a:fld>
            <a:endParaRPr kumimoji="0" lang="en-US" altLang="en-US" sz="1200"/>
          </a:p>
        </p:txBody>
      </p:sp>
      <p:sp>
        <p:nvSpPr>
          <p:cNvPr id="137220" name="Rectangle 2"/>
          <p:cNvSpPr>
            <a:spLocks noGrp="1" noRot="1" noChangeAspect="1" noChangeArrowheads="1" noTextEdit="1"/>
          </p:cNvSpPr>
          <p:nvPr>
            <p:ph type="sldImg"/>
          </p:nvPr>
        </p:nvSpPr>
        <p:spPr>
          <a:xfrm>
            <a:off x="406400" y="698500"/>
            <a:ext cx="6197600" cy="3486150"/>
          </a:xfrm>
          <a:ln/>
        </p:spPr>
      </p:sp>
      <p:sp>
        <p:nvSpPr>
          <p:cNvPr id="1372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01772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DFB7E1-1EAF-4A4D-963D-9CAC164AE88F}" type="datetime1">
              <a:rPr kumimoji="0" lang="en-US" altLang="en-US" sz="1200"/>
              <a:t>2/29/2024</a:t>
            </a:fld>
            <a:endParaRPr kumimoji="0" lang="en-US" altLang="en-US" sz="1200"/>
          </a:p>
        </p:txBody>
      </p:sp>
      <p:sp>
        <p:nvSpPr>
          <p:cNvPr id="1474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44102CE-1410-445E-BD9F-5B1FED34789E}" type="slidenum">
              <a:rPr kumimoji="0" lang="en-US" altLang="en-US" sz="1200"/>
              <a:pPr/>
              <a:t>35</a:t>
            </a:fld>
            <a:endParaRPr kumimoji="0" lang="en-US" altLang="en-US" sz="1200"/>
          </a:p>
        </p:txBody>
      </p:sp>
      <p:sp>
        <p:nvSpPr>
          <p:cNvPr id="147460" name="Rectangle 2"/>
          <p:cNvSpPr>
            <a:spLocks noGrp="1" noRot="1" noChangeAspect="1" noChangeArrowheads="1" noTextEdit="1"/>
          </p:cNvSpPr>
          <p:nvPr>
            <p:ph type="sldImg"/>
          </p:nvPr>
        </p:nvSpPr>
        <p:spPr>
          <a:xfrm>
            <a:off x="406400" y="698500"/>
            <a:ext cx="6197600" cy="3486150"/>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647187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7DB63BC-B394-436E-8548-AD5CC9491439}" type="datetime1">
              <a:rPr kumimoji="0" lang="en-US" altLang="en-US" sz="1200"/>
              <a:t>2/29/2024</a:t>
            </a:fld>
            <a:endParaRPr kumimoji="0" lang="en-US" altLang="en-US" sz="1200"/>
          </a:p>
        </p:txBody>
      </p:sp>
      <p:sp>
        <p:nvSpPr>
          <p:cNvPr id="14950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34B4398-DB47-4F4C-AA01-2FC6C935B5D4}" type="slidenum">
              <a:rPr kumimoji="0" lang="en-US" altLang="en-US" sz="1200"/>
              <a:pPr/>
              <a:t>36</a:t>
            </a:fld>
            <a:endParaRPr kumimoji="0" lang="en-US" altLang="en-US" sz="1200"/>
          </a:p>
        </p:txBody>
      </p:sp>
      <p:sp>
        <p:nvSpPr>
          <p:cNvPr id="149508" name="Rectangle 2"/>
          <p:cNvSpPr>
            <a:spLocks noGrp="1" noRot="1" noChangeAspect="1" noChangeArrowheads="1" noTextEdit="1"/>
          </p:cNvSpPr>
          <p:nvPr>
            <p:ph type="sldImg"/>
          </p:nvPr>
        </p:nvSpPr>
        <p:spPr>
          <a:xfrm>
            <a:off x="406400" y="698500"/>
            <a:ext cx="6197600" cy="3486150"/>
          </a:xfrm>
          <a:ln/>
        </p:spPr>
      </p:sp>
      <p:sp>
        <p:nvSpPr>
          <p:cNvPr id="149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093690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442A44-10E1-4A62-86C5-3CAE8743528E}" type="datetime1">
              <a:rPr kumimoji="0" lang="en-US" altLang="en-US" sz="1200"/>
              <a:t>2/29/2024</a:t>
            </a:fld>
            <a:endParaRPr kumimoji="0" lang="en-US" altLang="en-US" sz="1200"/>
          </a:p>
        </p:txBody>
      </p:sp>
      <p:sp>
        <p:nvSpPr>
          <p:cNvPr id="1505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117D8F3-8541-432F-AD63-7C1EFE46B991}" type="slidenum">
              <a:rPr kumimoji="0" lang="en-US" altLang="en-US" sz="1200"/>
              <a:pPr/>
              <a:t>37</a:t>
            </a:fld>
            <a:endParaRPr kumimoji="0" lang="en-US" altLang="en-US" sz="1200"/>
          </a:p>
        </p:txBody>
      </p:sp>
      <p:sp>
        <p:nvSpPr>
          <p:cNvPr id="150532" name="Rectangle 2"/>
          <p:cNvSpPr>
            <a:spLocks noGrp="1" noRot="1" noChangeAspect="1" noChangeArrowheads="1" noTextEdit="1"/>
          </p:cNvSpPr>
          <p:nvPr>
            <p:ph type="sldImg"/>
          </p:nvPr>
        </p:nvSpPr>
        <p:spPr>
          <a:xfrm>
            <a:off x="406400" y="698500"/>
            <a:ext cx="6197600" cy="3486150"/>
          </a:xfrm>
          <a:ln/>
        </p:spPr>
      </p:sp>
      <p:sp>
        <p:nvSpPr>
          <p:cNvPr id="150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7992307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F852CDC-A65F-4247-97C8-37430456AF75}" type="datetime1">
              <a:rPr kumimoji="0" lang="en-US" altLang="en-US" sz="1200"/>
              <a:t>2/29/2024</a:t>
            </a:fld>
            <a:endParaRPr kumimoji="0" lang="en-US" altLang="en-US" sz="1200"/>
          </a:p>
        </p:txBody>
      </p:sp>
      <p:sp>
        <p:nvSpPr>
          <p:cNvPr id="15155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178FC99-0EF0-47E6-A4FE-8B39C4DD9C90}" type="slidenum">
              <a:rPr kumimoji="0" lang="en-US" altLang="en-US" sz="1200"/>
              <a:pPr/>
              <a:t>38</a:t>
            </a:fld>
            <a:endParaRPr kumimoji="0" lang="en-US" altLang="en-US" sz="1200"/>
          </a:p>
        </p:txBody>
      </p:sp>
      <p:sp>
        <p:nvSpPr>
          <p:cNvPr id="151556" name="Rectangle 2"/>
          <p:cNvSpPr>
            <a:spLocks noGrp="1" noRot="1" noChangeAspect="1" noChangeArrowheads="1" noTextEdit="1"/>
          </p:cNvSpPr>
          <p:nvPr>
            <p:ph type="sldImg"/>
          </p:nvPr>
        </p:nvSpPr>
        <p:spPr>
          <a:xfrm>
            <a:off x="406400" y="698500"/>
            <a:ext cx="6197600" cy="3486150"/>
          </a:xfrm>
          <a:ln/>
        </p:spPr>
      </p:sp>
      <p:sp>
        <p:nvSpPr>
          <p:cNvPr id="151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2640241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C38D832-1EF9-49DE-8B14-B134C102EA46}" type="datetime1">
              <a:rPr kumimoji="0" lang="en-US" altLang="en-US" sz="1200"/>
              <a:t>2/29/2024</a:t>
            </a:fld>
            <a:endParaRPr kumimoji="0" lang="en-US" altLang="en-US" sz="1200"/>
          </a:p>
        </p:txBody>
      </p:sp>
      <p:sp>
        <p:nvSpPr>
          <p:cNvPr id="1402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3E91436-4478-4AF7-8801-0FF8E5BB894E}" type="slidenum">
              <a:rPr kumimoji="0" lang="en-US" altLang="en-US" sz="1200"/>
              <a:pPr/>
              <a:t>39</a:t>
            </a:fld>
            <a:endParaRPr kumimoji="0" lang="en-US" altLang="en-US" sz="1200"/>
          </a:p>
        </p:txBody>
      </p:sp>
      <p:sp>
        <p:nvSpPr>
          <p:cNvPr id="140292" name="Rectangle 2"/>
          <p:cNvSpPr>
            <a:spLocks noGrp="1" noRot="1" noChangeAspect="1" noChangeArrowheads="1" noTextEdit="1"/>
          </p:cNvSpPr>
          <p:nvPr>
            <p:ph type="sldImg"/>
          </p:nvPr>
        </p:nvSpPr>
        <p:spPr>
          <a:xfrm>
            <a:off x="406400" y="698500"/>
            <a:ext cx="6197600" cy="3486150"/>
          </a:xfrm>
          <a:ln/>
        </p:spPr>
      </p:sp>
      <p:sp>
        <p:nvSpPr>
          <p:cNvPr id="140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607868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0B0B41-BAE3-41D1-8E5E-AAF852C79193}" type="datetime1">
              <a:rPr kumimoji="0" lang="en-US" altLang="en-US" sz="1200"/>
              <a:t>2/29/2024</a:t>
            </a:fld>
            <a:endParaRPr kumimoji="0" lang="en-US" altLang="en-US" sz="1200"/>
          </a:p>
        </p:txBody>
      </p:sp>
      <p:sp>
        <p:nvSpPr>
          <p:cNvPr id="14131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AE70AE1-1712-45B5-B301-684AEB79FE43}" type="slidenum">
              <a:rPr kumimoji="0" lang="en-US" altLang="en-US" sz="1200"/>
              <a:pPr/>
              <a:t>40</a:t>
            </a:fld>
            <a:endParaRPr kumimoji="0" lang="en-US" altLang="en-US" sz="1200"/>
          </a:p>
        </p:txBody>
      </p:sp>
      <p:sp>
        <p:nvSpPr>
          <p:cNvPr id="141316" name="Rectangle 2"/>
          <p:cNvSpPr>
            <a:spLocks noGrp="1" noRot="1" noChangeAspect="1" noChangeArrowheads="1" noTextEdit="1"/>
          </p:cNvSpPr>
          <p:nvPr>
            <p:ph type="sldImg"/>
          </p:nvPr>
        </p:nvSpPr>
        <p:spPr>
          <a:xfrm>
            <a:off x="406400" y="698500"/>
            <a:ext cx="6197600" cy="3486150"/>
          </a:xfrm>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6618941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0B0B41-BAE3-41D1-8E5E-AAF852C79193}" type="datetime1">
              <a:rPr kumimoji="0" lang="en-US" altLang="en-US" sz="1200"/>
              <a:t>2/29/2024</a:t>
            </a:fld>
            <a:endParaRPr kumimoji="0" lang="en-US" altLang="en-US" sz="1200"/>
          </a:p>
        </p:txBody>
      </p:sp>
      <p:sp>
        <p:nvSpPr>
          <p:cNvPr id="14131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AE70AE1-1712-45B5-B301-684AEB79FE43}" type="slidenum">
              <a:rPr kumimoji="0" lang="en-US" altLang="en-US" sz="1200"/>
              <a:pPr/>
              <a:t>41</a:t>
            </a:fld>
            <a:endParaRPr kumimoji="0" lang="en-US" altLang="en-US" sz="1200"/>
          </a:p>
        </p:txBody>
      </p:sp>
      <p:sp>
        <p:nvSpPr>
          <p:cNvPr id="141316" name="Rectangle 2"/>
          <p:cNvSpPr>
            <a:spLocks noGrp="1" noRot="1" noChangeAspect="1" noChangeArrowheads="1" noTextEdit="1"/>
          </p:cNvSpPr>
          <p:nvPr>
            <p:ph type="sldImg"/>
          </p:nvPr>
        </p:nvSpPr>
        <p:spPr>
          <a:xfrm>
            <a:off x="406400" y="698500"/>
            <a:ext cx="6197600" cy="3486150"/>
          </a:xfrm>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4103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161061-4CCF-40B3-9B0F-115BF69C410E}" type="datetime1">
              <a:rPr kumimoji="0" lang="en-US" altLang="en-US" sz="1200"/>
              <a:t>2/29/2024</a:t>
            </a:fld>
            <a:endParaRPr kumimoji="0" lang="en-US" altLang="en-US" sz="1200"/>
          </a:p>
        </p:txBody>
      </p:sp>
      <p:sp>
        <p:nvSpPr>
          <p:cNvPr id="1095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CB7D52-62F4-4C94-834F-08E2C6256365}" type="slidenum">
              <a:rPr kumimoji="0" lang="en-US" altLang="en-US" sz="1200"/>
              <a:pPr/>
              <a:t>4</a:t>
            </a:fld>
            <a:endParaRPr kumimoji="0" lang="en-US" altLang="en-US" sz="1200"/>
          </a:p>
        </p:txBody>
      </p:sp>
      <p:sp>
        <p:nvSpPr>
          <p:cNvPr id="109572" name="Rectangle 2"/>
          <p:cNvSpPr>
            <a:spLocks noGrp="1" noRot="1" noChangeAspect="1" noChangeArrowheads="1" noTextEdit="1"/>
          </p:cNvSpPr>
          <p:nvPr>
            <p:ph type="sldImg"/>
          </p:nvPr>
        </p:nvSpPr>
        <p:spPr>
          <a:xfrm>
            <a:off x="406400" y="698500"/>
            <a:ext cx="6197600" cy="3486150"/>
          </a:xfrm>
          <a:ln/>
        </p:spPr>
      </p:sp>
      <p:sp>
        <p:nvSpPr>
          <p:cNvPr id="1095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852496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F9AA75-75F1-4C61-839A-A73B01F3D1A8}" type="datetime1">
              <a:rPr kumimoji="0" lang="en-US" altLang="en-US" sz="1200"/>
              <a:t>2/29/2024</a:t>
            </a:fld>
            <a:endParaRPr kumimoji="0" lang="en-US" altLang="en-US" sz="1200"/>
          </a:p>
        </p:txBody>
      </p:sp>
      <p:sp>
        <p:nvSpPr>
          <p:cNvPr id="1423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87180E1-93D8-4E2F-8EC4-2B18765FF36E}" type="slidenum">
              <a:rPr kumimoji="0" lang="en-US" altLang="en-US" sz="1200"/>
              <a:pPr/>
              <a:t>42</a:t>
            </a:fld>
            <a:endParaRPr kumimoji="0" lang="en-US" altLang="en-US" sz="1200"/>
          </a:p>
        </p:txBody>
      </p:sp>
      <p:sp>
        <p:nvSpPr>
          <p:cNvPr id="142340" name="Rectangle 2"/>
          <p:cNvSpPr>
            <a:spLocks noGrp="1" noRot="1" noChangeAspect="1" noChangeArrowheads="1" noTextEdit="1"/>
          </p:cNvSpPr>
          <p:nvPr>
            <p:ph type="sldImg"/>
          </p:nvPr>
        </p:nvSpPr>
        <p:spPr>
          <a:xfrm>
            <a:off x="406400" y="698500"/>
            <a:ext cx="6197600" cy="3486150"/>
          </a:xfrm>
          <a:ln/>
        </p:spPr>
      </p:sp>
      <p:sp>
        <p:nvSpPr>
          <p:cNvPr id="142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9104892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21ABC55-CE99-4DA1-B88B-2EA9CE6393D3}" type="datetime1">
              <a:rPr kumimoji="0" lang="en-US" altLang="en-US" sz="1200"/>
              <a:t>2/29/2024</a:t>
            </a:fld>
            <a:endParaRPr kumimoji="0" lang="en-US" altLang="en-US" sz="1200"/>
          </a:p>
        </p:txBody>
      </p:sp>
      <p:sp>
        <p:nvSpPr>
          <p:cNvPr id="1433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D04A422-3D56-43FA-B677-91657E3FA518}" type="slidenum">
              <a:rPr kumimoji="0" lang="en-US" altLang="en-US" sz="1200"/>
              <a:pPr/>
              <a:t>43</a:t>
            </a:fld>
            <a:endParaRPr kumimoji="0" lang="en-US" altLang="en-US" sz="1200"/>
          </a:p>
        </p:txBody>
      </p:sp>
      <p:sp>
        <p:nvSpPr>
          <p:cNvPr id="143364" name="Rectangle 2"/>
          <p:cNvSpPr>
            <a:spLocks noGrp="1" noRot="1" noChangeAspect="1" noChangeArrowheads="1" noTextEdit="1"/>
          </p:cNvSpPr>
          <p:nvPr>
            <p:ph type="sldImg"/>
          </p:nvPr>
        </p:nvSpPr>
        <p:spPr>
          <a:xfrm>
            <a:off x="406400" y="698500"/>
            <a:ext cx="6197600" cy="3486150"/>
          </a:xfrm>
          <a:ln/>
        </p:spPr>
      </p:sp>
      <p:sp>
        <p:nvSpPr>
          <p:cNvPr id="1433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4256806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44</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8977767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45</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6490202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46</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7716507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47</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142559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48</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3100134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49</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006085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13EE9C-D057-4F33-98DB-B0CEF855617A}" type="datetime1">
              <a:rPr kumimoji="0" lang="en-US" altLang="en-US" sz="1200"/>
              <a:t>2/29/2024</a:t>
            </a:fld>
            <a:endParaRPr kumimoji="0" lang="en-US" altLang="en-US" sz="1200"/>
          </a:p>
        </p:txBody>
      </p:sp>
      <p:sp>
        <p:nvSpPr>
          <p:cNvPr id="1525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3659E97-C17F-4094-A29F-E2BF8E60205F}" type="slidenum">
              <a:rPr kumimoji="0" lang="en-US" altLang="en-US" sz="1200"/>
              <a:pPr/>
              <a:t>50</a:t>
            </a:fld>
            <a:endParaRPr kumimoji="0" lang="en-US" altLang="en-US" sz="1200"/>
          </a:p>
        </p:txBody>
      </p:sp>
      <p:sp>
        <p:nvSpPr>
          <p:cNvPr id="152580" name="Rectangle 2"/>
          <p:cNvSpPr>
            <a:spLocks noGrp="1" noRot="1" noChangeAspect="1" noChangeArrowheads="1" noTextEdit="1"/>
          </p:cNvSpPr>
          <p:nvPr>
            <p:ph type="sldImg"/>
          </p:nvPr>
        </p:nvSpPr>
        <p:spPr>
          <a:xfrm>
            <a:off x="406400" y="698500"/>
            <a:ext cx="6197600" cy="3486150"/>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0701845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FCC6C9-827C-418A-B9E6-D69CA26C327F}" type="datetime1">
              <a:rPr kumimoji="0" lang="en-US" altLang="en-US" sz="1200"/>
              <a:t>2/29/2024</a:t>
            </a:fld>
            <a:endParaRPr kumimoji="0" lang="en-US" altLang="en-US" sz="1200"/>
          </a:p>
        </p:txBody>
      </p:sp>
      <p:sp>
        <p:nvSpPr>
          <p:cNvPr id="15462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D3B6106-74EE-424F-A311-86BD194C3938}" type="slidenum">
              <a:rPr kumimoji="0" lang="en-US" altLang="en-US" sz="1200"/>
              <a:pPr/>
              <a:t>51</a:t>
            </a:fld>
            <a:endParaRPr kumimoji="0" lang="en-US" altLang="en-US" sz="1200"/>
          </a:p>
        </p:txBody>
      </p:sp>
      <p:sp>
        <p:nvSpPr>
          <p:cNvPr id="154628" name="Rectangle 2"/>
          <p:cNvSpPr>
            <a:spLocks noGrp="1" noRot="1" noChangeAspect="1" noChangeArrowheads="1" noTextEdit="1"/>
          </p:cNvSpPr>
          <p:nvPr>
            <p:ph type="sldImg"/>
          </p:nvPr>
        </p:nvSpPr>
        <p:spPr>
          <a:xfrm>
            <a:off x="406400" y="698500"/>
            <a:ext cx="6197600" cy="3486150"/>
          </a:xfrm>
          <a:ln/>
        </p:spPr>
      </p:sp>
      <p:sp>
        <p:nvSpPr>
          <p:cNvPr id="154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07907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A886EC3E-E0A9-44D6-8E13-007C72EB44C9}" type="datetime1">
              <a:rPr kumimoji="0" lang="en-US" altLang="en-US" sz="1200"/>
              <a:t>2/29/2024</a:t>
            </a:fld>
            <a:endParaRPr kumimoji="0" lang="en-US" altLang="en-US" sz="1200"/>
          </a:p>
        </p:txBody>
      </p:sp>
      <p:sp>
        <p:nvSpPr>
          <p:cNvPr id="11059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0821306-8BA3-484B-BC1D-E2793072B8A9}" type="slidenum">
              <a:rPr kumimoji="0" lang="en-US" altLang="en-US" sz="1200"/>
              <a:pPr/>
              <a:t>5</a:t>
            </a:fld>
            <a:endParaRPr kumimoji="0" lang="en-US" altLang="en-US" sz="1200"/>
          </a:p>
        </p:txBody>
      </p:sp>
      <p:sp>
        <p:nvSpPr>
          <p:cNvPr id="110596" name="Rectangle 2"/>
          <p:cNvSpPr>
            <a:spLocks noGrp="1" noRot="1" noChangeAspect="1" noChangeArrowheads="1" noTextEdit="1"/>
          </p:cNvSpPr>
          <p:nvPr>
            <p:ph type="sldImg"/>
          </p:nvPr>
        </p:nvSpPr>
        <p:spPr>
          <a:xfrm>
            <a:off x="406400" y="698500"/>
            <a:ext cx="6197600" cy="3486150"/>
          </a:xfrm>
          <a:ln/>
        </p:spPr>
      </p:sp>
      <p:sp>
        <p:nvSpPr>
          <p:cNvPr id="1105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427706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094A55B-9E58-491E-B717-7A92DD6D0F65}" type="datetime1">
              <a:rPr kumimoji="0" lang="en-US" altLang="en-US" sz="1200"/>
              <a:t>2/29/2024</a:t>
            </a:fld>
            <a:endParaRPr kumimoji="0" lang="en-US" altLang="en-US" sz="1200"/>
          </a:p>
        </p:txBody>
      </p:sp>
      <p:sp>
        <p:nvSpPr>
          <p:cNvPr id="15974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64039A3-8640-4D4F-AE76-471EAB5649C3}" type="slidenum">
              <a:rPr kumimoji="0" lang="en-US" altLang="en-US" sz="1200"/>
              <a:pPr/>
              <a:t>52</a:t>
            </a:fld>
            <a:endParaRPr kumimoji="0" lang="en-US" altLang="en-US" sz="1200"/>
          </a:p>
        </p:txBody>
      </p:sp>
      <p:sp>
        <p:nvSpPr>
          <p:cNvPr id="159748" name="Rectangle 2"/>
          <p:cNvSpPr>
            <a:spLocks noGrp="1" noRot="1" noChangeAspect="1" noChangeArrowheads="1" noTextEdit="1"/>
          </p:cNvSpPr>
          <p:nvPr>
            <p:ph type="sldImg"/>
          </p:nvPr>
        </p:nvSpPr>
        <p:spPr>
          <a:xfrm>
            <a:off x="406400" y="698500"/>
            <a:ext cx="6197600" cy="3486150"/>
          </a:xfrm>
          <a:ln/>
        </p:spPr>
      </p:sp>
      <p:sp>
        <p:nvSpPr>
          <p:cNvPr id="159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1382884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53</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0534988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54</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2958810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59</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866035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60</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0043269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61</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9089930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62</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614996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63</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5922498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64</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685321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65</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604903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406400" y="698500"/>
            <a:ext cx="6197600" cy="3486150"/>
          </a:xfrm>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3312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026C37-E607-4BA3-95CB-5030AF9BB628}" type="datetime1">
              <a:rPr kumimoji="0" lang="en-US" altLang="en-US" sz="1200"/>
              <a:t>2/29/2024</a:t>
            </a:fld>
            <a:endParaRPr kumimoji="0" lang="en-US" altLang="en-US" sz="1200"/>
          </a:p>
        </p:txBody>
      </p:sp>
      <p:sp>
        <p:nvSpPr>
          <p:cNvPr id="1331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100F946-03E1-48F5-B284-88DB98DC8810}" type="slidenum">
              <a:rPr kumimoji="0" lang="en-US" altLang="en-US" sz="1200"/>
              <a:pPr/>
              <a:t>6</a:t>
            </a:fld>
            <a:endParaRPr kumimoji="0" lang="en-US" altLang="en-US" sz="1200"/>
          </a:p>
        </p:txBody>
      </p:sp>
    </p:spTree>
    <p:extLst>
      <p:ext uri="{BB962C8B-B14F-4D97-AF65-F5344CB8AC3E}">
        <p14:creationId xmlns:p14="http://schemas.microsoft.com/office/powerpoint/2010/main" val="24756544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E7D7648-D021-4F76-B370-3D078E7D3B11}" type="datetime1">
              <a:rPr kumimoji="0" lang="en-US" altLang="en-US" sz="1200"/>
              <a:t>2/29/2024</a:t>
            </a:fld>
            <a:endParaRPr kumimoji="0" lang="en-US" altLang="en-US" sz="1200"/>
          </a:p>
        </p:txBody>
      </p:sp>
      <p:sp>
        <p:nvSpPr>
          <p:cNvPr id="1607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08C339-A342-4565-B90C-59100DECFA38}" type="slidenum">
              <a:rPr kumimoji="0" lang="en-US" altLang="en-US" sz="1200"/>
              <a:pPr/>
              <a:t>66</a:t>
            </a:fld>
            <a:endParaRPr kumimoji="0" lang="en-US" altLang="en-US" sz="1200"/>
          </a:p>
        </p:txBody>
      </p:sp>
      <p:sp>
        <p:nvSpPr>
          <p:cNvPr id="160772" name="Rectangle 2"/>
          <p:cNvSpPr>
            <a:spLocks noGrp="1" noRot="1" noChangeAspect="1" noChangeArrowheads="1" noTextEdit="1"/>
          </p:cNvSpPr>
          <p:nvPr>
            <p:ph type="sldImg"/>
          </p:nvPr>
        </p:nvSpPr>
        <p:spPr>
          <a:xfrm>
            <a:off x="406400" y="698500"/>
            <a:ext cx="6197600" cy="3486150"/>
          </a:xfrm>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8998779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B994DC-339B-4D5F-87C0-36BB220429A3}" type="datetime1">
              <a:rPr kumimoji="0" lang="en-US" altLang="en-US" sz="1200"/>
              <a:t>2/29/2024</a:t>
            </a:fld>
            <a:endParaRPr kumimoji="0" lang="en-US" altLang="en-US" sz="1200"/>
          </a:p>
        </p:txBody>
      </p:sp>
      <p:sp>
        <p:nvSpPr>
          <p:cNvPr id="15565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B343661-0FA1-4268-A3B6-7966FD38DF9B}" type="slidenum">
              <a:rPr kumimoji="0" lang="en-US" altLang="en-US" sz="1200"/>
              <a:pPr/>
              <a:t>67</a:t>
            </a:fld>
            <a:endParaRPr kumimoji="0" lang="en-US" altLang="en-US" sz="1200"/>
          </a:p>
        </p:txBody>
      </p:sp>
      <p:sp>
        <p:nvSpPr>
          <p:cNvPr id="155652" name="Rectangle 2"/>
          <p:cNvSpPr>
            <a:spLocks noGrp="1" noRot="1" noChangeAspect="1" noChangeArrowheads="1" noTextEdit="1"/>
          </p:cNvSpPr>
          <p:nvPr>
            <p:ph type="sldImg"/>
          </p:nvPr>
        </p:nvSpPr>
        <p:spPr>
          <a:xfrm>
            <a:off x="406400" y="698500"/>
            <a:ext cx="6197600" cy="3486150"/>
          </a:xfrm>
          <a:ln/>
        </p:spPr>
      </p:sp>
      <p:sp>
        <p:nvSpPr>
          <p:cNvPr id="155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4802779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2DA739-9CF9-441A-BBEA-C4D2E003BA5E}" type="datetime1">
              <a:rPr kumimoji="0" lang="en-US" altLang="en-US" sz="1200"/>
              <a:t>2/29/2024</a:t>
            </a:fld>
            <a:endParaRPr kumimoji="0" lang="en-US" altLang="en-US" sz="1200"/>
          </a:p>
        </p:txBody>
      </p:sp>
      <p:sp>
        <p:nvSpPr>
          <p:cNvPr id="15667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E2393F-A947-4B31-9CCD-31EB13EEDD25}" type="slidenum">
              <a:rPr kumimoji="0" lang="en-US" altLang="en-US" sz="1200"/>
              <a:pPr/>
              <a:t>68</a:t>
            </a:fld>
            <a:endParaRPr kumimoji="0" lang="en-US" altLang="en-US" sz="1200"/>
          </a:p>
        </p:txBody>
      </p:sp>
      <p:sp>
        <p:nvSpPr>
          <p:cNvPr id="156676" name="Rectangle 2"/>
          <p:cNvSpPr>
            <a:spLocks noGrp="1" noRot="1" noChangeAspect="1" noChangeArrowheads="1" noTextEdit="1"/>
          </p:cNvSpPr>
          <p:nvPr>
            <p:ph type="sldImg"/>
          </p:nvPr>
        </p:nvSpPr>
        <p:spPr>
          <a:xfrm>
            <a:off x="406400" y="698500"/>
            <a:ext cx="6197600" cy="3486150"/>
          </a:xfrm>
          <a:ln/>
        </p:spPr>
      </p:sp>
      <p:sp>
        <p:nvSpPr>
          <p:cNvPr id="156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4633755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1B91B76-8EC0-4695-8529-B815B4895877}" type="datetime1">
              <a:rPr kumimoji="0" lang="en-US" altLang="en-US" sz="1200"/>
              <a:t>2/29/2024</a:t>
            </a:fld>
            <a:endParaRPr kumimoji="0" lang="en-US" altLang="en-US" sz="1200"/>
          </a:p>
        </p:txBody>
      </p:sp>
      <p:sp>
        <p:nvSpPr>
          <p:cNvPr id="1576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5101E6-E13D-4E57-A72F-E99D0ADFFF01}" type="slidenum">
              <a:rPr kumimoji="0" lang="en-US" altLang="en-US" sz="1200"/>
              <a:pPr/>
              <a:t>69</a:t>
            </a:fld>
            <a:endParaRPr kumimoji="0" lang="en-US" altLang="en-US" sz="120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76591437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1B91B76-8EC0-4695-8529-B815B4895877}" type="datetime1">
              <a:rPr kumimoji="0" lang="en-US" altLang="en-US" sz="1200"/>
              <a:t>2/29/2024</a:t>
            </a:fld>
            <a:endParaRPr kumimoji="0" lang="en-US" altLang="en-US" sz="1200"/>
          </a:p>
        </p:txBody>
      </p:sp>
      <p:sp>
        <p:nvSpPr>
          <p:cNvPr id="1576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5101E6-E13D-4E57-A72F-E99D0ADFFF01}" type="slidenum">
              <a:rPr kumimoji="0" lang="en-US" altLang="en-US" sz="1200"/>
              <a:pPr/>
              <a:t>70</a:t>
            </a:fld>
            <a:endParaRPr kumimoji="0" lang="en-US" altLang="en-US" sz="120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Tree>
    <p:extLst>
      <p:ext uri="{BB962C8B-B14F-4D97-AF65-F5344CB8AC3E}">
        <p14:creationId xmlns:p14="http://schemas.microsoft.com/office/powerpoint/2010/main" val="34436439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1B91B76-8EC0-4695-8529-B815B4895877}" type="datetime1">
              <a:rPr kumimoji="0" lang="en-US" altLang="en-US" sz="1200"/>
              <a:t>2/29/2024</a:t>
            </a:fld>
            <a:endParaRPr kumimoji="0" lang="en-US" altLang="en-US" sz="1200"/>
          </a:p>
        </p:txBody>
      </p:sp>
      <p:sp>
        <p:nvSpPr>
          <p:cNvPr id="1576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5101E6-E13D-4E57-A72F-E99D0ADFFF01}" type="slidenum">
              <a:rPr kumimoji="0" lang="en-US" altLang="en-US" sz="1200"/>
              <a:pPr/>
              <a:t>71</a:t>
            </a:fld>
            <a:endParaRPr kumimoji="0" lang="en-US" altLang="en-US" sz="120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2876932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1B91B76-8EC0-4695-8529-B815B4895877}" type="datetime1">
              <a:rPr kumimoji="0" lang="en-US" altLang="en-US" sz="1200"/>
              <a:t>2/29/2024</a:t>
            </a:fld>
            <a:endParaRPr kumimoji="0" lang="en-US" altLang="en-US" sz="1200"/>
          </a:p>
        </p:txBody>
      </p:sp>
      <p:sp>
        <p:nvSpPr>
          <p:cNvPr id="1576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5101E6-E13D-4E57-A72F-E99D0ADFFF01}" type="slidenum">
              <a:rPr kumimoji="0" lang="en-US" altLang="en-US" sz="1200"/>
              <a:pPr/>
              <a:t>72</a:t>
            </a:fld>
            <a:endParaRPr kumimoji="0" lang="en-US" altLang="en-US" sz="1200"/>
          </a:p>
        </p:txBody>
      </p:sp>
      <p:sp>
        <p:nvSpPr>
          <p:cNvPr id="157700" name="Rectangle 2"/>
          <p:cNvSpPr>
            <a:spLocks noGrp="1" noRot="1" noChangeAspect="1" noChangeArrowheads="1" noTextEdit="1"/>
          </p:cNvSpPr>
          <p:nvPr>
            <p:ph type="sldImg"/>
          </p:nvPr>
        </p:nvSpPr>
        <p:spPr>
          <a:xfrm>
            <a:off x="406400" y="698500"/>
            <a:ext cx="6197600" cy="3486150"/>
          </a:xfrm>
          <a:ln/>
        </p:spPr>
      </p:sp>
      <p:sp>
        <p:nvSpPr>
          <p:cNvPr id="157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92893894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xfrm>
            <a:off x="406400" y="698500"/>
            <a:ext cx="6197600" cy="3486150"/>
          </a:xfrm>
          <a:ln/>
        </p:spPr>
      </p:sp>
      <p:sp>
        <p:nvSpPr>
          <p:cNvPr id="162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6282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EB5822D-AEBA-441A-86AA-9B9FF460D79A}" type="datetime1">
              <a:rPr kumimoji="0" lang="en-US" altLang="en-US" sz="1200"/>
              <a:t>2/29/2024</a:t>
            </a:fld>
            <a:endParaRPr kumimoji="0" lang="en-US" altLang="en-US" sz="1200"/>
          </a:p>
        </p:txBody>
      </p:sp>
      <p:sp>
        <p:nvSpPr>
          <p:cNvPr id="162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8565076-1D87-4C0B-885C-01CD3F4B2D68}" type="slidenum">
              <a:rPr kumimoji="0" lang="en-US" altLang="en-US" sz="1200"/>
              <a:pPr/>
              <a:t>73</a:t>
            </a:fld>
            <a:endParaRPr kumimoji="0" lang="en-US" altLang="en-US" sz="1200"/>
          </a:p>
        </p:txBody>
      </p:sp>
    </p:spTree>
    <p:extLst>
      <p:ext uri="{BB962C8B-B14F-4D97-AF65-F5344CB8AC3E}">
        <p14:creationId xmlns:p14="http://schemas.microsoft.com/office/powerpoint/2010/main" val="225815520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11E13D-63E7-46BF-A783-D338FF2E78C9}" type="datetime1">
              <a:rPr kumimoji="0" lang="en-US" altLang="en-US" sz="1200"/>
              <a:t>2/29/2024</a:t>
            </a:fld>
            <a:endParaRPr kumimoji="0" lang="en-US" altLang="en-US" sz="1200"/>
          </a:p>
        </p:txBody>
      </p:sp>
      <p:sp>
        <p:nvSpPr>
          <p:cNvPr id="1638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22AF57E-A118-4AA5-A722-A8A8283B9FC7}" type="slidenum">
              <a:rPr kumimoji="0" lang="en-US" altLang="en-US" sz="1200"/>
              <a:pPr/>
              <a:t>74</a:t>
            </a:fld>
            <a:endParaRPr kumimoji="0" lang="en-US" altLang="en-US" sz="1200"/>
          </a:p>
        </p:txBody>
      </p:sp>
      <p:sp>
        <p:nvSpPr>
          <p:cNvPr id="163844" name="Rectangle 2"/>
          <p:cNvSpPr>
            <a:spLocks noGrp="1" noRot="1" noChangeAspect="1" noChangeArrowheads="1" noTextEdit="1"/>
          </p:cNvSpPr>
          <p:nvPr>
            <p:ph type="sldImg"/>
          </p:nvPr>
        </p:nvSpPr>
        <p:spPr>
          <a:xfrm>
            <a:off x="406400" y="698500"/>
            <a:ext cx="6197600" cy="3486150"/>
          </a:xfrm>
          <a:ln/>
        </p:spPr>
      </p:sp>
      <p:sp>
        <p:nvSpPr>
          <p:cNvPr id="163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7183716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xfrm>
            <a:off x="406400" y="698500"/>
            <a:ext cx="6197600" cy="3486150"/>
          </a:xfrm>
          <a:ln/>
        </p:spPr>
      </p:sp>
      <p:sp>
        <p:nvSpPr>
          <p:cNvPr id="166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6691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88ED520-2735-4372-B63D-FCE6430979EC}" type="datetime1">
              <a:rPr kumimoji="0" lang="en-US" altLang="en-US" sz="1200"/>
              <a:t>2/29/2024</a:t>
            </a:fld>
            <a:endParaRPr kumimoji="0" lang="en-US" altLang="en-US" sz="1200"/>
          </a:p>
        </p:txBody>
      </p:sp>
      <p:sp>
        <p:nvSpPr>
          <p:cNvPr id="1669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0C2C139-8362-4892-99B1-1ADD60F3E912}" type="slidenum">
              <a:rPr kumimoji="0" lang="en-US" altLang="en-US" sz="1200"/>
              <a:pPr/>
              <a:t>78</a:t>
            </a:fld>
            <a:endParaRPr kumimoji="0" lang="en-US" altLang="en-US" sz="1200"/>
          </a:p>
        </p:txBody>
      </p:sp>
    </p:spTree>
    <p:extLst>
      <p:ext uri="{BB962C8B-B14F-4D97-AF65-F5344CB8AC3E}">
        <p14:creationId xmlns:p14="http://schemas.microsoft.com/office/powerpoint/2010/main" val="4042518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406400" y="698500"/>
            <a:ext cx="6197600" cy="3486150"/>
          </a:xfrm>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3414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02BC899-6B59-4617-868A-9C2489D46313}" type="datetime1">
              <a:rPr kumimoji="0" lang="en-US" altLang="en-US" sz="1200"/>
              <a:t>2/29/2024</a:t>
            </a:fld>
            <a:endParaRPr kumimoji="0" lang="en-US" altLang="en-US" sz="1200"/>
          </a:p>
        </p:txBody>
      </p:sp>
      <p:sp>
        <p:nvSpPr>
          <p:cNvPr id="1341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12B0CC-789F-4995-8DC2-DD8EB9AA5F70}" type="slidenum">
              <a:rPr kumimoji="0" lang="en-US" altLang="en-US" sz="1200"/>
              <a:pPr/>
              <a:t>7</a:t>
            </a:fld>
            <a:endParaRPr kumimoji="0" lang="en-US" altLang="en-US" sz="1200"/>
          </a:p>
        </p:txBody>
      </p:sp>
    </p:spTree>
    <p:extLst>
      <p:ext uri="{BB962C8B-B14F-4D97-AF65-F5344CB8AC3E}">
        <p14:creationId xmlns:p14="http://schemas.microsoft.com/office/powerpoint/2010/main" val="167935465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xfrm>
            <a:off x="406400" y="698500"/>
            <a:ext cx="6197600" cy="3486150"/>
          </a:xfrm>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679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3B00E0-A63B-48E9-8BE5-4B9A1D4A129D}" type="datetime1">
              <a:rPr kumimoji="0" lang="en-US" altLang="en-US" sz="1200"/>
              <a:t>2/29/2024</a:t>
            </a:fld>
            <a:endParaRPr kumimoji="0" lang="en-US" altLang="en-US" sz="1200"/>
          </a:p>
        </p:txBody>
      </p:sp>
      <p:sp>
        <p:nvSpPr>
          <p:cNvPr id="1679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3A14D5A-CC48-4A21-B73B-476F595799A8}" type="slidenum">
              <a:rPr kumimoji="0" lang="en-US" altLang="en-US" sz="1200"/>
              <a:pPr/>
              <a:t>79</a:t>
            </a:fld>
            <a:endParaRPr kumimoji="0" lang="en-US" altLang="en-US" sz="1200"/>
          </a:p>
        </p:txBody>
      </p:sp>
    </p:spTree>
    <p:extLst>
      <p:ext uri="{BB962C8B-B14F-4D97-AF65-F5344CB8AC3E}">
        <p14:creationId xmlns:p14="http://schemas.microsoft.com/office/powerpoint/2010/main" val="296829906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xfrm>
            <a:off x="406400" y="698500"/>
            <a:ext cx="6197600" cy="3486150"/>
          </a:xfrm>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679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3B00E0-A63B-48E9-8BE5-4B9A1D4A129D}" type="datetime1">
              <a:rPr kumimoji="0" lang="en-US" altLang="en-US" sz="1200"/>
              <a:t>2/29/2024</a:t>
            </a:fld>
            <a:endParaRPr kumimoji="0" lang="en-US" altLang="en-US" sz="1200"/>
          </a:p>
        </p:txBody>
      </p:sp>
      <p:sp>
        <p:nvSpPr>
          <p:cNvPr id="1679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3A14D5A-CC48-4A21-B73B-476F595799A8}" type="slidenum">
              <a:rPr kumimoji="0" lang="en-US" altLang="en-US" sz="1200"/>
              <a:pPr/>
              <a:t>80</a:t>
            </a:fld>
            <a:endParaRPr kumimoji="0" lang="en-US" altLang="en-US" sz="1200"/>
          </a:p>
        </p:txBody>
      </p:sp>
    </p:spTree>
    <p:extLst>
      <p:ext uri="{BB962C8B-B14F-4D97-AF65-F5344CB8AC3E}">
        <p14:creationId xmlns:p14="http://schemas.microsoft.com/office/powerpoint/2010/main" val="269190051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A06A317-2017-4559-A4B8-C0465A86E990}" type="datetime1">
              <a:rPr kumimoji="0" lang="en-US" altLang="en-US" sz="1200"/>
              <a:t>2/29/2024</a:t>
            </a:fld>
            <a:endParaRPr kumimoji="0" lang="en-US" altLang="en-US" sz="1200"/>
          </a:p>
        </p:txBody>
      </p:sp>
      <p:sp>
        <p:nvSpPr>
          <p:cNvPr id="1730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0F860D-E9FF-4FFE-9633-FD29D1E5D2A5}" type="slidenum">
              <a:rPr kumimoji="0" lang="en-US" altLang="en-US" sz="1200"/>
              <a:pPr/>
              <a:t>94</a:t>
            </a:fld>
            <a:endParaRPr kumimoji="0" lang="en-US" altLang="en-US" sz="1200"/>
          </a:p>
        </p:txBody>
      </p:sp>
      <p:sp>
        <p:nvSpPr>
          <p:cNvPr id="173060" name="Rectangle 2"/>
          <p:cNvSpPr>
            <a:spLocks noGrp="1" noRot="1" noChangeAspect="1" noChangeArrowheads="1" noTextEdit="1"/>
          </p:cNvSpPr>
          <p:nvPr>
            <p:ph type="sldImg"/>
          </p:nvPr>
        </p:nvSpPr>
        <p:spPr>
          <a:xfrm>
            <a:off x="406400" y="698500"/>
            <a:ext cx="6197600" cy="3486150"/>
          </a:xfrm>
          <a:ln/>
        </p:spPr>
      </p:sp>
      <p:sp>
        <p:nvSpPr>
          <p:cNvPr id="173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76980305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xfrm>
            <a:off x="406400" y="698500"/>
            <a:ext cx="6197600" cy="3486150"/>
          </a:xfrm>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1740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8FF651B-5FFB-4790-816A-949708C3A617}" type="datetime1">
              <a:rPr kumimoji="0" lang="en-US" altLang="en-US" sz="1200"/>
              <a:t>2/29/2024</a:t>
            </a:fld>
            <a:endParaRPr kumimoji="0" lang="en-US" altLang="en-US" sz="1200"/>
          </a:p>
        </p:txBody>
      </p:sp>
      <p:sp>
        <p:nvSpPr>
          <p:cNvPr id="1740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9A39490-44E8-42FF-8861-B8CEAD2E67A3}" type="slidenum">
              <a:rPr kumimoji="0" lang="en-US" altLang="en-US" sz="1200"/>
              <a:pPr/>
              <a:t>95</a:t>
            </a:fld>
            <a:endParaRPr kumimoji="0" lang="en-US" altLang="en-US" sz="1200"/>
          </a:p>
        </p:txBody>
      </p:sp>
    </p:spTree>
    <p:extLst>
      <p:ext uri="{BB962C8B-B14F-4D97-AF65-F5344CB8AC3E}">
        <p14:creationId xmlns:p14="http://schemas.microsoft.com/office/powerpoint/2010/main" val="57745084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85AE1F-C70E-41C9-8867-E1EB0219B1EC}" type="datetime1">
              <a:rPr kumimoji="0" lang="en-US" altLang="en-US" sz="1200"/>
              <a:t>2/29/2024</a:t>
            </a:fld>
            <a:endParaRPr kumimoji="0" lang="en-US" altLang="en-US" sz="1200"/>
          </a:p>
        </p:txBody>
      </p:sp>
      <p:sp>
        <p:nvSpPr>
          <p:cNvPr id="1761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F6C735-9A2E-43C9-A5D0-297721FC3B91}" type="slidenum">
              <a:rPr kumimoji="0" lang="en-US" altLang="en-US" sz="1200"/>
              <a:pPr/>
              <a:t>96</a:t>
            </a:fld>
            <a:endParaRPr kumimoji="0" lang="en-US" altLang="en-US" sz="1200"/>
          </a:p>
        </p:txBody>
      </p:sp>
      <p:sp>
        <p:nvSpPr>
          <p:cNvPr id="176132" name="Rectangle 2"/>
          <p:cNvSpPr>
            <a:spLocks noGrp="1" noRot="1" noChangeAspect="1" noChangeArrowheads="1" noTextEdit="1"/>
          </p:cNvSpPr>
          <p:nvPr>
            <p:ph type="sldImg"/>
          </p:nvPr>
        </p:nvSpPr>
        <p:spPr>
          <a:xfrm>
            <a:off x="406400" y="698500"/>
            <a:ext cx="6197600" cy="3486150"/>
          </a:xfrm>
          <a:ln/>
        </p:spPr>
      </p:sp>
      <p:sp>
        <p:nvSpPr>
          <p:cNvPr id="176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501657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B900798-3B48-4714-A780-F7C0DBEDAE09}" type="datetime1">
              <a:rPr kumimoji="0" lang="en-US" altLang="en-US" sz="1200"/>
              <a:t>2/29/2024</a:t>
            </a:fld>
            <a:endParaRPr kumimoji="0" lang="en-US" altLang="en-US" sz="1200"/>
          </a:p>
        </p:txBody>
      </p:sp>
      <p:sp>
        <p:nvSpPr>
          <p:cNvPr id="1126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37CA1E2-B3B3-42D2-A1AE-857AEB550130}" type="slidenum">
              <a:rPr kumimoji="0" lang="en-US" altLang="en-US" sz="1200"/>
              <a:pPr/>
              <a:t>8</a:t>
            </a:fld>
            <a:endParaRPr kumimoji="0" lang="en-US" altLang="en-US" sz="1200"/>
          </a:p>
        </p:txBody>
      </p:sp>
      <p:sp>
        <p:nvSpPr>
          <p:cNvPr id="112644" name="Rectangle 2"/>
          <p:cNvSpPr>
            <a:spLocks noGrp="1" noRot="1" noChangeAspect="1" noChangeArrowheads="1" noTextEdit="1"/>
          </p:cNvSpPr>
          <p:nvPr>
            <p:ph type="sldImg"/>
          </p:nvPr>
        </p:nvSpPr>
        <p:spPr>
          <a:xfrm>
            <a:off x="406400" y="698500"/>
            <a:ext cx="6197600" cy="3486150"/>
          </a:xfrm>
          <a:ln/>
        </p:spPr>
      </p:sp>
      <p:sp>
        <p:nvSpPr>
          <p:cNvPr id="1126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922292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C3BFA4-1C9B-486D-B568-B249AC1DC71D}" type="datetime1">
              <a:rPr kumimoji="0" lang="en-US" altLang="en-US" sz="1200"/>
              <a:t>2/29/2024</a:t>
            </a:fld>
            <a:endParaRPr kumimoji="0" lang="en-US" altLang="en-US" sz="1200"/>
          </a:p>
        </p:txBody>
      </p:sp>
      <p:sp>
        <p:nvSpPr>
          <p:cNvPr id="1136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2F418F-1431-4236-A981-3BA9AC0D7DF1}" type="slidenum">
              <a:rPr kumimoji="0" lang="en-US" altLang="en-US" sz="1200"/>
              <a:pPr/>
              <a:t>9</a:t>
            </a:fld>
            <a:endParaRPr kumimoji="0" lang="en-US" altLang="en-US" sz="1200"/>
          </a:p>
        </p:txBody>
      </p:sp>
      <p:sp>
        <p:nvSpPr>
          <p:cNvPr id="113668" name="Rectangle 2"/>
          <p:cNvSpPr>
            <a:spLocks noGrp="1" noRot="1" noChangeAspect="1" noChangeArrowheads="1" noTextEdit="1"/>
          </p:cNvSpPr>
          <p:nvPr>
            <p:ph type="sldImg"/>
          </p:nvPr>
        </p:nvSpPr>
        <p:spPr>
          <a:xfrm>
            <a:off x="406400" y="698500"/>
            <a:ext cx="6197600" cy="3486150"/>
          </a:xfrm>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245247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400"/>
          </a:p>
        </p:txBody>
      </p:sp>
      <p:sp>
        <p:nvSpPr>
          <p:cNvPr id="5" name="Arc 3"/>
          <p:cNvSpPr>
            <a:spLocks/>
          </p:cNvSpPr>
          <p:nvPr/>
        </p:nvSpPr>
        <p:spPr bwMode="auto">
          <a:xfrm>
            <a:off x="0" y="842963"/>
            <a:ext cx="2641600" cy="60182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1F98D5C0-966D-4E57-80BF-767B63A07614}" type="datetime4">
              <a:rPr lang="en-US" smtClean="0"/>
              <a:t>February 29, 2024</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r>
              <a:rPr lang="en-US" altLang="en-US"/>
              <a:t>Copyright © 2000-12 Randal C. Picker</a:t>
            </a:r>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5096878F-0785-4B54-A42C-7BD1194B2D75}" type="slidenum">
              <a:rPr lang="en-US" altLang="en-US"/>
              <a:pPr/>
              <a:t>‹#›</a:t>
            </a:fld>
            <a:endParaRPr lang="en-US" altLang="en-US"/>
          </a:p>
        </p:txBody>
      </p:sp>
    </p:spTree>
    <p:extLst>
      <p:ext uri="{BB962C8B-B14F-4D97-AF65-F5344CB8AC3E}">
        <p14:creationId xmlns:p14="http://schemas.microsoft.com/office/powerpoint/2010/main" val="2186729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C45DABAC-D9B4-45C4-8164-032E27ED7DFA}" type="datetime4">
              <a:rPr lang="en-US" smtClean="0"/>
              <a:t>February 29, 2024</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E7FD371F-E3AA-49CE-A6E7-D958BCDAD3D9}" type="slidenum">
              <a:rPr lang="en-US" altLang="en-US"/>
              <a:pPr/>
              <a:t>‹#›</a:t>
            </a:fld>
            <a:endParaRPr lang="en-US" altLang="en-US"/>
          </a:p>
        </p:txBody>
      </p:sp>
    </p:spTree>
    <p:extLst>
      <p:ext uri="{BB962C8B-B14F-4D97-AF65-F5344CB8AC3E}">
        <p14:creationId xmlns:p14="http://schemas.microsoft.com/office/powerpoint/2010/main" val="13334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FCD595F2-6195-4BB9-8A82-E19B748DDCFD}" type="datetime4">
              <a:rPr lang="en-US" smtClean="0"/>
              <a:t>February 29, 2024</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8280050A-4FA4-4C6C-8619-B733989F94ED}" type="slidenum">
              <a:rPr lang="en-US" altLang="en-US"/>
              <a:pPr/>
              <a:t>‹#›</a:t>
            </a:fld>
            <a:endParaRPr lang="en-US" altLang="en-US"/>
          </a:p>
        </p:txBody>
      </p:sp>
    </p:spTree>
    <p:extLst>
      <p:ext uri="{BB962C8B-B14F-4D97-AF65-F5344CB8AC3E}">
        <p14:creationId xmlns:p14="http://schemas.microsoft.com/office/powerpoint/2010/main" val="398876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
              <a:defRPr sz="4000">
                <a:solidFill>
                  <a:srgbClr val="0000FF"/>
                </a:solidFill>
              </a:defRPr>
            </a:lvl1pPr>
            <a:lvl2pPr marL="742950" indent="-285750">
              <a:buFont typeface="Wingdings" panose="05000000000000000000" pitchFamily="2" charset="2"/>
              <a:buChar char="§"/>
              <a:defRPr sz="3600"/>
            </a:lvl2pPr>
            <a:lvl3pPr marL="1143000" indent="-228600">
              <a:buFont typeface="Wingdings" panose="05000000000000000000" pitchFamily="2" charset="2"/>
              <a:buChar char="§"/>
              <a:defRPr sz="3600"/>
            </a:lvl3pPr>
            <a:lvl4pPr marL="1600200" indent="-228600">
              <a:buFont typeface="Wingdings" panose="05000000000000000000" pitchFamily="2" charset="2"/>
              <a:buChar char="§"/>
              <a:defRPr sz="3200"/>
            </a:lvl4pPr>
            <a:lvl5pPr marL="2057400" indent="-22860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7"/>
          <p:cNvSpPr>
            <a:spLocks noGrp="1" noChangeArrowheads="1"/>
          </p:cNvSpPr>
          <p:nvPr>
            <p:ph type="sldNum" sz="quarter" idx="12"/>
          </p:nvPr>
        </p:nvSpPr>
        <p:spPr>
          <a:ln/>
        </p:spPr>
        <p:txBody>
          <a:bodyPr/>
          <a:lstStyle>
            <a:lvl1pPr>
              <a:defRPr/>
            </a:lvl1pPr>
          </a:lstStyle>
          <a:p>
            <a:fld id="{AF5E4324-E9FD-4161-8079-4DB19CA109A4}" type="slidenum">
              <a:rPr lang="en-US" altLang="en-US"/>
              <a:pPr/>
              <a:t>‹#›</a:t>
            </a:fld>
            <a:endParaRPr lang="en-US" altLang="en-US"/>
          </a:p>
        </p:txBody>
      </p:sp>
    </p:spTree>
    <p:extLst>
      <p:ext uri="{BB962C8B-B14F-4D97-AF65-F5344CB8AC3E}">
        <p14:creationId xmlns:p14="http://schemas.microsoft.com/office/powerpoint/2010/main" val="217831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BDEBDD02-8303-4B50-9324-113090428DC2}" type="datetime4">
              <a:rPr lang="en-US" smtClean="0"/>
              <a:t>February 29, 2024</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A2ADF2CA-BB5C-45BC-A21C-6D27927330C3}" type="slidenum">
              <a:rPr lang="en-US" altLang="en-US"/>
              <a:pPr/>
              <a:t>‹#›</a:t>
            </a:fld>
            <a:endParaRPr lang="en-US" altLang="en-US"/>
          </a:p>
        </p:txBody>
      </p:sp>
    </p:spTree>
    <p:extLst>
      <p:ext uri="{BB962C8B-B14F-4D97-AF65-F5344CB8AC3E}">
        <p14:creationId xmlns:p14="http://schemas.microsoft.com/office/powerpoint/2010/main" val="166209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EBB45E36-2CDA-4017-917F-C4BF8E911B26}" type="datetime4">
              <a:rPr lang="en-US" smtClean="0"/>
              <a:t>February 29, 2024</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7CDFC145-3FF5-4776-B80C-AA40E74CDB1F}" type="slidenum">
              <a:rPr lang="en-US" altLang="en-US"/>
              <a:pPr/>
              <a:t>‹#›</a:t>
            </a:fld>
            <a:endParaRPr lang="en-US" altLang="en-US"/>
          </a:p>
        </p:txBody>
      </p:sp>
    </p:spTree>
    <p:extLst>
      <p:ext uri="{BB962C8B-B14F-4D97-AF65-F5344CB8AC3E}">
        <p14:creationId xmlns:p14="http://schemas.microsoft.com/office/powerpoint/2010/main" val="363781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DFC9E3C6-2426-419A-8546-4E5032FB9EDD}" type="datetime4">
              <a:rPr lang="en-US" smtClean="0"/>
              <a:t>February 29, 2024</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3A6FE7A0-EE44-4E41-A3FE-D3519F97A5A8}" type="slidenum">
              <a:rPr lang="en-US" altLang="en-US"/>
              <a:pPr/>
              <a:t>‹#›</a:t>
            </a:fld>
            <a:endParaRPr lang="en-US" altLang="en-US"/>
          </a:p>
        </p:txBody>
      </p:sp>
    </p:spTree>
    <p:extLst>
      <p:ext uri="{BB962C8B-B14F-4D97-AF65-F5344CB8AC3E}">
        <p14:creationId xmlns:p14="http://schemas.microsoft.com/office/powerpoint/2010/main" val="185085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2C374E69-F44C-4950-AB4A-765DB0396455}" type="datetime4">
              <a:rPr lang="en-US" smtClean="0"/>
              <a:t>February 29, 2024</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D7822981-74D4-4987-8904-294967999685}" type="slidenum">
              <a:rPr lang="en-US" altLang="en-US"/>
              <a:pPr/>
              <a:t>‹#›</a:t>
            </a:fld>
            <a:endParaRPr lang="en-US" altLang="en-US"/>
          </a:p>
        </p:txBody>
      </p:sp>
    </p:spTree>
    <p:extLst>
      <p:ext uri="{BB962C8B-B14F-4D97-AF65-F5344CB8AC3E}">
        <p14:creationId xmlns:p14="http://schemas.microsoft.com/office/powerpoint/2010/main" val="222511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768D881-A971-49B8-B544-ACB166EFD2FB}" type="datetime4">
              <a:rPr lang="en-US" smtClean="0"/>
              <a:t>February 29, 2024</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8DC3CEEE-EFAD-4146-9050-2FE972B9F49C}" type="slidenum">
              <a:rPr lang="en-US" altLang="en-US"/>
              <a:pPr/>
              <a:t>‹#›</a:t>
            </a:fld>
            <a:endParaRPr lang="en-US" altLang="en-US"/>
          </a:p>
        </p:txBody>
      </p:sp>
    </p:spTree>
    <p:extLst>
      <p:ext uri="{BB962C8B-B14F-4D97-AF65-F5344CB8AC3E}">
        <p14:creationId xmlns:p14="http://schemas.microsoft.com/office/powerpoint/2010/main" val="308128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97A7CFB-BF8C-4F79-A36B-AE44545D08E9}" type="datetime4">
              <a:rPr lang="en-US" smtClean="0"/>
              <a:t>February 29, 2024</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22B5B373-7278-4DC7-B84C-B550A05C7693}" type="slidenum">
              <a:rPr lang="en-US" altLang="en-US"/>
              <a:pPr/>
              <a:t>‹#›</a:t>
            </a:fld>
            <a:endParaRPr lang="en-US" altLang="en-US"/>
          </a:p>
        </p:txBody>
      </p:sp>
    </p:spTree>
    <p:extLst>
      <p:ext uri="{BB962C8B-B14F-4D97-AF65-F5344CB8AC3E}">
        <p14:creationId xmlns:p14="http://schemas.microsoft.com/office/powerpoint/2010/main" val="219793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25DEDC0-292E-4672-8D1F-6713CA8509CC}" type="datetime4">
              <a:rPr lang="en-US" smtClean="0"/>
              <a:t>February 29, 2024</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2000-12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D98F6C61-1FE3-4DCC-BF39-59479262448B}" type="slidenum">
              <a:rPr lang="en-US" altLang="en-US"/>
              <a:pPr/>
              <a:t>‹#›</a:t>
            </a:fld>
            <a:endParaRPr lang="en-US" altLang="en-US"/>
          </a:p>
        </p:txBody>
      </p:sp>
    </p:spTree>
    <p:extLst>
      <p:ext uri="{BB962C8B-B14F-4D97-AF65-F5344CB8AC3E}">
        <p14:creationId xmlns:p14="http://schemas.microsoft.com/office/powerpoint/2010/main" val="3944001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711200" cy="60182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000066"/>
                </a:solidFill>
                <a:latin typeface="+mn-lt"/>
              </a:defRPr>
            </a:lvl1pPr>
          </a:lstStyle>
          <a:p>
            <a:pPr>
              <a:defRPr/>
            </a:pPr>
            <a:fld id="{6649E906-52E1-4723-8D8E-5B954C84C0B8}" type="datetime4">
              <a:rPr lang="en-US" smtClean="0"/>
              <a:t>February 29, 2024</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latin typeface="+mn-lt"/>
              </a:defRPr>
            </a:lvl1pPr>
          </a:lstStyle>
          <a:p>
            <a:pPr>
              <a:defRPr/>
            </a:pPr>
            <a:r>
              <a:rPr lang="en-US" altLang="en-US"/>
              <a:t>Copyright © 2000-12 Randal C. Picker</a:t>
            </a:r>
            <a:endParaRPr lang="en-US" altLang="en-US">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000066"/>
                </a:solidFill>
                <a:latin typeface="Arial" panose="020B0604020202020204" pitchFamily="34" charset="0"/>
              </a:defRPr>
            </a:lvl1pPr>
          </a:lstStyle>
          <a:p>
            <a:fld id="{DD246B7E-EFC2-4EFE-857D-9A0E816693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63"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hdr="0" ftr="0"/>
  <p:txStyles>
    <p:titleStyle>
      <a:lvl1pPr algn="ctr" rtl="0" eaLnBrk="0" fontAlgn="base" hangingPunct="0">
        <a:lnSpc>
          <a:spcPct val="70000"/>
        </a:lnSpc>
        <a:spcBef>
          <a:spcPct val="0"/>
        </a:spcBef>
        <a:spcAft>
          <a:spcPct val="0"/>
        </a:spcAft>
        <a:defRPr kumimoji="1" sz="48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a:solidFill>
            <a:srgbClr val="CC009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0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28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24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z="2400" dirty="0"/>
              <a:t>Class 26: Thurs 29 Feb 2024</a:t>
            </a:r>
            <a:br>
              <a:rPr lang="en-US" sz="2400" dirty="0"/>
            </a:br>
            <a:r>
              <a:rPr lang="en-US" sz="2400" dirty="0"/>
              <a:t>Antitrust Winter 2024</a:t>
            </a:r>
            <a:br>
              <a:rPr lang="en-US" sz="2400" dirty="0"/>
            </a:br>
            <a:br>
              <a:rPr lang="en-US" sz="2400" dirty="0"/>
            </a:br>
            <a:br>
              <a:rPr lang="en-US" sz="2400" dirty="0"/>
            </a:br>
            <a:br>
              <a:rPr lang="en-US" sz="2400" dirty="0"/>
            </a:br>
            <a:r>
              <a:rPr lang="en-US" dirty="0"/>
              <a:t>Review</a:t>
            </a:r>
          </a:p>
        </p:txBody>
      </p:sp>
      <p:sp>
        <p:nvSpPr>
          <p:cNvPr id="3075" name="Rectangle 3"/>
          <p:cNvSpPr>
            <a:spLocks noGrp="1" noChangeArrowheads="1"/>
          </p:cNvSpPr>
          <p:nvPr>
            <p:ph type="subTitle" idx="1"/>
          </p:nvPr>
        </p:nvSpPr>
        <p:spPr/>
        <p:txBody>
          <a:bodyPr/>
          <a:lstStyle/>
          <a:p>
            <a:r>
              <a:rPr lang="en-US" dirty="0">
                <a:solidFill>
                  <a:srgbClr val="0000FF"/>
                </a:solidFill>
              </a:rPr>
              <a:t>Randal C. Picker</a:t>
            </a:r>
          </a:p>
          <a:p>
            <a:r>
              <a:rPr lang="en-US" sz="2000" dirty="0">
                <a:solidFill>
                  <a:srgbClr val="0000FF"/>
                </a:solidFill>
              </a:rPr>
              <a:t>James Parker Hall Distinguished Service Professor of Law</a:t>
            </a:r>
          </a:p>
          <a:p>
            <a:endParaRPr lang="en-US" sz="1600" dirty="0">
              <a:solidFill>
                <a:srgbClr val="0000FF"/>
              </a:solidFill>
            </a:endParaRPr>
          </a:p>
          <a:p>
            <a:r>
              <a:rPr lang="en-US" dirty="0">
                <a:solidFill>
                  <a:srgbClr val="0000FF"/>
                </a:solidFill>
              </a:rPr>
              <a:t>The Law School</a:t>
            </a:r>
          </a:p>
          <a:p>
            <a:r>
              <a:rPr lang="en-US" dirty="0">
                <a:solidFill>
                  <a:srgbClr val="0000FF"/>
                </a:solidFill>
              </a:rPr>
              <a:t>The University of Chicago</a:t>
            </a:r>
          </a:p>
          <a:p>
            <a:endParaRPr lang="en-US" sz="1800" dirty="0">
              <a:solidFill>
                <a:srgbClr val="0000FF"/>
              </a:solidFill>
            </a:endParaRPr>
          </a:p>
          <a:p>
            <a:r>
              <a:rPr lang="en-US" sz="1800" dirty="0">
                <a:solidFill>
                  <a:srgbClr val="0000FF"/>
                </a:solidFill>
              </a:rPr>
              <a:t>Copyright </a:t>
            </a:r>
            <a:r>
              <a:rPr lang="en-US" sz="1800">
                <a:solidFill>
                  <a:srgbClr val="0000FF"/>
                </a:solidFill>
              </a:rPr>
              <a:t>© 2000-24 </a:t>
            </a:r>
            <a:r>
              <a:rPr lang="en-US" sz="1800" dirty="0">
                <a:solidFill>
                  <a:srgbClr val="0000FF"/>
                </a:solidFill>
              </a:rPr>
              <a:t>Randal C. Picker.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C2 Finding the Agreement</a:t>
            </a:r>
          </a:p>
        </p:txBody>
      </p:sp>
      <p:sp>
        <p:nvSpPr>
          <p:cNvPr id="22531" name="Content Placeholder 2"/>
          <p:cNvSpPr>
            <a:spLocks noGrp="1"/>
          </p:cNvSpPr>
          <p:nvPr>
            <p:ph idx="1"/>
          </p:nvPr>
        </p:nvSpPr>
        <p:spPr/>
        <p:txBody>
          <a:bodyPr/>
          <a:lstStyle/>
          <a:p>
            <a:r>
              <a:rPr lang="en-US" i="1" dirty="0" err="1"/>
              <a:t>Kleen</a:t>
            </a:r>
            <a:r>
              <a:rPr lang="en-US" i="1" dirty="0"/>
              <a:t> Products </a:t>
            </a:r>
            <a:r>
              <a:rPr lang="en-US" dirty="0"/>
              <a:t>(CA7 2018)</a:t>
            </a:r>
          </a:p>
          <a:p>
            <a:pPr lvl="1"/>
            <a:r>
              <a:rPr lang="en-US" dirty="0"/>
              <a:t>“Scholars, lawmakers, and courts have yet to agree on a regulatory regime that can address oligopolistic behavior that leads to higher prices and reduced consumer choice, without stifling normal business activity.”</a:t>
            </a:r>
            <a:endParaRPr lang="en-US" b="1" dirty="0">
              <a:solidFill>
                <a:schemeClr val="accent4">
                  <a:lumMod val="50000"/>
                  <a:lumOff val="50000"/>
                </a:schemeClr>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856E0E-BBFD-4BDE-B9B0-84D69C3E05E4}" type="slidenum">
              <a:rPr lang="en-US" altLang="en-US" sz="1400">
                <a:solidFill>
                  <a:srgbClr val="000066"/>
                </a:solidFill>
                <a:latin typeface="Arial" panose="020B0604020202020204" pitchFamily="34" charset="0"/>
              </a:rPr>
              <a:pPr/>
              <a:t>10</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0818374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i="1" dirty="0"/>
              <a:t>Qualcomm</a:t>
            </a:r>
            <a:r>
              <a:rPr lang="en-US" dirty="0"/>
              <a:t> (CA9 2020)</a:t>
            </a:r>
          </a:p>
          <a:p>
            <a:pPr lvl="1"/>
            <a:r>
              <a:rPr lang="en-US" dirty="0"/>
              <a:t>Important to understand how patents shapes how we should see antitrust issues</a:t>
            </a:r>
          </a:p>
          <a:p>
            <a:pPr lvl="1"/>
            <a:r>
              <a:rPr lang="en-US" dirty="0"/>
              <a:t>Absent obligation to SSO, a patent holder has no obligation to license the patent to third parties (none under patent law and </a:t>
            </a:r>
            <a:r>
              <a:rPr lang="en-US" i="1" dirty="0"/>
              <a:t>Aspen Skiing </a:t>
            </a:r>
            <a:r>
              <a:rPr lang="en-US" dirty="0"/>
              <a:t>is based on past practices)</a:t>
            </a:r>
          </a:p>
          <a:p>
            <a:pPr lvl="2"/>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100</a:t>
            </a:fld>
            <a:endParaRPr lang="en-US" altLang="en-US"/>
          </a:p>
        </p:txBody>
      </p:sp>
    </p:spTree>
    <p:extLst>
      <p:ext uri="{BB962C8B-B14F-4D97-AF65-F5344CB8AC3E}">
        <p14:creationId xmlns:p14="http://schemas.microsoft.com/office/powerpoint/2010/main" val="37424808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i="1" dirty="0"/>
              <a:t>Qualcomm</a:t>
            </a:r>
            <a:r>
              <a:rPr lang="en-US" dirty="0"/>
              <a:t> (CA9 2020)</a:t>
            </a:r>
          </a:p>
          <a:p>
            <a:pPr lvl="1"/>
            <a:r>
              <a:rPr lang="en-US" dirty="0"/>
              <a:t>That means, again absent an SSO commitment, that QC could be the only chip maker for the chip embodying the invention</a:t>
            </a:r>
          </a:p>
          <a:p>
            <a:pPr lvl="1"/>
            <a:r>
              <a:rPr lang="en-US" dirty="0"/>
              <a:t>And if QC licensed it could choose which level—chip maker or handset maker—to license at (again subject to SSO obligations)</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101</a:t>
            </a:fld>
            <a:endParaRPr lang="en-US" altLang="en-US"/>
          </a:p>
        </p:txBody>
      </p:sp>
    </p:spTree>
    <p:extLst>
      <p:ext uri="{BB962C8B-B14F-4D97-AF65-F5344CB8AC3E}">
        <p14:creationId xmlns:p14="http://schemas.microsoft.com/office/powerpoint/2010/main" val="38317546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i="1" dirty="0"/>
              <a:t>Qualcomm</a:t>
            </a:r>
            <a:r>
              <a:rPr lang="en-US" dirty="0"/>
              <a:t> (CA9 2020)</a:t>
            </a:r>
          </a:p>
          <a:p>
            <a:pPr lvl="1"/>
            <a:r>
              <a:rPr lang="en-US" dirty="0"/>
              <a:t>The key FTC theory in the case is “no license, no chips”</a:t>
            </a:r>
          </a:p>
          <a:p>
            <a:pPr lvl="2"/>
            <a:r>
              <a:rPr lang="en-US" dirty="0"/>
              <a:t>If characterized as QC somehow impermissibly imposing a surcharge on handset makers using rival chips, that doesn’t seem like a good antitrust theory</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102</a:t>
            </a:fld>
            <a:endParaRPr lang="en-US" altLang="en-US"/>
          </a:p>
        </p:txBody>
      </p:sp>
    </p:spTree>
    <p:extLst>
      <p:ext uri="{BB962C8B-B14F-4D97-AF65-F5344CB8AC3E}">
        <p14:creationId xmlns:p14="http://schemas.microsoft.com/office/powerpoint/2010/main" val="12425130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i="1" dirty="0"/>
              <a:t>Qualcomm</a:t>
            </a:r>
            <a:r>
              <a:rPr lang="en-US" dirty="0"/>
              <a:t> (CA9 2020)</a:t>
            </a:r>
          </a:p>
          <a:p>
            <a:pPr lvl="1"/>
            <a:r>
              <a:rPr lang="en-US" dirty="0"/>
              <a:t>No License, No Chips</a:t>
            </a:r>
          </a:p>
          <a:p>
            <a:pPr lvl="2"/>
            <a:r>
              <a:rPr lang="en-US" dirty="0"/>
              <a:t>Handset makers are, by assumption, practicing QC’s patented tech and need to pay for it and haven’t paid for it in buying chips from QC rivals</a:t>
            </a:r>
          </a:p>
          <a:p>
            <a:pPr lvl="2"/>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103</a:t>
            </a:fld>
            <a:endParaRPr lang="en-US" altLang="en-US"/>
          </a:p>
        </p:txBody>
      </p:sp>
    </p:spTree>
    <p:extLst>
      <p:ext uri="{BB962C8B-B14F-4D97-AF65-F5344CB8AC3E}">
        <p14:creationId xmlns:p14="http://schemas.microsoft.com/office/powerpoint/2010/main" val="348591407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i="1" dirty="0"/>
              <a:t>Qualcomm</a:t>
            </a:r>
            <a:r>
              <a:rPr lang="en-US" dirty="0"/>
              <a:t> (CA9 2020)</a:t>
            </a:r>
          </a:p>
          <a:p>
            <a:pPr lvl="1"/>
            <a:r>
              <a:rPr lang="en-US" dirty="0"/>
              <a:t>No License, No Chips</a:t>
            </a:r>
          </a:p>
          <a:p>
            <a:pPr lvl="2"/>
            <a:r>
              <a:rPr lang="en-US" dirty="0"/>
              <a:t>The alternative characterization—and it doesn’t get much play in the CA9 opinion—is that QC has tied this license to its chip sales (not the license for its chips but for chips of its rivals)</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104</a:t>
            </a:fld>
            <a:endParaRPr lang="en-US" altLang="en-US"/>
          </a:p>
        </p:txBody>
      </p:sp>
    </p:spTree>
    <p:extLst>
      <p:ext uri="{BB962C8B-B14F-4D97-AF65-F5344CB8AC3E}">
        <p14:creationId xmlns:p14="http://schemas.microsoft.com/office/powerpoint/2010/main" val="5365111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C21 Google</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First Round of Cases Fizzle re Vertical Search</a:t>
            </a:r>
          </a:p>
          <a:p>
            <a:pPr lvl="1"/>
            <a:r>
              <a:rPr lang="en-US" dirty="0"/>
              <a:t>FTC drops action in 2013</a:t>
            </a:r>
          </a:p>
          <a:p>
            <a:pPr lvl="1"/>
            <a:r>
              <a:rPr lang="en-US" dirty="0"/>
              <a:t>EC finds liability, but over narrower case—Google Shopping—and while fine and reasoning upheld on appeal so far, remedies seem to have had no effects</a:t>
            </a:r>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105</a:t>
            </a:fld>
            <a:endParaRPr lang="en-US" altLang="en-US"/>
          </a:p>
        </p:txBody>
      </p:sp>
    </p:spTree>
    <p:extLst>
      <p:ext uri="{BB962C8B-B14F-4D97-AF65-F5344CB8AC3E}">
        <p14:creationId xmlns:p14="http://schemas.microsoft.com/office/powerpoint/2010/main" val="31413452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C21 Google</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Next Rounds in EU</a:t>
            </a:r>
          </a:p>
          <a:p>
            <a:pPr lvl="1"/>
            <a:r>
              <a:rPr lang="en-US" dirty="0"/>
              <a:t>Again, liability and fines regarding Android and some advertising issues, but no obvious change in competition</a:t>
            </a:r>
          </a:p>
          <a:p>
            <a:pPr lvl="1"/>
            <a:endParaRPr lang="en-US" dirty="0"/>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106</a:t>
            </a:fld>
            <a:endParaRPr lang="en-US" altLang="en-US"/>
          </a:p>
        </p:txBody>
      </p:sp>
    </p:spTree>
    <p:extLst>
      <p:ext uri="{BB962C8B-B14F-4D97-AF65-F5344CB8AC3E}">
        <p14:creationId xmlns:p14="http://schemas.microsoft.com/office/powerpoint/2010/main" val="142005779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C21 Google</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Pending Cases in U.S.</a:t>
            </a:r>
          </a:p>
          <a:p>
            <a:pPr lvl="1"/>
            <a:r>
              <a:rPr lang="en-US" dirty="0"/>
              <a:t>Multiple fronts, likely to be a long-running saga</a:t>
            </a:r>
          </a:p>
          <a:p>
            <a:pPr lvl="1"/>
            <a:r>
              <a:rPr lang="en-US" dirty="0"/>
              <a:t>Some of these focus on distribution of search (such as deals with Apple and Mozilla)</a:t>
            </a:r>
          </a:p>
          <a:p>
            <a:pPr lvl="1"/>
            <a:r>
              <a:rPr lang="en-US" dirty="0"/>
              <a:t>Gov’t wants to run these as foreclosing weaker competitors (Bing) but alternative characterization is just competition for distribution deals</a:t>
            </a:r>
          </a:p>
          <a:p>
            <a:pPr lvl="1"/>
            <a:endParaRPr lang="en-US" dirty="0"/>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107</a:t>
            </a:fld>
            <a:endParaRPr lang="en-US" altLang="en-US"/>
          </a:p>
        </p:txBody>
      </p:sp>
    </p:spTree>
    <p:extLst>
      <p:ext uri="{BB962C8B-B14F-4D97-AF65-F5344CB8AC3E}">
        <p14:creationId xmlns:p14="http://schemas.microsoft.com/office/powerpoint/2010/main" val="27384635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C21 Google</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Pending Cases in U.S.</a:t>
            </a:r>
          </a:p>
          <a:p>
            <a:pPr lvl="1"/>
            <a:r>
              <a:rPr lang="en-US" dirty="0"/>
              <a:t>Didn’t really discuss in any detail the two ad tech cases (Texas and U.S.)</a:t>
            </a:r>
          </a:p>
          <a:p>
            <a:pPr lvl="1"/>
            <a:r>
              <a:rPr lang="en-US" dirty="0"/>
              <a:t>Lots of complex institutional arrangements evolving over time</a:t>
            </a:r>
          </a:p>
          <a:p>
            <a:pPr lvl="1"/>
            <a:endParaRPr lang="en-US" dirty="0"/>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108</a:t>
            </a:fld>
            <a:endParaRPr lang="en-US" altLang="en-US"/>
          </a:p>
        </p:txBody>
      </p:sp>
    </p:spTree>
    <p:extLst>
      <p:ext uri="{BB962C8B-B14F-4D97-AF65-F5344CB8AC3E}">
        <p14:creationId xmlns:p14="http://schemas.microsoft.com/office/powerpoint/2010/main" val="2807780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C22-23 App Stores</a:t>
            </a:r>
          </a:p>
        </p:txBody>
      </p:sp>
      <p:sp>
        <p:nvSpPr>
          <p:cNvPr id="3" name="Content Placeholder 2"/>
          <p:cNvSpPr>
            <a:spLocks noGrp="1"/>
          </p:cNvSpPr>
          <p:nvPr>
            <p:ph idx="1"/>
          </p:nvPr>
        </p:nvSpPr>
        <p:spPr/>
        <p:txBody>
          <a:bodyPr/>
          <a:lstStyle/>
          <a:p>
            <a:r>
              <a:rPr lang="en-US" dirty="0"/>
              <a:t>Apple History</a:t>
            </a:r>
          </a:p>
          <a:p>
            <a:pPr lvl="1"/>
            <a:r>
              <a:rPr lang="en-US" dirty="0"/>
              <a:t>Introduced iPhone in Jan 2007 with goal of 1% of phone sales in 2008</a:t>
            </a:r>
          </a:p>
          <a:p>
            <a:pPr lvl="1"/>
            <a:r>
              <a:rPr lang="en-US" dirty="0"/>
              <a:t>No app store, no way to add functionality</a:t>
            </a:r>
          </a:p>
          <a:p>
            <a:pPr lvl="1"/>
            <a:r>
              <a:rPr lang="en-US" dirty="0"/>
              <a:t>Tried one approach to Web 2 programs but switched to App store in 2008</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109</a:t>
            </a:fld>
            <a:endParaRPr lang="en-US" altLang="en-US"/>
          </a:p>
        </p:txBody>
      </p:sp>
    </p:spTree>
    <p:extLst>
      <p:ext uri="{BB962C8B-B14F-4D97-AF65-F5344CB8AC3E}">
        <p14:creationId xmlns:p14="http://schemas.microsoft.com/office/powerpoint/2010/main" val="725139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C2 Finding the Agreement</a:t>
            </a:r>
          </a:p>
        </p:txBody>
      </p:sp>
      <p:sp>
        <p:nvSpPr>
          <p:cNvPr id="22531" name="Content Placeholder 2"/>
          <p:cNvSpPr>
            <a:spLocks noGrp="1"/>
          </p:cNvSpPr>
          <p:nvPr>
            <p:ph idx="1"/>
          </p:nvPr>
        </p:nvSpPr>
        <p:spPr/>
        <p:txBody>
          <a:bodyPr/>
          <a:lstStyle/>
          <a:p>
            <a:r>
              <a:rPr lang="en-US" i="1" dirty="0" err="1"/>
              <a:t>Kleen</a:t>
            </a:r>
            <a:r>
              <a:rPr lang="en-US" i="1" dirty="0"/>
              <a:t> Products </a:t>
            </a:r>
            <a:r>
              <a:rPr lang="en-US" dirty="0"/>
              <a:t>(CA7 2018)</a:t>
            </a:r>
          </a:p>
          <a:p>
            <a:pPr lvl="1"/>
            <a:r>
              <a:rPr lang="en-US" dirty="0"/>
              <a:t>“For now, we follow established law to the effect that “‘conscious parallelism’ has not yet read conspiracy out of the Sherman Act entirely.” </a:t>
            </a:r>
            <a:r>
              <a:rPr lang="en-US" i="1" dirty="0" err="1"/>
              <a:t>Twombly</a:t>
            </a:r>
            <a:r>
              <a:rPr lang="en-US" dirty="0"/>
              <a:t>, 550 U.S. at 552 (citation omitted).”</a:t>
            </a:r>
            <a:endParaRPr lang="en-US" b="1" dirty="0">
              <a:solidFill>
                <a:schemeClr val="accent4">
                  <a:lumMod val="50000"/>
                  <a:lumOff val="50000"/>
                </a:schemeClr>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856E0E-BBFD-4BDE-B9B0-84D69C3E05E4}" type="slidenum">
              <a:rPr lang="en-US" altLang="en-US" sz="1400">
                <a:solidFill>
                  <a:srgbClr val="000066"/>
                </a:solidFill>
                <a:latin typeface="Arial" panose="020B0604020202020204" pitchFamily="34" charset="0"/>
              </a:rPr>
              <a:pPr/>
              <a:t>11</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404194191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C22-23 App Stores</a:t>
            </a:r>
          </a:p>
        </p:txBody>
      </p:sp>
      <p:sp>
        <p:nvSpPr>
          <p:cNvPr id="3" name="Content Placeholder 2"/>
          <p:cNvSpPr>
            <a:spLocks noGrp="1"/>
          </p:cNvSpPr>
          <p:nvPr>
            <p:ph idx="1"/>
          </p:nvPr>
        </p:nvSpPr>
        <p:spPr/>
        <p:txBody>
          <a:bodyPr/>
          <a:lstStyle/>
          <a:p>
            <a:r>
              <a:rPr lang="en-US" dirty="0"/>
              <a:t>Epic/Apple (CA9 2023)</a:t>
            </a:r>
          </a:p>
          <a:p>
            <a:pPr lvl="1"/>
            <a:r>
              <a:rPr lang="en-US" dirty="0"/>
              <a:t>CA9 upheld lower court ruling against Epic on all of the antitrust counts and against Apple on a single count based on California unfair competition law</a:t>
            </a:r>
          </a:p>
          <a:p>
            <a:pPr lvl="1"/>
            <a:r>
              <a:rPr lang="en-US" dirty="0"/>
              <a:t>The loss on monopolization was driven by the market definition, coupled with the fact finding on Apple’s market share</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110</a:t>
            </a:fld>
            <a:endParaRPr lang="en-US" altLang="en-US"/>
          </a:p>
        </p:txBody>
      </p:sp>
    </p:spTree>
    <p:extLst>
      <p:ext uri="{BB962C8B-B14F-4D97-AF65-F5344CB8AC3E}">
        <p14:creationId xmlns:p14="http://schemas.microsoft.com/office/powerpoint/2010/main" val="31695458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C22-23 App Stores</a:t>
            </a:r>
          </a:p>
        </p:txBody>
      </p:sp>
      <p:sp>
        <p:nvSpPr>
          <p:cNvPr id="3" name="Content Placeholder 2"/>
          <p:cNvSpPr>
            <a:spLocks noGrp="1"/>
          </p:cNvSpPr>
          <p:nvPr>
            <p:ph idx="1"/>
          </p:nvPr>
        </p:nvSpPr>
        <p:spPr/>
        <p:txBody>
          <a:bodyPr/>
          <a:lstStyle/>
          <a:p>
            <a:r>
              <a:rPr lang="en-US" dirty="0"/>
              <a:t>DMA</a:t>
            </a:r>
          </a:p>
          <a:p>
            <a:pPr lvl="1"/>
            <a:r>
              <a:rPr lang="en-US" dirty="0"/>
              <a:t>Pushing changes on Apple re opening the app store and allowing alternatives to in-app payment system but may not reduce payments for either Spotify or Epic</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111</a:t>
            </a:fld>
            <a:endParaRPr lang="en-US" altLang="en-US"/>
          </a:p>
        </p:txBody>
      </p:sp>
    </p:spTree>
    <p:extLst>
      <p:ext uri="{BB962C8B-B14F-4D97-AF65-F5344CB8AC3E}">
        <p14:creationId xmlns:p14="http://schemas.microsoft.com/office/powerpoint/2010/main" val="46606035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C22-23 App Stores</a:t>
            </a:r>
          </a:p>
        </p:txBody>
      </p:sp>
      <p:sp>
        <p:nvSpPr>
          <p:cNvPr id="3" name="Content Placeholder 2"/>
          <p:cNvSpPr>
            <a:spLocks noGrp="1"/>
          </p:cNvSpPr>
          <p:nvPr>
            <p:ph idx="1"/>
          </p:nvPr>
        </p:nvSpPr>
        <p:spPr/>
        <p:txBody>
          <a:bodyPr/>
          <a:lstStyle/>
          <a:p>
            <a:r>
              <a:rPr lang="en-US" i="1" dirty="0"/>
              <a:t>Epic/Google </a:t>
            </a:r>
            <a:r>
              <a:rPr lang="en-US" dirty="0"/>
              <a:t>(pending ND Calif)</a:t>
            </a:r>
          </a:p>
          <a:p>
            <a:pPr lvl="1"/>
            <a:r>
              <a:rPr lang="en-US" dirty="0"/>
              <a:t>Epic wins jury verdict finding monopolization with two markets (Android app distribution and in-app billing); case heads for remedies phase</a:t>
            </a:r>
          </a:p>
          <a:p>
            <a:pPr lvl="1"/>
            <a:r>
              <a:rPr lang="en-US" dirty="0"/>
              <a:t>Unlikely to change Epic payments</a:t>
            </a:r>
          </a:p>
          <a:p>
            <a:pPr lvl="1"/>
            <a:r>
              <a:rPr lang="en-US" dirty="0"/>
              <a:t>Result suggests, perhaps, difficulty of being half-open/half-closed (at least in front of a jury) </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112</a:t>
            </a:fld>
            <a:endParaRPr lang="en-US" altLang="en-US"/>
          </a:p>
        </p:txBody>
      </p:sp>
    </p:spTree>
    <p:extLst>
      <p:ext uri="{BB962C8B-B14F-4D97-AF65-F5344CB8AC3E}">
        <p14:creationId xmlns:p14="http://schemas.microsoft.com/office/powerpoint/2010/main" val="237925791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C24 Amazon</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Amazon EC Settlement</a:t>
            </a:r>
          </a:p>
          <a:p>
            <a:pPr lvl="1"/>
            <a:r>
              <a:rPr lang="en-US" dirty="0"/>
              <a:t>Focus there has been allegation of misuse of individual seller data to compete with them unfairly</a:t>
            </a:r>
          </a:p>
          <a:p>
            <a:pPr lvl="1"/>
            <a:r>
              <a:rPr lang="en-US" dirty="0"/>
              <a:t>And questions regarding Amazon self-preferencing regarding the Buy Box</a:t>
            </a:r>
          </a:p>
          <a:p>
            <a:pPr lvl="1"/>
            <a:r>
              <a:rPr lang="en-US" dirty="0"/>
              <a:t>Deal cut to stop use of data and to create more neutral approach to Buy Box</a:t>
            </a:r>
          </a:p>
          <a:p>
            <a:pPr lvl="1"/>
            <a:endParaRPr lang="en-US" dirty="0"/>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113</a:t>
            </a:fld>
            <a:endParaRPr lang="en-US" altLang="en-US"/>
          </a:p>
        </p:txBody>
      </p:sp>
    </p:spTree>
    <p:extLst>
      <p:ext uri="{BB962C8B-B14F-4D97-AF65-F5344CB8AC3E}">
        <p14:creationId xmlns:p14="http://schemas.microsoft.com/office/powerpoint/2010/main" val="25280476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C24 Amazon</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Pending FTC Case</a:t>
            </a:r>
          </a:p>
          <a:p>
            <a:pPr lvl="1"/>
            <a:r>
              <a:rPr lang="en-US" dirty="0"/>
              <a:t>Two-sided market situation. We would need to know a great deal about markets and interaction between online and physical sales to assess possible Amazon market power as to consumers</a:t>
            </a:r>
          </a:p>
          <a:p>
            <a:pPr lvl="1"/>
            <a:r>
              <a:rPr lang="en-US" dirty="0"/>
              <a:t>But probably an easier case regarding third-party sellers</a:t>
            </a:r>
          </a:p>
          <a:p>
            <a:pPr lvl="1"/>
            <a:r>
              <a:rPr lang="en-US" dirty="0"/>
              <a:t>Trial scheduled for Oct 2026</a:t>
            </a:r>
          </a:p>
          <a:p>
            <a:pPr lvl="1"/>
            <a:endParaRPr lang="en-US" dirty="0"/>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114</a:t>
            </a:fld>
            <a:endParaRPr lang="en-US" altLang="en-US"/>
          </a:p>
        </p:txBody>
      </p:sp>
    </p:spTree>
    <p:extLst>
      <p:ext uri="{BB962C8B-B14F-4D97-AF65-F5344CB8AC3E}">
        <p14:creationId xmlns:p14="http://schemas.microsoft.com/office/powerpoint/2010/main" val="26014896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C25 Cloud/AI</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At the Cusp of Antitrust?</a:t>
            </a:r>
          </a:p>
          <a:p>
            <a:pPr lvl="1"/>
            <a:r>
              <a:rPr lang="en-US" dirty="0"/>
              <a:t>Agencies are nosing around this situation</a:t>
            </a:r>
          </a:p>
          <a:p>
            <a:pPr lvl="1"/>
            <a:r>
              <a:rPr lang="en-US" dirty="0"/>
              <a:t>High market shares in cloud for Amazon and Microsoft and for Nvidia in AI chips</a:t>
            </a:r>
          </a:p>
          <a:p>
            <a:pPr lvl="1"/>
            <a:r>
              <a:rPr lang="en-US" dirty="0"/>
              <a:t>Deals by AZ, MS and Google with AI start ups getting scrutiny</a:t>
            </a:r>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115</a:t>
            </a:fld>
            <a:endParaRPr lang="en-US" altLang="en-US"/>
          </a:p>
        </p:txBody>
      </p:sp>
    </p:spTree>
    <p:extLst>
      <p:ext uri="{BB962C8B-B14F-4D97-AF65-F5344CB8AC3E}">
        <p14:creationId xmlns:p14="http://schemas.microsoft.com/office/powerpoint/2010/main" val="5854562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2194-8A35-E483-0775-57B800018BD8}"/>
              </a:ext>
            </a:extLst>
          </p:cNvPr>
          <p:cNvSpPr>
            <a:spLocks noGrp="1"/>
          </p:cNvSpPr>
          <p:nvPr>
            <p:ph type="title"/>
          </p:nvPr>
        </p:nvSpPr>
        <p:spPr/>
        <p:txBody>
          <a:bodyPr/>
          <a:lstStyle/>
          <a:p>
            <a:r>
              <a:rPr lang="en-US" dirty="0"/>
              <a:t>C25 Cloud/AI</a:t>
            </a:r>
          </a:p>
        </p:txBody>
      </p:sp>
      <p:sp>
        <p:nvSpPr>
          <p:cNvPr id="3" name="Content Placeholder 2">
            <a:extLst>
              <a:ext uri="{FF2B5EF4-FFF2-40B4-BE49-F238E27FC236}">
                <a16:creationId xmlns:a16="http://schemas.microsoft.com/office/drawing/2014/main" id="{10B45582-B709-0360-6406-EC1558C86884}"/>
              </a:ext>
            </a:extLst>
          </p:cNvPr>
          <p:cNvSpPr>
            <a:spLocks noGrp="1"/>
          </p:cNvSpPr>
          <p:nvPr>
            <p:ph idx="1"/>
          </p:nvPr>
        </p:nvSpPr>
        <p:spPr/>
        <p:txBody>
          <a:bodyPr/>
          <a:lstStyle/>
          <a:p>
            <a:r>
              <a:rPr lang="en-US" dirty="0"/>
              <a:t>At the Cusp of Antitrust?</a:t>
            </a:r>
          </a:p>
          <a:p>
            <a:pPr lvl="1"/>
            <a:r>
              <a:rPr lang="en-US"/>
              <a:t>Also </a:t>
            </a:r>
            <a:r>
              <a:rPr lang="en-US" dirty="0"/>
              <a:t>focus on structures that limit competition (exit/egress fees, volume discounts and technical interoperability issues</a:t>
            </a:r>
          </a:p>
          <a:p>
            <a:pPr lvl="1"/>
            <a:endParaRPr lang="en-US" dirty="0"/>
          </a:p>
        </p:txBody>
      </p:sp>
      <p:sp>
        <p:nvSpPr>
          <p:cNvPr id="4" name="Slide Number Placeholder 3">
            <a:extLst>
              <a:ext uri="{FF2B5EF4-FFF2-40B4-BE49-F238E27FC236}">
                <a16:creationId xmlns:a16="http://schemas.microsoft.com/office/drawing/2014/main" id="{73FE8F9C-F6C5-E98C-FDE8-389FFBE6FF62}"/>
              </a:ext>
            </a:extLst>
          </p:cNvPr>
          <p:cNvSpPr>
            <a:spLocks noGrp="1"/>
          </p:cNvSpPr>
          <p:nvPr>
            <p:ph type="sldNum" sz="quarter" idx="12"/>
          </p:nvPr>
        </p:nvSpPr>
        <p:spPr/>
        <p:txBody>
          <a:bodyPr/>
          <a:lstStyle/>
          <a:p>
            <a:fld id="{AF5E4324-E9FD-4161-8079-4DB19CA109A4}" type="slidenum">
              <a:rPr lang="en-US" altLang="en-US" smtClean="0"/>
              <a:pPr/>
              <a:t>116</a:t>
            </a:fld>
            <a:endParaRPr lang="en-US" altLang="en-US"/>
          </a:p>
        </p:txBody>
      </p:sp>
    </p:spTree>
    <p:extLst>
      <p:ext uri="{BB962C8B-B14F-4D97-AF65-F5344CB8AC3E}">
        <p14:creationId xmlns:p14="http://schemas.microsoft.com/office/powerpoint/2010/main" val="410615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C2 Finding the Agreement</a:t>
            </a:r>
          </a:p>
        </p:txBody>
      </p:sp>
      <p:sp>
        <p:nvSpPr>
          <p:cNvPr id="22531" name="Content Placeholder 2"/>
          <p:cNvSpPr>
            <a:spLocks noGrp="1"/>
          </p:cNvSpPr>
          <p:nvPr>
            <p:ph idx="1"/>
          </p:nvPr>
        </p:nvSpPr>
        <p:spPr/>
        <p:txBody>
          <a:bodyPr/>
          <a:lstStyle/>
          <a:p>
            <a:r>
              <a:rPr lang="en-US" i="1" dirty="0" err="1"/>
              <a:t>Kleen</a:t>
            </a:r>
            <a:r>
              <a:rPr lang="en-US" i="1" dirty="0"/>
              <a:t> Products </a:t>
            </a:r>
            <a:r>
              <a:rPr lang="en-US" dirty="0"/>
              <a:t>(CA7 2018)</a:t>
            </a:r>
          </a:p>
          <a:p>
            <a:pPr lvl="1"/>
            <a:r>
              <a:rPr lang="en-US" dirty="0"/>
              <a:t>“Because the evidence proffered by the Purchasers does not tend to exclude the possibility that Georgia-Pacific and </a:t>
            </a:r>
            <a:r>
              <a:rPr lang="en-US" dirty="0" err="1"/>
              <a:t>WestRock</a:t>
            </a:r>
            <a:r>
              <a:rPr lang="en-US" dirty="0"/>
              <a:t> engaged only in tacit collusion, we AFFIRM the judgment of the district court.”</a:t>
            </a:r>
            <a:endParaRPr lang="en-US" b="1" dirty="0">
              <a:solidFill>
                <a:schemeClr val="accent4">
                  <a:lumMod val="50000"/>
                  <a:lumOff val="50000"/>
                </a:schemeClr>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856E0E-BBFD-4BDE-B9B0-84D69C3E05E4}" type="slidenum">
              <a:rPr lang="en-US" altLang="en-US" sz="1400">
                <a:solidFill>
                  <a:srgbClr val="000066"/>
                </a:solidFill>
                <a:latin typeface="Arial" panose="020B0604020202020204" pitchFamily="34" charset="0"/>
              </a:rPr>
              <a:pPr/>
              <a:t>12</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62301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52C8F8C-112A-499C-AF8D-A1CA108F82A3}" type="slidenum">
              <a:rPr lang="en-US" altLang="en-US" sz="1400">
                <a:solidFill>
                  <a:srgbClr val="000066"/>
                </a:solidFill>
                <a:latin typeface="Arial" panose="020B0604020202020204" pitchFamily="34" charset="0"/>
              </a:rPr>
              <a:pPr/>
              <a:t>13</a:t>
            </a:fld>
            <a:endParaRPr lang="en-US" altLang="en-US" sz="140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dirty="0"/>
              <a:t>C3 The Rule of Reason/Quick Look Analysis</a:t>
            </a:r>
          </a:p>
        </p:txBody>
      </p:sp>
      <p:sp>
        <p:nvSpPr>
          <p:cNvPr id="13318" name="Rectangle 3"/>
          <p:cNvSpPr>
            <a:spLocks noGrp="1" noChangeArrowheads="1"/>
          </p:cNvSpPr>
          <p:nvPr>
            <p:ph type="body" idx="1"/>
          </p:nvPr>
        </p:nvSpPr>
        <p:spPr/>
        <p:txBody>
          <a:bodyPr/>
          <a:lstStyle/>
          <a:p>
            <a:pPr>
              <a:lnSpc>
                <a:spcPct val="90000"/>
              </a:lnSpc>
            </a:pPr>
            <a:r>
              <a:rPr lang="en-US" i="1" dirty="0"/>
              <a:t>Alston </a:t>
            </a:r>
            <a:r>
              <a:rPr lang="en-US" dirty="0"/>
              <a:t>(US 2021)</a:t>
            </a:r>
          </a:p>
          <a:p>
            <a:pPr lvl="1">
              <a:lnSpc>
                <a:spcPct val="90000"/>
              </a:lnSpc>
            </a:pPr>
            <a:r>
              <a:rPr lang="en-US" dirty="0"/>
              <a:t>9-0 decision rejecting NCAA’s imposed limits on education-related benefits</a:t>
            </a:r>
          </a:p>
          <a:p>
            <a:pPr lvl="2">
              <a:lnSpc>
                <a:spcPct val="90000"/>
              </a:lnSpc>
            </a:pPr>
            <a:r>
              <a:rPr lang="en-US" dirty="0"/>
              <a:t>Strong rejection of NCAA’s efforts to claim immunities or product-definition basis for restrictions</a:t>
            </a:r>
          </a:p>
          <a:p>
            <a:pPr lvl="1">
              <a:lnSpc>
                <a:spcPct val="90000"/>
              </a:lnSpc>
            </a:pPr>
            <a:r>
              <a:rPr lang="en-US" dirty="0"/>
              <a:t>What will the next cases look like? Starting to see those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52C8F8C-112A-499C-AF8D-A1CA108F82A3}" type="slidenum">
              <a:rPr lang="en-US" altLang="en-US" sz="1400">
                <a:solidFill>
                  <a:srgbClr val="000066"/>
                </a:solidFill>
                <a:latin typeface="Arial" panose="020B0604020202020204" pitchFamily="34" charset="0"/>
              </a:rPr>
              <a:pPr/>
              <a:t>14</a:t>
            </a:fld>
            <a:endParaRPr lang="en-US" altLang="en-US" sz="140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dirty="0"/>
              <a:t>C3 The Rule of Reason/Quick Look Analysis</a:t>
            </a:r>
          </a:p>
        </p:txBody>
      </p:sp>
      <p:sp>
        <p:nvSpPr>
          <p:cNvPr id="13318" name="Rectangle 3"/>
          <p:cNvSpPr>
            <a:spLocks noGrp="1" noChangeArrowheads="1"/>
          </p:cNvSpPr>
          <p:nvPr>
            <p:ph type="body" idx="1"/>
          </p:nvPr>
        </p:nvSpPr>
        <p:spPr/>
        <p:txBody>
          <a:bodyPr/>
          <a:lstStyle/>
          <a:p>
            <a:pPr>
              <a:lnSpc>
                <a:spcPct val="90000"/>
              </a:lnSpc>
            </a:pPr>
            <a:r>
              <a:rPr lang="en-US" i="1" dirty="0"/>
              <a:t>Polygram</a:t>
            </a:r>
            <a:r>
              <a:rPr lang="en-US" dirty="0"/>
              <a:t> (CADC 2005)</a:t>
            </a:r>
          </a:p>
          <a:p>
            <a:pPr lvl="1">
              <a:lnSpc>
                <a:spcPct val="90000"/>
              </a:lnSpc>
            </a:pPr>
            <a:r>
              <a:rPr lang="en-US" dirty="0"/>
              <a:t>Quick Look Analysis</a:t>
            </a:r>
          </a:p>
          <a:p>
            <a:pPr lvl="2">
              <a:lnSpc>
                <a:spcPct val="90000"/>
              </a:lnSpc>
            </a:pPr>
            <a:r>
              <a:rPr lang="en-US" dirty="0"/>
              <a:t>1. Is the restraint inherently suspect?</a:t>
            </a:r>
          </a:p>
          <a:p>
            <a:pPr lvl="2">
              <a:lnSpc>
                <a:spcPct val="90000"/>
              </a:lnSpc>
            </a:pPr>
            <a:r>
              <a:rPr lang="en-US" dirty="0"/>
              <a:t>2. Absent justification by defendant, restraint may be summarily condemned</a:t>
            </a:r>
          </a:p>
          <a:p>
            <a:pPr lvl="2">
              <a:lnSpc>
                <a:spcPct val="90000"/>
              </a:lnSpc>
            </a:pPr>
            <a:r>
              <a:rPr lang="en-US" dirty="0"/>
              <a:t>3. If justified, FTC must explain why evidence not required or provide sufficient evidence</a:t>
            </a:r>
          </a:p>
          <a:p>
            <a:pPr lvl="2">
              <a:lnSpc>
                <a:spcPct val="90000"/>
              </a:lnSpc>
            </a:pPr>
            <a:endParaRPr lang="en-US" dirty="0"/>
          </a:p>
          <a:p>
            <a:pPr lvl="2">
              <a:lnSpc>
                <a:spcPct val="90000"/>
              </a:lnSpc>
            </a:pPr>
            <a:endParaRPr lang="en-US" dirty="0"/>
          </a:p>
        </p:txBody>
      </p:sp>
    </p:spTree>
    <p:extLst>
      <p:ext uri="{BB962C8B-B14F-4D97-AF65-F5344CB8AC3E}">
        <p14:creationId xmlns:p14="http://schemas.microsoft.com/office/powerpoint/2010/main" val="4273722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52C8F8C-112A-499C-AF8D-A1CA108F82A3}" type="slidenum">
              <a:rPr lang="en-US" altLang="en-US" sz="1400">
                <a:solidFill>
                  <a:srgbClr val="000066"/>
                </a:solidFill>
                <a:latin typeface="Arial" panose="020B0604020202020204" pitchFamily="34" charset="0"/>
              </a:rPr>
              <a:pPr/>
              <a:t>15</a:t>
            </a:fld>
            <a:endParaRPr lang="en-US" altLang="en-US" sz="140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dirty="0"/>
              <a:t>C3 The Rule of Reason/Quick Look Analysis</a:t>
            </a:r>
          </a:p>
        </p:txBody>
      </p:sp>
      <p:sp>
        <p:nvSpPr>
          <p:cNvPr id="13318" name="Rectangle 3"/>
          <p:cNvSpPr>
            <a:spLocks noGrp="1" noChangeArrowheads="1"/>
          </p:cNvSpPr>
          <p:nvPr>
            <p:ph type="body" idx="1"/>
          </p:nvPr>
        </p:nvSpPr>
        <p:spPr/>
        <p:txBody>
          <a:bodyPr/>
          <a:lstStyle/>
          <a:p>
            <a:pPr lvl="2">
              <a:lnSpc>
                <a:spcPct val="90000"/>
              </a:lnSpc>
            </a:pPr>
            <a:r>
              <a:rPr lang="en-US" dirty="0"/>
              <a:t>4. If FTC does that, defendant has burden of showing no harm to consumers or that the procompetitive benefits outweigh the burden to consumers</a:t>
            </a:r>
          </a:p>
          <a:p>
            <a:pPr lvl="2">
              <a:lnSpc>
                <a:spcPct val="90000"/>
              </a:lnSpc>
            </a:pPr>
            <a:endParaRPr lang="en-US" dirty="0"/>
          </a:p>
          <a:p>
            <a:pPr lvl="2">
              <a:lnSpc>
                <a:spcPct val="90000"/>
              </a:lnSpc>
            </a:pPr>
            <a:endParaRPr lang="en-US" dirty="0"/>
          </a:p>
        </p:txBody>
      </p:sp>
    </p:spTree>
    <p:extLst>
      <p:ext uri="{BB962C8B-B14F-4D97-AF65-F5344CB8AC3E}">
        <p14:creationId xmlns:p14="http://schemas.microsoft.com/office/powerpoint/2010/main" val="1530637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A30F199E-3430-441B-A23E-473FEB182D3C}" type="slidenum">
              <a:rPr lang="en-US" altLang="en-US" sz="1400">
                <a:solidFill>
                  <a:srgbClr val="000066"/>
                </a:solidFill>
                <a:latin typeface="Arial" panose="020B0604020202020204" pitchFamily="34" charset="0"/>
              </a:rPr>
              <a:pPr/>
              <a:t>16</a:t>
            </a:fld>
            <a:endParaRPr lang="en-US" altLang="en-US" sz="140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dirty="0"/>
              <a:t>C4 Competitive Practices</a:t>
            </a:r>
          </a:p>
        </p:txBody>
      </p:sp>
      <p:sp>
        <p:nvSpPr>
          <p:cNvPr id="26630" name="Rectangle 3"/>
          <p:cNvSpPr>
            <a:spLocks noGrp="1" noChangeArrowheads="1"/>
          </p:cNvSpPr>
          <p:nvPr>
            <p:ph type="body" idx="1"/>
          </p:nvPr>
        </p:nvSpPr>
        <p:spPr/>
        <p:txBody>
          <a:bodyPr/>
          <a:lstStyle/>
          <a:p>
            <a:r>
              <a:rPr lang="en-US"/>
              <a:t>Distinguishing Group Boycotts and Joint Ventures</a:t>
            </a:r>
          </a:p>
          <a:p>
            <a:pPr lvl="1"/>
            <a:r>
              <a:rPr lang="en-US"/>
              <a:t>Need to understand relationship between group refusals to deal and joint ventures</a:t>
            </a:r>
          </a:p>
          <a:p>
            <a:pPr lvl="1"/>
            <a:r>
              <a:rPr lang="en-US"/>
              <a:t>JVs will typically have some purpose separate and apart from any possible group boycott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13DC24B-0E12-4AF8-B415-0F38E5D65450}" type="slidenum">
              <a:rPr lang="en-US" altLang="en-US" sz="1400">
                <a:solidFill>
                  <a:srgbClr val="000066"/>
                </a:solidFill>
                <a:latin typeface="Arial" panose="020B0604020202020204" pitchFamily="34" charset="0"/>
              </a:rPr>
              <a:pPr/>
              <a:t>17</a:t>
            </a:fld>
            <a:endParaRPr lang="en-US" altLang="en-US" sz="1400">
              <a:solidFill>
                <a:srgbClr val="000066"/>
              </a:solidFill>
              <a:latin typeface="Arial" panose="020B0604020202020204" pitchFamily="34" charset="0"/>
            </a:endParaRPr>
          </a:p>
        </p:txBody>
      </p:sp>
      <p:sp>
        <p:nvSpPr>
          <p:cNvPr id="28677" name="Rectangle 2"/>
          <p:cNvSpPr>
            <a:spLocks noGrp="1" noChangeArrowheads="1"/>
          </p:cNvSpPr>
          <p:nvPr>
            <p:ph type="title"/>
          </p:nvPr>
        </p:nvSpPr>
        <p:spPr/>
        <p:txBody>
          <a:bodyPr/>
          <a:lstStyle/>
          <a:p>
            <a:r>
              <a:rPr lang="en-US" dirty="0"/>
              <a:t>C4 Competitive Practices</a:t>
            </a:r>
          </a:p>
        </p:txBody>
      </p:sp>
      <p:sp>
        <p:nvSpPr>
          <p:cNvPr id="28678" name="Rectangle 3"/>
          <p:cNvSpPr>
            <a:spLocks noGrp="1" noChangeArrowheads="1"/>
          </p:cNvSpPr>
          <p:nvPr>
            <p:ph type="body" idx="1"/>
          </p:nvPr>
        </p:nvSpPr>
        <p:spPr/>
        <p:txBody>
          <a:bodyPr/>
          <a:lstStyle/>
          <a:p>
            <a:r>
              <a:rPr lang="en-US" i="1" dirty="0"/>
              <a:t>Northwest Wholesale Stationers </a:t>
            </a:r>
            <a:r>
              <a:rPr lang="en-US" dirty="0"/>
              <a:t>(US 1985)</a:t>
            </a:r>
          </a:p>
          <a:p>
            <a:pPr lvl="1"/>
            <a:r>
              <a:rPr lang="en-US" dirty="0"/>
              <a:t>Group boycotts were historically treated as per se illegal but </a:t>
            </a:r>
            <a:r>
              <a:rPr lang="en-US" i="1" dirty="0"/>
              <a:t>Northwest Wholesale </a:t>
            </a:r>
            <a:r>
              <a:rPr lang="en-US" dirty="0"/>
              <a:t>moves beyond that.</a:t>
            </a:r>
          </a:p>
          <a:p>
            <a:pPr lvl="1"/>
            <a:r>
              <a:rPr lang="en-US" dirty="0"/>
              <a:t>The Court sees that shared warehouse in </a:t>
            </a:r>
            <a:r>
              <a:rPr lang="en-US" i="1" dirty="0"/>
              <a:t>Northwest Wholesale </a:t>
            </a:r>
            <a:r>
              <a:rPr lang="en-US" dirty="0"/>
              <a:t>independently creates economic value.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62A9A4E-0714-40CD-8C85-2D4F2D156773}" type="slidenum">
              <a:rPr lang="en-US" altLang="en-US" sz="1400">
                <a:solidFill>
                  <a:srgbClr val="000066"/>
                </a:solidFill>
                <a:latin typeface="Arial" panose="020B0604020202020204" pitchFamily="34" charset="0"/>
              </a:rPr>
              <a:pPr/>
              <a:t>18</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dirty="0"/>
              <a:t>C4 Competitive Practices</a:t>
            </a:r>
          </a:p>
        </p:txBody>
      </p:sp>
      <p:sp>
        <p:nvSpPr>
          <p:cNvPr id="29702" name="Rectangle 3"/>
          <p:cNvSpPr>
            <a:spLocks noGrp="1" noChangeArrowheads="1"/>
          </p:cNvSpPr>
          <p:nvPr>
            <p:ph type="body" idx="1"/>
          </p:nvPr>
        </p:nvSpPr>
        <p:spPr/>
        <p:txBody>
          <a:bodyPr/>
          <a:lstStyle/>
          <a:p>
            <a:pPr lvl="1"/>
            <a:r>
              <a:rPr lang="en-US" dirty="0"/>
              <a:t>To make the membership group work, , some exclusion—refusal to deal—is necessary, as ,</a:t>
            </a:r>
            <a:r>
              <a:rPr lang="en-US" dirty="0" err="1"/>
              <a:t>embership</a:t>
            </a:r>
            <a:r>
              <a:rPr lang="en-US" dirty="0"/>
              <a:t> groups usually need to be able to exclude bad members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5C31DF7-ABA8-46D4-94E7-9F645FF64A39}" type="slidenum">
              <a:rPr lang="en-US" altLang="en-US" sz="1400">
                <a:solidFill>
                  <a:srgbClr val="000066"/>
                </a:solidFill>
                <a:latin typeface="Arial" panose="020B0604020202020204" pitchFamily="34" charset="0"/>
              </a:rPr>
              <a:pPr/>
              <a:t>19</a:t>
            </a:fld>
            <a:endParaRPr lang="en-US" altLang="en-US" sz="1400">
              <a:solidFill>
                <a:srgbClr val="000066"/>
              </a:solidFill>
              <a:latin typeface="Arial" panose="020B0604020202020204" pitchFamily="34" charset="0"/>
            </a:endParaRPr>
          </a:p>
        </p:txBody>
      </p:sp>
      <p:sp>
        <p:nvSpPr>
          <p:cNvPr id="30725" name="Rectangle 2"/>
          <p:cNvSpPr>
            <a:spLocks noGrp="1" noChangeArrowheads="1"/>
          </p:cNvSpPr>
          <p:nvPr>
            <p:ph type="title"/>
          </p:nvPr>
        </p:nvSpPr>
        <p:spPr/>
        <p:txBody>
          <a:bodyPr/>
          <a:lstStyle/>
          <a:p>
            <a:r>
              <a:rPr lang="en-US" dirty="0"/>
              <a:t>C4 Competitive Practices</a:t>
            </a:r>
          </a:p>
        </p:txBody>
      </p:sp>
      <p:sp>
        <p:nvSpPr>
          <p:cNvPr id="30726" name="Rectangle 3"/>
          <p:cNvSpPr>
            <a:spLocks noGrp="1" noChangeArrowheads="1"/>
          </p:cNvSpPr>
          <p:nvPr>
            <p:ph type="body" idx="1"/>
          </p:nvPr>
        </p:nvSpPr>
        <p:spPr/>
        <p:txBody>
          <a:bodyPr/>
          <a:lstStyle/>
          <a:p>
            <a:pPr>
              <a:lnSpc>
                <a:spcPct val="90000"/>
              </a:lnSpc>
            </a:pPr>
            <a:r>
              <a:rPr lang="en-US" dirty="0"/>
              <a:t>Switch from </a:t>
            </a:r>
            <a:r>
              <a:rPr lang="en-US" i="1" dirty="0"/>
              <a:t>per se</a:t>
            </a:r>
            <a:r>
              <a:rPr lang="en-US" dirty="0"/>
              <a:t> analysis to holding in </a:t>
            </a:r>
            <a:r>
              <a:rPr lang="en-US" i="1" dirty="0"/>
              <a:t>Northwest</a:t>
            </a:r>
            <a:r>
              <a:rPr lang="en-US" dirty="0"/>
              <a:t>:</a:t>
            </a:r>
          </a:p>
          <a:p>
            <a:pPr lvl="1">
              <a:lnSpc>
                <a:spcPct val="90000"/>
              </a:lnSpc>
            </a:pPr>
            <a:r>
              <a:rPr lang="en-US" dirty="0"/>
              <a:t>“Unless the cooperative possesses market power or exclusive access to an element essential to effective competition, the conclusion that expulsion is virtually always likely to have an anticompetitive effect is not warranted. … Absent such a showing with respect to a cooperative buying arrangement, courts should apply a rule-of-reason analysis.”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AD47C3E1-3E78-4C27-AB5A-BF21D8502856}" type="slidenum">
              <a:rPr lang="en-US" altLang="en-US" sz="1400">
                <a:solidFill>
                  <a:srgbClr val="000066"/>
                </a:solidFill>
                <a:latin typeface="Arial" panose="020B0604020202020204" pitchFamily="34" charset="0"/>
              </a:rPr>
              <a:pPr/>
              <a:t>2</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dirty="0"/>
              <a:t>C1 Characterizing Horizontal Agreements</a:t>
            </a:r>
          </a:p>
        </p:txBody>
      </p:sp>
      <p:sp>
        <p:nvSpPr>
          <p:cNvPr id="4102" name="Rectangle 3"/>
          <p:cNvSpPr>
            <a:spLocks noGrp="1" noChangeArrowheads="1"/>
          </p:cNvSpPr>
          <p:nvPr>
            <p:ph type="body" idx="1"/>
          </p:nvPr>
        </p:nvSpPr>
        <p:spPr/>
        <p:txBody>
          <a:bodyPr/>
          <a:lstStyle/>
          <a:p>
            <a:pPr>
              <a:lnSpc>
                <a:spcPct val="90000"/>
              </a:lnSpc>
            </a:pPr>
            <a:r>
              <a:rPr lang="en-US" dirty="0"/>
              <a:t>Antitrust Statutes</a:t>
            </a:r>
          </a:p>
          <a:p>
            <a:pPr lvl="1">
              <a:lnSpc>
                <a:spcPct val="90000"/>
              </a:lnSpc>
            </a:pPr>
            <a:r>
              <a:rPr lang="en-US" dirty="0"/>
              <a:t>Core statutes say very little</a:t>
            </a:r>
          </a:p>
          <a:p>
            <a:pPr lvl="1">
              <a:lnSpc>
                <a:spcPct val="90000"/>
              </a:lnSpc>
            </a:pPr>
            <a:r>
              <a:rPr lang="en-US" dirty="0"/>
              <a:t>Common law subject</a:t>
            </a:r>
          </a:p>
          <a:p>
            <a:pPr lvl="1">
              <a:lnSpc>
                <a:spcPct val="90000"/>
              </a:lnSpc>
            </a:pPr>
            <a:r>
              <a:rPr lang="en-US" dirty="0"/>
              <a:t>As to SA 1, initial literalism of </a:t>
            </a:r>
            <a:r>
              <a:rPr lang="en-US" i="1" dirty="0"/>
              <a:t>Trans-Missouri</a:t>
            </a:r>
            <a:r>
              <a:rPr lang="en-US" dirty="0"/>
              <a:t> (US 1897) rejected for use of some form of reason in </a:t>
            </a:r>
            <a:r>
              <a:rPr lang="en-US" i="1" dirty="0"/>
              <a:t>Standard Oil</a:t>
            </a:r>
            <a:r>
              <a:rPr lang="en-US" dirty="0"/>
              <a:t> (US 1911)</a:t>
            </a:r>
          </a:p>
          <a:p>
            <a:pPr lvl="1">
              <a:lnSpc>
                <a:spcPct val="90000"/>
              </a:lnSpc>
            </a:pPr>
            <a:r>
              <a:rPr lang="en-US" dirty="0"/>
              <a:t>As to SA2, need to separate monopoly from monopolize, as </a:t>
            </a:r>
            <a:r>
              <a:rPr lang="en-US" i="1" dirty="0"/>
              <a:t>ALCOA</a:t>
            </a:r>
            <a:r>
              <a:rPr lang="en-US" dirty="0"/>
              <a:t> (CA2 1945) perhaps does </a:t>
            </a:r>
          </a:p>
        </p:txBody>
      </p:sp>
    </p:spTree>
    <p:extLst>
      <p:ext uri="{BB962C8B-B14F-4D97-AF65-F5344CB8AC3E}">
        <p14:creationId xmlns:p14="http://schemas.microsoft.com/office/powerpoint/2010/main" val="1932903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C12C156-39E1-4B02-ACC9-97574D44B954}" type="slidenum">
              <a:rPr lang="en-US" altLang="en-US" sz="1400">
                <a:solidFill>
                  <a:srgbClr val="000066"/>
                </a:solidFill>
                <a:latin typeface="Arial" panose="020B0604020202020204" pitchFamily="34" charset="0"/>
              </a:rPr>
              <a:pPr/>
              <a:t>20</a:t>
            </a:fld>
            <a:endParaRPr lang="en-US" altLang="en-US" sz="1400">
              <a:solidFill>
                <a:srgbClr val="000066"/>
              </a:solidFill>
              <a:latin typeface="Arial" panose="020B0604020202020204" pitchFamily="34" charset="0"/>
            </a:endParaRPr>
          </a:p>
        </p:txBody>
      </p:sp>
      <p:sp>
        <p:nvSpPr>
          <p:cNvPr id="32773" name="Rectangle 2"/>
          <p:cNvSpPr>
            <a:spLocks noGrp="1" noChangeArrowheads="1"/>
          </p:cNvSpPr>
          <p:nvPr>
            <p:ph type="title"/>
          </p:nvPr>
        </p:nvSpPr>
        <p:spPr/>
        <p:txBody>
          <a:bodyPr/>
          <a:lstStyle/>
          <a:p>
            <a:r>
              <a:rPr lang="en-US" dirty="0"/>
              <a:t>C4 Competitive Practices</a:t>
            </a:r>
            <a:endParaRPr lang="en-US" dirty="0">
              <a:latin typeface="Book Antiqua" panose="02040602050305030304" pitchFamily="18" charset="0"/>
            </a:endParaRPr>
          </a:p>
        </p:txBody>
      </p:sp>
      <p:sp>
        <p:nvSpPr>
          <p:cNvPr id="32774" name="Rectangle 3"/>
          <p:cNvSpPr>
            <a:spLocks noGrp="1" noChangeArrowheads="1"/>
          </p:cNvSpPr>
          <p:nvPr>
            <p:ph type="body" idx="1"/>
          </p:nvPr>
        </p:nvSpPr>
        <p:spPr/>
        <p:txBody>
          <a:bodyPr/>
          <a:lstStyle/>
          <a:p>
            <a:pPr algn="just"/>
            <a:r>
              <a:rPr lang="en-US" dirty="0" err="1">
                <a:cs typeface="Times New Roman" panose="02020603050405020304" pitchFamily="18" charset="0"/>
              </a:rPr>
              <a:t>Vetical</a:t>
            </a:r>
            <a:r>
              <a:rPr lang="en-US" dirty="0">
                <a:cs typeface="Times New Roman" panose="02020603050405020304" pitchFamily="18" charset="0"/>
              </a:rPr>
              <a:t> Dealing Historical Cases</a:t>
            </a:r>
          </a:p>
          <a:p>
            <a:pPr lvl="1"/>
            <a:r>
              <a:rPr lang="en-US" i="1" dirty="0">
                <a:cs typeface="Times New Roman" panose="02020603050405020304" pitchFamily="18" charset="0"/>
              </a:rPr>
              <a:t>Dr. Miles</a:t>
            </a:r>
            <a:r>
              <a:rPr lang="en-US" dirty="0">
                <a:cs typeface="Times New Roman" panose="02020603050405020304" pitchFamily="18" charset="0"/>
              </a:rPr>
              <a:t> (US 1911)</a:t>
            </a:r>
          </a:p>
          <a:p>
            <a:pPr lvl="2"/>
            <a:r>
              <a:rPr lang="en-US" dirty="0">
                <a:cs typeface="Times New Roman" panose="02020603050405020304" pitchFamily="18" charset="0"/>
              </a:rPr>
              <a:t>Condemned minimum resale price maintenance as a </a:t>
            </a:r>
            <a:r>
              <a:rPr lang="en-US" i="1" dirty="0">
                <a:cs typeface="Times New Roman" panose="02020603050405020304" pitchFamily="18" charset="0"/>
              </a:rPr>
              <a:t>per se </a:t>
            </a:r>
            <a:r>
              <a:rPr lang="en-US" dirty="0">
                <a:cs typeface="Times New Roman" panose="02020603050405020304" pitchFamily="18" charset="0"/>
              </a:rPr>
              <a:t>violation of Section 1 of the Sherman Act.</a:t>
            </a:r>
          </a:p>
          <a:p>
            <a:pPr lvl="2"/>
            <a:r>
              <a:rPr lang="en-US" dirty="0">
                <a:cs typeface="Times New Roman" panose="02020603050405020304" pitchFamily="18" charset="0"/>
              </a:rPr>
              <a:t>Toast after </a:t>
            </a:r>
            <a:r>
              <a:rPr lang="en-US" i="1" dirty="0" err="1">
                <a:cs typeface="Times New Roman" panose="02020603050405020304" pitchFamily="18" charset="0"/>
              </a:rPr>
              <a:t>Leegin</a:t>
            </a:r>
            <a:r>
              <a:rPr lang="en-US" dirty="0">
                <a:cs typeface="Times New Roman" panose="02020603050405020304" pitchFamily="18" charset="0"/>
              </a:rPr>
              <a:t> (US 2007)</a:t>
            </a:r>
          </a:p>
        </p:txBody>
      </p:sp>
    </p:spTree>
    <p:extLst>
      <p:ext uri="{BB962C8B-B14F-4D97-AF65-F5344CB8AC3E}">
        <p14:creationId xmlns:p14="http://schemas.microsoft.com/office/powerpoint/2010/main" val="3137564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FB6C23-F6A6-43F2-A9F1-A4E2343A019D}" type="slidenum">
              <a:rPr lang="en-US" altLang="en-US" sz="1400">
                <a:solidFill>
                  <a:srgbClr val="000066"/>
                </a:solidFill>
                <a:latin typeface="Arial" panose="020B0604020202020204" pitchFamily="34" charset="0"/>
              </a:rPr>
              <a:pPr/>
              <a:t>21</a:t>
            </a:fld>
            <a:endParaRPr lang="en-US" altLang="en-US" sz="140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dirty="0"/>
              <a:t>C4 Competitive Practices</a:t>
            </a:r>
            <a:endParaRPr lang="en-US" dirty="0">
              <a:cs typeface="Times New Roman" panose="02020603050405020304" pitchFamily="18" charset="0"/>
            </a:endParaRPr>
          </a:p>
        </p:txBody>
      </p:sp>
      <p:sp>
        <p:nvSpPr>
          <p:cNvPr id="33798" name="Rectangle 3"/>
          <p:cNvSpPr>
            <a:spLocks noGrp="1" noChangeArrowheads="1"/>
          </p:cNvSpPr>
          <p:nvPr>
            <p:ph type="body" idx="1"/>
          </p:nvPr>
        </p:nvSpPr>
        <p:spPr/>
        <p:txBody>
          <a:bodyPr/>
          <a:lstStyle/>
          <a:p>
            <a:pPr lvl="1"/>
            <a:r>
              <a:rPr lang="en-US" i="1" dirty="0">
                <a:cs typeface="Times New Roman" panose="02020603050405020304" pitchFamily="18" charset="0"/>
              </a:rPr>
              <a:t>Colgate</a:t>
            </a:r>
            <a:r>
              <a:rPr lang="en-US" dirty="0">
                <a:cs typeface="Times New Roman" panose="02020603050405020304" pitchFamily="18" charset="0"/>
              </a:rPr>
              <a:t> (US 1919)</a:t>
            </a:r>
          </a:p>
          <a:p>
            <a:pPr lvl="2"/>
            <a:r>
              <a:rPr lang="en-US" dirty="0">
                <a:cs typeface="Times New Roman" panose="02020603050405020304" pitchFamily="18" charset="0"/>
              </a:rPr>
              <a:t>Emphasized that Section 1 is triggered only by a contract, and therefore unilateral action by a manufacturer </a:t>
            </a:r>
            <a:r>
              <a:rPr lang="en-US" dirty="0" err="1">
                <a:cs typeface="Times New Roman" panose="02020603050405020304" pitchFamily="18" charset="0"/>
              </a:rPr>
              <a:t>vis</a:t>
            </a:r>
            <a:r>
              <a:rPr lang="en-US" dirty="0">
                <a:cs typeface="Times New Roman" panose="02020603050405020304" pitchFamily="18" charset="0"/>
              </a:rPr>
              <a:t>-a-</a:t>
            </a:r>
            <a:r>
              <a:rPr lang="en-US" dirty="0" err="1">
                <a:cs typeface="Times New Roman" panose="02020603050405020304" pitchFamily="18" charset="0"/>
              </a:rPr>
              <a:t>vis</a:t>
            </a:r>
            <a:r>
              <a:rPr lang="en-US" dirty="0">
                <a:cs typeface="Times New Roman" panose="02020603050405020304" pitchFamily="18" charset="0"/>
              </a:rPr>
              <a:t> a distributor would not give rise to violation. Hence, an announcement by a manufacturer that any retailer selling below a particular price would be terminated did not violate the Sherman Act.</a:t>
            </a:r>
          </a:p>
        </p:txBody>
      </p:sp>
    </p:spTree>
    <p:extLst>
      <p:ext uri="{BB962C8B-B14F-4D97-AF65-F5344CB8AC3E}">
        <p14:creationId xmlns:p14="http://schemas.microsoft.com/office/powerpoint/2010/main" val="1123424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CD93BA3-0324-45B2-B3B8-EE2D4F160BD1}" type="slidenum">
              <a:rPr lang="en-US" altLang="en-US" sz="1400">
                <a:solidFill>
                  <a:srgbClr val="000066"/>
                </a:solidFill>
                <a:latin typeface="Arial" panose="020B0604020202020204" pitchFamily="34" charset="0"/>
              </a:rPr>
              <a:pPr/>
              <a:t>22</a:t>
            </a:fld>
            <a:endParaRPr lang="en-US" altLang="en-US" sz="1400">
              <a:solidFill>
                <a:srgbClr val="000066"/>
              </a:solidFill>
              <a:latin typeface="Arial" panose="020B0604020202020204" pitchFamily="34" charset="0"/>
            </a:endParaRPr>
          </a:p>
        </p:txBody>
      </p:sp>
      <p:sp>
        <p:nvSpPr>
          <p:cNvPr id="35845" name="Rectangle 2"/>
          <p:cNvSpPr>
            <a:spLocks noGrp="1" noChangeArrowheads="1"/>
          </p:cNvSpPr>
          <p:nvPr>
            <p:ph type="title"/>
          </p:nvPr>
        </p:nvSpPr>
        <p:spPr/>
        <p:txBody>
          <a:bodyPr/>
          <a:lstStyle/>
          <a:p>
            <a:r>
              <a:rPr lang="en-US" dirty="0"/>
              <a:t>C4 Competitive Practices</a:t>
            </a:r>
            <a:endParaRPr lang="en-US" dirty="0">
              <a:latin typeface="Book Antiqua" panose="02040602050305030304" pitchFamily="18" charset="0"/>
            </a:endParaRPr>
          </a:p>
        </p:txBody>
      </p:sp>
      <p:sp>
        <p:nvSpPr>
          <p:cNvPr id="35846" name="Rectangle 3"/>
          <p:cNvSpPr>
            <a:spLocks noGrp="1" noChangeArrowheads="1"/>
          </p:cNvSpPr>
          <p:nvPr>
            <p:ph type="body" idx="1"/>
          </p:nvPr>
        </p:nvSpPr>
        <p:spPr/>
        <p:txBody>
          <a:bodyPr/>
          <a:lstStyle/>
          <a:p>
            <a:pPr algn="just"/>
            <a:r>
              <a:rPr lang="en-US" i="1" dirty="0">
                <a:cs typeface="Times New Roman" panose="02020603050405020304" pitchFamily="18" charset="0"/>
              </a:rPr>
              <a:t>Standard Fashion</a:t>
            </a:r>
            <a:r>
              <a:rPr lang="en-US" dirty="0">
                <a:cs typeface="Times New Roman" panose="02020603050405020304" pitchFamily="18" charset="0"/>
              </a:rPr>
              <a:t> (US 1922)</a:t>
            </a:r>
          </a:p>
          <a:p>
            <a:pPr lvl="1" algn="just"/>
            <a:r>
              <a:rPr lang="en-US" dirty="0">
                <a:cs typeface="Times New Roman" panose="02020603050405020304" pitchFamily="18" charset="0"/>
              </a:rPr>
              <a:t>For our purposes, key issue is focus on locus of competition</a:t>
            </a:r>
          </a:p>
          <a:p>
            <a:pPr lvl="2" algn="just"/>
            <a:r>
              <a:rPr lang="en-US" dirty="0">
                <a:cs typeface="Times New Roman" panose="02020603050405020304" pitchFamily="18" charset="0"/>
              </a:rPr>
              <a:t>Compete for placement and exclusivity</a:t>
            </a:r>
          </a:p>
          <a:p>
            <a:pPr lvl="2" algn="just"/>
            <a:r>
              <a:rPr lang="en-US" dirty="0">
                <a:cs typeface="Times New Roman" panose="02020603050405020304" pitchFamily="18" charset="0"/>
              </a:rPr>
              <a:t>Doesn’t require direct competing sales in particular store </a:t>
            </a:r>
          </a:p>
        </p:txBody>
      </p:sp>
    </p:spTree>
    <p:extLst>
      <p:ext uri="{BB962C8B-B14F-4D97-AF65-F5344CB8AC3E}">
        <p14:creationId xmlns:p14="http://schemas.microsoft.com/office/powerpoint/2010/main" val="3627930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8215FFB-CA3C-4706-84C9-3CC09ED01AC4}" type="slidenum">
              <a:rPr lang="en-US" altLang="en-US" sz="1400">
                <a:solidFill>
                  <a:srgbClr val="000066"/>
                </a:solidFill>
                <a:latin typeface="Arial" panose="020B0604020202020204" pitchFamily="34" charset="0"/>
              </a:rPr>
              <a:pPr/>
              <a:t>23</a:t>
            </a:fld>
            <a:endParaRPr lang="en-US" altLang="en-US" sz="1400">
              <a:solidFill>
                <a:srgbClr val="000066"/>
              </a:solidFill>
              <a:latin typeface="Arial" panose="020B0604020202020204" pitchFamily="34" charset="0"/>
            </a:endParaRPr>
          </a:p>
        </p:txBody>
      </p:sp>
      <p:sp>
        <p:nvSpPr>
          <p:cNvPr id="37893" name="Rectangle 2"/>
          <p:cNvSpPr>
            <a:spLocks noGrp="1" noChangeArrowheads="1"/>
          </p:cNvSpPr>
          <p:nvPr>
            <p:ph type="title"/>
          </p:nvPr>
        </p:nvSpPr>
        <p:spPr/>
        <p:txBody>
          <a:bodyPr/>
          <a:lstStyle/>
          <a:p>
            <a:r>
              <a:rPr lang="en-US" dirty="0"/>
              <a:t>C4 Competitive Practices</a:t>
            </a:r>
            <a:endParaRPr lang="en-US" sz="5100" dirty="0">
              <a:cs typeface="Times New Roman" panose="02020603050405020304" pitchFamily="18" charset="0"/>
            </a:endParaRPr>
          </a:p>
        </p:txBody>
      </p:sp>
      <p:sp>
        <p:nvSpPr>
          <p:cNvPr id="37894" name="Rectangle 3"/>
          <p:cNvSpPr>
            <a:spLocks noGrp="1" noChangeArrowheads="1"/>
          </p:cNvSpPr>
          <p:nvPr>
            <p:ph type="body" idx="1"/>
          </p:nvPr>
        </p:nvSpPr>
        <p:spPr/>
        <p:txBody>
          <a:bodyPr/>
          <a:lstStyle/>
          <a:p>
            <a:pPr algn="just"/>
            <a:r>
              <a:rPr lang="en-US" i="1" dirty="0" err="1">
                <a:cs typeface="Times New Roman" panose="02020603050405020304" pitchFamily="18" charset="0"/>
              </a:rPr>
              <a:t>Leegin</a:t>
            </a:r>
            <a:r>
              <a:rPr lang="en-US" i="1" dirty="0">
                <a:cs typeface="Times New Roman" panose="02020603050405020304" pitchFamily="18" charset="0"/>
              </a:rPr>
              <a:t> </a:t>
            </a:r>
            <a:r>
              <a:rPr lang="en-US" dirty="0">
                <a:cs typeface="Times New Roman" panose="02020603050405020304" pitchFamily="18" charset="0"/>
              </a:rPr>
              <a:t>(US 2007)</a:t>
            </a:r>
          </a:p>
          <a:p>
            <a:pPr lvl="1" algn="just"/>
            <a:r>
              <a:rPr lang="en-US" dirty="0">
                <a:cs typeface="Times New Roman" panose="02020603050405020304" pitchFamily="18" charset="0"/>
              </a:rPr>
              <a:t>Kills off </a:t>
            </a:r>
            <a:r>
              <a:rPr lang="en-US" i="1" dirty="0">
                <a:cs typeface="Times New Roman" panose="02020603050405020304" pitchFamily="18" charset="0"/>
              </a:rPr>
              <a:t>Dr. Miles </a:t>
            </a:r>
            <a:r>
              <a:rPr lang="en-US" dirty="0">
                <a:cs typeface="Times New Roman" panose="02020603050405020304" pitchFamily="18" charset="0"/>
              </a:rPr>
              <a:t>and completes path started by </a:t>
            </a:r>
            <a:r>
              <a:rPr lang="en-US" i="1" dirty="0">
                <a:cs typeface="Times New Roman" panose="02020603050405020304" pitchFamily="18" charset="0"/>
              </a:rPr>
              <a:t>Sylvania </a:t>
            </a:r>
            <a:r>
              <a:rPr lang="en-US" dirty="0">
                <a:cs typeface="Times New Roman" panose="02020603050405020304" pitchFamily="18" charset="0"/>
              </a:rPr>
              <a:t>(US 1977)</a:t>
            </a:r>
          </a:p>
          <a:p>
            <a:pPr lvl="1" algn="just"/>
            <a:r>
              <a:rPr lang="en-US" dirty="0">
                <a:cs typeface="Times New Roman" panose="02020603050405020304" pitchFamily="18" charset="0"/>
              </a:rPr>
              <a:t>Extends rule-of-reason analysis to vertical price restraints</a:t>
            </a:r>
          </a:p>
          <a:p>
            <a:pPr lvl="1" algn="just"/>
            <a:r>
              <a:rPr lang="en-US" dirty="0">
                <a:cs typeface="Times New Roman" panose="02020603050405020304" pitchFamily="18" charset="0"/>
              </a:rPr>
              <a:t>Substantial dispute over how </a:t>
            </a:r>
            <a:r>
              <a:rPr lang="en-US" i="1" dirty="0">
                <a:cs typeface="Times New Roman" panose="02020603050405020304" pitchFamily="18" charset="0"/>
              </a:rPr>
              <a:t>stare </a:t>
            </a:r>
            <a:r>
              <a:rPr lang="en-US" i="1" dirty="0" err="1">
                <a:cs typeface="Times New Roman" panose="02020603050405020304" pitchFamily="18" charset="0"/>
              </a:rPr>
              <a:t>decisis</a:t>
            </a:r>
            <a:r>
              <a:rPr lang="en-US" i="1" dirty="0">
                <a:cs typeface="Times New Roman" panose="02020603050405020304" pitchFamily="18" charset="0"/>
              </a:rPr>
              <a:t> </a:t>
            </a:r>
            <a:r>
              <a:rPr lang="en-US" dirty="0">
                <a:cs typeface="Times New Roman" panose="02020603050405020304" pitchFamily="18" charset="0"/>
              </a:rPr>
              <a:t>applies in antitrust</a:t>
            </a:r>
          </a:p>
        </p:txBody>
      </p:sp>
    </p:spTree>
    <p:extLst>
      <p:ext uri="{BB962C8B-B14F-4D97-AF65-F5344CB8AC3E}">
        <p14:creationId xmlns:p14="http://schemas.microsoft.com/office/powerpoint/2010/main" val="2860643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673E44-E77D-49F3-8862-D2A57727DDFD}" type="slidenum">
              <a:rPr lang="en-US" altLang="en-US" sz="1400">
                <a:solidFill>
                  <a:srgbClr val="000066"/>
                </a:solidFill>
                <a:latin typeface="Arial" panose="020B0604020202020204" pitchFamily="34" charset="0"/>
              </a:rPr>
              <a:pPr/>
              <a:t>24</a:t>
            </a:fld>
            <a:endParaRPr lang="en-US" altLang="en-US" sz="1400">
              <a:solidFill>
                <a:srgbClr val="000066"/>
              </a:solidFill>
              <a:latin typeface="Arial" panose="020B0604020202020204" pitchFamily="34" charset="0"/>
            </a:endParaRPr>
          </a:p>
        </p:txBody>
      </p:sp>
      <p:sp>
        <p:nvSpPr>
          <p:cNvPr id="24581" name="Rectangle 2"/>
          <p:cNvSpPr>
            <a:spLocks noGrp="1" noChangeArrowheads="1"/>
          </p:cNvSpPr>
          <p:nvPr>
            <p:ph type="title"/>
          </p:nvPr>
        </p:nvSpPr>
        <p:spPr/>
        <p:txBody>
          <a:bodyPr/>
          <a:lstStyle/>
          <a:p>
            <a:r>
              <a:rPr lang="en-US" dirty="0"/>
              <a:t>C5 Apple eBooks</a:t>
            </a:r>
            <a:endParaRPr lang="en-US" dirty="0">
              <a:cs typeface="Times New Roman" panose="02020603050405020304" pitchFamily="18" charset="0"/>
            </a:endParaRPr>
          </a:p>
        </p:txBody>
      </p:sp>
      <p:sp>
        <p:nvSpPr>
          <p:cNvPr id="24582" name="Rectangle 3"/>
          <p:cNvSpPr>
            <a:spLocks noGrp="1" noChangeArrowheads="1"/>
          </p:cNvSpPr>
          <p:nvPr>
            <p:ph type="body" idx="1"/>
          </p:nvPr>
        </p:nvSpPr>
        <p:spPr/>
        <p:txBody>
          <a:bodyPr/>
          <a:lstStyle/>
          <a:p>
            <a:pPr algn="just"/>
            <a:r>
              <a:rPr lang="en-US" i="1" dirty="0">
                <a:cs typeface="Times New Roman" panose="02020603050405020304" pitchFamily="18" charset="0"/>
              </a:rPr>
              <a:t>Apple </a:t>
            </a:r>
            <a:r>
              <a:rPr lang="en-US" dirty="0">
                <a:cs typeface="Times New Roman" panose="02020603050405020304" pitchFamily="18" charset="0"/>
              </a:rPr>
              <a:t>(CA2 2015)</a:t>
            </a:r>
          </a:p>
          <a:p>
            <a:pPr lvl="1"/>
            <a:r>
              <a:rPr lang="en-US" dirty="0"/>
              <a:t>There is a framing of the case—and the one seemingly accepted by the district court and the court of appeals—that there was a preexisting publishing cartel</a:t>
            </a:r>
          </a:p>
        </p:txBody>
      </p:sp>
    </p:spTree>
    <p:extLst>
      <p:ext uri="{BB962C8B-B14F-4D97-AF65-F5344CB8AC3E}">
        <p14:creationId xmlns:p14="http://schemas.microsoft.com/office/powerpoint/2010/main" val="3516958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673E44-E77D-49F3-8862-D2A57727DDFD}" type="slidenum">
              <a:rPr lang="en-US" altLang="en-US" sz="1400">
                <a:solidFill>
                  <a:srgbClr val="000066"/>
                </a:solidFill>
                <a:latin typeface="Arial" panose="020B0604020202020204" pitchFamily="34" charset="0"/>
              </a:rPr>
              <a:pPr/>
              <a:t>25</a:t>
            </a:fld>
            <a:endParaRPr lang="en-US" altLang="en-US" sz="1400">
              <a:solidFill>
                <a:srgbClr val="000066"/>
              </a:solidFill>
              <a:latin typeface="Arial" panose="020B0604020202020204" pitchFamily="34" charset="0"/>
            </a:endParaRPr>
          </a:p>
        </p:txBody>
      </p:sp>
      <p:sp>
        <p:nvSpPr>
          <p:cNvPr id="24581" name="Rectangle 2"/>
          <p:cNvSpPr>
            <a:spLocks noGrp="1" noChangeArrowheads="1"/>
          </p:cNvSpPr>
          <p:nvPr>
            <p:ph type="title"/>
          </p:nvPr>
        </p:nvSpPr>
        <p:spPr/>
        <p:txBody>
          <a:bodyPr/>
          <a:lstStyle/>
          <a:p>
            <a:r>
              <a:rPr lang="en-US" dirty="0"/>
              <a:t>C5 Apple eBooks</a:t>
            </a:r>
            <a:endParaRPr lang="en-US" dirty="0">
              <a:cs typeface="Times New Roman" panose="02020603050405020304" pitchFamily="18" charset="0"/>
            </a:endParaRPr>
          </a:p>
        </p:txBody>
      </p:sp>
      <p:sp>
        <p:nvSpPr>
          <p:cNvPr id="24582" name="Rectangle 3"/>
          <p:cNvSpPr>
            <a:spLocks noGrp="1" noChangeArrowheads="1"/>
          </p:cNvSpPr>
          <p:nvPr>
            <p:ph type="body" idx="1"/>
          </p:nvPr>
        </p:nvSpPr>
        <p:spPr/>
        <p:txBody>
          <a:bodyPr/>
          <a:lstStyle/>
          <a:p>
            <a:pPr algn="just"/>
            <a:r>
              <a:rPr lang="en-US" i="1" dirty="0">
                <a:cs typeface="Times New Roman" panose="02020603050405020304" pitchFamily="18" charset="0"/>
              </a:rPr>
              <a:t>Apple </a:t>
            </a:r>
            <a:r>
              <a:rPr lang="en-US" dirty="0">
                <a:cs typeface="Times New Roman" panose="02020603050405020304" pitchFamily="18" charset="0"/>
              </a:rPr>
              <a:t>(CA2 2015)</a:t>
            </a:r>
          </a:p>
          <a:p>
            <a:pPr lvl="1"/>
            <a:r>
              <a:rPr lang="en-US" dirty="0"/>
              <a:t>Apple went to that cartel and presented a way to help the cartel raise prices when it had been incapable of doing so on its own and Apple succeeded (ebook prices rose)</a:t>
            </a:r>
          </a:p>
        </p:txBody>
      </p:sp>
    </p:spTree>
    <p:extLst>
      <p:ext uri="{BB962C8B-B14F-4D97-AF65-F5344CB8AC3E}">
        <p14:creationId xmlns:p14="http://schemas.microsoft.com/office/powerpoint/2010/main" val="1153612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673E44-E77D-49F3-8862-D2A57727DDFD}" type="slidenum">
              <a:rPr lang="en-US" altLang="en-US" sz="1400">
                <a:solidFill>
                  <a:srgbClr val="000066"/>
                </a:solidFill>
                <a:latin typeface="Arial" panose="020B0604020202020204" pitchFamily="34" charset="0"/>
              </a:rPr>
              <a:pPr/>
              <a:t>26</a:t>
            </a:fld>
            <a:endParaRPr lang="en-US" altLang="en-US" sz="1400">
              <a:solidFill>
                <a:srgbClr val="000066"/>
              </a:solidFill>
              <a:latin typeface="Arial" panose="020B0604020202020204" pitchFamily="34" charset="0"/>
            </a:endParaRPr>
          </a:p>
        </p:txBody>
      </p:sp>
      <p:sp>
        <p:nvSpPr>
          <p:cNvPr id="24581" name="Rectangle 2"/>
          <p:cNvSpPr>
            <a:spLocks noGrp="1" noChangeArrowheads="1"/>
          </p:cNvSpPr>
          <p:nvPr>
            <p:ph type="title"/>
          </p:nvPr>
        </p:nvSpPr>
        <p:spPr/>
        <p:txBody>
          <a:bodyPr/>
          <a:lstStyle/>
          <a:p>
            <a:r>
              <a:rPr lang="en-US" dirty="0"/>
              <a:t>C5 Apple eBooks</a:t>
            </a:r>
            <a:endParaRPr lang="en-US" dirty="0">
              <a:cs typeface="Times New Roman" panose="02020603050405020304" pitchFamily="18" charset="0"/>
            </a:endParaRPr>
          </a:p>
        </p:txBody>
      </p:sp>
      <p:sp>
        <p:nvSpPr>
          <p:cNvPr id="24582" name="Rectangle 3"/>
          <p:cNvSpPr>
            <a:spLocks noGrp="1" noChangeArrowheads="1"/>
          </p:cNvSpPr>
          <p:nvPr>
            <p:ph type="body" idx="1"/>
          </p:nvPr>
        </p:nvSpPr>
        <p:spPr/>
        <p:txBody>
          <a:bodyPr/>
          <a:lstStyle/>
          <a:p>
            <a:pPr algn="just"/>
            <a:r>
              <a:rPr lang="en-US" i="1" dirty="0">
                <a:cs typeface="Times New Roman" panose="02020603050405020304" pitchFamily="18" charset="0"/>
              </a:rPr>
              <a:t>Apple </a:t>
            </a:r>
            <a:r>
              <a:rPr lang="en-US" dirty="0">
                <a:cs typeface="Times New Roman" panose="02020603050405020304" pitchFamily="18" charset="0"/>
              </a:rPr>
              <a:t>(CA2 2015)</a:t>
            </a:r>
          </a:p>
          <a:p>
            <a:pPr lvl="1" algn="just"/>
            <a:r>
              <a:rPr lang="en-US" dirty="0">
                <a:cs typeface="Times New Roman" panose="02020603050405020304" pitchFamily="18" charset="0"/>
              </a:rPr>
              <a:t>Probably a quite path dependent result</a:t>
            </a:r>
          </a:p>
          <a:p>
            <a:pPr lvl="2" algn="just"/>
            <a:r>
              <a:rPr lang="en-US" dirty="0">
                <a:cs typeface="Times New Roman" panose="02020603050405020304" pitchFamily="18" charset="0"/>
              </a:rPr>
              <a:t>Had Apple approached each publisher independently and offered its standard app store deal—an agency agreement with a 30% fee—coupled with the most favored nations clause </a:t>
            </a:r>
          </a:p>
        </p:txBody>
      </p:sp>
    </p:spTree>
    <p:extLst>
      <p:ext uri="{BB962C8B-B14F-4D97-AF65-F5344CB8AC3E}">
        <p14:creationId xmlns:p14="http://schemas.microsoft.com/office/powerpoint/2010/main" val="3755607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673E44-E77D-49F3-8862-D2A57727DDFD}" type="slidenum">
              <a:rPr lang="en-US" altLang="en-US" sz="1400">
                <a:solidFill>
                  <a:srgbClr val="000066"/>
                </a:solidFill>
                <a:latin typeface="Arial" panose="020B0604020202020204" pitchFamily="34" charset="0"/>
              </a:rPr>
              <a:pPr/>
              <a:t>27</a:t>
            </a:fld>
            <a:endParaRPr lang="en-US" altLang="en-US" sz="1400">
              <a:solidFill>
                <a:srgbClr val="000066"/>
              </a:solidFill>
              <a:latin typeface="Arial" panose="020B0604020202020204" pitchFamily="34" charset="0"/>
            </a:endParaRPr>
          </a:p>
        </p:txBody>
      </p:sp>
      <p:sp>
        <p:nvSpPr>
          <p:cNvPr id="24581" name="Rectangle 2"/>
          <p:cNvSpPr>
            <a:spLocks noGrp="1" noChangeArrowheads="1"/>
          </p:cNvSpPr>
          <p:nvPr>
            <p:ph type="title"/>
          </p:nvPr>
        </p:nvSpPr>
        <p:spPr/>
        <p:txBody>
          <a:bodyPr/>
          <a:lstStyle/>
          <a:p>
            <a:r>
              <a:rPr lang="en-US" dirty="0"/>
              <a:t>C5 Apple eBooks</a:t>
            </a:r>
            <a:endParaRPr lang="en-US" dirty="0">
              <a:cs typeface="Times New Roman" panose="02020603050405020304" pitchFamily="18" charset="0"/>
            </a:endParaRPr>
          </a:p>
        </p:txBody>
      </p:sp>
      <p:sp>
        <p:nvSpPr>
          <p:cNvPr id="24582" name="Rectangle 3"/>
          <p:cNvSpPr>
            <a:spLocks noGrp="1" noChangeArrowheads="1"/>
          </p:cNvSpPr>
          <p:nvPr>
            <p:ph type="body" idx="1"/>
          </p:nvPr>
        </p:nvSpPr>
        <p:spPr/>
        <p:txBody>
          <a:bodyPr/>
          <a:lstStyle/>
          <a:p>
            <a:pPr algn="just"/>
            <a:r>
              <a:rPr lang="en-US" i="1" dirty="0">
                <a:cs typeface="Times New Roman" panose="02020603050405020304" pitchFamily="18" charset="0"/>
              </a:rPr>
              <a:t>Apple </a:t>
            </a:r>
            <a:r>
              <a:rPr lang="en-US" dirty="0">
                <a:cs typeface="Times New Roman" panose="02020603050405020304" pitchFamily="18" charset="0"/>
              </a:rPr>
              <a:t>(CA2 2015)</a:t>
            </a:r>
          </a:p>
          <a:p>
            <a:pPr lvl="2" algn="just"/>
            <a:r>
              <a:rPr lang="en-US" dirty="0">
                <a:cs typeface="Times New Roman" panose="02020603050405020304" pitchFamily="18" charset="0"/>
              </a:rPr>
              <a:t>Apple might have accomplished everything it wanted to and avoided Section 1 liability</a:t>
            </a:r>
          </a:p>
          <a:p>
            <a:pPr lvl="1" algn="just"/>
            <a:r>
              <a:rPr lang="en-US" dirty="0">
                <a:cs typeface="Times New Roman" panose="02020603050405020304" pitchFamily="18" charset="0"/>
              </a:rPr>
              <a:t>All of that makes it pretty hard to generalize from what actually happened in the case</a:t>
            </a:r>
          </a:p>
        </p:txBody>
      </p:sp>
    </p:spTree>
    <p:extLst>
      <p:ext uri="{BB962C8B-B14F-4D97-AF65-F5344CB8AC3E}">
        <p14:creationId xmlns:p14="http://schemas.microsoft.com/office/powerpoint/2010/main" val="2069729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C6 Amex: Two-Sided Markets</a:t>
            </a:r>
          </a:p>
        </p:txBody>
      </p:sp>
      <p:sp>
        <p:nvSpPr>
          <p:cNvPr id="3" name="Content Placeholder 2"/>
          <p:cNvSpPr>
            <a:spLocks noGrp="1"/>
          </p:cNvSpPr>
          <p:nvPr>
            <p:ph idx="1"/>
          </p:nvPr>
        </p:nvSpPr>
        <p:spPr/>
        <p:txBody>
          <a:bodyPr/>
          <a:lstStyle/>
          <a:p>
            <a:r>
              <a:rPr lang="en-US" i="1" dirty="0"/>
              <a:t>Amex</a:t>
            </a:r>
            <a:r>
              <a:rPr lang="en-US" dirty="0"/>
              <a:t> (US 2018)</a:t>
            </a:r>
          </a:p>
          <a:p>
            <a:pPr lvl="1"/>
            <a:r>
              <a:rPr lang="en-US" dirty="0"/>
              <a:t>U.S. brought SA1 agreement against Amex for Amex nondiscrimination provisions (anti-steering rules and others)</a:t>
            </a:r>
          </a:p>
          <a:p>
            <a:pPr lvl="1"/>
            <a:r>
              <a:rPr lang="en-US" dirty="0"/>
              <a:t>Rule limited ability of merchants to try to get customers to use say Visa over Amex</a:t>
            </a:r>
          </a:p>
          <a:p>
            <a:pPr lvl="1"/>
            <a:endParaRPr lang="en-US" dirty="0"/>
          </a:p>
          <a:p>
            <a:pPr lvl="1"/>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28</a:t>
            </a:fld>
            <a:endParaRPr lang="en-US" altLang="en-US"/>
          </a:p>
        </p:txBody>
      </p:sp>
    </p:spTree>
    <p:extLst>
      <p:ext uri="{BB962C8B-B14F-4D97-AF65-F5344CB8AC3E}">
        <p14:creationId xmlns:p14="http://schemas.microsoft.com/office/powerpoint/2010/main" val="3007328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C6 Amex: Two-Sided Markets</a:t>
            </a:r>
          </a:p>
        </p:txBody>
      </p:sp>
      <p:sp>
        <p:nvSpPr>
          <p:cNvPr id="3" name="Content Placeholder 2"/>
          <p:cNvSpPr>
            <a:spLocks noGrp="1"/>
          </p:cNvSpPr>
          <p:nvPr>
            <p:ph idx="1"/>
          </p:nvPr>
        </p:nvSpPr>
        <p:spPr/>
        <p:txBody>
          <a:bodyPr/>
          <a:lstStyle/>
          <a:p>
            <a:pPr lvl="1"/>
            <a:r>
              <a:rPr lang="en-US" dirty="0"/>
              <a:t>Case is framed as a vertical rule-of-reason case after </a:t>
            </a:r>
            <a:r>
              <a:rPr lang="en-US" i="1" dirty="0" err="1"/>
              <a:t>Leegin</a:t>
            </a:r>
            <a:endParaRPr lang="en-US" i="1" dirty="0"/>
          </a:p>
          <a:p>
            <a:pPr lvl="1"/>
            <a:r>
              <a:rPr lang="en-US" dirty="0"/>
              <a:t>Key issue for court majority was two-sided nature of payments market</a:t>
            </a:r>
          </a:p>
          <a:p>
            <a:pPr lvl="2"/>
            <a:r>
              <a:rPr lang="en-US" dirty="0"/>
              <a:t>Increase interchange fees to merchants may support higher services to consumers</a:t>
            </a:r>
          </a:p>
          <a:p>
            <a:pPr lvl="1"/>
            <a:r>
              <a:rPr lang="en-US" dirty="0"/>
              <a:t>Court majority rejects </a:t>
            </a:r>
            <a:r>
              <a:rPr lang="en-US" dirty="0" err="1"/>
              <a:t>govt</a:t>
            </a:r>
            <a:r>
              <a:rPr lang="en-US" dirty="0"/>
              <a:t> SA1 claim as unproven</a:t>
            </a:r>
          </a:p>
          <a:p>
            <a:pPr lvl="1"/>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29</a:t>
            </a:fld>
            <a:endParaRPr lang="en-US" altLang="en-US"/>
          </a:p>
        </p:txBody>
      </p:sp>
    </p:spTree>
    <p:extLst>
      <p:ext uri="{BB962C8B-B14F-4D97-AF65-F5344CB8AC3E}">
        <p14:creationId xmlns:p14="http://schemas.microsoft.com/office/powerpoint/2010/main" val="186500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B9A633B-C977-4E14-A7CD-AE12DB419CBD}" type="slidenum">
              <a:rPr lang="en-US" altLang="en-US" sz="1400">
                <a:solidFill>
                  <a:srgbClr val="000066"/>
                </a:solidFill>
                <a:latin typeface="Arial" panose="020B0604020202020204" pitchFamily="34" charset="0"/>
              </a:rPr>
              <a:pPr/>
              <a:t>3</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dirty="0"/>
              <a:t>C1 Characterizing Horizontal Agreements</a:t>
            </a:r>
          </a:p>
        </p:txBody>
      </p:sp>
      <p:sp>
        <p:nvSpPr>
          <p:cNvPr id="8198" name="Rectangle 3"/>
          <p:cNvSpPr>
            <a:spLocks noGrp="1" noChangeArrowheads="1"/>
          </p:cNvSpPr>
          <p:nvPr>
            <p:ph type="body" idx="1"/>
          </p:nvPr>
        </p:nvSpPr>
        <p:spPr/>
        <p:txBody>
          <a:bodyPr/>
          <a:lstStyle/>
          <a:p>
            <a:r>
              <a:rPr lang="en-US" dirty="0"/>
              <a:t>Blanket Licenses</a:t>
            </a:r>
          </a:p>
          <a:p>
            <a:pPr lvl="1"/>
            <a:r>
              <a:rPr lang="en-US" dirty="0"/>
              <a:t>ASCAP/BMI blanket license gives access to entire catalogue of music for price that does not depend on number of songs used or which songs used</a:t>
            </a:r>
          </a:p>
          <a:p>
            <a:pPr lvl="1"/>
            <a:r>
              <a:rPr lang="en-US" dirty="0"/>
              <a:t>Good News: Use of song has marginal social cost of zero and this pricing does the same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BADCD6C-9EEA-49BB-9F25-8C924364966C}" type="slidenum">
              <a:rPr lang="en-US" altLang="en-US" sz="1400">
                <a:solidFill>
                  <a:srgbClr val="000066"/>
                </a:solidFill>
                <a:latin typeface="Arial" panose="020B0604020202020204" pitchFamily="34" charset="0"/>
              </a:rPr>
              <a:pPr/>
              <a:t>30</a:t>
            </a:fld>
            <a:endParaRPr lang="en-US" altLang="en-US" sz="1400">
              <a:solidFill>
                <a:srgbClr val="000066"/>
              </a:solidFill>
              <a:latin typeface="Arial" panose="020B0604020202020204" pitchFamily="34" charset="0"/>
            </a:endParaRPr>
          </a:p>
        </p:txBody>
      </p:sp>
      <p:sp>
        <p:nvSpPr>
          <p:cNvPr id="54277" name="Rectangle 2"/>
          <p:cNvSpPr>
            <a:spLocks noGrp="1" noChangeArrowheads="1"/>
          </p:cNvSpPr>
          <p:nvPr>
            <p:ph type="title"/>
          </p:nvPr>
        </p:nvSpPr>
        <p:spPr/>
        <p:txBody>
          <a:bodyPr/>
          <a:lstStyle/>
          <a:p>
            <a:r>
              <a:rPr lang="en-US" dirty="0"/>
              <a:t>C7 Finding Price Fixing</a:t>
            </a:r>
          </a:p>
        </p:txBody>
      </p:sp>
      <p:sp>
        <p:nvSpPr>
          <p:cNvPr id="54278" name="Rectangle 3"/>
          <p:cNvSpPr>
            <a:spLocks noGrp="1" noChangeArrowheads="1"/>
          </p:cNvSpPr>
          <p:nvPr>
            <p:ph type="body" idx="1"/>
          </p:nvPr>
        </p:nvSpPr>
        <p:spPr/>
        <p:txBody>
          <a:bodyPr/>
          <a:lstStyle/>
          <a:p>
            <a:pPr algn="just">
              <a:lnSpc>
                <a:spcPct val="90000"/>
              </a:lnSpc>
            </a:pPr>
            <a:r>
              <a:rPr lang="en-US" dirty="0">
                <a:cs typeface="Times New Roman" panose="02020603050405020304" pitchFamily="18" charset="0"/>
              </a:rPr>
              <a:t>Real Estate Commissions: </a:t>
            </a:r>
            <a:r>
              <a:rPr lang="en-US" i="1" dirty="0">
                <a:cs typeface="Times New Roman" panose="02020603050405020304" pitchFamily="18" charset="0"/>
              </a:rPr>
              <a:t>Burnett</a:t>
            </a:r>
            <a:r>
              <a:rPr lang="en-US" dirty="0">
                <a:cs typeface="Times New Roman" panose="02020603050405020304" pitchFamily="18" charset="0"/>
              </a:rPr>
              <a:t> (W.D. Mo. 2022)</a:t>
            </a:r>
          </a:p>
          <a:p>
            <a:pPr lvl="1">
              <a:lnSpc>
                <a:spcPct val="90000"/>
              </a:lnSpc>
            </a:pPr>
            <a:r>
              <a:rPr lang="en-US" dirty="0">
                <a:cs typeface="Times New Roman" panose="02020603050405020304" pitchFamily="18" charset="0"/>
              </a:rPr>
              <a:t>Court found per se rule against price-fixing covered Cooperative Compensation Rule applicable in many residential real estate deals and jury found for plaintiffs</a:t>
            </a:r>
          </a:p>
          <a:p>
            <a:pPr lvl="1">
              <a:lnSpc>
                <a:spcPct val="90000"/>
              </a:lnSpc>
            </a:pPr>
            <a:r>
              <a:rPr lang="en-US" dirty="0">
                <a:cs typeface="Times New Roman" panose="02020603050405020304" pitchFamily="18" charset="0"/>
              </a:rPr>
              <a:t>Verdict is seen as having far-reaching implications in possible restructuring of how residential real estate is sold </a:t>
            </a:r>
          </a:p>
        </p:txBody>
      </p:sp>
    </p:spTree>
    <p:extLst>
      <p:ext uri="{BB962C8B-B14F-4D97-AF65-F5344CB8AC3E}">
        <p14:creationId xmlns:p14="http://schemas.microsoft.com/office/powerpoint/2010/main" val="2596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BADCD6C-9EEA-49BB-9F25-8C924364966C}" type="slidenum">
              <a:rPr lang="en-US" altLang="en-US" sz="1400">
                <a:solidFill>
                  <a:srgbClr val="000066"/>
                </a:solidFill>
                <a:latin typeface="Arial" panose="020B0604020202020204" pitchFamily="34" charset="0"/>
              </a:rPr>
              <a:pPr/>
              <a:t>31</a:t>
            </a:fld>
            <a:endParaRPr lang="en-US" altLang="en-US" sz="1400">
              <a:solidFill>
                <a:srgbClr val="000066"/>
              </a:solidFill>
              <a:latin typeface="Arial" panose="020B0604020202020204" pitchFamily="34" charset="0"/>
            </a:endParaRPr>
          </a:p>
        </p:txBody>
      </p:sp>
      <p:sp>
        <p:nvSpPr>
          <p:cNvPr id="54277" name="Rectangle 2"/>
          <p:cNvSpPr>
            <a:spLocks noGrp="1" noChangeArrowheads="1"/>
          </p:cNvSpPr>
          <p:nvPr>
            <p:ph type="title"/>
          </p:nvPr>
        </p:nvSpPr>
        <p:spPr/>
        <p:txBody>
          <a:bodyPr/>
          <a:lstStyle/>
          <a:p>
            <a:r>
              <a:rPr lang="en-US" dirty="0"/>
              <a:t>C8 Monopolization</a:t>
            </a:r>
          </a:p>
        </p:txBody>
      </p:sp>
      <p:sp>
        <p:nvSpPr>
          <p:cNvPr id="54278" name="Rectangle 3"/>
          <p:cNvSpPr>
            <a:spLocks noGrp="1" noChangeArrowheads="1"/>
          </p:cNvSpPr>
          <p:nvPr>
            <p:ph type="body" idx="1"/>
          </p:nvPr>
        </p:nvSpPr>
        <p:spPr/>
        <p:txBody>
          <a:bodyPr/>
          <a:lstStyle/>
          <a:p>
            <a:pPr algn="just">
              <a:lnSpc>
                <a:spcPct val="90000"/>
              </a:lnSpc>
            </a:pPr>
            <a:r>
              <a:rPr lang="en-US" i="1" dirty="0">
                <a:cs typeface="Times New Roman" panose="02020603050405020304" pitchFamily="18" charset="0"/>
              </a:rPr>
              <a:t>Lorain Journal</a:t>
            </a:r>
            <a:r>
              <a:rPr lang="en-US" dirty="0">
                <a:cs typeface="Times New Roman" panose="02020603050405020304" pitchFamily="18" charset="0"/>
              </a:rPr>
              <a:t> (US 1951)</a:t>
            </a:r>
          </a:p>
          <a:p>
            <a:pPr lvl="1">
              <a:lnSpc>
                <a:spcPct val="90000"/>
              </a:lnSpc>
            </a:pPr>
            <a:r>
              <a:rPr lang="en-US" dirty="0">
                <a:cs typeface="Times New Roman" panose="02020603050405020304" pitchFamily="18" charset="0"/>
              </a:rPr>
              <a:t>This case stands for the proposition that an insistence by a monopolist that its customers cannot deal with its competitors is an attempt to monopolize under Section 2 of the Sherman Act.</a:t>
            </a:r>
          </a:p>
          <a:p>
            <a:pPr lvl="1">
              <a:lnSpc>
                <a:spcPct val="90000"/>
              </a:lnSpc>
            </a:pPr>
            <a:r>
              <a:rPr lang="en-US" dirty="0">
                <a:cs typeface="Times New Roman" panose="02020603050405020304" pitchFamily="18" charset="0"/>
              </a:rPr>
              <a:t>The facts on market definition are worth playing though to see how two-sided market features influence market definition.</a:t>
            </a:r>
          </a:p>
        </p:txBody>
      </p:sp>
    </p:spTree>
    <p:extLst>
      <p:ext uri="{BB962C8B-B14F-4D97-AF65-F5344CB8AC3E}">
        <p14:creationId xmlns:p14="http://schemas.microsoft.com/office/powerpoint/2010/main" val="2427558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831495C-3962-4DCC-AFD6-A0D33F336796}" type="slidenum">
              <a:rPr lang="en-US" altLang="en-US" sz="1400">
                <a:solidFill>
                  <a:srgbClr val="000066"/>
                </a:solidFill>
                <a:latin typeface="Arial" panose="020B0604020202020204" pitchFamily="34" charset="0"/>
              </a:rPr>
              <a:pPr/>
              <a:t>32</a:t>
            </a:fld>
            <a:endParaRPr lang="en-US" altLang="en-US" sz="1400">
              <a:solidFill>
                <a:srgbClr val="000066"/>
              </a:solidFill>
              <a:latin typeface="Arial" panose="020B0604020202020204" pitchFamily="34" charset="0"/>
            </a:endParaRPr>
          </a:p>
        </p:txBody>
      </p:sp>
      <p:sp>
        <p:nvSpPr>
          <p:cNvPr id="43013" name="Rectangle 2"/>
          <p:cNvSpPr>
            <a:spLocks noGrp="1" noChangeArrowheads="1"/>
          </p:cNvSpPr>
          <p:nvPr>
            <p:ph type="title"/>
          </p:nvPr>
        </p:nvSpPr>
        <p:spPr/>
        <p:txBody>
          <a:bodyPr/>
          <a:lstStyle/>
          <a:p>
            <a:r>
              <a:rPr lang="en-US" dirty="0"/>
              <a:t>C8 Monopolization</a:t>
            </a:r>
            <a:endParaRPr lang="en-US" dirty="0">
              <a:latin typeface="Book Antiqua" panose="02040602050305030304" pitchFamily="18" charset="0"/>
            </a:endParaRPr>
          </a:p>
        </p:txBody>
      </p:sp>
      <p:sp>
        <p:nvSpPr>
          <p:cNvPr id="43014" name="Rectangle 3"/>
          <p:cNvSpPr>
            <a:spLocks noGrp="1" noChangeArrowheads="1"/>
          </p:cNvSpPr>
          <p:nvPr>
            <p:ph type="body" idx="1"/>
          </p:nvPr>
        </p:nvSpPr>
        <p:spPr/>
        <p:txBody>
          <a:bodyPr/>
          <a:lstStyle/>
          <a:p>
            <a:pPr algn="just"/>
            <a:r>
              <a:rPr lang="en-US" i="1" dirty="0">
                <a:cs typeface="Times New Roman" panose="02020603050405020304" pitchFamily="18" charset="0"/>
              </a:rPr>
              <a:t>Alcoa</a:t>
            </a:r>
            <a:r>
              <a:rPr lang="en-US" dirty="0">
                <a:cs typeface="Times New Roman" panose="02020603050405020304" pitchFamily="18" charset="0"/>
              </a:rPr>
              <a:t> (CA2 1945)</a:t>
            </a:r>
          </a:p>
          <a:p>
            <a:pPr lvl="1"/>
            <a:r>
              <a:rPr lang="en-US" dirty="0">
                <a:cs typeface="Times New Roman" panose="02020603050405020304" pitchFamily="18" charset="0"/>
              </a:rPr>
              <a:t>This case sets out an early important decision on Section 2 of the Sherman Act. Judge Hand is careful to distinguish monopoly from monopolizing under Section 2.</a:t>
            </a:r>
          </a:p>
          <a:p>
            <a:pPr lvl="1"/>
            <a:r>
              <a:rPr lang="en-US" dirty="0">
                <a:cs typeface="Times New Roman" panose="02020603050405020304" pitchFamily="18" charset="0"/>
              </a:rPr>
              <a:t>Monopoly that simply happens—that is thrust upon the monopolist in Hand’s language—is not forbidden by Section 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AAB9CB5-D63F-42D0-A452-3DD45364E920}" type="slidenum">
              <a:rPr lang="en-US" altLang="en-US" sz="1400">
                <a:solidFill>
                  <a:srgbClr val="000066"/>
                </a:solidFill>
                <a:latin typeface="Arial" panose="020B0604020202020204" pitchFamily="34" charset="0"/>
              </a:rPr>
              <a:pPr/>
              <a:t>33</a:t>
            </a:fld>
            <a:endParaRPr lang="en-US" altLang="en-US" sz="1400">
              <a:solidFill>
                <a:srgbClr val="000066"/>
              </a:solidFill>
              <a:latin typeface="Arial" panose="020B0604020202020204" pitchFamily="34" charset="0"/>
            </a:endParaRPr>
          </a:p>
        </p:txBody>
      </p:sp>
      <p:sp>
        <p:nvSpPr>
          <p:cNvPr id="44037" name="Rectangle 2"/>
          <p:cNvSpPr>
            <a:spLocks noGrp="1" noChangeArrowheads="1"/>
          </p:cNvSpPr>
          <p:nvPr>
            <p:ph type="title"/>
          </p:nvPr>
        </p:nvSpPr>
        <p:spPr/>
        <p:txBody>
          <a:bodyPr/>
          <a:lstStyle/>
          <a:p>
            <a:r>
              <a:rPr lang="en-US" dirty="0"/>
              <a:t>C8 Monopolization</a:t>
            </a:r>
            <a:endParaRPr lang="en-US" dirty="0">
              <a:cs typeface="Times New Roman" panose="02020603050405020304" pitchFamily="18" charset="0"/>
            </a:endParaRPr>
          </a:p>
        </p:txBody>
      </p:sp>
      <p:sp>
        <p:nvSpPr>
          <p:cNvPr id="44038" name="Rectangle 3"/>
          <p:cNvSpPr>
            <a:spLocks noGrp="1" noChangeArrowheads="1"/>
          </p:cNvSpPr>
          <p:nvPr>
            <p:ph type="body" idx="1"/>
          </p:nvPr>
        </p:nvSpPr>
        <p:spPr/>
        <p:txBody>
          <a:bodyPr/>
          <a:lstStyle/>
          <a:p>
            <a:pPr lvl="1">
              <a:lnSpc>
                <a:spcPct val="90000"/>
              </a:lnSpc>
            </a:pPr>
            <a:r>
              <a:rPr lang="en-US">
                <a:cs typeface="Times New Roman" panose="02020603050405020304" pitchFamily="18" charset="0"/>
              </a:rPr>
              <a:t>But monopoly that is achieved, that the monopolist willfully acquires, constitutes the violation of monopolizing under Section 2.</a:t>
            </a:r>
          </a:p>
          <a:p>
            <a:pPr lvl="1">
              <a:lnSpc>
                <a:spcPct val="90000"/>
              </a:lnSpc>
            </a:pPr>
            <a:r>
              <a:rPr lang="en-US">
                <a:cs typeface="Times New Roman" panose="02020603050405020304" pitchFamily="18" charset="0"/>
              </a:rPr>
              <a:t>The trick, of course, is to distinguish between the two. Certainly monopoly acquired through exclusionary means would qualify as monopolizing, but Hand blames Alcoa for anticipating market demand and building plants ahead of that demand.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F3B3E55-B7C6-4428-B23C-0CDEC7B25EB8}" type="slidenum">
              <a:rPr lang="en-US" altLang="en-US" sz="1400">
                <a:solidFill>
                  <a:srgbClr val="000066"/>
                </a:solidFill>
                <a:latin typeface="Arial" panose="020B0604020202020204" pitchFamily="34" charset="0"/>
              </a:rPr>
              <a:pPr/>
              <a:t>34</a:t>
            </a:fld>
            <a:endParaRPr lang="en-US" altLang="en-US" sz="1400">
              <a:solidFill>
                <a:srgbClr val="000066"/>
              </a:solidFill>
              <a:latin typeface="Arial" panose="020B0604020202020204" pitchFamily="34" charset="0"/>
            </a:endParaRPr>
          </a:p>
        </p:txBody>
      </p:sp>
      <p:sp>
        <p:nvSpPr>
          <p:cNvPr id="45061" name="Rectangle 2"/>
          <p:cNvSpPr>
            <a:spLocks noGrp="1" noChangeArrowheads="1"/>
          </p:cNvSpPr>
          <p:nvPr>
            <p:ph type="title"/>
          </p:nvPr>
        </p:nvSpPr>
        <p:spPr/>
        <p:txBody>
          <a:bodyPr/>
          <a:lstStyle/>
          <a:p>
            <a:r>
              <a:rPr lang="en-US" dirty="0"/>
              <a:t>C8 Monopolization</a:t>
            </a:r>
            <a:endParaRPr lang="en-US" dirty="0">
              <a:cs typeface="Times New Roman" panose="02020603050405020304" pitchFamily="18" charset="0"/>
            </a:endParaRPr>
          </a:p>
        </p:txBody>
      </p:sp>
      <p:sp>
        <p:nvSpPr>
          <p:cNvPr id="45062" name="Rectangle 3"/>
          <p:cNvSpPr>
            <a:spLocks noGrp="1" noChangeArrowheads="1"/>
          </p:cNvSpPr>
          <p:nvPr>
            <p:ph type="body" idx="1"/>
          </p:nvPr>
        </p:nvSpPr>
        <p:spPr/>
        <p:txBody>
          <a:bodyPr/>
          <a:lstStyle/>
          <a:p>
            <a:pPr lvl="1" algn="just"/>
            <a:r>
              <a:rPr lang="en-US" dirty="0">
                <a:cs typeface="Times New Roman" panose="02020603050405020304" pitchFamily="18" charset="0"/>
              </a:rPr>
              <a:t>In his view, this sufficed to find a violation of Section 2.</a:t>
            </a:r>
          </a:p>
          <a:p>
            <a:pPr lvl="1" algn="just">
              <a:lnSpc>
                <a:spcPct val="90000"/>
              </a:lnSpc>
            </a:pPr>
            <a:r>
              <a:rPr lang="en-US" dirty="0">
                <a:cs typeface="Times New Roman" panose="02020603050405020304" pitchFamily="18" charset="0"/>
              </a:rPr>
              <a:t>Market Shares and Monopoly</a:t>
            </a:r>
          </a:p>
          <a:p>
            <a:pPr lvl="2">
              <a:lnSpc>
                <a:spcPct val="90000"/>
              </a:lnSpc>
            </a:pPr>
            <a:r>
              <a:rPr lang="en-US" dirty="0">
                <a:cs typeface="Times New Roman" panose="02020603050405020304" pitchFamily="18" charset="0"/>
              </a:rPr>
              <a:t>Over 90 percent would constitute a monopoly, doubtful whether 60 percent or 64 percent would be enough, and certainly 33 percent would not.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BD314F6-98A0-445A-8CC8-E992913E9789}" type="slidenum">
              <a:rPr lang="en-US" altLang="en-US" sz="1400">
                <a:solidFill>
                  <a:srgbClr val="000066"/>
                </a:solidFill>
                <a:latin typeface="Arial" panose="020B0604020202020204" pitchFamily="34" charset="0"/>
              </a:rPr>
              <a:pPr/>
              <a:t>35</a:t>
            </a:fld>
            <a:endParaRPr lang="en-US" altLang="en-US" sz="1400">
              <a:solidFill>
                <a:srgbClr val="000066"/>
              </a:solidFill>
              <a:latin typeface="Arial" panose="020B0604020202020204" pitchFamily="34" charset="0"/>
            </a:endParaRPr>
          </a:p>
        </p:txBody>
      </p:sp>
      <p:sp>
        <p:nvSpPr>
          <p:cNvPr id="55301" name="Rectangle 2"/>
          <p:cNvSpPr>
            <a:spLocks noGrp="1" noChangeArrowheads="1"/>
          </p:cNvSpPr>
          <p:nvPr>
            <p:ph type="title"/>
          </p:nvPr>
        </p:nvSpPr>
        <p:spPr/>
        <p:txBody>
          <a:bodyPr/>
          <a:lstStyle/>
          <a:p>
            <a:r>
              <a:rPr lang="en-US" dirty="0"/>
              <a:t>C9 </a:t>
            </a:r>
            <a:r>
              <a:rPr lang="en-US" dirty="0" err="1"/>
              <a:t>Individ</a:t>
            </a:r>
            <a:r>
              <a:rPr lang="en-US" dirty="0"/>
              <a:t> Refusals to Deal/Predation</a:t>
            </a:r>
            <a:endParaRPr lang="en-US" dirty="0">
              <a:cs typeface="Times New Roman" panose="02020603050405020304" pitchFamily="18" charset="0"/>
            </a:endParaRPr>
          </a:p>
        </p:txBody>
      </p:sp>
      <p:sp>
        <p:nvSpPr>
          <p:cNvPr id="55302" name="Rectangle 3"/>
          <p:cNvSpPr>
            <a:spLocks noGrp="1" noChangeArrowheads="1"/>
          </p:cNvSpPr>
          <p:nvPr>
            <p:ph type="body" idx="1"/>
          </p:nvPr>
        </p:nvSpPr>
        <p:spPr/>
        <p:txBody>
          <a:bodyPr/>
          <a:lstStyle/>
          <a:p>
            <a:pPr algn="just"/>
            <a:r>
              <a:rPr lang="en-US" i="1" dirty="0">
                <a:cs typeface="Times New Roman" panose="02020603050405020304" pitchFamily="18" charset="0"/>
              </a:rPr>
              <a:t>Aspen Skiing</a:t>
            </a:r>
            <a:r>
              <a:rPr lang="en-US" dirty="0">
                <a:cs typeface="Times New Roman" panose="02020603050405020304" pitchFamily="18" charset="0"/>
              </a:rPr>
              <a:t> (US 1985)</a:t>
            </a:r>
          </a:p>
          <a:p>
            <a:pPr lvl="1"/>
            <a:r>
              <a:rPr lang="en-US" dirty="0">
                <a:cs typeface="Times New Roman" panose="02020603050405020304" pitchFamily="18" charset="0"/>
              </a:rPr>
              <a:t>This case holds that a firm that without valid business reasons and that deviates from prior practice and refuses to cooperate with smaller rivals violates Section 2.</a:t>
            </a:r>
          </a:p>
          <a:p>
            <a:r>
              <a:rPr lang="en-US" i="1" dirty="0" err="1">
                <a:cs typeface="Times New Roman" panose="02020603050405020304" pitchFamily="18" charset="0"/>
              </a:rPr>
              <a:t>Trinko</a:t>
            </a:r>
            <a:r>
              <a:rPr lang="en-US" dirty="0">
                <a:cs typeface="Times New Roman" panose="02020603050405020304" pitchFamily="18" charset="0"/>
              </a:rPr>
              <a:t> (US 2004)</a:t>
            </a:r>
          </a:p>
          <a:p>
            <a:pPr lvl="1"/>
            <a:r>
              <a:rPr lang="en-US" dirty="0">
                <a:cs typeface="Times New Roman" panose="02020603050405020304" pitchFamily="18" charset="0"/>
              </a:rPr>
              <a:t>Makes clear that </a:t>
            </a:r>
            <a:r>
              <a:rPr lang="en-US" i="1" dirty="0">
                <a:cs typeface="Times New Roman" panose="02020603050405020304" pitchFamily="18" charset="0"/>
              </a:rPr>
              <a:t>Aspen</a:t>
            </a:r>
            <a:r>
              <a:rPr lang="en-US" dirty="0">
                <a:cs typeface="Times New Roman" panose="02020603050405020304" pitchFamily="18" charset="0"/>
              </a:rPr>
              <a:t> is outer boundary of current law regarding antitrust obligation to deal</a:t>
            </a:r>
          </a:p>
        </p:txBody>
      </p:sp>
    </p:spTree>
    <p:extLst>
      <p:ext uri="{BB962C8B-B14F-4D97-AF65-F5344CB8AC3E}">
        <p14:creationId xmlns:p14="http://schemas.microsoft.com/office/powerpoint/2010/main" val="2025954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119A866-F667-4CCC-B0F8-4750BEF62693}" type="slidenum">
              <a:rPr lang="en-US" altLang="en-US" sz="1400">
                <a:solidFill>
                  <a:srgbClr val="000066"/>
                </a:solidFill>
                <a:latin typeface="Arial" panose="020B0604020202020204" pitchFamily="34" charset="0"/>
              </a:rPr>
              <a:pPr/>
              <a:t>36</a:t>
            </a:fld>
            <a:endParaRPr lang="en-US" altLang="en-US" sz="1400">
              <a:solidFill>
                <a:srgbClr val="000066"/>
              </a:solidFill>
              <a:latin typeface="Arial" panose="020B0604020202020204" pitchFamily="34" charset="0"/>
            </a:endParaRPr>
          </a:p>
        </p:txBody>
      </p:sp>
      <p:sp>
        <p:nvSpPr>
          <p:cNvPr id="57349" name="Rectangle 2"/>
          <p:cNvSpPr>
            <a:spLocks noGrp="1" noChangeArrowheads="1"/>
          </p:cNvSpPr>
          <p:nvPr>
            <p:ph type="title"/>
          </p:nvPr>
        </p:nvSpPr>
        <p:spPr/>
        <p:txBody>
          <a:bodyPr/>
          <a:lstStyle/>
          <a:p>
            <a:r>
              <a:rPr lang="en-US" dirty="0"/>
              <a:t>C9 </a:t>
            </a:r>
            <a:r>
              <a:rPr lang="en-US" dirty="0" err="1"/>
              <a:t>Individ</a:t>
            </a:r>
            <a:r>
              <a:rPr lang="en-US" dirty="0"/>
              <a:t> Refusals to Deal/Predation</a:t>
            </a:r>
            <a:endParaRPr lang="en-US" b="0" dirty="0">
              <a:latin typeface="Book Antiqua" panose="02040602050305030304" pitchFamily="18" charset="0"/>
            </a:endParaRPr>
          </a:p>
        </p:txBody>
      </p:sp>
      <p:sp>
        <p:nvSpPr>
          <p:cNvPr id="57350" name="Rectangle 3"/>
          <p:cNvSpPr>
            <a:spLocks noGrp="1" noChangeArrowheads="1"/>
          </p:cNvSpPr>
          <p:nvPr>
            <p:ph type="body" idx="1"/>
          </p:nvPr>
        </p:nvSpPr>
        <p:spPr/>
        <p:txBody>
          <a:bodyPr/>
          <a:lstStyle/>
          <a:p>
            <a:pPr algn="just"/>
            <a:r>
              <a:rPr lang="en-US" dirty="0">
                <a:cs typeface="Times New Roman" panose="02020603050405020304" pitchFamily="18" charset="0"/>
              </a:rPr>
              <a:t>Predatory Pricing: Two Steps</a:t>
            </a:r>
          </a:p>
          <a:p>
            <a:pPr lvl="1"/>
            <a:r>
              <a:rPr lang="en-US" dirty="0">
                <a:cs typeface="Times New Roman" panose="02020603050405020304" pitchFamily="18" charset="0"/>
              </a:rPr>
              <a:t>The essential idea behind predatory pricing is that a firm with monopoly power reduces prices in the short run below some measure of cost to drive a competitor from the market with the plan of raising prices after exit to recoup the first-stage losses.</a:t>
            </a:r>
          </a:p>
        </p:txBody>
      </p:sp>
    </p:spTree>
    <p:extLst>
      <p:ext uri="{BB962C8B-B14F-4D97-AF65-F5344CB8AC3E}">
        <p14:creationId xmlns:p14="http://schemas.microsoft.com/office/powerpoint/2010/main" val="1428240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0F1BC6D-CAB7-490D-924C-60930D7667F9}" type="slidenum">
              <a:rPr lang="en-US" altLang="en-US" sz="1400">
                <a:solidFill>
                  <a:srgbClr val="000066"/>
                </a:solidFill>
                <a:latin typeface="Arial" panose="020B0604020202020204" pitchFamily="34" charset="0"/>
              </a:rPr>
              <a:pPr/>
              <a:t>37</a:t>
            </a:fld>
            <a:endParaRPr lang="en-US" altLang="en-US" sz="1400">
              <a:solidFill>
                <a:srgbClr val="000066"/>
              </a:solidFill>
              <a:latin typeface="Arial" panose="020B0604020202020204" pitchFamily="34" charset="0"/>
            </a:endParaRPr>
          </a:p>
        </p:txBody>
      </p:sp>
      <p:sp>
        <p:nvSpPr>
          <p:cNvPr id="58373" name="Rectangle 2"/>
          <p:cNvSpPr>
            <a:spLocks noGrp="1" noChangeArrowheads="1"/>
          </p:cNvSpPr>
          <p:nvPr>
            <p:ph type="title"/>
          </p:nvPr>
        </p:nvSpPr>
        <p:spPr/>
        <p:txBody>
          <a:bodyPr/>
          <a:lstStyle/>
          <a:p>
            <a:r>
              <a:rPr lang="en-US" dirty="0"/>
              <a:t>C9 </a:t>
            </a:r>
            <a:r>
              <a:rPr lang="en-US" dirty="0" err="1"/>
              <a:t>Individ</a:t>
            </a:r>
            <a:r>
              <a:rPr lang="en-US" dirty="0"/>
              <a:t> Refusals to Deal/Predation</a:t>
            </a:r>
            <a:endParaRPr lang="en-US" dirty="0">
              <a:cs typeface="Times New Roman" panose="02020603050405020304" pitchFamily="18" charset="0"/>
            </a:endParaRPr>
          </a:p>
        </p:txBody>
      </p:sp>
      <p:sp>
        <p:nvSpPr>
          <p:cNvPr id="58374" name="Rectangle 3"/>
          <p:cNvSpPr>
            <a:spLocks noGrp="1" noChangeArrowheads="1"/>
          </p:cNvSpPr>
          <p:nvPr>
            <p:ph type="body" idx="1"/>
          </p:nvPr>
        </p:nvSpPr>
        <p:spPr/>
        <p:txBody>
          <a:bodyPr/>
          <a:lstStyle/>
          <a:p>
            <a:pPr algn="just"/>
            <a:r>
              <a:rPr lang="en-US">
                <a:cs typeface="Times New Roman" panose="02020603050405020304" pitchFamily="18" charset="0"/>
              </a:rPr>
              <a:t>Measuring Costs</a:t>
            </a:r>
          </a:p>
          <a:p>
            <a:pPr lvl="1"/>
            <a:r>
              <a:rPr lang="en-US">
                <a:cs typeface="Times New Roman" panose="02020603050405020304" pitchFamily="18" charset="0"/>
              </a:rPr>
              <a:t>To evaluate this, we need a measure of cost, but the Court has expressly declined to determine what that measure should be</a:t>
            </a:r>
          </a:p>
          <a:p>
            <a:pPr lvl="1"/>
            <a:r>
              <a:rPr lang="en-US">
                <a:cs typeface="Times New Roman" panose="02020603050405020304" pitchFamily="18" charset="0"/>
              </a:rPr>
              <a:t>Average variable costs are frequently used</a:t>
            </a:r>
          </a:p>
        </p:txBody>
      </p:sp>
    </p:spTree>
    <p:extLst>
      <p:ext uri="{BB962C8B-B14F-4D97-AF65-F5344CB8AC3E}">
        <p14:creationId xmlns:p14="http://schemas.microsoft.com/office/powerpoint/2010/main" val="450021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27C28D-7BDE-4C23-819E-19A43DADFEDA}" type="slidenum">
              <a:rPr lang="en-US" altLang="en-US" sz="1400">
                <a:solidFill>
                  <a:srgbClr val="000066"/>
                </a:solidFill>
                <a:latin typeface="Arial" panose="020B0604020202020204" pitchFamily="34" charset="0"/>
              </a:rPr>
              <a:pPr/>
              <a:t>38</a:t>
            </a:fld>
            <a:endParaRPr lang="en-US" altLang="en-US" sz="1400">
              <a:solidFill>
                <a:srgbClr val="000066"/>
              </a:solidFill>
              <a:latin typeface="Arial" panose="020B0604020202020204" pitchFamily="34" charset="0"/>
            </a:endParaRPr>
          </a:p>
        </p:txBody>
      </p:sp>
      <p:sp>
        <p:nvSpPr>
          <p:cNvPr id="59397" name="Rectangle 2"/>
          <p:cNvSpPr>
            <a:spLocks noGrp="1" noChangeArrowheads="1"/>
          </p:cNvSpPr>
          <p:nvPr>
            <p:ph type="title"/>
          </p:nvPr>
        </p:nvSpPr>
        <p:spPr/>
        <p:txBody>
          <a:bodyPr/>
          <a:lstStyle/>
          <a:p>
            <a:r>
              <a:rPr lang="en-US" dirty="0"/>
              <a:t>C9 </a:t>
            </a:r>
            <a:r>
              <a:rPr lang="en-US" dirty="0" err="1"/>
              <a:t>Individ</a:t>
            </a:r>
            <a:r>
              <a:rPr lang="en-US" dirty="0"/>
              <a:t> Refusals to Deal/Predation</a:t>
            </a:r>
          </a:p>
        </p:txBody>
      </p:sp>
      <p:sp>
        <p:nvSpPr>
          <p:cNvPr id="59398" name="Rectangle 3"/>
          <p:cNvSpPr>
            <a:spLocks noGrp="1" noChangeArrowheads="1"/>
          </p:cNvSpPr>
          <p:nvPr>
            <p:ph type="body" idx="1"/>
          </p:nvPr>
        </p:nvSpPr>
        <p:spPr/>
        <p:txBody>
          <a:bodyPr/>
          <a:lstStyle/>
          <a:p>
            <a:r>
              <a:rPr lang="en-US" i="1" dirty="0"/>
              <a:t>American Airlines </a:t>
            </a:r>
            <a:r>
              <a:rPr lang="en-US" dirty="0"/>
              <a:t>(CA10 2003)</a:t>
            </a:r>
          </a:p>
          <a:p>
            <a:pPr lvl="1"/>
            <a:r>
              <a:rPr lang="en-US" dirty="0"/>
              <a:t>Point: Why shouldn’t short-run profit sacrifice suffice, especially if plane allocation decisions run contrary to internal metrics?</a:t>
            </a:r>
          </a:p>
          <a:p>
            <a:pPr lvl="1"/>
            <a:r>
              <a:rPr lang="en-US" dirty="0"/>
              <a:t>Counterpoint: Complex already, plus standard test works if entrants have cost advantage</a:t>
            </a:r>
          </a:p>
        </p:txBody>
      </p:sp>
    </p:spTree>
    <p:extLst>
      <p:ext uri="{BB962C8B-B14F-4D97-AF65-F5344CB8AC3E}">
        <p14:creationId xmlns:p14="http://schemas.microsoft.com/office/powerpoint/2010/main" val="1149653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EA1E4E0-A960-479E-A2D9-5A9FF154A225}" type="slidenum">
              <a:rPr lang="en-US" altLang="en-US" sz="1400">
                <a:solidFill>
                  <a:srgbClr val="000066"/>
                </a:solidFill>
                <a:latin typeface="Arial" panose="020B0604020202020204" pitchFamily="34" charset="0"/>
              </a:rPr>
              <a:pPr/>
              <a:t>39</a:t>
            </a:fld>
            <a:endParaRPr lang="en-US" altLang="en-US" sz="1400">
              <a:solidFill>
                <a:srgbClr val="000066"/>
              </a:solidFill>
              <a:latin typeface="Arial" panose="020B0604020202020204" pitchFamily="34" charset="0"/>
            </a:endParaRPr>
          </a:p>
        </p:txBody>
      </p:sp>
      <p:sp>
        <p:nvSpPr>
          <p:cNvPr id="48133" name="Rectangle 2"/>
          <p:cNvSpPr>
            <a:spLocks noGrp="1" noChangeArrowheads="1"/>
          </p:cNvSpPr>
          <p:nvPr>
            <p:ph type="title"/>
          </p:nvPr>
        </p:nvSpPr>
        <p:spPr/>
        <p:txBody>
          <a:bodyPr/>
          <a:lstStyle/>
          <a:p>
            <a:r>
              <a:rPr lang="en-US" dirty="0"/>
              <a:t>C10 Tying</a:t>
            </a:r>
          </a:p>
        </p:txBody>
      </p:sp>
      <p:sp>
        <p:nvSpPr>
          <p:cNvPr id="48134" name="Rectangle 3"/>
          <p:cNvSpPr>
            <a:spLocks noGrp="1" noChangeArrowheads="1"/>
          </p:cNvSpPr>
          <p:nvPr>
            <p:ph type="body" idx="1"/>
          </p:nvPr>
        </p:nvSpPr>
        <p:spPr/>
        <p:txBody>
          <a:bodyPr/>
          <a:lstStyle/>
          <a:p>
            <a:r>
              <a:rPr lang="en-US" dirty="0"/>
              <a:t>Traditional Economics of Tying: Metering/Price Discrimination</a:t>
            </a:r>
          </a:p>
          <a:p>
            <a:pPr lvl="1"/>
            <a:r>
              <a:rPr lang="en-US" dirty="0"/>
              <a:t>Fixed Proportions Case</a:t>
            </a:r>
          </a:p>
          <a:p>
            <a:pPr lvl="2"/>
            <a:r>
              <a:rPr lang="en-US" dirty="0"/>
              <a:t>No basis for ties</a:t>
            </a:r>
          </a:p>
          <a:p>
            <a:pPr lvl="2"/>
            <a:r>
              <a:rPr lang="en-US" dirty="0"/>
              <a:t>Can fully exploit monopoly power just by selling monopolized good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A92B4F1-C365-46DC-834F-9E1DB13C182D}" type="slidenum">
              <a:rPr lang="en-US" altLang="en-US" sz="1400">
                <a:solidFill>
                  <a:srgbClr val="000066"/>
                </a:solidFill>
                <a:latin typeface="Arial" panose="020B0604020202020204" pitchFamily="34" charset="0"/>
              </a:rPr>
              <a:pPr/>
              <a:t>4</a:t>
            </a:fld>
            <a:endParaRPr lang="en-US" altLang="en-US" sz="1400">
              <a:solidFill>
                <a:srgbClr val="000066"/>
              </a:solidFill>
              <a:latin typeface="Arial" panose="020B0604020202020204" pitchFamily="34" charset="0"/>
            </a:endParaRPr>
          </a:p>
        </p:txBody>
      </p:sp>
      <p:sp>
        <p:nvSpPr>
          <p:cNvPr id="11269" name="Rectangle 2"/>
          <p:cNvSpPr>
            <a:spLocks noGrp="1" noChangeArrowheads="1"/>
          </p:cNvSpPr>
          <p:nvPr>
            <p:ph type="title"/>
          </p:nvPr>
        </p:nvSpPr>
        <p:spPr/>
        <p:txBody>
          <a:bodyPr/>
          <a:lstStyle/>
          <a:p>
            <a:r>
              <a:rPr lang="en-US" dirty="0"/>
              <a:t>C1 Characterizing Horizontal Agreements</a:t>
            </a:r>
          </a:p>
        </p:txBody>
      </p:sp>
      <p:sp>
        <p:nvSpPr>
          <p:cNvPr id="11270" name="Rectangle 3"/>
          <p:cNvSpPr>
            <a:spLocks noGrp="1" noChangeArrowheads="1"/>
          </p:cNvSpPr>
          <p:nvPr>
            <p:ph type="body" idx="1"/>
          </p:nvPr>
        </p:nvSpPr>
        <p:spPr/>
        <p:txBody>
          <a:bodyPr/>
          <a:lstStyle/>
          <a:p>
            <a:r>
              <a:rPr lang="en-US" dirty="0"/>
              <a:t>Court’s Analysis in </a:t>
            </a:r>
            <a:r>
              <a:rPr lang="en-US" i="1" dirty="0"/>
              <a:t>BMI </a:t>
            </a:r>
            <a:r>
              <a:rPr lang="en-US" dirty="0"/>
              <a:t>(US 1979)</a:t>
            </a:r>
          </a:p>
          <a:p>
            <a:pPr lvl="1"/>
            <a:r>
              <a:rPr lang="en-US" dirty="0"/>
              <a:t>General activities of ASCAP, BMI should not be </a:t>
            </a:r>
            <a:r>
              <a:rPr lang="en-US" i="1" dirty="0"/>
              <a:t>per se </a:t>
            </a:r>
            <a:r>
              <a:rPr lang="en-US" dirty="0"/>
              <a:t>illegal</a:t>
            </a:r>
          </a:p>
          <a:p>
            <a:pPr lvl="1"/>
            <a:r>
              <a:rPr lang="en-US" dirty="0"/>
              <a:t>Real question almost always is to separate out beneficial activities from harmful activities, to see whether they are necessarily linked, and if so, what the net benefit or harm is to competition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0A7C9E-1F36-45A9-B8C3-0652C6D73A25}" type="slidenum">
              <a:rPr lang="en-US" altLang="en-US" sz="1400">
                <a:solidFill>
                  <a:srgbClr val="000066"/>
                </a:solidFill>
                <a:latin typeface="Arial" panose="020B0604020202020204" pitchFamily="34" charset="0"/>
              </a:rPr>
              <a:pPr/>
              <a:t>40</a:t>
            </a:fld>
            <a:endParaRPr lang="en-US" altLang="en-US" sz="1400">
              <a:solidFill>
                <a:srgbClr val="000066"/>
              </a:solidFill>
              <a:latin typeface="Arial" panose="020B0604020202020204" pitchFamily="34" charset="0"/>
            </a:endParaRPr>
          </a:p>
        </p:txBody>
      </p:sp>
      <p:sp>
        <p:nvSpPr>
          <p:cNvPr id="49157" name="Rectangle 2"/>
          <p:cNvSpPr>
            <a:spLocks noGrp="1" noChangeArrowheads="1"/>
          </p:cNvSpPr>
          <p:nvPr>
            <p:ph type="title"/>
          </p:nvPr>
        </p:nvSpPr>
        <p:spPr/>
        <p:txBody>
          <a:bodyPr/>
          <a:lstStyle/>
          <a:p>
            <a:r>
              <a:rPr lang="en-US" dirty="0"/>
              <a:t>C10 Tying</a:t>
            </a:r>
          </a:p>
        </p:txBody>
      </p:sp>
      <p:sp>
        <p:nvSpPr>
          <p:cNvPr id="49158" name="Rectangle 3"/>
          <p:cNvSpPr>
            <a:spLocks noGrp="1" noChangeArrowheads="1"/>
          </p:cNvSpPr>
          <p:nvPr>
            <p:ph type="body" idx="1"/>
          </p:nvPr>
        </p:nvSpPr>
        <p:spPr/>
        <p:txBody>
          <a:bodyPr/>
          <a:lstStyle/>
          <a:p>
            <a:pPr lvl="1"/>
            <a:r>
              <a:rPr lang="en-US" dirty="0"/>
              <a:t>Variable Proportions Case</a:t>
            </a:r>
          </a:p>
          <a:p>
            <a:pPr lvl="2"/>
            <a:r>
              <a:rPr lang="en-US" dirty="0"/>
              <a:t>Tying can help or harm social welfare</a:t>
            </a:r>
          </a:p>
          <a:p>
            <a:pPr lvl="1">
              <a:lnSpc>
                <a:spcPct val="90000"/>
              </a:lnSpc>
            </a:pPr>
            <a:r>
              <a:rPr lang="en-US" dirty="0"/>
              <a:t>Bottom Line</a:t>
            </a:r>
          </a:p>
          <a:p>
            <a:pPr lvl="2">
              <a:lnSpc>
                <a:spcPct val="90000"/>
              </a:lnSpc>
            </a:pPr>
            <a:r>
              <a:rPr lang="en-US" dirty="0"/>
              <a:t>No basis for </a:t>
            </a:r>
            <a:r>
              <a:rPr lang="en-US" i="1" dirty="0"/>
              <a:t>per se</a:t>
            </a:r>
            <a:r>
              <a:rPr lang="en-US" dirty="0"/>
              <a:t> condemnation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0A7C9E-1F36-45A9-B8C3-0652C6D73A25}" type="slidenum">
              <a:rPr lang="en-US" altLang="en-US" sz="1400">
                <a:solidFill>
                  <a:srgbClr val="000066"/>
                </a:solidFill>
                <a:latin typeface="Arial" panose="020B0604020202020204" pitchFamily="34" charset="0"/>
              </a:rPr>
              <a:pPr/>
              <a:t>41</a:t>
            </a:fld>
            <a:endParaRPr lang="en-US" altLang="en-US" sz="1400">
              <a:solidFill>
                <a:srgbClr val="000066"/>
              </a:solidFill>
              <a:latin typeface="Arial" panose="020B0604020202020204" pitchFamily="34" charset="0"/>
            </a:endParaRPr>
          </a:p>
        </p:txBody>
      </p:sp>
      <p:sp>
        <p:nvSpPr>
          <p:cNvPr id="49157" name="Rectangle 2"/>
          <p:cNvSpPr>
            <a:spLocks noGrp="1" noChangeArrowheads="1"/>
          </p:cNvSpPr>
          <p:nvPr>
            <p:ph type="title"/>
          </p:nvPr>
        </p:nvSpPr>
        <p:spPr/>
        <p:txBody>
          <a:bodyPr/>
          <a:lstStyle/>
          <a:p>
            <a:r>
              <a:rPr lang="en-US" dirty="0"/>
              <a:t>C10 Tying</a:t>
            </a:r>
          </a:p>
        </p:txBody>
      </p:sp>
      <p:sp>
        <p:nvSpPr>
          <p:cNvPr id="49158" name="Rectangle 3"/>
          <p:cNvSpPr>
            <a:spLocks noGrp="1" noChangeArrowheads="1"/>
          </p:cNvSpPr>
          <p:nvPr>
            <p:ph type="body" idx="1"/>
          </p:nvPr>
        </p:nvSpPr>
        <p:spPr/>
        <p:txBody>
          <a:bodyPr/>
          <a:lstStyle/>
          <a:p>
            <a:pPr algn="just">
              <a:lnSpc>
                <a:spcPct val="90000"/>
              </a:lnSpc>
            </a:pPr>
            <a:r>
              <a:rPr lang="en-US" i="1" dirty="0">
                <a:cs typeface="Times New Roman" panose="02020603050405020304" pitchFamily="18" charset="0"/>
              </a:rPr>
              <a:t>Jefferson Parish</a:t>
            </a:r>
            <a:r>
              <a:rPr lang="en-US" dirty="0">
                <a:cs typeface="Times New Roman" panose="02020603050405020304" pitchFamily="18" charset="0"/>
              </a:rPr>
              <a:t> (US 1984)</a:t>
            </a:r>
          </a:p>
          <a:p>
            <a:pPr lvl="1">
              <a:lnSpc>
                <a:spcPct val="90000"/>
              </a:lnSpc>
            </a:pPr>
            <a:r>
              <a:rPr lang="en-US" dirty="0">
                <a:cs typeface="Times New Roman" panose="02020603050405020304" pitchFamily="18" charset="0"/>
              </a:rPr>
              <a:t>The case focuses on when products are sufficiently separate such that they can be tied together</a:t>
            </a:r>
          </a:p>
          <a:p>
            <a:pPr lvl="1">
              <a:lnSpc>
                <a:spcPct val="90000"/>
              </a:lnSpc>
            </a:pPr>
            <a:r>
              <a:rPr lang="en-US" dirty="0">
                <a:cs typeface="Times New Roman" panose="02020603050405020304" pitchFamily="18" charset="0"/>
              </a:rPr>
              <a:t>The fact that surgical services are never purchased without </a:t>
            </a:r>
            <a:r>
              <a:rPr lang="en-US" dirty="0" err="1">
                <a:cs typeface="Times New Roman" panose="02020603050405020304" pitchFamily="18" charset="0"/>
              </a:rPr>
              <a:t>anesthesiological</a:t>
            </a:r>
            <a:r>
              <a:rPr lang="en-US" dirty="0">
                <a:cs typeface="Times New Roman" panose="02020603050405020304" pitchFamily="18" charset="0"/>
              </a:rPr>
              <a:t> services isn’t enough to make the services a single, integrated product, which by definition, cannot be “tied” together.</a:t>
            </a:r>
          </a:p>
        </p:txBody>
      </p:sp>
    </p:spTree>
    <p:extLst>
      <p:ext uri="{BB962C8B-B14F-4D97-AF65-F5344CB8AC3E}">
        <p14:creationId xmlns:p14="http://schemas.microsoft.com/office/powerpoint/2010/main" val="1298084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57E2B7F-FAD9-4BC8-B00C-88D44B38FEB1}" type="slidenum">
              <a:rPr lang="en-US" altLang="en-US" sz="1400">
                <a:solidFill>
                  <a:srgbClr val="000066"/>
                </a:solidFill>
                <a:latin typeface="Arial" panose="020B0604020202020204" pitchFamily="34" charset="0"/>
              </a:rPr>
              <a:pPr/>
              <a:t>42</a:t>
            </a:fld>
            <a:endParaRPr lang="en-US" altLang="en-US" sz="1400">
              <a:solidFill>
                <a:srgbClr val="000066"/>
              </a:solidFill>
              <a:latin typeface="Arial" panose="020B0604020202020204" pitchFamily="34" charset="0"/>
            </a:endParaRPr>
          </a:p>
        </p:txBody>
      </p:sp>
      <p:sp>
        <p:nvSpPr>
          <p:cNvPr id="50181" name="Rectangle 2"/>
          <p:cNvSpPr>
            <a:spLocks noGrp="1" noChangeArrowheads="1"/>
          </p:cNvSpPr>
          <p:nvPr>
            <p:ph type="title"/>
          </p:nvPr>
        </p:nvSpPr>
        <p:spPr/>
        <p:txBody>
          <a:bodyPr/>
          <a:lstStyle/>
          <a:p>
            <a:r>
              <a:rPr lang="en-US" dirty="0"/>
              <a:t>C10 Tying</a:t>
            </a:r>
            <a:endParaRPr lang="en-US" dirty="0">
              <a:cs typeface="Times New Roman" panose="02020603050405020304" pitchFamily="18" charset="0"/>
            </a:endParaRPr>
          </a:p>
        </p:txBody>
      </p:sp>
      <p:sp>
        <p:nvSpPr>
          <p:cNvPr id="50182" name="Rectangle 3"/>
          <p:cNvSpPr>
            <a:spLocks noGrp="1" noChangeArrowheads="1"/>
          </p:cNvSpPr>
          <p:nvPr>
            <p:ph type="body" idx="1"/>
          </p:nvPr>
        </p:nvSpPr>
        <p:spPr/>
        <p:txBody>
          <a:bodyPr/>
          <a:lstStyle/>
          <a:p>
            <a:pPr lvl="1" algn="just"/>
            <a:r>
              <a:rPr lang="en-US">
                <a:cs typeface="Times New Roman" panose="02020603050405020304" pitchFamily="18" charset="0"/>
              </a:rPr>
              <a:t>Instead, the Court focuses on the character of the demand for the services</a:t>
            </a:r>
          </a:p>
          <a:p>
            <a:pPr lvl="2"/>
            <a:r>
              <a:rPr lang="en-US">
                <a:cs typeface="Times New Roman" panose="02020603050405020304" pitchFamily="18" charset="0"/>
              </a:rPr>
              <a:t>“in this case no tying arrangement can exist unless there is a sufficient demand for the purchase of anesthesiological services separate from hospital services to identify a distinct product market in which it is efficient to offer anesthesiological services separately from hospital services.”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77D5DE3-F5C3-4716-9D0F-FF7341F88729}" type="slidenum">
              <a:rPr lang="en-US" altLang="en-US" sz="1400">
                <a:solidFill>
                  <a:srgbClr val="000066"/>
                </a:solidFill>
                <a:latin typeface="Arial" panose="020B0604020202020204" pitchFamily="34" charset="0"/>
              </a:rPr>
              <a:pPr/>
              <a:t>43</a:t>
            </a:fld>
            <a:endParaRPr lang="en-US" altLang="en-US" sz="1400">
              <a:solidFill>
                <a:srgbClr val="000066"/>
              </a:solidFill>
              <a:latin typeface="Arial" panose="020B0604020202020204" pitchFamily="34" charset="0"/>
            </a:endParaRPr>
          </a:p>
        </p:txBody>
      </p:sp>
      <p:sp>
        <p:nvSpPr>
          <p:cNvPr id="51205" name="Rectangle 2"/>
          <p:cNvSpPr>
            <a:spLocks noGrp="1" noChangeArrowheads="1"/>
          </p:cNvSpPr>
          <p:nvPr>
            <p:ph type="title"/>
          </p:nvPr>
        </p:nvSpPr>
        <p:spPr/>
        <p:txBody>
          <a:bodyPr/>
          <a:lstStyle/>
          <a:p>
            <a:r>
              <a:rPr lang="en-US" dirty="0"/>
              <a:t>C10 Tying</a:t>
            </a:r>
            <a:endParaRPr lang="en-US" dirty="0">
              <a:cs typeface="Times New Roman" panose="02020603050405020304" pitchFamily="18" charset="0"/>
            </a:endParaRPr>
          </a:p>
        </p:txBody>
      </p:sp>
      <p:sp>
        <p:nvSpPr>
          <p:cNvPr id="51206" name="Rectangle 3"/>
          <p:cNvSpPr>
            <a:spLocks noGrp="1" noChangeArrowheads="1"/>
          </p:cNvSpPr>
          <p:nvPr>
            <p:ph type="body" idx="1"/>
          </p:nvPr>
        </p:nvSpPr>
        <p:spPr/>
        <p:txBody>
          <a:bodyPr/>
          <a:lstStyle/>
          <a:p>
            <a:pPr lvl="1"/>
            <a:r>
              <a:rPr lang="en-US">
                <a:cs typeface="Times New Roman" panose="02020603050405020304" pitchFamily="18" charset="0"/>
              </a:rPr>
              <a:t>Put differently, do consumers want to create the combined product themselves or do they just want to purchase an integrated package from the hospital?</a:t>
            </a:r>
          </a:p>
          <a:p>
            <a:pPr lvl="1"/>
            <a:r>
              <a:rPr lang="en-US">
                <a:cs typeface="Times New Roman" panose="02020603050405020304" pitchFamily="18" charset="0"/>
              </a:rPr>
              <a:t>The Court found sufficient evidence of separate demand to make it possible that the hospital indeed had tied together two separate products.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44</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C11 Bundled Discounts</a:t>
            </a:r>
          </a:p>
        </p:txBody>
      </p:sp>
      <p:sp>
        <p:nvSpPr>
          <p:cNvPr id="60422" name="Rectangle 3"/>
          <p:cNvSpPr>
            <a:spLocks noGrp="1" noChangeArrowheads="1"/>
          </p:cNvSpPr>
          <p:nvPr>
            <p:ph type="body" idx="1"/>
          </p:nvPr>
        </p:nvSpPr>
        <p:spPr/>
        <p:txBody>
          <a:bodyPr/>
          <a:lstStyle/>
          <a:p>
            <a:r>
              <a:rPr lang="en-US" i="1" dirty="0" err="1"/>
              <a:t>LePage’s</a:t>
            </a:r>
            <a:r>
              <a:rPr lang="en-US" i="1" dirty="0"/>
              <a:t> v. 3M </a:t>
            </a:r>
            <a:r>
              <a:rPr lang="en-US" dirty="0"/>
              <a:t>(CA3 2003)</a:t>
            </a:r>
          </a:p>
          <a:p>
            <a:pPr lvl="1"/>
            <a:r>
              <a:rPr lang="en-US" dirty="0"/>
              <a:t>Finds illegal Sec. 2 monopolization through using rebates on monopolized product tied to purchases across product lines to block private-label tape threat to monopoly in tape</a:t>
            </a:r>
          </a:p>
          <a:p>
            <a:pPr lvl="1"/>
            <a:r>
              <a:rPr lang="en-US" dirty="0"/>
              <a:t>Key issue is blocking more efficient partial entry (but not in issue on facts of this case)</a:t>
            </a:r>
          </a:p>
        </p:txBody>
      </p:sp>
    </p:spTree>
    <p:extLst>
      <p:ext uri="{BB962C8B-B14F-4D97-AF65-F5344CB8AC3E}">
        <p14:creationId xmlns:p14="http://schemas.microsoft.com/office/powerpoint/2010/main" val="2577215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45</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C11 Bundled Discounts</a:t>
            </a:r>
          </a:p>
        </p:txBody>
      </p:sp>
      <p:sp>
        <p:nvSpPr>
          <p:cNvPr id="60422" name="Rectangle 3"/>
          <p:cNvSpPr>
            <a:spLocks noGrp="1" noChangeArrowheads="1"/>
          </p:cNvSpPr>
          <p:nvPr>
            <p:ph type="body" idx="1"/>
          </p:nvPr>
        </p:nvSpPr>
        <p:spPr/>
        <p:txBody>
          <a:bodyPr/>
          <a:lstStyle/>
          <a:p>
            <a:r>
              <a:rPr lang="en-US" i="1" dirty="0"/>
              <a:t>Cascade Health </a:t>
            </a:r>
            <a:r>
              <a:rPr lang="en-US" dirty="0"/>
              <a:t>(CA9 2008)</a:t>
            </a:r>
          </a:p>
          <a:p>
            <a:pPr lvl="1"/>
            <a:r>
              <a:rPr lang="en-US" dirty="0"/>
              <a:t>Another cross-product bundling case, here in the hospital business</a:t>
            </a:r>
          </a:p>
          <a:p>
            <a:pPr lvl="1"/>
            <a:r>
              <a:rPr lang="en-US" dirty="0"/>
              <a:t>Rejects analysis in </a:t>
            </a:r>
            <a:r>
              <a:rPr lang="en-US" i="1" dirty="0"/>
              <a:t>LePage</a:t>
            </a:r>
            <a:r>
              <a:rPr lang="en-US" dirty="0"/>
              <a:t> and instead adopts the discount attribution rule:</a:t>
            </a:r>
          </a:p>
          <a:p>
            <a:pPr lvl="1"/>
            <a:endParaRPr lang="en-US" dirty="0"/>
          </a:p>
        </p:txBody>
      </p:sp>
    </p:spTree>
    <p:extLst>
      <p:ext uri="{BB962C8B-B14F-4D97-AF65-F5344CB8AC3E}">
        <p14:creationId xmlns:p14="http://schemas.microsoft.com/office/powerpoint/2010/main" val="22950598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46</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C11 Bundled Discounts</a:t>
            </a:r>
          </a:p>
        </p:txBody>
      </p:sp>
      <p:sp>
        <p:nvSpPr>
          <p:cNvPr id="60422" name="Rectangle 3"/>
          <p:cNvSpPr>
            <a:spLocks noGrp="1" noChangeArrowheads="1"/>
          </p:cNvSpPr>
          <p:nvPr>
            <p:ph type="body" idx="1"/>
          </p:nvPr>
        </p:nvSpPr>
        <p:spPr/>
        <p:txBody>
          <a:bodyPr/>
          <a:lstStyle/>
          <a:p>
            <a:pPr lvl="2"/>
            <a:r>
              <a:rPr lang="en-US" dirty="0"/>
              <a:t>“To prove that a bundled discount was exclusionary or predatory for the purposes of a monopolization or attempted monopolization claim under § 2 of the Sherman Act, the plaintiff must establish that, after allocating the discount given by the defendant on the entire bundle of products to the competitive product or products,”</a:t>
            </a:r>
          </a:p>
          <a:p>
            <a:pPr lvl="2"/>
            <a:endParaRPr lang="en-US" dirty="0"/>
          </a:p>
          <a:p>
            <a:pPr lvl="1"/>
            <a:endParaRPr lang="en-US" dirty="0"/>
          </a:p>
        </p:txBody>
      </p:sp>
    </p:spTree>
    <p:extLst>
      <p:ext uri="{BB962C8B-B14F-4D97-AF65-F5344CB8AC3E}">
        <p14:creationId xmlns:p14="http://schemas.microsoft.com/office/powerpoint/2010/main" val="14495029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47</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C11 Bundled Discounts</a:t>
            </a:r>
          </a:p>
        </p:txBody>
      </p:sp>
      <p:sp>
        <p:nvSpPr>
          <p:cNvPr id="60422" name="Rectangle 3"/>
          <p:cNvSpPr>
            <a:spLocks noGrp="1" noChangeArrowheads="1"/>
          </p:cNvSpPr>
          <p:nvPr>
            <p:ph type="body" idx="1"/>
          </p:nvPr>
        </p:nvSpPr>
        <p:spPr/>
        <p:txBody>
          <a:bodyPr/>
          <a:lstStyle/>
          <a:p>
            <a:pPr lvl="2"/>
            <a:r>
              <a:rPr lang="en-US" dirty="0"/>
              <a:t>“the defendant sold the competitive product or products below its average variable cost of producing them.”</a:t>
            </a:r>
          </a:p>
          <a:p>
            <a:pPr lvl="2"/>
            <a:endParaRPr lang="en-US" dirty="0"/>
          </a:p>
          <a:p>
            <a:pPr lvl="1"/>
            <a:endParaRPr lang="en-US" dirty="0"/>
          </a:p>
        </p:txBody>
      </p:sp>
    </p:spTree>
    <p:extLst>
      <p:ext uri="{BB962C8B-B14F-4D97-AF65-F5344CB8AC3E}">
        <p14:creationId xmlns:p14="http://schemas.microsoft.com/office/powerpoint/2010/main" val="4039432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48</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C12 M&amp;A: An Industry Arc</a:t>
            </a:r>
          </a:p>
        </p:txBody>
      </p:sp>
      <p:sp>
        <p:nvSpPr>
          <p:cNvPr id="60422" name="Rectangle 3"/>
          <p:cNvSpPr>
            <a:spLocks noGrp="1" noChangeArrowheads="1"/>
          </p:cNvSpPr>
          <p:nvPr>
            <p:ph type="body" idx="1"/>
          </p:nvPr>
        </p:nvSpPr>
        <p:spPr/>
        <p:txBody>
          <a:bodyPr/>
          <a:lstStyle/>
          <a:p>
            <a:r>
              <a:rPr lang="en-US" dirty="0"/>
              <a:t>Statutory Development</a:t>
            </a:r>
          </a:p>
          <a:p>
            <a:pPr lvl="1"/>
            <a:r>
              <a:rPr lang="en-US" dirty="0"/>
              <a:t>Original version of Clayton Act limited to address mergers done through stock deals</a:t>
            </a:r>
          </a:p>
          <a:p>
            <a:pPr lvl="1"/>
            <a:r>
              <a:rPr lang="en-US" dirty="0"/>
              <a:t>Natural response was asset deals</a:t>
            </a:r>
          </a:p>
          <a:p>
            <a:pPr lvl="1"/>
            <a:r>
              <a:rPr lang="en-US" dirty="0"/>
              <a:t>Statute amended in 1950 to address that</a:t>
            </a:r>
          </a:p>
          <a:p>
            <a:endParaRPr lang="en-US" dirty="0"/>
          </a:p>
          <a:p>
            <a:pPr lvl="1"/>
            <a:endParaRPr lang="en-US" dirty="0"/>
          </a:p>
        </p:txBody>
      </p:sp>
    </p:spTree>
    <p:extLst>
      <p:ext uri="{BB962C8B-B14F-4D97-AF65-F5344CB8AC3E}">
        <p14:creationId xmlns:p14="http://schemas.microsoft.com/office/powerpoint/2010/main" val="24328456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49</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C12 M&amp;A: An Industry Arc</a:t>
            </a:r>
          </a:p>
        </p:txBody>
      </p:sp>
      <p:sp>
        <p:nvSpPr>
          <p:cNvPr id="60422" name="Rectangle 3"/>
          <p:cNvSpPr>
            <a:spLocks noGrp="1" noChangeArrowheads="1"/>
          </p:cNvSpPr>
          <p:nvPr>
            <p:ph type="body" idx="1"/>
          </p:nvPr>
        </p:nvSpPr>
        <p:spPr/>
        <p:txBody>
          <a:bodyPr/>
          <a:lstStyle/>
          <a:p>
            <a:r>
              <a:rPr lang="en-US" i="1" dirty="0"/>
              <a:t>Brown Shoe </a:t>
            </a:r>
            <a:r>
              <a:rPr lang="en-US" dirty="0"/>
              <a:t>(U.S. 1962) on Product Markets: Submarkets</a:t>
            </a:r>
          </a:p>
          <a:p>
            <a:pPr lvl="1"/>
            <a:r>
              <a:rPr lang="en-US" sz="3200" dirty="0"/>
              <a:t>“The outer boundaries of a product market are determined by the </a:t>
            </a:r>
            <a:r>
              <a:rPr lang="en-US" sz="3200" dirty="0">
                <a:solidFill>
                  <a:schemeClr val="accent4">
                    <a:lumMod val="50000"/>
                    <a:lumOff val="50000"/>
                  </a:schemeClr>
                </a:solidFill>
              </a:rPr>
              <a:t>reasonable interchangeability of use or the cross-elasticity of demand between the product itself and substitutes for it</a:t>
            </a:r>
            <a:r>
              <a:rPr lang="en-US" sz="3200" dirty="0"/>
              <a:t>. However, </a:t>
            </a:r>
            <a:r>
              <a:rPr lang="en-US" sz="3200" dirty="0">
                <a:solidFill>
                  <a:schemeClr val="accent4">
                    <a:lumMod val="50000"/>
                    <a:lumOff val="50000"/>
                  </a:schemeClr>
                </a:solidFill>
              </a:rPr>
              <a:t>within this broad market, well-defined submarkets may exist which, in themselves, constitute product markets for antitrust purposes</a:t>
            </a:r>
            <a:r>
              <a:rPr lang="en-US" sz="3200" dirty="0"/>
              <a:t>.”</a:t>
            </a:r>
          </a:p>
          <a:p>
            <a:endParaRPr lang="en-US" dirty="0"/>
          </a:p>
          <a:p>
            <a:pPr lvl="1"/>
            <a:endParaRPr lang="en-US" dirty="0"/>
          </a:p>
        </p:txBody>
      </p:sp>
    </p:spTree>
    <p:extLst>
      <p:ext uri="{BB962C8B-B14F-4D97-AF65-F5344CB8AC3E}">
        <p14:creationId xmlns:p14="http://schemas.microsoft.com/office/powerpoint/2010/main" val="239650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A2193AF1-81FE-428B-8367-F04023A1277F}" type="slidenum">
              <a:rPr lang="en-US" altLang="en-US" sz="1400">
                <a:solidFill>
                  <a:srgbClr val="000066"/>
                </a:solidFill>
                <a:latin typeface="Arial" panose="020B0604020202020204" pitchFamily="34" charset="0"/>
              </a:rPr>
              <a:pPr/>
              <a:t>5</a:t>
            </a:fld>
            <a:endParaRPr lang="en-US" altLang="en-US" sz="1400">
              <a:solidFill>
                <a:srgbClr val="000066"/>
              </a:solidFill>
              <a:latin typeface="Arial" panose="020B0604020202020204" pitchFamily="34" charset="0"/>
            </a:endParaRPr>
          </a:p>
        </p:txBody>
      </p:sp>
      <p:sp>
        <p:nvSpPr>
          <p:cNvPr id="12293" name="Rectangle 2"/>
          <p:cNvSpPr>
            <a:spLocks noGrp="1" noChangeArrowheads="1"/>
          </p:cNvSpPr>
          <p:nvPr>
            <p:ph type="title"/>
          </p:nvPr>
        </p:nvSpPr>
        <p:spPr/>
        <p:txBody>
          <a:bodyPr/>
          <a:lstStyle/>
          <a:p>
            <a:r>
              <a:rPr lang="en-US" dirty="0"/>
              <a:t>C1 Characterizing Horizontal Agreements</a:t>
            </a:r>
          </a:p>
        </p:txBody>
      </p:sp>
      <p:sp>
        <p:nvSpPr>
          <p:cNvPr id="12294" name="Rectangle 3"/>
          <p:cNvSpPr>
            <a:spLocks noGrp="1" noChangeArrowheads="1"/>
          </p:cNvSpPr>
          <p:nvPr>
            <p:ph type="body" idx="1"/>
          </p:nvPr>
        </p:nvSpPr>
        <p:spPr/>
        <p:txBody>
          <a:bodyPr/>
          <a:lstStyle/>
          <a:p>
            <a:pPr lvl="1"/>
            <a:r>
              <a:rPr lang="en-US" dirty="0"/>
              <a:t>Court treats blanket license as separate product and output enhancing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D88AADB-E357-47EE-9274-4804DE82EA05}" type="slidenum">
              <a:rPr lang="en-US" altLang="en-US" sz="1400">
                <a:solidFill>
                  <a:srgbClr val="000066"/>
                </a:solidFill>
                <a:latin typeface="Arial" panose="020B0604020202020204" pitchFamily="34" charset="0"/>
              </a:rPr>
              <a:pPr/>
              <a:t>50</a:t>
            </a:fld>
            <a:endParaRPr lang="en-US" altLang="en-US" sz="1400">
              <a:solidFill>
                <a:srgbClr val="000066"/>
              </a:solidFill>
              <a:latin typeface="Arial" panose="020B0604020202020204" pitchFamily="34" charset="0"/>
            </a:endParaRPr>
          </a:p>
        </p:txBody>
      </p:sp>
      <p:sp>
        <p:nvSpPr>
          <p:cNvPr id="60421" name="Rectangle 2"/>
          <p:cNvSpPr>
            <a:spLocks noGrp="1" noChangeArrowheads="1"/>
          </p:cNvSpPr>
          <p:nvPr>
            <p:ph type="title"/>
          </p:nvPr>
        </p:nvSpPr>
        <p:spPr/>
        <p:txBody>
          <a:bodyPr/>
          <a:lstStyle/>
          <a:p>
            <a:r>
              <a:rPr lang="en-US" dirty="0"/>
              <a:t>C12 M&amp;A: An Industry Arc</a:t>
            </a:r>
          </a:p>
        </p:txBody>
      </p:sp>
      <p:sp>
        <p:nvSpPr>
          <p:cNvPr id="60422" name="Rectangle 3"/>
          <p:cNvSpPr>
            <a:spLocks noGrp="1" noChangeArrowheads="1"/>
          </p:cNvSpPr>
          <p:nvPr>
            <p:ph type="body" idx="1"/>
          </p:nvPr>
        </p:nvSpPr>
        <p:spPr/>
        <p:txBody>
          <a:bodyPr/>
          <a:lstStyle/>
          <a:p>
            <a:r>
              <a:rPr lang="en-US" i="1" dirty="0"/>
              <a:t>Brown Shoe </a:t>
            </a:r>
            <a:r>
              <a:rPr lang="en-US" dirty="0"/>
              <a:t>on Practical Indicia</a:t>
            </a:r>
          </a:p>
          <a:p>
            <a:pPr lvl="1"/>
            <a:r>
              <a:rPr lang="en-US" sz="3200" dirty="0"/>
              <a:t>“The </a:t>
            </a:r>
            <a:r>
              <a:rPr lang="en-US" sz="3200" dirty="0">
                <a:solidFill>
                  <a:schemeClr val="accent4">
                    <a:lumMod val="50000"/>
                    <a:lumOff val="50000"/>
                  </a:schemeClr>
                </a:solidFill>
              </a:rPr>
              <a:t>boundaries of such a submarket may be determined by examining such practical indicia </a:t>
            </a:r>
            <a:r>
              <a:rPr lang="en-US" sz="3200" dirty="0"/>
              <a:t>as industry or public recognition of the submarket as a separate economic entity, the product's peculiar characteristics and uses, unique production facilities, distinct customers, distinct prices, sensitivity to price changes, and specialized vendors.”</a:t>
            </a:r>
          </a:p>
          <a:p>
            <a:pPr lvl="1"/>
            <a:endParaRPr lang="en-US" dirty="0"/>
          </a:p>
          <a:p>
            <a:endParaRPr lang="en-US" dirty="0"/>
          </a:p>
          <a:p>
            <a:pPr lvl="1"/>
            <a:endParaRPr lang="en-US" dirty="0"/>
          </a:p>
        </p:txBody>
      </p:sp>
    </p:spTree>
    <p:extLst>
      <p:ext uri="{BB962C8B-B14F-4D97-AF65-F5344CB8AC3E}">
        <p14:creationId xmlns:p14="http://schemas.microsoft.com/office/powerpoint/2010/main" val="36191691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3B92E24-C66B-490B-84FD-5FF751035B18}" type="slidenum">
              <a:rPr lang="en-US" altLang="en-US" sz="1400">
                <a:solidFill>
                  <a:srgbClr val="000066"/>
                </a:solidFill>
                <a:latin typeface="Arial" panose="020B0604020202020204" pitchFamily="34" charset="0"/>
              </a:rPr>
              <a:pPr/>
              <a:t>51</a:t>
            </a:fld>
            <a:endParaRPr lang="en-US" altLang="en-US" sz="1400">
              <a:solidFill>
                <a:srgbClr val="000066"/>
              </a:solidFill>
              <a:latin typeface="Arial" panose="020B0604020202020204" pitchFamily="34" charset="0"/>
            </a:endParaRPr>
          </a:p>
        </p:txBody>
      </p:sp>
      <p:sp>
        <p:nvSpPr>
          <p:cNvPr id="62469" name="Rectangle 2"/>
          <p:cNvSpPr>
            <a:spLocks noGrp="1" noChangeArrowheads="1"/>
          </p:cNvSpPr>
          <p:nvPr>
            <p:ph type="title"/>
          </p:nvPr>
        </p:nvSpPr>
        <p:spPr/>
        <p:txBody>
          <a:bodyPr/>
          <a:lstStyle/>
          <a:p>
            <a:r>
              <a:rPr lang="en-US" dirty="0"/>
              <a:t>C12 M&amp;A: An Industry Arc</a:t>
            </a:r>
            <a:endParaRPr lang="en-US" dirty="0">
              <a:cs typeface="Times New Roman" panose="02020603050405020304" pitchFamily="18" charset="0"/>
            </a:endParaRPr>
          </a:p>
        </p:txBody>
      </p:sp>
      <p:sp>
        <p:nvSpPr>
          <p:cNvPr id="62470" name="Rectangle 3"/>
          <p:cNvSpPr>
            <a:spLocks noGrp="1" noChangeArrowheads="1"/>
          </p:cNvSpPr>
          <p:nvPr>
            <p:ph type="body" idx="1"/>
          </p:nvPr>
        </p:nvSpPr>
        <p:spPr/>
        <p:txBody>
          <a:bodyPr/>
          <a:lstStyle/>
          <a:p>
            <a:pPr algn="just"/>
            <a:r>
              <a:rPr lang="en-US">
                <a:cs typeface="Times New Roman" panose="02020603050405020304" pitchFamily="18" charset="0"/>
              </a:rPr>
              <a:t>Ex-Ante Filtering vs. Ex-Post Filtering</a:t>
            </a:r>
          </a:p>
          <a:p>
            <a:pPr lvl="1"/>
            <a:r>
              <a:rPr lang="en-US">
                <a:cs typeface="Times New Roman" panose="02020603050405020304" pitchFamily="18" charset="0"/>
              </a:rPr>
              <a:t>We have changed our regulatory approach to mergers, moving from an after-the-fact approach to prior screening under the Hart-Scott-Rodino statute</a:t>
            </a:r>
          </a:p>
          <a:p>
            <a:pPr lvl="1"/>
            <a:r>
              <a:rPr lang="en-US">
                <a:cs typeface="Times New Roman" panose="02020603050405020304" pitchFamily="18" charset="0"/>
              </a:rPr>
              <a:t>This has resulted in a shift from reliance on court cases to guidelines promulgated by the relevant agencies.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DD773C6-90EF-42AE-B342-A61AD7286B78}" type="slidenum">
              <a:rPr lang="en-US" altLang="en-US" sz="1400">
                <a:solidFill>
                  <a:srgbClr val="000066"/>
                </a:solidFill>
                <a:latin typeface="Arial" panose="020B0604020202020204" pitchFamily="34" charset="0"/>
              </a:rPr>
              <a:pPr/>
              <a:t>52</a:t>
            </a:fld>
            <a:endParaRPr lang="en-US" altLang="en-US" sz="1400">
              <a:solidFill>
                <a:srgbClr val="000066"/>
              </a:solidFill>
              <a:latin typeface="Arial" panose="020B0604020202020204" pitchFamily="34" charset="0"/>
            </a:endParaRPr>
          </a:p>
        </p:txBody>
      </p:sp>
      <p:sp>
        <p:nvSpPr>
          <p:cNvPr id="67589" name="Rectangle 2"/>
          <p:cNvSpPr>
            <a:spLocks noGrp="1" noChangeArrowheads="1"/>
          </p:cNvSpPr>
          <p:nvPr>
            <p:ph type="title"/>
          </p:nvPr>
        </p:nvSpPr>
        <p:spPr/>
        <p:txBody>
          <a:bodyPr/>
          <a:lstStyle/>
          <a:p>
            <a:r>
              <a:rPr lang="en-US" dirty="0"/>
              <a:t>C12 M&amp;A: An Industry Arc</a:t>
            </a:r>
          </a:p>
        </p:txBody>
      </p:sp>
      <p:sp>
        <p:nvSpPr>
          <p:cNvPr id="67590" name="Rectangle 3"/>
          <p:cNvSpPr>
            <a:spLocks noGrp="1" noChangeArrowheads="1"/>
          </p:cNvSpPr>
          <p:nvPr>
            <p:ph type="body" idx="1"/>
          </p:nvPr>
        </p:nvSpPr>
        <p:spPr/>
        <p:txBody>
          <a:bodyPr/>
          <a:lstStyle/>
          <a:p>
            <a:pPr>
              <a:lnSpc>
                <a:spcPct val="80000"/>
              </a:lnSpc>
            </a:pPr>
            <a:r>
              <a:rPr lang="en-US" i="1" dirty="0"/>
              <a:t>Office Depot </a:t>
            </a:r>
            <a:r>
              <a:rPr lang="en-US" dirty="0"/>
              <a:t>(DDC 1997)</a:t>
            </a:r>
          </a:p>
          <a:p>
            <a:pPr lvl="1">
              <a:lnSpc>
                <a:spcPct val="80000"/>
              </a:lnSpc>
            </a:pPr>
            <a:r>
              <a:rPr lang="en-US" dirty="0"/>
              <a:t>Role of market definition</a:t>
            </a:r>
          </a:p>
          <a:p>
            <a:pPr lvl="2">
              <a:lnSpc>
                <a:spcPct val="80000"/>
              </a:lnSpc>
            </a:pPr>
            <a:r>
              <a:rPr lang="en-US" dirty="0"/>
              <a:t>All office supplies? No brainer: merger goes through</a:t>
            </a:r>
          </a:p>
          <a:p>
            <a:pPr lvl="2">
              <a:lnSpc>
                <a:spcPct val="80000"/>
              </a:lnSpc>
            </a:pPr>
            <a:r>
              <a:rPr lang="en-US" dirty="0"/>
              <a:t>Just office superstores? No brainer: merger dies</a:t>
            </a:r>
          </a:p>
          <a:p>
            <a:pPr lvl="1">
              <a:lnSpc>
                <a:spcPct val="80000"/>
              </a:lnSpc>
            </a:pPr>
            <a:r>
              <a:rPr lang="en-US" dirty="0"/>
              <a:t>Identify different market structures to see where the merger might matter</a:t>
            </a:r>
          </a:p>
          <a:p>
            <a:pPr lvl="1">
              <a:lnSpc>
                <a:spcPct val="80000"/>
              </a:lnSpc>
            </a:pPr>
            <a:r>
              <a:rPr lang="en-US" dirty="0"/>
              <a:t>But could just focus on upward pricing pressure (13% figure)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53</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C12 M&amp;A: An Industry Arc</a:t>
            </a:r>
          </a:p>
        </p:txBody>
      </p:sp>
      <p:sp>
        <p:nvSpPr>
          <p:cNvPr id="68614" name="Rectangle 3"/>
          <p:cNvSpPr>
            <a:spLocks noGrp="1" noChangeArrowheads="1"/>
          </p:cNvSpPr>
          <p:nvPr>
            <p:ph type="body" idx="1"/>
          </p:nvPr>
        </p:nvSpPr>
        <p:spPr/>
        <p:txBody>
          <a:bodyPr/>
          <a:lstStyle/>
          <a:p>
            <a:pPr lvl="1">
              <a:lnSpc>
                <a:spcPct val="80000"/>
              </a:lnSpc>
            </a:pPr>
            <a:r>
              <a:rPr lang="en-US" dirty="0"/>
              <a:t>Key issue is consumer separation of OSSs from other stores</a:t>
            </a:r>
          </a:p>
          <a:p>
            <a:pPr lvl="1"/>
            <a:r>
              <a:rPr lang="en-US" dirty="0"/>
              <a:t>Question of merger is one of how gains are split between consumers and creators of format</a:t>
            </a:r>
          </a:p>
          <a:p>
            <a:pPr lvl="1"/>
            <a:r>
              <a:rPr lang="en-US" dirty="0"/>
              <a:t>2013: FTC didn’t move to block merger of Office Depot and Office Max; key changes in market since original case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54</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C12 M&amp;A: An Industry Arc</a:t>
            </a:r>
          </a:p>
        </p:txBody>
      </p:sp>
      <p:sp>
        <p:nvSpPr>
          <p:cNvPr id="68614" name="Rectangle 3"/>
          <p:cNvSpPr>
            <a:spLocks noGrp="1" noChangeArrowheads="1"/>
          </p:cNvSpPr>
          <p:nvPr>
            <p:ph type="body" idx="1"/>
          </p:nvPr>
        </p:nvSpPr>
        <p:spPr/>
        <p:txBody>
          <a:bodyPr/>
          <a:lstStyle/>
          <a:p>
            <a:r>
              <a:rPr lang="en-US" i="1" dirty="0"/>
              <a:t>Staples/Office Depot</a:t>
            </a:r>
            <a:r>
              <a:rPr lang="en-US" dirty="0"/>
              <a:t> Merger (DDC 2016)</a:t>
            </a:r>
          </a:p>
          <a:p>
            <a:pPr lvl="1"/>
            <a:r>
              <a:rPr lang="en-US" dirty="0"/>
              <a:t>Key issue is how merger matters for business office supplies market and possible role of Amazon Business</a:t>
            </a:r>
          </a:p>
          <a:p>
            <a:pPr lvl="1"/>
            <a:r>
              <a:rPr lang="en-US" dirty="0"/>
              <a:t>Court concluded Amazon business wasn’t there yet and therefore large businesses would be hurt by proposed merger</a:t>
            </a:r>
          </a:p>
        </p:txBody>
      </p:sp>
    </p:spTree>
    <p:extLst>
      <p:ext uri="{BB962C8B-B14F-4D97-AF65-F5344CB8AC3E}">
        <p14:creationId xmlns:p14="http://schemas.microsoft.com/office/powerpoint/2010/main" val="33960526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C13 M&amp;A: Potential and Nascent Competition</a:t>
            </a:r>
          </a:p>
        </p:txBody>
      </p:sp>
      <p:sp>
        <p:nvSpPr>
          <p:cNvPr id="3" name="Content Placeholder 2"/>
          <p:cNvSpPr>
            <a:spLocks noGrp="1"/>
          </p:cNvSpPr>
          <p:nvPr>
            <p:ph idx="1"/>
          </p:nvPr>
        </p:nvSpPr>
        <p:spPr/>
        <p:txBody>
          <a:bodyPr/>
          <a:lstStyle/>
          <a:p>
            <a:r>
              <a:rPr lang="en-US" dirty="0"/>
              <a:t>The FB IG/WA Purchases Cases</a:t>
            </a:r>
          </a:p>
          <a:p>
            <a:pPr lvl="1"/>
            <a:r>
              <a:rPr lang="en-US" dirty="0"/>
              <a:t>Both the IG and WA purchases were reviewed by AT authorities in U.S. and Europe and time and no challenges were mounted</a:t>
            </a:r>
          </a:p>
          <a:p>
            <a:pPr lvl="1"/>
            <a:r>
              <a:rPr lang="en-US" dirty="0"/>
              <a:t>Clear sense of regret about that now as represented by the U.S. and state complaints</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55</a:t>
            </a:fld>
            <a:endParaRPr lang="en-US" altLang="en-US"/>
          </a:p>
        </p:txBody>
      </p:sp>
    </p:spTree>
    <p:extLst>
      <p:ext uri="{BB962C8B-B14F-4D97-AF65-F5344CB8AC3E}">
        <p14:creationId xmlns:p14="http://schemas.microsoft.com/office/powerpoint/2010/main" val="24268516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C13 M&amp;A: Potential and Nascent Competition</a:t>
            </a:r>
          </a:p>
        </p:txBody>
      </p:sp>
      <p:sp>
        <p:nvSpPr>
          <p:cNvPr id="3" name="Content Placeholder 2"/>
          <p:cNvSpPr>
            <a:spLocks noGrp="1"/>
          </p:cNvSpPr>
          <p:nvPr>
            <p:ph idx="1"/>
          </p:nvPr>
        </p:nvSpPr>
        <p:spPr/>
        <p:txBody>
          <a:bodyPr/>
          <a:lstStyle/>
          <a:p>
            <a:r>
              <a:rPr lang="en-US" dirty="0"/>
              <a:t>Undoing IG/WA Purchases?</a:t>
            </a:r>
          </a:p>
          <a:p>
            <a:pPr lvl="1"/>
            <a:r>
              <a:rPr lang="en-US" dirty="0"/>
              <a:t>Internal FB emails (did FTC have these?) at time of IG buy makes clear that Mark Z understood the scarce resource here was the social dynamic that IG had constructed and why that mattered for competition with FB</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56</a:t>
            </a:fld>
            <a:endParaRPr lang="en-US" altLang="en-US"/>
          </a:p>
        </p:txBody>
      </p:sp>
    </p:spTree>
    <p:extLst>
      <p:ext uri="{BB962C8B-B14F-4D97-AF65-F5344CB8AC3E}">
        <p14:creationId xmlns:p14="http://schemas.microsoft.com/office/powerpoint/2010/main" val="15769914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C13 M&amp;A: Potential and Nascent Competition</a:t>
            </a:r>
          </a:p>
        </p:txBody>
      </p:sp>
      <p:sp>
        <p:nvSpPr>
          <p:cNvPr id="3" name="Content Placeholder 2"/>
          <p:cNvSpPr>
            <a:spLocks noGrp="1"/>
          </p:cNvSpPr>
          <p:nvPr>
            <p:ph idx="1"/>
          </p:nvPr>
        </p:nvSpPr>
        <p:spPr/>
        <p:txBody>
          <a:bodyPr/>
          <a:lstStyle/>
          <a:p>
            <a:r>
              <a:rPr lang="en-US" dirty="0"/>
              <a:t>The U.S. Lawsuits</a:t>
            </a:r>
          </a:p>
          <a:p>
            <a:pPr lvl="1"/>
            <a:r>
              <a:rPr lang="en-US" dirty="0"/>
              <a:t>Separate complaints filed by U.S. and states in Dec 2020 alleging monopolization through buys and failure to interoperate with third parties</a:t>
            </a:r>
          </a:p>
          <a:p>
            <a:pPr lvl="1"/>
            <a:r>
              <a:rPr lang="en-US" dirty="0"/>
              <a:t>State case dismissed in June 2021: laches and no duty to detail; currently on appeal</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57</a:t>
            </a:fld>
            <a:endParaRPr lang="en-US" altLang="en-US"/>
          </a:p>
        </p:txBody>
      </p:sp>
    </p:spTree>
    <p:extLst>
      <p:ext uri="{BB962C8B-B14F-4D97-AF65-F5344CB8AC3E}">
        <p14:creationId xmlns:p14="http://schemas.microsoft.com/office/powerpoint/2010/main" val="843280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C13 M&amp;A: Potential and Nascent Competition</a:t>
            </a:r>
          </a:p>
        </p:txBody>
      </p:sp>
      <p:sp>
        <p:nvSpPr>
          <p:cNvPr id="3" name="Content Placeholder 2"/>
          <p:cNvSpPr>
            <a:spLocks noGrp="1"/>
          </p:cNvSpPr>
          <p:nvPr>
            <p:ph idx="1"/>
          </p:nvPr>
        </p:nvSpPr>
        <p:spPr/>
        <p:txBody>
          <a:bodyPr/>
          <a:lstStyle/>
          <a:p>
            <a:r>
              <a:rPr lang="en-US" dirty="0"/>
              <a:t>The U.S. Lawsuits</a:t>
            </a:r>
          </a:p>
          <a:p>
            <a:pPr lvl="1"/>
            <a:r>
              <a:rPr lang="en-US" dirty="0"/>
              <a:t>Fed complaint dismissed in June 2021: again, no duty to deal and failure to allege properly FB market power</a:t>
            </a:r>
          </a:p>
          <a:p>
            <a:pPr lvl="1"/>
            <a:r>
              <a:rPr lang="en-US" dirty="0"/>
              <a:t>Amended complaint filed in Aug 2021 and continues to move forward</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58</a:t>
            </a:fld>
            <a:endParaRPr lang="en-US" altLang="en-US"/>
          </a:p>
        </p:txBody>
      </p:sp>
    </p:spTree>
    <p:extLst>
      <p:ext uri="{BB962C8B-B14F-4D97-AF65-F5344CB8AC3E}">
        <p14:creationId xmlns:p14="http://schemas.microsoft.com/office/powerpoint/2010/main" val="31276934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59</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C13 M&amp;A: Potential and Nascent Competition</a:t>
            </a:r>
          </a:p>
        </p:txBody>
      </p:sp>
      <p:sp>
        <p:nvSpPr>
          <p:cNvPr id="68614" name="Rectangle 3"/>
          <p:cNvSpPr>
            <a:spLocks noGrp="1" noChangeArrowheads="1"/>
          </p:cNvSpPr>
          <p:nvPr>
            <p:ph type="body" idx="1"/>
          </p:nvPr>
        </p:nvSpPr>
        <p:spPr/>
        <p:txBody>
          <a:bodyPr/>
          <a:lstStyle/>
          <a:p>
            <a:r>
              <a:rPr lang="en-US" i="1" dirty="0"/>
              <a:t>Meta-Within </a:t>
            </a:r>
            <a:r>
              <a:rPr lang="en-US" dirty="0"/>
              <a:t>(NDCA 2023)</a:t>
            </a:r>
          </a:p>
          <a:p>
            <a:pPr lvl="1"/>
            <a:r>
              <a:rPr lang="en-US" dirty="0"/>
              <a:t>Effort by FTC to revitalize potential competition doctrine</a:t>
            </a:r>
          </a:p>
          <a:p>
            <a:pPr lvl="1"/>
            <a:r>
              <a:rPr lang="en-US" dirty="0"/>
              <a:t>Two different related theories: actual potential competition and perceived potential competition</a:t>
            </a:r>
          </a:p>
        </p:txBody>
      </p:sp>
    </p:spTree>
    <p:extLst>
      <p:ext uri="{BB962C8B-B14F-4D97-AF65-F5344CB8AC3E}">
        <p14:creationId xmlns:p14="http://schemas.microsoft.com/office/powerpoint/2010/main" val="1725068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a:t>C1 Characterizing Horizontal Agreements</a:t>
            </a:r>
          </a:p>
        </p:txBody>
      </p:sp>
      <p:sp>
        <p:nvSpPr>
          <p:cNvPr id="40963" name="Content Placeholder 2"/>
          <p:cNvSpPr>
            <a:spLocks noGrp="1"/>
          </p:cNvSpPr>
          <p:nvPr>
            <p:ph idx="1"/>
          </p:nvPr>
        </p:nvSpPr>
        <p:spPr/>
        <p:txBody>
          <a:bodyPr/>
          <a:lstStyle/>
          <a:p>
            <a:r>
              <a:rPr lang="en-US" i="1" dirty="0"/>
              <a:t>American Needle </a:t>
            </a:r>
            <a:r>
              <a:rPr lang="en-US" dirty="0"/>
              <a:t>(US 2010)</a:t>
            </a:r>
          </a:p>
          <a:p>
            <a:pPr lvl="1"/>
            <a:r>
              <a:rPr lang="en-US" dirty="0"/>
              <a:t>“Because </a:t>
            </a:r>
            <a:r>
              <a:rPr lang="en-US" dirty="0">
                <a:solidFill>
                  <a:schemeClr val="accent4">
                    <a:lumMod val="50000"/>
                    <a:lumOff val="50000"/>
                  </a:schemeClr>
                </a:solidFill>
              </a:rPr>
              <a:t>the inquiry is one of competitive reality</a:t>
            </a:r>
            <a:r>
              <a:rPr lang="en-US" dirty="0"/>
              <a:t>, it is not determinative that two parties to an alleged § 1 violation are legally distinct entities. Nor, however, is it determinative that two legally distinct entities have organized themselves under a single umbrella or into a structured joint venture.” </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E40D4F3-3AE2-4B99-87D8-F5022F16E498}" type="slidenum">
              <a:rPr lang="en-US" altLang="en-US" sz="1400">
                <a:solidFill>
                  <a:srgbClr val="000066"/>
                </a:solidFill>
                <a:latin typeface="Arial" panose="020B0604020202020204" pitchFamily="34" charset="0"/>
              </a:rPr>
              <a:pPr/>
              <a:t>6</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5021694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60</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C13 M&amp;A: Potential and Nascent Competition</a:t>
            </a:r>
          </a:p>
        </p:txBody>
      </p:sp>
      <p:sp>
        <p:nvSpPr>
          <p:cNvPr id="68614" name="Rectangle 3"/>
          <p:cNvSpPr>
            <a:spLocks noGrp="1" noChangeArrowheads="1"/>
          </p:cNvSpPr>
          <p:nvPr>
            <p:ph type="body" idx="1"/>
          </p:nvPr>
        </p:nvSpPr>
        <p:spPr/>
        <p:txBody>
          <a:bodyPr/>
          <a:lstStyle/>
          <a:p>
            <a:r>
              <a:rPr lang="en-US" i="1" dirty="0"/>
              <a:t>Meta-Within </a:t>
            </a:r>
            <a:r>
              <a:rPr lang="en-US" dirty="0"/>
              <a:t>(NDCA 2023)</a:t>
            </a:r>
          </a:p>
          <a:p>
            <a:pPr lvl="1"/>
            <a:r>
              <a:rPr lang="en-US" dirty="0"/>
              <a:t>Actual potential competition</a:t>
            </a:r>
          </a:p>
          <a:p>
            <a:pPr lvl="2"/>
            <a:r>
              <a:rPr lang="en-US" dirty="0"/>
              <a:t>Block firm from buying existing firm as allowing deal means that the </a:t>
            </a:r>
            <a:r>
              <a:rPr lang="en-US" dirty="0">
                <a:solidFill>
                  <a:schemeClr val="accent4">
                    <a:lumMod val="50000"/>
                    <a:lumOff val="50000"/>
                  </a:schemeClr>
                </a:solidFill>
              </a:rPr>
              <a:t>purchaser won’t enter de novo</a:t>
            </a:r>
            <a:r>
              <a:rPr lang="en-US" dirty="0"/>
              <a:t> and add competition to the market</a:t>
            </a:r>
          </a:p>
          <a:p>
            <a:pPr lvl="2"/>
            <a:r>
              <a:rPr lang="en-US" dirty="0"/>
              <a:t>Existence of this approach is open question in Sup Ct cases</a:t>
            </a:r>
          </a:p>
        </p:txBody>
      </p:sp>
    </p:spTree>
    <p:extLst>
      <p:ext uri="{BB962C8B-B14F-4D97-AF65-F5344CB8AC3E}">
        <p14:creationId xmlns:p14="http://schemas.microsoft.com/office/powerpoint/2010/main" val="3837166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61</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a:t>C13 M&amp;A: Potential and Nascent Competition</a:t>
            </a:r>
            <a:endParaRPr lang="en-US" dirty="0"/>
          </a:p>
        </p:txBody>
      </p:sp>
      <p:sp>
        <p:nvSpPr>
          <p:cNvPr id="68614" name="Rectangle 3"/>
          <p:cNvSpPr>
            <a:spLocks noGrp="1" noChangeArrowheads="1"/>
          </p:cNvSpPr>
          <p:nvPr>
            <p:ph type="body" idx="1"/>
          </p:nvPr>
        </p:nvSpPr>
        <p:spPr/>
        <p:txBody>
          <a:bodyPr/>
          <a:lstStyle/>
          <a:p>
            <a:r>
              <a:rPr lang="en-US" i="1" dirty="0"/>
              <a:t>Meta-Within </a:t>
            </a:r>
            <a:r>
              <a:rPr lang="en-US" dirty="0"/>
              <a:t>(NDCA 2023)</a:t>
            </a:r>
          </a:p>
          <a:p>
            <a:pPr lvl="1"/>
            <a:r>
              <a:rPr lang="en-US" dirty="0"/>
              <a:t>Perceived potential competition</a:t>
            </a:r>
          </a:p>
          <a:p>
            <a:pPr lvl="2"/>
            <a:r>
              <a:rPr lang="en-US" dirty="0"/>
              <a:t>Think of Meta as outside dedicated fitness VR market: </a:t>
            </a:r>
            <a:r>
              <a:rPr lang="en-US" dirty="0">
                <a:solidFill>
                  <a:schemeClr val="accent4">
                    <a:lumMod val="50000"/>
                    <a:lumOff val="50000"/>
                  </a:schemeClr>
                </a:solidFill>
              </a:rPr>
              <a:t>how does the possibility of entry by Meta influence that market now (wings effect)</a:t>
            </a:r>
          </a:p>
          <a:p>
            <a:pPr lvl="1"/>
            <a:r>
              <a:rPr lang="en-US" dirty="0"/>
              <a:t>District Court reject both theories on facts and FTC has dropped case</a:t>
            </a:r>
          </a:p>
        </p:txBody>
      </p:sp>
    </p:spTree>
    <p:extLst>
      <p:ext uri="{BB962C8B-B14F-4D97-AF65-F5344CB8AC3E}">
        <p14:creationId xmlns:p14="http://schemas.microsoft.com/office/powerpoint/2010/main" val="2609937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62</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C14 M&amp;A: Vertical Mergers</a:t>
            </a:r>
          </a:p>
        </p:txBody>
      </p:sp>
      <p:sp>
        <p:nvSpPr>
          <p:cNvPr id="68614" name="Rectangle 3"/>
          <p:cNvSpPr>
            <a:spLocks noGrp="1" noChangeArrowheads="1"/>
          </p:cNvSpPr>
          <p:nvPr>
            <p:ph type="body" idx="1"/>
          </p:nvPr>
        </p:nvSpPr>
        <p:spPr/>
        <p:txBody>
          <a:bodyPr/>
          <a:lstStyle/>
          <a:p>
            <a:r>
              <a:rPr lang="en-US" dirty="0"/>
              <a:t>Vertical Mergers</a:t>
            </a:r>
          </a:p>
          <a:p>
            <a:pPr lvl="1"/>
            <a:r>
              <a:rPr lang="en-US" dirty="0"/>
              <a:t>Law has been in a state of flux with vertical merger guidelines retracted and now addressed as part of new 2023 guidelines</a:t>
            </a:r>
          </a:p>
          <a:p>
            <a:pPr lvl="1"/>
            <a:r>
              <a:rPr lang="en-US" dirty="0"/>
              <a:t>Core concern is foreclosure, meaning that acquiring firm will make competition harder for horizontal rivals by raising prices or denying them access to key inputs</a:t>
            </a:r>
            <a:endParaRPr lang="en-US" i="1" dirty="0"/>
          </a:p>
        </p:txBody>
      </p:sp>
    </p:spTree>
    <p:extLst>
      <p:ext uri="{BB962C8B-B14F-4D97-AF65-F5344CB8AC3E}">
        <p14:creationId xmlns:p14="http://schemas.microsoft.com/office/powerpoint/2010/main" val="35583949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63</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C14 M&amp;A: Vertical Mergers</a:t>
            </a:r>
          </a:p>
        </p:txBody>
      </p:sp>
      <p:sp>
        <p:nvSpPr>
          <p:cNvPr id="68614" name="Rectangle 3"/>
          <p:cNvSpPr>
            <a:spLocks noGrp="1" noChangeArrowheads="1"/>
          </p:cNvSpPr>
          <p:nvPr>
            <p:ph type="body" idx="1"/>
          </p:nvPr>
        </p:nvSpPr>
        <p:spPr/>
        <p:txBody>
          <a:bodyPr/>
          <a:lstStyle/>
          <a:p>
            <a:r>
              <a:rPr lang="en-US" dirty="0"/>
              <a:t>Vertical Mergers</a:t>
            </a:r>
          </a:p>
          <a:p>
            <a:pPr lvl="1"/>
            <a:r>
              <a:rPr lang="en-US" dirty="0"/>
              <a:t>Also concern about accessing competitively sensitive information to again make competition harder for horizontal rivals</a:t>
            </a:r>
          </a:p>
          <a:p>
            <a:pPr marL="0" indent="0">
              <a:buNone/>
            </a:pPr>
            <a:endParaRPr lang="en-US" dirty="0"/>
          </a:p>
        </p:txBody>
      </p:sp>
    </p:spTree>
    <p:extLst>
      <p:ext uri="{BB962C8B-B14F-4D97-AF65-F5344CB8AC3E}">
        <p14:creationId xmlns:p14="http://schemas.microsoft.com/office/powerpoint/2010/main" val="34115952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64</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C14 M&amp;A: Vertical Mergers</a:t>
            </a:r>
          </a:p>
        </p:txBody>
      </p:sp>
      <p:sp>
        <p:nvSpPr>
          <p:cNvPr id="68614" name="Rectangle 3"/>
          <p:cNvSpPr>
            <a:spLocks noGrp="1" noChangeArrowheads="1"/>
          </p:cNvSpPr>
          <p:nvPr>
            <p:ph type="body" idx="1"/>
          </p:nvPr>
        </p:nvSpPr>
        <p:spPr/>
        <p:txBody>
          <a:bodyPr/>
          <a:lstStyle/>
          <a:p>
            <a:r>
              <a:rPr lang="en-US" i="1" dirty="0"/>
              <a:t>Microsoft/Activision</a:t>
            </a:r>
          </a:p>
          <a:p>
            <a:pPr lvl="1"/>
            <a:r>
              <a:rPr lang="en-US" dirty="0"/>
              <a:t>This is a good case of how larger merger practice works. Deal has been considered by antitrust authorities across the world but </a:t>
            </a:r>
            <a:r>
              <a:rPr lang="en-US" dirty="0" err="1"/>
              <a:t>esp</a:t>
            </a:r>
            <a:r>
              <a:rPr lang="en-US" dirty="0"/>
              <a:t> in EU, UK and US</a:t>
            </a:r>
          </a:p>
          <a:p>
            <a:pPr lvl="1"/>
            <a:r>
              <a:rPr lang="en-US" dirty="0"/>
              <a:t>Microsoft evolved the deal to get sign offs in EU and UK by committing to access to Call of Duty and facilitating competition from cloud gaming</a:t>
            </a:r>
          </a:p>
          <a:p>
            <a:pPr marL="0" indent="0">
              <a:buNone/>
            </a:pPr>
            <a:endParaRPr lang="en-US" dirty="0"/>
          </a:p>
        </p:txBody>
      </p:sp>
    </p:spTree>
    <p:extLst>
      <p:ext uri="{BB962C8B-B14F-4D97-AF65-F5344CB8AC3E}">
        <p14:creationId xmlns:p14="http://schemas.microsoft.com/office/powerpoint/2010/main" val="24194815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65</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C14 M&amp;A: Vertical Mergers</a:t>
            </a:r>
          </a:p>
        </p:txBody>
      </p:sp>
      <p:sp>
        <p:nvSpPr>
          <p:cNvPr id="68614" name="Rectangle 3"/>
          <p:cNvSpPr>
            <a:spLocks noGrp="1" noChangeArrowheads="1"/>
          </p:cNvSpPr>
          <p:nvPr>
            <p:ph type="body" idx="1"/>
          </p:nvPr>
        </p:nvSpPr>
        <p:spPr/>
        <p:txBody>
          <a:bodyPr/>
          <a:lstStyle/>
          <a:p>
            <a:r>
              <a:rPr lang="en-US" i="1" dirty="0"/>
              <a:t>Illumina</a:t>
            </a:r>
            <a:r>
              <a:rPr lang="en-US" dirty="0"/>
              <a:t> (CA5 2023)</a:t>
            </a:r>
          </a:p>
          <a:p>
            <a:pPr lvl="1"/>
            <a:r>
              <a:rPr lang="en-US" dirty="0"/>
              <a:t>Court accepts foreclosure concern that Illumina purchase of testing firm Grail might lead it to deny Grail competitors access to gene sequencing tech</a:t>
            </a:r>
          </a:p>
          <a:p>
            <a:pPr lvl="1"/>
            <a:r>
              <a:rPr lang="en-US" dirty="0"/>
              <a:t>But FTC failed to apply the proper legal standard in considering the open offer proposed by Illumina to solve that problem</a:t>
            </a:r>
          </a:p>
          <a:p>
            <a:pPr marL="0" indent="0">
              <a:buNone/>
            </a:pPr>
            <a:endParaRPr lang="en-US" dirty="0"/>
          </a:p>
        </p:txBody>
      </p:sp>
    </p:spTree>
    <p:extLst>
      <p:ext uri="{BB962C8B-B14F-4D97-AF65-F5344CB8AC3E}">
        <p14:creationId xmlns:p14="http://schemas.microsoft.com/office/powerpoint/2010/main" val="32397782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6C2E24-AB9B-4B17-9FF3-DDB472CD8639}" type="slidenum">
              <a:rPr lang="en-US" altLang="en-US" sz="1400">
                <a:solidFill>
                  <a:srgbClr val="000066"/>
                </a:solidFill>
                <a:latin typeface="Arial" panose="020B0604020202020204" pitchFamily="34" charset="0"/>
              </a:rPr>
              <a:pPr/>
              <a:t>66</a:t>
            </a:fld>
            <a:endParaRPr lang="en-US" altLang="en-US" sz="1400">
              <a:solidFill>
                <a:srgbClr val="000066"/>
              </a:solidFill>
              <a:latin typeface="Arial" panose="020B0604020202020204" pitchFamily="34" charset="0"/>
            </a:endParaRPr>
          </a:p>
        </p:txBody>
      </p:sp>
      <p:sp>
        <p:nvSpPr>
          <p:cNvPr id="68613" name="Rectangle 2"/>
          <p:cNvSpPr>
            <a:spLocks noGrp="1" noChangeArrowheads="1"/>
          </p:cNvSpPr>
          <p:nvPr>
            <p:ph type="title"/>
          </p:nvPr>
        </p:nvSpPr>
        <p:spPr/>
        <p:txBody>
          <a:bodyPr/>
          <a:lstStyle/>
          <a:p>
            <a:r>
              <a:rPr lang="en-US" dirty="0"/>
              <a:t>C14 M&amp;A: Vertical Mergers</a:t>
            </a:r>
          </a:p>
        </p:txBody>
      </p:sp>
      <p:sp>
        <p:nvSpPr>
          <p:cNvPr id="68614" name="Rectangle 3"/>
          <p:cNvSpPr>
            <a:spLocks noGrp="1" noChangeArrowheads="1"/>
          </p:cNvSpPr>
          <p:nvPr>
            <p:ph type="body" idx="1"/>
          </p:nvPr>
        </p:nvSpPr>
        <p:spPr/>
        <p:txBody>
          <a:bodyPr/>
          <a:lstStyle/>
          <a:p>
            <a:r>
              <a:rPr lang="en-US" i="1" dirty="0"/>
              <a:t>Illumina</a:t>
            </a:r>
            <a:r>
              <a:rPr lang="en-US" dirty="0"/>
              <a:t> (CA5 2023)</a:t>
            </a:r>
          </a:p>
          <a:p>
            <a:pPr lvl="1"/>
            <a:r>
              <a:rPr lang="en-US" dirty="0"/>
              <a:t>FTC wanted open offer to ensure that pre-deal level of competition continued but that doesn’t match the standard of Sec. 7 of the Clayton Act, which focuses on whether the deal “may be to substantially lessen competition, or to tend to create a monopoly”</a:t>
            </a:r>
          </a:p>
          <a:p>
            <a:pPr marL="0" indent="0">
              <a:buNone/>
            </a:pPr>
            <a:endParaRPr lang="en-US" dirty="0"/>
          </a:p>
        </p:txBody>
      </p:sp>
    </p:spTree>
    <p:extLst>
      <p:ext uri="{BB962C8B-B14F-4D97-AF65-F5344CB8AC3E}">
        <p14:creationId xmlns:p14="http://schemas.microsoft.com/office/powerpoint/2010/main" val="4956328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A50588-D88C-4CE7-8115-57EFE936E258}" type="slidenum">
              <a:rPr lang="en-US" altLang="en-US" sz="1400">
                <a:solidFill>
                  <a:srgbClr val="000066"/>
                </a:solidFill>
                <a:latin typeface="Arial" panose="020B0604020202020204" pitchFamily="34" charset="0"/>
              </a:rPr>
              <a:pPr/>
              <a:t>67</a:t>
            </a:fld>
            <a:endParaRPr lang="en-US" altLang="en-US" sz="1400">
              <a:solidFill>
                <a:srgbClr val="000066"/>
              </a:solidFill>
              <a:latin typeface="Arial" panose="020B0604020202020204" pitchFamily="34" charset="0"/>
            </a:endParaRPr>
          </a:p>
        </p:txBody>
      </p:sp>
      <p:sp>
        <p:nvSpPr>
          <p:cNvPr id="63493" name="Rectangle 2"/>
          <p:cNvSpPr>
            <a:spLocks noGrp="1" noChangeArrowheads="1"/>
          </p:cNvSpPr>
          <p:nvPr>
            <p:ph type="title"/>
          </p:nvPr>
        </p:nvSpPr>
        <p:spPr/>
        <p:txBody>
          <a:bodyPr/>
          <a:lstStyle/>
          <a:p>
            <a:r>
              <a:rPr lang="en-US" dirty="0"/>
              <a:t>C15 M&amp;A: New Guidelines</a:t>
            </a:r>
            <a:endParaRPr lang="en-US" dirty="0">
              <a:cs typeface="Times New Roman" panose="02020603050405020304" pitchFamily="18" charset="0"/>
            </a:endParaRPr>
          </a:p>
        </p:txBody>
      </p:sp>
      <p:sp>
        <p:nvSpPr>
          <p:cNvPr id="63494" name="Rectangle 3"/>
          <p:cNvSpPr>
            <a:spLocks noGrp="1" noChangeArrowheads="1"/>
          </p:cNvSpPr>
          <p:nvPr>
            <p:ph type="body" idx="1"/>
          </p:nvPr>
        </p:nvSpPr>
        <p:spPr/>
        <p:txBody>
          <a:bodyPr/>
          <a:lstStyle/>
          <a:p>
            <a:pPr algn="just">
              <a:lnSpc>
                <a:spcPct val="90000"/>
              </a:lnSpc>
            </a:pPr>
            <a:r>
              <a:rPr lang="en-US">
                <a:cs typeface="Times New Roman" panose="02020603050405020304" pitchFamily="18" charset="0"/>
              </a:rPr>
              <a:t>Market Power Proxies</a:t>
            </a:r>
            <a:endParaRPr lang="en-US">
              <a:latin typeface="Book Antiqua" panose="02040602050305030304" pitchFamily="18" charset="0"/>
              <a:cs typeface="Times New Roman" panose="02020603050405020304" pitchFamily="18" charset="0"/>
            </a:endParaRPr>
          </a:p>
          <a:p>
            <a:pPr lvl="1">
              <a:lnSpc>
                <a:spcPct val="90000"/>
              </a:lnSpc>
            </a:pPr>
            <a:r>
              <a:rPr lang="en-US">
                <a:cs typeface="Times New Roman" panose="02020603050405020304" pitchFamily="18" charset="0"/>
              </a:rPr>
              <a:t>Merger analysis requires a proper definition of the market, both with regard to geography and product space.</a:t>
            </a:r>
          </a:p>
          <a:p>
            <a:pPr lvl="1">
              <a:lnSpc>
                <a:spcPct val="90000"/>
              </a:lnSpc>
            </a:pPr>
            <a:r>
              <a:rPr lang="en-US">
                <a:cs typeface="Times New Roman" panose="02020603050405020304" pitchFamily="18" charset="0"/>
              </a:rPr>
              <a:t>We have also relied on simple measures to filter cases.</a:t>
            </a:r>
          </a:p>
          <a:p>
            <a:pPr lvl="1">
              <a:lnSpc>
                <a:spcPct val="90000"/>
              </a:lnSpc>
            </a:pPr>
            <a:r>
              <a:rPr lang="en-US">
                <a:cs typeface="Times New Roman" panose="02020603050405020304" pitchFamily="18" charset="0"/>
              </a:rPr>
              <a:t>Simple concentration ratios have been replaced by Herfindahl-Hirschman calculations.</a:t>
            </a:r>
          </a:p>
        </p:txBody>
      </p:sp>
    </p:spTree>
    <p:extLst>
      <p:ext uri="{BB962C8B-B14F-4D97-AF65-F5344CB8AC3E}">
        <p14:creationId xmlns:p14="http://schemas.microsoft.com/office/powerpoint/2010/main" val="31491862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1CBE67D-03EB-4875-8126-6F08E1B5632C}" type="slidenum">
              <a:rPr lang="en-US" altLang="en-US" sz="1400">
                <a:solidFill>
                  <a:srgbClr val="000066"/>
                </a:solidFill>
                <a:latin typeface="Arial" panose="020B0604020202020204" pitchFamily="34" charset="0"/>
              </a:rPr>
              <a:pPr/>
              <a:t>68</a:t>
            </a:fld>
            <a:endParaRPr lang="en-US" altLang="en-US" sz="1400">
              <a:solidFill>
                <a:srgbClr val="000066"/>
              </a:solidFill>
              <a:latin typeface="Arial" panose="020B0604020202020204" pitchFamily="34" charset="0"/>
            </a:endParaRPr>
          </a:p>
        </p:txBody>
      </p:sp>
      <p:sp>
        <p:nvSpPr>
          <p:cNvPr id="64517" name="Rectangle 2"/>
          <p:cNvSpPr>
            <a:spLocks noGrp="1" noChangeArrowheads="1"/>
          </p:cNvSpPr>
          <p:nvPr>
            <p:ph type="title"/>
          </p:nvPr>
        </p:nvSpPr>
        <p:spPr/>
        <p:txBody>
          <a:bodyPr/>
          <a:lstStyle/>
          <a:p>
            <a:r>
              <a:rPr lang="en-US" dirty="0"/>
              <a:t>C15 M&amp;A: New Guidelines</a:t>
            </a:r>
            <a:endParaRPr lang="en-US" dirty="0">
              <a:cs typeface="Times New Roman" panose="02020603050405020304" pitchFamily="18" charset="0"/>
            </a:endParaRPr>
          </a:p>
        </p:txBody>
      </p:sp>
      <p:sp>
        <p:nvSpPr>
          <p:cNvPr id="64518" name="Rectangle 3"/>
          <p:cNvSpPr>
            <a:spLocks noGrp="1" noChangeArrowheads="1"/>
          </p:cNvSpPr>
          <p:nvPr>
            <p:ph type="body" idx="1"/>
          </p:nvPr>
        </p:nvSpPr>
        <p:spPr/>
        <p:txBody>
          <a:bodyPr/>
          <a:lstStyle/>
          <a:p>
            <a:pPr algn="just"/>
            <a:r>
              <a:rPr lang="en-US">
                <a:cs typeface="Times New Roman" panose="02020603050405020304" pitchFamily="18" charset="0"/>
              </a:rPr>
              <a:t>HHIs</a:t>
            </a:r>
          </a:p>
          <a:p>
            <a:pPr lvl="1"/>
            <a:r>
              <a:rPr lang="en-US">
                <a:cs typeface="Times New Roman" panose="02020603050405020304" pitchFamily="18" charset="0"/>
              </a:rPr>
              <a:t>To get these, square the market shares of the relevant firms and sum.</a:t>
            </a:r>
          </a:p>
          <a:p>
            <a:pPr lvl="1"/>
            <a:r>
              <a:rPr lang="en-US">
                <a:cs typeface="Times New Roman" panose="02020603050405020304" pitchFamily="18" charset="0"/>
              </a:rPr>
              <a:t>Industry A: one firm has a 97 percent market share, and three firms have 1 percent market shares</a:t>
            </a:r>
          </a:p>
          <a:p>
            <a:pPr lvl="1"/>
            <a:r>
              <a:rPr lang="en-US">
                <a:cs typeface="Times New Roman" panose="02020603050405020304" pitchFamily="18" charset="0"/>
              </a:rPr>
              <a:t>Industry B: four firms each have 25 percent market shares.</a:t>
            </a:r>
          </a:p>
        </p:txBody>
      </p:sp>
    </p:spTree>
    <p:extLst>
      <p:ext uri="{BB962C8B-B14F-4D97-AF65-F5344CB8AC3E}">
        <p14:creationId xmlns:p14="http://schemas.microsoft.com/office/powerpoint/2010/main" val="32257072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8B2AA1-0B9B-478F-A92B-21C12B1C28B7}" type="slidenum">
              <a:rPr lang="en-US" altLang="en-US" sz="1400">
                <a:solidFill>
                  <a:srgbClr val="000066"/>
                </a:solidFill>
                <a:latin typeface="Arial" panose="020B0604020202020204" pitchFamily="34" charset="0"/>
              </a:rPr>
              <a:pPr/>
              <a:t>69</a:t>
            </a:fld>
            <a:endParaRPr lang="en-US" altLang="en-US" sz="1400">
              <a:solidFill>
                <a:srgbClr val="000066"/>
              </a:solidFill>
              <a:latin typeface="Arial" panose="020B0604020202020204" pitchFamily="34" charset="0"/>
            </a:endParaRPr>
          </a:p>
        </p:txBody>
      </p:sp>
      <p:sp>
        <p:nvSpPr>
          <p:cNvPr id="65541" name="Rectangle 2"/>
          <p:cNvSpPr>
            <a:spLocks noGrp="1" noChangeArrowheads="1"/>
          </p:cNvSpPr>
          <p:nvPr>
            <p:ph type="title"/>
          </p:nvPr>
        </p:nvSpPr>
        <p:spPr/>
        <p:txBody>
          <a:bodyPr/>
          <a:lstStyle/>
          <a:p>
            <a:r>
              <a:rPr lang="en-US" dirty="0"/>
              <a:t>C15 M&amp;A: New Guidelines</a:t>
            </a:r>
            <a:endParaRPr lang="en-US" dirty="0">
              <a:cs typeface="Times New Roman" panose="02020603050405020304" pitchFamily="18" charset="0"/>
            </a:endParaRPr>
          </a:p>
        </p:txBody>
      </p:sp>
      <p:sp>
        <p:nvSpPr>
          <p:cNvPr id="65542" name="Rectangle 3"/>
          <p:cNvSpPr>
            <a:spLocks noGrp="1" noChangeArrowheads="1"/>
          </p:cNvSpPr>
          <p:nvPr>
            <p:ph type="body" idx="1"/>
          </p:nvPr>
        </p:nvSpPr>
        <p:spPr/>
        <p:txBody>
          <a:bodyPr/>
          <a:lstStyle/>
          <a:p>
            <a:pPr lvl="1"/>
            <a:r>
              <a:rPr lang="en-US">
                <a:cs typeface="Times New Roman" panose="02020603050405020304" pitchFamily="18" charset="0"/>
              </a:rPr>
              <a:t>A possible merger of two firms will increase the industry HHI by 2 * sa *sb, where sa is the market share of firm a and sb is the market share of firm b.</a:t>
            </a:r>
          </a:p>
        </p:txBody>
      </p:sp>
    </p:spTree>
    <p:extLst>
      <p:ext uri="{BB962C8B-B14F-4D97-AF65-F5344CB8AC3E}">
        <p14:creationId xmlns:p14="http://schemas.microsoft.com/office/powerpoint/2010/main" val="236853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a:t>C3 Characterizing Horizontal Agreements</a:t>
            </a:r>
          </a:p>
        </p:txBody>
      </p:sp>
      <p:sp>
        <p:nvSpPr>
          <p:cNvPr id="41987" name="Content Placeholder 2"/>
          <p:cNvSpPr>
            <a:spLocks noGrp="1"/>
          </p:cNvSpPr>
          <p:nvPr>
            <p:ph idx="1"/>
          </p:nvPr>
        </p:nvSpPr>
        <p:spPr/>
        <p:txBody>
          <a:bodyPr/>
          <a:lstStyle/>
          <a:p>
            <a:r>
              <a:rPr lang="en-US" i="1" dirty="0"/>
              <a:t>American Needle </a:t>
            </a:r>
            <a:r>
              <a:rPr lang="en-US" dirty="0"/>
              <a:t>(US 2010)</a:t>
            </a:r>
            <a:endParaRPr lang="en-US" i="1" dirty="0"/>
          </a:p>
          <a:p>
            <a:pPr lvl="1"/>
            <a:r>
              <a:rPr lang="en-US" dirty="0"/>
              <a:t>“The question is </a:t>
            </a:r>
            <a:r>
              <a:rPr lang="en-US" dirty="0">
                <a:solidFill>
                  <a:schemeClr val="accent4">
                    <a:lumMod val="50000"/>
                    <a:lumOff val="50000"/>
                  </a:schemeClr>
                </a:solidFill>
              </a:rPr>
              <a:t>whether the agreement joins together “independent centers of </a:t>
            </a:r>
            <a:r>
              <a:rPr lang="en-US" dirty="0" err="1">
                <a:solidFill>
                  <a:schemeClr val="accent4">
                    <a:lumMod val="50000"/>
                    <a:lumOff val="50000"/>
                  </a:schemeClr>
                </a:solidFill>
              </a:rPr>
              <a:t>decisionmaking</a:t>
            </a:r>
            <a:r>
              <a:rPr lang="en-US" dirty="0"/>
              <a:t>.” Id., at 769. If it does, the entities are capable of conspiring under § 1, and the court must decide whether the restraint of trade is an unreasonable and therefore illegal one.”</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27E16527-D0C4-467C-89D0-8434C63F820E}" type="slidenum">
              <a:rPr lang="en-US" altLang="en-US" sz="1400">
                <a:solidFill>
                  <a:srgbClr val="000066"/>
                </a:solidFill>
                <a:latin typeface="Arial" panose="020B0604020202020204" pitchFamily="34" charset="0"/>
              </a:rPr>
              <a:pPr/>
              <a:t>7</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1303860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8B2AA1-0B9B-478F-A92B-21C12B1C28B7}" type="slidenum">
              <a:rPr lang="en-US" altLang="en-US" sz="1400">
                <a:solidFill>
                  <a:srgbClr val="000066"/>
                </a:solidFill>
                <a:latin typeface="Arial" panose="020B0604020202020204" pitchFamily="34" charset="0"/>
              </a:rPr>
              <a:pPr/>
              <a:t>70</a:t>
            </a:fld>
            <a:endParaRPr lang="en-US" altLang="en-US" sz="1400">
              <a:solidFill>
                <a:srgbClr val="000066"/>
              </a:solidFill>
              <a:latin typeface="Arial" panose="020B0604020202020204" pitchFamily="34" charset="0"/>
            </a:endParaRPr>
          </a:p>
        </p:txBody>
      </p:sp>
      <p:sp>
        <p:nvSpPr>
          <p:cNvPr id="65541" name="Rectangle 2"/>
          <p:cNvSpPr>
            <a:spLocks noGrp="1" noChangeArrowheads="1"/>
          </p:cNvSpPr>
          <p:nvPr>
            <p:ph type="title"/>
          </p:nvPr>
        </p:nvSpPr>
        <p:spPr/>
        <p:txBody>
          <a:bodyPr/>
          <a:lstStyle/>
          <a:p>
            <a:r>
              <a:rPr lang="en-US" dirty="0"/>
              <a:t>C15 M&amp;A: New Guidelines</a:t>
            </a:r>
            <a:endParaRPr lang="en-US" dirty="0">
              <a:cs typeface="Times New Roman" panose="02020603050405020304" pitchFamily="18" charset="0"/>
            </a:endParaRPr>
          </a:p>
        </p:txBody>
      </p:sp>
      <p:sp>
        <p:nvSpPr>
          <p:cNvPr id="2" name="Rectangle 1">
            <a:extLst>
              <a:ext uri="{FF2B5EF4-FFF2-40B4-BE49-F238E27FC236}">
                <a16:creationId xmlns:a16="http://schemas.microsoft.com/office/drawing/2014/main" id="{F24E4B8F-40DB-22D8-B442-B4EF00F4B7A2}"/>
              </a:ext>
            </a:extLst>
          </p:cNvPr>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pic>
        <p:nvPicPr>
          <p:cNvPr id="3" name="Picture 2">
            <a:extLst>
              <a:ext uri="{FF2B5EF4-FFF2-40B4-BE49-F238E27FC236}">
                <a16:creationId xmlns:a16="http://schemas.microsoft.com/office/drawing/2014/main" id="{106F37CA-4FCF-2A30-8A4C-029F83C7746B}"/>
              </a:ext>
            </a:extLst>
          </p:cNvPr>
          <p:cNvPicPr>
            <a:picLocks noChangeAspect="1"/>
          </p:cNvPicPr>
          <p:nvPr/>
        </p:nvPicPr>
        <p:blipFill>
          <a:blip r:embed="rId3"/>
          <a:stretch>
            <a:fillRect/>
          </a:stretch>
        </p:blipFill>
        <p:spPr>
          <a:xfrm>
            <a:off x="244256" y="1207292"/>
            <a:ext cx="4154245" cy="5493545"/>
          </a:xfrm>
          <a:prstGeom prst="rect">
            <a:avLst/>
          </a:prstGeom>
          <a:ln w="6350">
            <a:solidFill>
              <a:schemeClr val="bg2"/>
            </a:solidFill>
          </a:ln>
        </p:spPr>
      </p:pic>
      <p:pic>
        <p:nvPicPr>
          <p:cNvPr id="4" name="Picture 3">
            <a:extLst>
              <a:ext uri="{FF2B5EF4-FFF2-40B4-BE49-F238E27FC236}">
                <a16:creationId xmlns:a16="http://schemas.microsoft.com/office/drawing/2014/main" id="{89C640D6-45B5-3C3D-8A2F-B2F9745E9956}"/>
              </a:ext>
            </a:extLst>
          </p:cNvPr>
          <p:cNvPicPr>
            <a:picLocks noChangeAspect="1"/>
          </p:cNvPicPr>
          <p:nvPr/>
        </p:nvPicPr>
        <p:blipFill>
          <a:blip r:embed="rId4"/>
          <a:stretch>
            <a:fillRect/>
          </a:stretch>
        </p:blipFill>
        <p:spPr>
          <a:xfrm>
            <a:off x="2192436" y="1981700"/>
            <a:ext cx="8266174" cy="3939726"/>
          </a:xfrm>
          <a:prstGeom prst="rect">
            <a:avLst/>
          </a:prstGeom>
          <a:ln w="6350">
            <a:solidFill>
              <a:schemeClr val="bg2"/>
            </a:solidFill>
          </a:ln>
        </p:spPr>
      </p:pic>
    </p:spTree>
    <p:extLst>
      <p:ext uri="{BB962C8B-B14F-4D97-AF65-F5344CB8AC3E}">
        <p14:creationId xmlns:p14="http://schemas.microsoft.com/office/powerpoint/2010/main" val="54708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9" presetClass="emph" presetSubtype="0" nodeType="withEffect">
                                  <p:stCondLst>
                                    <p:cond delay="0"/>
                                  </p:stCondLst>
                                  <p:childTnLst>
                                    <p:set>
                                      <p:cBhvr>
                                        <p:cTn id="8" dur="indefinite"/>
                                        <p:tgtEl>
                                          <p:spTgt spid="3"/>
                                        </p:tgtEl>
                                        <p:attrNameLst>
                                          <p:attrName>style.opacity</p:attrName>
                                        </p:attrNameLst>
                                      </p:cBhvr>
                                      <p:to>
                                        <p:strVal val="0.5"/>
                                      </p:to>
                                    </p:set>
                                    <p:animEffect filter="image" prLst="opacity: 0.5">
                                      <p:cBhvr rctx="IE">
                                        <p:cTn id="9" dur="indefinite"/>
                                        <p:tgtEl>
                                          <p:spTgt spid="3"/>
                                        </p:tgtEl>
                                      </p:cBhvr>
                                    </p:animEffect>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8B2AA1-0B9B-478F-A92B-21C12B1C28B7}" type="slidenum">
              <a:rPr lang="en-US" altLang="en-US" sz="1400">
                <a:solidFill>
                  <a:srgbClr val="000066"/>
                </a:solidFill>
                <a:latin typeface="Arial" panose="020B0604020202020204" pitchFamily="34" charset="0"/>
              </a:rPr>
              <a:pPr/>
              <a:t>71</a:t>
            </a:fld>
            <a:endParaRPr lang="en-US" altLang="en-US" sz="1400">
              <a:solidFill>
                <a:srgbClr val="000066"/>
              </a:solidFill>
              <a:latin typeface="Arial" panose="020B0604020202020204" pitchFamily="34" charset="0"/>
            </a:endParaRPr>
          </a:p>
        </p:txBody>
      </p:sp>
      <p:sp>
        <p:nvSpPr>
          <p:cNvPr id="65541" name="Rectangle 2"/>
          <p:cNvSpPr>
            <a:spLocks noGrp="1" noChangeArrowheads="1"/>
          </p:cNvSpPr>
          <p:nvPr>
            <p:ph type="title"/>
          </p:nvPr>
        </p:nvSpPr>
        <p:spPr/>
        <p:txBody>
          <a:bodyPr/>
          <a:lstStyle/>
          <a:p>
            <a:r>
              <a:rPr lang="en-US" dirty="0"/>
              <a:t>C15 M&amp;A: New Guidelines</a:t>
            </a:r>
            <a:endParaRPr lang="en-US" dirty="0">
              <a:cs typeface="Times New Roman" panose="02020603050405020304" pitchFamily="18" charset="0"/>
            </a:endParaRPr>
          </a:p>
        </p:txBody>
      </p:sp>
      <p:sp>
        <p:nvSpPr>
          <p:cNvPr id="2" name="Rectangle 1">
            <a:extLst>
              <a:ext uri="{FF2B5EF4-FFF2-40B4-BE49-F238E27FC236}">
                <a16:creationId xmlns:a16="http://schemas.microsoft.com/office/drawing/2014/main" id="{CAB7B6DC-F616-0AF3-45B2-9C2FCE1F848E}"/>
              </a:ext>
            </a:extLst>
          </p:cNvPr>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pic>
        <p:nvPicPr>
          <p:cNvPr id="3" name="Picture 2">
            <a:extLst>
              <a:ext uri="{FF2B5EF4-FFF2-40B4-BE49-F238E27FC236}">
                <a16:creationId xmlns:a16="http://schemas.microsoft.com/office/drawing/2014/main" id="{10A0D4F3-C191-3D4D-D53E-9ADB4D0B7D06}"/>
              </a:ext>
            </a:extLst>
          </p:cNvPr>
          <p:cNvPicPr>
            <a:picLocks noChangeAspect="1"/>
          </p:cNvPicPr>
          <p:nvPr/>
        </p:nvPicPr>
        <p:blipFill>
          <a:blip r:embed="rId3"/>
          <a:stretch>
            <a:fillRect/>
          </a:stretch>
        </p:blipFill>
        <p:spPr>
          <a:xfrm>
            <a:off x="140282" y="1200152"/>
            <a:ext cx="4268087" cy="5558427"/>
          </a:xfrm>
          <a:prstGeom prst="rect">
            <a:avLst/>
          </a:prstGeom>
          <a:ln w="6350">
            <a:solidFill>
              <a:schemeClr val="bg2"/>
            </a:solidFill>
          </a:ln>
        </p:spPr>
      </p:pic>
      <p:sp>
        <p:nvSpPr>
          <p:cNvPr id="4" name="Text Box 5">
            <a:extLst>
              <a:ext uri="{FF2B5EF4-FFF2-40B4-BE49-F238E27FC236}">
                <a16:creationId xmlns:a16="http://schemas.microsoft.com/office/drawing/2014/main" id="{30871FF1-E2B7-DD73-7D96-4FE6888D8DA0}"/>
              </a:ext>
            </a:extLst>
          </p:cNvPr>
          <p:cNvSpPr txBox="1">
            <a:spLocks noChangeArrowheads="1"/>
          </p:cNvSpPr>
          <p:nvPr/>
        </p:nvSpPr>
        <p:spPr bwMode="auto">
          <a:xfrm>
            <a:off x="1436593" y="2610860"/>
            <a:ext cx="10379301" cy="3046988"/>
          </a:xfrm>
          <a:prstGeom prst="rect">
            <a:avLst/>
          </a:prstGeom>
          <a:solidFill>
            <a:srgbClr val="FFFFFF"/>
          </a:solidFill>
          <a:ln w="9525">
            <a:solidFill>
              <a:schemeClr val="bg2"/>
            </a:solidFill>
            <a:miter lim="800000"/>
            <a:headEnd/>
            <a:tailEnd/>
          </a:ln>
        </p:spPr>
        <p:txBody>
          <a:bodyPr wrap="square">
            <a:spAutoFit/>
          </a:bodyPr>
          <a:lstStyle/>
          <a:p>
            <a:pPr>
              <a:defRPr/>
            </a:pPr>
            <a:r>
              <a:rPr lang="en-US" sz="3200" dirty="0">
                <a:solidFill>
                  <a:srgbClr val="000000"/>
                </a:solidFill>
                <a:cs typeface="Times New Roman" panose="02020603050405020304" pitchFamily="18" charset="0"/>
              </a:rPr>
              <a:t>“</a:t>
            </a:r>
            <a:r>
              <a:rPr lang="en-US" sz="3200" b="1" dirty="0">
                <a:solidFill>
                  <a:schemeClr val="accent4">
                    <a:lumMod val="50000"/>
                    <a:lumOff val="50000"/>
                  </a:schemeClr>
                </a:solidFill>
              </a:rPr>
              <a:t>Guideline 4: Mergers Can Violate the Law When They Eliminate a Potential Entrant in a Concentrated Market</a:t>
            </a:r>
            <a:r>
              <a:rPr lang="en-US" sz="3200" dirty="0"/>
              <a:t>. The Agencies examine whether, in a concentrated market, a merger would (a) eliminate a potential entrant or (b) eliminate current competitive pressure from a perceived potential entrant</a:t>
            </a:r>
            <a:r>
              <a:rPr lang="en-US" sz="3200" dirty="0">
                <a:solidFill>
                  <a:srgbClr val="000000"/>
                </a:solidFill>
                <a:cs typeface="Times New Roman" panose="02020603050405020304" pitchFamily="18" charset="0"/>
              </a:rPr>
              <a:t>.”</a:t>
            </a:r>
          </a:p>
        </p:txBody>
      </p:sp>
    </p:spTree>
    <p:extLst>
      <p:ext uri="{BB962C8B-B14F-4D97-AF65-F5344CB8AC3E}">
        <p14:creationId xmlns:p14="http://schemas.microsoft.com/office/powerpoint/2010/main" val="197101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9" presetClass="emph" presetSubtype="0" nodeType="withEffect">
                                  <p:stCondLst>
                                    <p:cond delay="0"/>
                                  </p:stCondLst>
                                  <p:childTnLst>
                                    <p:set>
                                      <p:cBhvr>
                                        <p:cTn id="8" dur="indefinite"/>
                                        <p:tgtEl>
                                          <p:spTgt spid="3"/>
                                        </p:tgtEl>
                                        <p:attrNameLst>
                                          <p:attrName>style.opacity</p:attrName>
                                        </p:attrNameLst>
                                      </p:cBhvr>
                                      <p:to>
                                        <p:strVal val="0.5"/>
                                      </p:to>
                                    </p:set>
                                    <p:animEffect filter="image" prLst="opacity: 0.5">
                                      <p:cBhvr rctx="IE">
                                        <p:cTn id="9" dur="indefinite"/>
                                        <p:tgtEl>
                                          <p:spTgt spid="3"/>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8B2AA1-0B9B-478F-A92B-21C12B1C28B7}" type="slidenum">
              <a:rPr lang="en-US" altLang="en-US" sz="1400">
                <a:solidFill>
                  <a:srgbClr val="000066"/>
                </a:solidFill>
                <a:latin typeface="Arial" panose="020B0604020202020204" pitchFamily="34" charset="0"/>
              </a:rPr>
              <a:pPr/>
              <a:t>72</a:t>
            </a:fld>
            <a:endParaRPr lang="en-US" altLang="en-US" sz="1400">
              <a:solidFill>
                <a:srgbClr val="000066"/>
              </a:solidFill>
              <a:latin typeface="Arial" panose="020B0604020202020204" pitchFamily="34" charset="0"/>
            </a:endParaRPr>
          </a:p>
        </p:txBody>
      </p:sp>
      <p:sp>
        <p:nvSpPr>
          <p:cNvPr id="65541" name="Rectangle 2"/>
          <p:cNvSpPr>
            <a:spLocks noGrp="1" noChangeArrowheads="1"/>
          </p:cNvSpPr>
          <p:nvPr>
            <p:ph type="title"/>
          </p:nvPr>
        </p:nvSpPr>
        <p:spPr/>
        <p:txBody>
          <a:bodyPr/>
          <a:lstStyle/>
          <a:p>
            <a:r>
              <a:rPr lang="en-US" dirty="0"/>
              <a:t>C15 M&amp;A: New Guidelines</a:t>
            </a:r>
            <a:endParaRPr lang="en-US" dirty="0">
              <a:cs typeface="Times New Roman" panose="02020603050405020304" pitchFamily="18" charset="0"/>
            </a:endParaRPr>
          </a:p>
        </p:txBody>
      </p:sp>
      <p:sp>
        <p:nvSpPr>
          <p:cNvPr id="2" name="Rectangle 1">
            <a:extLst>
              <a:ext uri="{FF2B5EF4-FFF2-40B4-BE49-F238E27FC236}">
                <a16:creationId xmlns:a16="http://schemas.microsoft.com/office/drawing/2014/main" id="{757A9F77-C67E-3B27-09C4-D2048ACFB628}"/>
              </a:ext>
            </a:extLst>
          </p:cNvPr>
          <p:cNvSpPr>
            <a:spLocks noChangeArrowheads="1"/>
          </p:cNvSpPr>
          <p:nvPr/>
        </p:nvSpPr>
        <p:spPr bwMode="auto">
          <a:xfrm>
            <a:off x="12018963" y="6700838"/>
            <a:ext cx="173037" cy="157162"/>
          </a:xfrm>
          <a:prstGeom prst="rect">
            <a:avLst/>
          </a:prstGeom>
          <a:solidFill>
            <a:schemeClr val="accent4">
              <a:lumMod val="75000"/>
              <a:lumOff val="25000"/>
            </a:schemeClr>
          </a:solidFill>
          <a:ln w="9525">
            <a:solidFill>
              <a:schemeClr val="tx1"/>
            </a:solidFill>
            <a:miter lim="800000"/>
            <a:headEnd/>
            <a:tailEnd/>
          </a:ln>
        </p:spPr>
        <p:txBody>
          <a:bodyPr wrap="none" anchor="ctr"/>
          <a:lstStyle/>
          <a:p>
            <a:endParaRPr lang="en-US"/>
          </a:p>
        </p:txBody>
      </p:sp>
      <p:pic>
        <p:nvPicPr>
          <p:cNvPr id="3" name="Picture 2">
            <a:extLst>
              <a:ext uri="{FF2B5EF4-FFF2-40B4-BE49-F238E27FC236}">
                <a16:creationId xmlns:a16="http://schemas.microsoft.com/office/drawing/2014/main" id="{BD994114-C97E-778F-5BAD-3DC6CBBD49C0}"/>
              </a:ext>
            </a:extLst>
          </p:cNvPr>
          <p:cNvPicPr>
            <a:picLocks noChangeAspect="1"/>
          </p:cNvPicPr>
          <p:nvPr/>
        </p:nvPicPr>
        <p:blipFill>
          <a:blip r:embed="rId3"/>
          <a:stretch>
            <a:fillRect/>
          </a:stretch>
        </p:blipFill>
        <p:spPr>
          <a:xfrm>
            <a:off x="120942" y="1188176"/>
            <a:ext cx="4232945" cy="5512662"/>
          </a:xfrm>
          <a:prstGeom prst="rect">
            <a:avLst/>
          </a:prstGeom>
          <a:ln w="6350">
            <a:solidFill>
              <a:schemeClr val="bg2"/>
            </a:solidFill>
          </a:ln>
        </p:spPr>
      </p:pic>
      <p:sp>
        <p:nvSpPr>
          <p:cNvPr id="4" name="Text Box 5">
            <a:extLst>
              <a:ext uri="{FF2B5EF4-FFF2-40B4-BE49-F238E27FC236}">
                <a16:creationId xmlns:a16="http://schemas.microsoft.com/office/drawing/2014/main" id="{17432C3F-24C7-2148-5465-C55E210A9754}"/>
              </a:ext>
            </a:extLst>
          </p:cNvPr>
          <p:cNvSpPr txBox="1">
            <a:spLocks noChangeArrowheads="1"/>
          </p:cNvSpPr>
          <p:nvPr/>
        </p:nvSpPr>
        <p:spPr bwMode="auto">
          <a:xfrm>
            <a:off x="1589903" y="2216527"/>
            <a:ext cx="10379301" cy="4031873"/>
          </a:xfrm>
          <a:prstGeom prst="rect">
            <a:avLst/>
          </a:prstGeom>
          <a:solidFill>
            <a:srgbClr val="FFFFFF"/>
          </a:solidFill>
          <a:ln w="9525">
            <a:solidFill>
              <a:schemeClr val="bg2"/>
            </a:solidFill>
            <a:miter lim="800000"/>
            <a:headEnd/>
            <a:tailEnd/>
          </a:ln>
        </p:spPr>
        <p:txBody>
          <a:bodyPr wrap="square">
            <a:spAutoFit/>
          </a:bodyPr>
          <a:lstStyle/>
          <a:p>
            <a:pPr>
              <a:defRPr/>
            </a:pPr>
            <a:r>
              <a:rPr lang="en-US" sz="3200" dirty="0">
                <a:solidFill>
                  <a:srgbClr val="000000"/>
                </a:solidFill>
                <a:cs typeface="Times New Roman" panose="02020603050405020304" pitchFamily="18" charset="0"/>
              </a:rPr>
              <a:t>“</a:t>
            </a:r>
            <a:r>
              <a:rPr lang="en-US" sz="3200" b="1" dirty="0">
                <a:solidFill>
                  <a:schemeClr val="accent4">
                    <a:lumMod val="50000"/>
                    <a:lumOff val="50000"/>
                  </a:schemeClr>
                </a:solidFill>
              </a:rPr>
              <a:t>Guideline 6: Mergers Can Violate the Law When They Entrench or Extend a Dominant Position</a:t>
            </a:r>
            <a:r>
              <a:rPr lang="en-US" sz="3200" dirty="0"/>
              <a:t>. The Agencies examine whether one of the merging firms already has a dominant position that the merger may reinforce, thereby tending to create a monopoly. They also examine whether the merger may extend that dominant position to substantially lessen competition or tend to create a monopoly in another market</a:t>
            </a:r>
            <a:r>
              <a:rPr lang="en-US" sz="3200" dirty="0">
                <a:solidFill>
                  <a:srgbClr val="000000"/>
                </a:solidFill>
                <a:cs typeface="Times New Roman" panose="02020603050405020304" pitchFamily="18" charset="0"/>
              </a:rPr>
              <a:t>.”</a:t>
            </a:r>
          </a:p>
        </p:txBody>
      </p:sp>
    </p:spTree>
    <p:extLst>
      <p:ext uri="{BB962C8B-B14F-4D97-AF65-F5344CB8AC3E}">
        <p14:creationId xmlns:p14="http://schemas.microsoft.com/office/powerpoint/2010/main" val="23109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9" presetClass="emph" presetSubtype="0" nodeType="withEffect">
                                  <p:stCondLst>
                                    <p:cond delay="0"/>
                                  </p:stCondLst>
                                  <p:childTnLst>
                                    <p:set>
                                      <p:cBhvr>
                                        <p:cTn id="8" dur="indefinite"/>
                                        <p:tgtEl>
                                          <p:spTgt spid="3"/>
                                        </p:tgtEl>
                                        <p:attrNameLst>
                                          <p:attrName>style.opacity</p:attrName>
                                        </p:attrNameLst>
                                      </p:cBhvr>
                                      <p:to>
                                        <p:strVal val="0.5"/>
                                      </p:to>
                                    </p:set>
                                    <p:animEffect filter="image" prLst="opacity: 0.5">
                                      <p:cBhvr rctx="IE">
                                        <p:cTn id="9" dur="indefinite"/>
                                        <p:tgtEl>
                                          <p:spTgt spid="3"/>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dirty="0"/>
              <a:t>C16 Antitrust Injury and Remedies</a:t>
            </a:r>
          </a:p>
        </p:txBody>
      </p:sp>
      <p:sp>
        <p:nvSpPr>
          <p:cNvPr id="70659" name="Content Placeholder 2"/>
          <p:cNvSpPr>
            <a:spLocks noGrp="1"/>
          </p:cNvSpPr>
          <p:nvPr>
            <p:ph idx="1"/>
          </p:nvPr>
        </p:nvSpPr>
        <p:spPr/>
        <p:txBody>
          <a:bodyPr/>
          <a:lstStyle/>
          <a:p>
            <a:pPr algn="just"/>
            <a:r>
              <a:rPr lang="en-US" i="1" dirty="0">
                <a:cs typeface="Times New Roman" panose="02020603050405020304" pitchFamily="18" charset="0"/>
              </a:rPr>
              <a:t>Brunswick </a:t>
            </a:r>
            <a:r>
              <a:rPr lang="en-US" dirty="0">
                <a:cs typeface="Times New Roman" panose="02020603050405020304" pitchFamily="18" charset="0"/>
              </a:rPr>
              <a:t>(US 1977)</a:t>
            </a:r>
          </a:p>
          <a:p>
            <a:pPr lvl="1"/>
            <a:r>
              <a:rPr lang="en-US" dirty="0">
                <a:cs typeface="Times New Roman" panose="02020603050405020304" pitchFamily="18" charset="0"/>
              </a:rPr>
              <a:t>This case rejects the idea of but-for causation as the appropriate test for assessing damages resulting from an antitrust violation. Instead, it introduces the idea of “antitrust injury,” meaning an injury related to a harm that antitrust law addresses.</a:t>
            </a:r>
            <a:endParaRPr lang="en-US" dirty="0"/>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1DC2010-419D-4FC4-9129-A660198818F5}" type="slidenum">
              <a:rPr lang="en-US" altLang="en-US" sz="1400">
                <a:solidFill>
                  <a:srgbClr val="000066"/>
                </a:solidFill>
                <a:latin typeface="Arial" panose="020B0604020202020204" pitchFamily="34" charset="0"/>
              </a:rPr>
              <a:pPr/>
              <a:t>73</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40297096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B2A996-391D-4868-BCE5-C53FBA8F3E59}" type="slidenum">
              <a:rPr lang="en-US" altLang="en-US" sz="1400">
                <a:solidFill>
                  <a:srgbClr val="000066"/>
                </a:solidFill>
                <a:latin typeface="Arial" panose="020B0604020202020204" pitchFamily="34" charset="0"/>
              </a:rPr>
              <a:pPr/>
              <a:t>74</a:t>
            </a:fld>
            <a:endParaRPr lang="en-US" altLang="en-US" sz="1400">
              <a:solidFill>
                <a:srgbClr val="000066"/>
              </a:solidFill>
              <a:latin typeface="Arial" panose="020B0604020202020204" pitchFamily="34" charset="0"/>
            </a:endParaRPr>
          </a:p>
        </p:txBody>
      </p:sp>
      <p:sp>
        <p:nvSpPr>
          <p:cNvPr id="71685" name="Rectangle 2"/>
          <p:cNvSpPr>
            <a:spLocks noGrp="1" noChangeArrowheads="1"/>
          </p:cNvSpPr>
          <p:nvPr>
            <p:ph type="title"/>
          </p:nvPr>
        </p:nvSpPr>
        <p:spPr/>
        <p:txBody>
          <a:bodyPr/>
          <a:lstStyle/>
          <a:p>
            <a:r>
              <a:rPr lang="en-US" dirty="0"/>
              <a:t>C16 Antitrust Injury and Remedies</a:t>
            </a:r>
            <a:endParaRPr lang="en-US" dirty="0">
              <a:cs typeface="Times New Roman" panose="02020603050405020304" pitchFamily="18" charset="0"/>
            </a:endParaRPr>
          </a:p>
        </p:txBody>
      </p:sp>
      <p:sp>
        <p:nvSpPr>
          <p:cNvPr id="71686" name="Rectangle 3"/>
          <p:cNvSpPr>
            <a:spLocks noGrp="1" noChangeArrowheads="1"/>
          </p:cNvSpPr>
          <p:nvPr>
            <p:ph type="body" idx="1"/>
          </p:nvPr>
        </p:nvSpPr>
        <p:spPr/>
        <p:txBody>
          <a:bodyPr/>
          <a:lstStyle/>
          <a:p>
            <a:pPr lvl="1">
              <a:lnSpc>
                <a:spcPct val="90000"/>
              </a:lnSpc>
            </a:pPr>
            <a:r>
              <a:rPr lang="en-US" dirty="0">
                <a:cs typeface="Times New Roman" panose="02020603050405020304" pitchFamily="18" charset="0"/>
              </a:rPr>
              <a:t>Said the Court, “We therefore hold that the plaintiffs to recover treble damages on account of Sec. 7 violations, they must prove more than injury causally linked to an illegal presence in the market. Plaintiffs must prove antitrust injury, which is to say injury of the type the antitrust laws were intended to prevent and that flows from that which makes the defendants’ acts unlawful.”</a:t>
            </a:r>
          </a:p>
        </p:txBody>
      </p:sp>
    </p:spTree>
    <p:extLst>
      <p:ext uri="{BB962C8B-B14F-4D97-AF65-F5344CB8AC3E}">
        <p14:creationId xmlns:p14="http://schemas.microsoft.com/office/powerpoint/2010/main" val="20704694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C16 Antitrust Injury and Remedies</a:t>
            </a:r>
          </a:p>
        </p:txBody>
      </p:sp>
      <p:sp>
        <p:nvSpPr>
          <p:cNvPr id="3" name="Content Placeholder 2"/>
          <p:cNvSpPr>
            <a:spLocks noGrp="1"/>
          </p:cNvSpPr>
          <p:nvPr>
            <p:ph idx="1"/>
          </p:nvPr>
        </p:nvSpPr>
        <p:spPr/>
        <p:txBody>
          <a:bodyPr/>
          <a:lstStyle/>
          <a:p>
            <a:r>
              <a:rPr lang="en-US" i="1" dirty="0"/>
              <a:t>Pepper v Apple </a:t>
            </a:r>
            <a:r>
              <a:rPr lang="en-US" dirty="0"/>
              <a:t>(US 2019)</a:t>
            </a:r>
          </a:p>
          <a:p>
            <a:pPr lvl="1"/>
            <a:r>
              <a:rPr lang="en-US" dirty="0"/>
              <a:t>Apple hoped to rely on </a:t>
            </a:r>
            <a:r>
              <a:rPr lang="en-US" i="1" dirty="0"/>
              <a:t>Illinois Brick </a:t>
            </a:r>
            <a:r>
              <a:rPr lang="en-US" dirty="0"/>
              <a:t>to block class action claim by app users for monopolization of the app store market</a:t>
            </a:r>
          </a:p>
          <a:p>
            <a:pPr lvl="1"/>
            <a:r>
              <a:rPr lang="en-US" dirty="0"/>
              <a:t>Apple contended developers held claim under </a:t>
            </a:r>
            <a:r>
              <a:rPr lang="en-US" i="1" dirty="0"/>
              <a:t>Illinois Brick</a:t>
            </a:r>
          </a:p>
          <a:p>
            <a:pPr lvl="1"/>
            <a:endParaRPr lang="en-US" dirty="0"/>
          </a:p>
          <a:p>
            <a:pPr lvl="1"/>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75</a:t>
            </a:fld>
            <a:endParaRPr lang="en-US" altLang="en-US"/>
          </a:p>
        </p:txBody>
      </p:sp>
    </p:spTree>
    <p:extLst>
      <p:ext uri="{BB962C8B-B14F-4D97-AF65-F5344CB8AC3E}">
        <p14:creationId xmlns:p14="http://schemas.microsoft.com/office/powerpoint/2010/main" val="3551693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C16 Antitrust Injury and Remedies</a:t>
            </a:r>
          </a:p>
        </p:txBody>
      </p:sp>
      <p:sp>
        <p:nvSpPr>
          <p:cNvPr id="3" name="Content Placeholder 2"/>
          <p:cNvSpPr>
            <a:spLocks noGrp="1"/>
          </p:cNvSpPr>
          <p:nvPr>
            <p:ph idx="1"/>
          </p:nvPr>
        </p:nvSpPr>
        <p:spPr/>
        <p:txBody>
          <a:bodyPr/>
          <a:lstStyle/>
          <a:p>
            <a:pPr lvl="1"/>
            <a:r>
              <a:rPr lang="en-US" dirty="0"/>
              <a:t>That seemed wrong, even though Apple under contracts acts as agent of developers and title to app passes directly from app dev to user</a:t>
            </a:r>
          </a:p>
          <a:p>
            <a:pPr lvl="1"/>
            <a:r>
              <a:rPr lang="en-US" dirty="0"/>
              <a:t>Key here, as Court majority found, is that </a:t>
            </a:r>
            <a:r>
              <a:rPr lang="en-US" i="1" dirty="0"/>
              <a:t>both</a:t>
            </a:r>
            <a:r>
              <a:rPr lang="en-US" dirty="0"/>
              <a:t> </a:t>
            </a:r>
            <a:r>
              <a:rPr lang="en-US" dirty="0" err="1"/>
              <a:t>devs</a:t>
            </a:r>
            <a:r>
              <a:rPr lang="en-US" dirty="0"/>
              <a:t> and users have direct relationships with Apple and that would be true even if funds flow was such that </a:t>
            </a:r>
            <a:r>
              <a:rPr lang="en-US" dirty="0" err="1"/>
              <a:t>devs</a:t>
            </a:r>
            <a:r>
              <a:rPr lang="en-US" dirty="0"/>
              <a:t> were paying Apple for distribution of apps</a:t>
            </a:r>
          </a:p>
          <a:p>
            <a:pPr lvl="1"/>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76</a:t>
            </a:fld>
            <a:endParaRPr lang="en-US" altLang="en-US"/>
          </a:p>
        </p:txBody>
      </p:sp>
    </p:spTree>
    <p:extLst>
      <p:ext uri="{BB962C8B-B14F-4D97-AF65-F5344CB8AC3E}">
        <p14:creationId xmlns:p14="http://schemas.microsoft.com/office/powerpoint/2010/main" val="22310313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C16 Antitrust Injury and Remedies</a:t>
            </a:r>
          </a:p>
        </p:txBody>
      </p:sp>
      <p:sp>
        <p:nvSpPr>
          <p:cNvPr id="3" name="Content Placeholder 2"/>
          <p:cNvSpPr>
            <a:spLocks noGrp="1"/>
          </p:cNvSpPr>
          <p:nvPr>
            <p:ph idx="1"/>
          </p:nvPr>
        </p:nvSpPr>
        <p:spPr/>
        <p:txBody>
          <a:bodyPr/>
          <a:lstStyle/>
          <a:p>
            <a:pPr lvl="1"/>
            <a:r>
              <a:rPr lang="en-US" dirty="0"/>
              <a:t>That direct contact with Apple distinguishes this from the vertical chain situation of </a:t>
            </a:r>
            <a:r>
              <a:rPr lang="en-US" i="1" dirty="0"/>
              <a:t>Illinois Brick</a:t>
            </a:r>
          </a:p>
          <a:p>
            <a:pPr lvl="1"/>
            <a:r>
              <a:rPr lang="en-US" dirty="0"/>
              <a:t>Both </a:t>
            </a:r>
            <a:r>
              <a:rPr lang="en-US" dirty="0" err="1"/>
              <a:t>devs</a:t>
            </a:r>
            <a:r>
              <a:rPr lang="en-US" dirty="0"/>
              <a:t> and users should have standing to bring claims against Apple</a:t>
            </a:r>
          </a:p>
          <a:p>
            <a:pPr lvl="1"/>
            <a:r>
              <a:rPr lang="en-US" dirty="0"/>
              <a:t>Dissent was concerned that allowing both </a:t>
            </a:r>
            <a:r>
              <a:rPr lang="en-US" dirty="0" err="1"/>
              <a:t>devs</a:t>
            </a:r>
            <a:r>
              <a:rPr lang="en-US" dirty="0"/>
              <a:t> and users to sue would raise difficult damage calculations avoided by </a:t>
            </a:r>
            <a:r>
              <a:rPr lang="en-US" i="1" dirty="0"/>
              <a:t>Illinois Brick </a:t>
            </a:r>
            <a:r>
              <a:rPr lang="en-US" dirty="0"/>
              <a:t>rule</a:t>
            </a:r>
          </a:p>
          <a:p>
            <a:pPr lvl="1"/>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77</a:t>
            </a:fld>
            <a:endParaRPr lang="en-US" altLang="en-US"/>
          </a:p>
        </p:txBody>
      </p:sp>
    </p:spTree>
    <p:extLst>
      <p:ext uri="{BB962C8B-B14F-4D97-AF65-F5344CB8AC3E}">
        <p14:creationId xmlns:p14="http://schemas.microsoft.com/office/powerpoint/2010/main" val="40352813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dirty="0"/>
              <a:t>C17 Robinson-Patman</a:t>
            </a:r>
          </a:p>
        </p:txBody>
      </p:sp>
      <p:sp>
        <p:nvSpPr>
          <p:cNvPr id="78851" name="Content Placeholder 2"/>
          <p:cNvSpPr>
            <a:spLocks noGrp="1"/>
          </p:cNvSpPr>
          <p:nvPr>
            <p:ph idx="1"/>
          </p:nvPr>
        </p:nvSpPr>
        <p:spPr/>
        <p:txBody>
          <a:bodyPr/>
          <a:lstStyle/>
          <a:p>
            <a:r>
              <a:rPr lang="en-US"/>
              <a:t>Robinson-Patman</a:t>
            </a:r>
          </a:p>
          <a:p>
            <a:pPr lvl="1"/>
            <a:r>
              <a:rPr lang="en-US"/>
              <a:t>Bars discrimination in sales that impair competition</a:t>
            </a:r>
          </a:p>
          <a:p>
            <a:pPr lvl="1"/>
            <a:r>
              <a:rPr lang="en-US"/>
              <a:t>Arose in response to emergence of chain-store retailing, as exemplified by A&amp;P</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E01DAB9-3506-4C9B-A2A8-03D5C4ECE677}" type="slidenum">
              <a:rPr lang="en-US" altLang="en-US" sz="1400">
                <a:solidFill>
                  <a:srgbClr val="000066"/>
                </a:solidFill>
                <a:latin typeface="Arial" panose="020B0604020202020204" pitchFamily="34" charset="0"/>
              </a:rPr>
              <a:pPr/>
              <a:t>78</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5321424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a:t>C17 Robinson-Patman</a:t>
            </a:r>
          </a:p>
        </p:txBody>
      </p:sp>
      <p:sp>
        <p:nvSpPr>
          <p:cNvPr id="79875" name="Content Placeholder 2"/>
          <p:cNvSpPr>
            <a:spLocks noGrp="1"/>
          </p:cNvSpPr>
          <p:nvPr>
            <p:ph idx="1"/>
          </p:nvPr>
        </p:nvSpPr>
        <p:spPr/>
        <p:txBody>
          <a:bodyPr/>
          <a:lstStyle/>
          <a:p>
            <a:r>
              <a:rPr lang="en-US" dirty="0"/>
              <a:t>Two Key Framings</a:t>
            </a:r>
          </a:p>
          <a:p>
            <a:pPr lvl="1"/>
            <a:r>
              <a:rPr lang="en-US" dirty="0"/>
              <a:t>Primary-Line Discrimination (</a:t>
            </a:r>
            <a:r>
              <a:rPr lang="en-US" i="1" dirty="0"/>
              <a:t>Utah Pie </a:t>
            </a:r>
            <a:r>
              <a:rPr lang="en-US" dirty="0"/>
              <a:t>(US 1967))</a:t>
            </a:r>
          </a:p>
          <a:p>
            <a:pPr lvl="2"/>
            <a:r>
              <a:rPr lang="en-US" dirty="0"/>
              <a:t>Often across geographic markets; national firms seen as targeting smaller local firms</a:t>
            </a:r>
          </a:p>
          <a:p>
            <a:pPr lvl="2"/>
            <a:r>
              <a:rPr lang="en-US" dirty="0"/>
              <a:t>Economists fear will make it easier to sustain monopoly pricing</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20F9C0-60F5-44F9-835E-8001403CAEAB}" type="slidenum">
              <a:rPr lang="en-US" altLang="en-US" sz="1400">
                <a:solidFill>
                  <a:srgbClr val="000066"/>
                </a:solidFill>
                <a:latin typeface="Arial" panose="020B0604020202020204" pitchFamily="34" charset="0"/>
              </a:rPr>
              <a:pPr/>
              <a:t>79</a:t>
            </a:fld>
            <a:endParaRPr lang="en-US" altLang="en-US" sz="1400" dirty="0">
              <a:solidFill>
                <a:srgbClr val="000066"/>
              </a:solidFill>
              <a:latin typeface="Arial" panose="020B0604020202020204" pitchFamily="34" charset="0"/>
            </a:endParaRPr>
          </a:p>
        </p:txBody>
      </p:sp>
    </p:spTree>
    <p:extLst>
      <p:ext uri="{BB962C8B-B14F-4D97-AF65-F5344CB8AC3E}">
        <p14:creationId xmlns:p14="http://schemas.microsoft.com/office/powerpoint/2010/main" val="366608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A3789AF-5DF3-4487-9B3F-0ECF2D4BC50B}" type="slidenum">
              <a:rPr lang="en-US" altLang="en-US" sz="1400">
                <a:solidFill>
                  <a:srgbClr val="000066"/>
                </a:solidFill>
                <a:latin typeface="Arial" panose="020B0604020202020204" pitchFamily="34" charset="0"/>
              </a:rPr>
              <a:pPr/>
              <a:t>8</a:t>
            </a:fld>
            <a:endParaRPr lang="en-US" altLang="en-US" sz="1400">
              <a:solidFill>
                <a:srgbClr val="000066"/>
              </a:solidFill>
              <a:latin typeface="Arial" panose="020B0604020202020204" pitchFamily="34" charset="0"/>
            </a:endParaRPr>
          </a:p>
        </p:txBody>
      </p:sp>
      <p:sp>
        <p:nvSpPr>
          <p:cNvPr id="19461" name="Rectangle 2"/>
          <p:cNvSpPr>
            <a:spLocks noGrp="1" noChangeArrowheads="1"/>
          </p:cNvSpPr>
          <p:nvPr>
            <p:ph type="title"/>
          </p:nvPr>
        </p:nvSpPr>
        <p:spPr/>
        <p:txBody>
          <a:bodyPr/>
          <a:lstStyle/>
          <a:p>
            <a:r>
              <a:rPr lang="en-US" dirty="0"/>
              <a:t>C2 Finding the Agreement</a:t>
            </a:r>
            <a:endParaRPr lang="en-US" sz="5000" dirty="0"/>
          </a:p>
        </p:txBody>
      </p:sp>
      <p:sp>
        <p:nvSpPr>
          <p:cNvPr id="19462" name="Rectangle 3"/>
          <p:cNvSpPr>
            <a:spLocks noGrp="1" noChangeArrowheads="1"/>
          </p:cNvSpPr>
          <p:nvPr>
            <p:ph type="body" idx="1"/>
          </p:nvPr>
        </p:nvSpPr>
        <p:spPr/>
        <p:txBody>
          <a:bodyPr/>
          <a:lstStyle/>
          <a:p>
            <a:pPr algn="just"/>
            <a:r>
              <a:rPr lang="en-US" i="1" dirty="0">
                <a:cs typeface="Times New Roman" panose="02020603050405020304" pitchFamily="18" charset="0"/>
              </a:rPr>
              <a:t>Interstate Circuit</a:t>
            </a:r>
            <a:r>
              <a:rPr lang="en-US" dirty="0">
                <a:cs typeface="Times New Roman" panose="02020603050405020304" pitchFamily="18" charset="0"/>
              </a:rPr>
              <a:t> (US 1939)</a:t>
            </a:r>
          </a:p>
          <a:p>
            <a:pPr lvl="1"/>
            <a:r>
              <a:rPr lang="en-US" dirty="0">
                <a:cs typeface="Times New Roman" panose="02020603050405020304" pitchFamily="18" charset="0"/>
              </a:rPr>
              <a:t>This case applies a presumption that allows agreement to be inferred based upon knowledge of parallel offers and resulting parallel behavior. The burden is put on the defendants in that situation to offer proof to the contrary regarding the existence of agreement.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a:t>C17 Robinson-Patman</a:t>
            </a:r>
          </a:p>
        </p:txBody>
      </p:sp>
      <p:sp>
        <p:nvSpPr>
          <p:cNvPr id="79875" name="Content Placeholder 2"/>
          <p:cNvSpPr>
            <a:spLocks noGrp="1"/>
          </p:cNvSpPr>
          <p:nvPr>
            <p:ph idx="1"/>
          </p:nvPr>
        </p:nvSpPr>
        <p:spPr/>
        <p:txBody>
          <a:bodyPr/>
          <a:lstStyle/>
          <a:p>
            <a:pPr lvl="1"/>
            <a:r>
              <a:rPr lang="en-US" dirty="0"/>
              <a:t>Secondary-Line Discrimination (</a:t>
            </a:r>
            <a:r>
              <a:rPr lang="en-US" i="1" dirty="0"/>
              <a:t>Morton Salt </a:t>
            </a:r>
            <a:r>
              <a:rPr lang="en-US" dirty="0"/>
              <a:t>(US 1948))</a:t>
            </a:r>
          </a:p>
          <a:p>
            <a:pPr lvl="2"/>
            <a:r>
              <a:rPr lang="en-US" dirty="0"/>
              <a:t>Manufacturer sells at lower price to big firms creating a competitive disadvantage for smaller purchasers</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20F9C0-60F5-44F9-835E-8001403CAEAB}" type="slidenum">
              <a:rPr lang="en-US" altLang="en-US" sz="1400">
                <a:solidFill>
                  <a:srgbClr val="000066"/>
                </a:solidFill>
                <a:latin typeface="Arial" panose="020B0604020202020204" pitchFamily="34" charset="0"/>
              </a:rPr>
              <a:pPr/>
              <a:t>80</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4909238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dirty="0"/>
              <a:t>C17 Robinson-Patman</a:t>
            </a:r>
          </a:p>
        </p:txBody>
      </p:sp>
      <p:sp>
        <p:nvSpPr>
          <p:cNvPr id="80899" name="Content Placeholder 2"/>
          <p:cNvSpPr>
            <a:spLocks noGrp="1"/>
          </p:cNvSpPr>
          <p:nvPr>
            <p:ph idx="1"/>
          </p:nvPr>
        </p:nvSpPr>
        <p:spPr/>
        <p:txBody>
          <a:bodyPr/>
          <a:lstStyle/>
          <a:p>
            <a:r>
              <a:rPr lang="en-US" i="1" dirty="0"/>
              <a:t>A&amp;P</a:t>
            </a:r>
            <a:r>
              <a:rPr lang="en-US" dirty="0"/>
              <a:t> (CA7 1949)</a:t>
            </a:r>
          </a:p>
          <a:p>
            <a:pPr lvl="1"/>
            <a:r>
              <a:rPr lang="en-US" dirty="0"/>
              <a:t>Sec 2 case, not an RP case</a:t>
            </a:r>
          </a:p>
          <a:p>
            <a:pPr lvl="1"/>
            <a:r>
              <a:rPr lang="en-US" dirty="0"/>
              <a:t>Pure bargaining at work, which isn’t necessarily efficiency based</a:t>
            </a:r>
          </a:p>
          <a:p>
            <a:pPr lvl="1"/>
            <a:r>
              <a:rPr lang="en-US" dirty="0"/>
              <a:t>But also strong vertical integration which may have genuine efficiency benefits</a:t>
            </a:r>
          </a:p>
          <a:p>
            <a:pPr lvl="1"/>
            <a:r>
              <a:rPr lang="en-US" dirty="0"/>
              <a:t>It will be very hard for courts to separate these</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F882A4-B3B7-47B2-902A-D89AB309C0C3}" type="slidenum">
              <a:rPr lang="en-US" altLang="en-US" sz="1400">
                <a:solidFill>
                  <a:srgbClr val="000066"/>
                </a:solidFill>
                <a:latin typeface="Arial" panose="020B0604020202020204" pitchFamily="34" charset="0"/>
              </a:rPr>
              <a:pPr/>
              <a:t>81</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40460457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dirty="0"/>
              <a:t>C17 Robinson-Patman</a:t>
            </a:r>
          </a:p>
        </p:txBody>
      </p:sp>
      <p:sp>
        <p:nvSpPr>
          <p:cNvPr id="81923" name="Content Placeholder 2"/>
          <p:cNvSpPr>
            <a:spLocks noGrp="1"/>
          </p:cNvSpPr>
          <p:nvPr>
            <p:ph idx="1"/>
          </p:nvPr>
        </p:nvSpPr>
        <p:spPr/>
        <p:txBody>
          <a:bodyPr/>
          <a:lstStyle/>
          <a:p>
            <a:r>
              <a:rPr lang="en-US" i="1" dirty="0"/>
              <a:t>U.S. Wholesale Outlet </a:t>
            </a:r>
            <a:r>
              <a:rPr lang="en-US" dirty="0"/>
              <a:t>(CA9 2023)</a:t>
            </a:r>
          </a:p>
          <a:p>
            <a:pPr lvl="1"/>
            <a:r>
              <a:rPr lang="en-US" dirty="0"/>
              <a:t>Very recent secondary-line case with two key issues</a:t>
            </a:r>
          </a:p>
          <a:p>
            <a:pPr lvl="1"/>
            <a:r>
              <a:rPr lang="en-US" dirty="0"/>
              <a:t>First, did the wholesalers buy from the seller contemporaneously with Costco? Case went to jury with instruction on this; evidence seemed clear that that did</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708847-771D-46F0-B0E0-C90A5E422A81}" type="slidenum">
              <a:rPr lang="en-US" altLang="en-US" sz="1400">
                <a:solidFill>
                  <a:srgbClr val="000066"/>
                </a:solidFill>
                <a:latin typeface="Arial" panose="020B0604020202020204" pitchFamily="34" charset="0"/>
              </a:rPr>
              <a:pPr/>
              <a:t>82</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7380407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dirty="0"/>
              <a:t>C17 Robinson-Patman</a:t>
            </a:r>
          </a:p>
        </p:txBody>
      </p:sp>
      <p:sp>
        <p:nvSpPr>
          <p:cNvPr id="81923" name="Content Placeholder 2"/>
          <p:cNvSpPr>
            <a:spLocks noGrp="1"/>
          </p:cNvSpPr>
          <p:nvPr>
            <p:ph idx="1"/>
          </p:nvPr>
        </p:nvSpPr>
        <p:spPr/>
        <p:txBody>
          <a:bodyPr/>
          <a:lstStyle/>
          <a:p>
            <a:pPr lvl="1"/>
            <a:r>
              <a:rPr lang="en-US" dirty="0"/>
              <a:t>Second issue was whether the wholesalers and Costco were actually in competition; this seems much less clear on the facts as there seemed to be little switching at the customer level down</a:t>
            </a:r>
          </a:p>
          <a:p>
            <a:pPr lvl="1"/>
            <a:r>
              <a:rPr lang="en-US" dirty="0"/>
              <a:t>Messy set of opinions continuing to suggest the difficulty of enforcing the Robison-Patman Act</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1708847-771D-46F0-B0E0-C90A5E422A81}" type="slidenum">
              <a:rPr lang="en-US" altLang="en-US" sz="1400">
                <a:solidFill>
                  <a:srgbClr val="000066"/>
                </a:solidFill>
                <a:latin typeface="Arial" panose="020B0604020202020204" pitchFamily="34" charset="0"/>
              </a:rPr>
              <a:pPr/>
              <a:t>83</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0036906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a:t>C18 Labor and the Gig Economy</a:t>
            </a:r>
          </a:p>
        </p:txBody>
      </p:sp>
      <p:sp>
        <p:nvSpPr>
          <p:cNvPr id="74755" name="Content Placeholder 2"/>
          <p:cNvSpPr>
            <a:spLocks noGrp="1"/>
          </p:cNvSpPr>
          <p:nvPr>
            <p:ph idx="1"/>
          </p:nvPr>
        </p:nvSpPr>
        <p:spPr/>
        <p:txBody>
          <a:bodyPr/>
          <a:lstStyle/>
          <a:p>
            <a:r>
              <a:rPr lang="en-US"/>
              <a:t>Antitrust as Bar to Labor Organization</a:t>
            </a:r>
          </a:p>
          <a:p>
            <a:pPr lvl="1"/>
            <a:r>
              <a:rPr lang="en-US"/>
              <a:t>Pre-Clayton Act, courts applied SA1 naturally to employee cartels</a:t>
            </a:r>
          </a:p>
          <a:p>
            <a:r>
              <a:rPr lang="en-US"/>
              <a:t>Clayton Act Exemptions</a:t>
            </a:r>
          </a:p>
          <a:p>
            <a:pPr lvl="1"/>
            <a:r>
              <a:rPr lang="en-US"/>
              <a:t>Sec 6: Antitrust exemption for nonprofit labor organizations</a:t>
            </a:r>
          </a:p>
          <a:p>
            <a:pPr lvl="1"/>
            <a:r>
              <a:rPr lang="en-US"/>
              <a:t>Sec 20: Limited power of judges to issue injunctions in employment disputes</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B2E1CFD-A7C6-4EDF-B537-EA774DC399B3}" type="slidenum">
              <a:rPr lang="en-US" altLang="en-US" sz="1400">
                <a:solidFill>
                  <a:srgbClr val="000066"/>
                </a:solidFill>
                <a:latin typeface="Arial" panose="020B0604020202020204" pitchFamily="34" charset="0"/>
              </a:rPr>
              <a:pPr/>
              <a:t>84</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8043801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dirty="0"/>
              <a:t>C18 Labor and the Gig Economy</a:t>
            </a:r>
          </a:p>
        </p:txBody>
      </p:sp>
      <p:sp>
        <p:nvSpPr>
          <p:cNvPr id="75779" name="Content Placeholder 2"/>
          <p:cNvSpPr>
            <a:spLocks noGrp="1"/>
          </p:cNvSpPr>
          <p:nvPr>
            <p:ph idx="1"/>
          </p:nvPr>
        </p:nvSpPr>
        <p:spPr/>
        <p:txBody>
          <a:bodyPr/>
          <a:lstStyle/>
          <a:p>
            <a:r>
              <a:rPr lang="en-US"/>
              <a:t>Norris-LaGuardia Act of 1932</a:t>
            </a:r>
          </a:p>
          <a:p>
            <a:pPr lvl="1"/>
            <a:r>
              <a:rPr lang="en-US"/>
              <a:t>Expanded anti-injunction limits in an effort to expand ability of employees to organize</a:t>
            </a:r>
          </a:p>
          <a:p>
            <a:r>
              <a:rPr lang="en-US"/>
              <a:t>National Labor Relations Act of 1935</a:t>
            </a:r>
          </a:p>
          <a:p>
            <a:pPr lvl="1"/>
            <a:r>
              <a:rPr lang="en-US"/>
              <a:t>Greatly expanded legal protections and structure of labor organization</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18917CB-ED7B-4F83-B165-57029F7DADF2}" type="slidenum">
              <a:rPr lang="en-US" altLang="en-US" sz="1400">
                <a:solidFill>
                  <a:srgbClr val="000066"/>
                </a:solidFill>
                <a:latin typeface="Arial" panose="020B0604020202020204" pitchFamily="34" charset="0"/>
              </a:rPr>
              <a:pPr/>
              <a:t>85</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608061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dirty="0"/>
              <a:t>C18 Labor and the Gig Economy</a:t>
            </a:r>
          </a:p>
        </p:txBody>
      </p:sp>
      <p:sp>
        <p:nvSpPr>
          <p:cNvPr id="75779" name="Content Placeholder 2"/>
          <p:cNvSpPr>
            <a:spLocks noGrp="1"/>
          </p:cNvSpPr>
          <p:nvPr>
            <p:ph idx="1"/>
          </p:nvPr>
        </p:nvSpPr>
        <p:spPr/>
        <p:txBody>
          <a:bodyPr/>
          <a:lstStyle/>
          <a:p>
            <a:r>
              <a:rPr lang="en-US" i="1" dirty="0"/>
              <a:t>Deslandes</a:t>
            </a:r>
            <a:r>
              <a:rPr lang="en-US" dirty="0"/>
              <a:t> (CA7 2023)</a:t>
            </a:r>
          </a:p>
          <a:p>
            <a:pPr lvl="1"/>
            <a:r>
              <a:rPr lang="en-US" dirty="0"/>
              <a:t>Recent case on no-poaching clauses in fast-food franchise agreements</a:t>
            </a:r>
          </a:p>
          <a:p>
            <a:pPr lvl="1"/>
            <a:r>
              <a:rPr lang="en-US" dirty="0"/>
              <a:t>Litigant not interested in rule of reason case given market facts</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18917CB-ED7B-4F83-B165-57029F7DADF2}" type="slidenum">
              <a:rPr lang="en-US" altLang="en-US" sz="1400">
                <a:solidFill>
                  <a:srgbClr val="000066"/>
                </a:solidFill>
                <a:latin typeface="Arial" panose="020B0604020202020204" pitchFamily="34" charset="0"/>
              </a:rPr>
              <a:pPr/>
              <a:t>86</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9311078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dirty="0"/>
              <a:t>C18 Labor and the Gig Economy</a:t>
            </a:r>
          </a:p>
        </p:txBody>
      </p:sp>
      <p:sp>
        <p:nvSpPr>
          <p:cNvPr id="75779" name="Content Placeholder 2"/>
          <p:cNvSpPr>
            <a:spLocks noGrp="1"/>
          </p:cNvSpPr>
          <p:nvPr>
            <p:ph idx="1"/>
          </p:nvPr>
        </p:nvSpPr>
        <p:spPr/>
        <p:txBody>
          <a:bodyPr/>
          <a:lstStyle/>
          <a:p>
            <a:r>
              <a:rPr lang="en-US" i="1" dirty="0"/>
              <a:t>Deslandes</a:t>
            </a:r>
            <a:r>
              <a:rPr lang="en-US" dirty="0"/>
              <a:t> (CA7 2023)</a:t>
            </a:r>
          </a:p>
          <a:p>
            <a:pPr lvl="1"/>
            <a:r>
              <a:rPr lang="en-US" dirty="0"/>
              <a:t>Court seems to suggest lower court should have considered possibility of per se illegality more carefully even as CA7 recognized possible social utility of no-poach clauses</a:t>
            </a:r>
          </a:p>
          <a:p>
            <a:pPr lvl="1"/>
            <a:endParaRPr lang="en-US" dirty="0"/>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18917CB-ED7B-4F83-B165-57029F7DADF2}" type="slidenum">
              <a:rPr lang="en-US" altLang="en-US" sz="1400">
                <a:solidFill>
                  <a:srgbClr val="000066"/>
                </a:solidFill>
                <a:latin typeface="Arial" panose="020B0604020202020204" pitchFamily="34" charset="0"/>
              </a:rPr>
              <a:pPr/>
              <a:t>87</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4782679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a:t>C18 Labor and the Gig Economy</a:t>
            </a:r>
          </a:p>
        </p:txBody>
      </p:sp>
      <p:sp>
        <p:nvSpPr>
          <p:cNvPr id="77827" name="Content Placeholder 2"/>
          <p:cNvSpPr>
            <a:spLocks noGrp="1"/>
          </p:cNvSpPr>
          <p:nvPr>
            <p:ph idx="1"/>
          </p:nvPr>
        </p:nvSpPr>
        <p:spPr/>
        <p:txBody>
          <a:bodyPr/>
          <a:lstStyle/>
          <a:p>
            <a:r>
              <a:rPr lang="en-US" dirty="0"/>
              <a:t>Three Uber Cases</a:t>
            </a:r>
          </a:p>
          <a:p>
            <a:pPr lvl="1"/>
            <a:r>
              <a:rPr lang="en-US" i="1" dirty="0"/>
              <a:t>Meyer v. Kalanick </a:t>
            </a:r>
            <a:r>
              <a:rPr lang="en-US" dirty="0"/>
              <a:t>(SDNY 2016)</a:t>
            </a:r>
          </a:p>
          <a:p>
            <a:pPr lvl="2"/>
            <a:r>
              <a:rPr lang="en-US" dirty="0"/>
              <a:t>Procedural posture is motion to dismiss so we don’t get a real sense of what the underlying facts are</a:t>
            </a:r>
          </a:p>
          <a:p>
            <a:pPr lvl="2"/>
            <a:r>
              <a:rPr lang="en-US" dirty="0"/>
              <a:t>Certainly possible to use algorithm to facilitate horizontal cartel among drivers with Uber playing the organizing role ala Apple in the </a:t>
            </a:r>
            <a:r>
              <a:rPr lang="en-US" dirty="0" err="1"/>
              <a:t>ebooks</a:t>
            </a:r>
            <a:r>
              <a:rPr lang="en-US" dirty="0"/>
              <a:t> case</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0AA83C-511A-4B6B-8464-981C9F263435}" type="slidenum">
              <a:rPr lang="en-US" altLang="en-US" sz="1400">
                <a:solidFill>
                  <a:srgbClr val="000066"/>
                </a:solidFill>
                <a:latin typeface="Arial" panose="020B0604020202020204" pitchFamily="34" charset="0"/>
              </a:rPr>
              <a:pPr/>
              <a:t>88</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600611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a:t>C18 Labor and the Gig Economy</a:t>
            </a:r>
          </a:p>
        </p:txBody>
      </p:sp>
      <p:sp>
        <p:nvSpPr>
          <p:cNvPr id="77827" name="Content Placeholder 2"/>
          <p:cNvSpPr>
            <a:spLocks noGrp="1"/>
          </p:cNvSpPr>
          <p:nvPr>
            <p:ph idx="1"/>
          </p:nvPr>
        </p:nvSpPr>
        <p:spPr/>
        <p:txBody>
          <a:bodyPr/>
          <a:lstStyle/>
          <a:p>
            <a:r>
              <a:rPr lang="en-US" dirty="0"/>
              <a:t>Three Uber Cases</a:t>
            </a:r>
          </a:p>
          <a:p>
            <a:pPr lvl="2"/>
            <a:r>
              <a:rPr lang="en-US" dirty="0"/>
              <a:t>My best guess is that is not what is happening here</a:t>
            </a:r>
          </a:p>
          <a:p>
            <a:pPr lvl="2"/>
            <a:r>
              <a:rPr lang="en-US" dirty="0"/>
              <a:t>Uber appears to create a new market and then gathers available local market info in each instance to set prices based on those conditions</a:t>
            </a:r>
          </a:p>
          <a:p>
            <a:pPr lvl="2"/>
            <a:r>
              <a:rPr lang="en-US" dirty="0"/>
              <a:t>That really does put Uber in a vertical posture here where it is a price setter</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0AA83C-511A-4B6B-8464-981C9F263435}" type="slidenum">
              <a:rPr lang="en-US" altLang="en-US" sz="1400">
                <a:solidFill>
                  <a:srgbClr val="000066"/>
                </a:solidFill>
                <a:latin typeface="Arial" panose="020B0604020202020204" pitchFamily="34" charset="0"/>
              </a:rPr>
              <a:pPr/>
              <a:t>89</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06525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2863B6C4-CFB3-46D2-81D5-D0CFF79F7E59}" type="slidenum">
              <a:rPr lang="en-US" altLang="en-US" sz="1400">
                <a:solidFill>
                  <a:srgbClr val="000066"/>
                </a:solidFill>
                <a:latin typeface="Arial" panose="020B0604020202020204" pitchFamily="34" charset="0"/>
              </a:rPr>
              <a:pPr/>
              <a:t>9</a:t>
            </a:fld>
            <a:endParaRPr lang="en-US" altLang="en-US" sz="1400">
              <a:solidFill>
                <a:srgbClr val="000066"/>
              </a:solidFill>
              <a:latin typeface="Arial" panose="020B0604020202020204" pitchFamily="34" charset="0"/>
            </a:endParaRPr>
          </a:p>
        </p:txBody>
      </p:sp>
      <p:sp>
        <p:nvSpPr>
          <p:cNvPr id="20485" name="Rectangle 2"/>
          <p:cNvSpPr>
            <a:spLocks noGrp="1" noChangeArrowheads="1"/>
          </p:cNvSpPr>
          <p:nvPr>
            <p:ph type="title"/>
          </p:nvPr>
        </p:nvSpPr>
        <p:spPr/>
        <p:txBody>
          <a:bodyPr/>
          <a:lstStyle/>
          <a:p>
            <a:r>
              <a:rPr lang="en-US" dirty="0"/>
              <a:t>C2 Finding the Agreement</a:t>
            </a:r>
            <a:endParaRPr lang="en-US" dirty="0">
              <a:cs typeface="Times New Roman" panose="02020603050405020304" pitchFamily="18" charset="0"/>
            </a:endParaRPr>
          </a:p>
        </p:txBody>
      </p:sp>
      <p:sp>
        <p:nvSpPr>
          <p:cNvPr id="20486" name="Rectangle 3"/>
          <p:cNvSpPr>
            <a:spLocks noGrp="1" noChangeArrowheads="1"/>
          </p:cNvSpPr>
          <p:nvPr>
            <p:ph type="body" idx="1"/>
          </p:nvPr>
        </p:nvSpPr>
        <p:spPr/>
        <p:txBody>
          <a:bodyPr/>
          <a:lstStyle/>
          <a:p>
            <a:pPr algn="just"/>
            <a:r>
              <a:rPr lang="en-US" i="1" dirty="0">
                <a:cs typeface="Times New Roman" panose="02020603050405020304" pitchFamily="18" charset="0"/>
              </a:rPr>
              <a:t>Theatre Enterprises</a:t>
            </a:r>
            <a:r>
              <a:rPr lang="en-US" dirty="0">
                <a:cs typeface="Times New Roman" panose="02020603050405020304" pitchFamily="18" charset="0"/>
              </a:rPr>
              <a:t> (US 1954)</a:t>
            </a:r>
          </a:p>
          <a:p>
            <a:pPr lvl="1"/>
            <a:r>
              <a:rPr lang="en-US" dirty="0">
                <a:cs typeface="Times New Roman" panose="02020603050405020304" pitchFamily="18" charset="0"/>
              </a:rPr>
              <a:t>The Court holds that conscious parallelism does not suffice to prove an agreement for Section 1, and appears to allow relatively weak evidence of the absence of agreement to shift the burden back to the government.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a:t>C18 Labor and the Gig Economy</a:t>
            </a:r>
          </a:p>
        </p:txBody>
      </p:sp>
      <p:sp>
        <p:nvSpPr>
          <p:cNvPr id="77827" name="Content Placeholder 2"/>
          <p:cNvSpPr>
            <a:spLocks noGrp="1"/>
          </p:cNvSpPr>
          <p:nvPr>
            <p:ph idx="1"/>
          </p:nvPr>
        </p:nvSpPr>
        <p:spPr/>
        <p:txBody>
          <a:bodyPr/>
          <a:lstStyle/>
          <a:p>
            <a:r>
              <a:rPr lang="en-US" dirty="0"/>
              <a:t>Three Uber Cases</a:t>
            </a:r>
          </a:p>
          <a:p>
            <a:pPr lvl="1"/>
            <a:r>
              <a:rPr lang="en-US" i="1" dirty="0"/>
              <a:t>Philadelphia Taxi </a:t>
            </a:r>
            <a:r>
              <a:rPr lang="en-US" i="1" dirty="0" err="1"/>
              <a:t>Ass’n</a:t>
            </a:r>
            <a:r>
              <a:rPr lang="en-US" i="1" dirty="0"/>
              <a:t> </a:t>
            </a:r>
            <a:r>
              <a:rPr lang="en-US" dirty="0"/>
              <a:t>(CA3 2018)</a:t>
            </a:r>
          </a:p>
          <a:p>
            <a:pPr lvl="2"/>
            <a:r>
              <a:rPr lang="en-US" dirty="0"/>
              <a:t>Clear failure of attempted monopolization claim under SA2 based on Uber’s entry into Philadelphia</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0AA83C-511A-4B6B-8464-981C9F263435}" type="slidenum">
              <a:rPr lang="en-US" altLang="en-US" sz="1400">
                <a:solidFill>
                  <a:srgbClr val="000066"/>
                </a:solidFill>
                <a:latin typeface="Arial" panose="020B0604020202020204" pitchFamily="34" charset="0"/>
              </a:rPr>
              <a:pPr/>
              <a:t>90</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5679472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a:t>C18 Labor and the Gig Economy</a:t>
            </a:r>
          </a:p>
        </p:txBody>
      </p:sp>
      <p:sp>
        <p:nvSpPr>
          <p:cNvPr id="77827" name="Content Placeholder 2"/>
          <p:cNvSpPr>
            <a:spLocks noGrp="1"/>
          </p:cNvSpPr>
          <p:nvPr>
            <p:ph idx="1"/>
          </p:nvPr>
        </p:nvSpPr>
        <p:spPr/>
        <p:txBody>
          <a:bodyPr/>
          <a:lstStyle/>
          <a:p>
            <a:r>
              <a:rPr lang="en-US" dirty="0"/>
              <a:t>Three Uber Cases</a:t>
            </a:r>
          </a:p>
          <a:p>
            <a:pPr lvl="2"/>
            <a:r>
              <a:rPr lang="en-US" dirty="0"/>
              <a:t>Case offers a window into </a:t>
            </a:r>
            <a:r>
              <a:rPr lang="en-US" i="1" dirty="0" err="1"/>
              <a:t>Noerr</a:t>
            </a:r>
            <a:r>
              <a:rPr lang="en-US" i="1" dirty="0"/>
              <a:t>-Pennington</a:t>
            </a:r>
            <a:r>
              <a:rPr lang="en-US" dirty="0"/>
              <a:t> doctrine which protects joint efforts to limit competitors where those efforts are part of the normal political process of pursing legislative outcomes</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0AA83C-511A-4B6B-8464-981C9F263435}" type="slidenum">
              <a:rPr lang="en-US" altLang="en-US" sz="1400">
                <a:solidFill>
                  <a:srgbClr val="000066"/>
                </a:solidFill>
                <a:latin typeface="Arial" panose="020B0604020202020204" pitchFamily="34" charset="0"/>
              </a:rPr>
              <a:pPr/>
              <a:t>91</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42027820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a:t>C18 Labor and the Gig Economy</a:t>
            </a:r>
          </a:p>
        </p:txBody>
      </p:sp>
      <p:sp>
        <p:nvSpPr>
          <p:cNvPr id="77827" name="Content Placeholder 2"/>
          <p:cNvSpPr>
            <a:spLocks noGrp="1"/>
          </p:cNvSpPr>
          <p:nvPr>
            <p:ph idx="1"/>
          </p:nvPr>
        </p:nvSpPr>
        <p:spPr/>
        <p:txBody>
          <a:bodyPr/>
          <a:lstStyle/>
          <a:p>
            <a:r>
              <a:rPr lang="en-US" dirty="0"/>
              <a:t>Three Uber Cases</a:t>
            </a:r>
          </a:p>
          <a:p>
            <a:pPr lvl="1"/>
            <a:r>
              <a:rPr lang="en-US" i="1" dirty="0"/>
              <a:t>City of Seattle </a:t>
            </a:r>
            <a:r>
              <a:rPr lang="en-US" dirty="0"/>
              <a:t>(CA9 2018)</a:t>
            </a:r>
          </a:p>
          <a:p>
            <a:pPr lvl="2"/>
            <a:r>
              <a:rPr lang="en-US" dirty="0"/>
              <a:t>This raises a different set of immunity doctrines that address federalism and the Sherman Act</a:t>
            </a:r>
          </a:p>
          <a:p>
            <a:pPr lvl="2"/>
            <a:r>
              <a:rPr lang="en-US" dirty="0"/>
              <a:t>Ties back to </a:t>
            </a:r>
            <a:r>
              <a:rPr lang="en-US" i="1" dirty="0"/>
              <a:t>Parker v. Brown </a:t>
            </a:r>
            <a:r>
              <a:rPr lang="en-US" dirty="0"/>
              <a:t>(US 1943) </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0AA83C-511A-4B6B-8464-981C9F263435}" type="slidenum">
              <a:rPr lang="en-US" altLang="en-US" sz="1400">
                <a:solidFill>
                  <a:srgbClr val="000066"/>
                </a:solidFill>
                <a:latin typeface="Arial" panose="020B0604020202020204" pitchFamily="34" charset="0"/>
              </a:rPr>
              <a:pPr/>
              <a:t>92</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5455509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a:t>C18 Labor and the Gig Economy</a:t>
            </a:r>
          </a:p>
        </p:txBody>
      </p:sp>
      <p:sp>
        <p:nvSpPr>
          <p:cNvPr id="77827" name="Content Placeholder 2"/>
          <p:cNvSpPr>
            <a:spLocks noGrp="1"/>
          </p:cNvSpPr>
          <p:nvPr>
            <p:ph idx="1"/>
          </p:nvPr>
        </p:nvSpPr>
        <p:spPr/>
        <p:txBody>
          <a:bodyPr/>
          <a:lstStyle/>
          <a:p>
            <a:r>
              <a:rPr lang="en-US" dirty="0"/>
              <a:t>Three Uber Cases</a:t>
            </a:r>
          </a:p>
          <a:p>
            <a:pPr lvl="1"/>
            <a:r>
              <a:rPr lang="en-US" dirty="0"/>
              <a:t>The current Sup Ct doctrine here applies a combination of </a:t>
            </a:r>
            <a:r>
              <a:rPr lang="en-US" i="1" dirty="0" err="1"/>
              <a:t>Midcal</a:t>
            </a:r>
            <a:r>
              <a:rPr lang="en-US" dirty="0"/>
              <a:t> (US 1980) and </a:t>
            </a:r>
            <a:r>
              <a:rPr lang="en-US" i="1" dirty="0"/>
              <a:t>Town of Hallie</a:t>
            </a:r>
            <a:r>
              <a:rPr lang="en-US" dirty="0"/>
              <a:t> (US 1985)</a:t>
            </a:r>
          </a:p>
          <a:p>
            <a:pPr lvl="1"/>
            <a:r>
              <a:rPr lang="en-US" dirty="0"/>
              <a:t>Court here said that State of Washington statute didn’t meet the test required to give Seattle immunity</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0AA83C-511A-4B6B-8464-981C9F263435}" type="slidenum">
              <a:rPr lang="en-US" altLang="en-US" sz="1400">
                <a:solidFill>
                  <a:srgbClr val="000066"/>
                </a:solidFill>
                <a:latin typeface="Arial" panose="020B0604020202020204" pitchFamily="34" charset="0"/>
              </a:rPr>
              <a:pPr/>
              <a:t>93</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8722234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0E7AA07-3C43-4CE0-BA60-48C99CE856D4}" type="slidenum">
              <a:rPr lang="en-US" altLang="en-US" sz="1400">
                <a:solidFill>
                  <a:srgbClr val="000066"/>
                </a:solidFill>
                <a:latin typeface="Arial" panose="020B0604020202020204" pitchFamily="34" charset="0"/>
              </a:rPr>
              <a:pPr/>
              <a:t>94</a:t>
            </a:fld>
            <a:endParaRPr lang="en-US" altLang="en-US" sz="1400">
              <a:solidFill>
                <a:srgbClr val="000066"/>
              </a:solidFill>
              <a:latin typeface="Arial" panose="020B0604020202020204" pitchFamily="34" charset="0"/>
            </a:endParaRPr>
          </a:p>
        </p:txBody>
      </p:sp>
      <p:sp>
        <p:nvSpPr>
          <p:cNvPr id="88069" name="Rectangle 2"/>
          <p:cNvSpPr>
            <a:spLocks noGrp="1" noChangeArrowheads="1"/>
          </p:cNvSpPr>
          <p:nvPr>
            <p:ph type="title"/>
          </p:nvPr>
        </p:nvSpPr>
        <p:spPr/>
        <p:txBody>
          <a:bodyPr/>
          <a:lstStyle/>
          <a:p>
            <a:r>
              <a:rPr lang="en-US" dirty="0">
                <a:cs typeface="Times New Roman" panose="02020603050405020304" pitchFamily="18" charset="0"/>
              </a:rPr>
              <a:t>C19 Microsoft</a:t>
            </a:r>
            <a:endParaRPr lang="en-US" dirty="0"/>
          </a:p>
        </p:txBody>
      </p:sp>
      <p:sp>
        <p:nvSpPr>
          <p:cNvPr id="88070" name="Rectangle 3"/>
          <p:cNvSpPr>
            <a:spLocks noGrp="1" noChangeArrowheads="1"/>
          </p:cNvSpPr>
          <p:nvPr>
            <p:ph type="body" idx="1"/>
          </p:nvPr>
        </p:nvSpPr>
        <p:spPr/>
        <p:txBody>
          <a:bodyPr/>
          <a:lstStyle/>
          <a:p>
            <a:r>
              <a:rPr lang="en-US" i="1" dirty="0"/>
              <a:t>Microsoft III </a:t>
            </a:r>
            <a:r>
              <a:rPr lang="en-US" dirty="0"/>
              <a:t>(CADC 2001) (en banc)</a:t>
            </a:r>
          </a:p>
          <a:p>
            <a:pPr lvl="1"/>
            <a:r>
              <a:rPr lang="en-US" dirty="0"/>
              <a:t>Complex facts, but straightforward anti-competitive activity findings</a:t>
            </a:r>
          </a:p>
          <a:p>
            <a:pPr lvl="1"/>
            <a:r>
              <a:rPr lang="en-US" dirty="0"/>
              <a:t>Little procompetitive response</a:t>
            </a:r>
          </a:p>
          <a:p>
            <a:pPr lvl="1"/>
            <a:r>
              <a:rPr lang="en-US" dirty="0"/>
              <a:t>Late causation defense pushed to remedies</a:t>
            </a:r>
          </a:p>
          <a:p>
            <a:pPr lvl="1"/>
            <a:r>
              <a:rPr lang="en-US" dirty="0"/>
              <a:t>SA 2 violation</a:t>
            </a:r>
          </a:p>
          <a:p>
            <a:pPr lvl="1"/>
            <a:r>
              <a:rPr lang="en-US" dirty="0"/>
              <a:t>Court rejects </a:t>
            </a:r>
            <a:r>
              <a:rPr lang="en-US" i="1" dirty="0"/>
              <a:t>per se </a:t>
            </a:r>
            <a:r>
              <a:rPr lang="en-US" dirty="0"/>
              <a:t>approach to technological tying situation</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dirty="0">
                <a:cs typeface="Times New Roman" panose="02020603050405020304" pitchFamily="18" charset="0"/>
              </a:rPr>
              <a:t>C19 Microsoft</a:t>
            </a:r>
            <a:endParaRPr lang="en-US" dirty="0"/>
          </a:p>
        </p:txBody>
      </p:sp>
      <p:sp>
        <p:nvSpPr>
          <p:cNvPr id="89091" name="Content Placeholder 2"/>
          <p:cNvSpPr>
            <a:spLocks noGrp="1"/>
          </p:cNvSpPr>
          <p:nvPr>
            <p:ph idx="1"/>
          </p:nvPr>
        </p:nvSpPr>
        <p:spPr/>
        <p:txBody>
          <a:bodyPr/>
          <a:lstStyle/>
          <a:p>
            <a:r>
              <a:rPr lang="en-US" dirty="0"/>
              <a:t>Remedy</a:t>
            </a:r>
          </a:p>
          <a:p>
            <a:pPr lvl="1"/>
            <a:r>
              <a:rPr lang="en-US" dirty="0"/>
              <a:t>Emphasize freeing key channels of distribution from anti-competitive influences</a:t>
            </a:r>
          </a:p>
          <a:p>
            <a:pPr lvl="1"/>
            <a:r>
              <a:rPr lang="en-US" dirty="0"/>
              <a:t>OEMs</a:t>
            </a:r>
          </a:p>
          <a:p>
            <a:pPr lvl="2"/>
            <a:r>
              <a:rPr lang="en-US" dirty="0"/>
              <a:t>Protection from retaliation</a:t>
            </a:r>
          </a:p>
          <a:p>
            <a:pPr lvl="2"/>
            <a:r>
              <a:rPr lang="en-US" dirty="0"/>
              <a:t>Desktop and other flexibility (present but invisible software)</a:t>
            </a: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070218-6164-4630-893C-C7A0C7CA3EA4}" type="slidenum">
              <a:rPr lang="en-US" altLang="en-US" sz="1400">
                <a:solidFill>
                  <a:srgbClr val="000066"/>
                </a:solidFill>
                <a:latin typeface="Arial" panose="020B0604020202020204" pitchFamily="34" charset="0"/>
              </a:rPr>
              <a:pPr/>
              <a:t>95</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3161391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5330C8B-F832-43FD-886D-CA34097773F2}" type="slidenum">
              <a:rPr lang="en-US" altLang="en-US" sz="1400">
                <a:solidFill>
                  <a:srgbClr val="000066"/>
                </a:solidFill>
                <a:latin typeface="Arial" panose="020B0604020202020204" pitchFamily="34" charset="0"/>
              </a:rPr>
              <a:pPr/>
              <a:t>96</a:t>
            </a:fld>
            <a:endParaRPr lang="en-US" altLang="en-US" sz="1400">
              <a:solidFill>
                <a:srgbClr val="000066"/>
              </a:solidFill>
              <a:latin typeface="Arial" panose="020B0604020202020204" pitchFamily="34" charset="0"/>
            </a:endParaRPr>
          </a:p>
        </p:txBody>
      </p:sp>
      <p:sp>
        <p:nvSpPr>
          <p:cNvPr id="91141" name="Rectangle 2"/>
          <p:cNvSpPr>
            <a:spLocks noGrp="1" noChangeArrowheads="1"/>
          </p:cNvSpPr>
          <p:nvPr>
            <p:ph type="title"/>
          </p:nvPr>
        </p:nvSpPr>
        <p:spPr/>
        <p:txBody>
          <a:bodyPr/>
          <a:lstStyle/>
          <a:p>
            <a:r>
              <a:rPr lang="en-US" dirty="0">
                <a:cs typeface="Times New Roman" panose="02020603050405020304" pitchFamily="18" charset="0"/>
              </a:rPr>
              <a:t>C19 Microsoft</a:t>
            </a:r>
            <a:endParaRPr lang="en-US" dirty="0"/>
          </a:p>
        </p:txBody>
      </p:sp>
      <p:sp>
        <p:nvSpPr>
          <p:cNvPr id="91142" name="Rectangle 3"/>
          <p:cNvSpPr>
            <a:spLocks noGrp="1" noChangeArrowheads="1"/>
          </p:cNvSpPr>
          <p:nvPr>
            <p:ph type="body" idx="1"/>
          </p:nvPr>
        </p:nvSpPr>
        <p:spPr/>
        <p:txBody>
          <a:bodyPr/>
          <a:lstStyle/>
          <a:p>
            <a:r>
              <a:rPr lang="en-US" dirty="0"/>
              <a:t>In Europe</a:t>
            </a:r>
          </a:p>
          <a:p>
            <a:pPr lvl="1"/>
            <a:r>
              <a:rPr lang="en-US" dirty="0"/>
              <a:t>Failed subtraction remedy in Windows Media Player case</a:t>
            </a:r>
          </a:p>
          <a:p>
            <a:pPr lvl="1"/>
            <a:r>
              <a:rPr lang="en-US" dirty="0"/>
              <a:t>Failed (?) must-carry remedy in creating browser choice screen/ballot in IE case</a:t>
            </a:r>
          </a:p>
          <a:p>
            <a:pPr lvl="1"/>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dirty="0"/>
              <a:t>Winner Take All Markets</a:t>
            </a:r>
          </a:p>
          <a:p>
            <a:pPr lvl="1"/>
            <a:r>
              <a:rPr lang="en-US" dirty="0"/>
              <a:t>Competition to win these markets can dissipate much of the social value associated with the new market</a:t>
            </a:r>
          </a:p>
          <a:p>
            <a:pPr lvl="1"/>
            <a:r>
              <a:rPr lang="en-US" dirty="0"/>
              <a:t>Gov’t antitrust officials should be aware of the virtues of collective standard setting to mitigate that, while also making sure they aren’t hotbeds of collusion</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97</a:t>
            </a:fld>
            <a:endParaRPr lang="en-US" altLang="en-US"/>
          </a:p>
        </p:txBody>
      </p:sp>
    </p:spTree>
    <p:extLst>
      <p:ext uri="{BB962C8B-B14F-4D97-AF65-F5344CB8AC3E}">
        <p14:creationId xmlns:p14="http://schemas.microsoft.com/office/powerpoint/2010/main" val="13310693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dirty="0"/>
              <a:t>Standard Setting and Patents</a:t>
            </a:r>
          </a:p>
          <a:p>
            <a:pPr lvl="1"/>
            <a:r>
              <a:rPr lang="en-US" dirty="0"/>
              <a:t>Standard setting organizations (SSOs) will try to limit artificial ex post market power in designing the standard</a:t>
            </a:r>
          </a:p>
          <a:p>
            <a:pPr lvl="1"/>
            <a:r>
              <a:rPr lang="en-US" dirty="0"/>
              <a:t>They do that by getting participants to commit to RAND/FRAND licensing of standard essential patents</a:t>
            </a:r>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98</a:t>
            </a:fld>
            <a:endParaRPr lang="en-US" altLang="en-US"/>
          </a:p>
        </p:txBody>
      </p:sp>
    </p:spTree>
    <p:extLst>
      <p:ext uri="{BB962C8B-B14F-4D97-AF65-F5344CB8AC3E}">
        <p14:creationId xmlns:p14="http://schemas.microsoft.com/office/powerpoint/2010/main" val="159672754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C20 Patents and Standard Setting </a:t>
            </a:r>
          </a:p>
        </p:txBody>
      </p:sp>
      <p:sp>
        <p:nvSpPr>
          <p:cNvPr id="3" name="Content Placeholder 2"/>
          <p:cNvSpPr>
            <a:spLocks noGrp="1"/>
          </p:cNvSpPr>
          <p:nvPr>
            <p:ph idx="1"/>
          </p:nvPr>
        </p:nvSpPr>
        <p:spPr/>
        <p:txBody>
          <a:bodyPr/>
          <a:lstStyle/>
          <a:p>
            <a:r>
              <a:rPr lang="en-US" dirty="0"/>
              <a:t>Standard Setting and Patents</a:t>
            </a:r>
          </a:p>
          <a:p>
            <a:pPr lvl="1"/>
            <a:r>
              <a:rPr lang="en-US" dirty="0"/>
              <a:t>That strategy only works if there are competing technologies that might be chosen for the patents</a:t>
            </a:r>
          </a:p>
          <a:p>
            <a:endParaRPr lang="en-US" dirty="0"/>
          </a:p>
        </p:txBody>
      </p:sp>
      <p:sp>
        <p:nvSpPr>
          <p:cNvPr id="5" name="Slide Number Placeholder 4"/>
          <p:cNvSpPr>
            <a:spLocks noGrp="1"/>
          </p:cNvSpPr>
          <p:nvPr>
            <p:ph type="sldNum" sz="quarter" idx="12"/>
          </p:nvPr>
        </p:nvSpPr>
        <p:spPr/>
        <p:txBody>
          <a:bodyPr/>
          <a:lstStyle/>
          <a:p>
            <a:fld id="{AF5E4324-E9FD-4161-8079-4DB19CA109A4}" type="slidenum">
              <a:rPr lang="en-US" altLang="en-US" smtClean="0"/>
              <a:pPr/>
              <a:t>99</a:t>
            </a:fld>
            <a:endParaRPr lang="en-US" altLang="en-US"/>
          </a:p>
        </p:txBody>
      </p:sp>
    </p:spTree>
    <p:extLst>
      <p:ext uri="{BB962C8B-B14F-4D97-AF65-F5344CB8AC3E}">
        <p14:creationId xmlns:p14="http://schemas.microsoft.com/office/powerpoint/2010/main" val="1287179354"/>
      </p:ext>
    </p:extLst>
  </p:cSld>
  <p:clrMapOvr>
    <a:masterClrMapping/>
  </p:clrMapOvr>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6171</TotalTime>
  <Words>5739</Words>
  <Application>Microsoft Office PowerPoint</Application>
  <PresentationFormat>Widescreen</PresentationFormat>
  <Paragraphs>721</Paragraphs>
  <Slides>116</Slides>
  <Notes>74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116</vt:i4>
      </vt:variant>
    </vt:vector>
  </HeadingPairs>
  <TitlesOfParts>
    <vt:vector size="123" baseType="lpstr">
      <vt:lpstr>Arial</vt:lpstr>
      <vt:lpstr>Book Antiqua</vt:lpstr>
      <vt:lpstr>Helvetica</vt:lpstr>
      <vt:lpstr>Monotype Sorts</vt:lpstr>
      <vt:lpstr>Times New Roman</vt:lpstr>
      <vt:lpstr>Wingdings</vt:lpstr>
      <vt:lpstr>Generic (Standard)</vt:lpstr>
      <vt:lpstr>Class 26: Thurs 29 Feb 2024 Antitrust Winter 2024    Review</vt:lpstr>
      <vt:lpstr>C1 Characterizing Horizontal Agreements</vt:lpstr>
      <vt:lpstr>C1 Characterizing Horizontal Agreements</vt:lpstr>
      <vt:lpstr>C1 Characterizing Horizontal Agreements</vt:lpstr>
      <vt:lpstr>C1 Characterizing Horizontal Agreements</vt:lpstr>
      <vt:lpstr>C1 Characterizing Horizontal Agreements</vt:lpstr>
      <vt:lpstr>C3 Characterizing Horizontal Agreements</vt:lpstr>
      <vt:lpstr>C2 Finding the Agreement</vt:lpstr>
      <vt:lpstr>C2 Finding the Agreement</vt:lpstr>
      <vt:lpstr>C2 Finding the Agreement</vt:lpstr>
      <vt:lpstr>C2 Finding the Agreement</vt:lpstr>
      <vt:lpstr>C2 Finding the Agreement</vt:lpstr>
      <vt:lpstr>C3 The Rule of Reason/Quick Look Analysis</vt:lpstr>
      <vt:lpstr>C3 The Rule of Reason/Quick Look Analysis</vt:lpstr>
      <vt:lpstr>C3 The Rule of Reason/Quick Look Analysis</vt:lpstr>
      <vt:lpstr>C4 Competitive Practices</vt:lpstr>
      <vt:lpstr>C4 Competitive Practices</vt:lpstr>
      <vt:lpstr>C4 Competitive Practices</vt:lpstr>
      <vt:lpstr>C4 Competitive Practices</vt:lpstr>
      <vt:lpstr>C4 Competitive Practices</vt:lpstr>
      <vt:lpstr>C4 Competitive Practices</vt:lpstr>
      <vt:lpstr>C4 Competitive Practices</vt:lpstr>
      <vt:lpstr>C4 Competitive Practices</vt:lpstr>
      <vt:lpstr>C5 Apple eBooks</vt:lpstr>
      <vt:lpstr>C5 Apple eBooks</vt:lpstr>
      <vt:lpstr>C5 Apple eBooks</vt:lpstr>
      <vt:lpstr>C5 Apple eBooks</vt:lpstr>
      <vt:lpstr>C6 Amex: Two-Sided Markets</vt:lpstr>
      <vt:lpstr>C6 Amex: Two-Sided Markets</vt:lpstr>
      <vt:lpstr>C7 Finding Price Fixing</vt:lpstr>
      <vt:lpstr>C8 Monopolization</vt:lpstr>
      <vt:lpstr>C8 Monopolization</vt:lpstr>
      <vt:lpstr>C8 Monopolization</vt:lpstr>
      <vt:lpstr>C8 Monopolization</vt:lpstr>
      <vt:lpstr>C9 Individ Refusals to Deal/Predation</vt:lpstr>
      <vt:lpstr>C9 Individ Refusals to Deal/Predation</vt:lpstr>
      <vt:lpstr>C9 Individ Refusals to Deal/Predation</vt:lpstr>
      <vt:lpstr>C9 Individ Refusals to Deal/Predation</vt:lpstr>
      <vt:lpstr>C10 Tying</vt:lpstr>
      <vt:lpstr>C10 Tying</vt:lpstr>
      <vt:lpstr>C10 Tying</vt:lpstr>
      <vt:lpstr>C10 Tying</vt:lpstr>
      <vt:lpstr>C10 Tying</vt:lpstr>
      <vt:lpstr>C11 Bundled Discounts</vt:lpstr>
      <vt:lpstr>C11 Bundled Discounts</vt:lpstr>
      <vt:lpstr>C11 Bundled Discounts</vt:lpstr>
      <vt:lpstr>C11 Bundled Discounts</vt:lpstr>
      <vt:lpstr>C12 M&amp;A: An Industry Arc</vt:lpstr>
      <vt:lpstr>C12 M&amp;A: An Industry Arc</vt:lpstr>
      <vt:lpstr>C12 M&amp;A: An Industry Arc</vt:lpstr>
      <vt:lpstr>C12 M&amp;A: An Industry Arc</vt:lpstr>
      <vt:lpstr>C12 M&amp;A: An Industry Arc</vt:lpstr>
      <vt:lpstr>C12 M&amp;A: An Industry Arc</vt:lpstr>
      <vt:lpstr>C12 M&amp;A: An Industry Arc</vt:lpstr>
      <vt:lpstr>C13 M&amp;A: Potential and Nascent Competition</vt:lpstr>
      <vt:lpstr>C13 M&amp;A: Potential and Nascent Competition</vt:lpstr>
      <vt:lpstr>C13 M&amp;A: Potential and Nascent Competition</vt:lpstr>
      <vt:lpstr>C13 M&amp;A: Potential and Nascent Competition</vt:lpstr>
      <vt:lpstr>C13 M&amp;A: Potential and Nascent Competition</vt:lpstr>
      <vt:lpstr>C13 M&amp;A: Potential and Nascent Competition</vt:lpstr>
      <vt:lpstr>C13 M&amp;A: Potential and Nascent Competition</vt:lpstr>
      <vt:lpstr>C14 M&amp;A: Vertical Mergers</vt:lpstr>
      <vt:lpstr>C14 M&amp;A: Vertical Mergers</vt:lpstr>
      <vt:lpstr>C14 M&amp;A: Vertical Mergers</vt:lpstr>
      <vt:lpstr>C14 M&amp;A: Vertical Mergers</vt:lpstr>
      <vt:lpstr>C14 M&amp;A: Vertical Mergers</vt:lpstr>
      <vt:lpstr>C15 M&amp;A: New Guidelines</vt:lpstr>
      <vt:lpstr>C15 M&amp;A: New Guidelines</vt:lpstr>
      <vt:lpstr>C15 M&amp;A: New Guidelines</vt:lpstr>
      <vt:lpstr>C15 M&amp;A: New Guidelines</vt:lpstr>
      <vt:lpstr>C15 M&amp;A: New Guidelines</vt:lpstr>
      <vt:lpstr>C15 M&amp;A: New Guidelines</vt:lpstr>
      <vt:lpstr>C16 Antitrust Injury and Remedies</vt:lpstr>
      <vt:lpstr>C16 Antitrust Injury and Remedies</vt:lpstr>
      <vt:lpstr>C16 Antitrust Injury and Remedies</vt:lpstr>
      <vt:lpstr>C16 Antitrust Injury and Remedies</vt:lpstr>
      <vt:lpstr>C16 Antitrust Injury and Remedies</vt:lpstr>
      <vt:lpstr>C17 Robinson-Patman</vt:lpstr>
      <vt:lpstr>C17 Robinson-Patman</vt:lpstr>
      <vt:lpstr>C17 Robinson-Patman</vt:lpstr>
      <vt:lpstr>C17 Robinson-Patman</vt:lpstr>
      <vt:lpstr>C17 Robinson-Patman</vt:lpstr>
      <vt:lpstr>C17 Robinson-Patman</vt:lpstr>
      <vt:lpstr>C18 Labor and the Gig Economy</vt:lpstr>
      <vt:lpstr>C18 Labor and the Gig Economy</vt:lpstr>
      <vt:lpstr>C18 Labor and the Gig Economy</vt:lpstr>
      <vt:lpstr>C18 Labor and the Gig Economy</vt:lpstr>
      <vt:lpstr>C18 Labor and the Gig Economy</vt:lpstr>
      <vt:lpstr>C18 Labor and the Gig Economy</vt:lpstr>
      <vt:lpstr>C18 Labor and the Gig Economy</vt:lpstr>
      <vt:lpstr>C18 Labor and the Gig Economy</vt:lpstr>
      <vt:lpstr>C18 Labor and the Gig Economy</vt:lpstr>
      <vt:lpstr>C18 Labor and the Gig Economy</vt:lpstr>
      <vt:lpstr>C19 Microsoft</vt:lpstr>
      <vt:lpstr>C19 Microsoft</vt:lpstr>
      <vt:lpstr>C19 Microsoft</vt:lpstr>
      <vt:lpstr>C20 Patents and Standard Setting </vt:lpstr>
      <vt:lpstr>C20 Patents and Standard Setting </vt:lpstr>
      <vt:lpstr>C20 Patents and Standard Setting </vt:lpstr>
      <vt:lpstr>C20 Patents and Standard Setting </vt:lpstr>
      <vt:lpstr>C20 Patents and Standard Setting </vt:lpstr>
      <vt:lpstr>C20 Patents and Standard Setting </vt:lpstr>
      <vt:lpstr>C20 Patents and Standard Setting </vt:lpstr>
      <vt:lpstr>C20 Patents and Standard Setting </vt:lpstr>
      <vt:lpstr>C21 Google</vt:lpstr>
      <vt:lpstr>C21 Google</vt:lpstr>
      <vt:lpstr>C21 Google</vt:lpstr>
      <vt:lpstr>C21 Google</vt:lpstr>
      <vt:lpstr>C22-23 App Stores</vt:lpstr>
      <vt:lpstr>C22-23 App Stores</vt:lpstr>
      <vt:lpstr>C22-23 App Stores</vt:lpstr>
      <vt:lpstr>C22-23 App Stores</vt:lpstr>
      <vt:lpstr>C24 Amazon</vt:lpstr>
      <vt:lpstr>C24 Amazon</vt:lpstr>
      <vt:lpstr>C25 Cloud/AI</vt:lpstr>
      <vt:lpstr>C25 Cloud/AI</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Randal C. Picker</cp:lastModifiedBy>
  <cp:revision>691</cp:revision>
  <cp:lastPrinted>2019-03-07T16:10:24Z</cp:lastPrinted>
  <dcterms:created xsi:type="dcterms:W3CDTF">1999-10-27T15:27:59Z</dcterms:created>
  <dcterms:modified xsi:type="dcterms:W3CDTF">2024-02-29T20:07:57Z</dcterms:modified>
</cp:coreProperties>
</file>