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74"/>
  </p:notesMasterIdLst>
  <p:handoutMasterIdLst>
    <p:handoutMasterId r:id="rId75"/>
  </p:handoutMasterIdLst>
  <p:sldIdLst>
    <p:sldId id="1345" r:id="rId2"/>
    <p:sldId id="3014" r:id="rId3"/>
    <p:sldId id="3015" r:id="rId4"/>
    <p:sldId id="3016" r:id="rId5"/>
    <p:sldId id="3017" r:id="rId6"/>
    <p:sldId id="3018" r:id="rId7"/>
    <p:sldId id="2998" r:id="rId8"/>
    <p:sldId id="2999" r:id="rId9"/>
    <p:sldId id="2996" r:id="rId10"/>
    <p:sldId id="3000" r:id="rId11"/>
    <p:sldId id="2953" r:id="rId12"/>
    <p:sldId id="2954" r:id="rId13"/>
    <p:sldId id="2974" r:id="rId14"/>
    <p:sldId id="2955" r:id="rId15"/>
    <p:sldId id="2960" r:id="rId16"/>
    <p:sldId id="2956" r:id="rId17"/>
    <p:sldId id="2961" r:id="rId18"/>
    <p:sldId id="2959" r:id="rId19"/>
    <p:sldId id="3022" r:id="rId20"/>
    <p:sldId id="3023" r:id="rId21"/>
    <p:sldId id="3027" r:id="rId22"/>
    <p:sldId id="3024" r:id="rId23"/>
    <p:sldId id="2963" r:id="rId24"/>
    <p:sldId id="2930" r:id="rId25"/>
    <p:sldId id="2929" r:id="rId26"/>
    <p:sldId id="2935" r:id="rId27"/>
    <p:sldId id="2957" r:id="rId28"/>
    <p:sldId id="2958" r:id="rId29"/>
    <p:sldId id="3012" r:id="rId30"/>
    <p:sldId id="3013" r:id="rId31"/>
    <p:sldId id="3008" r:id="rId32"/>
    <p:sldId id="3009" r:id="rId33"/>
    <p:sldId id="3010" r:id="rId34"/>
    <p:sldId id="3011" r:id="rId35"/>
    <p:sldId id="2969" r:id="rId36"/>
    <p:sldId id="2979" r:id="rId37"/>
    <p:sldId id="3021" r:id="rId38"/>
    <p:sldId id="2970" r:id="rId39"/>
    <p:sldId id="2975" r:id="rId40"/>
    <p:sldId id="2976" r:id="rId41"/>
    <p:sldId id="2977" r:id="rId42"/>
    <p:sldId id="2978" r:id="rId43"/>
    <p:sldId id="3032" r:id="rId44"/>
    <p:sldId id="3028" r:id="rId45"/>
    <p:sldId id="3038" r:id="rId46"/>
    <p:sldId id="2938" r:id="rId47"/>
    <p:sldId id="3019" r:id="rId48"/>
    <p:sldId id="3020" r:id="rId49"/>
    <p:sldId id="3002" r:id="rId50"/>
    <p:sldId id="3003" r:id="rId51"/>
    <p:sldId id="3004" r:id="rId52"/>
    <p:sldId id="3005" r:id="rId53"/>
    <p:sldId id="3001" r:id="rId54"/>
    <p:sldId id="3006" r:id="rId55"/>
    <p:sldId id="2072" r:id="rId56"/>
    <p:sldId id="2074" r:id="rId57"/>
    <p:sldId id="3033" r:id="rId58"/>
    <p:sldId id="3034" r:id="rId59"/>
    <p:sldId id="3039" r:id="rId60"/>
    <p:sldId id="3042" r:id="rId61"/>
    <p:sldId id="3040" r:id="rId62"/>
    <p:sldId id="3041" r:id="rId63"/>
    <p:sldId id="3035" r:id="rId64"/>
    <p:sldId id="3036" r:id="rId65"/>
    <p:sldId id="3043" r:id="rId66"/>
    <p:sldId id="3049" r:id="rId67"/>
    <p:sldId id="3050" r:id="rId68"/>
    <p:sldId id="3051" r:id="rId69"/>
    <p:sldId id="3045" r:id="rId70"/>
    <p:sldId id="3046" r:id="rId71"/>
    <p:sldId id="3052" r:id="rId72"/>
    <p:sldId id="3047" r:id="rId73"/>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0000FF"/>
    <a:srgbClr val="990033"/>
    <a:srgbClr val="333399"/>
    <a:srgbClr val="CC66FF"/>
    <a:srgbClr val="CCCCFF"/>
    <a:srgbClr val="6699FF"/>
    <a:srgbClr val="FFCC99"/>
    <a:srgbClr val="CC99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21" autoAdjust="0"/>
    <p:restoredTop sz="87890" autoAdjust="0"/>
  </p:normalViewPr>
  <p:slideViewPr>
    <p:cSldViewPr snapToGrid="0">
      <p:cViewPr varScale="1">
        <p:scale>
          <a:sx n="153" d="100"/>
          <a:sy n="153" d="100"/>
        </p:scale>
        <p:origin x="88" y="96"/>
      </p:cViewPr>
      <p:guideLst>
        <p:guide orient="horz" pos="2160"/>
        <p:guide pos="3840"/>
      </p:guideLst>
    </p:cSldViewPr>
  </p:slideViewPr>
  <p:outlineViewPr>
    <p:cViewPr>
      <p:scale>
        <a:sx n="50" d="100"/>
        <a:sy n="50" d="100"/>
      </p:scale>
      <p:origin x="0" y="-14516"/>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1" d="100"/>
          <a:sy n="81" d="100"/>
        </p:scale>
        <p:origin x="-195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2" y="0"/>
            <a:ext cx="3036888" cy="463550"/>
          </a:xfrm>
          <a:prstGeom prst="rect">
            <a:avLst/>
          </a:prstGeom>
          <a:noFill/>
          <a:ln w="9525">
            <a:noFill/>
            <a:miter lim="800000"/>
            <a:headEnd/>
            <a:tailEnd/>
          </a:ln>
        </p:spPr>
        <p:txBody>
          <a:bodyPr vert="horz" wrap="square" lIns="93129" tIns="46565" rIns="93129" bIns="46565" numCol="1" anchor="t" anchorCtr="0" compatLnSpc="1">
            <a:prstTxWarp prst="textNoShape">
              <a:avLst/>
            </a:prstTxWarp>
          </a:bodyPr>
          <a:lstStyle>
            <a:lvl1pPr defTabSz="931563">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5" y="0"/>
            <a:ext cx="3036887" cy="463550"/>
          </a:xfrm>
          <a:prstGeom prst="rect">
            <a:avLst/>
          </a:prstGeom>
          <a:noFill/>
          <a:ln w="9525">
            <a:noFill/>
            <a:miter lim="800000"/>
            <a:headEnd/>
            <a:tailEnd/>
          </a:ln>
        </p:spPr>
        <p:txBody>
          <a:bodyPr vert="horz" wrap="square" lIns="93129" tIns="46565" rIns="93129" bIns="46565" numCol="1" anchor="t" anchorCtr="0" compatLnSpc="1">
            <a:prstTxWarp prst="textNoShape">
              <a:avLst/>
            </a:prstTxWarp>
          </a:bodyPr>
          <a:lstStyle>
            <a:lvl1pPr algn="r" defTabSz="931563">
              <a:defRPr kumimoji="0" sz="1200"/>
            </a:lvl1pPr>
          </a:lstStyle>
          <a:p>
            <a:pPr>
              <a:defRPr/>
            </a:pPr>
            <a:fld id="{14791C27-DBE9-4EA0-8CE8-D9B1A3DBF91A}" type="datetime1">
              <a:rPr lang="en-US" altLang="en-US" smtClean="0"/>
              <a:t>12/1/2025</a:t>
            </a:fld>
            <a:endParaRPr lang="en-US" altLang="en-US"/>
          </a:p>
        </p:txBody>
      </p:sp>
      <p:sp>
        <p:nvSpPr>
          <p:cNvPr id="14340" name="Rectangle 4"/>
          <p:cNvSpPr>
            <a:spLocks noGrp="1" noChangeArrowheads="1"/>
          </p:cNvSpPr>
          <p:nvPr>
            <p:ph type="ftr" sz="quarter" idx="2"/>
          </p:nvPr>
        </p:nvSpPr>
        <p:spPr bwMode="auto">
          <a:xfrm>
            <a:off x="2" y="8832850"/>
            <a:ext cx="3036888" cy="463550"/>
          </a:xfrm>
          <a:prstGeom prst="rect">
            <a:avLst/>
          </a:prstGeom>
          <a:noFill/>
          <a:ln w="9525">
            <a:noFill/>
            <a:miter lim="800000"/>
            <a:headEnd/>
            <a:tailEnd/>
          </a:ln>
        </p:spPr>
        <p:txBody>
          <a:bodyPr vert="horz" wrap="square" lIns="93129" tIns="46565" rIns="93129" bIns="46565" numCol="1" anchor="b" anchorCtr="0" compatLnSpc="1">
            <a:prstTxWarp prst="textNoShape">
              <a:avLst/>
            </a:prstTxWarp>
          </a:bodyPr>
          <a:lstStyle>
            <a:lvl1pPr defTabSz="931563">
              <a:defRPr kumimoji="0" sz="1200"/>
            </a:lvl1pPr>
          </a:lstStyle>
          <a:p>
            <a:pPr>
              <a:defRPr/>
            </a:pPr>
            <a:r>
              <a:rPr lang="en-US" altLang="en-US"/>
              <a:t>Antitrust</a:t>
            </a:r>
          </a:p>
        </p:txBody>
      </p:sp>
      <p:sp>
        <p:nvSpPr>
          <p:cNvPr id="14341" name="Rectangle 5"/>
          <p:cNvSpPr>
            <a:spLocks noGrp="1" noChangeArrowheads="1"/>
          </p:cNvSpPr>
          <p:nvPr>
            <p:ph type="sldNum" sz="quarter" idx="3"/>
          </p:nvPr>
        </p:nvSpPr>
        <p:spPr bwMode="auto">
          <a:xfrm>
            <a:off x="3973515" y="8832850"/>
            <a:ext cx="3036887" cy="463550"/>
          </a:xfrm>
          <a:prstGeom prst="rect">
            <a:avLst/>
          </a:prstGeom>
          <a:noFill/>
          <a:ln w="9525">
            <a:noFill/>
            <a:miter lim="800000"/>
            <a:headEnd/>
            <a:tailEnd/>
          </a:ln>
        </p:spPr>
        <p:txBody>
          <a:bodyPr vert="horz" wrap="square" lIns="93129" tIns="46565" rIns="93129" bIns="46565" numCol="1" anchor="b" anchorCtr="0" compatLnSpc="1">
            <a:prstTxWarp prst="textNoShape">
              <a:avLst/>
            </a:prstTxWarp>
          </a:bodyPr>
          <a:lstStyle>
            <a:lvl1pPr algn="r" defTabSz="930071">
              <a:defRPr kumimoji="0" sz="1200"/>
            </a:lvl1pPr>
          </a:lstStyle>
          <a:p>
            <a:fld id="{CE54A2E7-E222-4A3B-A277-BB0031A547ED}" type="slidenum">
              <a:rPr lang="en-US" altLang="en-US"/>
              <a:pPr/>
              <a:t>‹#›</a:t>
            </a:fld>
            <a:endParaRPr lang="en-US" altLang="en-US"/>
          </a:p>
        </p:txBody>
      </p:sp>
    </p:spTree>
    <p:extLst>
      <p:ext uri="{BB962C8B-B14F-4D97-AF65-F5344CB8AC3E}">
        <p14:creationId xmlns:p14="http://schemas.microsoft.com/office/powerpoint/2010/main" val="28055197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2" y="0"/>
            <a:ext cx="3036888" cy="463550"/>
          </a:xfrm>
          <a:prstGeom prst="rect">
            <a:avLst/>
          </a:prstGeom>
          <a:noFill/>
          <a:ln w="9525">
            <a:noFill/>
            <a:miter lim="800000"/>
            <a:headEnd/>
            <a:tailEnd/>
          </a:ln>
        </p:spPr>
        <p:txBody>
          <a:bodyPr vert="horz" wrap="square" lIns="93129" tIns="46565" rIns="93129" bIns="46565" numCol="1" anchor="t" anchorCtr="0" compatLnSpc="1">
            <a:prstTxWarp prst="textNoShape">
              <a:avLst/>
            </a:prstTxWarp>
          </a:bodyPr>
          <a:lstStyle>
            <a:lvl1pPr defTabSz="931563">
              <a:defRPr kumimoji="0" sz="1200"/>
            </a:lvl1pPr>
          </a:lstStyle>
          <a:p>
            <a:pPr>
              <a:defRPr/>
            </a:pPr>
            <a:endParaRPr lang="en-US" altLang="en-US"/>
          </a:p>
        </p:txBody>
      </p:sp>
      <p:sp>
        <p:nvSpPr>
          <p:cNvPr id="62467"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40" y="4416427"/>
            <a:ext cx="5140325" cy="4181475"/>
          </a:xfrm>
          <a:prstGeom prst="rect">
            <a:avLst/>
          </a:prstGeom>
          <a:noFill/>
          <a:ln w="9525">
            <a:noFill/>
            <a:miter lim="800000"/>
            <a:headEnd/>
            <a:tailEnd/>
          </a:ln>
        </p:spPr>
        <p:txBody>
          <a:bodyPr vert="horz" wrap="square" lIns="93129" tIns="46565" rIns="93129" bIns="46565"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5" y="0"/>
            <a:ext cx="3036887" cy="463550"/>
          </a:xfrm>
          <a:prstGeom prst="rect">
            <a:avLst/>
          </a:prstGeom>
          <a:noFill/>
          <a:ln w="9525">
            <a:noFill/>
            <a:miter lim="800000"/>
            <a:headEnd/>
            <a:tailEnd/>
          </a:ln>
        </p:spPr>
        <p:txBody>
          <a:bodyPr vert="horz" wrap="square" lIns="93129" tIns="46565" rIns="93129" bIns="46565" numCol="1" anchor="t" anchorCtr="0" compatLnSpc="1">
            <a:prstTxWarp prst="textNoShape">
              <a:avLst/>
            </a:prstTxWarp>
          </a:bodyPr>
          <a:lstStyle>
            <a:lvl1pPr algn="r" defTabSz="931563">
              <a:defRPr kumimoji="0" sz="1200"/>
            </a:lvl1pPr>
          </a:lstStyle>
          <a:p>
            <a:pPr>
              <a:defRPr/>
            </a:pPr>
            <a:fld id="{827A2143-C997-4084-94AB-F5AB0294250D}" type="datetime1">
              <a:rPr lang="en-US" altLang="en-US" smtClean="0"/>
              <a:t>12/1/2025</a:t>
            </a:fld>
            <a:endParaRPr lang="en-US" altLang="en-US"/>
          </a:p>
        </p:txBody>
      </p:sp>
      <p:sp>
        <p:nvSpPr>
          <p:cNvPr id="2060" name="Rectangle 12"/>
          <p:cNvSpPr>
            <a:spLocks noGrp="1" noChangeArrowheads="1"/>
          </p:cNvSpPr>
          <p:nvPr>
            <p:ph type="ftr" sz="quarter" idx="4"/>
          </p:nvPr>
        </p:nvSpPr>
        <p:spPr bwMode="auto">
          <a:xfrm>
            <a:off x="2" y="8832850"/>
            <a:ext cx="3036888" cy="463550"/>
          </a:xfrm>
          <a:prstGeom prst="rect">
            <a:avLst/>
          </a:prstGeom>
          <a:noFill/>
          <a:ln w="9525">
            <a:noFill/>
            <a:miter lim="800000"/>
            <a:headEnd/>
            <a:tailEnd/>
          </a:ln>
        </p:spPr>
        <p:txBody>
          <a:bodyPr vert="horz" wrap="square" lIns="93129" tIns="46565" rIns="93129" bIns="46565" numCol="1" anchor="b" anchorCtr="0" compatLnSpc="1">
            <a:prstTxWarp prst="textNoShape">
              <a:avLst/>
            </a:prstTxWarp>
          </a:bodyPr>
          <a:lstStyle>
            <a:lvl1pPr defTabSz="931563">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3515" y="8832850"/>
            <a:ext cx="3036887" cy="463550"/>
          </a:xfrm>
          <a:prstGeom prst="rect">
            <a:avLst/>
          </a:prstGeom>
          <a:noFill/>
          <a:ln w="9525">
            <a:noFill/>
            <a:miter lim="800000"/>
            <a:headEnd/>
            <a:tailEnd/>
          </a:ln>
        </p:spPr>
        <p:txBody>
          <a:bodyPr vert="horz" wrap="square" lIns="93129" tIns="46565" rIns="93129" bIns="46565" numCol="1" anchor="b" anchorCtr="0" compatLnSpc="1">
            <a:prstTxWarp prst="textNoShape">
              <a:avLst/>
            </a:prstTxWarp>
          </a:bodyPr>
          <a:lstStyle>
            <a:lvl1pPr algn="r" defTabSz="930071">
              <a:defRPr kumimoji="0" sz="1200"/>
            </a:lvl1pPr>
          </a:lstStyle>
          <a:p>
            <a:fld id="{B687A2CD-3199-4C32-A7BE-6608E212D1A3}" type="slidenum">
              <a:rPr lang="en-US" altLang="en-US"/>
              <a:pPr/>
              <a:t>‹#›</a:t>
            </a:fld>
            <a:endParaRPr lang="en-US" altLang="en-US"/>
          </a:p>
        </p:txBody>
      </p:sp>
    </p:spTree>
    <p:extLst>
      <p:ext uri="{BB962C8B-B14F-4D97-AF65-F5344CB8AC3E}">
        <p14:creationId xmlns:p14="http://schemas.microsoft.com/office/powerpoint/2010/main" val="51661226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71">
              <a:defRPr kumimoji="1" sz="2400">
                <a:solidFill>
                  <a:schemeClr val="tx1"/>
                </a:solidFill>
                <a:latin typeface="Times New Roman" panose="02020603050405020304" pitchFamily="18" charset="0"/>
              </a:defRPr>
            </a:lvl1pPr>
            <a:lvl2pPr marL="742786" indent="-285687" defTabSz="930071">
              <a:defRPr kumimoji="1" sz="2400">
                <a:solidFill>
                  <a:schemeClr val="tx1"/>
                </a:solidFill>
                <a:latin typeface="Times New Roman" panose="02020603050405020304" pitchFamily="18" charset="0"/>
              </a:defRPr>
            </a:lvl2pPr>
            <a:lvl3pPr marL="1142750" indent="-228549" defTabSz="930071">
              <a:defRPr kumimoji="1" sz="2400">
                <a:solidFill>
                  <a:schemeClr val="tx1"/>
                </a:solidFill>
                <a:latin typeface="Times New Roman" panose="02020603050405020304" pitchFamily="18" charset="0"/>
              </a:defRPr>
            </a:lvl3pPr>
            <a:lvl4pPr marL="1599848" indent="-228549" defTabSz="930071">
              <a:defRPr kumimoji="1" sz="2400">
                <a:solidFill>
                  <a:schemeClr val="tx1"/>
                </a:solidFill>
                <a:latin typeface="Times New Roman" panose="02020603050405020304" pitchFamily="18" charset="0"/>
              </a:defRPr>
            </a:lvl4pPr>
            <a:lvl5pPr marL="2056948" indent="-228549" defTabSz="930071">
              <a:defRPr kumimoji="1" sz="2400">
                <a:solidFill>
                  <a:schemeClr val="tx1"/>
                </a:solidFill>
                <a:latin typeface="Times New Roman" panose="02020603050405020304" pitchFamily="18" charset="0"/>
              </a:defRPr>
            </a:lvl5pPr>
            <a:lvl6pPr marL="2514049"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6pPr>
            <a:lvl7pPr marL="2971148"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7pPr>
            <a:lvl8pPr marL="3428247"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8pPr>
            <a:lvl9pPr marL="3885348"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9pPr>
          </a:lstStyle>
          <a:p>
            <a:fld id="{666E85FD-66AA-4740-8CC5-4AA6CF4E5824}" type="datetime1">
              <a:rPr kumimoji="0" lang="en-US" altLang="en-US" sz="1200"/>
              <a:t>12/1/2025</a:t>
            </a:fld>
            <a:endParaRPr kumimoji="0" lang="en-US" altLang="en-US" sz="1200"/>
          </a:p>
        </p:txBody>
      </p:sp>
      <p:sp>
        <p:nvSpPr>
          <p:cNvPr id="6349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71">
              <a:defRPr kumimoji="1" sz="2400">
                <a:solidFill>
                  <a:schemeClr val="tx1"/>
                </a:solidFill>
                <a:latin typeface="Times New Roman" panose="02020603050405020304" pitchFamily="18" charset="0"/>
              </a:defRPr>
            </a:lvl1pPr>
            <a:lvl2pPr marL="742786" indent="-285687" defTabSz="930071">
              <a:defRPr kumimoji="1" sz="2400">
                <a:solidFill>
                  <a:schemeClr val="tx1"/>
                </a:solidFill>
                <a:latin typeface="Times New Roman" panose="02020603050405020304" pitchFamily="18" charset="0"/>
              </a:defRPr>
            </a:lvl2pPr>
            <a:lvl3pPr marL="1142750" indent="-228549" defTabSz="930071">
              <a:defRPr kumimoji="1" sz="2400">
                <a:solidFill>
                  <a:schemeClr val="tx1"/>
                </a:solidFill>
                <a:latin typeface="Times New Roman" panose="02020603050405020304" pitchFamily="18" charset="0"/>
              </a:defRPr>
            </a:lvl3pPr>
            <a:lvl4pPr marL="1599848" indent="-228549" defTabSz="930071">
              <a:defRPr kumimoji="1" sz="2400">
                <a:solidFill>
                  <a:schemeClr val="tx1"/>
                </a:solidFill>
                <a:latin typeface="Times New Roman" panose="02020603050405020304" pitchFamily="18" charset="0"/>
              </a:defRPr>
            </a:lvl4pPr>
            <a:lvl5pPr marL="2056948" indent="-228549" defTabSz="930071">
              <a:defRPr kumimoji="1" sz="2400">
                <a:solidFill>
                  <a:schemeClr val="tx1"/>
                </a:solidFill>
                <a:latin typeface="Times New Roman" panose="02020603050405020304" pitchFamily="18" charset="0"/>
              </a:defRPr>
            </a:lvl5pPr>
            <a:lvl6pPr marL="2514049"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6pPr>
            <a:lvl7pPr marL="2971148"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7pPr>
            <a:lvl8pPr marL="3428247"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8pPr>
            <a:lvl9pPr marL="3885348"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9pPr>
          </a:lstStyle>
          <a:p>
            <a:fld id="{78D1AECA-EEC5-435F-AA37-C0BA842B53FC}" type="slidenum">
              <a:rPr kumimoji="0" lang="en-US" altLang="en-US" sz="1200"/>
              <a:pPr/>
              <a:t>1</a:t>
            </a:fld>
            <a:endParaRPr kumimoji="0" lang="en-US" altLang="en-US" sz="1200"/>
          </a:p>
        </p:txBody>
      </p:sp>
      <p:sp>
        <p:nvSpPr>
          <p:cNvPr id="63492" name="Rectangle 2"/>
          <p:cNvSpPr>
            <a:spLocks noGrp="1" noRot="1" noChangeAspect="1" noChangeArrowheads="1" noTextEdit="1"/>
          </p:cNvSpPr>
          <p:nvPr>
            <p:ph type="sldImg"/>
          </p:nvPr>
        </p:nvSpPr>
        <p:spPr>
          <a:xfrm>
            <a:off x="406400" y="698500"/>
            <a:ext cx="6197600" cy="3486150"/>
          </a:xfrm>
          <a:ln/>
        </p:spPr>
      </p:sp>
      <p:sp>
        <p:nvSpPr>
          <p:cNvPr id="63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776017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Google.com</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12/1/2025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49</a:t>
            </a:fld>
            <a:endParaRPr lang="en-US" altLang="en-US"/>
          </a:p>
        </p:txBody>
      </p:sp>
    </p:spTree>
    <p:extLst>
      <p:ext uri="{BB962C8B-B14F-4D97-AF65-F5344CB8AC3E}">
        <p14:creationId xmlns:p14="http://schemas.microsoft.com/office/powerpoint/2010/main" val="429442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827A2143-C997-4084-94AB-F5AB0294250D}" type="datetime1">
              <a:rPr lang="en-US" altLang="en-US" smtClean="0"/>
              <a:t>12/1/2025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51</a:t>
            </a:fld>
            <a:endParaRPr lang="en-US" altLang="en-US"/>
          </a:p>
        </p:txBody>
      </p:sp>
    </p:spTree>
    <p:extLst>
      <p:ext uri="{BB962C8B-B14F-4D97-AF65-F5344CB8AC3E}">
        <p14:creationId xmlns:p14="http://schemas.microsoft.com/office/powerpoint/2010/main" val="1925127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https://www.perplexity.ai/comet</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12/1/2025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53</a:t>
            </a:fld>
            <a:endParaRPr lang="en-US" altLang="en-US"/>
          </a:p>
        </p:txBody>
      </p:sp>
    </p:spTree>
    <p:extLst>
      <p:ext uri="{BB962C8B-B14F-4D97-AF65-F5344CB8AC3E}">
        <p14:creationId xmlns:p14="http://schemas.microsoft.com/office/powerpoint/2010/main" val="1799075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https://openai.com/index/introducing-chatgpt-atlas/</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12/1/2025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54</a:t>
            </a:fld>
            <a:endParaRPr lang="en-US" altLang="en-US"/>
          </a:p>
        </p:txBody>
      </p:sp>
    </p:spTree>
    <p:extLst>
      <p:ext uri="{BB962C8B-B14F-4D97-AF65-F5344CB8AC3E}">
        <p14:creationId xmlns:p14="http://schemas.microsoft.com/office/powerpoint/2010/main" val="22282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https://www.wsj.com/politics/policy/antitrust-mergers-companies-risk-e2bfdc4b</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12/1/2025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2</a:t>
            </a:fld>
            <a:endParaRPr lang="en-US" altLang="en-US"/>
          </a:p>
        </p:txBody>
      </p:sp>
    </p:spTree>
    <p:extLst>
      <p:ext uri="{BB962C8B-B14F-4D97-AF65-F5344CB8AC3E}">
        <p14:creationId xmlns:p14="http://schemas.microsoft.com/office/powerpoint/2010/main" val="3049880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406B9-D566-D74B-6FB9-C4B3335AEB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999970-7562-503F-2E54-4535B08D8A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2B0C95-F0C5-2AFD-E472-61FA2604C3FA}"/>
              </a:ext>
            </a:extLst>
          </p:cNvPr>
          <p:cNvSpPr>
            <a:spLocks noGrp="1"/>
          </p:cNvSpPr>
          <p:nvPr>
            <p:ph type="body" idx="1"/>
          </p:nvPr>
        </p:nvSpPr>
        <p:spPr/>
        <p:txBody>
          <a:bodyPr/>
          <a:lstStyle/>
          <a:p>
            <a:r>
              <a:rPr lang="en-US" dirty="0"/>
              <a:t>https://www.wsj.com/politics/policy/antitrust-mergers-companies-risk-e2bfdc4b</a:t>
            </a:r>
          </a:p>
        </p:txBody>
      </p:sp>
      <p:sp>
        <p:nvSpPr>
          <p:cNvPr id="4" name="Date Placeholder 3">
            <a:extLst>
              <a:ext uri="{FF2B5EF4-FFF2-40B4-BE49-F238E27FC236}">
                <a16:creationId xmlns:a16="http://schemas.microsoft.com/office/drawing/2014/main" id="{0338CE63-E2BC-DE78-5A24-6411270FA216}"/>
              </a:ext>
            </a:extLst>
          </p:cNvPr>
          <p:cNvSpPr>
            <a:spLocks noGrp="1"/>
          </p:cNvSpPr>
          <p:nvPr>
            <p:ph type="dt" idx="1"/>
          </p:nvPr>
        </p:nvSpPr>
        <p:spPr/>
        <p:txBody>
          <a:bodyPr/>
          <a:lstStyle/>
          <a:p>
            <a:pPr>
              <a:defRPr/>
            </a:pPr>
            <a:fld id="{827A2143-C997-4084-94AB-F5AB0294250D}" type="datetime1">
              <a:rPr lang="en-US" altLang="en-US" smtClean="0"/>
              <a:t>12/1/2025</a:t>
            </a:fld>
            <a:endParaRPr lang="en-US" altLang="en-US"/>
          </a:p>
        </p:txBody>
      </p:sp>
      <p:sp>
        <p:nvSpPr>
          <p:cNvPr id="5" name="Slide Number Placeholder 4">
            <a:extLst>
              <a:ext uri="{FF2B5EF4-FFF2-40B4-BE49-F238E27FC236}">
                <a16:creationId xmlns:a16="http://schemas.microsoft.com/office/drawing/2014/main" id="{51A7D11D-20D9-2BF0-FD11-8F8520099C07}"/>
              </a:ext>
            </a:extLst>
          </p:cNvPr>
          <p:cNvSpPr>
            <a:spLocks noGrp="1"/>
          </p:cNvSpPr>
          <p:nvPr>
            <p:ph type="sldNum" sz="quarter" idx="5"/>
          </p:nvPr>
        </p:nvSpPr>
        <p:spPr/>
        <p:txBody>
          <a:bodyPr/>
          <a:lstStyle/>
          <a:p>
            <a:fld id="{B687A2CD-3199-4C32-A7BE-6608E212D1A3}" type="slidenum">
              <a:rPr lang="en-US" altLang="en-US" smtClean="0"/>
              <a:pPr/>
              <a:t>3</a:t>
            </a:fld>
            <a:endParaRPr lang="en-US" altLang="en-US"/>
          </a:p>
        </p:txBody>
      </p:sp>
    </p:spTree>
    <p:extLst>
      <p:ext uri="{BB962C8B-B14F-4D97-AF65-F5344CB8AC3E}">
        <p14:creationId xmlns:p14="http://schemas.microsoft.com/office/powerpoint/2010/main" val="818176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B4BFA-E13B-B82C-BFE7-D4DAB1FFB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3C1DA-4AF7-BB39-4588-3A45A2694E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8433F-DEA5-A256-1DCD-EC484D50731F}"/>
              </a:ext>
            </a:extLst>
          </p:cNvPr>
          <p:cNvSpPr>
            <a:spLocks noGrp="1"/>
          </p:cNvSpPr>
          <p:nvPr>
            <p:ph type="body" idx="1"/>
          </p:nvPr>
        </p:nvSpPr>
        <p:spPr/>
        <p:txBody>
          <a:bodyPr/>
          <a:lstStyle/>
          <a:p>
            <a:r>
              <a:rPr lang="en-US" dirty="0"/>
              <a:t>https://www.wsj.com/politics/policy/antitrust-mergers-companies-risk-e2bfdc4b</a:t>
            </a:r>
          </a:p>
        </p:txBody>
      </p:sp>
      <p:sp>
        <p:nvSpPr>
          <p:cNvPr id="4" name="Date Placeholder 3">
            <a:extLst>
              <a:ext uri="{FF2B5EF4-FFF2-40B4-BE49-F238E27FC236}">
                <a16:creationId xmlns:a16="http://schemas.microsoft.com/office/drawing/2014/main" id="{F2510805-7ABF-53A0-95ED-B2CE9F25E077}"/>
              </a:ext>
            </a:extLst>
          </p:cNvPr>
          <p:cNvSpPr>
            <a:spLocks noGrp="1"/>
          </p:cNvSpPr>
          <p:nvPr>
            <p:ph type="dt" idx="1"/>
          </p:nvPr>
        </p:nvSpPr>
        <p:spPr/>
        <p:txBody>
          <a:bodyPr/>
          <a:lstStyle/>
          <a:p>
            <a:pPr>
              <a:defRPr/>
            </a:pPr>
            <a:fld id="{827A2143-C997-4084-94AB-F5AB0294250D}" type="datetime1">
              <a:rPr lang="en-US" altLang="en-US" smtClean="0"/>
              <a:t>12/1/2025</a:t>
            </a:fld>
            <a:endParaRPr lang="en-US" altLang="en-US"/>
          </a:p>
        </p:txBody>
      </p:sp>
      <p:sp>
        <p:nvSpPr>
          <p:cNvPr id="5" name="Slide Number Placeholder 4">
            <a:extLst>
              <a:ext uri="{FF2B5EF4-FFF2-40B4-BE49-F238E27FC236}">
                <a16:creationId xmlns:a16="http://schemas.microsoft.com/office/drawing/2014/main" id="{17B3564D-7759-F2EC-C8DE-AF03665BA53E}"/>
              </a:ext>
            </a:extLst>
          </p:cNvPr>
          <p:cNvSpPr>
            <a:spLocks noGrp="1"/>
          </p:cNvSpPr>
          <p:nvPr>
            <p:ph type="sldNum" sz="quarter" idx="5"/>
          </p:nvPr>
        </p:nvSpPr>
        <p:spPr/>
        <p:txBody>
          <a:bodyPr/>
          <a:lstStyle/>
          <a:p>
            <a:fld id="{B687A2CD-3199-4C32-A7BE-6608E212D1A3}" type="slidenum">
              <a:rPr lang="en-US" altLang="en-US" smtClean="0"/>
              <a:pPr/>
              <a:t>4</a:t>
            </a:fld>
            <a:endParaRPr lang="en-US" altLang="en-US"/>
          </a:p>
        </p:txBody>
      </p:sp>
    </p:spTree>
    <p:extLst>
      <p:ext uri="{BB962C8B-B14F-4D97-AF65-F5344CB8AC3E}">
        <p14:creationId xmlns:p14="http://schemas.microsoft.com/office/powerpoint/2010/main" val="1326468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3B354-1447-BECD-5F56-BF6B60CCE1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E64C1-630D-4E8C-38B0-EB0D262EAB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C5AC5B-D4C6-066A-DEBB-0B20BFB3C6C9}"/>
              </a:ext>
            </a:extLst>
          </p:cNvPr>
          <p:cNvSpPr>
            <a:spLocks noGrp="1"/>
          </p:cNvSpPr>
          <p:nvPr>
            <p:ph type="body" idx="1"/>
          </p:nvPr>
        </p:nvSpPr>
        <p:spPr/>
        <p:txBody>
          <a:bodyPr/>
          <a:lstStyle/>
          <a:p>
            <a:r>
              <a:rPr lang="en-US" dirty="0"/>
              <a:t>https://www.wsj.com/politics/policy/antitrust-mergers-companies-risk-e2bfdc4b</a:t>
            </a:r>
          </a:p>
        </p:txBody>
      </p:sp>
      <p:sp>
        <p:nvSpPr>
          <p:cNvPr id="4" name="Date Placeholder 3">
            <a:extLst>
              <a:ext uri="{FF2B5EF4-FFF2-40B4-BE49-F238E27FC236}">
                <a16:creationId xmlns:a16="http://schemas.microsoft.com/office/drawing/2014/main" id="{1F886AE3-5FA0-2D16-09ED-AED5A20D86FF}"/>
              </a:ext>
            </a:extLst>
          </p:cNvPr>
          <p:cNvSpPr>
            <a:spLocks noGrp="1"/>
          </p:cNvSpPr>
          <p:nvPr>
            <p:ph type="dt" idx="1"/>
          </p:nvPr>
        </p:nvSpPr>
        <p:spPr/>
        <p:txBody>
          <a:bodyPr/>
          <a:lstStyle/>
          <a:p>
            <a:pPr>
              <a:defRPr/>
            </a:pPr>
            <a:fld id="{827A2143-C997-4084-94AB-F5AB0294250D}" type="datetime1">
              <a:rPr lang="en-US" altLang="en-US" smtClean="0"/>
              <a:t>12/1/2025</a:t>
            </a:fld>
            <a:endParaRPr lang="en-US" altLang="en-US"/>
          </a:p>
        </p:txBody>
      </p:sp>
      <p:sp>
        <p:nvSpPr>
          <p:cNvPr id="5" name="Slide Number Placeholder 4">
            <a:extLst>
              <a:ext uri="{FF2B5EF4-FFF2-40B4-BE49-F238E27FC236}">
                <a16:creationId xmlns:a16="http://schemas.microsoft.com/office/drawing/2014/main" id="{B58CDA74-2F8C-05F2-51AB-50D16CEB61C8}"/>
              </a:ext>
            </a:extLst>
          </p:cNvPr>
          <p:cNvSpPr>
            <a:spLocks noGrp="1"/>
          </p:cNvSpPr>
          <p:nvPr>
            <p:ph type="sldNum" sz="quarter" idx="5"/>
          </p:nvPr>
        </p:nvSpPr>
        <p:spPr/>
        <p:txBody>
          <a:bodyPr/>
          <a:lstStyle/>
          <a:p>
            <a:fld id="{B687A2CD-3199-4C32-A7BE-6608E212D1A3}" type="slidenum">
              <a:rPr lang="en-US" altLang="en-US" smtClean="0"/>
              <a:pPr/>
              <a:t>5</a:t>
            </a:fld>
            <a:endParaRPr lang="en-US" altLang="en-US"/>
          </a:p>
        </p:txBody>
      </p:sp>
    </p:spTree>
    <p:extLst>
      <p:ext uri="{BB962C8B-B14F-4D97-AF65-F5344CB8AC3E}">
        <p14:creationId xmlns:p14="http://schemas.microsoft.com/office/powerpoint/2010/main" val="4092771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https://papers.ssrn.com/sol3/papers.cfm?abstract_id=5396537</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12/1/2025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6</a:t>
            </a:fld>
            <a:endParaRPr lang="en-US" altLang="en-US"/>
          </a:p>
        </p:txBody>
      </p:sp>
    </p:spTree>
    <p:extLst>
      <p:ext uri="{BB962C8B-B14F-4D97-AF65-F5344CB8AC3E}">
        <p14:creationId xmlns:p14="http://schemas.microsoft.com/office/powerpoint/2010/main" val="4082981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https://www.justice.gov/atr/us-and-plaintiff-states-v-google-llc-2020-trial-exhibits</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12/1/2025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25</a:t>
            </a:fld>
            <a:endParaRPr lang="en-US" altLang="en-US"/>
          </a:p>
        </p:txBody>
      </p:sp>
    </p:spTree>
    <p:extLst>
      <p:ext uri="{BB962C8B-B14F-4D97-AF65-F5344CB8AC3E}">
        <p14:creationId xmlns:p14="http://schemas.microsoft.com/office/powerpoint/2010/main" val="700274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https://www.justice.gov/atr/us-and-plaintiff-states-v-google-llc-2020-trial-exhibits</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12/1/2025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26</a:t>
            </a:fld>
            <a:endParaRPr lang="en-US" altLang="en-US"/>
          </a:p>
        </p:txBody>
      </p:sp>
    </p:spTree>
    <p:extLst>
      <p:ext uri="{BB962C8B-B14F-4D97-AF65-F5344CB8AC3E}">
        <p14:creationId xmlns:p14="http://schemas.microsoft.com/office/powerpoint/2010/main" val="1092395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https://gs.statcounter.com/press/new-statcounter-ai-data-finds-chatgpt-sends-79-perc-of-all-chatbot-referrals-to-websites</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12/1/2025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47</a:t>
            </a:fld>
            <a:endParaRPr lang="en-US" altLang="en-US"/>
          </a:p>
        </p:txBody>
      </p:sp>
    </p:spTree>
    <p:extLst>
      <p:ext uri="{BB962C8B-B14F-4D97-AF65-F5344CB8AC3E}">
        <p14:creationId xmlns:p14="http://schemas.microsoft.com/office/powerpoint/2010/main" val="1475036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23F8BDD3-D26E-429B-8110-EB95361CB47A}" type="datetime4">
              <a:rPr lang="en-US" smtClean="0"/>
              <a:t>December 1,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r>
              <a:rPr lang="en-US" altLang="en-US"/>
              <a:t>Copyright © 2000-12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4D0AC881-CE2B-4931-B665-1992A3F4D9EB}" type="slidenum">
              <a:rPr lang="en-US" altLang="en-US"/>
              <a:pPr/>
              <a:t>‹#›</a:t>
            </a:fld>
            <a:endParaRPr lang="en-US" altLang="en-US"/>
          </a:p>
        </p:txBody>
      </p:sp>
    </p:spTree>
    <p:extLst>
      <p:ext uri="{BB962C8B-B14F-4D97-AF65-F5344CB8AC3E}">
        <p14:creationId xmlns:p14="http://schemas.microsoft.com/office/powerpoint/2010/main" val="2960645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AD90C56E-EE73-43A9-B66D-3D56C2AE4478}" type="datetime4">
              <a:rPr lang="en-US" smtClean="0"/>
              <a:t>December 1,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D69FBF7C-CF92-4B56-B133-167531562766}" type="slidenum">
              <a:rPr lang="en-US" altLang="en-US"/>
              <a:pPr/>
              <a:t>‹#›</a:t>
            </a:fld>
            <a:endParaRPr lang="en-US" altLang="en-US"/>
          </a:p>
        </p:txBody>
      </p:sp>
    </p:spTree>
    <p:extLst>
      <p:ext uri="{BB962C8B-B14F-4D97-AF65-F5344CB8AC3E}">
        <p14:creationId xmlns:p14="http://schemas.microsoft.com/office/powerpoint/2010/main" val="1531109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B4B2DB74-D450-4AB6-B36C-A5A05DFB8A1E}" type="datetime4">
              <a:rPr lang="en-US" smtClean="0"/>
              <a:t>December 1,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0E267FA4-9B8B-4900-8527-5B0E7E7AEEC0}" type="slidenum">
              <a:rPr lang="en-US" altLang="en-US"/>
              <a:pPr/>
              <a:t>‹#›</a:t>
            </a:fld>
            <a:endParaRPr lang="en-US" altLang="en-US"/>
          </a:p>
        </p:txBody>
      </p:sp>
    </p:spTree>
    <p:extLst>
      <p:ext uri="{BB962C8B-B14F-4D97-AF65-F5344CB8AC3E}">
        <p14:creationId xmlns:p14="http://schemas.microsoft.com/office/powerpoint/2010/main" val="11273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fld id="{67ACC448-C4FE-46D2-A83B-F1B1A33F2EEE}" type="datetime4">
              <a:rPr lang="en-US" smtClean="0"/>
              <a:t>December 1, 2025</a:t>
            </a:fld>
            <a:endParaRPr lang="en-US" altLang="en-US">
              <a:solidFill>
                <a:schemeClr val="bg2"/>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8" name="Rectangle 7"/>
          <p:cNvSpPr>
            <a:spLocks noGrp="1" noChangeArrowheads="1"/>
          </p:cNvSpPr>
          <p:nvPr>
            <p:ph type="sldNum" sz="quarter" idx="12"/>
          </p:nvPr>
        </p:nvSpPr>
        <p:spPr>
          <a:ln/>
        </p:spPr>
        <p:txBody>
          <a:bodyPr/>
          <a:lstStyle>
            <a:lvl1pPr>
              <a:defRPr/>
            </a:lvl1pPr>
          </a:lstStyle>
          <a:p>
            <a:fld id="{C9CBE4FA-6BD7-4514-957D-C7E80A6686AE}" type="slidenum">
              <a:rPr lang="en-US" altLang="en-US"/>
              <a:pPr/>
              <a:t>‹#›</a:t>
            </a:fld>
            <a:endParaRPr lang="en-US" altLang="en-US"/>
          </a:p>
        </p:txBody>
      </p:sp>
    </p:spTree>
    <p:extLst>
      <p:ext uri="{BB962C8B-B14F-4D97-AF65-F5344CB8AC3E}">
        <p14:creationId xmlns:p14="http://schemas.microsoft.com/office/powerpoint/2010/main" val="1124935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p:cNvSpPr>
            <a:spLocks noGrp="1" noChangeArrowheads="1"/>
          </p:cNvSpPr>
          <p:nvPr>
            <p:ph type="sldNum" sz="quarter" idx="12"/>
          </p:nvPr>
        </p:nvSpPr>
        <p:spPr>
          <a:ln/>
        </p:spPr>
        <p:txBody>
          <a:bodyPr/>
          <a:lstStyle>
            <a:lvl1pPr>
              <a:defRPr/>
            </a:lvl1pPr>
          </a:lstStyle>
          <a:p>
            <a:fld id="{A9BB65D3-8851-479C-9AFD-E9130CA963EA}" type="slidenum">
              <a:rPr lang="en-US" altLang="en-US"/>
              <a:pPr/>
              <a:t>‹#›</a:t>
            </a:fld>
            <a:endParaRPr lang="en-US" altLang="en-US"/>
          </a:p>
        </p:txBody>
      </p:sp>
    </p:spTree>
    <p:extLst>
      <p:ext uri="{BB962C8B-B14F-4D97-AF65-F5344CB8AC3E}">
        <p14:creationId xmlns:p14="http://schemas.microsoft.com/office/powerpoint/2010/main" val="1610870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D5EC0F1C-39D2-4354-A76C-FBD09C36F3A6}" type="datetime4">
              <a:rPr lang="en-US" smtClean="0"/>
              <a:t>December 1,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333DDBBA-A248-4FF6-9153-72BB68602365}" type="slidenum">
              <a:rPr lang="en-US" altLang="en-US"/>
              <a:pPr/>
              <a:t>‹#›</a:t>
            </a:fld>
            <a:endParaRPr lang="en-US" altLang="en-US"/>
          </a:p>
        </p:txBody>
      </p:sp>
    </p:spTree>
    <p:extLst>
      <p:ext uri="{BB962C8B-B14F-4D97-AF65-F5344CB8AC3E}">
        <p14:creationId xmlns:p14="http://schemas.microsoft.com/office/powerpoint/2010/main" val="4115237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AA37A2D0-B5E9-47AC-B36B-34F5562EB1AE}" type="datetime4">
              <a:rPr lang="en-US" smtClean="0"/>
              <a:t>December 1,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7738CC13-4CB2-46A0-B63C-E029290DBA35}" type="slidenum">
              <a:rPr lang="en-US" altLang="en-US"/>
              <a:pPr/>
              <a:t>‹#›</a:t>
            </a:fld>
            <a:endParaRPr lang="en-US" altLang="en-US"/>
          </a:p>
        </p:txBody>
      </p:sp>
    </p:spTree>
    <p:extLst>
      <p:ext uri="{BB962C8B-B14F-4D97-AF65-F5344CB8AC3E}">
        <p14:creationId xmlns:p14="http://schemas.microsoft.com/office/powerpoint/2010/main" val="2507654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DC0DAB58-52BE-4C8F-A44B-8B2A759EB65D}" type="datetime4">
              <a:rPr lang="en-US" smtClean="0"/>
              <a:t>December 1,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FFDD4497-3A41-4B35-B6DA-BF17300563F9}" type="slidenum">
              <a:rPr lang="en-US" altLang="en-US"/>
              <a:pPr/>
              <a:t>‹#›</a:t>
            </a:fld>
            <a:endParaRPr lang="en-US" altLang="en-US"/>
          </a:p>
        </p:txBody>
      </p:sp>
    </p:spTree>
    <p:extLst>
      <p:ext uri="{BB962C8B-B14F-4D97-AF65-F5344CB8AC3E}">
        <p14:creationId xmlns:p14="http://schemas.microsoft.com/office/powerpoint/2010/main" val="845229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799206B7-3FD8-450E-A9C3-4FA23D427247}" type="datetime4">
              <a:rPr lang="en-US" smtClean="0"/>
              <a:t>December 1,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61FBED3C-FAB8-49B5-BEEA-CD66F45BBE3F}" type="slidenum">
              <a:rPr lang="en-US" altLang="en-US"/>
              <a:pPr/>
              <a:t>‹#›</a:t>
            </a:fld>
            <a:endParaRPr lang="en-US" altLang="en-US"/>
          </a:p>
        </p:txBody>
      </p:sp>
    </p:spTree>
    <p:extLst>
      <p:ext uri="{BB962C8B-B14F-4D97-AF65-F5344CB8AC3E}">
        <p14:creationId xmlns:p14="http://schemas.microsoft.com/office/powerpoint/2010/main" val="1377480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8BC2691F-CDA9-4D2F-9E4A-08626480EE0D}" type="datetime4">
              <a:rPr lang="en-US" smtClean="0"/>
              <a:t>December 1,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C491F945-C11D-423F-9A26-A89AB4A0FF39}" type="slidenum">
              <a:rPr lang="en-US" altLang="en-US"/>
              <a:pPr/>
              <a:t>‹#›</a:t>
            </a:fld>
            <a:endParaRPr lang="en-US" altLang="en-US"/>
          </a:p>
        </p:txBody>
      </p:sp>
    </p:spTree>
    <p:extLst>
      <p:ext uri="{BB962C8B-B14F-4D97-AF65-F5344CB8AC3E}">
        <p14:creationId xmlns:p14="http://schemas.microsoft.com/office/powerpoint/2010/main" val="442260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4DB342B-169B-482D-B7B0-D060A7FD6170}" type="datetime4">
              <a:rPr lang="en-US" smtClean="0"/>
              <a:t>December 1,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7797893C-893B-4C27-AA2E-3CBA50B6934B}" type="slidenum">
              <a:rPr lang="en-US" altLang="en-US"/>
              <a:pPr/>
              <a:t>‹#›</a:t>
            </a:fld>
            <a:endParaRPr lang="en-US" altLang="en-US"/>
          </a:p>
        </p:txBody>
      </p:sp>
    </p:spTree>
    <p:extLst>
      <p:ext uri="{BB962C8B-B14F-4D97-AF65-F5344CB8AC3E}">
        <p14:creationId xmlns:p14="http://schemas.microsoft.com/office/powerpoint/2010/main" val="2500367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2B34A918-AB9F-4EC7-8F21-99B7EC8CE0A4}" type="datetime4">
              <a:rPr lang="en-US" smtClean="0"/>
              <a:t>December 1,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551AC9D2-18D7-4366-B7A9-E9A77E20372C}" type="slidenum">
              <a:rPr lang="en-US" altLang="en-US"/>
              <a:pPr/>
              <a:t>‹#›</a:t>
            </a:fld>
            <a:endParaRPr lang="en-US" altLang="en-US"/>
          </a:p>
        </p:txBody>
      </p:sp>
    </p:spTree>
    <p:extLst>
      <p:ext uri="{BB962C8B-B14F-4D97-AF65-F5344CB8AC3E}">
        <p14:creationId xmlns:p14="http://schemas.microsoft.com/office/powerpoint/2010/main" val="29086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A31193CA-9B5C-43D9-A307-9FFA5DF5A78E}" type="datetime4">
              <a:rPr lang="en-US" smtClean="0"/>
              <a:t>December 1,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0066"/>
                </a:solidFill>
                <a:latin typeface="+mn-lt"/>
              </a:defRPr>
            </a:lvl1pPr>
          </a:lstStyle>
          <a:p>
            <a:pPr>
              <a:defRPr/>
            </a:pPr>
            <a:r>
              <a:rPr lang="en-US" altLang="en-US"/>
              <a:t>Copyright © 2000-12 Randal C. Picker</a:t>
            </a:r>
            <a:endParaRPr lang="en-US" altLang="en-US">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F8AB75ED-CDF2-4552-82EF-A5790327E7B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81"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29.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tmp"/></Relationships>
</file>

<file path=ppt/slides/_rels/slide30.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tmp"/></Relationships>
</file>

<file path=ppt/slides/_rels/slide4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3.tmp"/></Relationships>
</file>

<file path=ppt/slides/_rels/slide48.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tmp"/></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2.tm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400" dirty="0"/>
              <a:t>Class 25: Mon 1 Dec 2025</a:t>
            </a:r>
            <a:br>
              <a:rPr lang="en-US" sz="2400" dirty="0"/>
            </a:br>
            <a:r>
              <a:rPr lang="en-US" sz="2400" dirty="0"/>
              <a:t>Antitrust Fall 2025</a:t>
            </a:r>
            <a:br>
              <a:rPr lang="en-US" sz="2400"/>
            </a:br>
            <a:br>
              <a:rPr lang="en-US" dirty="0"/>
            </a:br>
            <a:r>
              <a:rPr lang="en-US" dirty="0"/>
              <a:t>Google Search</a:t>
            </a:r>
          </a:p>
        </p:txBody>
      </p:sp>
      <p:sp>
        <p:nvSpPr>
          <p:cNvPr id="3075"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endParaRPr lang="en-US" sz="1600" dirty="0">
              <a:solidFill>
                <a:srgbClr val="0000FF"/>
              </a:solidFill>
            </a:endParaRPr>
          </a:p>
          <a:p>
            <a:r>
              <a:rPr lang="en-US" dirty="0">
                <a:solidFill>
                  <a:srgbClr val="0000FF"/>
                </a:solidFill>
              </a:rPr>
              <a:t>The Law School</a:t>
            </a:r>
          </a:p>
          <a:p>
            <a:r>
              <a:rPr lang="en-US" dirty="0">
                <a:solidFill>
                  <a:srgbClr val="0000FF"/>
                </a:solidFill>
              </a:rPr>
              <a:t>The University of Chicago</a:t>
            </a:r>
          </a:p>
          <a:p>
            <a:endParaRPr lang="en-US" sz="1800" dirty="0">
              <a:solidFill>
                <a:srgbClr val="0000FF"/>
              </a:solidFill>
            </a:endParaRPr>
          </a:p>
          <a:p>
            <a:r>
              <a:rPr lang="en-US" sz="1800" dirty="0">
                <a:solidFill>
                  <a:srgbClr val="0000FF"/>
                </a:solidFill>
              </a:rPr>
              <a:t>Copyright © 2012-25 Randal C. Picker.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1EBA-9676-7408-45AF-33CA462770A8}"/>
              </a:ext>
            </a:extLst>
          </p:cNvPr>
          <p:cNvSpPr>
            <a:spLocks noGrp="1"/>
          </p:cNvSpPr>
          <p:nvPr>
            <p:ph type="title"/>
          </p:nvPr>
        </p:nvSpPr>
        <p:spPr/>
        <p:txBody>
          <a:bodyPr/>
          <a:lstStyle/>
          <a:p>
            <a:r>
              <a:rPr lang="en-US" dirty="0"/>
              <a:t>Looking to the Future</a:t>
            </a:r>
          </a:p>
        </p:txBody>
      </p:sp>
      <p:sp>
        <p:nvSpPr>
          <p:cNvPr id="3" name="Content Placeholder 2">
            <a:extLst>
              <a:ext uri="{FF2B5EF4-FFF2-40B4-BE49-F238E27FC236}">
                <a16:creationId xmlns:a16="http://schemas.microsoft.com/office/drawing/2014/main" id="{54752294-9455-B2E3-2A57-11AB58E858AF}"/>
              </a:ext>
            </a:extLst>
          </p:cNvPr>
          <p:cNvSpPr>
            <a:spLocks noGrp="1"/>
          </p:cNvSpPr>
          <p:nvPr>
            <p:ph idx="1"/>
          </p:nvPr>
        </p:nvSpPr>
        <p:spPr/>
        <p:txBody>
          <a:bodyPr/>
          <a:lstStyle/>
          <a:p>
            <a:r>
              <a:rPr lang="en-US" dirty="0"/>
              <a:t>Questions</a:t>
            </a:r>
          </a:p>
          <a:p>
            <a:pPr lvl="1"/>
            <a:r>
              <a:rPr lang="en-US" dirty="0"/>
              <a:t>Is Google allowed to do that?</a:t>
            </a:r>
          </a:p>
          <a:p>
            <a:pPr lvl="1"/>
            <a:r>
              <a:rPr lang="en-US" dirty="0"/>
              <a:t>What would legitimate competition look like between Bing and Google Search for distribution contracts with Apple, Verizon </a:t>
            </a:r>
            <a:r>
              <a:rPr lang="en-US" dirty="0" err="1"/>
              <a:t>etc</a:t>
            </a:r>
            <a:r>
              <a:rPr lang="en-US" dirty="0"/>
              <a:t>?</a:t>
            </a:r>
          </a:p>
          <a:p>
            <a:pPr lvl="1"/>
            <a:r>
              <a:rPr lang="en-US" dirty="0"/>
              <a:t>Given these two facts, what is your forecast as to Google’s market share in search in 2024 given the starting position in 2009? Lower? Higher?</a:t>
            </a:r>
          </a:p>
          <a:p>
            <a:pPr lvl="1"/>
            <a:endParaRPr lang="en-US" dirty="0"/>
          </a:p>
          <a:p>
            <a:endParaRPr lang="en-US" dirty="0"/>
          </a:p>
        </p:txBody>
      </p:sp>
      <p:sp>
        <p:nvSpPr>
          <p:cNvPr id="4" name="Slide Number Placeholder 3">
            <a:extLst>
              <a:ext uri="{FF2B5EF4-FFF2-40B4-BE49-F238E27FC236}">
                <a16:creationId xmlns:a16="http://schemas.microsoft.com/office/drawing/2014/main" id="{4877E64A-250B-50C1-018A-3444C8E4114C}"/>
              </a:ext>
            </a:extLst>
          </p:cNvPr>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A9BB65D3-8851-479C-9AFD-E9130CA963EA}" type="slidenum">
              <a:rPr lang="en-US" altLang="en-US" smtClean="0"/>
              <a:pPr/>
              <a:t>10</a:t>
            </a:fld>
            <a:endParaRPr lang="en-US" altLang="en-US"/>
          </a:p>
        </p:txBody>
      </p:sp>
      <p:sp>
        <p:nvSpPr>
          <p:cNvPr id="5" name="Title 1">
            <a:extLst>
              <a:ext uri="{FF2B5EF4-FFF2-40B4-BE49-F238E27FC236}">
                <a16:creationId xmlns:a16="http://schemas.microsoft.com/office/drawing/2014/main" id="{ADA5ACE1-8E6B-4F46-16C8-6E825112C06A}"/>
              </a:ext>
            </a:extLst>
          </p:cNvPr>
          <p:cNvSpPr txBox="1">
            <a:spLocks/>
          </p:cNvSpPr>
          <p:nvPr/>
        </p:nvSpPr>
        <p:spPr bwMode="auto">
          <a:xfrm>
            <a:off x="10091650" y="-2"/>
            <a:ext cx="2100351" cy="418013"/>
          </a:xfrm>
          <a:prstGeom prst="rect">
            <a:avLst/>
          </a:prstGeom>
          <a:solidFill>
            <a:schemeClr val="bg2">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lnSpc>
                <a:spcPct val="70000"/>
              </a:lnSpc>
              <a:spcBef>
                <a:spcPct val="0"/>
              </a:spcBef>
              <a:spcAft>
                <a:spcPct val="0"/>
              </a:spcAft>
              <a:defRPr kumimoji="1" sz="54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cs typeface="Times New Roman" panose="02020603050405020304" pitchFamily="18" charset="0"/>
              </a:rPr>
              <a:t>TTYN (4 of 4)</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4015112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3604" y="-2"/>
            <a:ext cx="7258397"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Dominant Market Share for Search (Since 2009?)</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98AD49D-4E1D-6B69-CE39-DB21ADACAC74}"/>
              </a:ext>
            </a:extLst>
          </p:cNvPr>
          <p:cNvPicPr>
            <a:picLocks noChangeAspect="1"/>
          </p:cNvPicPr>
          <p:nvPr/>
        </p:nvPicPr>
        <p:blipFill>
          <a:blip r:embed="rId2"/>
          <a:stretch>
            <a:fillRect/>
          </a:stretch>
        </p:blipFill>
        <p:spPr>
          <a:xfrm>
            <a:off x="304800" y="449309"/>
            <a:ext cx="4794681" cy="6251530"/>
          </a:xfrm>
          <a:prstGeom prst="rect">
            <a:avLst/>
          </a:prstGeom>
          <a:ln w="6350">
            <a:solidFill>
              <a:schemeClr val="tx1"/>
            </a:solidFill>
          </a:ln>
        </p:spPr>
      </p:pic>
      <p:grpSp>
        <p:nvGrpSpPr>
          <p:cNvPr id="11" name="Group 10">
            <a:extLst>
              <a:ext uri="{FF2B5EF4-FFF2-40B4-BE49-F238E27FC236}">
                <a16:creationId xmlns:a16="http://schemas.microsoft.com/office/drawing/2014/main" id="{0B0C17F7-7762-32D7-5C49-1679D57F1435}"/>
              </a:ext>
            </a:extLst>
          </p:cNvPr>
          <p:cNvGrpSpPr>
            <a:grpSpLocks noChangeAspect="1"/>
          </p:cNvGrpSpPr>
          <p:nvPr/>
        </p:nvGrpSpPr>
        <p:grpSpPr>
          <a:xfrm>
            <a:off x="2087786" y="1406431"/>
            <a:ext cx="9488517" cy="4206243"/>
            <a:chOff x="5821680" y="2177141"/>
            <a:chExt cx="4193177" cy="1858828"/>
          </a:xfrm>
        </p:grpSpPr>
        <p:pic>
          <p:nvPicPr>
            <p:cNvPr id="8" name="Picture 7">
              <a:extLst>
                <a:ext uri="{FF2B5EF4-FFF2-40B4-BE49-F238E27FC236}">
                  <a16:creationId xmlns:a16="http://schemas.microsoft.com/office/drawing/2014/main" id="{A9F4BCDE-49FC-6EAA-091F-1F755E2147DB}"/>
                </a:ext>
              </a:extLst>
            </p:cNvPr>
            <p:cNvPicPr>
              <a:picLocks noChangeAspect="1"/>
            </p:cNvPicPr>
            <p:nvPr/>
          </p:nvPicPr>
          <p:blipFill rotWithShape="1">
            <a:blip r:embed="rId2"/>
            <a:srcRect l="8664" t="68885" r="7118" b="10390"/>
            <a:stretch/>
          </p:blipFill>
          <p:spPr>
            <a:xfrm>
              <a:off x="5821680" y="2177141"/>
              <a:ext cx="4193177" cy="1345475"/>
            </a:xfrm>
            <a:prstGeom prst="rect">
              <a:avLst/>
            </a:prstGeom>
            <a:ln w="6350">
              <a:solidFill>
                <a:schemeClr val="tx1"/>
              </a:solidFill>
            </a:ln>
          </p:spPr>
        </p:pic>
        <p:pic>
          <p:nvPicPr>
            <p:cNvPr id="10" name="Picture 9">
              <a:extLst>
                <a:ext uri="{FF2B5EF4-FFF2-40B4-BE49-F238E27FC236}">
                  <a16:creationId xmlns:a16="http://schemas.microsoft.com/office/drawing/2014/main" id="{76963F7B-9E55-CE26-8BBE-5257CAB98582}"/>
                </a:ext>
              </a:extLst>
            </p:cNvPr>
            <p:cNvPicPr>
              <a:picLocks noChangeAspect="1"/>
            </p:cNvPicPr>
            <p:nvPr/>
          </p:nvPicPr>
          <p:blipFill rotWithShape="1">
            <a:blip r:embed="rId3"/>
            <a:srcRect l="8153" t="8317" r="7415" b="83809"/>
            <a:stretch/>
          </p:blipFill>
          <p:spPr>
            <a:xfrm>
              <a:off x="5821680" y="3522617"/>
              <a:ext cx="4193177" cy="513352"/>
            </a:xfrm>
            <a:prstGeom prst="rect">
              <a:avLst/>
            </a:prstGeom>
            <a:ln w="6350">
              <a:solidFill>
                <a:schemeClr val="tx1"/>
              </a:solidFill>
            </a:ln>
          </p:spPr>
        </p:pic>
      </p:grpSp>
    </p:spTree>
    <p:extLst>
      <p:ext uri="{BB962C8B-B14F-4D97-AF65-F5344CB8AC3E}">
        <p14:creationId xmlns:p14="http://schemas.microsoft.com/office/powerpoint/2010/main" val="101459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0633" y="-1"/>
            <a:ext cx="670136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Monopoly Power in General Search Text Ads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C73FB34-85CE-E4D5-5E45-5965EE70220B}"/>
              </a:ext>
            </a:extLst>
          </p:cNvPr>
          <p:cNvPicPr>
            <a:picLocks noChangeAspect="1"/>
          </p:cNvPicPr>
          <p:nvPr/>
        </p:nvPicPr>
        <p:blipFill>
          <a:blip r:embed="rId2"/>
          <a:stretch>
            <a:fillRect/>
          </a:stretch>
        </p:blipFill>
        <p:spPr>
          <a:xfrm>
            <a:off x="211146" y="209004"/>
            <a:ext cx="4924870" cy="6491834"/>
          </a:xfrm>
          <a:prstGeom prst="rect">
            <a:avLst/>
          </a:prstGeom>
          <a:ln w="6350">
            <a:solidFill>
              <a:schemeClr val="tx1"/>
            </a:solidFill>
          </a:ln>
        </p:spPr>
      </p:pic>
      <p:pic>
        <p:nvPicPr>
          <p:cNvPr id="8" name="Picture 7">
            <a:extLst>
              <a:ext uri="{FF2B5EF4-FFF2-40B4-BE49-F238E27FC236}">
                <a16:creationId xmlns:a16="http://schemas.microsoft.com/office/drawing/2014/main" id="{D2CC30E3-7DDF-3E58-F6F5-8DB6B5EA7AA7}"/>
              </a:ext>
            </a:extLst>
          </p:cNvPr>
          <p:cNvPicPr>
            <a:picLocks noChangeAspect="1"/>
          </p:cNvPicPr>
          <p:nvPr/>
        </p:nvPicPr>
        <p:blipFill rotWithShape="1">
          <a:blip r:embed="rId2"/>
          <a:srcRect l="8798" t="43259" r="9065" b="28771"/>
          <a:stretch/>
        </p:blipFill>
        <p:spPr>
          <a:xfrm>
            <a:off x="2002970" y="1863634"/>
            <a:ext cx="9188171" cy="4124291"/>
          </a:xfrm>
          <a:prstGeom prst="rect">
            <a:avLst/>
          </a:prstGeom>
          <a:ln w="6350">
            <a:solidFill>
              <a:schemeClr val="tx1"/>
            </a:solidFill>
          </a:ln>
        </p:spPr>
      </p:pic>
    </p:spTree>
    <p:extLst>
      <p:ext uri="{BB962C8B-B14F-4D97-AF65-F5344CB8AC3E}">
        <p14:creationId xmlns:p14="http://schemas.microsoft.com/office/powerpoint/2010/main" val="359779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8004" y="-1"/>
            <a:ext cx="6343997" cy="32210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Monopolist’s Contracts Are Exclusionary?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198AF65-14F7-5B57-6B86-3779A51C9789}"/>
              </a:ext>
            </a:extLst>
          </p:cNvPr>
          <p:cNvPicPr>
            <a:picLocks noChangeAspect="1"/>
          </p:cNvPicPr>
          <p:nvPr/>
        </p:nvPicPr>
        <p:blipFill>
          <a:blip r:embed="rId2"/>
          <a:stretch>
            <a:fillRect/>
          </a:stretch>
        </p:blipFill>
        <p:spPr>
          <a:xfrm>
            <a:off x="266446" y="474503"/>
            <a:ext cx="4697440" cy="6198831"/>
          </a:xfrm>
          <a:prstGeom prst="rect">
            <a:avLst/>
          </a:prstGeom>
          <a:ln w="6350">
            <a:solidFill>
              <a:schemeClr val="tx1"/>
            </a:solidFill>
          </a:ln>
        </p:spPr>
      </p:pic>
      <p:pic>
        <p:nvPicPr>
          <p:cNvPr id="8" name="Picture 7">
            <a:extLst>
              <a:ext uri="{FF2B5EF4-FFF2-40B4-BE49-F238E27FC236}">
                <a16:creationId xmlns:a16="http://schemas.microsoft.com/office/drawing/2014/main" id="{91760242-8876-E801-D144-880C328B9CE6}"/>
              </a:ext>
            </a:extLst>
          </p:cNvPr>
          <p:cNvPicPr>
            <a:picLocks noChangeAspect="1"/>
          </p:cNvPicPr>
          <p:nvPr/>
        </p:nvPicPr>
        <p:blipFill rotWithShape="1">
          <a:blip r:embed="rId2"/>
          <a:srcRect l="8657" t="8317" r="8939" b="67201"/>
          <a:stretch/>
        </p:blipFill>
        <p:spPr>
          <a:xfrm>
            <a:off x="2261404" y="1804647"/>
            <a:ext cx="8951770" cy="3509554"/>
          </a:xfrm>
          <a:prstGeom prst="rect">
            <a:avLst/>
          </a:prstGeom>
          <a:ln w="6350">
            <a:solidFill>
              <a:schemeClr val="tx1"/>
            </a:solidFill>
          </a:ln>
        </p:spPr>
      </p:pic>
    </p:spTree>
    <p:extLst>
      <p:ext uri="{BB962C8B-B14F-4D97-AF65-F5344CB8AC3E}">
        <p14:creationId xmlns:p14="http://schemas.microsoft.com/office/powerpoint/2010/main" val="231965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6927" y="-2"/>
            <a:ext cx="456507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Competition for the Contract?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0C23AE3-7840-5B41-FB6E-E4BEF8FC0677}"/>
              </a:ext>
            </a:extLst>
          </p:cNvPr>
          <p:cNvPicPr>
            <a:picLocks noChangeAspect="1"/>
          </p:cNvPicPr>
          <p:nvPr/>
        </p:nvPicPr>
        <p:blipFill>
          <a:blip r:embed="rId2"/>
          <a:stretch>
            <a:fillRect/>
          </a:stretch>
        </p:blipFill>
        <p:spPr>
          <a:xfrm>
            <a:off x="205255" y="209004"/>
            <a:ext cx="4920286" cy="6491834"/>
          </a:xfrm>
          <a:prstGeom prst="rect">
            <a:avLst/>
          </a:prstGeom>
          <a:ln w="6350">
            <a:solidFill>
              <a:schemeClr val="tx1"/>
            </a:solidFill>
          </a:ln>
        </p:spPr>
      </p:pic>
      <p:pic>
        <p:nvPicPr>
          <p:cNvPr id="8" name="Picture 7">
            <a:extLst>
              <a:ext uri="{FF2B5EF4-FFF2-40B4-BE49-F238E27FC236}">
                <a16:creationId xmlns:a16="http://schemas.microsoft.com/office/drawing/2014/main" id="{447A887E-A8CF-D9C0-14B0-536D7541468F}"/>
              </a:ext>
            </a:extLst>
          </p:cNvPr>
          <p:cNvPicPr>
            <a:picLocks noChangeAspect="1"/>
          </p:cNvPicPr>
          <p:nvPr/>
        </p:nvPicPr>
        <p:blipFill rotWithShape="1">
          <a:blip r:embed="rId2"/>
          <a:srcRect l="6895" t="7618" r="7496" b="49212"/>
          <a:stretch/>
        </p:blipFill>
        <p:spPr>
          <a:xfrm>
            <a:off x="2379133" y="743471"/>
            <a:ext cx="8150733" cy="5422900"/>
          </a:xfrm>
          <a:prstGeom prst="rect">
            <a:avLst/>
          </a:prstGeom>
          <a:ln w="6350">
            <a:solidFill>
              <a:schemeClr val="tx1"/>
            </a:solidFill>
          </a:ln>
        </p:spPr>
      </p:pic>
    </p:spTree>
    <p:extLst>
      <p:ext uri="{BB962C8B-B14F-4D97-AF65-F5344CB8AC3E}">
        <p14:creationId xmlns:p14="http://schemas.microsoft.com/office/powerpoint/2010/main" val="404850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6927" y="-1"/>
            <a:ext cx="456507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Competition for the Contract?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0C23AE3-7840-5B41-FB6E-E4BEF8FC0677}"/>
              </a:ext>
            </a:extLst>
          </p:cNvPr>
          <p:cNvPicPr>
            <a:picLocks noChangeAspect="1"/>
          </p:cNvPicPr>
          <p:nvPr/>
        </p:nvPicPr>
        <p:blipFill>
          <a:blip r:embed="rId2"/>
          <a:stretch>
            <a:fillRect/>
          </a:stretch>
        </p:blipFill>
        <p:spPr>
          <a:xfrm>
            <a:off x="205255" y="209004"/>
            <a:ext cx="4920286" cy="6491834"/>
          </a:xfrm>
          <a:prstGeom prst="rect">
            <a:avLst/>
          </a:prstGeom>
          <a:ln w="6350">
            <a:solidFill>
              <a:schemeClr val="tx1"/>
            </a:solidFill>
          </a:ln>
        </p:spPr>
      </p:pic>
      <p:pic>
        <p:nvPicPr>
          <p:cNvPr id="8" name="Picture 7">
            <a:extLst>
              <a:ext uri="{FF2B5EF4-FFF2-40B4-BE49-F238E27FC236}">
                <a16:creationId xmlns:a16="http://schemas.microsoft.com/office/drawing/2014/main" id="{447A887E-A8CF-D9C0-14B0-536D7541468F}"/>
              </a:ext>
            </a:extLst>
          </p:cNvPr>
          <p:cNvPicPr>
            <a:picLocks noChangeAspect="1"/>
          </p:cNvPicPr>
          <p:nvPr/>
        </p:nvPicPr>
        <p:blipFill rotWithShape="1">
          <a:blip r:embed="rId2"/>
          <a:srcRect l="8100" t="50853" r="8959" b="27562"/>
          <a:stretch/>
        </p:blipFill>
        <p:spPr>
          <a:xfrm>
            <a:off x="1717707" y="2095500"/>
            <a:ext cx="9949591" cy="3416300"/>
          </a:xfrm>
          <a:prstGeom prst="rect">
            <a:avLst/>
          </a:prstGeom>
          <a:ln w="6350">
            <a:solidFill>
              <a:schemeClr val="tx1"/>
            </a:solidFill>
          </a:ln>
        </p:spPr>
      </p:pic>
    </p:spTree>
    <p:extLst>
      <p:ext uri="{BB962C8B-B14F-4D97-AF65-F5344CB8AC3E}">
        <p14:creationId xmlns:p14="http://schemas.microsoft.com/office/powerpoint/2010/main" val="349553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5933" y="-1"/>
            <a:ext cx="747606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Microsoft Failed in Mobile With Permanent Effects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A10B9F3-9014-0135-9DAC-48745AD7313E}"/>
              </a:ext>
            </a:extLst>
          </p:cNvPr>
          <p:cNvPicPr>
            <a:picLocks noChangeAspect="1"/>
          </p:cNvPicPr>
          <p:nvPr/>
        </p:nvPicPr>
        <p:blipFill>
          <a:blip r:embed="rId2"/>
          <a:stretch>
            <a:fillRect/>
          </a:stretch>
        </p:blipFill>
        <p:spPr>
          <a:xfrm>
            <a:off x="202198" y="463086"/>
            <a:ext cx="4704236" cy="6237752"/>
          </a:xfrm>
          <a:prstGeom prst="rect">
            <a:avLst/>
          </a:prstGeom>
          <a:ln w="6350">
            <a:solidFill>
              <a:schemeClr val="tx1"/>
            </a:solidFill>
          </a:ln>
        </p:spPr>
      </p:pic>
      <p:pic>
        <p:nvPicPr>
          <p:cNvPr id="8" name="Picture 7">
            <a:extLst>
              <a:ext uri="{FF2B5EF4-FFF2-40B4-BE49-F238E27FC236}">
                <a16:creationId xmlns:a16="http://schemas.microsoft.com/office/drawing/2014/main" id="{CC6B408C-95C3-4997-3FDC-35E248DD7ABB}"/>
              </a:ext>
            </a:extLst>
          </p:cNvPr>
          <p:cNvPicPr>
            <a:picLocks noChangeAspect="1"/>
          </p:cNvPicPr>
          <p:nvPr/>
        </p:nvPicPr>
        <p:blipFill rotWithShape="1">
          <a:blip r:embed="rId2"/>
          <a:srcRect l="8636" t="8496" r="8528" b="69789"/>
          <a:stretch/>
        </p:blipFill>
        <p:spPr>
          <a:xfrm>
            <a:off x="2470148" y="1380067"/>
            <a:ext cx="9024477" cy="3136900"/>
          </a:xfrm>
          <a:prstGeom prst="rect">
            <a:avLst/>
          </a:prstGeom>
          <a:ln w="6350">
            <a:solidFill>
              <a:schemeClr val="tx1"/>
            </a:solidFill>
          </a:ln>
        </p:spPr>
      </p:pic>
    </p:spTree>
    <p:extLst>
      <p:ext uri="{BB962C8B-B14F-4D97-AF65-F5344CB8AC3E}">
        <p14:creationId xmlns:p14="http://schemas.microsoft.com/office/powerpoint/2010/main" val="417186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6724" y="-1"/>
            <a:ext cx="5155276" cy="32835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“Google Has No True Competitor”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A10B9F3-9014-0135-9DAC-48745AD7313E}"/>
              </a:ext>
            </a:extLst>
          </p:cNvPr>
          <p:cNvPicPr>
            <a:picLocks noChangeAspect="1"/>
          </p:cNvPicPr>
          <p:nvPr/>
        </p:nvPicPr>
        <p:blipFill>
          <a:blip r:embed="rId2"/>
          <a:stretch>
            <a:fillRect/>
          </a:stretch>
        </p:blipFill>
        <p:spPr>
          <a:xfrm>
            <a:off x="195988" y="209004"/>
            <a:ext cx="4895853" cy="6491834"/>
          </a:xfrm>
          <a:prstGeom prst="rect">
            <a:avLst/>
          </a:prstGeom>
          <a:ln w="6350">
            <a:solidFill>
              <a:schemeClr val="tx1"/>
            </a:solidFill>
          </a:ln>
        </p:spPr>
      </p:pic>
      <p:pic>
        <p:nvPicPr>
          <p:cNvPr id="8" name="Picture 7">
            <a:extLst>
              <a:ext uri="{FF2B5EF4-FFF2-40B4-BE49-F238E27FC236}">
                <a16:creationId xmlns:a16="http://schemas.microsoft.com/office/drawing/2014/main" id="{CC6B408C-95C3-4997-3FDC-35E248DD7ABB}"/>
              </a:ext>
            </a:extLst>
          </p:cNvPr>
          <p:cNvPicPr>
            <a:picLocks noChangeAspect="1"/>
          </p:cNvPicPr>
          <p:nvPr/>
        </p:nvPicPr>
        <p:blipFill rotWithShape="1">
          <a:blip r:embed="rId2"/>
          <a:srcRect l="7510" t="29624" r="8270" b="38227"/>
          <a:stretch/>
        </p:blipFill>
        <p:spPr>
          <a:xfrm>
            <a:off x="2817984" y="1468967"/>
            <a:ext cx="8564354" cy="4334934"/>
          </a:xfrm>
          <a:prstGeom prst="rect">
            <a:avLst/>
          </a:prstGeom>
          <a:ln w="6350">
            <a:solidFill>
              <a:schemeClr val="tx1"/>
            </a:solidFill>
          </a:ln>
        </p:spPr>
      </p:pic>
    </p:spTree>
    <p:extLst>
      <p:ext uri="{BB962C8B-B14F-4D97-AF65-F5344CB8AC3E}">
        <p14:creationId xmlns:p14="http://schemas.microsoft.com/office/powerpoint/2010/main" val="384651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2983" y="-1"/>
            <a:ext cx="5199018" cy="30757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“No Price” Means No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D24F6F4-6E46-B79F-D945-D036702FD658}"/>
              </a:ext>
            </a:extLst>
          </p:cNvPr>
          <p:cNvPicPr>
            <a:picLocks noChangeAspect="1"/>
          </p:cNvPicPr>
          <p:nvPr/>
        </p:nvPicPr>
        <p:blipFill>
          <a:blip r:embed="rId2"/>
          <a:stretch>
            <a:fillRect/>
          </a:stretch>
        </p:blipFill>
        <p:spPr>
          <a:xfrm>
            <a:off x="209848" y="209004"/>
            <a:ext cx="4898324" cy="6495111"/>
          </a:xfrm>
          <a:prstGeom prst="rect">
            <a:avLst/>
          </a:prstGeom>
          <a:ln w="6350">
            <a:solidFill>
              <a:schemeClr val="tx1"/>
            </a:solidFill>
          </a:ln>
        </p:spPr>
      </p:pic>
      <p:pic>
        <p:nvPicPr>
          <p:cNvPr id="8" name="Picture 7">
            <a:extLst>
              <a:ext uri="{FF2B5EF4-FFF2-40B4-BE49-F238E27FC236}">
                <a16:creationId xmlns:a16="http://schemas.microsoft.com/office/drawing/2014/main" id="{7B036929-6141-D5D8-1982-C228294786DE}"/>
              </a:ext>
            </a:extLst>
          </p:cNvPr>
          <p:cNvPicPr>
            <a:picLocks noChangeAspect="1"/>
          </p:cNvPicPr>
          <p:nvPr/>
        </p:nvPicPr>
        <p:blipFill rotWithShape="1">
          <a:blip r:embed="rId2"/>
          <a:srcRect l="7717" t="8246" r="8812" b="59642"/>
          <a:stretch/>
        </p:blipFill>
        <p:spPr>
          <a:xfrm>
            <a:off x="1731125" y="951411"/>
            <a:ext cx="9713808" cy="4955177"/>
          </a:xfrm>
          <a:prstGeom prst="rect">
            <a:avLst/>
          </a:prstGeom>
          <a:ln w="6350">
            <a:solidFill>
              <a:schemeClr val="tx1"/>
            </a:solidFill>
          </a:ln>
        </p:spPr>
      </p:pic>
    </p:spTree>
    <p:extLst>
      <p:ext uri="{BB962C8B-B14F-4D97-AF65-F5344CB8AC3E}">
        <p14:creationId xmlns:p14="http://schemas.microsoft.com/office/powerpoint/2010/main" val="87146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44E5B-563A-EFCD-3AFC-5B626BB14A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9006A4-6EB9-3278-7C78-E5A6479B6DF9}"/>
              </a:ext>
            </a:extLst>
          </p:cNvPr>
          <p:cNvSpPr>
            <a:spLocks noGrp="1"/>
          </p:cNvSpPr>
          <p:nvPr>
            <p:ph type="title"/>
          </p:nvPr>
        </p:nvSpPr>
        <p:spPr>
          <a:xfrm>
            <a:off x="7976062" y="-2"/>
            <a:ext cx="4215940" cy="369333"/>
          </a:xfrm>
          <a:solidFill>
            <a:schemeClr val="bg2">
              <a:alpha val="10000"/>
            </a:schemeClr>
          </a:solidFill>
        </p:spPr>
        <p:txBody>
          <a:bodyPr/>
          <a:lstStyle/>
          <a:p>
            <a:pPr algn="r">
              <a:lnSpc>
                <a:spcPct val="100000"/>
              </a:lnSpc>
            </a:pPr>
            <a:r>
              <a:rPr lang="en-US" sz="2400" i="1" kern="1200" dirty="0">
                <a:solidFill>
                  <a:schemeClr val="accent4">
                    <a:lumMod val="75000"/>
                    <a:lumOff val="25000"/>
                  </a:schemeClr>
                </a:solidFill>
                <a:latin typeface="+mn-lt"/>
                <a:cs typeface="Times New Roman" panose="02020603050405020304" pitchFamily="18" charset="0"/>
              </a:rPr>
              <a:t>Microsoft III </a:t>
            </a:r>
            <a:r>
              <a:rPr lang="en-US" sz="2400" kern="1200" dirty="0">
                <a:solidFill>
                  <a:schemeClr val="accent4">
                    <a:lumMod val="75000"/>
                    <a:lumOff val="25000"/>
                  </a:schemeClr>
                </a:solidFill>
                <a:latin typeface="+mn-lt"/>
                <a:cs typeface="Times New Roman" panose="02020603050405020304" pitchFamily="18" charset="0"/>
              </a:rPr>
              <a:t>and Exclusivity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A7F2CC1-34B5-DA40-9B57-A82996A32465}"/>
              </a:ext>
            </a:extLst>
          </p:cNvPr>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a:extLst>
              <a:ext uri="{FF2B5EF4-FFF2-40B4-BE49-F238E27FC236}">
                <a16:creationId xmlns:a16="http://schemas.microsoft.com/office/drawing/2014/main" id="{F8B9DF73-E72A-E1FC-59DB-F29BD3E62528}"/>
              </a:ext>
            </a:extLst>
          </p:cNvPr>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a:extLst>
              <a:ext uri="{FF2B5EF4-FFF2-40B4-BE49-F238E27FC236}">
                <a16:creationId xmlns:a16="http://schemas.microsoft.com/office/drawing/2014/main" id="{FC681CF1-DAD9-093B-D9FB-AA744E592A0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93B5C568-CFFC-2213-512A-9FD828EB479B}"/>
              </a:ext>
            </a:extLst>
          </p:cNvPr>
          <p:cNvPicPr>
            <a:picLocks noChangeAspect="1"/>
          </p:cNvPicPr>
          <p:nvPr/>
        </p:nvPicPr>
        <p:blipFill>
          <a:blip r:embed="rId2"/>
          <a:stretch>
            <a:fillRect/>
          </a:stretch>
        </p:blipFill>
        <p:spPr>
          <a:xfrm>
            <a:off x="240219" y="184664"/>
            <a:ext cx="4477372" cy="6516174"/>
          </a:xfrm>
          <a:prstGeom prst="rect">
            <a:avLst/>
          </a:prstGeom>
          <a:ln w="6350">
            <a:solidFill>
              <a:schemeClr val="tx1"/>
            </a:solidFill>
          </a:ln>
        </p:spPr>
      </p:pic>
      <p:sp>
        <p:nvSpPr>
          <p:cNvPr id="10" name="Text Box 5">
            <a:extLst>
              <a:ext uri="{FF2B5EF4-FFF2-40B4-BE49-F238E27FC236}">
                <a16:creationId xmlns:a16="http://schemas.microsoft.com/office/drawing/2014/main" id="{1D0761FB-6B22-0B21-8A00-6DFB6015E022}"/>
              </a:ext>
            </a:extLst>
          </p:cNvPr>
          <p:cNvSpPr txBox="1">
            <a:spLocks noChangeArrowheads="1"/>
          </p:cNvSpPr>
          <p:nvPr/>
        </p:nvSpPr>
        <p:spPr bwMode="auto">
          <a:xfrm>
            <a:off x="1011936" y="1614749"/>
            <a:ext cx="11007027" cy="2062103"/>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i="1" dirty="0"/>
              <a:t>Microsoft </a:t>
            </a:r>
            <a:r>
              <a:rPr lang="en-US" sz="3200" dirty="0"/>
              <a:t>compels application of the exclusive dealing framework. </a:t>
            </a:r>
            <a:r>
              <a:rPr lang="en-US" sz="3200" i="1" dirty="0"/>
              <a:t>See </a:t>
            </a:r>
            <a:r>
              <a:rPr lang="en-US" sz="3200" dirty="0"/>
              <a:t>253 F.3d at 69–70. </a:t>
            </a:r>
            <a:r>
              <a:rPr lang="en-US" sz="3200" b="1" dirty="0">
                <a:solidFill>
                  <a:schemeClr val="accent4">
                    <a:lumMod val="50000"/>
                    <a:lumOff val="50000"/>
                  </a:schemeClr>
                </a:solidFill>
              </a:rPr>
              <a:t>That framework requires the court to consider, at the threshold, the degree to which the agreements foreclose the relevant markets. </a:t>
            </a:r>
            <a:r>
              <a:rPr lang="en-US" sz="3200" i="1" dirty="0"/>
              <a:t>Id.</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96685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AE3F9-30EA-9F27-BAE7-FF141013AF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4F7C79-4A79-53B5-904A-76E6CAEE087A}"/>
              </a:ext>
            </a:extLst>
          </p:cNvPr>
          <p:cNvSpPr>
            <a:spLocks noGrp="1"/>
          </p:cNvSpPr>
          <p:nvPr>
            <p:ph type="title"/>
          </p:nvPr>
        </p:nvSpPr>
        <p:spPr>
          <a:xfrm>
            <a:off x="9991897" y="-2"/>
            <a:ext cx="220010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Merger Surge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E7EE074B-FD84-CF49-6B53-37D651FDF31C}"/>
              </a:ext>
            </a:extLst>
          </p:cNvPr>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a:extLst>
              <a:ext uri="{FF2B5EF4-FFF2-40B4-BE49-F238E27FC236}">
                <a16:creationId xmlns:a16="http://schemas.microsoft.com/office/drawing/2014/main" id="{D34D8B60-CBB1-8EB8-E573-0B245AACE9ED}"/>
              </a:ext>
            </a:extLst>
          </p:cNvPr>
          <p:cNvSpPr txBox="1">
            <a:spLocks noChangeArrowheads="1"/>
          </p:cNvSpPr>
          <p:nvPr/>
        </p:nvSpPr>
        <p:spPr bwMode="auto">
          <a:xfrm>
            <a:off x="9846424" y="6488668"/>
            <a:ext cx="23455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(26 Nov 2025)</a:t>
            </a:r>
          </a:p>
        </p:txBody>
      </p:sp>
      <p:sp>
        <p:nvSpPr>
          <p:cNvPr id="7" name="Rectangle 6">
            <a:extLst>
              <a:ext uri="{FF2B5EF4-FFF2-40B4-BE49-F238E27FC236}">
                <a16:creationId xmlns:a16="http://schemas.microsoft.com/office/drawing/2014/main" id="{7C97D7DA-2CA5-F782-7535-0A7132EE2F1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F3BF3CEE-F238-16DB-B73B-D11E76B968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915" y="209004"/>
            <a:ext cx="5969502"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53CBBE3E-8134-67D4-1334-1E9BDD22CF26}"/>
              </a:ext>
            </a:extLst>
          </p:cNvPr>
          <p:cNvPicPr>
            <a:picLocks noChangeAspect="1"/>
          </p:cNvPicPr>
          <p:nvPr/>
        </p:nvPicPr>
        <p:blipFill>
          <a:blip r:embed="rId3">
            <a:extLst>
              <a:ext uri="{28A0092B-C50C-407E-A947-70E740481C1C}">
                <a14:useLocalDpi xmlns:a14="http://schemas.microsoft.com/office/drawing/2010/main" val="0"/>
              </a:ext>
            </a:extLst>
          </a:blip>
          <a:srcRect l="23082" t="32626" r="26336" b="33410"/>
          <a:stretch>
            <a:fillRect/>
          </a:stretch>
        </p:blipFill>
        <p:spPr>
          <a:xfrm>
            <a:off x="5585513" y="642358"/>
            <a:ext cx="4406384" cy="3217492"/>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D4F959B9-CE43-A3AD-2257-8AD5575577E7}"/>
              </a:ext>
            </a:extLst>
          </p:cNvPr>
          <p:cNvPicPr>
            <a:picLocks noChangeAspect="1"/>
          </p:cNvPicPr>
          <p:nvPr/>
        </p:nvPicPr>
        <p:blipFill>
          <a:blip r:embed="rId3">
            <a:extLst>
              <a:ext uri="{28A0092B-C50C-407E-A947-70E740481C1C}">
                <a14:useLocalDpi xmlns:a14="http://schemas.microsoft.com/office/drawing/2010/main" val="0"/>
              </a:ext>
            </a:extLst>
          </a:blip>
          <a:srcRect l="23082" t="71066" r="26336" b="6226"/>
          <a:stretch>
            <a:fillRect/>
          </a:stretch>
        </p:blipFill>
        <p:spPr>
          <a:xfrm>
            <a:off x="5585513" y="4187001"/>
            <a:ext cx="4402362" cy="2149267"/>
          </a:xfrm>
          <a:prstGeom prst="rect">
            <a:avLst/>
          </a:prstGeom>
          <a:ln w="6350">
            <a:solidFill>
              <a:schemeClr val="tx1"/>
            </a:solidFill>
          </a:ln>
        </p:spPr>
      </p:pic>
    </p:spTree>
    <p:extLst>
      <p:ext uri="{BB962C8B-B14F-4D97-AF65-F5344CB8AC3E}">
        <p14:creationId xmlns:p14="http://schemas.microsoft.com/office/powerpoint/2010/main" val="411877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22F69-D827-633B-E08B-3CD719C8D9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D8C25E-F25D-9FCC-2B14-8C3C14332D7C}"/>
              </a:ext>
            </a:extLst>
          </p:cNvPr>
          <p:cNvSpPr>
            <a:spLocks noGrp="1"/>
          </p:cNvSpPr>
          <p:nvPr>
            <p:ph type="title"/>
          </p:nvPr>
        </p:nvSpPr>
        <p:spPr>
          <a:xfrm>
            <a:off x="9248504" y="-1"/>
            <a:ext cx="2943498" cy="33528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Sorting Exclusivity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6137910-B8A7-7D59-C1FE-DF20E71F7469}"/>
              </a:ext>
            </a:extLst>
          </p:cNvPr>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a:extLst>
              <a:ext uri="{FF2B5EF4-FFF2-40B4-BE49-F238E27FC236}">
                <a16:creationId xmlns:a16="http://schemas.microsoft.com/office/drawing/2014/main" id="{75B24317-4019-6A18-D5B4-8503763A1D15}"/>
              </a:ext>
            </a:extLst>
          </p:cNvPr>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a:extLst>
              <a:ext uri="{FF2B5EF4-FFF2-40B4-BE49-F238E27FC236}">
                <a16:creationId xmlns:a16="http://schemas.microsoft.com/office/drawing/2014/main" id="{BF84FDBA-3544-E22E-B9BD-D3EECDB4505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83C9EEC-526C-E605-4BC0-D2BBDFABCA98}"/>
              </a:ext>
            </a:extLst>
          </p:cNvPr>
          <p:cNvPicPr>
            <a:picLocks noChangeAspect="1"/>
          </p:cNvPicPr>
          <p:nvPr/>
        </p:nvPicPr>
        <p:blipFill>
          <a:blip r:embed="rId2"/>
          <a:stretch>
            <a:fillRect/>
          </a:stretch>
        </p:blipFill>
        <p:spPr>
          <a:xfrm>
            <a:off x="237587" y="184664"/>
            <a:ext cx="4576421" cy="6516174"/>
          </a:xfrm>
          <a:prstGeom prst="rect">
            <a:avLst/>
          </a:prstGeom>
          <a:ln w="6350">
            <a:solidFill>
              <a:schemeClr val="tx1"/>
            </a:solidFill>
          </a:ln>
        </p:spPr>
      </p:pic>
      <p:sp>
        <p:nvSpPr>
          <p:cNvPr id="8" name="Text Box 5">
            <a:extLst>
              <a:ext uri="{FF2B5EF4-FFF2-40B4-BE49-F238E27FC236}">
                <a16:creationId xmlns:a16="http://schemas.microsoft.com/office/drawing/2014/main" id="{497557DD-2090-6944-C46A-C1CC6676DBA8}"/>
              </a:ext>
            </a:extLst>
          </p:cNvPr>
          <p:cNvSpPr txBox="1">
            <a:spLocks noChangeArrowheads="1"/>
          </p:cNvSpPr>
          <p:nvPr/>
        </p:nvSpPr>
        <p:spPr bwMode="auto">
          <a:xfrm>
            <a:off x="1011936" y="2397948"/>
            <a:ext cx="11007027" cy="2062103"/>
          </a:xfrm>
          <a:prstGeom prst="rect">
            <a:avLst/>
          </a:prstGeom>
          <a:solidFill>
            <a:srgbClr val="FFFFFF"/>
          </a:solidFill>
          <a:ln w="6350">
            <a:solidFill>
              <a:srgbClr val="002060"/>
            </a:solidFill>
            <a:miter lim="800000"/>
            <a:headEnd/>
            <a:tailEnd/>
          </a:ln>
        </p:spPr>
        <p:txBody>
          <a:bodyPr wrap="square">
            <a:spAutoFit/>
          </a:bodyPr>
          <a:lstStyle/>
          <a:p>
            <a:r>
              <a:rPr lang="en-US" sz="3200" b="1" dirty="0">
                <a:solidFill>
                  <a:schemeClr val="accent4">
                    <a:lumMod val="50000"/>
                    <a:lumOff val="50000"/>
                  </a:schemeClr>
                </a:solidFill>
                <a:cs typeface="Times New Roman" panose="02020603050405020304" pitchFamily="18" charset="0"/>
              </a:rPr>
              <a:t>“</a:t>
            </a:r>
            <a:r>
              <a:rPr lang="en-US" sz="3200" b="1" dirty="0">
                <a:solidFill>
                  <a:schemeClr val="accent4">
                    <a:lumMod val="50000"/>
                    <a:lumOff val="50000"/>
                  </a:schemeClr>
                </a:solidFill>
              </a:rPr>
              <a:t>Exclusivity need be neither express nor complete to render an agreement ‘exclusive’ for Section 2 purposes: </a:t>
            </a:r>
            <a:r>
              <a:rPr lang="en-US" sz="3200" b="1" i="1" dirty="0">
                <a:solidFill>
                  <a:schemeClr val="accent4">
                    <a:lumMod val="50000"/>
                    <a:lumOff val="50000"/>
                  </a:schemeClr>
                </a:solidFill>
              </a:rPr>
              <a:t>De facto </a:t>
            </a:r>
            <a:r>
              <a:rPr lang="en-US" sz="3200" b="1" dirty="0">
                <a:solidFill>
                  <a:schemeClr val="accent4">
                    <a:lumMod val="50000"/>
                    <a:lumOff val="50000"/>
                  </a:schemeClr>
                </a:solidFill>
              </a:rPr>
              <a:t>and partial exclusivity may suffice depending on the circumstances</a:t>
            </a:r>
            <a:r>
              <a:rPr lang="en-US" sz="3200" b="1" dirty="0">
                <a:solidFill>
                  <a:schemeClr val="accent4">
                    <a:lumMod val="50000"/>
                    <a:lumOff val="50000"/>
                  </a:schemeClr>
                </a:solidFill>
                <a:cs typeface="Times New Roman" panose="02020603050405020304" pitchFamily="18" charset="0"/>
              </a:rPr>
              <a:t>.”</a:t>
            </a:r>
          </a:p>
        </p:txBody>
      </p:sp>
    </p:spTree>
    <p:extLst>
      <p:ext uri="{BB962C8B-B14F-4D97-AF65-F5344CB8AC3E}">
        <p14:creationId xmlns:p14="http://schemas.microsoft.com/office/powerpoint/2010/main" val="111222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75283-30EA-403C-678E-3F676112C2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86CA4B-A23F-EA9F-55EA-5FB2F0C3AE68}"/>
              </a:ext>
            </a:extLst>
          </p:cNvPr>
          <p:cNvSpPr>
            <a:spLocks noGrp="1"/>
          </p:cNvSpPr>
          <p:nvPr>
            <p:ph type="title"/>
          </p:nvPr>
        </p:nvSpPr>
        <p:spPr>
          <a:xfrm>
            <a:off x="9248504" y="-1"/>
            <a:ext cx="2943498" cy="33528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Sorting Exclusivity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42F94B4-9AB3-BC86-E7B3-C711BC2DC5C1}"/>
              </a:ext>
            </a:extLst>
          </p:cNvPr>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a:extLst>
              <a:ext uri="{FF2B5EF4-FFF2-40B4-BE49-F238E27FC236}">
                <a16:creationId xmlns:a16="http://schemas.microsoft.com/office/drawing/2014/main" id="{27E10DC0-09EE-FEB3-7F58-90DE325C94E1}"/>
              </a:ext>
            </a:extLst>
          </p:cNvPr>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a:extLst>
              <a:ext uri="{FF2B5EF4-FFF2-40B4-BE49-F238E27FC236}">
                <a16:creationId xmlns:a16="http://schemas.microsoft.com/office/drawing/2014/main" id="{DD8B5598-27E5-609D-CE50-79ABF95F80F6}"/>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EC853DB-9322-F67B-752C-E51BA77840DC}"/>
              </a:ext>
            </a:extLst>
          </p:cNvPr>
          <p:cNvPicPr>
            <a:picLocks noChangeAspect="1"/>
          </p:cNvPicPr>
          <p:nvPr/>
        </p:nvPicPr>
        <p:blipFill>
          <a:blip r:embed="rId2"/>
          <a:stretch>
            <a:fillRect/>
          </a:stretch>
        </p:blipFill>
        <p:spPr>
          <a:xfrm>
            <a:off x="237587" y="184664"/>
            <a:ext cx="4576421" cy="6516174"/>
          </a:xfrm>
          <a:prstGeom prst="rect">
            <a:avLst/>
          </a:prstGeom>
          <a:ln w="6350">
            <a:solidFill>
              <a:schemeClr val="tx1"/>
            </a:solidFill>
          </a:ln>
        </p:spPr>
      </p:pic>
      <p:sp>
        <p:nvSpPr>
          <p:cNvPr id="3" name="Text Box 5">
            <a:extLst>
              <a:ext uri="{FF2B5EF4-FFF2-40B4-BE49-F238E27FC236}">
                <a16:creationId xmlns:a16="http://schemas.microsoft.com/office/drawing/2014/main" id="{52F62A32-9DFA-9650-6805-ABD4CAC909F2}"/>
              </a:ext>
            </a:extLst>
          </p:cNvPr>
          <p:cNvSpPr txBox="1">
            <a:spLocks noChangeArrowheads="1"/>
          </p:cNvSpPr>
          <p:nvPr/>
        </p:nvSpPr>
        <p:spPr bwMode="auto">
          <a:xfrm>
            <a:off x="1011936" y="1614749"/>
            <a:ext cx="11007027" cy="2554545"/>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Google’s browser agreements are exclusive insofar as they establish Google as the out-of-the-box default search engine. </a:t>
            </a:r>
            <a:r>
              <a:rPr lang="en-US" sz="3200" dirty="0"/>
              <a:t>The Apple ISA requires that Google be preloaded as the exclusive default search engine on all Safari search access points in exchange for [redacted]% revenue share</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78639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AC789-451D-6F61-CC85-C81B22EBD4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5B12FE-BB73-3C07-8D12-E5970231A004}"/>
              </a:ext>
            </a:extLst>
          </p:cNvPr>
          <p:cNvSpPr>
            <a:spLocks noGrp="1"/>
          </p:cNvSpPr>
          <p:nvPr>
            <p:ph type="title"/>
          </p:nvPr>
        </p:nvSpPr>
        <p:spPr>
          <a:xfrm>
            <a:off x="6966858" y="-2"/>
            <a:ext cx="5225144"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What About Apple’s Deal for Bing?</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6E8FAED-657F-7BB8-98B2-A6B5D3D8BAF7}"/>
              </a:ext>
            </a:extLst>
          </p:cNvPr>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a:extLst>
              <a:ext uri="{FF2B5EF4-FFF2-40B4-BE49-F238E27FC236}">
                <a16:creationId xmlns:a16="http://schemas.microsoft.com/office/drawing/2014/main" id="{61EF8104-D579-BC35-4A16-36A14586549C}"/>
              </a:ext>
            </a:extLst>
          </p:cNvPr>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a:extLst>
              <a:ext uri="{FF2B5EF4-FFF2-40B4-BE49-F238E27FC236}">
                <a16:creationId xmlns:a16="http://schemas.microsoft.com/office/drawing/2014/main" id="{C7EEA395-0131-9646-9EEB-70F2156F746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D67E92E-5A2C-C7F8-CCDC-C76027F677D1}"/>
              </a:ext>
            </a:extLst>
          </p:cNvPr>
          <p:cNvPicPr>
            <a:picLocks noChangeAspect="1"/>
          </p:cNvPicPr>
          <p:nvPr/>
        </p:nvPicPr>
        <p:blipFill>
          <a:blip r:embed="rId2"/>
          <a:stretch>
            <a:fillRect/>
          </a:stretch>
        </p:blipFill>
        <p:spPr>
          <a:xfrm>
            <a:off x="180513" y="184664"/>
            <a:ext cx="4669813" cy="6516174"/>
          </a:xfrm>
          <a:prstGeom prst="rect">
            <a:avLst/>
          </a:prstGeom>
          <a:ln w="6350">
            <a:solidFill>
              <a:schemeClr val="tx1"/>
            </a:solidFill>
          </a:ln>
        </p:spPr>
      </p:pic>
      <p:sp>
        <p:nvSpPr>
          <p:cNvPr id="8" name="Text Box 5">
            <a:extLst>
              <a:ext uri="{FF2B5EF4-FFF2-40B4-BE49-F238E27FC236}">
                <a16:creationId xmlns:a16="http://schemas.microsoft.com/office/drawing/2014/main" id="{217AEDF3-C9EC-C3D0-8BBD-EB6070A3A90C}"/>
              </a:ext>
            </a:extLst>
          </p:cNvPr>
          <p:cNvSpPr txBox="1">
            <a:spLocks noChangeArrowheads="1"/>
          </p:cNvSpPr>
          <p:nvPr/>
        </p:nvSpPr>
        <p:spPr bwMode="auto">
          <a:xfrm>
            <a:off x="1011936" y="1614749"/>
            <a:ext cx="11007027" cy="3539430"/>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dirty="0"/>
              <a:t>… </a:t>
            </a:r>
            <a:r>
              <a:rPr lang="en-US" sz="3200" b="1" dirty="0">
                <a:solidFill>
                  <a:schemeClr val="accent4">
                    <a:lumMod val="50000"/>
                    <a:lumOff val="50000"/>
                  </a:schemeClr>
                </a:solidFill>
              </a:rPr>
              <a:t>Apple’s agreement with Microsoft provides that Apple will provide a readily discoverable means of switching the default and will install Bing as a default bookmark</a:t>
            </a:r>
            <a:r>
              <a:rPr lang="en-US" sz="3200" dirty="0"/>
              <a:t>. … </a:t>
            </a:r>
            <a:r>
              <a:rPr lang="en-US" sz="3200" b="1" dirty="0">
                <a:solidFill>
                  <a:schemeClr val="accent4">
                    <a:lumMod val="50000"/>
                    <a:lumOff val="50000"/>
                  </a:schemeClr>
                </a:solidFill>
              </a:rPr>
              <a:t>The fact that Google’s browser partners can contract with its rivals for distribution through less efficient channels does not, however, immunize the challenged agreements from being deemed exclusive</a:t>
            </a:r>
            <a:r>
              <a:rPr lang="en-US" sz="3200" dirty="0"/>
              <a:t>. That is the clear lesson of </a:t>
            </a:r>
            <a:r>
              <a:rPr lang="en-US" sz="3200" i="1" dirty="0"/>
              <a:t>Microsoft</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74187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2594" y="-1"/>
            <a:ext cx="3409407" cy="33251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 Paid A $20B in 2022</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139568B-C612-3FFD-C53F-20C569D84E8F}"/>
              </a:ext>
            </a:extLst>
          </p:cNvPr>
          <p:cNvPicPr>
            <a:picLocks noChangeAspect="1"/>
          </p:cNvPicPr>
          <p:nvPr/>
        </p:nvPicPr>
        <p:blipFill>
          <a:blip r:embed="rId2"/>
          <a:stretch>
            <a:fillRect/>
          </a:stretch>
        </p:blipFill>
        <p:spPr>
          <a:xfrm>
            <a:off x="201372" y="209004"/>
            <a:ext cx="4932446" cy="6491834"/>
          </a:xfrm>
          <a:prstGeom prst="rect">
            <a:avLst/>
          </a:prstGeom>
          <a:ln w="6350">
            <a:solidFill>
              <a:schemeClr val="tx1"/>
            </a:solidFill>
          </a:ln>
        </p:spPr>
      </p:pic>
      <p:pic>
        <p:nvPicPr>
          <p:cNvPr id="8" name="Picture 7">
            <a:extLst>
              <a:ext uri="{FF2B5EF4-FFF2-40B4-BE49-F238E27FC236}">
                <a16:creationId xmlns:a16="http://schemas.microsoft.com/office/drawing/2014/main" id="{6F3387CC-A3F2-AECB-D42E-E504139AA9D5}"/>
              </a:ext>
            </a:extLst>
          </p:cNvPr>
          <p:cNvPicPr>
            <a:picLocks noChangeAspect="1"/>
          </p:cNvPicPr>
          <p:nvPr/>
        </p:nvPicPr>
        <p:blipFill rotWithShape="1">
          <a:blip r:embed="rId2"/>
          <a:srcRect l="7809" t="50823" r="9121" b="26640"/>
          <a:stretch/>
        </p:blipFill>
        <p:spPr>
          <a:xfrm>
            <a:off x="1850570" y="2394857"/>
            <a:ext cx="9377645" cy="3348446"/>
          </a:xfrm>
          <a:prstGeom prst="rect">
            <a:avLst/>
          </a:prstGeom>
          <a:ln w="6350">
            <a:solidFill>
              <a:schemeClr val="tx1"/>
            </a:solidFill>
          </a:ln>
        </p:spPr>
      </p:pic>
    </p:spTree>
    <p:extLst>
      <p:ext uri="{BB962C8B-B14F-4D97-AF65-F5344CB8AC3E}">
        <p14:creationId xmlns:p14="http://schemas.microsoft.com/office/powerpoint/2010/main" val="18491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8982" y="-1"/>
            <a:ext cx="727301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Would Happen if Apple Switched Defaults?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FB21207E-6F09-9A24-F372-E810CBED6B5B}"/>
              </a:ext>
            </a:extLst>
          </p:cNvPr>
          <p:cNvPicPr>
            <a:picLocks noChangeAspect="1"/>
          </p:cNvPicPr>
          <p:nvPr/>
        </p:nvPicPr>
        <p:blipFill>
          <a:blip r:embed="rId2"/>
          <a:stretch>
            <a:fillRect/>
          </a:stretch>
        </p:blipFill>
        <p:spPr>
          <a:xfrm>
            <a:off x="142834" y="455011"/>
            <a:ext cx="4776148" cy="6245827"/>
          </a:xfrm>
          <a:prstGeom prst="rect">
            <a:avLst/>
          </a:prstGeom>
          <a:ln w="6350">
            <a:solidFill>
              <a:schemeClr val="tx1"/>
            </a:solidFill>
          </a:ln>
        </p:spPr>
      </p:pic>
      <p:pic>
        <p:nvPicPr>
          <p:cNvPr id="13" name="Picture 12">
            <a:extLst>
              <a:ext uri="{FF2B5EF4-FFF2-40B4-BE49-F238E27FC236}">
                <a16:creationId xmlns:a16="http://schemas.microsoft.com/office/drawing/2014/main" id="{B7C02016-F3D4-2892-4132-3DC6C42AE1A5}"/>
              </a:ext>
            </a:extLst>
          </p:cNvPr>
          <p:cNvPicPr>
            <a:picLocks noChangeAspect="1"/>
          </p:cNvPicPr>
          <p:nvPr/>
        </p:nvPicPr>
        <p:blipFill rotWithShape="1">
          <a:blip r:embed="rId2"/>
          <a:srcRect l="9106" t="7974" r="9383" b="66817"/>
          <a:stretch/>
        </p:blipFill>
        <p:spPr>
          <a:xfrm>
            <a:off x="1679247" y="1021222"/>
            <a:ext cx="9719891" cy="3931066"/>
          </a:xfrm>
          <a:prstGeom prst="rect">
            <a:avLst/>
          </a:prstGeom>
          <a:ln w="6350">
            <a:solidFill>
              <a:schemeClr val="tx1"/>
            </a:solidFill>
          </a:ln>
        </p:spPr>
      </p:pic>
    </p:spTree>
    <p:extLst>
      <p:ext uri="{BB962C8B-B14F-4D97-AF65-F5344CB8AC3E}">
        <p14:creationId xmlns:p14="http://schemas.microsoft.com/office/powerpoint/2010/main" val="166708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0869" y="-1"/>
            <a:ext cx="212113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Trial Exhibits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8336422" y="6488668"/>
            <a:ext cx="385557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Trial Exhibits (Visited 26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099038F5-E971-7697-1CA3-DE19F4A199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987" y="211960"/>
            <a:ext cx="5932689" cy="6488878"/>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1C83DF57-EB44-1E0E-28F3-0C3504762F8F}"/>
              </a:ext>
            </a:extLst>
          </p:cNvPr>
          <p:cNvPicPr>
            <a:picLocks noChangeAspect="1"/>
          </p:cNvPicPr>
          <p:nvPr/>
        </p:nvPicPr>
        <p:blipFill rotWithShape="1">
          <a:blip r:embed="rId3">
            <a:extLst>
              <a:ext uri="{28A0092B-C50C-407E-A947-70E740481C1C}">
                <a14:useLocalDpi xmlns:a14="http://schemas.microsoft.com/office/drawing/2010/main" val="0"/>
              </a:ext>
            </a:extLst>
          </a:blip>
          <a:srcRect l="10460" t="35032" r="10891" b="25985"/>
          <a:stretch/>
        </p:blipFill>
        <p:spPr>
          <a:xfrm>
            <a:off x="2538102" y="1580971"/>
            <a:ext cx="8189156" cy="4439542"/>
          </a:xfrm>
          <a:prstGeom prst="rect">
            <a:avLst/>
          </a:prstGeom>
          <a:ln w="6350">
            <a:solidFill>
              <a:schemeClr val="tx1"/>
            </a:solidFill>
          </a:ln>
        </p:spPr>
      </p:pic>
    </p:spTree>
    <p:extLst>
      <p:ext uri="{BB962C8B-B14F-4D97-AF65-F5344CB8AC3E}">
        <p14:creationId xmlns:p14="http://schemas.microsoft.com/office/powerpoint/2010/main" val="143597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2900" y="-2"/>
            <a:ext cx="295910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UPX142? UPX148?</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8336422" y="6488668"/>
            <a:ext cx="385557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Trial Exhibits (Visited 26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Description automatically generated">
            <a:extLst>
              <a:ext uri="{FF2B5EF4-FFF2-40B4-BE49-F238E27FC236}">
                <a16:creationId xmlns:a16="http://schemas.microsoft.com/office/drawing/2014/main" id="{9D7D0F13-8EAA-5647-A1DC-F2BBA7AEBF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818" y="209004"/>
            <a:ext cx="5935391" cy="6491834"/>
          </a:xfrm>
          <a:prstGeom prst="rect">
            <a:avLst/>
          </a:prstGeom>
          <a:ln w="6350">
            <a:solidFill>
              <a:schemeClr val="tx1"/>
            </a:solidFill>
          </a:ln>
        </p:spPr>
      </p:pic>
      <p:pic>
        <p:nvPicPr>
          <p:cNvPr id="3" name="Picture 2" descr="A screenshot of a computer&#10;&#10;Description automatically generated">
            <a:extLst>
              <a:ext uri="{FF2B5EF4-FFF2-40B4-BE49-F238E27FC236}">
                <a16:creationId xmlns:a16="http://schemas.microsoft.com/office/drawing/2014/main" id="{5B2E645E-35FC-DD12-C0CC-0B7BEC82B9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38" t="38234" r="10849" b="30922"/>
          <a:stretch/>
        </p:blipFill>
        <p:spPr>
          <a:xfrm>
            <a:off x="1794933" y="1507067"/>
            <a:ext cx="9669832" cy="4165600"/>
          </a:xfrm>
          <a:prstGeom prst="rect">
            <a:avLst/>
          </a:prstGeom>
          <a:ln w="6350">
            <a:solidFill>
              <a:schemeClr val="tx1"/>
            </a:solidFill>
          </a:ln>
        </p:spPr>
      </p:pic>
    </p:spTree>
    <p:extLst>
      <p:ext uri="{BB962C8B-B14F-4D97-AF65-F5344CB8AC3E}">
        <p14:creationId xmlns:p14="http://schemas.microsoft.com/office/powerpoint/2010/main" val="170834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0167" y="-2"/>
            <a:ext cx="620183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How Much Money Is at Stake for Google?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F8F9AA4-79A0-2E0D-1F04-39AA27A9DC62}"/>
              </a:ext>
            </a:extLst>
          </p:cNvPr>
          <p:cNvPicPr>
            <a:picLocks noChangeAspect="1"/>
          </p:cNvPicPr>
          <p:nvPr/>
        </p:nvPicPr>
        <p:blipFill>
          <a:blip r:embed="rId2"/>
          <a:stretch>
            <a:fillRect/>
          </a:stretch>
        </p:blipFill>
        <p:spPr>
          <a:xfrm>
            <a:off x="184127" y="209004"/>
            <a:ext cx="4949064" cy="6491834"/>
          </a:xfrm>
          <a:prstGeom prst="rect">
            <a:avLst/>
          </a:prstGeom>
          <a:ln w="6350">
            <a:solidFill>
              <a:schemeClr val="tx1"/>
            </a:solidFill>
          </a:ln>
        </p:spPr>
      </p:pic>
      <p:pic>
        <p:nvPicPr>
          <p:cNvPr id="8" name="Picture 7">
            <a:extLst>
              <a:ext uri="{FF2B5EF4-FFF2-40B4-BE49-F238E27FC236}">
                <a16:creationId xmlns:a16="http://schemas.microsoft.com/office/drawing/2014/main" id="{55E387DC-493D-8AE0-FF7C-060984A63F90}"/>
              </a:ext>
            </a:extLst>
          </p:cNvPr>
          <p:cNvPicPr>
            <a:picLocks noChangeAspect="1"/>
          </p:cNvPicPr>
          <p:nvPr/>
        </p:nvPicPr>
        <p:blipFill rotWithShape="1">
          <a:blip r:embed="rId2"/>
          <a:srcRect l="8235" t="39838" r="8964" b="44534"/>
          <a:stretch/>
        </p:blipFill>
        <p:spPr>
          <a:xfrm>
            <a:off x="1298108" y="1763485"/>
            <a:ext cx="10517340" cy="2603863"/>
          </a:xfrm>
          <a:prstGeom prst="rect">
            <a:avLst/>
          </a:prstGeom>
          <a:ln w="6350">
            <a:solidFill>
              <a:schemeClr val="tx1"/>
            </a:solidFill>
          </a:ln>
        </p:spPr>
      </p:pic>
    </p:spTree>
    <p:extLst>
      <p:ext uri="{BB962C8B-B14F-4D97-AF65-F5344CB8AC3E}">
        <p14:creationId xmlns:p14="http://schemas.microsoft.com/office/powerpoint/2010/main" val="306973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9385" y="-1"/>
            <a:ext cx="152261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UPX1050</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275FB1E-AEE3-00BA-0A04-69BE3F66036C}"/>
              </a:ext>
            </a:extLst>
          </p:cNvPr>
          <p:cNvPicPr>
            <a:picLocks noChangeAspect="1"/>
          </p:cNvPicPr>
          <p:nvPr/>
        </p:nvPicPr>
        <p:blipFill>
          <a:blip r:embed="rId2"/>
          <a:stretch>
            <a:fillRect/>
          </a:stretch>
        </p:blipFill>
        <p:spPr>
          <a:xfrm>
            <a:off x="209229" y="179503"/>
            <a:ext cx="4935088" cy="6521335"/>
          </a:xfrm>
          <a:prstGeom prst="rect">
            <a:avLst/>
          </a:prstGeom>
          <a:ln w="6350">
            <a:solidFill>
              <a:schemeClr val="tx1"/>
            </a:solidFill>
          </a:ln>
        </p:spPr>
      </p:pic>
      <p:pic>
        <p:nvPicPr>
          <p:cNvPr id="9" name="Picture 8">
            <a:extLst>
              <a:ext uri="{FF2B5EF4-FFF2-40B4-BE49-F238E27FC236}">
                <a16:creationId xmlns:a16="http://schemas.microsoft.com/office/drawing/2014/main" id="{B19DDC32-FB27-5FBF-16DA-591087AA8317}"/>
              </a:ext>
            </a:extLst>
          </p:cNvPr>
          <p:cNvPicPr>
            <a:picLocks noChangeAspect="1"/>
          </p:cNvPicPr>
          <p:nvPr/>
        </p:nvPicPr>
        <p:blipFill>
          <a:blip r:embed="rId3"/>
          <a:stretch>
            <a:fillRect/>
          </a:stretch>
        </p:blipFill>
        <p:spPr>
          <a:xfrm>
            <a:off x="3050843" y="179503"/>
            <a:ext cx="4951700" cy="6521335"/>
          </a:xfrm>
          <a:prstGeom prst="rect">
            <a:avLst/>
          </a:prstGeom>
          <a:ln w="6350">
            <a:solidFill>
              <a:schemeClr val="tx1"/>
            </a:solidFill>
          </a:ln>
        </p:spPr>
      </p:pic>
      <p:pic>
        <p:nvPicPr>
          <p:cNvPr id="11" name="Picture 10">
            <a:extLst>
              <a:ext uri="{FF2B5EF4-FFF2-40B4-BE49-F238E27FC236}">
                <a16:creationId xmlns:a16="http://schemas.microsoft.com/office/drawing/2014/main" id="{8E75CC61-E9E6-6D10-725E-9B074C1C4ECB}"/>
              </a:ext>
            </a:extLst>
          </p:cNvPr>
          <p:cNvPicPr>
            <a:picLocks noChangeAspect="1"/>
          </p:cNvPicPr>
          <p:nvPr/>
        </p:nvPicPr>
        <p:blipFill>
          <a:blip r:embed="rId4"/>
          <a:stretch>
            <a:fillRect/>
          </a:stretch>
        </p:blipFill>
        <p:spPr>
          <a:xfrm>
            <a:off x="4263094" y="1490172"/>
            <a:ext cx="7317395" cy="4361988"/>
          </a:xfrm>
          <a:prstGeom prst="rect">
            <a:avLst/>
          </a:prstGeom>
          <a:ln w="6350">
            <a:solidFill>
              <a:schemeClr val="tx1"/>
            </a:solidFill>
          </a:ln>
        </p:spPr>
      </p:pic>
    </p:spTree>
    <p:extLst>
      <p:ext uri="{BB962C8B-B14F-4D97-AF65-F5344CB8AC3E}">
        <p14:creationId xmlns:p14="http://schemas.microsoft.com/office/powerpoint/2010/main" val="103781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B0EC1-F35F-11F9-452E-01BD4F6597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B12701-0BA7-2FBE-80BB-638993E6200A}"/>
              </a:ext>
            </a:extLst>
          </p:cNvPr>
          <p:cNvSpPr>
            <a:spLocks noGrp="1"/>
          </p:cNvSpPr>
          <p:nvPr>
            <p:ph type="title"/>
          </p:nvPr>
        </p:nvSpPr>
        <p:spPr>
          <a:xfrm>
            <a:off x="8163098" y="-2"/>
            <a:ext cx="402890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Understanding Bargaining</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E8C99A1-75FA-3AF6-9478-8F8A36450BEF}"/>
              </a:ext>
            </a:extLst>
          </p:cNvPr>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a:extLst>
              <a:ext uri="{FF2B5EF4-FFF2-40B4-BE49-F238E27FC236}">
                <a16:creationId xmlns:a16="http://schemas.microsoft.com/office/drawing/2014/main" id="{367BCAA1-63C4-4426-A4B4-63FD76EAB59F}"/>
              </a:ext>
            </a:extLst>
          </p:cNvPr>
          <p:cNvSpPr txBox="1">
            <a:spLocks noChangeArrowheads="1"/>
          </p:cNvSpPr>
          <p:nvPr/>
        </p:nvSpPr>
        <p:spPr bwMode="auto">
          <a:xfrm>
            <a:off x="9451571" y="6488668"/>
            <a:ext cx="27404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ChatGPT (25 Nov 2025)</a:t>
            </a:r>
          </a:p>
        </p:txBody>
      </p:sp>
      <p:sp>
        <p:nvSpPr>
          <p:cNvPr id="7" name="Rectangle 6">
            <a:extLst>
              <a:ext uri="{FF2B5EF4-FFF2-40B4-BE49-F238E27FC236}">
                <a16:creationId xmlns:a16="http://schemas.microsoft.com/office/drawing/2014/main" id="{782CC48C-4E52-04BD-CC48-2F3088B0E75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descr="A screenshot of a computer&#10;&#10;AI-generated content may be incorrect.">
            <a:extLst>
              <a:ext uri="{FF2B5EF4-FFF2-40B4-BE49-F238E27FC236}">
                <a16:creationId xmlns:a16="http://schemas.microsoft.com/office/drawing/2014/main" id="{10C883C7-241E-6B35-826C-1FBFC2AC02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828" y="185411"/>
            <a:ext cx="5924832" cy="6487178"/>
          </a:xfrm>
          <a:prstGeom prst="rect">
            <a:avLst/>
          </a:prstGeom>
          <a:ln w="6350">
            <a:solidFill>
              <a:schemeClr val="tx1"/>
            </a:solidFill>
          </a:ln>
        </p:spPr>
      </p:pic>
      <p:pic>
        <p:nvPicPr>
          <p:cNvPr id="12" name="Picture 11" descr="A screenshot of a computer&#10;&#10;AI-generated content may be incorrect.">
            <a:extLst>
              <a:ext uri="{FF2B5EF4-FFF2-40B4-BE49-F238E27FC236}">
                <a16:creationId xmlns:a16="http://schemas.microsoft.com/office/drawing/2014/main" id="{D8E3002C-44BA-89A0-AD84-894B01155F4B}"/>
              </a:ext>
            </a:extLst>
          </p:cNvPr>
          <p:cNvPicPr>
            <a:picLocks noChangeAspect="1"/>
          </p:cNvPicPr>
          <p:nvPr/>
        </p:nvPicPr>
        <p:blipFill>
          <a:blip r:embed="rId3">
            <a:extLst>
              <a:ext uri="{28A0092B-C50C-407E-A947-70E740481C1C}">
                <a14:useLocalDpi xmlns:a14="http://schemas.microsoft.com/office/drawing/2010/main" val="0"/>
              </a:ext>
            </a:extLst>
          </a:blip>
          <a:srcRect l="18675" t="11984" r="15841" b="58837"/>
          <a:stretch>
            <a:fillRect/>
          </a:stretch>
        </p:blipFill>
        <p:spPr>
          <a:xfrm>
            <a:off x="2717562" y="1303233"/>
            <a:ext cx="8994453" cy="4388265"/>
          </a:xfrm>
          <a:prstGeom prst="rect">
            <a:avLst/>
          </a:prstGeom>
          <a:ln w="6350">
            <a:solidFill>
              <a:schemeClr val="tx1"/>
            </a:solidFill>
          </a:ln>
        </p:spPr>
      </p:pic>
    </p:spTree>
    <p:extLst>
      <p:ext uri="{BB962C8B-B14F-4D97-AF65-F5344CB8AC3E}">
        <p14:creationId xmlns:p14="http://schemas.microsoft.com/office/powerpoint/2010/main" val="38514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B638D-AA33-85AA-8C99-3F0B243DEE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05E664-6544-A00F-5310-8708513B8C61}"/>
              </a:ext>
            </a:extLst>
          </p:cNvPr>
          <p:cNvSpPr>
            <a:spLocks noGrp="1"/>
          </p:cNvSpPr>
          <p:nvPr>
            <p:ph type="title"/>
          </p:nvPr>
        </p:nvSpPr>
        <p:spPr>
          <a:xfrm>
            <a:off x="9991897" y="-2"/>
            <a:ext cx="220010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Merger Surge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06DC4B9-A328-4CB3-34EA-F578B12338BD}"/>
              </a:ext>
            </a:extLst>
          </p:cNvPr>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a:extLst>
              <a:ext uri="{FF2B5EF4-FFF2-40B4-BE49-F238E27FC236}">
                <a16:creationId xmlns:a16="http://schemas.microsoft.com/office/drawing/2014/main" id="{6F1492AD-67C1-25B2-74F3-F4963CADC200}"/>
              </a:ext>
            </a:extLst>
          </p:cNvPr>
          <p:cNvSpPr txBox="1">
            <a:spLocks noChangeArrowheads="1"/>
          </p:cNvSpPr>
          <p:nvPr/>
        </p:nvSpPr>
        <p:spPr bwMode="auto">
          <a:xfrm>
            <a:off x="9846424" y="6488668"/>
            <a:ext cx="23455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(26 Nov 2025)</a:t>
            </a:r>
          </a:p>
        </p:txBody>
      </p:sp>
      <p:sp>
        <p:nvSpPr>
          <p:cNvPr id="7" name="Rectangle 6">
            <a:extLst>
              <a:ext uri="{FF2B5EF4-FFF2-40B4-BE49-F238E27FC236}">
                <a16:creationId xmlns:a16="http://schemas.microsoft.com/office/drawing/2014/main" id="{DC2581ED-2383-A355-7BE9-CAAB11B8815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291BF8D9-07CC-4B76-2F77-67C756385E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915" y="209004"/>
            <a:ext cx="5969502" cy="6491834"/>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30E2179B-03A3-9B55-8502-94D148AFD96A}"/>
              </a:ext>
            </a:extLst>
          </p:cNvPr>
          <p:cNvPicPr>
            <a:picLocks noChangeAspect="1"/>
          </p:cNvPicPr>
          <p:nvPr/>
        </p:nvPicPr>
        <p:blipFill>
          <a:blip r:embed="rId4">
            <a:extLst>
              <a:ext uri="{28A0092B-C50C-407E-A947-70E740481C1C}">
                <a14:useLocalDpi xmlns:a14="http://schemas.microsoft.com/office/drawing/2010/main" val="0"/>
              </a:ext>
            </a:extLst>
          </a:blip>
          <a:srcRect l="22678" t="39136" r="24088" b="14013"/>
          <a:stretch>
            <a:fillRect/>
          </a:stretch>
        </p:blipFill>
        <p:spPr>
          <a:xfrm>
            <a:off x="4793395" y="910165"/>
            <a:ext cx="5701208" cy="5456767"/>
          </a:xfrm>
          <a:prstGeom prst="rect">
            <a:avLst/>
          </a:prstGeom>
          <a:ln w="6350">
            <a:solidFill>
              <a:schemeClr val="tx1"/>
            </a:solidFill>
          </a:ln>
        </p:spPr>
      </p:pic>
    </p:spTree>
    <p:extLst>
      <p:ext uri="{BB962C8B-B14F-4D97-AF65-F5344CB8AC3E}">
        <p14:creationId xmlns:p14="http://schemas.microsoft.com/office/powerpoint/2010/main" val="290394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C4A61-7142-AFC1-A2BE-6F38DE5861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B65B71-6659-78E2-93E1-3CFD395E67E8}"/>
              </a:ext>
            </a:extLst>
          </p:cNvPr>
          <p:cNvSpPr>
            <a:spLocks noGrp="1"/>
          </p:cNvSpPr>
          <p:nvPr>
            <p:ph type="title"/>
          </p:nvPr>
        </p:nvSpPr>
        <p:spPr>
          <a:xfrm>
            <a:off x="6354234" y="-2"/>
            <a:ext cx="583776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Nash Bargaining With Outside Options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5AF80C3E-5C6D-6148-5E54-4AB16E9CE11F}"/>
              </a:ext>
            </a:extLst>
          </p:cNvPr>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a:extLst>
              <a:ext uri="{FF2B5EF4-FFF2-40B4-BE49-F238E27FC236}">
                <a16:creationId xmlns:a16="http://schemas.microsoft.com/office/drawing/2014/main" id="{2B85EC85-9CDB-C60F-8368-DB592642EB4E}"/>
              </a:ext>
            </a:extLst>
          </p:cNvPr>
          <p:cNvSpPr txBox="1">
            <a:spLocks noChangeArrowheads="1"/>
          </p:cNvSpPr>
          <p:nvPr/>
        </p:nvSpPr>
        <p:spPr bwMode="auto">
          <a:xfrm>
            <a:off x="9451571" y="6488668"/>
            <a:ext cx="27404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ChatGPT (25 Nov 2025)</a:t>
            </a:r>
          </a:p>
        </p:txBody>
      </p:sp>
      <p:sp>
        <p:nvSpPr>
          <p:cNvPr id="7" name="Rectangle 6">
            <a:extLst>
              <a:ext uri="{FF2B5EF4-FFF2-40B4-BE49-F238E27FC236}">
                <a16:creationId xmlns:a16="http://schemas.microsoft.com/office/drawing/2014/main" id="{4142FFF9-AE06-6468-56C9-111A48B8F6E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descr="A screenshot of a computer&#10;&#10;AI-generated content may be incorrect.">
            <a:extLst>
              <a:ext uri="{FF2B5EF4-FFF2-40B4-BE49-F238E27FC236}">
                <a16:creationId xmlns:a16="http://schemas.microsoft.com/office/drawing/2014/main" id="{BB7B6D64-52DE-6907-612A-144C0DB8A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828" y="185411"/>
            <a:ext cx="5924832" cy="6487178"/>
          </a:xfrm>
          <a:prstGeom prst="rect">
            <a:avLst/>
          </a:prstGeom>
          <a:ln w="6350">
            <a:solidFill>
              <a:schemeClr val="tx1"/>
            </a:solidFill>
          </a:ln>
        </p:spPr>
      </p:pic>
      <p:pic>
        <p:nvPicPr>
          <p:cNvPr id="5" name="Picture 4" descr="A screenshot of a computer&#10;&#10;AI-generated content may be incorrect.">
            <a:extLst>
              <a:ext uri="{FF2B5EF4-FFF2-40B4-BE49-F238E27FC236}">
                <a16:creationId xmlns:a16="http://schemas.microsoft.com/office/drawing/2014/main" id="{35DB164C-D88A-6EDA-31D1-EC3F62D3AB3E}"/>
              </a:ext>
            </a:extLst>
          </p:cNvPr>
          <p:cNvPicPr>
            <a:picLocks noChangeAspect="1"/>
          </p:cNvPicPr>
          <p:nvPr/>
        </p:nvPicPr>
        <p:blipFill>
          <a:blip r:embed="rId3">
            <a:extLst>
              <a:ext uri="{28A0092B-C50C-407E-A947-70E740481C1C}">
                <a14:useLocalDpi xmlns:a14="http://schemas.microsoft.com/office/drawing/2010/main" val="0"/>
              </a:ext>
            </a:extLst>
          </a:blip>
          <a:srcRect l="18508" t="13714" r="16283" b="42349"/>
          <a:stretch>
            <a:fillRect/>
          </a:stretch>
        </p:blipFill>
        <p:spPr>
          <a:xfrm>
            <a:off x="3573887" y="861553"/>
            <a:ext cx="7247898" cy="5347062"/>
          </a:xfrm>
          <a:prstGeom prst="rect">
            <a:avLst/>
          </a:prstGeom>
          <a:ln w="6350">
            <a:solidFill>
              <a:schemeClr val="tx1"/>
            </a:solidFill>
          </a:ln>
        </p:spPr>
      </p:pic>
    </p:spTree>
    <p:extLst>
      <p:ext uri="{BB962C8B-B14F-4D97-AF65-F5344CB8AC3E}">
        <p14:creationId xmlns:p14="http://schemas.microsoft.com/office/powerpoint/2010/main" val="84760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C9D0C-2B37-CF58-C71A-5DC4E3F157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F39E97-BCF7-FADC-D62A-1556AE3CA872}"/>
              </a:ext>
            </a:extLst>
          </p:cNvPr>
          <p:cNvSpPr>
            <a:spLocks noGrp="1"/>
          </p:cNvSpPr>
          <p:nvPr>
            <p:ph type="title"/>
          </p:nvPr>
        </p:nvSpPr>
        <p:spPr>
          <a:xfrm>
            <a:off x="7539644" y="-1"/>
            <a:ext cx="465235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Nash: The Bargaining Problem</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D592254-59D7-B0B7-0E82-FCEA32C8CBEE}"/>
              </a:ext>
            </a:extLst>
          </p:cNvPr>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a:extLst>
              <a:ext uri="{FF2B5EF4-FFF2-40B4-BE49-F238E27FC236}">
                <a16:creationId xmlns:a16="http://schemas.microsoft.com/office/drawing/2014/main" id="{FB51DA71-C251-6D8B-7C2D-D3428792EA6A}"/>
              </a:ext>
            </a:extLst>
          </p:cNvPr>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Econometrica</a:t>
            </a:r>
            <a:r>
              <a:rPr lang="en-US" sz="1800" i="0" dirty="0">
                <a:solidFill>
                  <a:schemeClr val="accent4">
                    <a:lumMod val="75000"/>
                    <a:lumOff val="25000"/>
                  </a:schemeClr>
                </a:solidFill>
                <a:latin typeface="+mn-lt"/>
                <a:cs typeface="Times New Roman" panose="02020603050405020304" pitchFamily="18" charset="0"/>
              </a:rPr>
              <a:t> (Apr 1950)</a:t>
            </a:r>
          </a:p>
        </p:txBody>
      </p:sp>
      <p:sp>
        <p:nvSpPr>
          <p:cNvPr id="7" name="Rectangle 6">
            <a:extLst>
              <a:ext uri="{FF2B5EF4-FFF2-40B4-BE49-F238E27FC236}">
                <a16:creationId xmlns:a16="http://schemas.microsoft.com/office/drawing/2014/main" id="{BAAA72C1-F523-8646-4901-194EABB5187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35B8590-6C3F-54B5-EAC7-1B0927523348}"/>
              </a:ext>
            </a:extLst>
          </p:cNvPr>
          <p:cNvPicPr>
            <a:picLocks noChangeAspect="1"/>
          </p:cNvPicPr>
          <p:nvPr/>
        </p:nvPicPr>
        <p:blipFill>
          <a:blip r:embed="rId2"/>
          <a:stretch>
            <a:fillRect/>
          </a:stretch>
        </p:blipFill>
        <p:spPr>
          <a:xfrm>
            <a:off x="223115" y="184665"/>
            <a:ext cx="3727933" cy="6516173"/>
          </a:xfrm>
          <a:prstGeom prst="rect">
            <a:avLst/>
          </a:prstGeom>
          <a:ln w="6350">
            <a:solidFill>
              <a:schemeClr val="tx1"/>
            </a:solidFill>
          </a:ln>
        </p:spPr>
      </p:pic>
      <p:pic>
        <p:nvPicPr>
          <p:cNvPr id="8" name="Picture 7">
            <a:extLst>
              <a:ext uri="{FF2B5EF4-FFF2-40B4-BE49-F238E27FC236}">
                <a16:creationId xmlns:a16="http://schemas.microsoft.com/office/drawing/2014/main" id="{79CA462B-2D05-D52E-99E2-A1F41707861D}"/>
              </a:ext>
            </a:extLst>
          </p:cNvPr>
          <p:cNvPicPr>
            <a:picLocks noChangeAspect="1"/>
          </p:cNvPicPr>
          <p:nvPr/>
        </p:nvPicPr>
        <p:blipFill>
          <a:blip r:embed="rId2"/>
          <a:srcRect l="4644" t="1443" r="2785" b="76438"/>
          <a:stretch>
            <a:fillRect/>
          </a:stretch>
        </p:blipFill>
        <p:spPr>
          <a:xfrm>
            <a:off x="2087081" y="1136467"/>
            <a:ext cx="8643056" cy="3609703"/>
          </a:xfrm>
          <a:prstGeom prst="rect">
            <a:avLst/>
          </a:prstGeom>
          <a:ln w="6350">
            <a:solidFill>
              <a:schemeClr val="tx1"/>
            </a:solidFill>
          </a:ln>
        </p:spPr>
      </p:pic>
    </p:spTree>
    <p:extLst>
      <p:ext uri="{BB962C8B-B14F-4D97-AF65-F5344CB8AC3E}">
        <p14:creationId xmlns:p14="http://schemas.microsoft.com/office/powerpoint/2010/main" val="43752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6A9CC-C981-C21F-9E6E-775AD127A0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6FBCDD-F40B-7CC4-675D-9FC01FBE37F5}"/>
              </a:ext>
            </a:extLst>
          </p:cNvPr>
          <p:cNvSpPr>
            <a:spLocks noGrp="1"/>
          </p:cNvSpPr>
          <p:nvPr>
            <p:ph type="title"/>
          </p:nvPr>
        </p:nvSpPr>
        <p:spPr>
          <a:xfrm>
            <a:off x="9557657" y="-1"/>
            <a:ext cx="2634344" cy="32419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1994 Econ Nobel</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55D58F44-0F57-8FED-9A3B-73B9ACFA431B}"/>
              </a:ext>
            </a:extLst>
          </p:cNvPr>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a:extLst>
              <a:ext uri="{FF2B5EF4-FFF2-40B4-BE49-F238E27FC236}">
                <a16:creationId xmlns:a16="http://schemas.microsoft.com/office/drawing/2014/main" id="{CA315197-AE81-680C-D1C6-2FA502EF7005}"/>
              </a:ext>
            </a:extLst>
          </p:cNvPr>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Nobelprize.org (25 Nov 2025)</a:t>
            </a:r>
          </a:p>
        </p:txBody>
      </p:sp>
      <p:sp>
        <p:nvSpPr>
          <p:cNvPr id="7" name="Rectangle 6">
            <a:extLst>
              <a:ext uri="{FF2B5EF4-FFF2-40B4-BE49-F238E27FC236}">
                <a16:creationId xmlns:a16="http://schemas.microsoft.com/office/drawing/2014/main" id="{431D280A-2C89-EC7F-BD8C-83C0D627E6D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4D2453A1-DADA-4654-3510-098B6B8E8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63" y="209004"/>
            <a:ext cx="5969502"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2017E1CD-D5E9-EAC0-812B-2A4EBDCE864B}"/>
              </a:ext>
            </a:extLst>
          </p:cNvPr>
          <p:cNvPicPr>
            <a:picLocks noChangeAspect="1"/>
          </p:cNvPicPr>
          <p:nvPr/>
        </p:nvPicPr>
        <p:blipFill>
          <a:blip r:embed="rId3">
            <a:extLst>
              <a:ext uri="{28A0092B-C50C-407E-A947-70E740481C1C}">
                <a14:useLocalDpi xmlns:a14="http://schemas.microsoft.com/office/drawing/2010/main" val="0"/>
              </a:ext>
            </a:extLst>
          </a:blip>
          <a:srcRect l="29234" t="43122" r="10954" b="5366"/>
          <a:stretch>
            <a:fillRect/>
          </a:stretch>
        </p:blipFill>
        <p:spPr>
          <a:xfrm>
            <a:off x="3675285" y="1024039"/>
            <a:ext cx="5671915" cy="5312229"/>
          </a:xfrm>
          <a:prstGeom prst="rect">
            <a:avLst/>
          </a:prstGeom>
          <a:ln w="6350">
            <a:solidFill>
              <a:schemeClr val="tx1"/>
            </a:solidFill>
          </a:ln>
        </p:spPr>
      </p:pic>
    </p:spTree>
    <p:extLst>
      <p:ext uri="{BB962C8B-B14F-4D97-AF65-F5344CB8AC3E}">
        <p14:creationId xmlns:p14="http://schemas.microsoft.com/office/powerpoint/2010/main" val="319632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2B3D5-2D95-93DA-19C7-3CDB7FAB7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2A1813-7EB9-A3FB-EAAE-B82210353CA0}"/>
              </a:ext>
            </a:extLst>
          </p:cNvPr>
          <p:cNvSpPr>
            <a:spLocks noGrp="1"/>
          </p:cNvSpPr>
          <p:nvPr>
            <p:ph type="title"/>
          </p:nvPr>
        </p:nvSpPr>
        <p:spPr>
          <a:xfrm>
            <a:off x="9193876" y="-2"/>
            <a:ext cx="2998125"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Applying This Here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189FBB9-8DC7-6F58-7013-2906CBAC1C30}"/>
              </a:ext>
            </a:extLst>
          </p:cNvPr>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a:extLst>
              <a:ext uri="{FF2B5EF4-FFF2-40B4-BE49-F238E27FC236}">
                <a16:creationId xmlns:a16="http://schemas.microsoft.com/office/drawing/2014/main" id="{6EEFB3EC-6AE0-4436-8B2C-39759C217DFB}"/>
              </a:ext>
            </a:extLst>
          </p:cNvPr>
          <p:cNvSpPr txBox="1">
            <a:spLocks noChangeArrowheads="1"/>
          </p:cNvSpPr>
          <p:nvPr/>
        </p:nvSpPr>
        <p:spPr bwMode="auto">
          <a:xfrm>
            <a:off x="9451571" y="6488668"/>
            <a:ext cx="27404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ChatGPT (25 Nov 2025)</a:t>
            </a:r>
          </a:p>
        </p:txBody>
      </p:sp>
      <p:sp>
        <p:nvSpPr>
          <p:cNvPr id="7" name="Rectangle 6">
            <a:extLst>
              <a:ext uri="{FF2B5EF4-FFF2-40B4-BE49-F238E27FC236}">
                <a16:creationId xmlns:a16="http://schemas.microsoft.com/office/drawing/2014/main" id="{FBC0E544-17BA-CB75-9B53-D444BD46AEA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AI-generated content may be incorrect.">
            <a:extLst>
              <a:ext uri="{FF2B5EF4-FFF2-40B4-BE49-F238E27FC236}">
                <a16:creationId xmlns:a16="http://schemas.microsoft.com/office/drawing/2014/main" id="{69A11C7F-FBE3-BC40-6EE9-2C2E5706F4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66" y="184664"/>
            <a:ext cx="5948193" cy="6516174"/>
          </a:xfrm>
          <a:prstGeom prst="rect">
            <a:avLst/>
          </a:prstGeom>
          <a:ln w="6350">
            <a:solidFill>
              <a:schemeClr val="tx1"/>
            </a:solidFill>
          </a:ln>
        </p:spPr>
      </p:pic>
      <p:pic>
        <p:nvPicPr>
          <p:cNvPr id="10" name="Picture 9" descr="A screenshot of a computer&#10;&#10;AI-generated content may be incorrect.">
            <a:extLst>
              <a:ext uri="{FF2B5EF4-FFF2-40B4-BE49-F238E27FC236}">
                <a16:creationId xmlns:a16="http://schemas.microsoft.com/office/drawing/2014/main" id="{8B08D03C-9AE8-5240-7812-553CB84FF55A}"/>
              </a:ext>
            </a:extLst>
          </p:cNvPr>
          <p:cNvPicPr>
            <a:picLocks noChangeAspect="1"/>
          </p:cNvPicPr>
          <p:nvPr/>
        </p:nvPicPr>
        <p:blipFill>
          <a:blip r:embed="rId2">
            <a:extLst>
              <a:ext uri="{28A0092B-C50C-407E-A947-70E740481C1C}">
                <a14:useLocalDpi xmlns:a14="http://schemas.microsoft.com/office/drawing/2010/main" val="0"/>
              </a:ext>
            </a:extLst>
          </a:blip>
          <a:srcRect l="18494" t="14273" r="16209" b="51113"/>
          <a:stretch>
            <a:fillRect/>
          </a:stretch>
        </p:blipFill>
        <p:spPr>
          <a:xfrm>
            <a:off x="3109565" y="1401476"/>
            <a:ext cx="7741386" cy="4495558"/>
          </a:xfrm>
          <a:prstGeom prst="rect">
            <a:avLst/>
          </a:prstGeom>
          <a:ln w="6350">
            <a:solidFill>
              <a:schemeClr val="tx1"/>
            </a:solidFill>
          </a:ln>
        </p:spPr>
      </p:pic>
    </p:spTree>
    <p:extLst>
      <p:ext uri="{BB962C8B-B14F-4D97-AF65-F5344CB8AC3E}">
        <p14:creationId xmlns:p14="http://schemas.microsoft.com/office/powerpoint/2010/main" val="168381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67C5A-1C34-5D7E-01D8-6B4E995AAB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E58371-0D7B-2E8C-7C6F-4C1D327A3784}"/>
              </a:ext>
            </a:extLst>
          </p:cNvPr>
          <p:cNvSpPr>
            <a:spLocks noGrp="1"/>
          </p:cNvSpPr>
          <p:nvPr>
            <p:ph type="title"/>
          </p:nvPr>
        </p:nvSpPr>
        <p:spPr>
          <a:xfrm>
            <a:off x="7911738" y="-1"/>
            <a:ext cx="4280264" cy="33092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Fancy Back of the Envelope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519F12E8-E47B-12FC-8017-63BCCD95D534}"/>
              </a:ext>
            </a:extLst>
          </p:cNvPr>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a:extLst>
              <a:ext uri="{FF2B5EF4-FFF2-40B4-BE49-F238E27FC236}">
                <a16:creationId xmlns:a16="http://schemas.microsoft.com/office/drawing/2014/main" id="{634ED215-7332-492B-5426-84FC8A3D4339}"/>
              </a:ext>
            </a:extLst>
          </p:cNvPr>
          <p:cNvSpPr txBox="1">
            <a:spLocks noChangeArrowheads="1"/>
          </p:cNvSpPr>
          <p:nvPr/>
        </p:nvSpPr>
        <p:spPr bwMode="auto">
          <a:xfrm>
            <a:off x="9451571" y="6488668"/>
            <a:ext cx="27404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ChatGPT (25 Nov 2025)</a:t>
            </a:r>
          </a:p>
        </p:txBody>
      </p:sp>
      <p:sp>
        <p:nvSpPr>
          <p:cNvPr id="7" name="Rectangle 6">
            <a:extLst>
              <a:ext uri="{FF2B5EF4-FFF2-40B4-BE49-F238E27FC236}">
                <a16:creationId xmlns:a16="http://schemas.microsoft.com/office/drawing/2014/main" id="{ED769CC0-6E2E-8FB0-EB87-71CDCB6CD76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AI-generated content may be incorrect.">
            <a:extLst>
              <a:ext uri="{FF2B5EF4-FFF2-40B4-BE49-F238E27FC236}">
                <a16:creationId xmlns:a16="http://schemas.microsoft.com/office/drawing/2014/main" id="{064E100D-3446-A941-CE3E-061B4DB2D4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66" y="184664"/>
            <a:ext cx="5948193" cy="6516174"/>
          </a:xfrm>
          <a:prstGeom prst="rect">
            <a:avLst/>
          </a:prstGeom>
          <a:ln w="6350">
            <a:solidFill>
              <a:schemeClr val="tx1"/>
            </a:solidFill>
          </a:ln>
        </p:spPr>
      </p:pic>
      <p:pic>
        <p:nvPicPr>
          <p:cNvPr id="5" name="Picture 4" descr="A screenshot of a computer&#10;&#10;AI-generated content may be incorrect.">
            <a:extLst>
              <a:ext uri="{FF2B5EF4-FFF2-40B4-BE49-F238E27FC236}">
                <a16:creationId xmlns:a16="http://schemas.microsoft.com/office/drawing/2014/main" id="{6E69328F-2BF4-3721-5EA0-2B3967D2E71B}"/>
              </a:ext>
            </a:extLst>
          </p:cNvPr>
          <p:cNvPicPr>
            <a:picLocks noChangeAspect="1"/>
          </p:cNvPicPr>
          <p:nvPr/>
        </p:nvPicPr>
        <p:blipFill>
          <a:blip r:embed="rId3">
            <a:extLst>
              <a:ext uri="{28A0092B-C50C-407E-A947-70E740481C1C}">
                <a14:useLocalDpi xmlns:a14="http://schemas.microsoft.com/office/drawing/2010/main" val="0"/>
              </a:ext>
            </a:extLst>
          </a:blip>
          <a:srcRect l="19570" t="54012" r="17406" b="19815"/>
          <a:stretch>
            <a:fillRect/>
          </a:stretch>
        </p:blipFill>
        <p:spPr>
          <a:xfrm>
            <a:off x="3359331" y="2493675"/>
            <a:ext cx="7525900" cy="3423799"/>
          </a:xfrm>
          <a:prstGeom prst="rect">
            <a:avLst/>
          </a:prstGeom>
          <a:ln w="6350">
            <a:solidFill>
              <a:schemeClr val="tx1"/>
            </a:solidFill>
          </a:ln>
        </p:spPr>
      </p:pic>
    </p:spTree>
    <p:extLst>
      <p:ext uri="{BB962C8B-B14F-4D97-AF65-F5344CB8AC3E}">
        <p14:creationId xmlns:p14="http://schemas.microsoft.com/office/powerpoint/2010/main" val="294549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058" y="-1"/>
            <a:ext cx="616294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Verizon Deal: Google Pays More for More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FCFF04F-0352-4AD8-1637-CA815257814C}"/>
              </a:ext>
            </a:extLst>
          </p:cNvPr>
          <p:cNvPicPr>
            <a:picLocks noChangeAspect="1"/>
          </p:cNvPicPr>
          <p:nvPr/>
        </p:nvPicPr>
        <p:blipFill>
          <a:blip r:embed="rId2"/>
          <a:stretch>
            <a:fillRect/>
          </a:stretch>
        </p:blipFill>
        <p:spPr>
          <a:xfrm>
            <a:off x="147760" y="209004"/>
            <a:ext cx="4933201" cy="6491834"/>
          </a:xfrm>
          <a:prstGeom prst="rect">
            <a:avLst/>
          </a:prstGeom>
          <a:ln w="6350">
            <a:solidFill>
              <a:schemeClr val="tx1"/>
            </a:solidFill>
          </a:ln>
        </p:spPr>
      </p:pic>
      <p:pic>
        <p:nvPicPr>
          <p:cNvPr id="8" name="Picture 7">
            <a:extLst>
              <a:ext uri="{FF2B5EF4-FFF2-40B4-BE49-F238E27FC236}">
                <a16:creationId xmlns:a16="http://schemas.microsoft.com/office/drawing/2014/main" id="{275F0381-3F51-1BD1-BFB9-9B298CAB3162}"/>
              </a:ext>
            </a:extLst>
          </p:cNvPr>
          <p:cNvPicPr>
            <a:picLocks noChangeAspect="1"/>
          </p:cNvPicPr>
          <p:nvPr/>
        </p:nvPicPr>
        <p:blipFill rotWithShape="1">
          <a:blip r:embed="rId2"/>
          <a:srcRect l="8207" t="50577" r="7777" b="10458"/>
          <a:stretch/>
        </p:blipFill>
        <p:spPr>
          <a:xfrm>
            <a:off x="2374860" y="1405781"/>
            <a:ext cx="7442279" cy="4542091"/>
          </a:xfrm>
          <a:prstGeom prst="rect">
            <a:avLst/>
          </a:prstGeom>
          <a:ln w="6350">
            <a:solidFill>
              <a:schemeClr val="tx1"/>
            </a:solidFill>
          </a:ln>
        </p:spPr>
      </p:pic>
    </p:spTree>
    <p:extLst>
      <p:ext uri="{BB962C8B-B14F-4D97-AF65-F5344CB8AC3E}">
        <p14:creationId xmlns:p14="http://schemas.microsoft.com/office/powerpoint/2010/main" val="336466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9667" y="-2"/>
            <a:ext cx="385233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Are the RSAs Exclusive?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5CD376C-B43C-1A46-A617-8501EBD8BB2E}"/>
              </a:ext>
            </a:extLst>
          </p:cNvPr>
          <p:cNvPicPr>
            <a:picLocks noChangeAspect="1"/>
          </p:cNvPicPr>
          <p:nvPr/>
        </p:nvPicPr>
        <p:blipFill>
          <a:blip r:embed="rId2"/>
          <a:stretch>
            <a:fillRect/>
          </a:stretch>
        </p:blipFill>
        <p:spPr>
          <a:xfrm>
            <a:off x="191203" y="209004"/>
            <a:ext cx="4923283" cy="6491834"/>
          </a:xfrm>
          <a:prstGeom prst="rect">
            <a:avLst/>
          </a:prstGeom>
          <a:ln w="6350">
            <a:solidFill>
              <a:schemeClr val="tx1"/>
            </a:solidFill>
          </a:ln>
        </p:spPr>
      </p:pic>
      <p:pic>
        <p:nvPicPr>
          <p:cNvPr id="8" name="Picture 7">
            <a:extLst>
              <a:ext uri="{FF2B5EF4-FFF2-40B4-BE49-F238E27FC236}">
                <a16:creationId xmlns:a16="http://schemas.microsoft.com/office/drawing/2014/main" id="{9CD7773F-B54D-9E3B-C7F6-A93F2917AE5D}"/>
              </a:ext>
            </a:extLst>
          </p:cNvPr>
          <p:cNvPicPr>
            <a:picLocks noChangeAspect="1"/>
          </p:cNvPicPr>
          <p:nvPr/>
        </p:nvPicPr>
        <p:blipFill rotWithShape="1">
          <a:blip r:embed="rId2"/>
          <a:srcRect l="8817" t="8226" r="7690" b="62951"/>
          <a:stretch/>
        </p:blipFill>
        <p:spPr>
          <a:xfrm>
            <a:off x="2082800" y="1193800"/>
            <a:ext cx="8816324" cy="4013200"/>
          </a:xfrm>
          <a:prstGeom prst="rect">
            <a:avLst/>
          </a:prstGeom>
          <a:ln w="6350">
            <a:solidFill>
              <a:schemeClr val="tx1"/>
            </a:solidFill>
          </a:ln>
        </p:spPr>
      </p:pic>
    </p:spTree>
    <p:extLst>
      <p:ext uri="{BB962C8B-B14F-4D97-AF65-F5344CB8AC3E}">
        <p14:creationId xmlns:p14="http://schemas.microsoft.com/office/powerpoint/2010/main" val="17417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B8B68-0057-7D86-AB01-E8A3849E3A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2718D1-E542-8664-A446-04079A03C52B}"/>
              </a:ext>
            </a:extLst>
          </p:cNvPr>
          <p:cNvSpPr>
            <a:spLocks noGrp="1"/>
          </p:cNvSpPr>
          <p:nvPr>
            <p:ph type="title"/>
          </p:nvPr>
        </p:nvSpPr>
        <p:spPr>
          <a:xfrm>
            <a:off x="9434945" y="-1"/>
            <a:ext cx="2757056" cy="32419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 Offered a Menu</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122739F-0BA1-F8DC-F5C5-4420AD741C04}"/>
              </a:ext>
            </a:extLst>
          </p:cNvPr>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a:extLst>
              <a:ext uri="{FF2B5EF4-FFF2-40B4-BE49-F238E27FC236}">
                <a16:creationId xmlns:a16="http://schemas.microsoft.com/office/drawing/2014/main" id="{ABA0188D-9499-CBFF-07FF-80562BDDB59D}"/>
              </a:ext>
            </a:extLst>
          </p:cNvPr>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a:extLst>
              <a:ext uri="{FF2B5EF4-FFF2-40B4-BE49-F238E27FC236}">
                <a16:creationId xmlns:a16="http://schemas.microsoft.com/office/drawing/2014/main" id="{7DCFA22E-17D8-3643-C418-A3662A804EC9}"/>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D631507-0FAE-E5AD-019F-C0EDDB908A12}"/>
              </a:ext>
            </a:extLst>
          </p:cNvPr>
          <p:cNvPicPr>
            <a:picLocks noChangeAspect="1"/>
          </p:cNvPicPr>
          <p:nvPr/>
        </p:nvPicPr>
        <p:blipFill>
          <a:blip r:embed="rId2"/>
          <a:stretch>
            <a:fillRect/>
          </a:stretch>
        </p:blipFill>
        <p:spPr>
          <a:xfrm>
            <a:off x="191203" y="209004"/>
            <a:ext cx="4923283" cy="6491834"/>
          </a:xfrm>
          <a:prstGeom prst="rect">
            <a:avLst/>
          </a:prstGeom>
          <a:ln w="6350">
            <a:solidFill>
              <a:schemeClr val="tx1"/>
            </a:solidFill>
          </a:ln>
        </p:spPr>
      </p:pic>
      <p:pic>
        <p:nvPicPr>
          <p:cNvPr id="3" name="Picture 2">
            <a:extLst>
              <a:ext uri="{FF2B5EF4-FFF2-40B4-BE49-F238E27FC236}">
                <a16:creationId xmlns:a16="http://schemas.microsoft.com/office/drawing/2014/main" id="{59F9CBFE-726B-464D-ADC4-C3D0EC13DCFF}"/>
              </a:ext>
            </a:extLst>
          </p:cNvPr>
          <p:cNvPicPr>
            <a:picLocks noChangeAspect="1"/>
          </p:cNvPicPr>
          <p:nvPr/>
        </p:nvPicPr>
        <p:blipFill>
          <a:blip r:embed="rId2"/>
          <a:srcRect l="7880" t="7921" r="8036" b="62671"/>
          <a:stretch>
            <a:fillRect/>
          </a:stretch>
        </p:blipFill>
        <p:spPr>
          <a:xfrm>
            <a:off x="2652844" y="913014"/>
            <a:ext cx="8213382" cy="3787833"/>
          </a:xfrm>
          <a:prstGeom prst="rect">
            <a:avLst/>
          </a:prstGeom>
          <a:ln w="6350">
            <a:solidFill>
              <a:schemeClr val="tx1"/>
            </a:solidFill>
          </a:ln>
        </p:spPr>
      </p:pic>
    </p:spTree>
    <p:extLst>
      <p:ext uri="{BB962C8B-B14F-4D97-AF65-F5344CB8AC3E}">
        <p14:creationId xmlns:p14="http://schemas.microsoft.com/office/powerpoint/2010/main" val="362872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5300" y="-1"/>
            <a:ext cx="40767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Verizon Wanted the Money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5CD376C-B43C-1A46-A617-8501EBD8BB2E}"/>
              </a:ext>
            </a:extLst>
          </p:cNvPr>
          <p:cNvPicPr>
            <a:picLocks noChangeAspect="1"/>
          </p:cNvPicPr>
          <p:nvPr/>
        </p:nvPicPr>
        <p:blipFill>
          <a:blip r:embed="rId2"/>
          <a:stretch>
            <a:fillRect/>
          </a:stretch>
        </p:blipFill>
        <p:spPr>
          <a:xfrm>
            <a:off x="191203" y="209004"/>
            <a:ext cx="4923283" cy="6491834"/>
          </a:xfrm>
          <a:prstGeom prst="rect">
            <a:avLst/>
          </a:prstGeom>
          <a:ln w="6350">
            <a:solidFill>
              <a:schemeClr val="tx1"/>
            </a:solidFill>
          </a:ln>
        </p:spPr>
      </p:pic>
      <p:pic>
        <p:nvPicPr>
          <p:cNvPr id="8" name="Picture 7">
            <a:extLst>
              <a:ext uri="{FF2B5EF4-FFF2-40B4-BE49-F238E27FC236}">
                <a16:creationId xmlns:a16="http://schemas.microsoft.com/office/drawing/2014/main" id="{9CD7773F-B54D-9E3B-C7F6-A93F2917AE5D}"/>
              </a:ext>
            </a:extLst>
          </p:cNvPr>
          <p:cNvPicPr>
            <a:picLocks noChangeAspect="1"/>
          </p:cNvPicPr>
          <p:nvPr/>
        </p:nvPicPr>
        <p:blipFill rotWithShape="1">
          <a:blip r:embed="rId2"/>
          <a:srcRect l="9764" t="61111" r="8120" b="12544"/>
          <a:stretch/>
        </p:blipFill>
        <p:spPr>
          <a:xfrm>
            <a:off x="1913467" y="1549400"/>
            <a:ext cx="9496660" cy="4017433"/>
          </a:xfrm>
          <a:prstGeom prst="rect">
            <a:avLst/>
          </a:prstGeom>
          <a:ln w="6350">
            <a:solidFill>
              <a:schemeClr val="tx1"/>
            </a:solidFill>
          </a:ln>
        </p:spPr>
      </p:pic>
    </p:spTree>
    <p:extLst>
      <p:ext uri="{BB962C8B-B14F-4D97-AF65-F5344CB8AC3E}">
        <p14:creationId xmlns:p14="http://schemas.microsoft.com/office/powerpoint/2010/main" val="230427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8467" y="-1"/>
            <a:ext cx="837353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Prima Facie Case Made (and No </a:t>
            </a:r>
            <a:r>
              <a:rPr lang="en-US" sz="2400" dirty="0" err="1">
                <a:solidFill>
                  <a:schemeClr val="accent4">
                    <a:lumMod val="75000"/>
                    <a:lumOff val="25000"/>
                  </a:schemeClr>
                </a:solidFill>
                <a:latin typeface="+mn-lt"/>
                <a:cs typeface="Times New Roman" panose="02020603050405020304" pitchFamily="18" charset="0"/>
              </a:rPr>
              <a:t>Procomp</a:t>
            </a:r>
            <a:r>
              <a:rPr lang="en-US" sz="2400" dirty="0">
                <a:solidFill>
                  <a:schemeClr val="accent4">
                    <a:lumMod val="75000"/>
                    <a:lumOff val="25000"/>
                  </a:schemeClr>
                </a:solidFill>
                <a:latin typeface="+mn-lt"/>
                <a:cs typeface="Times New Roman" panose="02020603050405020304" pitchFamily="18" charset="0"/>
              </a:rPr>
              <a:t> Justifications)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1F14DF3-AD24-F97A-2F5C-2025A2D28425}"/>
              </a:ext>
            </a:extLst>
          </p:cNvPr>
          <p:cNvPicPr>
            <a:picLocks noChangeAspect="1"/>
          </p:cNvPicPr>
          <p:nvPr/>
        </p:nvPicPr>
        <p:blipFill>
          <a:blip r:embed="rId2"/>
          <a:stretch>
            <a:fillRect/>
          </a:stretch>
        </p:blipFill>
        <p:spPr>
          <a:xfrm>
            <a:off x="162278" y="449128"/>
            <a:ext cx="4710288" cy="6220593"/>
          </a:xfrm>
          <a:prstGeom prst="rect">
            <a:avLst/>
          </a:prstGeom>
          <a:ln w="6350">
            <a:solidFill>
              <a:schemeClr val="tx1"/>
            </a:solidFill>
          </a:ln>
        </p:spPr>
      </p:pic>
      <p:pic>
        <p:nvPicPr>
          <p:cNvPr id="8" name="Picture 7">
            <a:extLst>
              <a:ext uri="{FF2B5EF4-FFF2-40B4-BE49-F238E27FC236}">
                <a16:creationId xmlns:a16="http://schemas.microsoft.com/office/drawing/2014/main" id="{00852979-A110-0928-21C7-E9DAD0C1F556}"/>
              </a:ext>
            </a:extLst>
          </p:cNvPr>
          <p:cNvPicPr>
            <a:picLocks noChangeAspect="1"/>
          </p:cNvPicPr>
          <p:nvPr/>
        </p:nvPicPr>
        <p:blipFill rotWithShape="1">
          <a:blip r:embed="rId2"/>
          <a:srcRect l="8758" t="7178" r="7965" b="77237"/>
          <a:stretch/>
        </p:blipFill>
        <p:spPr>
          <a:xfrm>
            <a:off x="2780067" y="1119144"/>
            <a:ext cx="7759061" cy="1917700"/>
          </a:xfrm>
          <a:prstGeom prst="rect">
            <a:avLst/>
          </a:prstGeom>
          <a:ln w="6350">
            <a:solidFill>
              <a:schemeClr val="tx1"/>
            </a:solidFill>
          </a:ln>
        </p:spPr>
      </p:pic>
      <p:pic>
        <p:nvPicPr>
          <p:cNvPr id="9" name="Picture 8">
            <a:extLst>
              <a:ext uri="{FF2B5EF4-FFF2-40B4-BE49-F238E27FC236}">
                <a16:creationId xmlns:a16="http://schemas.microsoft.com/office/drawing/2014/main" id="{83ABD856-8BF1-98F2-035F-DFAAB10988A8}"/>
              </a:ext>
            </a:extLst>
          </p:cNvPr>
          <p:cNvPicPr>
            <a:picLocks noChangeAspect="1"/>
          </p:cNvPicPr>
          <p:nvPr/>
        </p:nvPicPr>
        <p:blipFill rotWithShape="1">
          <a:blip r:embed="rId2"/>
          <a:srcRect l="8844" t="53607" r="8309" b="27613"/>
          <a:stretch/>
        </p:blipFill>
        <p:spPr>
          <a:xfrm>
            <a:off x="2767707" y="3733800"/>
            <a:ext cx="7763140" cy="2324100"/>
          </a:xfrm>
          <a:prstGeom prst="rect">
            <a:avLst/>
          </a:prstGeom>
          <a:ln w="6350">
            <a:solidFill>
              <a:schemeClr val="tx1"/>
            </a:solidFill>
          </a:ln>
        </p:spPr>
      </p:pic>
    </p:spTree>
    <p:extLst>
      <p:ext uri="{BB962C8B-B14F-4D97-AF65-F5344CB8AC3E}">
        <p14:creationId xmlns:p14="http://schemas.microsoft.com/office/powerpoint/2010/main" val="128019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49F2C-388F-CCEF-84B8-81FFC979F4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53D8BD-D813-4690-1BD9-9D235CA5680B}"/>
              </a:ext>
            </a:extLst>
          </p:cNvPr>
          <p:cNvSpPr>
            <a:spLocks noGrp="1"/>
          </p:cNvSpPr>
          <p:nvPr>
            <p:ph type="title"/>
          </p:nvPr>
        </p:nvSpPr>
        <p:spPr>
          <a:xfrm>
            <a:off x="9991897" y="-2"/>
            <a:ext cx="220010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Merger Surge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6B5BA30-A4C3-AC4A-992B-68354AD63D53}"/>
              </a:ext>
            </a:extLst>
          </p:cNvPr>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a:extLst>
              <a:ext uri="{FF2B5EF4-FFF2-40B4-BE49-F238E27FC236}">
                <a16:creationId xmlns:a16="http://schemas.microsoft.com/office/drawing/2014/main" id="{D8E873B2-0D3A-8FEC-9327-8ADA464CAC5F}"/>
              </a:ext>
            </a:extLst>
          </p:cNvPr>
          <p:cNvSpPr txBox="1">
            <a:spLocks noChangeArrowheads="1"/>
          </p:cNvSpPr>
          <p:nvPr/>
        </p:nvSpPr>
        <p:spPr bwMode="auto">
          <a:xfrm>
            <a:off x="9846424" y="6488668"/>
            <a:ext cx="23455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(26 Nov 2025)</a:t>
            </a:r>
          </a:p>
        </p:txBody>
      </p:sp>
      <p:sp>
        <p:nvSpPr>
          <p:cNvPr id="7" name="Rectangle 6">
            <a:extLst>
              <a:ext uri="{FF2B5EF4-FFF2-40B4-BE49-F238E27FC236}">
                <a16:creationId xmlns:a16="http://schemas.microsoft.com/office/drawing/2014/main" id="{A238DB65-8DBA-B226-40B5-AD736A3A624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8336A381-B5DD-BD2A-CE2E-DD6C90CB8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915" y="209004"/>
            <a:ext cx="5969502"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86AD6D23-E979-1515-9D62-BE3348573170}"/>
              </a:ext>
            </a:extLst>
          </p:cNvPr>
          <p:cNvPicPr>
            <a:picLocks noChangeAspect="1"/>
          </p:cNvPicPr>
          <p:nvPr/>
        </p:nvPicPr>
        <p:blipFill>
          <a:blip r:embed="rId4">
            <a:extLst>
              <a:ext uri="{28A0092B-C50C-407E-A947-70E740481C1C}">
                <a14:useLocalDpi xmlns:a14="http://schemas.microsoft.com/office/drawing/2010/main" val="0"/>
              </a:ext>
            </a:extLst>
          </a:blip>
          <a:srcRect l="11070" t="19636" r="13926" b="17455"/>
          <a:stretch>
            <a:fillRect/>
          </a:stretch>
        </p:blipFill>
        <p:spPr>
          <a:xfrm>
            <a:off x="4507478" y="678076"/>
            <a:ext cx="6295305" cy="5742115"/>
          </a:xfrm>
          <a:prstGeom prst="rect">
            <a:avLst/>
          </a:prstGeom>
          <a:ln w="6350">
            <a:solidFill>
              <a:schemeClr val="tx1"/>
            </a:solidFill>
          </a:ln>
        </p:spPr>
      </p:pic>
    </p:spTree>
    <p:extLst>
      <p:ext uri="{BB962C8B-B14F-4D97-AF65-F5344CB8AC3E}">
        <p14:creationId xmlns:p14="http://schemas.microsoft.com/office/powerpoint/2010/main" val="347348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6606" y="-2"/>
            <a:ext cx="4515395"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Illegal Monopoly Maintenance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5B83838-B928-784C-D113-C0D288B310C0}"/>
              </a:ext>
            </a:extLst>
          </p:cNvPr>
          <p:cNvPicPr>
            <a:picLocks noChangeAspect="1"/>
          </p:cNvPicPr>
          <p:nvPr/>
        </p:nvPicPr>
        <p:blipFill>
          <a:blip r:embed="rId2"/>
          <a:stretch>
            <a:fillRect/>
          </a:stretch>
        </p:blipFill>
        <p:spPr>
          <a:xfrm>
            <a:off x="209696" y="209004"/>
            <a:ext cx="4911877" cy="6491834"/>
          </a:xfrm>
          <a:prstGeom prst="rect">
            <a:avLst/>
          </a:prstGeom>
          <a:ln w="6350">
            <a:solidFill>
              <a:schemeClr val="tx1"/>
            </a:solidFill>
          </a:ln>
        </p:spPr>
      </p:pic>
      <p:grpSp>
        <p:nvGrpSpPr>
          <p:cNvPr id="11" name="Group 10">
            <a:extLst>
              <a:ext uri="{FF2B5EF4-FFF2-40B4-BE49-F238E27FC236}">
                <a16:creationId xmlns:a16="http://schemas.microsoft.com/office/drawing/2014/main" id="{E8F83EB5-B2A0-A477-0B04-713E901C0D9B}"/>
              </a:ext>
            </a:extLst>
          </p:cNvPr>
          <p:cNvGrpSpPr>
            <a:grpSpLocks noChangeAspect="1"/>
          </p:cNvGrpSpPr>
          <p:nvPr/>
        </p:nvGrpSpPr>
        <p:grpSpPr>
          <a:xfrm>
            <a:off x="1977760" y="2360524"/>
            <a:ext cx="9641942" cy="2793666"/>
            <a:chOff x="7328989" y="1251466"/>
            <a:chExt cx="4036422" cy="1169517"/>
          </a:xfrm>
        </p:grpSpPr>
        <p:pic>
          <p:nvPicPr>
            <p:cNvPr id="9" name="Picture 8">
              <a:extLst>
                <a:ext uri="{FF2B5EF4-FFF2-40B4-BE49-F238E27FC236}">
                  <a16:creationId xmlns:a16="http://schemas.microsoft.com/office/drawing/2014/main" id="{220BEC6C-C11C-DC18-A35E-DBBAC13C6D33}"/>
                </a:ext>
              </a:extLst>
            </p:cNvPr>
            <p:cNvPicPr>
              <a:picLocks noChangeAspect="1"/>
            </p:cNvPicPr>
            <p:nvPr/>
          </p:nvPicPr>
          <p:blipFill rotWithShape="1">
            <a:blip r:embed="rId3"/>
            <a:srcRect l="10037" t="8581" r="8191" b="80887"/>
            <a:stretch/>
          </p:blipFill>
          <p:spPr>
            <a:xfrm>
              <a:off x="7328989" y="1737360"/>
              <a:ext cx="4036422" cy="683623"/>
            </a:xfrm>
            <a:prstGeom prst="rect">
              <a:avLst/>
            </a:prstGeom>
            <a:ln w="6350">
              <a:solidFill>
                <a:schemeClr val="tx1"/>
              </a:solidFill>
            </a:ln>
          </p:spPr>
        </p:pic>
        <p:pic>
          <p:nvPicPr>
            <p:cNvPr id="10" name="Picture 9">
              <a:extLst>
                <a:ext uri="{FF2B5EF4-FFF2-40B4-BE49-F238E27FC236}">
                  <a16:creationId xmlns:a16="http://schemas.microsoft.com/office/drawing/2014/main" id="{19B245FE-1573-697E-86FB-CDD515E22F94}"/>
                </a:ext>
              </a:extLst>
            </p:cNvPr>
            <p:cNvPicPr>
              <a:picLocks noChangeAspect="1"/>
            </p:cNvPicPr>
            <p:nvPr/>
          </p:nvPicPr>
          <p:blipFill rotWithShape="1">
            <a:blip r:embed="rId2"/>
            <a:srcRect l="9579" t="81881" r="8244" b="10635"/>
            <a:stretch/>
          </p:blipFill>
          <p:spPr>
            <a:xfrm>
              <a:off x="7328989" y="1251466"/>
              <a:ext cx="4036422" cy="485894"/>
            </a:xfrm>
            <a:prstGeom prst="rect">
              <a:avLst/>
            </a:prstGeom>
            <a:ln w="6350">
              <a:solidFill>
                <a:schemeClr val="tx1"/>
              </a:solidFill>
            </a:ln>
          </p:spPr>
        </p:pic>
      </p:grpSp>
    </p:spTree>
    <p:extLst>
      <p:ext uri="{BB962C8B-B14F-4D97-AF65-F5344CB8AC3E}">
        <p14:creationId xmlns:p14="http://schemas.microsoft.com/office/powerpoint/2010/main" val="250855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9862" y="-2"/>
            <a:ext cx="8102139"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Illegal </a:t>
            </a:r>
            <a:r>
              <a:rPr lang="en-US" sz="2400" kern="1200" dirty="0" err="1">
                <a:solidFill>
                  <a:schemeClr val="accent4">
                    <a:lumMod val="75000"/>
                    <a:lumOff val="25000"/>
                  </a:schemeClr>
                </a:solidFill>
                <a:latin typeface="+mn-lt"/>
                <a:cs typeface="Times New Roman" panose="02020603050405020304" pitchFamily="18" charset="0"/>
              </a:rPr>
              <a:t>Monop</a:t>
            </a:r>
            <a:r>
              <a:rPr lang="en-US" sz="2400" kern="1200" dirty="0">
                <a:solidFill>
                  <a:schemeClr val="accent4">
                    <a:lumMod val="75000"/>
                    <a:lumOff val="25000"/>
                  </a:schemeClr>
                </a:solidFill>
                <a:latin typeface="+mn-lt"/>
                <a:cs typeface="Times New Roman" panose="02020603050405020304" pitchFamily="18" charset="0"/>
              </a:rPr>
              <a:t> Maintenance in General Search Text Ads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49A8D19-A84D-AF86-0C38-8D0095F4FE00}"/>
              </a:ext>
            </a:extLst>
          </p:cNvPr>
          <p:cNvPicPr>
            <a:picLocks noChangeAspect="1"/>
          </p:cNvPicPr>
          <p:nvPr/>
        </p:nvPicPr>
        <p:blipFill>
          <a:blip r:embed="rId2"/>
          <a:stretch>
            <a:fillRect/>
          </a:stretch>
        </p:blipFill>
        <p:spPr>
          <a:xfrm>
            <a:off x="240268" y="491919"/>
            <a:ext cx="4625618" cy="6208919"/>
          </a:xfrm>
          <a:prstGeom prst="rect">
            <a:avLst/>
          </a:prstGeom>
          <a:ln w="6350">
            <a:solidFill>
              <a:schemeClr val="tx1"/>
            </a:solidFill>
          </a:ln>
        </p:spPr>
      </p:pic>
      <p:pic>
        <p:nvPicPr>
          <p:cNvPr id="8" name="Picture 7">
            <a:extLst>
              <a:ext uri="{FF2B5EF4-FFF2-40B4-BE49-F238E27FC236}">
                <a16:creationId xmlns:a16="http://schemas.microsoft.com/office/drawing/2014/main" id="{B5692CC2-4524-0BFC-9175-DDE4C357BCDE}"/>
              </a:ext>
            </a:extLst>
          </p:cNvPr>
          <p:cNvPicPr>
            <a:picLocks noChangeAspect="1"/>
          </p:cNvPicPr>
          <p:nvPr/>
        </p:nvPicPr>
        <p:blipFill rotWithShape="1">
          <a:blip r:embed="rId2"/>
          <a:srcRect l="6627" t="18718" r="7534" b="66630"/>
          <a:stretch/>
        </p:blipFill>
        <p:spPr>
          <a:xfrm>
            <a:off x="1308099" y="1363133"/>
            <a:ext cx="10124932" cy="2319867"/>
          </a:xfrm>
          <a:prstGeom prst="rect">
            <a:avLst/>
          </a:prstGeom>
          <a:ln w="6350">
            <a:solidFill>
              <a:schemeClr val="tx1"/>
            </a:solidFill>
          </a:ln>
        </p:spPr>
      </p:pic>
    </p:spTree>
    <p:extLst>
      <p:ext uri="{BB962C8B-B14F-4D97-AF65-F5344CB8AC3E}">
        <p14:creationId xmlns:p14="http://schemas.microsoft.com/office/powerpoint/2010/main" val="103157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9811" y="-1"/>
            <a:ext cx="539219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Liability Phase: Two SA2 Violations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AF2740B-DD78-406C-031B-3B9273EC376D}"/>
              </a:ext>
            </a:extLst>
          </p:cNvPr>
          <p:cNvPicPr>
            <a:picLocks noChangeAspect="1"/>
          </p:cNvPicPr>
          <p:nvPr/>
        </p:nvPicPr>
        <p:blipFill>
          <a:blip r:embed="rId2"/>
          <a:stretch>
            <a:fillRect/>
          </a:stretch>
        </p:blipFill>
        <p:spPr>
          <a:xfrm>
            <a:off x="159440" y="212170"/>
            <a:ext cx="4929279" cy="6488668"/>
          </a:xfrm>
          <a:prstGeom prst="rect">
            <a:avLst/>
          </a:prstGeom>
          <a:ln w="6350">
            <a:solidFill>
              <a:schemeClr val="tx1"/>
            </a:solidFill>
          </a:ln>
        </p:spPr>
      </p:pic>
      <p:pic>
        <p:nvPicPr>
          <p:cNvPr id="8" name="Picture 7">
            <a:extLst>
              <a:ext uri="{FF2B5EF4-FFF2-40B4-BE49-F238E27FC236}">
                <a16:creationId xmlns:a16="http://schemas.microsoft.com/office/drawing/2014/main" id="{1EA6B8A8-4601-4C25-C927-7579A3551E2E}"/>
              </a:ext>
            </a:extLst>
          </p:cNvPr>
          <p:cNvPicPr>
            <a:picLocks noChangeAspect="1"/>
          </p:cNvPicPr>
          <p:nvPr/>
        </p:nvPicPr>
        <p:blipFill rotWithShape="1">
          <a:blip r:embed="rId2"/>
          <a:srcRect l="8897" t="57894" r="9001" b="16923"/>
          <a:stretch/>
        </p:blipFill>
        <p:spPr>
          <a:xfrm>
            <a:off x="1667934" y="2074332"/>
            <a:ext cx="9803130" cy="3958168"/>
          </a:xfrm>
          <a:prstGeom prst="rect">
            <a:avLst/>
          </a:prstGeom>
          <a:ln w="6350">
            <a:solidFill>
              <a:schemeClr val="tx1"/>
            </a:solidFill>
          </a:ln>
        </p:spPr>
      </p:pic>
    </p:spTree>
    <p:extLst>
      <p:ext uri="{BB962C8B-B14F-4D97-AF65-F5344CB8AC3E}">
        <p14:creationId xmlns:p14="http://schemas.microsoft.com/office/powerpoint/2010/main" val="183180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C9717-73B1-378E-94D4-96F82F4961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157C9-0A1E-D518-9D1E-7E34D1E72454}"/>
              </a:ext>
            </a:extLst>
          </p:cNvPr>
          <p:cNvSpPr>
            <a:spLocks noGrp="1"/>
          </p:cNvSpPr>
          <p:nvPr>
            <p:ph type="title"/>
          </p:nvPr>
        </p:nvSpPr>
        <p:spPr>
          <a:xfrm>
            <a:off x="9314412" y="-2"/>
            <a:ext cx="2877590"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Remedies Opinion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16480AF-EFC7-DC79-08CA-E47E2A72DA28}"/>
              </a:ext>
            </a:extLst>
          </p:cNvPr>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a:extLst>
              <a:ext uri="{FF2B5EF4-FFF2-40B4-BE49-F238E27FC236}">
                <a16:creationId xmlns:a16="http://schemas.microsoft.com/office/drawing/2014/main" id="{FD47C811-B64A-A59C-1781-5B022FED5F87}"/>
              </a:ext>
            </a:extLst>
          </p:cNvPr>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Sept 2, 2025)</a:t>
            </a:r>
          </a:p>
        </p:txBody>
      </p:sp>
      <p:pic>
        <p:nvPicPr>
          <p:cNvPr id="5" name="Picture 4">
            <a:extLst>
              <a:ext uri="{FF2B5EF4-FFF2-40B4-BE49-F238E27FC236}">
                <a16:creationId xmlns:a16="http://schemas.microsoft.com/office/drawing/2014/main" id="{4FAD28FB-D9E9-4787-3F86-23A7125A9657}"/>
              </a:ext>
            </a:extLst>
          </p:cNvPr>
          <p:cNvPicPr>
            <a:picLocks noChangeAspect="1"/>
          </p:cNvPicPr>
          <p:nvPr/>
        </p:nvPicPr>
        <p:blipFill>
          <a:blip r:embed="rId2"/>
          <a:stretch>
            <a:fillRect/>
          </a:stretch>
        </p:blipFill>
        <p:spPr>
          <a:xfrm>
            <a:off x="3155231" y="201583"/>
            <a:ext cx="4753372" cy="6454833"/>
          </a:xfrm>
          <a:prstGeom prst="rect">
            <a:avLst/>
          </a:prstGeom>
          <a:ln w="6350">
            <a:solidFill>
              <a:schemeClr val="tx1"/>
            </a:solidFill>
          </a:ln>
        </p:spPr>
      </p:pic>
    </p:spTree>
    <p:extLst>
      <p:ext uri="{BB962C8B-B14F-4D97-AF65-F5344CB8AC3E}">
        <p14:creationId xmlns:p14="http://schemas.microsoft.com/office/powerpoint/2010/main" val="2884029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6BF55-837B-B93E-2CFF-F4F42306D9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0835FD-92C1-787C-04B5-0D2CE2658732}"/>
              </a:ext>
            </a:extLst>
          </p:cNvPr>
          <p:cNvSpPr>
            <a:spLocks noGrp="1"/>
          </p:cNvSpPr>
          <p:nvPr>
            <p:ph type="title"/>
          </p:nvPr>
        </p:nvSpPr>
        <p:spPr>
          <a:xfrm>
            <a:off x="6866466" y="-2"/>
            <a:ext cx="5325535"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Remedy Goal: Restore Competition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5CA0593-8CC0-0626-2EF9-E3A60DC8001A}"/>
              </a:ext>
            </a:extLst>
          </p:cNvPr>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a:extLst>
              <a:ext uri="{FF2B5EF4-FFF2-40B4-BE49-F238E27FC236}">
                <a16:creationId xmlns:a16="http://schemas.microsoft.com/office/drawing/2014/main" id="{7B4A292C-8B8D-BA2B-30A8-F839E0B8AB78}"/>
              </a:ext>
            </a:extLst>
          </p:cNvPr>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Sept 2, 2025)</a:t>
            </a:r>
          </a:p>
        </p:txBody>
      </p:sp>
      <p:sp>
        <p:nvSpPr>
          <p:cNvPr id="7" name="Rectangle 6">
            <a:extLst>
              <a:ext uri="{FF2B5EF4-FFF2-40B4-BE49-F238E27FC236}">
                <a16:creationId xmlns:a16="http://schemas.microsoft.com/office/drawing/2014/main" id="{9D42A6FB-BCEF-6D5C-A26B-8C47C2CD673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0645AFA-C15A-FEB3-CF33-4B218A81EA01}"/>
              </a:ext>
            </a:extLst>
          </p:cNvPr>
          <p:cNvPicPr>
            <a:picLocks noChangeAspect="1"/>
          </p:cNvPicPr>
          <p:nvPr/>
        </p:nvPicPr>
        <p:blipFill>
          <a:blip r:embed="rId2"/>
          <a:stretch>
            <a:fillRect/>
          </a:stretch>
        </p:blipFill>
        <p:spPr>
          <a:xfrm>
            <a:off x="213749" y="184664"/>
            <a:ext cx="4533690" cy="6516174"/>
          </a:xfrm>
          <a:prstGeom prst="rect">
            <a:avLst/>
          </a:prstGeom>
          <a:ln w="6350">
            <a:solidFill>
              <a:schemeClr val="tx1"/>
            </a:solidFill>
          </a:ln>
        </p:spPr>
      </p:pic>
      <p:sp>
        <p:nvSpPr>
          <p:cNvPr id="8" name="Text Box 5">
            <a:extLst>
              <a:ext uri="{FF2B5EF4-FFF2-40B4-BE49-F238E27FC236}">
                <a16:creationId xmlns:a16="http://schemas.microsoft.com/office/drawing/2014/main" id="{FAD148EB-B522-F321-D08A-71CE8FF417F0}"/>
              </a:ext>
            </a:extLst>
          </p:cNvPr>
          <p:cNvSpPr txBox="1">
            <a:spLocks noChangeArrowheads="1"/>
          </p:cNvSpPr>
          <p:nvPr/>
        </p:nvSpPr>
        <p:spPr bwMode="auto">
          <a:xfrm>
            <a:off x="1011936" y="1614749"/>
            <a:ext cx="11007027" cy="2554545"/>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It is the duty of the district court, upon finding a violation of the antitrust laws, to redress the violation and restore competition</a:t>
            </a:r>
            <a:r>
              <a:rPr lang="en-US" sz="3200" dirty="0"/>
              <a:t>. </a:t>
            </a:r>
            <a:r>
              <a:rPr lang="en-US" sz="3200" i="1" dirty="0"/>
              <a:t>See United States v. U.S. Gypsum Co.</a:t>
            </a:r>
            <a:r>
              <a:rPr lang="en-US" sz="3200" dirty="0"/>
              <a:t>, 340 U.S. 76, 88 (1950); </a:t>
            </a:r>
            <a:r>
              <a:rPr lang="en-US" sz="3200" i="1" dirty="0"/>
              <a:t>Ford Motor Co. v. United States</a:t>
            </a:r>
            <a:r>
              <a:rPr lang="en-US" sz="3200" dirty="0"/>
              <a:t>, 405 U.S. 562, 573 (1972)</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96350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25490-D103-A070-3C6E-0196740A87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2B2881-B016-3579-1934-E1DE304C8BFE}"/>
              </a:ext>
            </a:extLst>
          </p:cNvPr>
          <p:cNvSpPr>
            <a:spLocks noGrp="1"/>
          </p:cNvSpPr>
          <p:nvPr>
            <p:ph type="title"/>
          </p:nvPr>
        </p:nvSpPr>
        <p:spPr>
          <a:xfrm>
            <a:off x="6783978" y="-2"/>
            <a:ext cx="5408024"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What Is a Remedy Supposed to Do?</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D41CC3B-3AE2-006F-BAE9-4C3828ACDE99}"/>
              </a:ext>
            </a:extLst>
          </p:cNvPr>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a:extLst>
              <a:ext uri="{FF2B5EF4-FFF2-40B4-BE49-F238E27FC236}">
                <a16:creationId xmlns:a16="http://schemas.microsoft.com/office/drawing/2014/main" id="{14046905-C38D-C7A7-6822-A07590A38067}"/>
              </a:ext>
            </a:extLst>
          </p:cNvPr>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Sept 2, 2025)</a:t>
            </a:r>
          </a:p>
        </p:txBody>
      </p:sp>
      <p:sp>
        <p:nvSpPr>
          <p:cNvPr id="7" name="Rectangle 6">
            <a:extLst>
              <a:ext uri="{FF2B5EF4-FFF2-40B4-BE49-F238E27FC236}">
                <a16:creationId xmlns:a16="http://schemas.microsoft.com/office/drawing/2014/main" id="{9C9CFB7F-72EA-05FA-1FFF-494F21E399F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9249112-7C00-CC69-7621-119D5AF94C87}"/>
              </a:ext>
            </a:extLst>
          </p:cNvPr>
          <p:cNvPicPr>
            <a:picLocks noChangeAspect="1"/>
          </p:cNvPicPr>
          <p:nvPr/>
        </p:nvPicPr>
        <p:blipFill>
          <a:blip r:embed="rId2"/>
          <a:stretch>
            <a:fillRect/>
          </a:stretch>
        </p:blipFill>
        <p:spPr>
          <a:xfrm>
            <a:off x="213749" y="184664"/>
            <a:ext cx="4533690" cy="6516174"/>
          </a:xfrm>
          <a:prstGeom prst="rect">
            <a:avLst/>
          </a:prstGeom>
          <a:ln w="6350">
            <a:solidFill>
              <a:schemeClr val="tx1"/>
            </a:solidFill>
          </a:ln>
        </p:spPr>
      </p:pic>
      <p:sp>
        <p:nvSpPr>
          <p:cNvPr id="8" name="Text Box 5">
            <a:extLst>
              <a:ext uri="{FF2B5EF4-FFF2-40B4-BE49-F238E27FC236}">
                <a16:creationId xmlns:a16="http://schemas.microsoft.com/office/drawing/2014/main" id="{73368450-6AFF-467D-A1B2-0E089E9A0034}"/>
              </a:ext>
            </a:extLst>
          </p:cNvPr>
          <p:cNvSpPr txBox="1">
            <a:spLocks noChangeArrowheads="1"/>
          </p:cNvSpPr>
          <p:nvPr/>
        </p:nvSpPr>
        <p:spPr bwMode="auto">
          <a:xfrm>
            <a:off x="1011936" y="1614749"/>
            <a:ext cx="11007027" cy="3046988"/>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The remedy in a Section 2 enforcement action ‘must seek’ to ‘unfetter a market from anticompetitive conduct,’ ‘deny to the defendant the fruits of its statutory violation, and ensure that there remain no practices likely to result in monopolization in the future.’ </a:t>
            </a:r>
            <a:r>
              <a:rPr lang="en-US" sz="3200" i="1" dirty="0"/>
              <a:t>United States v. Microsoft Corp.</a:t>
            </a:r>
            <a:r>
              <a:rPr lang="en-US" sz="3200" dirty="0"/>
              <a:t>, 253 F.3d 34, 103 (D.C. Cir. 2001) … </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14718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8467" y="-2"/>
            <a:ext cx="50135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How Big is the Fruit? Under 9.2%</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E08C4D3-9A44-0100-2F55-60A1654B8AA7}"/>
              </a:ext>
            </a:extLst>
          </p:cNvPr>
          <p:cNvPicPr>
            <a:picLocks noChangeAspect="1"/>
          </p:cNvPicPr>
          <p:nvPr/>
        </p:nvPicPr>
        <p:blipFill>
          <a:blip r:embed="rId2"/>
          <a:stretch>
            <a:fillRect/>
          </a:stretch>
        </p:blipFill>
        <p:spPr>
          <a:xfrm>
            <a:off x="251706" y="146956"/>
            <a:ext cx="4959671" cy="6553881"/>
          </a:xfrm>
          <a:prstGeom prst="rect">
            <a:avLst/>
          </a:prstGeom>
          <a:ln w="6350">
            <a:solidFill>
              <a:schemeClr val="tx1"/>
            </a:solidFill>
          </a:ln>
        </p:spPr>
      </p:pic>
      <p:pic>
        <p:nvPicPr>
          <p:cNvPr id="8" name="Picture 7">
            <a:extLst>
              <a:ext uri="{FF2B5EF4-FFF2-40B4-BE49-F238E27FC236}">
                <a16:creationId xmlns:a16="http://schemas.microsoft.com/office/drawing/2014/main" id="{BFC3DE1F-20B6-77C2-ACC8-D330BC0040A4}"/>
              </a:ext>
            </a:extLst>
          </p:cNvPr>
          <p:cNvPicPr>
            <a:picLocks noChangeAspect="1"/>
          </p:cNvPicPr>
          <p:nvPr/>
        </p:nvPicPr>
        <p:blipFill rotWithShape="1">
          <a:blip r:embed="rId2"/>
          <a:srcRect l="8225" t="71836" r="9498" b="10235"/>
          <a:stretch/>
        </p:blipFill>
        <p:spPr>
          <a:xfrm>
            <a:off x="1469180" y="3076484"/>
            <a:ext cx="10238635" cy="2948301"/>
          </a:xfrm>
          <a:prstGeom prst="rect">
            <a:avLst/>
          </a:prstGeom>
          <a:ln w="6350">
            <a:solidFill>
              <a:schemeClr val="tx1"/>
            </a:solidFill>
          </a:ln>
        </p:spPr>
      </p:pic>
    </p:spTree>
    <p:extLst>
      <p:ext uri="{BB962C8B-B14F-4D97-AF65-F5344CB8AC3E}">
        <p14:creationId xmlns:p14="http://schemas.microsoft.com/office/powerpoint/2010/main" val="170060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F57C6-7D84-6F1F-63FB-51955E39DE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458D20-AE53-DB4F-A022-25C8E244D03F}"/>
              </a:ext>
            </a:extLst>
          </p:cNvPr>
          <p:cNvSpPr>
            <a:spLocks noGrp="1"/>
          </p:cNvSpPr>
          <p:nvPr>
            <p:ph type="title"/>
          </p:nvPr>
        </p:nvSpPr>
        <p:spPr>
          <a:xfrm>
            <a:off x="8445730" y="-1"/>
            <a:ext cx="374627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a:t>
            </a:r>
            <a:r>
              <a:rPr lang="en-US" sz="2400" dirty="0" err="1">
                <a:solidFill>
                  <a:schemeClr val="accent4">
                    <a:lumMod val="75000"/>
                    <a:lumOff val="25000"/>
                  </a:schemeClr>
                </a:solidFill>
                <a:latin typeface="+mn-lt"/>
                <a:cs typeface="Times New Roman" panose="02020603050405020304" pitchFamily="18" charset="0"/>
              </a:rPr>
              <a:t>Statcounter</a:t>
            </a:r>
            <a:r>
              <a:rPr lang="en-US" sz="2400" dirty="0">
                <a:solidFill>
                  <a:schemeClr val="accent4">
                    <a:lumMod val="75000"/>
                    <a:lumOff val="25000"/>
                  </a:schemeClr>
                </a:solidFill>
                <a:latin typeface="+mn-lt"/>
                <a:cs typeface="Times New Roman" panose="02020603050405020304" pitchFamily="18" charset="0"/>
              </a:rPr>
              <a:t> Metrics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8AB9187F-CC98-E71E-CDB7-C1A532BC8B4F}"/>
              </a:ext>
            </a:extLst>
          </p:cNvPr>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a:extLst>
              <a:ext uri="{FF2B5EF4-FFF2-40B4-BE49-F238E27FC236}">
                <a16:creationId xmlns:a16="http://schemas.microsoft.com/office/drawing/2014/main" id="{8537ECBF-725D-5CDF-1245-7152AAF5F478}"/>
              </a:ext>
            </a:extLst>
          </p:cNvPr>
          <p:cNvSpPr txBox="1">
            <a:spLocks noChangeArrowheads="1"/>
          </p:cNvSpPr>
          <p:nvPr/>
        </p:nvSpPr>
        <p:spPr bwMode="auto">
          <a:xfrm>
            <a:off x="9139844" y="6488668"/>
            <a:ext cx="30521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(11 June 2025)</a:t>
            </a:r>
          </a:p>
        </p:txBody>
      </p:sp>
      <p:sp>
        <p:nvSpPr>
          <p:cNvPr id="7" name="Rectangle 6">
            <a:extLst>
              <a:ext uri="{FF2B5EF4-FFF2-40B4-BE49-F238E27FC236}">
                <a16:creationId xmlns:a16="http://schemas.microsoft.com/office/drawing/2014/main" id="{55C99246-F68A-9087-62F1-867D147F86C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1166E7A-393D-A16D-46A2-813F9844D8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508" y="166254"/>
            <a:ext cx="5862862" cy="6375862"/>
          </a:xfrm>
          <a:prstGeom prst="rect">
            <a:avLst/>
          </a:prstGeom>
          <a:ln w="6350">
            <a:solidFill>
              <a:schemeClr val="tx1"/>
            </a:solidFill>
          </a:ln>
        </p:spPr>
      </p:pic>
      <p:pic>
        <p:nvPicPr>
          <p:cNvPr id="8" name="Picture 7">
            <a:extLst>
              <a:ext uri="{FF2B5EF4-FFF2-40B4-BE49-F238E27FC236}">
                <a16:creationId xmlns:a16="http://schemas.microsoft.com/office/drawing/2014/main" id="{A3E3705D-CE13-B1C8-A22F-C78685AC8BE6}"/>
              </a:ext>
            </a:extLst>
          </p:cNvPr>
          <p:cNvPicPr>
            <a:picLocks noChangeAspect="1"/>
          </p:cNvPicPr>
          <p:nvPr/>
        </p:nvPicPr>
        <p:blipFill>
          <a:blip r:embed="rId4">
            <a:extLst>
              <a:ext uri="{28A0092B-C50C-407E-A947-70E740481C1C}">
                <a14:useLocalDpi xmlns:a14="http://schemas.microsoft.com/office/drawing/2010/main" val="0"/>
              </a:ext>
            </a:extLst>
          </a:blip>
          <a:srcRect l="34127" t="22590" r="6904" b="34249"/>
          <a:stretch>
            <a:fillRect/>
          </a:stretch>
        </p:blipFill>
        <p:spPr>
          <a:xfrm>
            <a:off x="3797146" y="1023256"/>
            <a:ext cx="6521719" cy="5191092"/>
          </a:xfrm>
          <a:prstGeom prst="rect">
            <a:avLst/>
          </a:prstGeom>
          <a:ln w="6350">
            <a:solidFill>
              <a:schemeClr val="tx1"/>
            </a:solidFill>
          </a:ln>
        </p:spPr>
      </p:pic>
    </p:spTree>
    <p:extLst>
      <p:ext uri="{BB962C8B-B14F-4D97-AF65-F5344CB8AC3E}">
        <p14:creationId xmlns:p14="http://schemas.microsoft.com/office/powerpoint/2010/main" val="172153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1CAD6-9F7E-0922-5F3F-10A84BDE20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EF583E-0445-733D-1E01-79ED0B721348}"/>
              </a:ext>
            </a:extLst>
          </p:cNvPr>
          <p:cNvSpPr>
            <a:spLocks noGrp="1"/>
          </p:cNvSpPr>
          <p:nvPr>
            <p:ph type="title"/>
          </p:nvPr>
        </p:nvSpPr>
        <p:spPr>
          <a:xfrm>
            <a:off x="8852263" y="-2"/>
            <a:ext cx="3339738"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Chatbot Market Share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E126EA6A-2B33-4F56-4A34-6D2A3DA4863A}"/>
              </a:ext>
            </a:extLst>
          </p:cNvPr>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a:extLst>
              <a:ext uri="{FF2B5EF4-FFF2-40B4-BE49-F238E27FC236}">
                <a16:creationId xmlns:a16="http://schemas.microsoft.com/office/drawing/2014/main" id="{EB4B8FD4-4EE7-407D-3AD1-88DEBC5A2864}"/>
              </a:ext>
            </a:extLst>
          </p:cNvPr>
          <p:cNvSpPr txBox="1">
            <a:spLocks noChangeArrowheads="1"/>
          </p:cNvSpPr>
          <p:nvPr/>
        </p:nvSpPr>
        <p:spPr bwMode="auto">
          <a:xfrm>
            <a:off x="9190566" y="6488668"/>
            <a:ext cx="30014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(30 Nov 2025)</a:t>
            </a:r>
          </a:p>
        </p:txBody>
      </p:sp>
      <p:sp>
        <p:nvSpPr>
          <p:cNvPr id="7" name="Rectangle 6">
            <a:extLst>
              <a:ext uri="{FF2B5EF4-FFF2-40B4-BE49-F238E27FC236}">
                <a16:creationId xmlns:a16="http://schemas.microsoft.com/office/drawing/2014/main" id="{60994B31-1914-4958-2312-C88876EC657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24BB4212-687F-44CE-8139-D67B0B3E55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96" y="209004"/>
            <a:ext cx="5969503"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1566798C-B145-5B82-0048-8DFB4BCD3242}"/>
              </a:ext>
            </a:extLst>
          </p:cNvPr>
          <p:cNvPicPr>
            <a:picLocks noChangeAspect="1"/>
          </p:cNvPicPr>
          <p:nvPr/>
        </p:nvPicPr>
        <p:blipFill>
          <a:blip r:embed="rId3">
            <a:extLst>
              <a:ext uri="{28A0092B-C50C-407E-A947-70E740481C1C}">
                <a14:useLocalDpi xmlns:a14="http://schemas.microsoft.com/office/drawing/2010/main" val="0"/>
              </a:ext>
            </a:extLst>
          </a:blip>
          <a:srcRect l="4890" t="32262" r="6339" b="23939"/>
          <a:stretch>
            <a:fillRect/>
          </a:stretch>
        </p:blipFill>
        <p:spPr>
          <a:xfrm>
            <a:off x="1589315" y="788126"/>
            <a:ext cx="10111426" cy="5425442"/>
          </a:xfrm>
          <a:prstGeom prst="rect">
            <a:avLst/>
          </a:prstGeom>
          <a:ln w="6350">
            <a:solidFill>
              <a:schemeClr val="tx1"/>
            </a:solidFill>
          </a:ln>
        </p:spPr>
      </p:pic>
    </p:spTree>
    <p:extLst>
      <p:ext uri="{BB962C8B-B14F-4D97-AF65-F5344CB8AC3E}">
        <p14:creationId xmlns:p14="http://schemas.microsoft.com/office/powerpoint/2010/main" val="288734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48012-28CC-6110-CCEA-8E4D946F5D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2A54A5-5D09-31FD-CDC2-F5A5CA156BE7}"/>
              </a:ext>
            </a:extLst>
          </p:cNvPr>
          <p:cNvSpPr>
            <a:spLocks noGrp="1"/>
          </p:cNvSpPr>
          <p:nvPr>
            <p:ph type="title"/>
          </p:nvPr>
        </p:nvSpPr>
        <p:spPr>
          <a:xfrm>
            <a:off x="7909561" y="-2"/>
            <a:ext cx="428244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Google.com Now in Chrome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51961A0-18A8-0414-5B61-26DD8156EE11}"/>
              </a:ext>
            </a:extLst>
          </p:cNvPr>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a:extLst>
              <a:ext uri="{FF2B5EF4-FFF2-40B4-BE49-F238E27FC236}">
                <a16:creationId xmlns:a16="http://schemas.microsoft.com/office/drawing/2014/main" id="{331C0023-5B69-0C73-9EA6-39BFD8000EA2}"/>
              </a:ext>
            </a:extLst>
          </p:cNvPr>
          <p:cNvSpPr txBox="1">
            <a:spLocks noChangeArrowheads="1"/>
          </p:cNvSpPr>
          <p:nvPr/>
        </p:nvSpPr>
        <p:spPr bwMode="auto">
          <a:xfrm>
            <a:off x="9694332" y="6488668"/>
            <a:ext cx="24976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(25 Nov 2025)</a:t>
            </a:r>
          </a:p>
        </p:txBody>
      </p:sp>
      <p:sp>
        <p:nvSpPr>
          <p:cNvPr id="7" name="Rectangle 6">
            <a:extLst>
              <a:ext uri="{FF2B5EF4-FFF2-40B4-BE49-F238E27FC236}">
                <a16:creationId xmlns:a16="http://schemas.microsoft.com/office/drawing/2014/main" id="{7A10AB25-99BC-1E50-27C1-19815BDB0819}"/>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228F4D19-8E99-91AB-C225-29D44F871B62}"/>
              </a:ext>
            </a:extLst>
          </p:cNvPr>
          <p:cNvPicPr>
            <a:picLocks noChangeAspect="1"/>
          </p:cNvPicPr>
          <p:nvPr/>
        </p:nvPicPr>
        <p:blipFill>
          <a:blip r:embed="rId3"/>
          <a:stretch>
            <a:fillRect/>
          </a:stretch>
        </p:blipFill>
        <p:spPr>
          <a:xfrm>
            <a:off x="111504" y="167571"/>
            <a:ext cx="6038704" cy="6533267"/>
          </a:xfrm>
          <a:prstGeom prst="rect">
            <a:avLst/>
          </a:prstGeom>
          <a:ln w="6350">
            <a:solidFill>
              <a:schemeClr val="tx1"/>
            </a:solidFill>
          </a:ln>
        </p:spPr>
      </p:pic>
      <p:pic>
        <p:nvPicPr>
          <p:cNvPr id="3" name="Picture 2">
            <a:extLst>
              <a:ext uri="{FF2B5EF4-FFF2-40B4-BE49-F238E27FC236}">
                <a16:creationId xmlns:a16="http://schemas.microsoft.com/office/drawing/2014/main" id="{99E4FAA0-F50C-7A39-5ED8-B30C8063E881}"/>
              </a:ext>
            </a:extLst>
          </p:cNvPr>
          <p:cNvPicPr>
            <a:picLocks noChangeAspect="1"/>
          </p:cNvPicPr>
          <p:nvPr/>
        </p:nvPicPr>
        <p:blipFill>
          <a:blip r:embed="rId3"/>
          <a:srcRect b="54512"/>
          <a:stretch>
            <a:fillRect/>
          </a:stretch>
        </p:blipFill>
        <p:spPr>
          <a:xfrm>
            <a:off x="1813904" y="1022134"/>
            <a:ext cx="9781287" cy="4813732"/>
          </a:xfrm>
          <a:prstGeom prst="rect">
            <a:avLst/>
          </a:prstGeom>
          <a:ln w="6350">
            <a:solidFill>
              <a:schemeClr val="tx1"/>
            </a:solidFill>
          </a:ln>
        </p:spPr>
      </p:pic>
    </p:spTree>
    <p:extLst>
      <p:ext uri="{BB962C8B-B14F-4D97-AF65-F5344CB8AC3E}">
        <p14:creationId xmlns:p14="http://schemas.microsoft.com/office/powerpoint/2010/main" val="200530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A393F-D161-97CC-91E6-2EF272D66D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DF37FE-972C-97E3-AA45-D3DFBA0248B1}"/>
              </a:ext>
            </a:extLst>
          </p:cNvPr>
          <p:cNvSpPr>
            <a:spLocks noGrp="1"/>
          </p:cNvSpPr>
          <p:nvPr>
            <p:ph type="title"/>
          </p:nvPr>
        </p:nvSpPr>
        <p:spPr>
          <a:xfrm>
            <a:off x="9991897" y="-2"/>
            <a:ext cx="220010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Merger Surge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786D465-5C2D-3507-79ED-E2410992B037}"/>
              </a:ext>
            </a:extLst>
          </p:cNvPr>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a:extLst>
              <a:ext uri="{FF2B5EF4-FFF2-40B4-BE49-F238E27FC236}">
                <a16:creationId xmlns:a16="http://schemas.microsoft.com/office/drawing/2014/main" id="{651E9C74-3090-0CA2-5742-887490D1E24A}"/>
              </a:ext>
            </a:extLst>
          </p:cNvPr>
          <p:cNvSpPr txBox="1">
            <a:spLocks noChangeArrowheads="1"/>
          </p:cNvSpPr>
          <p:nvPr/>
        </p:nvSpPr>
        <p:spPr bwMode="auto">
          <a:xfrm>
            <a:off x="9846424" y="6488668"/>
            <a:ext cx="23455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(26 Nov 2025)</a:t>
            </a:r>
          </a:p>
        </p:txBody>
      </p:sp>
      <p:sp>
        <p:nvSpPr>
          <p:cNvPr id="7" name="Rectangle 6">
            <a:extLst>
              <a:ext uri="{FF2B5EF4-FFF2-40B4-BE49-F238E27FC236}">
                <a16:creationId xmlns:a16="http://schemas.microsoft.com/office/drawing/2014/main" id="{481103C4-7987-36CD-5901-6A8F6658320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DF542D0E-FD9A-D5D2-15BE-5BF740EBB0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915" y="209004"/>
            <a:ext cx="5969502"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C6258B9E-3069-4560-FD06-E35F1A9E13D4}"/>
              </a:ext>
            </a:extLst>
          </p:cNvPr>
          <p:cNvPicPr>
            <a:picLocks noChangeAspect="1"/>
          </p:cNvPicPr>
          <p:nvPr/>
        </p:nvPicPr>
        <p:blipFill>
          <a:blip r:embed="rId4">
            <a:extLst>
              <a:ext uri="{28A0092B-C50C-407E-A947-70E740481C1C}">
                <a14:useLocalDpi xmlns:a14="http://schemas.microsoft.com/office/drawing/2010/main" val="0"/>
              </a:ext>
            </a:extLst>
          </a:blip>
          <a:srcRect l="23551" t="37716" r="25766" b="40988"/>
          <a:stretch>
            <a:fillRect/>
          </a:stretch>
        </p:blipFill>
        <p:spPr>
          <a:xfrm>
            <a:off x="3509312" y="2515870"/>
            <a:ext cx="8168289" cy="3732530"/>
          </a:xfrm>
          <a:prstGeom prst="rect">
            <a:avLst/>
          </a:prstGeom>
          <a:ln w="6350">
            <a:solidFill>
              <a:schemeClr val="tx1"/>
            </a:solidFill>
          </a:ln>
        </p:spPr>
      </p:pic>
    </p:spTree>
    <p:extLst>
      <p:ext uri="{BB962C8B-B14F-4D97-AF65-F5344CB8AC3E}">
        <p14:creationId xmlns:p14="http://schemas.microsoft.com/office/powerpoint/2010/main" val="203360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077C5-B1BC-5978-B14D-C977EC0B14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2706CA-C0E1-5C77-6803-52952334256A}"/>
              </a:ext>
            </a:extLst>
          </p:cNvPr>
          <p:cNvSpPr>
            <a:spLocks noGrp="1"/>
          </p:cNvSpPr>
          <p:nvPr>
            <p:ph type="title"/>
          </p:nvPr>
        </p:nvSpPr>
        <p:spPr>
          <a:xfrm>
            <a:off x="9235441" y="-2"/>
            <a:ext cx="295656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Clicking on Gemini</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705BB6A-CE30-5DFF-7B24-0A6E26FCD297}"/>
              </a:ext>
            </a:extLst>
          </p:cNvPr>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a:extLst>
              <a:ext uri="{FF2B5EF4-FFF2-40B4-BE49-F238E27FC236}">
                <a16:creationId xmlns:a16="http://schemas.microsoft.com/office/drawing/2014/main" id="{227063D0-4F26-F5C0-B97C-37F222CF8BB1}"/>
              </a:ext>
            </a:extLst>
          </p:cNvPr>
          <p:cNvSpPr txBox="1">
            <a:spLocks noChangeArrowheads="1"/>
          </p:cNvSpPr>
          <p:nvPr/>
        </p:nvSpPr>
        <p:spPr bwMode="auto">
          <a:xfrm>
            <a:off x="9651999"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(25 Nov 2025)</a:t>
            </a:r>
          </a:p>
        </p:txBody>
      </p:sp>
      <p:sp>
        <p:nvSpPr>
          <p:cNvPr id="7" name="Rectangle 6">
            <a:extLst>
              <a:ext uri="{FF2B5EF4-FFF2-40B4-BE49-F238E27FC236}">
                <a16:creationId xmlns:a16="http://schemas.microsoft.com/office/drawing/2014/main" id="{32E5CB26-98CA-F8EC-D965-BE76B2C5FF6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14DAEFC-ACA8-01B4-2D9A-34BF798D624A}"/>
              </a:ext>
            </a:extLst>
          </p:cNvPr>
          <p:cNvPicPr>
            <a:picLocks noChangeAspect="1"/>
          </p:cNvPicPr>
          <p:nvPr/>
        </p:nvPicPr>
        <p:blipFill>
          <a:blip r:embed="rId2"/>
          <a:stretch>
            <a:fillRect/>
          </a:stretch>
        </p:blipFill>
        <p:spPr>
          <a:xfrm>
            <a:off x="148733" y="209004"/>
            <a:ext cx="5993181" cy="6491834"/>
          </a:xfrm>
          <a:prstGeom prst="rect">
            <a:avLst/>
          </a:prstGeom>
          <a:ln w="6350">
            <a:solidFill>
              <a:schemeClr val="tx1"/>
            </a:solidFill>
          </a:ln>
        </p:spPr>
      </p:pic>
      <p:pic>
        <p:nvPicPr>
          <p:cNvPr id="3" name="Picture 2">
            <a:extLst>
              <a:ext uri="{FF2B5EF4-FFF2-40B4-BE49-F238E27FC236}">
                <a16:creationId xmlns:a16="http://schemas.microsoft.com/office/drawing/2014/main" id="{0FEA434C-4AB8-0370-496F-7CCC946A4AB0}"/>
              </a:ext>
            </a:extLst>
          </p:cNvPr>
          <p:cNvPicPr>
            <a:picLocks noChangeAspect="1"/>
          </p:cNvPicPr>
          <p:nvPr/>
        </p:nvPicPr>
        <p:blipFill>
          <a:blip r:embed="rId2"/>
          <a:srcRect b="56827"/>
          <a:stretch>
            <a:fillRect/>
          </a:stretch>
        </p:blipFill>
        <p:spPr>
          <a:xfrm>
            <a:off x="1760545" y="1070751"/>
            <a:ext cx="9867538" cy="4614615"/>
          </a:xfrm>
          <a:prstGeom prst="rect">
            <a:avLst/>
          </a:prstGeom>
          <a:ln w="6350">
            <a:solidFill>
              <a:schemeClr val="tx1"/>
            </a:solidFill>
          </a:ln>
        </p:spPr>
      </p:pic>
    </p:spTree>
    <p:extLst>
      <p:ext uri="{BB962C8B-B14F-4D97-AF65-F5344CB8AC3E}">
        <p14:creationId xmlns:p14="http://schemas.microsoft.com/office/powerpoint/2010/main" val="399726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63B5D-2500-50D2-153A-7B78BAD633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23E061-E7A1-3685-F324-BDA47BD63004}"/>
              </a:ext>
            </a:extLst>
          </p:cNvPr>
          <p:cNvSpPr>
            <a:spLocks noGrp="1"/>
          </p:cNvSpPr>
          <p:nvPr>
            <p:ph type="title"/>
          </p:nvPr>
        </p:nvSpPr>
        <p:spPr>
          <a:xfrm>
            <a:off x="11222567" y="-1"/>
            <a:ext cx="96943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Edge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E2998A23-D794-0C65-D2F0-3FE67F556ABD}"/>
              </a:ext>
            </a:extLst>
          </p:cNvPr>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a:extLst>
              <a:ext uri="{FF2B5EF4-FFF2-40B4-BE49-F238E27FC236}">
                <a16:creationId xmlns:a16="http://schemas.microsoft.com/office/drawing/2014/main" id="{44BB32D5-CA58-2C49-9256-680798297B41}"/>
              </a:ext>
            </a:extLst>
          </p:cNvPr>
          <p:cNvSpPr txBox="1">
            <a:spLocks noChangeArrowheads="1"/>
          </p:cNvSpPr>
          <p:nvPr/>
        </p:nvSpPr>
        <p:spPr bwMode="auto">
          <a:xfrm>
            <a:off x="9448800" y="6488668"/>
            <a:ext cx="27432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MS Edge (25 Nov 2025)</a:t>
            </a:r>
          </a:p>
        </p:txBody>
      </p:sp>
      <p:sp>
        <p:nvSpPr>
          <p:cNvPr id="7" name="Rectangle 6">
            <a:extLst>
              <a:ext uri="{FF2B5EF4-FFF2-40B4-BE49-F238E27FC236}">
                <a16:creationId xmlns:a16="http://schemas.microsoft.com/office/drawing/2014/main" id="{C5512E80-D78D-C752-65AC-C888A6E3BFE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6D242E7B-CFD1-D6A3-260C-26720852B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430" y="184665"/>
            <a:ext cx="5991883" cy="6516173"/>
          </a:xfrm>
          <a:prstGeom prst="rect">
            <a:avLst/>
          </a:prstGeom>
          <a:ln w="6350">
            <a:solidFill>
              <a:schemeClr val="tx1"/>
            </a:solidFill>
          </a:ln>
        </p:spPr>
      </p:pic>
      <p:pic>
        <p:nvPicPr>
          <p:cNvPr id="3" name="Picture 2" descr="A screenshot of a computer&#10;&#10;AI-generated content may be incorrect.">
            <a:extLst>
              <a:ext uri="{FF2B5EF4-FFF2-40B4-BE49-F238E27FC236}">
                <a16:creationId xmlns:a16="http://schemas.microsoft.com/office/drawing/2014/main" id="{033CC38A-1C31-908B-6E3F-2A195A962308}"/>
              </a:ext>
            </a:extLst>
          </p:cNvPr>
          <p:cNvPicPr>
            <a:picLocks noChangeAspect="1"/>
          </p:cNvPicPr>
          <p:nvPr/>
        </p:nvPicPr>
        <p:blipFill>
          <a:blip r:embed="rId3" cstate="print">
            <a:extLst>
              <a:ext uri="{28A0092B-C50C-407E-A947-70E740481C1C}">
                <a14:useLocalDpi xmlns:a14="http://schemas.microsoft.com/office/drawing/2010/main" val="0"/>
              </a:ext>
            </a:extLst>
          </a:blip>
          <a:srcRect b="42948"/>
          <a:stretch>
            <a:fillRect/>
          </a:stretch>
        </p:blipFill>
        <p:spPr>
          <a:xfrm>
            <a:off x="1566776" y="393978"/>
            <a:ext cx="9435874" cy="5854422"/>
          </a:xfrm>
          <a:prstGeom prst="rect">
            <a:avLst/>
          </a:prstGeom>
          <a:ln w="6350">
            <a:solidFill>
              <a:schemeClr val="tx1"/>
            </a:solidFill>
          </a:ln>
        </p:spPr>
      </p:pic>
    </p:spTree>
    <p:extLst>
      <p:ext uri="{BB962C8B-B14F-4D97-AF65-F5344CB8AC3E}">
        <p14:creationId xmlns:p14="http://schemas.microsoft.com/office/powerpoint/2010/main" val="225064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52EAF-0229-3BC1-DF67-A84A548920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A57FB3-6D38-69C1-2CFF-EBABAC137D7E}"/>
              </a:ext>
            </a:extLst>
          </p:cNvPr>
          <p:cNvSpPr>
            <a:spLocks noGrp="1"/>
          </p:cNvSpPr>
          <p:nvPr>
            <p:ph type="title"/>
          </p:nvPr>
        </p:nvSpPr>
        <p:spPr>
          <a:xfrm>
            <a:off x="10782300" y="-1"/>
            <a:ext cx="14097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Clicking</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4CF90EC-FAE9-FF89-B7CE-5867506C1D74}"/>
              </a:ext>
            </a:extLst>
          </p:cNvPr>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a:extLst>
              <a:ext uri="{FF2B5EF4-FFF2-40B4-BE49-F238E27FC236}">
                <a16:creationId xmlns:a16="http://schemas.microsoft.com/office/drawing/2014/main" id="{414C3202-47A9-0BF6-CC9D-6E4B7BB3B2D2}"/>
              </a:ext>
            </a:extLst>
          </p:cNvPr>
          <p:cNvSpPr txBox="1">
            <a:spLocks noChangeArrowheads="1"/>
          </p:cNvSpPr>
          <p:nvPr/>
        </p:nvSpPr>
        <p:spPr bwMode="auto">
          <a:xfrm>
            <a:off x="9423400" y="6488668"/>
            <a:ext cx="27686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MS Edge (25 Nov 2025)</a:t>
            </a:r>
          </a:p>
        </p:txBody>
      </p:sp>
      <p:sp>
        <p:nvSpPr>
          <p:cNvPr id="7" name="Rectangle 6">
            <a:extLst>
              <a:ext uri="{FF2B5EF4-FFF2-40B4-BE49-F238E27FC236}">
                <a16:creationId xmlns:a16="http://schemas.microsoft.com/office/drawing/2014/main" id="{CF454A63-679E-8DD7-BDF7-5C321B713B3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D2D0FD80-74BF-986D-BEE2-277FC9DE0F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96" y="156633"/>
            <a:ext cx="6017660" cy="6544205"/>
          </a:xfrm>
          <a:prstGeom prst="rect">
            <a:avLst/>
          </a:prstGeom>
          <a:ln w="6350">
            <a:solidFill>
              <a:schemeClr val="tx1"/>
            </a:solidFill>
          </a:ln>
        </p:spPr>
      </p:pic>
      <p:pic>
        <p:nvPicPr>
          <p:cNvPr id="3" name="Picture 2" descr="A screenshot of a computer&#10;&#10;AI-generated content may be incorrect.">
            <a:extLst>
              <a:ext uri="{FF2B5EF4-FFF2-40B4-BE49-F238E27FC236}">
                <a16:creationId xmlns:a16="http://schemas.microsoft.com/office/drawing/2014/main" id="{D468B806-EF1A-8D52-05ED-C1B5666D7FB1}"/>
              </a:ext>
            </a:extLst>
          </p:cNvPr>
          <p:cNvPicPr>
            <a:picLocks noChangeAspect="1"/>
          </p:cNvPicPr>
          <p:nvPr/>
        </p:nvPicPr>
        <p:blipFill>
          <a:blip r:embed="rId2" cstate="print">
            <a:extLst>
              <a:ext uri="{28A0092B-C50C-407E-A947-70E740481C1C}">
                <a14:useLocalDpi xmlns:a14="http://schemas.microsoft.com/office/drawing/2010/main" val="0"/>
              </a:ext>
            </a:extLst>
          </a:blip>
          <a:srcRect b="25688"/>
          <a:stretch>
            <a:fillRect/>
          </a:stretch>
        </p:blipFill>
        <p:spPr>
          <a:xfrm>
            <a:off x="2908945" y="271574"/>
            <a:ext cx="7678621" cy="6205426"/>
          </a:xfrm>
          <a:prstGeom prst="rect">
            <a:avLst/>
          </a:prstGeom>
          <a:ln w="6350">
            <a:solidFill>
              <a:schemeClr val="tx1"/>
            </a:solidFill>
          </a:ln>
        </p:spPr>
      </p:pic>
    </p:spTree>
    <p:extLst>
      <p:ext uri="{BB962C8B-B14F-4D97-AF65-F5344CB8AC3E}">
        <p14:creationId xmlns:p14="http://schemas.microsoft.com/office/powerpoint/2010/main" val="133705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4698B-35AD-F784-0B51-E2BE464AC3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D638B5-DB92-3E5C-A864-B889D75E2B29}"/>
              </a:ext>
            </a:extLst>
          </p:cNvPr>
          <p:cNvSpPr>
            <a:spLocks noGrp="1"/>
          </p:cNvSpPr>
          <p:nvPr>
            <p:ph type="title"/>
          </p:nvPr>
        </p:nvSpPr>
        <p:spPr>
          <a:xfrm>
            <a:off x="9901767" y="-2"/>
            <a:ext cx="229023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Browsers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D0F7410-7D05-7DCA-116F-71BEF04BE852}"/>
              </a:ext>
            </a:extLst>
          </p:cNvPr>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a:extLst>
              <a:ext uri="{FF2B5EF4-FFF2-40B4-BE49-F238E27FC236}">
                <a16:creationId xmlns:a16="http://schemas.microsoft.com/office/drawing/2014/main" id="{E40E862E-E35C-5A52-65C5-858BAB542927}"/>
              </a:ext>
            </a:extLst>
          </p:cNvPr>
          <p:cNvSpPr txBox="1">
            <a:spLocks noChangeArrowheads="1"/>
          </p:cNvSpPr>
          <p:nvPr/>
        </p:nvSpPr>
        <p:spPr bwMode="auto">
          <a:xfrm>
            <a:off x="9448800" y="6488668"/>
            <a:ext cx="27432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Perplexity (25 Nov 2025)</a:t>
            </a:r>
          </a:p>
        </p:txBody>
      </p:sp>
      <p:pic>
        <p:nvPicPr>
          <p:cNvPr id="5" name="Picture 4" descr="A screenshot of a computer&#10;&#10;AI-generated content may be incorrect.">
            <a:extLst>
              <a:ext uri="{FF2B5EF4-FFF2-40B4-BE49-F238E27FC236}">
                <a16:creationId xmlns:a16="http://schemas.microsoft.com/office/drawing/2014/main" id="{A6F8E949-E5C9-E853-3E49-7CD16CE87F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8827" y="184664"/>
            <a:ext cx="5969503" cy="6491834"/>
          </a:xfrm>
          <a:prstGeom prst="rect">
            <a:avLst/>
          </a:prstGeom>
          <a:ln w="6350">
            <a:solidFill>
              <a:schemeClr val="tx1"/>
            </a:solidFill>
          </a:ln>
        </p:spPr>
      </p:pic>
    </p:spTree>
    <p:extLst>
      <p:ext uri="{BB962C8B-B14F-4D97-AF65-F5344CB8AC3E}">
        <p14:creationId xmlns:p14="http://schemas.microsoft.com/office/powerpoint/2010/main" val="8150351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44C7F-EB32-3707-8D21-13AAA93520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7D4E30-60C4-13AE-A51B-3C35C4B54AE3}"/>
              </a:ext>
            </a:extLst>
          </p:cNvPr>
          <p:cNvSpPr>
            <a:spLocks noGrp="1"/>
          </p:cNvSpPr>
          <p:nvPr>
            <p:ph type="title"/>
          </p:nvPr>
        </p:nvSpPr>
        <p:spPr>
          <a:xfrm>
            <a:off x="10563497" y="-2"/>
            <a:ext cx="162850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More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E531D9B-0B95-869F-B332-2D81D62C2854}"/>
              </a:ext>
            </a:extLst>
          </p:cNvPr>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a:extLst>
              <a:ext uri="{FF2B5EF4-FFF2-40B4-BE49-F238E27FC236}">
                <a16:creationId xmlns:a16="http://schemas.microsoft.com/office/drawing/2014/main" id="{B8CEAF77-3585-56FC-6F60-F37AA343894A}"/>
              </a:ext>
            </a:extLst>
          </p:cNvPr>
          <p:cNvSpPr txBox="1">
            <a:spLocks noChangeArrowheads="1"/>
          </p:cNvSpPr>
          <p:nvPr/>
        </p:nvSpPr>
        <p:spPr bwMode="auto">
          <a:xfrm>
            <a:off x="9623638" y="6488668"/>
            <a:ext cx="25683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OpenAI (25 Nov 2025)</a:t>
            </a:r>
          </a:p>
        </p:txBody>
      </p:sp>
      <p:sp>
        <p:nvSpPr>
          <p:cNvPr id="7" name="Rectangle 6">
            <a:extLst>
              <a:ext uri="{FF2B5EF4-FFF2-40B4-BE49-F238E27FC236}">
                <a16:creationId xmlns:a16="http://schemas.microsoft.com/office/drawing/2014/main" id="{D2A08F40-ACF9-5DA4-E272-432A818416B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5625CCF4-2377-206E-69D9-01ABFBEAB5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35" y="157162"/>
            <a:ext cx="6017174" cy="6543676"/>
          </a:xfrm>
          <a:prstGeom prst="rect">
            <a:avLst/>
          </a:prstGeom>
          <a:ln w="6350">
            <a:solidFill>
              <a:schemeClr val="tx1"/>
            </a:solidFill>
          </a:ln>
        </p:spPr>
      </p:pic>
      <p:pic>
        <p:nvPicPr>
          <p:cNvPr id="9" name="Picture 8">
            <a:extLst>
              <a:ext uri="{FF2B5EF4-FFF2-40B4-BE49-F238E27FC236}">
                <a16:creationId xmlns:a16="http://schemas.microsoft.com/office/drawing/2014/main" id="{AAC7B3BF-1217-8AF9-1850-E48E8928BD3D}"/>
              </a:ext>
            </a:extLst>
          </p:cNvPr>
          <p:cNvPicPr>
            <a:picLocks noChangeAspect="1"/>
          </p:cNvPicPr>
          <p:nvPr/>
        </p:nvPicPr>
        <p:blipFill>
          <a:blip r:embed="rId4">
            <a:extLst>
              <a:ext uri="{28A0092B-C50C-407E-A947-70E740481C1C}">
                <a14:useLocalDpi xmlns:a14="http://schemas.microsoft.com/office/drawing/2010/main" val="0"/>
              </a:ext>
            </a:extLst>
          </a:blip>
          <a:srcRect l="36792" t="35563" r="22748" b="26649"/>
          <a:stretch>
            <a:fillRect/>
          </a:stretch>
        </p:blipFill>
        <p:spPr>
          <a:xfrm>
            <a:off x="4375640" y="1074788"/>
            <a:ext cx="5247998" cy="5330285"/>
          </a:xfrm>
          <a:prstGeom prst="rect">
            <a:avLst/>
          </a:prstGeom>
          <a:ln w="6350">
            <a:solidFill>
              <a:schemeClr val="tx1"/>
            </a:solidFill>
          </a:ln>
        </p:spPr>
      </p:pic>
    </p:spTree>
    <p:extLst>
      <p:ext uri="{BB962C8B-B14F-4D97-AF65-F5344CB8AC3E}">
        <p14:creationId xmlns:p14="http://schemas.microsoft.com/office/powerpoint/2010/main" val="3764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1EBA-9676-7408-45AF-33CA462770A8}"/>
              </a:ext>
            </a:extLst>
          </p:cNvPr>
          <p:cNvSpPr>
            <a:spLocks noGrp="1"/>
          </p:cNvSpPr>
          <p:nvPr>
            <p:ph type="title"/>
          </p:nvPr>
        </p:nvSpPr>
        <p:spPr/>
        <p:txBody>
          <a:bodyPr/>
          <a:lstStyle/>
          <a:p>
            <a:r>
              <a:rPr lang="en-US" dirty="0"/>
              <a:t>Seeking Remedies</a:t>
            </a:r>
          </a:p>
        </p:txBody>
      </p:sp>
      <p:sp>
        <p:nvSpPr>
          <p:cNvPr id="3" name="Content Placeholder 2">
            <a:extLst>
              <a:ext uri="{FF2B5EF4-FFF2-40B4-BE49-F238E27FC236}">
                <a16:creationId xmlns:a16="http://schemas.microsoft.com/office/drawing/2014/main" id="{54752294-9455-B2E3-2A57-11AB58E858AF}"/>
              </a:ext>
            </a:extLst>
          </p:cNvPr>
          <p:cNvSpPr>
            <a:spLocks noGrp="1"/>
          </p:cNvSpPr>
          <p:nvPr>
            <p:ph idx="1"/>
          </p:nvPr>
        </p:nvSpPr>
        <p:spPr/>
        <p:txBody>
          <a:bodyPr/>
          <a:lstStyle/>
          <a:p>
            <a:r>
              <a:rPr lang="en-US" dirty="0"/>
              <a:t>Possible Remedies</a:t>
            </a:r>
          </a:p>
          <a:p>
            <a:pPr lvl="1"/>
            <a:r>
              <a:rPr lang="en-US" dirty="0"/>
              <a:t>Chrome divestiture</a:t>
            </a:r>
          </a:p>
          <a:p>
            <a:pPr lvl="1"/>
            <a:r>
              <a:rPr lang="en-US" dirty="0"/>
              <a:t>Change search defaults in Chrome</a:t>
            </a:r>
          </a:p>
          <a:p>
            <a:pPr lvl="1"/>
            <a:r>
              <a:rPr lang="en-US" dirty="0"/>
              <a:t>Android divestiture</a:t>
            </a:r>
          </a:p>
          <a:p>
            <a:pPr lvl="1"/>
            <a:r>
              <a:rPr lang="en-US" dirty="0"/>
              <a:t>Block Google from doing deals for search defaults with third parties</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4877E64A-250B-50C1-018A-3444C8E4114C}"/>
              </a:ext>
            </a:extLst>
          </p:cNvPr>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A9BB65D3-8851-479C-9AFD-E9130CA963EA}" type="slidenum">
              <a:rPr lang="en-US" altLang="en-US" smtClean="0"/>
              <a:pPr/>
              <a:t>55</a:t>
            </a:fld>
            <a:endParaRPr lang="en-US" altLang="en-US"/>
          </a:p>
        </p:txBody>
      </p:sp>
      <p:sp>
        <p:nvSpPr>
          <p:cNvPr id="5" name="Title 1">
            <a:extLst>
              <a:ext uri="{FF2B5EF4-FFF2-40B4-BE49-F238E27FC236}">
                <a16:creationId xmlns:a16="http://schemas.microsoft.com/office/drawing/2014/main" id="{ADA5ACE1-8E6B-4F46-16C8-6E825112C06A}"/>
              </a:ext>
            </a:extLst>
          </p:cNvPr>
          <p:cNvSpPr txBox="1">
            <a:spLocks/>
          </p:cNvSpPr>
          <p:nvPr/>
        </p:nvSpPr>
        <p:spPr bwMode="auto">
          <a:xfrm>
            <a:off x="10123136" y="-2"/>
            <a:ext cx="2068865" cy="418013"/>
          </a:xfrm>
          <a:prstGeom prst="rect">
            <a:avLst/>
          </a:prstGeom>
          <a:solidFill>
            <a:schemeClr val="bg2">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lnSpc>
                <a:spcPct val="70000"/>
              </a:lnSpc>
              <a:spcBef>
                <a:spcPct val="0"/>
              </a:spcBef>
              <a:spcAft>
                <a:spcPct val="0"/>
              </a:spcAft>
              <a:defRPr kumimoji="1" sz="54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cs typeface="Times New Roman" panose="02020603050405020304" pitchFamily="18" charset="0"/>
              </a:rPr>
              <a:t>TTYN (1 of 2)</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1684922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1EBA-9676-7408-45AF-33CA462770A8}"/>
              </a:ext>
            </a:extLst>
          </p:cNvPr>
          <p:cNvSpPr>
            <a:spLocks noGrp="1"/>
          </p:cNvSpPr>
          <p:nvPr>
            <p:ph type="title"/>
          </p:nvPr>
        </p:nvSpPr>
        <p:spPr/>
        <p:txBody>
          <a:bodyPr/>
          <a:lstStyle/>
          <a:p>
            <a:r>
              <a:rPr lang="en-US" dirty="0"/>
              <a:t>Seeking Remedies</a:t>
            </a:r>
          </a:p>
        </p:txBody>
      </p:sp>
      <p:sp>
        <p:nvSpPr>
          <p:cNvPr id="3" name="Content Placeholder 2">
            <a:extLst>
              <a:ext uri="{FF2B5EF4-FFF2-40B4-BE49-F238E27FC236}">
                <a16:creationId xmlns:a16="http://schemas.microsoft.com/office/drawing/2014/main" id="{54752294-9455-B2E3-2A57-11AB58E858AF}"/>
              </a:ext>
            </a:extLst>
          </p:cNvPr>
          <p:cNvSpPr>
            <a:spLocks noGrp="1"/>
          </p:cNvSpPr>
          <p:nvPr>
            <p:ph idx="1"/>
          </p:nvPr>
        </p:nvSpPr>
        <p:spPr/>
        <p:txBody>
          <a:bodyPr/>
          <a:lstStyle/>
          <a:p>
            <a:r>
              <a:rPr lang="en-US" dirty="0"/>
              <a:t>Possible Remedies</a:t>
            </a:r>
          </a:p>
          <a:p>
            <a:pPr lvl="1"/>
            <a:r>
              <a:rPr lang="en-US" dirty="0"/>
              <a:t>Data sharing/mandatory wholesaling</a:t>
            </a:r>
          </a:p>
          <a:p>
            <a:pPr lvl="2"/>
            <a:r>
              <a:rPr lang="en-US" dirty="0"/>
              <a:t>Force Google to share data, search results, ads and more to help jump start new competitors</a:t>
            </a:r>
          </a:p>
          <a:p>
            <a:pPr lvl="1"/>
            <a:r>
              <a:rPr lang="en-US" dirty="0"/>
              <a:t>Choice Screen</a:t>
            </a:r>
          </a:p>
          <a:p>
            <a:pPr lvl="1"/>
            <a:r>
              <a:rPr lang="en-US" dirty="0"/>
              <a:t>Other ideas? AI: How does the emergence of AI matter?</a:t>
            </a:r>
          </a:p>
          <a:p>
            <a:pPr lvl="1"/>
            <a:endParaRPr lang="en-US" dirty="0"/>
          </a:p>
        </p:txBody>
      </p:sp>
      <p:sp>
        <p:nvSpPr>
          <p:cNvPr id="4" name="Slide Number Placeholder 3">
            <a:extLst>
              <a:ext uri="{FF2B5EF4-FFF2-40B4-BE49-F238E27FC236}">
                <a16:creationId xmlns:a16="http://schemas.microsoft.com/office/drawing/2014/main" id="{4877E64A-250B-50C1-018A-3444C8E4114C}"/>
              </a:ext>
            </a:extLst>
          </p:cNvPr>
          <p:cNvSpPr>
            <a:spLocks noGrp="1"/>
          </p:cNvSpPr>
          <p:nvPr>
            <p:ph type="sldNum" sz="quarter" idx="12"/>
          </p:nvPr>
        </p:nvSpPr>
        <p:spPr/>
        <p:txBody>
          <a:bodyPr/>
          <a:lstStyle/>
          <a:p>
            <a:fld id="{A9BB65D3-8851-479C-9AFD-E9130CA963EA}" type="slidenum">
              <a:rPr lang="en-US" altLang="en-US" smtClean="0"/>
              <a:pPr/>
              <a:t>56</a:t>
            </a:fld>
            <a:endParaRPr lang="en-US" altLang="en-US"/>
          </a:p>
        </p:txBody>
      </p:sp>
      <p:sp>
        <p:nvSpPr>
          <p:cNvPr id="5" name="Title 1">
            <a:extLst>
              <a:ext uri="{FF2B5EF4-FFF2-40B4-BE49-F238E27FC236}">
                <a16:creationId xmlns:a16="http://schemas.microsoft.com/office/drawing/2014/main" id="{ADA5ACE1-8E6B-4F46-16C8-6E825112C06A}"/>
              </a:ext>
            </a:extLst>
          </p:cNvPr>
          <p:cNvSpPr txBox="1">
            <a:spLocks/>
          </p:cNvSpPr>
          <p:nvPr/>
        </p:nvSpPr>
        <p:spPr bwMode="auto">
          <a:xfrm>
            <a:off x="10123136" y="-2"/>
            <a:ext cx="2068865" cy="418013"/>
          </a:xfrm>
          <a:prstGeom prst="rect">
            <a:avLst/>
          </a:prstGeom>
          <a:solidFill>
            <a:schemeClr val="bg2">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lnSpc>
                <a:spcPct val="70000"/>
              </a:lnSpc>
              <a:spcBef>
                <a:spcPct val="0"/>
              </a:spcBef>
              <a:spcAft>
                <a:spcPct val="0"/>
              </a:spcAft>
              <a:defRPr kumimoji="1" sz="54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cs typeface="Times New Roman" panose="02020603050405020304" pitchFamily="18" charset="0"/>
              </a:rPr>
              <a:t>TTYN (2 of 2)</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35362498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84667-1C10-733B-133B-A23899FC5B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F9E7E3-D105-0B5C-5895-9CEE3405FF69}"/>
              </a:ext>
            </a:extLst>
          </p:cNvPr>
          <p:cNvSpPr>
            <a:spLocks noGrp="1"/>
          </p:cNvSpPr>
          <p:nvPr>
            <p:ph type="title"/>
          </p:nvPr>
        </p:nvSpPr>
        <p:spPr>
          <a:xfrm>
            <a:off x="8573588" y="-2"/>
            <a:ext cx="3618413"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No Exclusive Contracts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E26EAAB-E729-E0FD-98CC-F0E7EDF87F9B}"/>
              </a:ext>
            </a:extLst>
          </p:cNvPr>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a:extLst>
              <a:ext uri="{FF2B5EF4-FFF2-40B4-BE49-F238E27FC236}">
                <a16:creationId xmlns:a16="http://schemas.microsoft.com/office/drawing/2014/main" id="{157794C8-A206-7E85-EA4C-28566E33DEBB}"/>
              </a:ext>
            </a:extLst>
          </p:cNvPr>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Sept 2, 2025)</a:t>
            </a:r>
          </a:p>
        </p:txBody>
      </p:sp>
      <p:sp>
        <p:nvSpPr>
          <p:cNvPr id="7" name="Rectangle 6">
            <a:extLst>
              <a:ext uri="{FF2B5EF4-FFF2-40B4-BE49-F238E27FC236}">
                <a16:creationId xmlns:a16="http://schemas.microsoft.com/office/drawing/2014/main" id="{4D5D4FDF-5F3F-2561-E58D-8A7F720995C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66C393D-F18A-96C2-E5AD-74AFB2E56B8F}"/>
              </a:ext>
            </a:extLst>
          </p:cNvPr>
          <p:cNvPicPr>
            <a:picLocks noChangeAspect="1"/>
          </p:cNvPicPr>
          <p:nvPr/>
        </p:nvPicPr>
        <p:blipFill>
          <a:blip r:embed="rId2"/>
          <a:stretch>
            <a:fillRect/>
          </a:stretch>
        </p:blipFill>
        <p:spPr>
          <a:xfrm>
            <a:off x="189801" y="184664"/>
            <a:ext cx="4494422" cy="6459735"/>
          </a:xfrm>
          <a:prstGeom prst="rect">
            <a:avLst/>
          </a:prstGeom>
          <a:ln w="6350">
            <a:solidFill>
              <a:schemeClr val="tx1"/>
            </a:solidFill>
          </a:ln>
        </p:spPr>
      </p:pic>
      <p:sp>
        <p:nvSpPr>
          <p:cNvPr id="8" name="Text Box 5">
            <a:extLst>
              <a:ext uri="{FF2B5EF4-FFF2-40B4-BE49-F238E27FC236}">
                <a16:creationId xmlns:a16="http://schemas.microsoft.com/office/drawing/2014/main" id="{4D8A3EEC-875B-4BEE-D9F7-B9393D3A3694}"/>
              </a:ext>
            </a:extLst>
          </p:cNvPr>
          <p:cNvSpPr txBox="1">
            <a:spLocks noChangeArrowheads="1"/>
          </p:cNvSpPr>
          <p:nvPr/>
        </p:nvSpPr>
        <p:spPr bwMode="auto">
          <a:xfrm>
            <a:off x="1011936" y="1614749"/>
            <a:ext cx="11007027" cy="1569660"/>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Google will be barred from entering or maintaining any exclusive contract relating to the distribution of Google Search, Chrome, Google Assistant, and the Gemini app</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24270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04155-A18D-64F6-FFE8-83EDC520D2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5F83D3-9F57-17D8-ADF4-7262E53C4CE5}"/>
              </a:ext>
            </a:extLst>
          </p:cNvPr>
          <p:cNvSpPr>
            <a:spLocks noGrp="1"/>
          </p:cNvSpPr>
          <p:nvPr>
            <p:ph type="title"/>
          </p:nvPr>
        </p:nvSpPr>
        <p:spPr>
          <a:xfrm>
            <a:off x="9753600" y="-2"/>
            <a:ext cx="2438401"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No Divestitures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E9CED0F-2BC8-F4D8-CBA9-B2A0C82CD1AA}"/>
              </a:ext>
            </a:extLst>
          </p:cNvPr>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a:extLst>
              <a:ext uri="{FF2B5EF4-FFF2-40B4-BE49-F238E27FC236}">
                <a16:creationId xmlns:a16="http://schemas.microsoft.com/office/drawing/2014/main" id="{2E45B1BB-5531-A7D7-0345-3400C7AFD7F6}"/>
              </a:ext>
            </a:extLst>
          </p:cNvPr>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Sept 2, 2025)</a:t>
            </a:r>
          </a:p>
        </p:txBody>
      </p:sp>
      <p:sp>
        <p:nvSpPr>
          <p:cNvPr id="7" name="Rectangle 6">
            <a:extLst>
              <a:ext uri="{FF2B5EF4-FFF2-40B4-BE49-F238E27FC236}">
                <a16:creationId xmlns:a16="http://schemas.microsoft.com/office/drawing/2014/main" id="{5809A01B-D623-5A49-9AE3-66D96B9934D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DBBE870-4E89-A709-8431-FE32441C0FE3}"/>
              </a:ext>
            </a:extLst>
          </p:cNvPr>
          <p:cNvPicPr>
            <a:picLocks noChangeAspect="1"/>
          </p:cNvPicPr>
          <p:nvPr/>
        </p:nvPicPr>
        <p:blipFill>
          <a:blip r:embed="rId2"/>
          <a:stretch>
            <a:fillRect/>
          </a:stretch>
        </p:blipFill>
        <p:spPr>
          <a:xfrm>
            <a:off x="212607" y="184664"/>
            <a:ext cx="4130409" cy="6516174"/>
          </a:xfrm>
          <a:prstGeom prst="rect">
            <a:avLst/>
          </a:prstGeom>
          <a:ln w="6350">
            <a:solidFill>
              <a:schemeClr val="tx1"/>
            </a:solidFill>
          </a:ln>
        </p:spPr>
      </p:pic>
      <p:sp>
        <p:nvSpPr>
          <p:cNvPr id="8" name="Text Box 5">
            <a:extLst>
              <a:ext uri="{FF2B5EF4-FFF2-40B4-BE49-F238E27FC236}">
                <a16:creationId xmlns:a16="http://schemas.microsoft.com/office/drawing/2014/main" id="{5E1526B7-66FC-89BB-008C-EA64A90CE06C}"/>
              </a:ext>
            </a:extLst>
          </p:cNvPr>
          <p:cNvSpPr txBox="1">
            <a:spLocks noChangeArrowheads="1"/>
          </p:cNvSpPr>
          <p:nvPr/>
        </p:nvSpPr>
        <p:spPr bwMode="auto">
          <a:xfrm>
            <a:off x="1011936" y="1614749"/>
            <a:ext cx="11007027" cy="1569660"/>
          </a:xfrm>
          <a:prstGeom prst="rect">
            <a:avLst/>
          </a:prstGeom>
          <a:solidFill>
            <a:srgbClr val="FFFFFF"/>
          </a:solidFill>
          <a:ln w="6350">
            <a:solidFill>
              <a:srgbClr val="002060"/>
            </a:solidFill>
            <a:miter lim="800000"/>
            <a:headEnd/>
            <a:tailEnd/>
          </a:ln>
        </p:spPr>
        <p:txBody>
          <a:bodyPr wrap="square">
            <a:spAutoFit/>
          </a:bodyPr>
          <a:lstStyle/>
          <a:p>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Google will not be required to divest Chrome; nor will the court include a contingent divestiture of the Android operating system in the final judgment</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04952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1C17E-41DB-FC60-5FB7-BBEBC6E14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4F22DD-D6A7-E0B9-4FAA-5AD84A9B7C43}"/>
              </a:ext>
            </a:extLst>
          </p:cNvPr>
          <p:cNvSpPr>
            <a:spLocks noGrp="1"/>
          </p:cNvSpPr>
          <p:nvPr>
            <p:ph type="title"/>
          </p:nvPr>
        </p:nvSpPr>
        <p:spPr>
          <a:xfrm>
            <a:off x="9289474" y="-2"/>
            <a:ext cx="2902528"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Payments Allowed</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D35859E-9C22-BA7F-09C7-943141B685AC}"/>
              </a:ext>
            </a:extLst>
          </p:cNvPr>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a:extLst>
              <a:ext uri="{FF2B5EF4-FFF2-40B4-BE49-F238E27FC236}">
                <a16:creationId xmlns:a16="http://schemas.microsoft.com/office/drawing/2014/main" id="{080B52E1-6D61-7AB1-8AE9-8DDC7E2D0A2F}"/>
              </a:ext>
            </a:extLst>
          </p:cNvPr>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Sept 2, 2025)</a:t>
            </a:r>
          </a:p>
        </p:txBody>
      </p:sp>
      <p:sp>
        <p:nvSpPr>
          <p:cNvPr id="7" name="Rectangle 6">
            <a:extLst>
              <a:ext uri="{FF2B5EF4-FFF2-40B4-BE49-F238E27FC236}">
                <a16:creationId xmlns:a16="http://schemas.microsoft.com/office/drawing/2014/main" id="{F323DC7B-F23F-7431-854D-3081E00C854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3AC6B79-6674-3ED3-2707-EB125F87A8D8}"/>
              </a:ext>
            </a:extLst>
          </p:cNvPr>
          <p:cNvPicPr>
            <a:picLocks noChangeAspect="1"/>
          </p:cNvPicPr>
          <p:nvPr/>
        </p:nvPicPr>
        <p:blipFill>
          <a:blip r:embed="rId2"/>
          <a:stretch>
            <a:fillRect/>
          </a:stretch>
        </p:blipFill>
        <p:spPr>
          <a:xfrm>
            <a:off x="212607" y="184664"/>
            <a:ext cx="4130409" cy="6516174"/>
          </a:xfrm>
          <a:prstGeom prst="rect">
            <a:avLst/>
          </a:prstGeom>
          <a:ln w="6350">
            <a:solidFill>
              <a:schemeClr val="tx1"/>
            </a:solidFill>
          </a:ln>
        </p:spPr>
      </p:pic>
      <p:sp>
        <p:nvSpPr>
          <p:cNvPr id="8" name="Text Box 5">
            <a:extLst>
              <a:ext uri="{FF2B5EF4-FFF2-40B4-BE49-F238E27FC236}">
                <a16:creationId xmlns:a16="http://schemas.microsoft.com/office/drawing/2014/main" id="{C598784E-5DA9-B63F-4C2F-CC5E6064E059}"/>
              </a:ext>
            </a:extLst>
          </p:cNvPr>
          <p:cNvSpPr txBox="1">
            <a:spLocks noChangeArrowheads="1"/>
          </p:cNvSpPr>
          <p:nvPr/>
        </p:nvSpPr>
        <p:spPr bwMode="auto">
          <a:xfrm>
            <a:off x="1045187" y="2449958"/>
            <a:ext cx="11007027" cy="1569660"/>
          </a:xfrm>
          <a:prstGeom prst="rect">
            <a:avLst/>
          </a:prstGeom>
          <a:solidFill>
            <a:srgbClr val="FFFFFF"/>
          </a:solidFill>
          <a:ln w="6350">
            <a:solidFill>
              <a:srgbClr val="002060"/>
            </a:solidFill>
            <a:miter lim="800000"/>
            <a:headEnd/>
            <a:tailEnd/>
          </a:ln>
        </p:spPr>
        <p:txBody>
          <a:bodyPr wrap="square">
            <a:spAutoFit/>
          </a:bodyPr>
          <a:lstStyle/>
          <a:p>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Google will not be barred from making payments or offering other consideration to distribution partners for preloading or placement of Google Search, Chrome, or its GenAI products</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425170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E4E9F-428D-9629-FCDD-4216EC5C11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B550E6-19DE-E7A1-370C-CB3265D04973}"/>
              </a:ext>
            </a:extLst>
          </p:cNvPr>
          <p:cNvSpPr>
            <a:spLocks noGrp="1"/>
          </p:cNvSpPr>
          <p:nvPr>
            <p:ph type="title"/>
          </p:nvPr>
        </p:nvSpPr>
        <p:spPr>
          <a:xfrm>
            <a:off x="10143067" y="-1"/>
            <a:ext cx="2048934" cy="32004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Alford Paper</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95A63F0-EBFA-D640-9526-BD1B74671D4B}"/>
              </a:ext>
            </a:extLst>
          </p:cNvPr>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a:extLst>
              <a:ext uri="{FF2B5EF4-FFF2-40B4-BE49-F238E27FC236}">
                <a16:creationId xmlns:a16="http://schemas.microsoft.com/office/drawing/2014/main" id="{40B549E8-D7B7-CB57-14BF-36ED642D3DD9}"/>
              </a:ext>
            </a:extLst>
          </p:cNvPr>
          <p:cNvSpPr txBox="1">
            <a:spLocks noChangeArrowheads="1"/>
          </p:cNvSpPr>
          <p:nvPr/>
        </p:nvSpPr>
        <p:spPr bwMode="auto">
          <a:xfrm>
            <a:off x="9736666" y="6488668"/>
            <a:ext cx="24553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SSRN (30 Nov 2025)</a:t>
            </a:r>
          </a:p>
        </p:txBody>
      </p:sp>
      <p:sp>
        <p:nvSpPr>
          <p:cNvPr id="7" name="Rectangle 6">
            <a:extLst>
              <a:ext uri="{FF2B5EF4-FFF2-40B4-BE49-F238E27FC236}">
                <a16:creationId xmlns:a16="http://schemas.microsoft.com/office/drawing/2014/main" id="{CD61F2F9-BDB2-EC18-D815-1923F69495C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94A456E2-C5D4-268F-DC26-BF38CAB9A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863" y="184664"/>
            <a:ext cx="5961228" cy="6482836"/>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1E558B76-FF0E-F5D4-4A91-7F4AAC43BF73}"/>
              </a:ext>
            </a:extLst>
          </p:cNvPr>
          <p:cNvPicPr>
            <a:picLocks noChangeAspect="1"/>
          </p:cNvPicPr>
          <p:nvPr/>
        </p:nvPicPr>
        <p:blipFill>
          <a:blip r:embed="rId3">
            <a:extLst>
              <a:ext uri="{28A0092B-C50C-407E-A947-70E740481C1C}">
                <a14:useLocalDpi xmlns:a14="http://schemas.microsoft.com/office/drawing/2010/main" val="0"/>
              </a:ext>
            </a:extLst>
          </a:blip>
          <a:srcRect t="8735" r="31821" b="44118"/>
          <a:stretch>
            <a:fillRect/>
          </a:stretch>
        </p:blipFill>
        <p:spPr>
          <a:xfrm>
            <a:off x="3386320" y="442383"/>
            <a:ext cx="7942929" cy="5973233"/>
          </a:xfrm>
          <a:prstGeom prst="rect">
            <a:avLst/>
          </a:prstGeom>
          <a:ln w="6350">
            <a:solidFill>
              <a:schemeClr val="tx1"/>
            </a:solidFill>
          </a:ln>
        </p:spPr>
      </p:pic>
    </p:spTree>
    <p:extLst>
      <p:ext uri="{BB962C8B-B14F-4D97-AF65-F5344CB8AC3E}">
        <p14:creationId xmlns:p14="http://schemas.microsoft.com/office/powerpoint/2010/main" val="125380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006B8-A3CC-F427-60A1-6701B550A4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7599FE-0198-B9EB-6AF2-AF2A86EA58DC}"/>
              </a:ext>
            </a:extLst>
          </p:cNvPr>
          <p:cNvSpPr>
            <a:spLocks noGrp="1"/>
          </p:cNvSpPr>
          <p:nvPr>
            <p:ph type="title"/>
          </p:nvPr>
        </p:nvSpPr>
        <p:spPr>
          <a:xfrm>
            <a:off x="9106594" y="-1"/>
            <a:ext cx="3085408" cy="32004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Downstream Harms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4E367C8-040B-EBF8-ECA1-9F797626D2EF}"/>
              </a:ext>
            </a:extLst>
          </p:cNvPr>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a:extLst>
              <a:ext uri="{FF2B5EF4-FFF2-40B4-BE49-F238E27FC236}">
                <a16:creationId xmlns:a16="http://schemas.microsoft.com/office/drawing/2014/main" id="{BA229FB3-A338-A783-5848-370DC060DC2A}"/>
              </a:ext>
            </a:extLst>
          </p:cNvPr>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Sept 2, 2025)</a:t>
            </a:r>
          </a:p>
        </p:txBody>
      </p:sp>
      <p:sp>
        <p:nvSpPr>
          <p:cNvPr id="7" name="Rectangle 6">
            <a:extLst>
              <a:ext uri="{FF2B5EF4-FFF2-40B4-BE49-F238E27FC236}">
                <a16:creationId xmlns:a16="http://schemas.microsoft.com/office/drawing/2014/main" id="{6A6FFA02-7A56-76C0-5BB6-87753EA212A4}"/>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AC2FAB5-3763-4364-326C-12414BD325FA}"/>
              </a:ext>
            </a:extLst>
          </p:cNvPr>
          <p:cNvPicPr>
            <a:picLocks noChangeAspect="1"/>
          </p:cNvPicPr>
          <p:nvPr/>
        </p:nvPicPr>
        <p:blipFill>
          <a:blip r:embed="rId2"/>
          <a:stretch>
            <a:fillRect/>
          </a:stretch>
        </p:blipFill>
        <p:spPr>
          <a:xfrm>
            <a:off x="212607" y="184664"/>
            <a:ext cx="4130409" cy="6516174"/>
          </a:xfrm>
          <a:prstGeom prst="rect">
            <a:avLst/>
          </a:prstGeom>
          <a:ln w="6350">
            <a:solidFill>
              <a:schemeClr val="tx1"/>
            </a:solidFill>
          </a:ln>
        </p:spPr>
      </p:pic>
      <p:sp>
        <p:nvSpPr>
          <p:cNvPr id="8" name="Text Box 5">
            <a:extLst>
              <a:ext uri="{FF2B5EF4-FFF2-40B4-BE49-F238E27FC236}">
                <a16:creationId xmlns:a16="http://schemas.microsoft.com/office/drawing/2014/main" id="{0EA09118-A6AE-5BE2-A903-0645C886CA03}"/>
              </a:ext>
            </a:extLst>
          </p:cNvPr>
          <p:cNvSpPr txBox="1">
            <a:spLocks noChangeArrowheads="1"/>
          </p:cNvSpPr>
          <p:nvPr/>
        </p:nvSpPr>
        <p:spPr bwMode="auto">
          <a:xfrm>
            <a:off x="1011936" y="1252925"/>
            <a:ext cx="11007027" cy="2554545"/>
          </a:xfrm>
          <a:prstGeom prst="rect">
            <a:avLst/>
          </a:prstGeom>
          <a:solidFill>
            <a:srgbClr val="FFFFFF"/>
          </a:solidFill>
          <a:ln w="6350">
            <a:solidFill>
              <a:srgbClr val="002060"/>
            </a:solidFill>
            <a:miter lim="800000"/>
            <a:headEnd/>
            <a:tailEnd/>
          </a:ln>
        </p:spPr>
        <p:txBody>
          <a:bodyPr wrap="square">
            <a:spAutoFit/>
          </a:bodyPr>
          <a:lstStyle/>
          <a:p>
            <a:r>
              <a:rPr lang="en-US" sz="3200" dirty="0">
                <a:solidFill>
                  <a:schemeClr val="bg2"/>
                </a:solidFill>
                <a:cs typeface="Times New Roman" panose="02020603050405020304" pitchFamily="18" charset="0"/>
              </a:rPr>
              <a:t>“</a:t>
            </a:r>
            <a:r>
              <a:rPr lang="en-US" sz="3200" dirty="0"/>
              <a:t>Cutting off payments from Google almost certainly will impose substantial—in some cases, crippling—</a:t>
            </a:r>
            <a:r>
              <a:rPr lang="en-US" sz="3200" b="1" dirty="0">
                <a:solidFill>
                  <a:schemeClr val="accent4">
                    <a:lumMod val="50000"/>
                    <a:lumOff val="50000"/>
                  </a:schemeClr>
                </a:solidFill>
              </a:rPr>
              <a:t>downstream harms </a:t>
            </a:r>
            <a:r>
              <a:rPr lang="en-US" sz="3200" dirty="0"/>
              <a:t>to distribution partners, related markets, and consumers, which counsels against a broad payment </a:t>
            </a:r>
            <a:r>
              <a:rPr lang="en-US" sz="3200" dirty="0" err="1"/>
              <a:t>ban.e</a:t>
            </a:r>
            <a:r>
              <a:rPr lang="en-US" sz="3200" dirty="0"/>
              <a:t>, Google Assistant, and the Gemini app</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88125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5BF9A-1720-5E49-BFC6-D525389F4F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5C48E1-20E0-183D-C3A9-8E3A9DB49AC1}"/>
              </a:ext>
            </a:extLst>
          </p:cNvPr>
          <p:cNvSpPr>
            <a:spLocks noGrp="1"/>
          </p:cNvSpPr>
          <p:nvPr>
            <p:ph type="title"/>
          </p:nvPr>
        </p:nvSpPr>
        <p:spPr>
          <a:xfrm>
            <a:off x="8495608" y="-2"/>
            <a:ext cx="3696394" cy="332511"/>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Mandatory Data Sharing</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2F45499-ADF2-F7D8-FBFC-10B17D943B00}"/>
              </a:ext>
            </a:extLst>
          </p:cNvPr>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a:extLst>
              <a:ext uri="{FF2B5EF4-FFF2-40B4-BE49-F238E27FC236}">
                <a16:creationId xmlns:a16="http://schemas.microsoft.com/office/drawing/2014/main" id="{ABD84FB2-1726-A0DB-2120-8BAB36EAA6D4}"/>
              </a:ext>
            </a:extLst>
          </p:cNvPr>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Sept 2, 2025)</a:t>
            </a:r>
          </a:p>
        </p:txBody>
      </p:sp>
      <p:sp>
        <p:nvSpPr>
          <p:cNvPr id="7" name="Rectangle 6">
            <a:extLst>
              <a:ext uri="{FF2B5EF4-FFF2-40B4-BE49-F238E27FC236}">
                <a16:creationId xmlns:a16="http://schemas.microsoft.com/office/drawing/2014/main" id="{FB91ED02-FC2B-FBE8-2A85-314A2F472DE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D09D9CB-1BFB-5680-8061-53A37FF3B196}"/>
              </a:ext>
            </a:extLst>
          </p:cNvPr>
          <p:cNvPicPr>
            <a:picLocks noChangeAspect="1"/>
          </p:cNvPicPr>
          <p:nvPr/>
        </p:nvPicPr>
        <p:blipFill>
          <a:blip r:embed="rId2"/>
          <a:stretch>
            <a:fillRect/>
          </a:stretch>
        </p:blipFill>
        <p:spPr>
          <a:xfrm>
            <a:off x="212607" y="184664"/>
            <a:ext cx="4130409" cy="6516174"/>
          </a:xfrm>
          <a:prstGeom prst="rect">
            <a:avLst/>
          </a:prstGeom>
          <a:ln w="6350">
            <a:solidFill>
              <a:schemeClr val="tx1"/>
            </a:solidFill>
          </a:ln>
        </p:spPr>
      </p:pic>
      <p:sp>
        <p:nvSpPr>
          <p:cNvPr id="8" name="Text Box 5">
            <a:extLst>
              <a:ext uri="{FF2B5EF4-FFF2-40B4-BE49-F238E27FC236}">
                <a16:creationId xmlns:a16="http://schemas.microsoft.com/office/drawing/2014/main" id="{E02EFB0B-0FC6-D8D2-5465-1B89B5735E87}"/>
              </a:ext>
            </a:extLst>
          </p:cNvPr>
          <p:cNvSpPr txBox="1">
            <a:spLocks noChangeArrowheads="1"/>
          </p:cNvSpPr>
          <p:nvPr/>
        </p:nvSpPr>
        <p:spPr bwMode="auto">
          <a:xfrm>
            <a:off x="1096237" y="3683884"/>
            <a:ext cx="11007027" cy="2062103"/>
          </a:xfrm>
          <a:prstGeom prst="rect">
            <a:avLst/>
          </a:prstGeom>
          <a:solidFill>
            <a:srgbClr val="FFFFFF"/>
          </a:solidFill>
          <a:ln w="6350">
            <a:solidFill>
              <a:srgbClr val="002060"/>
            </a:solidFill>
            <a:miter lim="800000"/>
            <a:headEnd/>
            <a:tailEnd/>
          </a:ln>
        </p:spPr>
        <p:txBody>
          <a:bodyPr wrap="square">
            <a:spAutoFit/>
          </a:bodyPr>
          <a:lstStyle/>
          <a:p>
            <a:r>
              <a:rPr lang="en-US" sz="3200" dirty="0">
                <a:solidFill>
                  <a:schemeClr val="bg2"/>
                </a:solidFill>
                <a:cs typeface="Times New Roman" panose="02020603050405020304" pitchFamily="18" charset="0"/>
              </a:rPr>
              <a:t>“</a:t>
            </a:r>
            <a:r>
              <a:rPr lang="en-US" sz="3200" dirty="0"/>
              <a:t>Google will have to </a:t>
            </a:r>
            <a:r>
              <a:rPr lang="en-US" sz="3200" b="1" dirty="0">
                <a:solidFill>
                  <a:schemeClr val="accent4">
                    <a:lumMod val="50000"/>
                    <a:lumOff val="50000"/>
                  </a:schemeClr>
                </a:solidFill>
              </a:rPr>
              <a:t>make available </a:t>
            </a:r>
            <a:r>
              <a:rPr lang="en-US" sz="3200" dirty="0"/>
              <a:t>to Qualified Competitors </a:t>
            </a:r>
            <a:r>
              <a:rPr lang="en-US" sz="3200" b="1" dirty="0">
                <a:solidFill>
                  <a:schemeClr val="accent4">
                    <a:lumMod val="50000"/>
                    <a:lumOff val="50000"/>
                  </a:schemeClr>
                </a:solidFill>
              </a:rPr>
              <a:t>certain search index and user-interaction data</a:t>
            </a:r>
            <a:r>
              <a:rPr lang="en-US" sz="3200" dirty="0"/>
              <a:t>, though not ads data, as such sharing will deny Google the fruits of its exclusionary acts and promote competition</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96074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0C391-32B3-1635-2CC6-99A207494A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A5F90C-A24E-21F9-3798-AA655E6B1924}"/>
              </a:ext>
            </a:extLst>
          </p:cNvPr>
          <p:cNvSpPr>
            <a:spLocks noGrp="1"/>
          </p:cNvSpPr>
          <p:nvPr>
            <p:ph type="title"/>
          </p:nvPr>
        </p:nvSpPr>
        <p:spPr>
          <a:xfrm>
            <a:off x="9753600" y="-2"/>
            <a:ext cx="2438401"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Ad Syndication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3B33437-A05A-2154-DAF7-D03FC013FBCE}"/>
              </a:ext>
            </a:extLst>
          </p:cNvPr>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a:extLst>
              <a:ext uri="{FF2B5EF4-FFF2-40B4-BE49-F238E27FC236}">
                <a16:creationId xmlns:a16="http://schemas.microsoft.com/office/drawing/2014/main" id="{036AEB5F-1950-0DE3-F1F5-E2268BCDAA84}"/>
              </a:ext>
            </a:extLst>
          </p:cNvPr>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Sept 2, 2025)</a:t>
            </a:r>
          </a:p>
        </p:txBody>
      </p:sp>
      <p:sp>
        <p:nvSpPr>
          <p:cNvPr id="7" name="Rectangle 6">
            <a:extLst>
              <a:ext uri="{FF2B5EF4-FFF2-40B4-BE49-F238E27FC236}">
                <a16:creationId xmlns:a16="http://schemas.microsoft.com/office/drawing/2014/main" id="{A59133C6-CB79-3363-4DC5-E4F64CDFDAF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743AEA4-8266-4419-B38D-BD33F098CC5B}"/>
              </a:ext>
            </a:extLst>
          </p:cNvPr>
          <p:cNvPicPr>
            <a:picLocks noChangeAspect="1"/>
          </p:cNvPicPr>
          <p:nvPr/>
        </p:nvPicPr>
        <p:blipFill>
          <a:blip r:embed="rId2"/>
          <a:stretch>
            <a:fillRect/>
          </a:stretch>
        </p:blipFill>
        <p:spPr>
          <a:xfrm>
            <a:off x="212607" y="184664"/>
            <a:ext cx="4130409" cy="6516174"/>
          </a:xfrm>
          <a:prstGeom prst="rect">
            <a:avLst/>
          </a:prstGeom>
          <a:ln w="6350">
            <a:solidFill>
              <a:schemeClr val="tx1"/>
            </a:solidFill>
          </a:ln>
        </p:spPr>
      </p:pic>
      <p:sp>
        <p:nvSpPr>
          <p:cNvPr id="8" name="Text Box 5">
            <a:extLst>
              <a:ext uri="{FF2B5EF4-FFF2-40B4-BE49-F238E27FC236}">
                <a16:creationId xmlns:a16="http://schemas.microsoft.com/office/drawing/2014/main" id="{3915AD7F-2AB8-7B24-784D-5A2AC7487572}"/>
              </a:ext>
            </a:extLst>
          </p:cNvPr>
          <p:cNvSpPr txBox="1">
            <a:spLocks noChangeArrowheads="1"/>
          </p:cNvSpPr>
          <p:nvPr/>
        </p:nvSpPr>
        <p:spPr bwMode="auto">
          <a:xfrm>
            <a:off x="1011936" y="1614749"/>
            <a:ext cx="11007027" cy="2062103"/>
          </a:xfrm>
          <a:prstGeom prst="rect">
            <a:avLst/>
          </a:prstGeom>
          <a:solidFill>
            <a:srgbClr val="FFFFFF"/>
          </a:solidFill>
          <a:ln w="6350">
            <a:solidFill>
              <a:srgbClr val="002060"/>
            </a:solidFill>
            <a:miter lim="800000"/>
            <a:headEnd/>
            <a:tailEnd/>
          </a:ln>
        </p:spPr>
        <p:txBody>
          <a:bodyPr wrap="square">
            <a:spAutoFit/>
          </a:bodyPr>
          <a:lstStyle/>
          <a:p>
            <a:r>
              <a:rPr lang="en-US" sz="3200" dirty="0">
                <a:solidFill>
                  <a:schemeClr val="bg2"/>
                </a:solidFill>
                <a:cs typeface="Times New Roman" panose="02020603050405020304" pitchFamily="18" charset="0"/>
              </a:rPr>
              <a:t>“</a:t>
            </a:r>
            <a:r>
              <a:rPr lang="en-US" sz="3200" dirty="0"/>
              <a:t>Google shall offer Qualified Competitors search and search text </a:t>
            </a:r>
            <a:r>
              <a:rPr lang="en-US" sz="3200" b="1" dirty="0">
                <a:solidFill>
                  <a:schemeClr val="accent4">
                    <a:lumMod val="50000"/>
                    <a:lumOff val="50000"/>
                  </a:schemeClr>
                </a:solidFill>
              </a:rPr>
              <a:t>ads syndication services </a:t>
            </a:r>
            <a:r>
              <a:rPr lang="en-US" sz="3200" dirty="0"/>
              <a:t>to enable those firms to deliver high-quality search results and ads to compete with Google while they develop their own search technologies and capacity</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79525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913DB-B8AB-84F4-BC9E-CDCBD04CCE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317B8A-1299-286F-209C-E282BF4360ED}"/>
              </a:ext>
            </a:extLst>
          </p:cNvPr>
          <p:cNvSpPr>
            <a:spLocks noGrp="1"/>
          </p:cNvSpPr>
          <p:nvPr>
            <p:ph type="title"/>
          </p:nvPr>
        </p:nvSpPr>
        <p:spPr>
          <a:xfrm>
            <a:off x="9892938" y="-1"/>
            <a:ext cx="2299064"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New Defaults?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EC98EA29-C1D1-F5E4-5C53-FC8F54B797AC}"/>
              </a:ext>
            </a:extLst>
          </p:cNvPr>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a:extLst>
              <a:ext uri="{FF2B5EF4-FFF2-40B4-BE49-F238E27FC236}">
                <a16:creationId xmlns:a16="http://schemas.microsoft.com/office/drawing/2014/main" id="{7C064494-6B6C-9AA3-85CC-4D51202BE09F}"/>
              </a:ext>
            </a:extLst>
          </p:cNvPr>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Sept 2, 2025)</a:t>
            </a:r>
          </a:p>
        </p:txBody>
      </p:sp>
      <p:sp>
        <p:nvSpPr>
          <p:cNvPr id="7" name="Rectangle 6">
            <a:extLst>
              <a:ext uri="{FF2B5EF4-FFF2-40B4-BE49-F238E27FC236}">
                <a16:creationId xmlns:a16="http://schemas.microsoft.com/office/drawing/2014/main" id="{02622653-D46E-953A-AE07-ADE40D7B4AF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FDC0417-3C3A-9E95-29FF-F5D7C098CFDC}"/>
              </a:ext>
            </a:extLst>
          </p:cNvPr>
          <p:cNvPicPr>
            <a:picLocks noChangeAspect="1"/>
          </p:cNvPicPr>
          <p:nvPr/>
        </p:nvPicPr>
        <p:blipFill>
          <a:blip r:embed="rId2"/>
          <a:stretch>
            <a:fillRect/>
          </a:stretch>
        </p:blipFill>
        <p:spPr>
          <a:xfrm>
            <a:off x="222711" y="184664"/>
            <a:ext cx="4689883" cy="6556958"/>
          </a:xfrm>
          <a:prstGeom prst="rect">
            <a:avLst/>
          </a:prstGeom>
          <a:ln w="6350">
            <a:solidFill>
              <a:schemeClr val="tx1"/>
            </a:solidFill>
          </a:ln>
        </p:spPr>
      </p:pic>
      <p:sp>
        <p:nvSpPr>
          <p:cNvPr id="8" name="Text Box 5">
            <a:extLst>
              <a:ext uri="{FF2B5EF4-FFF2-40B4-BE49-F238E27FC236}">
                <a16:creationId xmlns:a16="http://schemas.microsoft.com/office/drawing/2014/main" id="{43CB417C-9C14-EFFB-9B81-54500BEE2A19}"/>
              </a:ext>
            </a:extLst>
          </p:cNvPr>
          <p:cNvSpPr txBox="1">
            <a:spLocks noChangeArrowheads="1"/>
          </p:cNvSpPr>
          <p:nvPr/>
        </p:nvSpPr>
        <p:spPr bwMode="auto">
          <a:xfrm>
            <a:off x="1011936" y="1614749"/>
            <a:ext cx="11007027" cy="206210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Even with newfound flexibility, distributors still are likely to select Google as its primary, if not only, default GSE</a:t>
            </a:r>
            <a:r>
              <a:rPr lang="en-US" sz="3200" dirty="0"/>
              <a:t>. </a:t>
            </a:r>
            <a:r>
              <a:rPr lang="en-US" sz="3200" i="1" dirty="0"/>
              <a:t>See, e.g.</a:t>
            </a:r>
            <a:r>
              <a:rPr lang="en-US" sz="3200" dirty="0"/>
              <a:t>, Rem. Tr. at 3830:6-10 (Cue) (‘So we have to pick what’s best for our customers, and today, that is still Google.’)</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59374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8800C-D6B0-F8A3-C2E1-1A6332A3C3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528254-9B6F-1022-42A1-19F9D4A48DE3}"/>
              </a:ext>
            </a:extLst>
          </p:cNvPr>
          <p:cNvSpPr>
            <a:spLocks noGrp="1"/>
          </p:cNvSpPr>
          <p:nvPr>
            <p:ph type="title"/>
          </p:nvPr>
        </p:nvSpPr>
        <p:spPr>
          <a:xfrm>
            <a:off x="7869768" y="-1"/>
            <a:ext cx="4322234" cy="33020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Google Can Pay for Defaults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9842586-02C9-DF61-61D0-0E455A8FBD28}"/>
              </a:ext>
            </a:extLst>
          </p:cNvPr>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a:extLst>
              <a:ext uri="{FF2B5EF4-FFF2-40B4-BE49-F238E27FC236}">
                <a16:creationId xmlns:a16="http://schemas.microsoft.com/office/drawing/2014/main" id="{DEA8491F-AE6D-FEBA-B717-AD320FE78E18}"/>
              </a:ext>
            </a:extLst>
          </p:cNvPr>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Sept 2, 2025)</a:t>
            </a:r>
          </a:p>
        </p:txBody>
      </p:sp>
      <p:sp>
        <p:nvSpPr>
          <p:cNvPr id="7" name="Rectangle 6">
            <a:extLst>
              <a:ext uri="{FF2B5EF4-FFF2-40B4-BE49-F238E27FC236}">
                <a16:creationId xmlns:a16="http://schemas.microsoft.com/office/drawing/2014/main" id="{4FBF45A8-D573-5865-472D-63D96DD0484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AA205AD-7C40-16C9-F505-8306A59D2059}"/>
              </a:ext>
            </a:extLst>
          </p:cNvPr>
          <p:cNvPicPr>
            <a:picLocks noChangeAspect="1"/>
          </p:cNvPicPr>
          <p:nvPr/>
        </p:nvPicPr>
        <p:blipFill>
          <a:blip r:embed="rId2"/>
          <a:stretch>
            <a:fillRect/>
          </a:stretch>
        </p:blipFill>
        <p:spPr>
          <a:xfrm>
            <a:off x="269406" y="184664"/>
            <a:ext cx="4453499" cy="6516174"/>
          </a:xfrm>
          <a:prstGeom prst="rect">
            <a:avLst/>
          </a:prstGeom>
          <a:ln w="6350">
            <a:solidFill>
              <a:schemeClr val="tx1"/>
            </a:solidFill>
          </a:ln>
        </p:spPr>
      </p:pic>
      <p:sp>
        <p:nvSpPr>
          <p:cNvPr id="8" name="Text Box 5">
            <a:extLst>
              <a:ext uri="{FF2B5EF4-FFF2-40B4-BE49-F238E27FC236}">
                <a16:creationId xmlns:a16="http://schemas.microsoft.com/office/drawing/2014/main" id="{933CA8F1-0B93-4312-62A6-76ECC3AFEAE0}"/>
              </a:ext>
            </a:extLst>
          </p:cNvPr>
          <p:cNvSpPr txBox="1">
            <a:spLocks noChangeArrowheads="1"/>
          </p:cNvSpPr>
          <p:nvPr/>
        </p:nvSpPr>
        <p:spPr bwMode="auto">
          <a:xfrm>
            <a:off x="1011936" y="1614749"/>
            <a:ext cx="11007027" cy="1569660"/>
          </a:xfrm>
          <a:prstGeom prst="rect">
            <a:avLst/>
          </a:prstGeom>
          <a:solidFill>
            <a:srgbClr val="FFFFFF"/>
          </a:solidFill>
          <a:ln w="6350">
            <a:solidFill>
              <a:srgbClr val="002060"/>
            </a:solidFill>
            <a:miter lim="800000"/>
            <a:headEnd/>
            <a:tailEnd/>
          </a:ln>
        </p:spPr>
        <p:txBody>
          <a:bodyPr wrap="square">
            <a:spAutoFit/>
          </a:bodyPr>
          <a:lstStyle/>
          <a:p>
            <a:r>
              <a:rPr lang="en-US" sz="3200" dirty="0">
                <a:solidFill>
                  <a:schemeClr val="bg2"/>
                </a:solidFill>
                <a:cs typeface="Times New Roman" panose="02020603050405020304" pitchFamily="18" charset="0"/>
              </a:rPr>
              <a:t>“</a:t>
            </a:r>
            <a:r>
              <a:rPr lang="en-US" sz="3200" dirty="0"/>
              <a:t>So, for now, </a:t>
            </a:r>
            <a:r>
              <a:rPr lang="en-US" sz="3200" b="1" dirty="0">
                <a:solidFill>
                  <a:schemeClr val="accent4">
                    <a:lumMod val="50000"/>
                    <a:lumOff val="50000"/>
                  </a:schemeClr>
                </a:solidFill>
              </a:rPr>
              <a:t>Google will be permitted to pay distributors for default placement</a:t>
            </a:r>
            <a:r>
              <a:rPr lang="en-US" sz="3200" dirty="0"/>
              <a:t>. There are strong reasons not to jolt the system and to allow market forces to do the work</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42045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D3915-B0F2-872A-7AE7-62266777AD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FEBF42-A2A4-6F84-B576-4A921F001359}"/>
              </a:ext>
            </a:extLst>
          </p:cNvPr>
          <p:cNvSpPr>
            <a:spLocks noGrp="1"/>
          </p:cNvSpPr>
          <p:nvPr>
            <p:ph type="title"/>
          </p:nvPr>
        </p:nvSpPr>
        <p:spPr>
          <a:xfrm>
            <a:off x="8314268" y="-2"/>
            <a:ext cx="3877734" cy="325969"/>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FN 14: Another Approach</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AFACA65-DFEC-4735-D00B-29361977DA5C}"/>
              </a:ext>
            </a:extLst>
          </p:cNvPr>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a:extLst>
              <a:ext uri="{FF2B5EF4-FFF2-40B4-BE49-F238E27FC236}">
                <a16:creationId xmlns:a16="http://schemas.microsoft.com/office/drawing/2014/main" id="{CF9071BF-F965-B3AD-8F66-BB5C2813F8EE}"/>
              </a:ext>
            </a:extLst>
          </p:cNvPr>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Sept 2, 2025)</a:t>
            </a:r>
          </a:p>
        </p:txBody>
      </p:sp>
      <p:sp>
        <p:nvSpPr>
          <p:cNvPr id="7" name="Rectangle 6">
            <a:extLst>
              <a:ext uri="{FF2B5EF4-FFF2-40B4-BE49-F238E27FC236}">
                <a16:creationId xmlns:a16="http://schemas.microsoft.com/office/drawing/2014/main" id="{8ABEB2C4-7E0D-F14D-251C-73EE593C3EA9}"/>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7D87838-A672-44FC-1ED9-E82B78341471}"/>
              </a:ext>
            </a:extLst>
          </p:cNvPr>
          <p:cNvPicPr>
            <a:picLocks noChangeAspect="1"/>
          </p:cNvPicPr>
          <p:nvPr/>
        </p:nvPicPr>
        <p:blipFill>
          <a:blip r:embed="rId2"/>
          <a:stretch>
            <a:fillRect/>
          </a:stretch>
        </p:blipFill>
        <p:spPr>
          <a:xfrm>
            <a:off x="269406" y="184664"/>
            <a:ext cx="4453499" cy="6516174"/>
          </a:xfrm>
          <a:prstGeom prst="rect">
            <a:avLst/>
          </a:prstGeom>
          <a:ln w="6350">
            <a:solidFill>
              <a:schemeClr val="tx1"/>
            </a:solidFill>
          </a:ln>
        </p:spPr>
      </p:pic>
      <p:sp>
        <p:nvSpPr>
          <p:cNvPr id="8" name="Text Box 5">
            <a:extLst>
              <a:ext uri="{FF2B5EF4-FFF2-40B4-BE49-F238E27FC236}">
                <a16:creationId xmlns:a16="http://schemas.microsoft.com/office/drawing/2014/main" id="{2F2BE39B-7EBB-45D4-2185-A3AA737994F5}"/>
              </a:ext>
            </a:extLst>
          </p:cNvPr>
          <p:cNvSpPr txBox="1">
            <a:spLocks noChangeArrowheads="1"/>
          </p:cNvSpPr>
          <p:nvPr/>
        </p:nvSpPr>
        <p:spPr bwMode="auto">
          <a:xfrm>
            <a:off x="1011936" y="1614749"/>
            <a:ext cx="11007027" cy="3539430"/>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One possibility is allowing Google to make payments for distribution but not for default distribution, also referred to as ‘unconditional revenue share.’ </a:t>
            </a:r>
            <a:r>
              <a:rPr lang="en-US" sz="3200" i="1" dirty="0"/>
              <a:t>See, e.g.</a:t>
            </a:r>
            <a:r>
              <a:rPr lang="en-US" sz="3200" dirty="0"/>
              <a:t>, Rem. Tr. at 4367:21–4368:5 (Murphy). Plaintiffs have not proposed that remedy as an alternative to a payment ban … . Without a more substantial record on such a remedy, the court is presently ill-equipped to consider it</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4989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EAA33-9FA1-4B5E-5B81-00937E4C349C}"/>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58925E4C-D2A0-E7E4-C144-35E9B9AF8EA0}"/>
              </a:ext>
            </a:extLst>
          </p:cNvPr>
          <p:cNvPicPr>
            <a:picLocks noChangeAspect="1"/>
          </p:cNvPicPr>
          <p:nvPr/>
        </p:nvPicPr>
        <p:blipFill>
          <a:blip r:embed="rId2"/>
          <a:stretch>
            <a:fillRect/>
          </a:stretch>
        </p:blipFill>
        <p:spPr>
          <a:xfrm>
            <a:off x="216740" y="162982"/>
            <a:ext cx="4519365" cy="6488668"/>
          </a:xfrm>
          <a:prstGeom prst="rect">
            <a:avLst/>
          </a:prstGeom>
          <a:ln w="6350">
            <a:solidFill>
              <a:schemeClr val="tx1"/>
            </a:solidFill>
          </a:ln>
        </p:spPr>
      </p:pic>
      <p:sp>
        <p:nvSpPr>
          <p:cNvPr id="2" name="Title 1">
            <a:extLst>
              <a:ext uri="{FF2B5EF4-FFF2-40B4-BE49-F238E27FC236}">
                <a16:creationId xmlns:a16="http://schemas.microsoft.com/office/drawing/2014/main" id="{24A89629-78A9-A36A-CF92-21DBCFC23A6C}"/>
              </a:ext>
            </a:extLst>
          </p:cNvPr>
          <p:cNvSpPr>
            <a:spLocks noGrp="1"/>
          </p:cNvSpPr>
          <p:nvPr>
            <p:ph type="title"/>
          </p:nvPr>
        </p:nvSpPr>
        <p:spPr>
          <a:xfrm>
            <a:off x="9507196" y="-2"/>
            <a:ext cx="2684806" cy="325969"/>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Choice Screens?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F3E8063-E54D-0B02-BBFC-3F10C53E4B48}"/>
              </a:ext>
            </a:extLst>
          </p:cNvPr>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a:extLst>
              <a:ext uri="{FF2B5EF4-FFF2-40B4-BE49-F238E27FC236}">
                <a16:creationId xmlns:a16="http://schemas.microsoft.com/office/drawing/2014/main" id="{7FB1FA42-6E9D-2CBE-7AE6-37662F6E0D80}"/>
              </a:ext>
            </a:extLst>
          </p:cNvPr>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Sept 2, 2025)</a:t>
            </a:r>
          </a:p>
        </p:txBody>
      </p:sp>
      <p:sp>
        <p:nvSpPr>
          <p:cNvPr id="7" name="Rectangle 6">
            <a:extLst>
              <a:ext uri="{FF2B5EF4-FFF2-40B4-BE49-F238E27FC236}">
                <a16:creationId xmlns:a16="http://schemas.microsoft.com/office/drawing/2014/main" id="{1AD9A5F1-A48F-9C0C-A2BB-EC7977D20E1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70C83DA5-B9F9-C272-6A4C-CF56A6FCAAC5}"/>
              </a:ext>
            </a:extLst>
          </p:cNvPr>
          <p:cNvSpPr txBox="1">
            <a:spLocks noChangeArrowheads="1"/>
          </p:cNvSpPr>
          <p:nvPr/>
        </p:nvSpPr>
        <p:spPr bwMode="auto">
          <a:xfrm>
            <a:off x="968233" y="1111508"/>
            <a:ext cx="11007027" cy="5016758"/>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dirty="0"/>
              <a:t>In simple terms, these provisions would enable users to choose a GSE at various search access points and to select a default GSE on a search access point, where there is one. … The purpose behind offering users a choice screen is to blunt the ‘power of defaults.’ </a:t>
            </a:r>
            <a:r>
              <a:rPr lang="en-US" sz="3200" i="1" dirty="0"/>
              <a:t>See Google</a:t>
            </a:r>
            <a:r>
              <a:rPr lang="en-US" sz="3200" dirty="0"/>
              <a:t>, 747 F. Supp. 3d at 45 ¶ 65, 159–161. … </a:t>
            </a:r>
            <a:r>
              <a:rPr lang="en-US" sz="3200" b="1" dirty="0">
                <a:solidFill>
                  <a:schemeClr val="accent4">
                    <a:lumMod val="50000"/>
                    <a:lumOff val="50000"/>
                  </a:schemeClr>
                </a:solidFill>
              </a:rPr>
              <a:t>In theory, a choice screen could dampen the default effect.</a:t>
            </a:r>
            <a:r>
              <a:rPr lang="en-US" sz="3200" dirty="0"/>
              <a:t> It would give the user the option to select Google or a different GSE with minimal choice friction. </a:t>
            </a:r>
            <a:r>
              <a:rPr lang="en-US" sz="3200" b="1" dirty="0">
                <a:solidFill>
                  <a:schemeClr val="accent4">
                    <a:lumMod val="50000"/>
                    <a:lumOff val="50000"/>
                  </a:schemeClr>
                </a:solidFill>
              </a:rPr>
              <a:t>A remedy that promotes user choice is unquestionably consistent with the goals of antitrust law</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13487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08989-F889-1AE5-4102-40FA528462F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C104A93-2D7B-0F5E-94BC-23711AD63706}"/>
              </a:ext>
            </a:extLst>
          </p:cNvPr>
          <p:cNvPicPr>
            <a:picLocks noChangeAspect="1"/>
          </p:cNvPicPr>
          <p:nvPr/>
        </p:nvPicPr>
        <p:blipFill>
          <a:blip r:embed="rId2"/>
          <a:stretch>
            <a:fillRect/>
          </a:stretch>
        </p:blipFill>
        <p:spPr>
          <a:xfrm>
            <a:off x="228663" y="162982"/>
            <a:ext cx="4698940" cy="6495284"/>
          </a:xfrm>
          <a:prstGeom prst="rect">
            <a:avLst/>
          </a:prstGeom>
          <a:ln w="6350">
            <a:solidFill>
              <a:schemeClr val="tx1"/>
            </a:solidFill>
          </a:ln>
        </p:spPr>
      </p:pic>
      <p:sp>
        <p:nvSpPr>
          <p:cNvPr id="2" name="Title 1">
            <a:extLst>
              <a:ext uri="{FF2B5EF4-FFF2-40B4-BE49-F238E27FC236}">
                <a16:creationId xmlns:a16="http://schemas.microsoft.com/office/drawing/2014/main" id="{D595F607-BD33-D564-08FD-4A8799D5ABFA}"/>
              </a:ext>
            </a:extLst>
          </p:cNvPr>
          <p:cNvSpPr>
            <a:spLocks noGrp="1"/>
          </p:cNvSpPr>
          <p:nvPr>
            <p:ph type="title"/>
          </p:nvPr>
        </p:nvSpPr>
        <p:spPr>
          <a:xfrm>
            <a:off x="6627223" y="-2"/>
            <a:ext cx="5564779" cy="325969"/>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Courts Shouldn’t Redesign Products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C037053-C42C-807B-90E4-DB3B624AB8A8}"/>
              </a:ext>
            </a:extLst>
          </p:cNvPr>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a:extLst>
              <a:ext uri="{FF2B5EF4-FFF2-40B4-BE49-F238E27FC236}">
                <a16:creationId xmlns:a16="http://schemas.microsoft.com/office/drawing/2014/main" id="{1AE23D22-226B-8B1E-1C16-DD1C7969383E}"/>
              </a:ext>
            </a:extLst>
          </p:cNvPr>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Sept 2, 2025)</a:t>
            </a:r>
          </a:p>
        </p:txBody>
      </p:sp>
      <p:sp>
        <p:nvSpPr>
          <p:cNvPr id="7" name="Rectangle 6">
            <a:extLst>
              <a:ext uri="{FF2B5EF4-FFF2-40B4-BE49-F238E27FC236}">
                <a16:creationId xmlns:a16="http://schemas.microsoft.com/office/drawing/2014/main" id="{AD091DA4-9558-CDEA-52CE-6A0CDABC968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8FACD8D7-11B7-0E86-CA74-F968EA87AE99}"/>
              </a:ext>
            </a:extLst>
          </p:cNvPr>
          <p:cNvSpPr txBox="1">
            <a:spLocks noChangeArrowheads="1"/>
          </p:cNvSpPr>
          <p:nvPr/>
        </p:nvSpPr>
        <p:spPr bwMode="auto">
          <a:xfrm>
            <a:off x="1011936" y="1614749"/>
            <a:ext cx="11007027" cy="2554545"/>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i="1" dirty="0"/>
              <a:t>First</a:t>
            </a:r>
            <a:r>
              <a:rPr lang="en-US" sz="3200" dirty="0"/>
              <a:t>, ‘[t]he </a:t>
            </a:r>
            <a:r>
              <a:rPr lang="en-US" sz="3200" b="1" dirty="0">
                <a:solidFill>
                  <a:schemeClr val="accent4">
                    <a:lumMod val="50000"/>
                    <a:lumOff val="50000"/>
                  </a:schemeClr>
                </a:solidFill>
              </a:rPr>
              <a:t>case law is unwavering in the admonition that it is not a proper task for the Court to undertake to redesign products</a:t>
            </a:r>
            <a:r>
              <a:rPr lang="en-US" sz="3200" dirty="0"/>
              <a:t>.’ </a:t>
            </a:r>
            <a:r>
              <a:rPr lang="en-US" sz="3200" i="1" dirty="0"/>
              <a:t>New York I</a:t>
            </a:r>
            <a:r>
              <a:rPr lang="en-US" sz="3200" dirty="0"/>
              <a:t>, 224 F.Supp.2d at 158. … [A] compelled product design is not an appropriate use of the court’s equitable powers</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29070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C4ADA-9778-D525-8500-68D4083D172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A5636BC-FA11-177A-3D79-637BC1E22B13}"/>
              </a:ext>
            </a:extLst>
          </p:cNvPr>
          <p:cNvPicPr>
            <a:picLocks noChangeAspect="1"/>
          </p:cNvPicPr>
          <p:nvPr/>
        </p:nvPicPr>
        <p:blipFill>
          <a:blip r:embed="rId2"/>
          <a:stretch>
            <a:fillRect/>
          </a:stretch>
        </p:blipFill>
        <p:spPr>
          <a:xfrm>
            <a:off x="173037" y="162982"/>
            <a:ext cx="4663400" cy="6488668"/>
          </a:xfrm>
          <a:prstGeom prst="rect">
            <a:avLst/>
          </a:prstGeom>
          <a:ln w="6350">
            <a:solidFill>
              <a:schemeClr val="tx1"/>
            </a:solidFill>
          </a:ln>
        </p:spPr>
      </p:pic>
      <p:sp>
        <p:nvSpPr>
          <p:cNvPr id="2" name="Title 1">
            <a:extLst>
              <a:ext uri="{FF2B5EF4-FFF2-40B4-BE49-F238E27FC236}">
                <a16:creationId xmlns:a16="http://schemas.microsoft.com/office/drawing/2014/main" id="{1FD5F2F0-BFE3-9ABD-2058-E04A560D5975}"/>
              </a:ext>
            </a:extLst>
          </p:cNvPr>
          <p:cNvSpPr>
            <a:spLocks noGrp="1"/>
          </p:cNvSpPr>
          <p:nvPr>
            <p:ph type="title"/>
          </p:nvPr>
        </p:nvSpPr>
        <p:spPr>
          <a:xfrm>
            <a:off x="8411632" y="-2"/>
            <a:ext cx="3780369" cy="325969"/>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Wouldn’t Matter Anyhow</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0E33796-704C-711D-93FE-45808F716275}"/>
              </a:ext>
            </a:extLst>
          </p:cNvPr>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6" name="Text Box 5">
            <a:extLst>
              <a:ext uri="{FF2B5EF4-FFF2-40B4-BE49-F238E27FC236}">
                <a16:creationId xmlns:a16="http://schemas.microsoft.com/office/drawing/2014/main" id="{88003A18-919C-AC97-D1E0-AA67F5368EB7}"/>
              </a:ext>
            </a:extLst>
          </p:cNvPr>
          <p:cNvSpPr txBox="1">
            <a:spLocks noChangeArrowheads="1"/>
          </p:cNvSpPr>
          <p:nvPr/>
        </p:nvSpPr>
        <p:spPr bwMode="auto">
          <a:xfrm>
            <a:off x="8258175" y="6488668"/>
            <a:ext cx="3933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Sept 2, 2025)</a:t>
            </a:r>
          </a:p>
        </p:txBody>
      </p:sp>
      <p:sp>
        <p:nvSpPr>
          <p:cNvPr id="7" name="Rectangle 6">
            <a:extLst>
              <a:ext uri="{FF2B5EF4-FFF2-40B4-BE49-F238E27FC236}">
                <a16:creationId xmlns:a16="http://schemas.microsoft.com/office/drawing/2014/main" id="{399F8626-83FE-FD27-BDD6-B1C62D3C27E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00032C27-3CBF-3796-EEEC-DE98A9713D5A}"/>
              </a:ext>
            </a:extLst>
          </p:cNvPr>
          <p:cNvSpPr txBox="1">
            <a:spLocks noChangeArrowheads="1"/>
          </p:cNvSpPr>
          <p:nvPr/>
        </p:nvSpPr>
        <p:spPr bwMode="auto">
          <a:xfrm>
            <a:off x="1011936" y="1614749"/>
            <a:ext cx="11007027" cy="4031873"/>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dirty="0"/>
              <a:t>Third, </a:t>
            </a:r>
            <a:r>
              <a:rPr lang="en-US" sz="3200" b="1" dirty="0">
                <a:solidFill>
                  <a:schemeClr val="accent4">
                    <a:lumMod val="50000"/>
                    <a:lumOff val="50000"/>
                  </a:schemeClr>
                </a:solidFill>
              </a:rPr>
              <a:t>choice screens are not likely to change the competitive landscape under current or even near-term market conditions</a:t>
            </a:r>
            <a:r>
              <a:rPr lang="en-US" sz="3200" dirty="0"/>
              <a:t>. Plaintiffs’ economic experts have acknowledged as much. … And the real world offers proof. The European Commission has mandated the display of choice screens on Android devices since 2020, yet there has been little shift in market share away from Google. … The court declines to impose a remedy whose prospect of promoting competition is dim</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73300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E8567-A746-9062-2A66-AFF901ED84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0EE1BD-B038-1FC3-6683-FD39C1784D90}"/>
              </a:ext>
            </a:extLst>
          </p:cNvPr>
          <p:cNvSpPr>
            <a:spLocks noGrp="1"/>
          </p:cNvSpPr>
          <p:nvPr>
            <p:ph type="title"/>
          </p:nvPr>
        </p:nvSpPr>
        <p:spPr>
          <a:xfrm>
            <a:off x="9734203" y="-2"/>
            <a:ext cx="2457797"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Where Are We?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E260DA77-E377-6F37-B4F1-5E11DE9B7509}"/>
              </a:ext>
            </a:extLst>
          </p:cNvPr>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6" name="Text Box 5">
            <a:extLst>
              <a:ext uri="{FF2B5EF4-FFF2-40B4-BE49-F238E27FC236}">
                <a16:creationId xmlns:a16="http://schemas.microsoft.com/office/drawing/2014/main" id="{48E0AD80-F74B-B49B-4238-C1AE43904ED2}"/>
              </a:ext>
            </a:extLst>
          </p:cNvPr>
          <p:cNvSpPr txBox="1">
            <a:spLocks noChangeArrowheads="1"/>
          </p:cNvSpPr>
          <p:nvPr/>
        </p:nvSpPr>
        <p:spPr bwMode="auto">
          <a:xfrm>
            <a:off x="9652000" y="6488668"/>
            <a:ext cx="253999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Docket</a:t>
            </a:r>
          </a:p>
        </p:txBody>
      </p:sp>
      <p:sp>
        <p:nvSpPr>
          <p:cNvPr id="7" name="Rectangle 6">
            <a:extLst>
              <a:ext uri="{FF2B5EF4-FFF2-40B4-BE49-F238E27FC236}">
                <a16:creationId xmlns:a16="http://schemas.microsoft.com/office/drawing/2014/main" id="{F2C60415-F71E-3F9B-7B34-F7389E00EC36}"/>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03057F50-3E91-EC06-94D8-A98554AECF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609" y="180109"/>
            <a:ext cx="5996073" cy="6520729"/>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41E748B7-C574-DFF4-0530-AF36E7357BBB}"/>
              </a:ext>
            </a:extLst>
          </p:cNvPr>
          <p:cNvPicPr>
            <a:picLocks noChangeAspect="1"/>
          </p:cNvPicPr>
          <p:nvPr/>
        </p:nvPicPr>
        <p:blipFill>
          <a:blip r:embed="rId2">
            <a:extLst>
              <a:ext uri="{28A0092B-C50C-407E-A947-70E740481C1C}">
                <a14:useLocalDpi xmlns:a14="http://schemas.microsoft.com/office/drawing/2010/main" val="0"/>
              </a:ext>
            </a:extLst>
          </a:blip>
          <a:srcRect l="6208" t="67580" r="17331" b="998"/>
          <a:stretch>
            <a:fillRect/>
          </a:stretch>
        </p:blipFill>
        <p:spPr>
          <a:xfrm>
            <a:off x="1820334" y="1625600"/>
            <a:ext cx="9898785" cy="4423833"/>
          </a:xfrm>
          <a:prstGeom prst="rect">
            <a:avLst/>
          </a:prstGeom>
          <a:ln w="6350">
            <a:solidFill>
              <a:schemeClr val="tx1"/>
            </a:solidFill>
          </a:ln>
        </p:spPr>
      </p:pic>
    </p:spTree>
    <p:extLst>
      <p:ext uri="{BB962C8B-B14F-4D97-AF65-F5344CB8AC3E}">
        <p14:creationId xmlns:p14="http://schemas.microsoft.com/office/powerpoint/2010/main" val="258235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1EBA-9676-7408-45AF-33CA462770A8}"/>
              </a:ext>
            </a:extLst>
          </p:cNvPr>
          <p:cNvSpPr>
            <a:spLocks noGrp="1"/>
          </p:cNvSpPr>
          <p:nvPr>
            <p:ph type="title"/>
          </p:nvPr>
        </p:nvSpPr>
        <p:spPr/>
        <p:txBody>
          <a:bodyPr/>
          <a:lstStyle/>
          <a:p>
            <a:r>
              <a:rPr lang="en-US" dirty="0"/>
              <a:t>Looking to the Future</a:t>
            </a:r>
          </a:p>
        </p:txBody>
      </p:sp>
      <p:sp>
        <p:nvSpPr>
          <p:cNvPr id="3" name="Content Placeholder 2">
            <a:extLst>
              <a:ext uri="{FF2B5EF4-FFF2-40B4-BE49-F238E27FC236}">
                <a16:creationId xmlns:a16="http://schemas.microsoft.com/office/drawing/2014/main" id="{54752294-9455-B2E3-2A57-11AB58E858AF}"/>
              </a:ext>
            </a:extLst>
          </p:cNvPr>
          <p:cNvSpPr>
            <a:spLocks noGrp="1"/>
          </p:cNvSpPr>
          <p:nvPr>
            <p:ph idx="1"/>
          </p:nvPr>
        </p:nvSpPr>
        <p:spPr/>
        <p:txBody>
          <a:bodyPr/>
          <a:lstStyle/>
          <a:p>
            <a:r>
              <a:rPr lang="en-US" dirty="0"/>
              <a:t>Hypo</a:t>
            </a:r>
          </a:p>
          <a:p>
            <a:pPr lvl="1"/>
            <a:r>
              <a:rPr lang="en-US" dirty="0"/>
              <a:t>From this baseline position, two events will occur</a:t>
            </a:r>
          </a:p>
          <a:p>
            <a:pPr lvl="2"/>
            <a:r>
              <a:rPr lang="en-US" dirty="0"/>
              <a:t>(1) Chrome will displace IE as the leading browser seemingly by building a better product</a:t>
            </a:r>
          </a:p>
          <a:p>
            <a:pPr lvl="2"/>
            <a:r>
              <a:rPr lang="en-US" dirty="0"/>
              <a:t>(2) Microsoft will achieve no meaningful position in smartphone operating systems while Apple and Google will rise to form a duopoly </a:t>
            </a:r>
          </a:p>
        </p:txBody>
      </p:sp>
      <p:sp>
        <p:nvSpPr>
          <p:cNvPr id="4" name="Slide Number Placeholder 3">
            <a:extLst>
              <a:ext uri="{FF2B5EF4-FFF2-40B4-BE49-F238E27FC236}">
                <a16:creationId xmlns:a16="http://schemas.microsoft.com/office/drawing/2014/main" id="{4877E64A-250B-50C1-018A-3444C8E4114C}"/>
              </a:ext>
            </a:extLst>
          </p:cNvPr>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A9BB65D3-8851-479C-9AFD-E9130CA963EA}" type="slidenum">
              <a:rPr lang="en-US" altLang="en-US" smtClean="0"/>
              <a:pPr/>
              <a:t>7</a:t>
            </a:fld>
            <a:endParaRPr lang="en-US" altLang="en-US"/>
          </a:p>
        </p:txBody>
      </p:sp>
      <p:sp>
        <p:nvSpPr>
          <p:cNvPr id="5" name="Title 1">
            <a:extLst>
              <a:ext uri="{FF2B5EF4-FFF2-40B4-BE49-F238E27FC236}">
                <a16:creationId xmlns:a16="http://schemas.microsoft.com/office/drawing/2014/main" id="{ADA5ACE1-8E6B-4F46-16C8-6E825112C06A}"/>
              </a:ext>
            </a:extLst>
          </p:cNvPr>
          <p:cNvSpPr txBox="1">
            <a:spLocks/>
          </p:cNvSpPr>
          <p:nvPr/>
        </p:nvSpPr>
        <p:spPr bwMode="auto">
          <a:xfrm>
            <a:off x="10104120" y="-2"/>
            <a:ext cx="2087882" cy="418013"/>
          </a:xfrm>
          <a:prstGeom prst="rect">
            <a:avLst/>
          </a:prstGeom>
          <a:solidFill>
            <a:schemeClr val="bg2">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lnSpc>
                <a:spcPct val="70000"/>
              </a:lnSpc>
              <a:spcBef>
                <a:spcPct val="0"/>
              </a:spcBef>
              <a:spcAft>
                <a:spcPct val="0"/>
              </a:spcAft>
              <a:defRPr kumimoji="1" sz="54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cs typeface="Times New Roman" panose="02020603050405020304" pitchFamily="18" charset="0"/>
              </a:rPr>
              <a:t>TTYN (1 of 4)</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13881271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D3AFA-5F73-A381-E8EC-AC95AD9A8B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412376-5B7F-2551-7F45-689EB8572369}"/>
              </a:ext>
            </a:extLst>
          </p:cNvPr>
          <p:cNvSpPr>
            <a:spLocks noGrp="1"/>
          </p:cNvSpPr>
          <p:nvPr>
            <p:ph type="title"/>
          </p:nvPr>
        </p:nvSpPr>
        <p:spPr>
          <a:xfrm>
            <a:off x="7560425" y="-1"/>
            <a:ext cx="463157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Oct 8: Final Judgment Hearing</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43FE3C4-54DC-264E-E213-DD990C5502FB}"/>
              </a:ext>
            </a:extLst>
          </p:cNvPr>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6" name="Text Box 5">
            <a:extLst>
              <a:ext uri="{FF2B5EF4-FFF2-40B4-BE49-F238E27FC236}">
                <a16:creationId xmlns:a16="http://schemas.microsoft.com/office/drawing/2014/main" id="{262A7A8D-0D0D-5C0A-932F-B72E8B34699D}"/>
              </a:ext>
            </a:extLst>
          </p:cNvPr>
          <p:cNvSpPr txBox="1">
            <a:spLocks noChangeArrowheads="1"/>
          </p:cNvSpPr>
          <p:nvPr/>
        </p:nvSpPr>
        <p:spPr bwMode="auto">
          <a:xfrm>
            <a:off x="9605356" y="6488668"/>
            <a:ext cx="258664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Docket</a:t>
            </a:r>
          </a:p>
        </p:txBody>
      </p:sp>
      <p:pic>
        <p:nvPicPr>
          <p:cNvPr id="5" name="Picture 4" descr="A screenshot of a computer&#10;&#10;AI-generated content may be incorrect.">
            <a:extLst>
              <a:ext uri="{FF2B5EF4-FFF2-40B4-BE49-F238E27FC236}">
                <a16:creationId xmlns:a16="http://schemas.microsoft.com/office/drawing/2014/main" id="{DE1A5BDC-BA8F-54FA-B969-5BB7CCC447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292" y="161660"/>
            <a:ext cx="5987746" cy="6511674"/>
          </a:xfrm>
          <a:prstGeom prst="rect">
            <a:avLst/>
          </a:prstGeom>
          <a:ln w="6350">
            <a:solidFill>
              <a:schemeClr val="tx1"/>
            </a:solidFill>
          </a:ln>
        </p:spPr>
      </p:pic>
      <p:sp>
        <p:nvSpPr>
          <p:cNvPr id="3" name="Rectangle 2">
            <a:extLst>
              <a:ext uri="{FF2B5EF4-FFF2-40B4-BE49-F238E27FC236}">
                <a16:creationId xmlns:a16="http://schemas.microsoft.com/office/drawing/2014/main" id="{DCCD82A1-3DD4-4A7F-8FBE-9B7886BD5D8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descr="A screenshot of a computer&#10;&#10;AI-generated content may be incorrect.">
            <a:extLst>
              <a:ext uri="{FF2B5EF4-FFF2-40B4-BE49-F238E27FC236}">
                <a16:creationId xmlns:a16="http://schemas.microsoft.com/office/drawing/2014/main" id="{361638E6-DF04-E152-2F8F-0588E32DBA51}"/>
              </a:ext>
            </a:extLst>
          </p:cNvPr>
          <p:cNvPicPr>
            <a:picLocks noChangeAspect="1"/>
          </p:cNvPicPr>
          <p:nvPr/>
        </p:nvPicPr>
        <p:blipFill>
          <a:blip r:embed="rId2" cstate="print">
            <a:extLst>
              <a:ext uri="{28A0092B-C50C-407E-A947-70E740481C1C}">
                <a14:useLocalDpi xmlns:a14="http://schemas.microsoft.com/office/drawing/2010/main" val="0"/>
              </a:ext>
            </a:extLst>
          </a:blip>
          <a:srcRect l="12037" t="9474" r="21464" b="66845"/>
          <a:stretch>
            <a:fillRect/>
          </a:stretch>
        </p:blipFill>
        <p:spPr>
          <a:xfrm>
            <a:off x="1860798" y="1276804"/>
            <a:ext cx="9874001" cy="3823855"/>
          </a:xfrm>
          <a:prstGeom prst="rect">
            <a:avLst/>
          </a:prstGeom>
          <a:ln w="6350">
            <a:solidFill>
              <a:schemeClr val="tx1"/>
            </a:solidFill>
          </a:ln>
        </p:spPr>
      </p:pic>
    </p:spTree>
    <p:extLst>
      <p:ext uri="{BB962C8B-B14F-4D97-AF65-F5344CB8AC3E}">
        <p14:creationId xmlns:p14="http://schemas.microsoft.com/office/powerpoint/2010/main" val="267728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5DBF8-28CF-BDE3-0A3F-8D1E453D51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6C96CC-A99F-571C-50C6-D4D2E79103E1}"/>
              </a:ext>
            </a:extLst>
          </p:cNvPr>
          <p:cNvSpPr>
            <a:spLocks noGrp="1"/>
          </p:cNvSpPr>
          <p:nvPr>
            <p:ph type="title"/>
          </p:nvPr>
        </p:nvSpPr>
        <p:spPr>
          <a:xfrm>
            <a:off x="10273305" y="-1"/>
            <a:ext cx="191869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More Views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C09DE68-E00E-8E3C-87F6-646320AD8ED6}"/>
              </a:ext>
            </a:extLst>
          </p:cNvPr>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sp>
        <p:nvSpPr>
          <p:cNvPr id="6" name="Text Box 5">
            <a:extLst>
              <a:ext uri="{FF2B5EF4-FFF2-40B4-BE49-F238E27FC236}">
                <a16:creationId xmlns:a16="http://schemas.microsoft.com/office/drawing/2014/main" id="{E44BC0A4-F0D9-960E-9512-9E5329B085A5}"/>
              </a:ext>
            </a:extLst>
          </p:cNvPr>
          <p:cNvSpPr txBox="1">
            <a:spLocks noChangeArrowheads="1"/>
          </p:cNvSpPr>
          <p:nvPr/>
        </p:nvSpPr>
        <p:spPr bwMode="auto">
          <a:xfrm>
            <a:off x="9605356" y="6488668"/>
            <a:ext cx="258664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Docket</a:t>
            </a:r>
          </a:p>
        </p:txBody>
      </p:sp>
      <p:pic>
        <p:nvPicPr>
          <p:cNvPr id="5" name="Picture 4" descr="A screenshot of a computer&#10;&#10;AI-generated content may be incorrect.">
            <a:extLst>
              <a:ext uri="{FF2B5EF4-FFF2-40B4-BE49-F238E27FC236}">
                <a16:creationId xmlns:a16="http://schemas.microsoft.com/office/drawing/2014/main" id="{A0F655B2-3A96-C5AF-3745-210661C1C3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292" y="161660"/>
            <a:ext cx="5987746" cy="6511674"/>
          </a:xfrm>
          <a:prstGeom prst="rect">
            <a:avLst/>
          </a:prstGeom>
          <a:ln w="6350">
            <a:solidFill>
              <a:schemeClr val="tx1"/>
            </a:solidFill>
          </a:ln>
        </p:spPr>
      </p:pic>
      <p:sp>
        <p:nvSpPr>
          <p:cNvPr id="3" name="Rectangle 2">
            <a:extLst>
              <a:ext uri="{FF2B5EF4-FFF2-40B4-BE49-F238E27FC236}">
                <a16:creationId xmlns:a16="http://schemas.microsoft.com/office/drawing/2014/main" id="{46D65160-66E8-1603-C8B6-C0736BEDD93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AI-generated content may be incorrect.">
            <a:extLst>
              <a:ext uri="{FF2B5EF4-FFF2-40B4-BE49-F238E27FC236}">
                <a16:creationId xmlns:a16="http://schemas.microsoft.com/office/drawing/2014/main" id="{FEEC96C8-1B38-2C98-54F6-5E7439DCFD98}"/>
              </a:ext>
            </a:extLst>
          </p:cNvPr>
          <p:cNvPicPr>
            <a:picLocks noChangeAspect="1"/>
          </p:cNvPicPr>
          <p:nvPr/>
        </p:nvPicPr>
        <p:blipFill>
          <a:blip r:embed="rId2" cstate="print">
            <a:extLst>
              <a:ext uri="{28A0092B-C50C-407E-A947-70E740481C1C}">
                <a14:useLocalDpi xmlns:a14="http://schemas.microsoft.com/office/drawing/2010/main" val="0"/>
              </a:ext>
            </a:extLst>
          </a:blip>
          <a:srcRect l="12203" t="63999" r="20237" b="2157"/>
          <a:stretch>
            <a:fillRect/>
          </a:stretch>
        </p:blipFill>
        <p:spPr>
          <a:xfrm>
            <a:off x="2444018" y="1441127"/>
            <a:ext cx="9049654" cy="4930176"/>
          </a:xfrm>
          <a:prstGeom prst="rect">
            <a:avLst/>
          </a:prstGeom>
          <a:ln w="6350">
            <a:solidFill>
              <a:schemeClr val="tx1"/>
            </a:solidFill>
          </a:ln>
        </p:spPr>
      </p:pic>
    </p:spTree>
    <p:extLst>
      <p:ext uri="{BB962C8B-B14F-4D97-AF65-F5344CB8AC3E}">
        <p14:creationId xmlns:p14="http://schemas.microsoft.com/office/powerpoint/2010/main" val="197782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E536D-E6E3-C20B-5FE6-2FE02B07C2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1735A7-258D-8C89-0171-C3B3A8AB8E30}"/>
              </a:ext>
            </a:extLst>
          </p:cNvPr>
          <p:cNvSpPr>
            <a:spLocks noGrp="1"/>
          </p:cNvSpPr>
          <p:nvPr>
            <p:ph type="title"/>
          </p:nvPr>
        </p:nvSpPr>
        <p:spPr>
          <a:xfrm>
            <a:off x="5516033" y="-1"/>
            <a:ext cx="6675968"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Three Months In: Waiting for Final Judgment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352BA5E-DECD-A350-874D-F609F7C77EBB}"/>
              </a:ext>
            </a:extLst>
          </p:cNvPr>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6" name="Text Box 5">
            <a:extLst>
              <a:ext uri="{FF2B5EF4-FFF2-40B4-BE49-F238E27FC236}">
                <a16:creationId xmlns:a16="http://schemas.microsoft.com/office/drawing/2014/main" id="{3CC9A518-8603-D44B-36B0-C4D35EB49EF2}"/>
              </a:ext>
            </a:extLst>
          </p:cNvPr>
          <p:cNvSpPr txBox="1">
            <a:spLocks noChangeArrowheads="1"/>
          </p:cNvSpPr>
          <p:nvPr/>
        </p:nvSpPr>
        <p:spPr bwMode="auto">
          <a:xfrm>
            <a:off x="9544313" y="6488668"/>
            <a:ext cx="26476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Docket</a:t>
            </a:r>
          </a:p>
        </p:txBody>
      </p:sp>
      <p:pic>
        <p:nvPicPr>
          <p:cNvPr id="5" name="Picture 4" descr="A screenshot of a computer&#10;&#10;AI-generated content may be incorrect.">
            <a:extLst>
              <a:ext uri="{FF2B5EF4-FFF2-40B4-BE49-F238E27FC236}">
                <a16:creationId xmlns:a16="http://schemas.microsoft.com/office/drawing/2014/main" id="{9810CCD0-26A5-C1AF-FAB9-34E4AABCDA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082" y="524482"/>
            <a:ext cx="5717628" cy="6217920"/>
          </a:xfrm>
          <a:prstGeom prst="rect">
            <a:avLst/>
          </a:prstGeom>
          <a:ln w="6350">
            <a:solidFill>
              <a:schemeClr val="tx1"/>
            </a:solidFill>
          </a:ln>
        </p:spPr>
      </p:pic>
      <p:sp>
        <p:nvSpPr>
          <p:cNvPr id="3" name="Rectangle 2">
            <a:extLst>
              <a:ext uri="{FF2B5EF4-FFF2-40B4-BE49-F238E27FC236}">
                <a16:creationId xmlns:a16="http://schemas.microsoft.com/office/drawing/2014/main" id="{037F5B6D-0468-9F19-5EDD-E6367C1BEAA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descr="A screenshot of a computer&#10;&#10;AI-generated content may be incorrect.">
            <a:extLst>
              <a:ext uri="{FF2B5EF4-FFF2-40B4-BE49-F238E27FC236}">
                <a16:creationId xmlns:a16="http://schemas.microsoft.com/office/drawing/2014/main" id="{60074B4B-EF19-03AA-956F-79EE859D994A}"/>
              </a:ext>
            </a:extLst>
          </p:cNvPr>
          <p:cNvPicPr>
            <a:picLocks noChangeAspect="1"/>
          </p:cNvPicPr>
          <p:nvPr/>
        </p:nvPicPr>
        <p:blipFill>
          <a:blip r:embed="rId2" cstate="print">
            <a:extLst>
              <a:ext uri="{28A0092B-C50C-407E-A947-70E740481C1C}">
                <a14:useLocalDpi xmlns:a14="http://schemas.microsoft.com/office/drawing/2010/main" val="0"/>
              </a:ext>
            </a:extLst>
          </a:blip>
          <a:srcRect l="12501" t="42269" r="18443" b="33945"/>
          <a:stretch>
            <a:fillRect/>
          </a:stretch>
        </p:blipFill>
        <p:spPr>
          <a:xfrm>
            <a:off x="2241754" y="2803559"/>
            <a:ext cx="8875363" cy="3324707"/>
          </a:xfrm>
          <a:prstGeom prst="rect">
            <a:avLst/>
          </a:prstGeom>
          <a:ln w="6350">
            <a:solidFill>
              <a:schemeClr val="tx1"/>
            </a:solidFill>
          </a:ln>
        </p:spPr>
      </p:pic>
    </p:spTree>
    <p:extLst>
      <p:ext uri="{BB962C8B-B14F-4D97-AF65-F5344CB8AC3E}">
        <p14:creationId xmlns:p14="http://schemas.microsoft.com/office/powerpoint/2010/main" val="365258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1EBA-9676-7408-45AF-33CA462770A8}"/>
              </a:ext>
            </a:extLst>
          </p:cNvPr>
          <p:cNvSpPr>
            <a:spLocks noGrp="1"/>
          </p:cNvSpPr>
          <p:nvPr>
            <p:ph type="title"/>
          </p:nvPr>
        </p:nvSpPr>
        <p:spPr/>
        <p:txBody>
          <a:bodyPr/>
          <a:lstStyle/>
          <a:p>
            <a:r>
              <a:rPr lang="en-US" dirty="0"/>
              <a:t>Looking to the Future</a:t>
            </a:r>
          </a:p>
        </p:txBody>
      </p:sp>
      <p:sp>
        <p:nvSpPr>
          <p:cNvPr id="3" name="Content Placeholder 2">
            <a:extLst>
              <a:ext uri="{FF2B5EF4-FFF2-40B4-BE49-F238E27FC236}">
                <a16:creationId xmlns:a16="http://schemas.microsoft.com/office/drawing/2014/main" id="{54752294-9455-B2E3-2A57-11AB58E858AF}"/>
              </a:ext>
            </a:extLst>
          </p:cNvPr>
          <p:cNvSpPr>
            <a:spLocks noGrp="1"/>
          </p:cNvSpPr>
          <p:nvPr>
            <p:ph idx="1"/>
          </p:nvPr>
        </p:nvSpPr>
        <p:spPr/>
        <p:txBody>
          <a:bodyPr/>
          <a:lstStyle/>
          <a:p>
            <a:r>
              <a:rPr lang="en-US" dirty="0"/>
              <a:t>Hypo</a:t>
            </a:r>
          </a:p>
          <a:p>
            <a:pPr lvl="1"/>
            <a:r>
              <a:rPr lang="en-US" dirty="0"/>
              <a:t>Google, via Chrome and Android, and Apple with its control of iOS and Safari, will have the same power over defaults that Microsoft had with Windows and IE when the personal computer was dominant</a:t>
            </a:r>
          </a:p>
          <a:p>
            <a:endParaRPr lang="en-US" dirty="0"/>
          </a:p>
        </p:txBody>
      </p:sp>
      <p:sp>
        <p:nvSpPr>
          <p:cNvPr id="4" name="Slide Number Placeholder 3">
            <a:extLst>
              <a:ext uri="{FF2B5EF4-FFF2-40B4-BE49-F238E27FC236}">
                <a16:creationId xmlns:a16="http://schemas.microsoft.com/office/drawing/2014/main" id="{4877E64A-250B-50C1-018A-3444C8E4114C}"/>
              </a:ext>
            </a:extLst>
          </p:cNvPr>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A9BB65D3-8851-479C-9AFD-E9130CA963EA}" type="slidenum">
              <a:rPr lang="en-US" altLang="en-US" smtClean="0"/>
              <a:pPr/>
              <a:t>8</a:t>
            </a:fld>
            <a:endParaRPr lang="en-US" altLang="en-US"/>
          </a:p>
        </p:txBody>
      </p:sp>
      <p:sp>
        <p:nvSpPr>
          <p:cNvPr id="5" name="Title 1">
            <a:extLst>
              <a:ext uri="{FF2B5EF4-FFF2-40B4-BE49-F238E27FC236}">
                <a16:creationId xmlns:a16="http://schemas.microsoft.com/office/drawing/2014/main" id="{ADA5ACE1-8E6B-4F46-16C8-6E825112C06A}"/>
              </a:ext>
            </a:extLst>
          </p:cNvPr>
          <p:cNvSpPr txBox="1">
            <a:spLocks/>
          </p:cNvSpPr>
          <p:nvPr/>
        </p:nvSpPr>
        <p:spPr bwMode="auto">
          <a:xfrm>
            <a:off x="10091650" y="-2"/>
            <a:ext cx="2100351" cy="418013"/>
          </a:xfrm>
          <a:prstGeom prst="rect">
            <a:avLst/>
          </a:prstGeom>
          <a:solidFill>
            <a:schemeClr val="bg2">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lnSpc>
                <a:spcPct val="70000"/>
              </a:lnSpc>
              <a:spcBef>
                <a:spcPct val="0"/>
              </a:spcBef>
              <a:spcAft>
                <a:spcPct val="0"/>
              </a:spcAft>
              <a:defRPr kumimoji="1" sz="54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cs typeface="Times New Roman" panose="02020603050405020304" pitchFamily="18" charset="0"/>
              </a:rPr>
              <a:t>TTYN (2 of 4)</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1667776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1EBA-9676-7408-45AF-33CA462770A8}"/>
              </a:ext>
            </a:extLst>
          </p:cNvPr>
          <p:cNvSpPr>
            <a:spLocks noGrp="1"/>
          </p:cNvSpPr>
          <p:nvPr>
            <p:ph type="title"/>
          </p:nvPr>
        </p:nvSpPr>
        <p:spPr/>
        <p:txBody>
          <a:bodyPr/>
          <a:lstStyle/>
          <a:p>
            <a:r>
              <a:rPr lang="en-US" dirty="0"/>
              <a:t>Looking to the Future</a:t>
            </a:r>
          </a:p>
        </p:txBody>
      </p:sp>
      <p:sp>
        <p:nvSpPr>
          <p:cNvPr id="3" name="Content Placeholder 2">
            <a:extLst>
              <a:ext uri="{FF2B5EF4-FFF2-40B4-BE49-F238E27FC236}">
                <a16:creationId xmlns:a16="http://schemas.microsoft.com/office/drawing/2014/main" id="{54752294-9455-B2E3-2A57-11AB58E858AF}"/>
              </a:ext>
            </a:extLst>
          </p:cNvPr>
          <p:cNvSpPr>
            <a:spLocks noGrp="1"/>
          </p:cNvSpPr>
          <p:nvPr>
            <p:ph idx="1"/>
          </p:nvPr>
        </p:nvSpPr>
        <p:spPr/>
        <p:txBody>
          <a:bodyPr/>
          <a:lstStyle/>
          <a:p>
            <a:r>
              <a:rPr lang="en-US" dirty="0"/>
              <a:t>Questions</a:t>
            </a:r>
          </a:p>
          <a:p>
            <a:pPr lvl="1"/>
            <a:r>
              <a:rPr lang="en-US" dirty="0"/>
              <a:t>Does Google need to somehow not set Google as the default search engine in Chrome? What would it do in the alternative?</a:t>
            </a:r>
          </a:p>
          <a:p>
            <a:pPr lvl="1"/>
            <a:r>
              <a:rPr lang="en-US" dirty="0"/>
              <a:t>Google’s business model for Android is to give the software away for free but to charge in-kind by requiring the distribution of Chrome (and more) and by having rules regarding search defaults</a:t>
            </a:r>
          </a:p>
          <a:p>
            <a:endParaRPr lang="en-US" dirty="0"/>
          </a:p>
        </p:txBody>
      </p:sp>
      <p:sp>
        <p:nvSpPr>
          <p:cNvPr id="4" name="Slide Number Placeholder 3">
            <a:extLst>
              <a:ext uri="{FF2B5EF4-FFF2-40B4-BE49-F238E27FC236}">
                <a16:creationId xmlns:a16="http://schemas.microsoft.com/office/drawing/2014/main" id="{4877E64A-250B-50C1-018A-3444C8E4114C}"/>
              </a:ext>
            </a:extLst>
          </p:cNvPr>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A9BB65D3-8851-479C-9AFD-E9130CA963EA}" type="slidenum">
              <a:rPr lang="en-US" altLang="en-US" smtClean="0"/>
              <a:pPr/>
              <a:t>9</a:t>
            </a:fld>
            <a:endParaRPr lang="en-US" altLang="en-US"/>
          </a:p>
        </p:txBody>
      </p:sp>
      <p:sp>
        <p:nvSpPr>
          <p:cNvPr id="5" name="Title 1">
            <a:extLst>
              <a:ext uri="{FF2B5EF4-FFF2-40B4-BE49-F238E27FC236}">
                <a16:creationId xmlns:a16="http://schemas.microsoft.com/office/drawing/2014/main" id="{ADA5ACE1-8E6B-4F46-16C8-6E825112C06A}"/>
              </a:ext>
            </a:extLst>
          </p:cNvPr>
          <p:cNvSpPr txBox="1">
            <a:spLocks/>
          </p:cNvSpPr>
          <p:nvPr/>
        </p:nvSpPr>
        <p:spPr bwMode="auto">
          <a:xfrm>
            <a:off x="10091650" y="-2"/>
            <a:ext cx="2100351" cy="418013"/>
          </a:xfrm>
          <a:prstGeom prst="rect">
            <a:avLst/>
          </a:prstGeom>
          <a:solidFill>
            <a:schemeClr val="bg2">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lnSpc>
                <a:spcPct val="70000"/>
              </a:lnSpc>
              <a:spcBef>
                <a:spcPct val="0"/>
              </a:spcBef>
              <a:spcAft>
                <a:spcPct val="0"/>
              </a:spcAft>
              <a:defRPr kumimoji="1" sz="54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cs typeface="Times New Roman" panose="02020603050405020304" pitchFamily="18" charset="0"/>
              </a:rPr>
              <a:t>TTYN (3 of 4)</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2141660441"/>
      </p:ext>
    </p:extLst>
  </p:cSld>
  <p:clrMapOvr>
    <a:masterClrMapping/>
  </p:clrMapOvr>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10367</TotalTime>
  <Words>2776</Words>
  <Application>Microsoft Office PowerPoint</Application>
  <PresentationFormat>Widescreen</PresentationFormat>
  <Paragraphs>299</Paragraphs>
  <Slides>72</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Arial</vt:lpstr>
      <vt:lpstr>Helvetica</vt:lpstr>
      <vt:lpstr>Monotype Sorts</vt:lpstr>
      <vt:lpstr>Times New Roman</vt:lpstr>
      <vt:lpstr>Wingdings</vt:lpstr>
      <vt:lpstr>Generic (Standard)</vt:lpstr>
      <vt:lpstr>Class 25: Mon 1 Dec 2025 Antitrust Fall 2025  Google Search</vt:lpstr>
      <vt:lpstr>Merger Surge</vt:lpstr>
      <vt:lpstr>Merger Surge</vt:lpstr>
      <vt:lpstr>Merger Surge</vt:lpstr>
      <vt:lpstr>Merger Surge</vt:lpstr>
      <vt:lpstr>Alford Paper</vt:lpstr>
      <vt:lpstr>Looking to the Future</vt:lpstr>
      <vt:lpstr>Looking to the Future</vt:lpstr>
      <vt:lpstr>Looking to the Future</vt:lpstr>
      <vt:lpstr>Looking to the Future</vt:lpstr>
      <vt:lpstr>Dominant Market Share for Search (Since 2009?)</vt:lpstr>
      <vt:lpstr>Monopoly Power in General Search Text Ads</vt:lpstr>
      <vt:lpstr>Monopolist’s Contracts Are Exclusionary?</vt:lpstr>
      <vt:lpstr>Competition for the Contract?</vt:lpstr>
      <vt:lpstr>Competition for the Contract?</vt:lpstr>
      <vt:lpstr>Microsoft Failed in Mobile With Permanent Effects</vt:lpstr>
      <vt:lpstr>“Google Has No True Competitor”</vt:lpstr>
      <vt:lpstr>“No Price” Means No Competition</vt:lpstr>
      <vt:lpstr>Microsoft III and Exclusivity</vt:lpstr>
      <vt:lpstr>Sorting Exclusivity</vt:lpstr>
      <vt:lpstr>Sorting Exclusivity</vt:lpstr>
      <vt:lpstr>What About Apple’s Deal for Bing?</vt:lpstr>
      <vt:lpstr>G Paid A $20B in 2022</vt:lpstr>
      <vt:lpstr>What Would Happen if Apple Switched Defaults?</vt:lpstr>
      <vt:lpstr>Trial Exhibits</vt:lpstr>
      <vt:lpstr>UPX142? UPX148?</vt:lpstr>
      <vt:lpstr>How Much Money Is at Stake for Google?</vt:lpstr>
      <vt:lpstr>UPX1050</vt:lpstr>
      <vt:lpstr>Understanding Bargaining</vt:lpstr>
      <vt:lpstr>Nash Bargaining With Outside Options</vt:lpstr>
      <vt:lpstr>Nash: The Bargaining Problem</vt:lpstr>
      <vt:lpstr>1994 Econ Nobel</vt:lpstr>
      <vt:lpstr>Applying This Here</vt:lpstr>
      <vt:lpstr>Fancy Back of the Envelope</vt:lpstr>
      <vt:lpstr>Verizon Deal: Google Pays More for More</vt:lpstr>
      <vt:lpstr>Are the RSAs Exclusive?</vt:lpstr>
      <vt:lpstr>G Offered a Menu</vt:lpstr>
      <vt:lpstr>Verizon Wanted the Money</vt:lpstr>
      <vt:lpstr>Prima Facie Case Made (and No Procomp Justifications)</vt:lpstr>
      <vt:lpstr>Illegal Monopoly Maintenance</vt:lpstr>
      <vt:lpstr>Illegal Monop Maintenance in General Search Text Ads</vt:lpstr>
      <vt:lpstr>Liability Phase: Two SA2 Violations</vt:lpstr>
      <vt:lpstr>Remedies Opinion</vt:lpstr>
      <vt:lpstr>Remedy Goal: Restore Competition</vt:lpstr>
      <vt:lpstr>What Is a Remedy Supposed to Do?</vt:lpstr>
      <vt:lpstr>How Big is the Fruit? Under 9.2%</vt:lpstr>
      <vt:lpstr>New Statcounter Metrics</vt:lpstr>
      <vt:lpstr>Chatbot Market Share</vt:lpstr>
      <vt:lpstr>Google.com Now in Chrome</vt:lpstr>
      <vt:lpstr>Clicking on Gemini</vt:lpstr>
      <vt:lpstr>Edge</vt:lpstr>
      <vt:lpstr>Clicking</vt:lpstr>
      <vt:lpstr>New Browsers</vt:lpstr>
      <vt:lpstr>And More</vt:lpstr>
      <vt:lpstr>Seeking Remedies</vt:lpstr>
      <vt:lpstr>Seeking Remedies</vt:lpstr>
      <vt:lpstr>No Exclusive Contracts</vt:lpstr>
      <vt:lpstr>No Divestitures</vt:lpstr>
      <vt:lpstr>Payments Allowed</vt:lpstr>
      <vt:lpstr>Downstream Harms</vt:lpstr>
      <vt:lpstr>Mandatory Data Sharing</vt:lpstr>
      <vt:lpstr>Ad Syndication</vt:lpstr>
      <vt:lpstr>New Defaults?</vt:lpstr>
      <vt:lpstr>Google Can Pay for Defaults</vt:lpstr>
      <vt:lpstr>FN 14: Another Approach</vt:lpstr>
      <vt:lpstr>Choice Screens?</vt:lpstr>
      <vt:lpstr>Courts Shouldn’t Redesign Products</vt:lpstr>
      <vt:lpstr>Wouldn’t Matter Anyhow</vt:lpstr>
      <vt:lpstr>Where Are We?</vt:lpstr>
      <vt:lpstr>Oct 8: Final Judgment Hearing</vt:lpstr>
      <vt:lpstr>More Views</vt:lpstr>
      <vt:lpstr>Three Months In: Waiting for Final Judgment</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866</cp:revision>
  <cp:lastPrinted>2024-12-04T20:15:13Z</cp:lastPrinted>
  <dcterms:created xsi:type="dcterms:W3CDTF">1999-10-27T15:27:59Z</dcterms:created>
  <dcterms:modified xsi:type="dcterms:W3CDTF">2025-12-01T17:49:56Z</dcterms:modified>
</cp:coreProperties>
</file>