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8"/>
  </p:notesMasterIdLst>
  <p:handoutMasterIdLst>
    <p:handoutMasterId r:id="rId69"/>
  </p:handoutMasterIdLst>
  <p:sldIdLst>
    <p:sldId id="1345" r:id="rId2"/>
    <p:sldId id="1809" r:id="rId3"/>
    <p:sldId id="1810" r:id="rId4"/>
    <p:sldId id="1811" r:id="rId5"/>
    <p:sldId id="1813" r:id="rId6"/>
    <p:sldId id="1814" r:id="rId7"/>
    <p:sldId id="1815" r:id="rId8"/>
    <p:sldId id="1818" r:id="rId9"/>
    <p:sldId id="1820" r:id="rId10"/>
    <p:sldId id="1807" r:id="rId11"/>
    <p:sldId id="1808" r:id="rId12"/>
    <p:sldId id="1822" r:id="rId13"/>
    <p:sldId id="1823" r:id="rId14"/>
    <p:sldId id="2027" r:id="rId15"/>
    <p:sldId id="2980" r:id="rId16"/>
    <p:sldId id="2026" r:id="rId17"/>
    <p:sldId id="2022" r:id="rId18"/>
    <p:sldId id="2024" r:id="rId19"/>
    <p:sldId id="2025" r:id="rId20"/>
    <p:sldId id="2021" r:id="rId21"/>
    <p:sldId id="2046" r:id="rId22"/>
    <p:sldId id="2048" r:id="rId23"/>
    <p:sldId id="2050" r:id="rId24"/>
    <p:sldId id="1824" r:id="rId25"/>
    <p:sldId id="1825" r:id="rId26"/>
    <p:sldId id="1826" r:id="rId27"/>
    <p:sldId id="1830" r:id="rId28"/>
    <p:sldId id="1831" r:id="rId29"/>
    <p:sldId id="1832" r:id="rId30"/>
    <p:sldId id="1833" r:id="rId31"/>
    <p:sldId id="1991" r:id="rId32"/>
    <p:sldId id="2017" r:id="rId33"/>
    <p:sldId id="1917" r:id="rId34"/>
    <p:sldId id="1918" r:id="rId35"/>
    <p:sldId id="2018" r:id="rId36"/>
    <p:sldId id="2020" r:id="rId37"/>
    <p:sldId id="2954" r:id="rId38"/>
    <p:sldId id="2956" r:id="rId39"/>
    <p:sldId id="1919" r:id="rId40"/>
    <p:sldId id="2904" r:id="rId41"/>
    <p:sldId id="2905" r:id="rId42"/>
    <p:sldId id="2906" r:id="rId43"/>
    <p:sldId id="2907" r:id="rId44"/>
    <p:sldId id="2908" r:id="rId45"/>
    <p:sldId id="2912" r:id="rId46"/>
    <p:sldId id="2916" r:id="rId47"/>
    <p:sldId id="2917" r:id="rId48"/>
    <p:sldId id="2918" r:id="rId49"/>
    <p:sldId id="2919" r:id="rId50"/>
    <p:sldId id="2920" r:id="rId51"/>
    <p:sldId id="2921" r:id="rId52"/>
    <p:sldId id="2922" r:id="rId53"/>
    <p:sldId id="2925" r:id="rId54"/>
    <p:sldId id="2913" r:id="rId55"/>
    <p:sldId id="2937" r:id="rId56"/>
    <p:sldId id="2927" r:id="rId57"/>
    <p:sldId id="2934" r:id="rId58"/>
    <p:sldId id="2928" r:id="rId59"/>
    <p:sldId id="2941" r:id="rId60"/>
    <p:sldId id="2942" r:id="rId61"/>
    <p:sldId id="2944" r:id="rId62"/>
    <p:sldId id="2943" r:id="rId63"/>
    <p:sldId id="2949" r:id="rId64"/>
    <p:sldId id="2950" r:id="rId65"/>
    <p:sldId id="2951" r:id="rId66"/>
    <p:sldId id="2952" r:id="rId67"/>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0000FF"/>
    <a:srgbClr val="990033"/>
    <a:srgbClr val="333399"/>
    <a:srgbClr val="CC66FF"/>
    <a:srgbClr val="CCCCFF"/>
    <a:srgbClr val="6699FF"/>
    <a:srgbClr val="FFCC99"/>
    <a:srgbClr val="CC99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121" autoAdjust="0"/>
    <p:restoredTop sz="87890" autoAdjust="0"/>
  </p:normalViewPr>
  <p:slideViewPr>
    <p:cSldViewPr snapToGrid="0">
      <p:cViewPr varScale="1">
        <p:scale>
          <a:sx n="151" d="100"/>
          <a:sy n="151" d="100"/>
        </p:scale>
        <p:origin x="176" y="88"/>
      </p:cViewPr>
      <p:guideLst>
        <p:guide orient="horz" pos="2160"/>
        <p:guide pos="3840"/>
      </p:guideLst>
    </p:cSldViewPr>
  </p:slideViewPr>
  <p:outlineViewPr>
    <p:cViewPr>
      <p:scale>
        <a:sx n="50" d="100"/>
        <a:sy n="50" d="100"/>
      </p:scale>
      <p:origin x="0" y="-14516"/>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1" d="100"/>
          <a:sy n="81" d="100"/>
        </p:scale>
        <p:origin x="-19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29" tIns="46565" rIns="93129" bIns="46565" numCol="1" anchor="t" anchorCtr="0" compatLnSpc="1">
            <a:prstTxWarp prst="textNoShape">
              <a:avLst/>
            </a:prstTxWarp>
          </a:bodyPr>
          <a:lstStyle>
            <a:lvl1pPr defTabSz="931563">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5" y="0"/>
            <a:ext cx="3036887" cy="463550"/>
          </a:xfrm>
          <a:prstGeom prst="rect">
            <a:avLst/>
          </a:prstGeom>
          <a:noFill/>
          <a:ln w="9525">
            <a:noFill/>
            <a:miter lim="800000"/>
            <a:headEnd/>
            <a:tailEnd/>
          </a:ln>
        </p:spPr>
        <p:txBody>
          <a:bodyPr vert="horz" wrap="square" lIns="93129" tIns="46565" rIns="93129" bIns="46565" numCol="1" anchor="t" anchorCtr="0" compatLnSpc="1">
            <a:prstTxWarp prst="textNoShape">
              <a:avLst/>
            </a:prstTxWarp>
          </a:bodyPr>
          <a:lstStyle>
            <a:lvl1pPr algn="r" defTabSz="931563">
              <a:defRPr kumimoji="0" sz="1200"/>
            </a:lvl1pPr>
          </a:lstStyle>
          <a:p>
            <a:pPr>
              <a:defRPr/>
            </a:pPr>
            <a:fld id="{14791C27-DBE9-4EA0-8CE8-D9B1A3DBF91A}" type="datetime1">
              <a:rPr lang="en-US" altLang="en-US" smtClean="0"/>
              <a:t>11/20/2025</a:t>
            </a:fld>
            <a:endParaRPr lang="en-US" altLang="en-US"/>
          </a:p>
        </p:txBody>
      </p:sp>
      <p:sp>
        <p:nvSpPr>
          <p:cNvPr id="14340" name="Rectangle 4"/>
          <p:cNvSpPr>
            <a:spLocks noGrp="1" noChangeArrowheads="1"/>
          </p:cNvSpPr>
          <p:nvPr>
            <p:ph type="ftr" sz="quarter" idx="2"/>
          </p:nvPr>
        </p:nvSpPr>
        <p:spPr bwMode="auto">
          <a:xfrm>
            <a:off x="2" y="8832850"/>
            <a:ext cx="3036888" cy="463550"/>
          </a:xfrm>
          <a:prstGeom prst="rect">
            <a:avLst/>
          </a:prstGeom>
          <a:noFill/>
          <a:ln w="9525">
            <a:noFill/>
            <a:miter lim="800000"/>
            <a:headEnd/>
            <a:tailEnd/>
          </a:ln>
        </p:spPr>
        <p:txBody>
          <a:bodyPr vert="horz" wrap="square" lIns="93129" tIns="46565" rIns="93129" bIns="46565" numCol="1" anchor="b" anchorCtr="0" compatLnSpc="1">
            <a:prstTxWarp prst="textNoShape">
              <a:avLst/>
            </a:prstTxWarp>
          </a:bodyPr>
          <a:lstStyle>
            <a:lvl1pPr defTabSz="931563">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3515" y="8832850"/>
            <a:ext cx="3036887" cy="463550"/>
          </a:xfrm>
          <a:prstGeom prst="rect">
            <a:avLst/>
          </a:prstGeom>
          <a:noFill/>
          <a:ln w="9525">
            <a:noFill/>
            <a:miter lim="800000"/>
            <a:headEnd/>
            <a:tailEnd/>
          </a:ln>
        </p:spPr>
        <p:txBody>
          <a:bodyPr vert="horz" wrap="square" lIns="93129" tIns="46565" rIns="93129" bIns="46565" numCol="1" anchor="b" anchorCtr="0" compatLnSpc="1">
            <a:prstTxWarp prst="textNoShape">
              <a:avLst/>
            </a:prstTxWarp>
          </a:bodyPr>
          <a:lstStyle>
            <a:lvl1pPr algn="r" defTabSz="930071">
              <a:defRPr kumimoji="0" sz="1200"/>
            </a:lvl1pPr>
          </a:lstStyle>
          <a:p>
            <a:fld id="{CE54A2E7-E222-4A3B-A277-BB0031A547ED}" type="slidenum">
              <a:rPr lang="en-US" altLang="en-US"/>
              <a:pPr/>
              <a:t>‹#›</a:t>
            </a:fld>
            <a:endParaRPr lang="en-US" altLang="en-US"/>
          </a:p>
        </p:txBody>
      </p:sp>
    </p:spTree>
    <p:extLst>
      <p:ext uri="{BB962C8B-B14F-4D97-AF65-F5344CB8AC3E}">
        <p14:creationId xmlns:p14="http://schemas.microsoft.com/office/powerpoint/2010/main" val="28055197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29" tIns="46565" rIns="93129" bIns="46565" numCol="1" anchor="t" anchorCtr="0" compatLnSpc="1">
            <a:prstTxWarp prst="textNoShape">
              <a:avLst/>
            </a:prstTxWarp>
          </a:bodyPr>
          <a:lstStyle>
            <a:lvl1pPr defTabSz="931563">
              <a:defRPr kumimoji="0" sz="1200"/>
            </a:lvl1pPr>
          </a:lstStyle>
          <a:p>
            <a:pPr>
              <a:defRPr/>
            </a:pPr>
            <a:endParaRPr lang="en-US" altLang="en-US"/>
          </a:p>
        </p:txBody>
      </p:sp>
      <p:sp>
        <p:nvSpPr>
          <p:cNvPr id="62467"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40" y="4416427"/>
            <a:ext cx="5140325" cy="4181475"/>
          </a:xfrm>
          <a:prstGeom prst="rect">
            <a:avLst/>
          </a:prstGeom>
          <a:noFill/>
          <a:ln w="9525">
            <a:noFill/>
            <a:miter lim="800000"/>
            <a:headEnd/>
            <a:tailEnd/>
          </a:ln>
        </p:spPr>
        <p:txBody>
          <a:bodyPr vert="horz" wrap="square" lIns="93129" tIns="46565" rIns="93129" bIns="46565"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5" y="0"/>
            <a:ext cx="3036887" cy="463550"/>
          </a:xfrm>
          <a:prstGeom prst="rect">
            <a:avLst/>
          </a:prstGeom>
          <a:noFill/>
          <a:ln w="9525">
            <a:noFill/>
            <a:miter lim="800000"/>
            <a:headEnd/>
            <a:tailEnd/>
          </a:ln>
        </p:spPr>
        <p:txBody>
          <a:bodyPr vert="horz" wrap="square" lIns="93129" tIns="46565" rIns="93129" bIns="46565" numCol="1" anchor="t" anchorCtr="0" compatLnSpc="1">
            <a:prstTxWarp prst="textNoShape">
              <a:avLst/>
            </a:prstTxWarp>
          </a:bodyPr>
          <a:lstStyle>
            <a:lvl1pPr algn="r" defTabSz="931563">
              <a:defRPr kumimoji="0" sz="1200"/>
            </a:lvl1pPr>
          </a:lstStyle>
          <a:p>
            <a:pPr>
              <a:defRPr/>
            </a:pPr>
            <a:fld id="{827A2143-C997-4084-94AB-F5AB0294250D}" type="datetime1">
              <a:rPr lang="en-US" altLang="en-US" smtClean="0"/>
              <a:t>11/20/2025</a:t>
            </a:fld>
            <a:endParaRPr lang="en-US" altLang="en-US"/>
          </a:p>
        </p:txBody>
      </p:sp>
      <p:sp>
        <p:nvSpPr>
          <p:cNvPr id="2060" name="Rectangle 12"/>
          <p:cNvSpPr>
            <a:spLocks noGrp="1" noChangeArrowheads="1"/>
          </p:cNvSpPr>
          <p:nvPr>
            <p:ph type="ftr" sz="quarter" idx="4"/>
          </p:nvPr>
        </p:nvSpPr>
        <p:spPr bwMode="auto">
          <a:xfrm>
            <a:off x="2" y="8832850"/>
            <a:ext cx="3036888" cy="463550"/>
          </a:xfrm>
          <a:prstGeom prst="rect">
            <a:avLst/>
          </a:prstGeom>
          <a:noFill/>
          <a:ln w="9525">
            <a:noFill/>
            <a:miter lim="800000"/>
            <a:headEnd/>
            <a:tailEnd/>
          </a:ln>
        </p:spPr>
        <p:txBody>
          <a:bodyPr vert="horz" wrap="square" lIns="93129" tIns="46565" rIns="93129" bIns="46565" numCol="1" anchor="b" anchorCtr="0" compatLnSpc="1">
            <a:prstTxWarp prst="textNoShape">
              <a:avLst/>
            </a:prstTxWarp>
          </a:bodyPr>
          <a:lstStyle>
            <a:lvl1pPr defTabSz="931563">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3515" y="8832850"/>
            <a:ext cx="3036887" cy="463550"/>
          </a:xfrm>
          <a:prstGeom prst="rect">
            <a:avLst/>
          </a:prstGeom>
          <a:noFill/>
          <a:ln w="9525">
            <a:noFill/>
            <a:miter lim="800000"/>
            <a:headEnd/>
            <a:tailEnd/>
          </a:ln>
        </p:spPr>
        <p:txBody>
          <a:bodyPr vert="horz" wrap="square" lIns="93129" tIns="46565" rIns="93129" bIns="46565" numCol="1" anchor="b" anchorCtr="0" compatLnSpc="1">
            <a:prstTxWarp prst="textNoShape">
              <a:avLst/>
            </a:prstTxWarp>
          </a:bodyPr>
          <a:lstStyle>
            <a:lvl1pPr algn="r" defTabSz="930071">
              <a:defRPr kumimoji="0" sz="1200"/>
            </a:lvl1pPr>
          </a:lstStyle>
          <a:p>
            <a:fld id="{B687A2CD-3199-4C32-A7BE-6608E212D1A3}" type="slidenum">
              <a:rPr lang="en-US" altLang="en-US"/>
              <a:pPr/>
              <a:t>‹#›</a:t>
            </a:fld>
            <a:endParaRPr lang="en-US" altLang="en-US"/>
          </a:p>
        </p:txBody>
      </p:sp>
    </p:spTree>
    <p:extLst>
      <p:ext uri="{BB962C8B-B14F-4D97-AF65-F5344CB8AC3E}">
        <p14:creationId xmlns:p14="http://schemas.microsoft.com/office/powerpoint/2010/main" val="51661226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71">
              <a:defRPr kumimoji="1" sz="2400">
                <a:solidFill>
                  <a:schemeClr val="tx1"/>
                </a:solidFill>
                <a:latin typeface="Times New Roman" panose="02020603050405020304" pitchFamily="18" charset="0"/>
              </a:defRPr>
            </a:lvl1pPr>
            <a:lvl2pPr marL="742786" indent="-285687" defTabSz="930071">
              <a:defRPr kumimoji="1" sz="2400">
                <a:solidFill>
                  <a:schemeClr val="tx1"/>
                </a:solidFill>
                <a:latin typeface="Times New Roman" panose="02020603050405020304" pitchFamily="18" charset="0"/>
              </a:defRPr>
            </a:lvl2pPr>
            <a:lvl3pPr marL="1142750" indent="-228549" defTabSz="930071">
              <a:defRPr kumimoji="1" sz="2400">
                <a:solidFill>
                  <a:schemeClr val="tx1"/>
                </a:solidFill>
                <a:latin typeface="Times New Roman" panose="02020603050405020304" pitchFamily="18" charset="0"/>
              </a:defRPr>
            </a:lvl3pPr>
            <a:lvl4pPr marL="1599848" indent="-228549" defTabSz="930071">
              <a:defRPr kumimoji="1" sz="2400">
                <a:solidFill>
                  <a:schemeClr val="tx1"/>
                </a:solidFill>
                <a:latin typeface="Times New Roman" panose="02020603050405020304" pitchFamily="18" charset="0"/>
              </a:defRPr>
            </a:lvl4pPr>
            <a:lvl5pPr marL="2056948" indent="-228549" defTabSz="930071">
              <a:defRPr kumimoji="1" sz="2400">
                <a:solidFill>
                  <a:schemeClr val="tx1"/>
                </a:solidFill>
                <a:latin typeface="Times New Roman" panose="02020603050405020304" pitchFamily="18" charset="0"/>
              </a:defRPr>
            </a:lvl5pPr>
            <a:lvl6pPr marL="2514049"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6pPr>
            <a:lvl7pPr marL="2971148"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7pPr>
            <a:lvl8pPr marL="3428247"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8pPr>
            <a:lvl9pPr marL="3885348"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9pPr>
          </a:lstStyle>
          <a:p>
            <a:fld id="{666E85FD-66AA-4740-8CC5-4AA6CF4E5824}" type="datetime1">
              <a:rPr kumimoji="0" lang="en-US" altLang="en-US" sz="1200"/>
              <a:t>11/20/2025</a:t>
            </a:fld>
            <a:endParaRPr kumimoji="0" lang="en-US" altLang="en-US" sz="1200"/>
          </a:p>
        </p:txBody>
      </p:sp>
      <p:sp>
        <p:nvSpPr>
          <p:cNvPr id="634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71">
              <a:defRPr kumimoji="1" sz="2400">
                <a:solidFill>
                  <a:schemeClr val="tx1"/>
                </a:solidFill>
                <a:latin typeface="Times New Roman" panose="02020603050405020304" pitchFamily="18" charset="0"/>
              </a:defRPr>
            </a:lvl1pPr>
            <a:lvl2pPr marL="742786" indent="-285687" defTabSz="930071">
              <a:defRPr kumimoji="1" sz="2400">
                <a:solidFill>
                  <a:schemeClr val="tx1"/>
                </a:solidFill>
                <a:latin typeface="Times New Roman" panose="02020603050405020304" pitchFamily="18" charset="0"/>
              </a:defRPr>
            </a:lvl2pPr>
            <a:lvl3pPr marL="1142750" indent="-228549" defTabSz="930071">
              <a:defRPr kumimoji="1" sz="2400">
                <a:solidFill>
                  <a:schemeClr val="tx1"/>
                </a:solidFill>
                <a:latin typeface="Times New Roman" panose="02020603050405020304" pitchFamily="18" charset="0"/>
              </a:defRPr>
            </a:lvl3pPr>
            <a:lvl4pPr marL="1599848" indent="-228549" defTabSz="930071">
              <a:defRPr kumimoji="1" sz="2400">
                <a:solidFill>
                  <a:schemeClr val="tx1"/>
                </a:solidFill>
                <a:latin typeface="Times New Roman" panose="02020603050405020304" pitchFamily="18" charset="0"/>
              </a:defRPr>
            </a:lvl4pPr>
            <a:lvl5pPr marL="2056948" indent="-228549" defTabSz="930071">
              <a:defRPr kumimoji="1" sz="2400">
                <a:solidFill>
                  <a:schemeClr val="tx1"/>
                </a:solidFill>
                <a:latin typeface="Times New Roman" panose="02020603050405020304" pitchFamily="18" charset="0"/>
              </a:defRPr>
            </a:lvl5pPr>
            <a:lvl6pPr marL="2514049"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6pPr>
            <a:lvl7pPr marL="2971148"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7pPr>
            <a:lvl8pPr marL="3428247"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8pPr>
            <a:lvl9pPr marL="3885348"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9pPr>
          </a:lstStyle>
          <a:p>
            <a:fld id="{78D1AECA-EEC5-435F-AA37-C0BA842B53FC}" type="slidenum">
              <a:rPr kumimoji="0" lang="en-US" altLang="en-US" sz="1200"/>
              <a:pPr/>
              <a:t>1</a:t>
            </a:fld>
            <a:endParaRPr kumimoji="0" lang="en-US" altLang="en-US" sz="1200"/>
          </a:p>
        </p:txBody>
      </p:sp>
      <p:sp>
        <p:nvSpPr>
          <p:cNvPr id="63492" name="Rectangle 2"/>
          <p:cNvSpPr>
            <a:spLocks noGrp="1" noRot="1" noChangeAspect="1" noChangeArrowheads="1" noTextEdit="1"/>
          </p:cNvSpPr>
          <p:nvPr>
            <p:ph type="sldImg"/>
          </p:nvPr>
        </p:nvSpPr>
        <p:spPr>
          <a:xfrm>
            <a:off x="406400" y="698500"/>
            <a:ext cx="6197600" cy="3486150"/>
          </a:xfrm>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76017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10</a:t>
            </a:fld>
            <a:endParaRPr lang="en-US" altLang="en-US"/>
          </a:p>
        </p:txBody>
      </p:sp>
    </p:spTree>
    <p:extLst>
      <p:ext uri="{BB962C8B-B14F-4D97-AF65-F5344CB8AC3E}">
        <p14:creationId xmlns:p14="http://schemas.microsoft.com/office/powerpoint/2010/main" val="3679921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11</a:t>
            </a:fld>
            <a:endParaRPr lang="en-US" altLang="en-US"/>
          </a:p>
        </p:txBody>
      </p:sp>
    </p:spTree>
    <p:extLst>
      <p:ext uri="{BB962C8B-B14F-4D97-AF65-F5344CB8AC3E}">
        <p14:creationId xmlns:p14="http://schemas.microsoft.com/office/powerpoint/2010/main" val="716280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12</a:t>
            </a:fld>
            <a:endParaRPr lang="en-US" altLang="en-US"/>
          </a:p>
        </p:txBody>
      </p:sp>
    </p:spTree>
    <p:extLst>
      <p:ext uri="{BB962C8B-B14F-4D97-AF65-F5344CB8AC3E}">
        <p14:creationId xmlns:p14="http://schemas.microsoft.com/office/powerpoint/2010/main" val="187906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13</a:t>
            </a:fld>
            <a:endParaRPr lang="en-US" altLang="en-US"/>
          </a:p>
        </p:txBody>
      </p:sp>
    </p:spTree>
    <p:extLst>
      <p:ext uri="{BB962C8B-B14F-4D97-AF65-F5344CB8AC3E}">
        <p14:creationId xmlns:p14="http://schemas.microsoft.com/office/powerpoint/2010/main" val="2704352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https://www.engadget.com/ant-man-and-the-wasp-quantumania-review-bad-vfx-130036373.html</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14</a:t>
            </a:fld>
            <a:endParaRPr lang="en-US" altLang="en-US"/>
          </a:p>
        </p:txBody>
      </p:sp>
    </p:spTree>
    <p:extLst>
      <p:ext uri="{BB962C8B-B14F-4D97-AF65-F5344CB8AC3E}">
        <p14:creationId xmlns:p14="http://schemas.microsoft.com/office/powerpoint/2010/main" val="2665945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https://web.archive.org/web/20080918055848/http://www.crunchgear.com/2008/09/16/htc-dreams-late-october-release-date-is/</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15</a:t>
            </a:fld>
            <a:endParaRPr lang="en-US" altLang="en-US"/>
          </a:p>
        </p:txBody>
      </p:sp>
    </p:spTree>
    <p:extLst>
      <p:ext uri="{BB962C8B-B14F-4D97-AF65-F5344CB8AC3E}">
        <p14:creationId xmlns:p14="http://schemas.microsoft.com/office/powerpoint/2010/main" val="810410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http://googlepress.blogspot.com/2006/10/google-to-acquire-youtube-for-165_09.html</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16</a:t>
            </a:fld>
            <a:endParaRPr lang="en-US" altLang="en-US"/>
          </a:p>
        </p:txBody>
      </p:sp>
    </p:spTree>
    <p:extLst>
      <p:ext uri="{BB962C8B-B14F-4D97-AF65-F5344CB8AC3E}">
        <p14:creationId xmlns:p14="http://schemas.microsoft.com/office/powerpoint/2010/main" val="3674977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https://googlepress.blogspot.com/2007/04/google-to-acquire-doubleclick_13.html</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17</a:t>
            </a:fld>
            <a:endParaRPr lang="en-US" altLang="en-US"/>
          </a:p>
        </p:txBody>
      </p:sp>
    </p:spTree>
    <p:extLst>
      <p:ext uri="{BB962C8B-B14F-4D97-AF65-F5344CB8AC3E}">
        <p14:creationId xmlns:p14="http://schemas.microsoft.com/office/powerpoint/2010/main" val="2954551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https://www.ftc.gov/news-events/news/press-releases/2007/12/federal-trade-commission-closes-googledoubleclick-investigation</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18</a:t>
            </a:fld>
            <a:endParaRPr lang="en-US" altLang="en-US"/>
          </a:p>
        </p:txBody>
      </p:sp>
    </p:spTree>
    <p:extLst>
      <p:ext uri="{BB962C8B-B14F-4D97-AF65-F5344CB8AC3E}">
        <p14:creationId xmlns:p14="http://schemas.microsoft.com/office/powerpoint/2010/main" val="1136097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https://googleblog.blogspot.com/2008/09/fresh-take-on-browser.html</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20</a:t>
            </a:fld>
            <a:endParaRPr lang="en-US" altLang="en-US"/>
          </a:p>
        </p:txBody>
      </p:sp>
    </p:spTree>
    <p:extLst>
      <p:ext uri="{BB962C8B-B14F-4D97-AF65-F5344CB8AC3E}">
        <p14:creationId xmlns:p14="http://schemas.microsoft.com/office/powerpoint/2010/main" val="147924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2</a:t>
            </a:fld>
            <a:endParaRPr lang="en-US" altLang="en-US"/>
          </a:p>
        </p:txBody>
      </p:sp>
    </p:spTree>
    <p:extLst>
      <p:ext uri="{BB962C8B-B14F-4D97-AF65-F5344CB8AC3E}">
        <p14:creationId xmlns:p14="http://schemas.microsoft.com/office/powerpoint/2010/main" val="2274156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https://www.nbcnews.com/id/wbna11716373</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21</a:t>
            </a:fld>
            <a:endParaRPr lang="en-US" altLang="en-US"/>
          </a:p>
        </p:txBody>
      </p:sp>
    </p:spTree>
    <p:extLst>
      <p:ext uri="{BB962C8B-B14F-4D97-AF65-F5344CB8AC3E}">
        <p14:creationId xmlns:p14="http://schemas.microsoft.com/office/powerpoint/2010/main" val="2959770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https://news.microsoft.com/2009/05/28/microsofts-new-search-at-bing-com-helps-people-make-better-decisions/</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22</a:t>
            </a:fld>
            <a:endParaRPr lang="en-US" altLang="en-US"/>
          </a:p>
        </p:txBody>
      </p:sp>
    </p:spTree>
    <p:extLst>
      <p:ext uri="{BB962C8B-B14F-4D97-AF65-F5344CB8AC3E}">
        <p14:creationId xmlns:p14="http://schemas.microsoft.com/office/powerpoint/2010/main" val="4000103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https://news.microsoft.com/2009/05/28/microsofts-new-search-at-bing-com-helps-people-make-better-decisions/</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23</a:t>
            </a:fld>
            <a:endParaRPr lang="en-US" altLang="en-US"/>
          </a:p>
        </p:txBody>
      </p:sp>
    </p:spTree>
    <p:extLst>
      <p:ext uri="{BB962C8B-B14F-4D97-AF65-F5344CB8AC3E}">
        <p14:creationId xmlns:p14="http://schemas.microsoft.com/office/powerpoint/2010/main" val="2667700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24</a:t>
            </a:fld>
            <a:endParaRPr lang="en-US" altLang="en-US"/>
          </a:p>
        </p:txBody>
      </p:sp>
    </p:spTree>
    <p:extLst>
      <p:ext uri="{BB962C8B-B14F-4D97-AF65-F5344CB8AC3E}">
        <p14:creationId xmlns:p14="http://schemas.microsoft.com/office/powerpoint/2010/main" val="190173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25</a:t>
            </a:fld>
            <a:endParaRPr lang="en-US" altLang="en-US"/>
          </a:p>
        </p:txBody>
      </p:sp>
    </p:spTree>
    <p:extLst>
      <p:ext uri="{BB962C8B-B14F-4D97-AF65-F5344CB8AC3E}">
        <p14:creationId xmlns:p14="http://schemas.microsoft.com/office/powerpoint/2010/main" val="2890020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26</a:t>
            </a:fld>
            <a:endParaRPr lang="en-US" altLang="en-US"/>
          </a:p>
        </p:txBody>
      </p:sp>
    </p:spTree>
    <p:extLst>
      <p:ext uri="{BB962C8B-B14F-4D97-AF65-F5344CB8AC3E}">
        <p14:creationId xmlns:p14="http://schemas.microsoft.com/office/powerpoint/2010/main" val="2491555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27</a:t>
            </a:fld>
            <a:endParaRPr lang="en-US" altLang="en-US"/>
          </a:p>
        </p:txBody>
      </p:sp>
    </p:spTree>
    <p:extLst>
      <p:ext uri="{BB962C8B-B14F-4D97-AF65-F5344CB8AC3E}">
        <p14:creationId xmlns:p14="http://schemas.microsoft.com/office/powerpoint/2010/main" val="3969474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28</a:t>
            </a:fld>
            <a:endParaRPr lang="en-US" altLang="en-US"/>
          </a:p>
        </p:txBody>
      </p:sp>
    </p:spTree>
    <p:extLst>
      <p:ext uri="{BB962C8B-B14F-4D97-AF65-F5344CB8AC3E}">
        <p14:creationId xmlns:p14="http://schemas.microsoft.com/office/powerpoint/2010/main" val="1171629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29</a:t>
            </a:fld>
            <a:endParaRPr lang="en-US" altLang="en-US"/>
          </a:p>
        </p:txBody>
      </p:sp>
    </p:spTree>
    <p:extLst>
      <p:ext uri="{BB962C8B-B14F-4D97-AF65-F5344CB8AC3E}">
        <p14:creationId xmlns:p14="http://schemas.microsoft.com/office/powerpoint/2010/main" val="506857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30</a:t>
            </a:fld>
            <a:endParaRPr lang="en-US" altLang="en-US"/>
          </a:p>
        </p:txBody>
      </p:sp>
    </p:spTree>
    <p:extLst>
      <p:ext uri="{BB962C8B-B14F-4D97-AF65-F5344CB8AC3E}">
        <p14:creationId xmlns:p14="http://schemas.microsoft.com/office/powerpoint/2010/main" val="384008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3</a:t>
            </a:fld>
            <a:endParaRPr lang="en-US" altLang="en-US"/>
          </a:p>
        </p:txBody>
      </p:sp>
    </p:spTree>
    <p:extLst>
      <p:ext uri="{BB962C8B-B14F-4D97-AF65-F5344CB8AC3E}">
        <p14:creationId xmlns:p14="http://schemas.microsoft.com/office/powerpoint/2010/main" val="1036509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https://ec.europa.eu/commission/presscorner/detail/en/IP_10_1624</a:t>
            </a:r>
          </a:p>
        </p:txBody>
      </p:sp>
      <p:sp>
        <p:nvSpPr>
          <p:cNvPr id="4" name="Date Placeholder 3"/>
          <p:cNvSpPr>
            <a:spLocks noGrp="1"/>
          </p:cNvSpPr>
          <p:nvPr>
            <p:ph type="dt" idx="10"/>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11"/>
          </p:nvPr>
        </p:nvSpPr>
        <p:spPr/>
        <p:txBody>
          <a:bodyPr/>
          <a:lstStyle/>
          <a:p>
            <a:fld id="{B687A2CD-3199-4C32-A7BE-6608E212D1A3}" type="slidenum">
              <a:rPr lang="en-US" altLang="en-US" smtClean="0"/>
              <a:pPr/>
              <a:t>31</a:t>
            </a:fld>
            <a:endParaRPr lang="en-US" altLang="en-US"/>
          </a:p>
        </p:txBody>
      </p:sp>
    </p:spTree>
    <p:extLst>
      <p:ext uri="{BB962C8B-B14F-4D97-AF65-F5344CB8AC3E}">
        <p14:creationId xmlns:p14="http://schemas.microsoft.com/office/powerpoint/2010/main" val="2226723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https://gs.statcounter.com/search-engine-market-share/all/europe/#monthly-200901-202410	</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32</a:t>
            </a:fld>
            <a:endParaRPr lang="en-US" altLang="en-US"/>
          </a:p>
        </p:txBody>
      </p:sp>
    </p:spTree>
    <p:extLst>
      <p:ext uri="{BB962C8B-B14F-4D97-AF65-F5344CB8AC3E}">
        <p14:creationId xmlns:p14="http://schemas.microsoft.com/office/powerpoint/2010/main" val="165981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https://www.justice.gov/opa/pr/justice-department-sues-monopolist-google-violating-antitrust-laws</a:t>
            </a:r>
          </a:p>
        </p:txBody>
      </p:sp>
      <p:sp>
        <p:nvSpPr>
          <p:cNvPr id="4" name="Date Placeholder 3"/>
          <p:cNvSpPr>
            <a:spLocks noGrp="1"/>
          </p:cNvSpPr>
          <p:nvPr>
            <p:ph type="dt" idx="10"/>
          </p:nvPr>
        </p:nvSpPr>
        <p:spPr/>
        <p:txBody>
          <a:bodyPr/>
          <a:lstStyle/>
          <a:p>
            <a:pPr>
              <a:defRPr/>
            </a:pPr>
            <a:fld id="{C9C16575-0D57-4E9B-B449-DC640487852D}" type="datetime1">
              <a:rPr lang="en-US" altLang="en-US" smtClean="0"/>
              <a:t>11/20/2025</a:t>
            </a:fld>
            <a:endParaRPr lang="en-US" altLang="en-US"/>
          </a:p>
        </p:txBody>
      </p:sp>
      <p:sp>
        <p:nvSpPr>
          <p:cNvPr id="5" name="Slide Number Placeholder 4"/>
          <p:cNvSpPr>
            <a:spLocks noGrp="1"/>
          </p:cNvSpPr>
          <p:nvPr>
            <p:ph type="sldNum" sz="quarter" idx="11"/>
          </p:nvPr>
        </p:nvSpPr>
        <p:spPr/>
        <p:txBody>
          <a:bodyPr/>
          <a:lstStyle/>
          <a:p>
            <a:fld id="{288CEA24-98ED-4333-8D4D-7FF4F2727D99}" type="slidenum">
              <a:rPr lang="en-US" altLang="en-US" smtClean="0"/>
              <a:pPr/>
              <a:t>33</a:t>
            </a:fld>
            <a:endParaRPr lang="en-US" altLang="en-US"/>
          </a:p>
        </p:txBody>
      </p:sp>
    </p:spTree>
    <p:extLst>
      <p:ext uri="{BB962C8B-B14F-4D97-AF65-F5344CB8AC3E}">
        <p14:creationId xmlns:p14="http://schemas.microsoft.com/office/powerpoint/2010/main" val="2996215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https://www.justice.gov/opa/pr/justice-department-sues-monopolist-google-violating-antitrust-laws</a:t>
            </a:r>
          </a:p>
        </p:txBody>
      </p:sp>
      <p:sp>
        <p:nvSpPr>
          <p:cNvPr id="4" name="Date Placeholder 3"/>
          <p:cNvSpPr>
            <a:spLocks noGrp="1"/>
          </p:cNvSpPr>
          <p:nvPr>
            <p:ph type="dt" idx="10"/>
          </p:nvPr>
        </p:nvSpPr>
        <p:spPr/>
        <p:txBody>
          <a:bodyPr/>
          <a:lstStyle/>
          <a:p>
            <a:pPr>
              <a:defRPr/>
            </a:pPr>
            <a:fld id="{C9C16575-0D57-4E9B-B449-DC640487852D}" type="datetime1">
              <a:rPr lang="en-US" altLang="en-US" smtClean="0"/>
              <a:t>11/20/2025</a:t>
            </a:fld>
            <a:endParaRPr lang="en-US" altLang="en-US"/>
          </a:p>
        </p:txBody>
      </p:sp>
      <p:sp>
        <p:nvSpPr>
          <p:cNvPr id="5" name="Slide Number Placeholder 4"/>
          <p:cNvSpPr>
            <a:spLocks noGrp="1"/>
          </p:cNvSpPr>
          <p:nvPr>
            <p:ph type="sldNum" sz="quarter" idx="11"/>
          </p:nvPr>
        </p:nvSpPr>
        <p:spPr/>
        <p:txBody>
          <a:bodyPr/>
          <a:lstStyle/>
          <a:p>
            <a:fld id="{288CEA24-98ED-4333-8D4D-7FF4F2727D99}" type="slidenum">
              <a:rPr lang="en-US" altLang="en-US" smtClean="0"/>
              <a:pPr/>
              <a:t>34</a:t>
            </a:fld>
            <a:endParaRPr lang="en-US" altLang="en-US"/>
          </a:p>
        </p:txBody>
      </p:sp>
    </p:spTree>
    <p:extLst>
      <p:ext uri="{BB962C8B-B14F-4D97-AF65-F5344CB8AC3E}">
        <p14:creationId xmlns:p14="http://schemas.microsoft.com/office/powerpoint/2010/main" val="3325791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https://www.justice.gov/opa/pr/justice-department-sues-google-monopolizing-digital-advertising-technologies</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35</a:t>
            </a:fld>
            <a:endParaRPr lang="en-US" altLang="en-US"/>
          </a:p>
        </p:txBody>
      </p:sp>
    </p:spTree>
    <p:extLst>
      <p:ext uri="{BB962C8B-B14F-4D97-AF65-F5344CB8AC3E}">
        <p14:creationId xmlns:p14="http://schemas.microsoft.com/office/powerpoint/2010/main" val="2581926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https://www.justice.gov/opa/pr/justice-department-sues-google-monopolizing-digital-advertising-technologies</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36</a:t>
            </a:fld>
            <a:endParaRPr lang="en-US" altLang="en-US"/>
          </a:p>
        </p:txBody>
      </p:sp>
    </p:spTree>
    <p:extLst>
      <p:ext uri="{BB962C8B-B14F-4D97-AF65-F5344CB8AC3E}">
        <p14:creationId xmlns:p14="http://schemas.microsoft.com/office/powerpoint/2010/main" val="2546733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https://www.nytimes.com/2025/04/17/technology/google-ad-tech-antitrust-ruling.html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11/20/2025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37</a:t>
            </a:fld>
            <a:endParaRPr lang="en-US" altLang="en-US"/>
          </a:p>
        </p:txBody>
      </p:sp>
    </p:spTree>
    <p:extLst>
      <p:ext uri="{BB962C8B-B14F-4D97-AF65-F5344CB8AC3E}">
        <p14:creationId xmlns:p14="http://schemas.microsoft.com/office/powerpoint/2010/main" val="218006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11/20/2025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38</a:t>
            </a:fld>
            <a:endParaRPr lang="en-US" altLang="en-US"/>
          </a:p>
        </p:txBody>
      </p:sp>
    </p:spTree>
    <p:extLst>
      <p:ext uri="{BB962C8B-B14F-4D97-AF65-F5344CB8AC3E}">
        <p14:creationId xmlns:p14="http://schemas.microsoft.com/office/powerpoint/2010/main" val="164453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https://www.apple.com/newsroom/2003/01/07Apple-Unveils-Safari/</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41</a:t>
            </a:fld>
            <a:endParaRPr lang="en-US" altLang="en-US"/>
          </a:p>
        </p:txBody>
      </p:sp>
    </p:spTree>
    <p:extLst>
      <p:ext uri="{BB962C8B-B14F-4D97-AF65-F5344CB8AC3E}">
        <p14:creationId xmlns:p14="http://schemas.microsoft.com/office/powerpoint/2010/main" val="1770957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https://www.bloomberg.com/news/articles/2023-10-10/google-s-pichai-decried-bad-optics-of-apple-search-engine-deal</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42</a:t>
            </a:fld>
            <a:endParaRPr lang="en-US" altLang="en-US"/>
          </a:p>
        </p:txBody>
      </p:sp>
    </p:spTree>
    <p:extLst>
      <p:ext uri="{BB962C8B-B14F-4D97-AF65-F5344CB8AC3E}">
        <p14:creationId xmlns:p14="http://schemas.microsoft.com/office/powerpoint/2010/main" val="14023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4</a:t>
            </a:fld>
            <a:endParaRPr lang="en-US" altLang="en-US"/>
          </a:p>
        </p:txBody>
      </p:sp>
    </p:spTree>
    <p:extLst>
      <p:ext uri="{BB962C8B-B14F-4D97-AF65-F5344CB8AC3E}">
        <p14:creationId xmlns:p14="http://schemas.microsoft.com/office/powerpoint/2010/main" val="3226215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https://gs.statcounter.com/platform-market-share/desktop-mobile-tablet/united-states-of-america#monthly-200901-202410</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58</a:t>
            </a:fld>
            <a:endParaRPr lang="en-US" altLang="en-US"/>
          </a:p>
        </p:txBody>
      </p:sp>
    </p:spTree>
    <p:extLst>
      <p:ext uri="{BB962C8B-B14F-4D97-AF65-F5344CB8AC3E}">
        <p14:creationId xmlns:p14="http://schemas.microsoft.com/office/powerpoint/2010/main" val="11477288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https://gs.statcounter.com/os-market-share/desktop/united-states-of-america#monthly-200901-202410</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59</a:t>
            </a:fld>
            <a:endParaRPr lang="en-US" altLang="en-US"/>
          </a:p>
        </p:txBody>
      </p:sp>
    </p:spTree>
    <p:extLst>
      <p:ext uri="{BB962C8B-B14F-4D97-AF65-F5344CB8AC3E}">
        <p14:creationId xmlns:p14="http://schemas.microsoft.com/office/powerpoint/2010/main" val="3973164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https://gs.statcounter.com/browser-market-share/all/united-states-of-america/#monthly-200901-202410</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60</a:t>
            </a:fld>
            <a:endParaRPr lang="en-US" altLang="en-US"/>
          </a:p>
        </p:txBody>
      </p:sp>
    </p:spTree>
    <p:extLst>
      <p:ext uri="{BB962C8B-B14F-4D97-AF65-F5344CB8AC3E}">
        <p14:creationId xmlns:p14="http://schemas.microsoft.com/office/powerpoint/2010/main" val="696350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https://www.google.com/search?q=Internet%20Explorer%20default%20search%20engine%202008&amp;client=app-meta-metaai-sa-r</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61</a:t>
            </a:fld>
            <a:endParaRPr lang="en-US" altLang="en-US"/>
          </a:p>
        </p:txBody>
      </p:sp>
    </p:spTree>
    <p:extLst>
      <p:ext uri="{BB962C8B-B14F-4D97-AF65-F5344CB8AC3E}">
        <p14:creationId xmlns:p14="http://schemas.microsoft.com/office/powerpoint/2010/main" val="4069226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https://gs.statcounter.com/search-engine-market-share/all/united-states-of-america/#monthly-200901-202410</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62</a:t>
            </a:fld>
            <a:endParaRPr lang="en-US" altLang="en-US"/>
          </a:p>
        </p:txBody>
      </p:sp>
    </p:spTree>
    <p:extLst>
      <p:ext uri="{BB962C8B-B14F-4D97-AF65-F5344CB8AC3E}">
        <p14:creationId xmlns:p14="http://schemas.microsoft.com/office/powerpoint/2010/main" val="523367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5</a:t>
            </a:fld>
            <a:endParaRPr lang="en-US" altLang="en-US"/>
          </a:p>
        </p:txBody>
      </p:sp>
    </p:spTree>
    <p:extLst>
      <p:ext uri="{BB962C8B-B14F-4D97-AF65-F5344CB8AC3E}">
        <p14:creationId xmlns:p14="http://schemas.microsoft.com/office/powerpoint/2010/main" val="3569005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a:t>
            </a:fld>
            <a:endParaRPr lang="en-US" altLang="en-US"/>
          </a:p>
        </p:txBody>
      </p:sp>
    </p:spTree>
    <p:extLst>
      <p:ext uri="{BB962C8B-B14F-4D97-AF65-F5344CB8AC3E}">
        <p14:creationId xmlns:p14="http://schemas.microsoft.com/office/powerpoint/2010/main" val="2310959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a:t>
            </a:fld>
            <a:endParaRPr lang="en-US" altLang="en-US"/>
          </a:p>
        </p:txBody>
      </p:sp>
    </p:spTree>
    <p:extLst>
      <p:ext uri="{BB962C8B-B14F-4D97-AF65-F5344CB8AC3E}">
        <p14:creationId xmlns:p14="http://schemas.microsoft.com/office/powerpoint/2010/main" val="2685282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8</a:t>
            </a:fld>
            <a:endParaRPr lang="en-US" altLang="en-US"/>
          </a:p>
        </p:txBody>
      </p:sp>
    </p:spTree>
    <p:extLst>
      <p:ext uri="{BB962C8B-B14F-4D97-AF65-F5344CB8AC3E}">
        <p14:creationId xmlns:p14="http://schemas.microsoft.com/office/powerpoint/2010/main" val="2093631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11/20/2025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9</a:t>
            </a:fld>
            <a:endParaRPr lang="en-US" altLang="en-US"/>
          </a:p>
        </p:txBody>
      </p:sp>
    </p:spTree>
    <p:extLst>
      <p:ext uri="{BB962C8B-B14F-4D97-AF65-F5344CB8AC3E}">
        <p14:creationId xmlns:p14="http://schemas.microsoft.com/office/powerpoint/2010/main" val="2563637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23F8BDD3-D26E-429B-8110-EB95361CB47A}" type="datetime4">
              <a:rPr lang="en-US" smtClean="0"/>
              <a:t>November 20,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2000-12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4D0AC881-CE2B-4931-B665-1992A3F4D9EB}" type="slidenum">
              <a:rPr lang="en-US" altLang="en-US"/>
              <a:pPr/>
              <a:t>‹#›</a:t>
            </a:fld>
            <a:endParaRPr lang="en-US" altLang="en-US"/>
          </a:p>
        </p:txBody>
      </p:sp>
    </p:spTree>
    <p:extLst>
      <p:ext uri="{BB962C8B-B14F-4D97-AF65-F5344CB8AC3E}">
        <p14:creationId xmlns:p14="http://schemas.microsoft.com/office/powerpoint/2010/main" val="2960645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AD90C56E-EE73-43A9-B66D-3D56C2AE4478}" type="datetime4">
              <a:rPr lang="en-US" smtClean="0"/>
              <a:t>November 20,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D69FBF7C-CF92-4B56-B133-167531562766}" type="slidenum">
              <a:rPr lang="en-US" altLang="en-US"/>
              <a:pPr/>
              <a:t>‹#›</a:t>
            </a:fld>
            <a:endParaRPr lang="en-US" altLang="en-US"/>
          </a:p>
        </p:txBody>
      </p:sp>
    </p:spTree>
    <p:extLst>
      <p:ext uri="{BB962C8B-B14F-4D97-AF65-F5344CB8AC3E}">
        <p14:creationId xmlns:p14="http://schemas.microsoft.com/office/powerpoint/2010/main" val="1531109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B4B2DB74-D450-4AB6-B36C-A5A05DFB8A1E}" type="datetime4">
              <a:rPr lang="en-US" smtClean="0"/>
              <a:t>November 20,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E267FA4-9B8B-4900-8527-5B0E7E7AEEC0}" type="slidenum">
              <a:rPr lang="en-US" altLang="en-US"/>
              <a:pPr/>
              <a:t>‹#›</a:t>
            </a:fld>
            <a:endParaRPr lang="en-US" altLang="en-US"/>
          </a:p>
        </p:txBody>
      </p:sp>
    </p:spTree>
    <p:extLst>
      <p:ext uri="{BB962C8B-B14F-4D97-AF65-F5344CB8AC3E}">
        <p14:creationId xmlns:p14="http://schemas.microsoft.com/office/powerpoint/2010/main" val="1127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67ACC448-C4FE-46D2-A83B-F1B1A33F2EEE}" type="datetime4">
              <a:rPr lang="en-US" smtClean="0"/>
              <a:t>November 20,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C9CBE4FA-6BD7-4514-957D-C7E80A6686AE}" type="slidenum">
              <a:rPr lang="en-US" altLang="en-US"/>
              <a:pPr/>
              <a:t>‹#›</a:t>
            </a:fld>
            <a:endParaRPr lang="en-US" altLang="en-US"/>
          </a:p>
        </p:txBody>
      </p:sp>
    </p:spTree>
    <p:extLst>
      <p:ext uri="{BB962C8B-B14F-4D97-AF65-F5344CB8AC3E}">
        <p14:creationId xmlns:p14="http://schemas.microsoft.com/office/powerpoint/2010/main" val="1124935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A9BB65D3-8851-479C-9AFD-E9130CA963EA}" type="slidenum">
              <a:rPr lang="en-US" altLang="en-US"/>
              <a:pPr/>
              <a:t>‹#›</a:t>
            </a:fld>
            <a:endParaRPr lang="en-US" altLang="en-US"/>
          </a:p>
        </p:txBody>
      </p:sp>
    </p:spTree>
    <p:extLst>
      <p:ext uri="{BB962C8B-B14F-4D97-AF65-F5344CB8AC3E}">
        <p14:creationId xmlns:p14="http://schemas.microsoft.com/office/powerpoint/2010/main" val="1610870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D5EC0F1C-39D2-4354-A76C-FBD09C36F3A6}" type="datetime4">
              <a:rPr lang="en-US" smtClean="0"/>
              <a:t>November 20,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333DDBBA-A248-4FF6-9153-72BB68602365}" type="slidenum">
              <a:rPr lang="en-US" altLang="en-US"/>
              <a:pPr/>
              <a:t>‹#›</a:t>
            </a:fld>
            <a:endParaRPr lang="en-US" altLang="en-US"/>
          </a:p>
        </p:txBody>
      </p:sp>
    </p:spTree>
    <p:extLst>
      <p:ext uri="{BB962C8B-B14F-4D97-AF65-F5344CB8AC3E}">
        <p14:creationId xmlns:p14="http://schemas.microsoft.com/office/powerpoint/2010/main" val="4115237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AA37A2D0-B5E9-47AC-B36B-34F5562EB1AE}" type="datetime4">
              <a:rPr lang="en-US" smtClean="0"/>
              <a:t>November 20,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738CC13-4CB2-46A0-B63C-E029290DBA35}" type="slidenum">
              <a:rPr lang="en-US" altLang="en-US"/>
              <a:pPr/>
              <a:t>‹#›</a:t>
            </a:fld>
            <a:endParaRPr lang="en-US" altLang="en-US"/>
          </a:p>
        </p:txBody>
      </p:sp>
    </p:spTree>
    <p:extLst>
      <p:ext uri="{BB962C8B-B14F-4D97-AF65-F5344CB8AC3E}">
        <p14:creationId xmlns:p14="http://schemas.microsoft.com/office/powerpoint/2010/main" val="2507654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DC0DAB58-52BE-4C8F-A44B-8B2A759EB65D}" type="datetime4">
              <a:rPr lang="en-US" smtClean="0"/>
              <a:t>November 20,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FFDD4497-3A41-4B35-B6DA-BF17300563F9}" type="slidenum">
              <a:rPr lang="en-US" altLang="en-US"/>
              <a:pPr/>
              <a:t>‹#›</a:t>
            </a:fld>
            <a:endParaRPr lang="en-US" altLang="en-US"/>
          </a:p>
        </p:txBody>
      </p:sp>
    </p:spTree>
    <p:extLst>
      <p:ext uri="{BB962C8B-B14F-4D97-AF65-F5344CB8AC3E}">
        <p14:creationId xmlns:p14="http://schemas.microsoft.com/office/powerpoint/2010/main" val="84522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799206B7-3FD8-450E-A9C3-4FA23D427247}" type="datetime4">
              <a:rPr lang="en-US" smtClean="0"/>
              <a:t>November 20,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61FBED3C-FAB8-49B5-BEEA-CD66F45BBE3F}" type="slidenum">
              <a:rPr lang="en-US" altLang="en-US"/>
              <a:pPr/>
              <a:t>‹#›</a:t>
            </a:fld>
            <a:endParaRPr lang="en-US" altLang="en-US"/>
          </a:p>
        </p:txBody>
      </p:sp>
    </p:spTree>
    <p:extLst>
      <p:ext uri="{BB962C8B-B14F-4D97-AF65-F5344CB8AC3E}">
        <p14:creationId xmlns:p14="http://schemas.microsoft.com/office/powerpoint/2010/main" val="1377480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8BC2691F-CDA9-4D2F-9E4A-08626480EE0D}" type="datetime4">
              <a:rPr lang="en-US" smtClean="0"/>
              <a:t>November 20,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C491F945-C11D-423F-9A26-A89AB4A0FF39}" type="slidenum">
              <a:rPr lang="en-US" altLang="en-US"/>
              <a:pPr/>
              <a:t>‹#›</a:t>
            </a:fld>
            <a:endParaRPr lang="en-US" altLang="en-US"/>
          </a:p>
        </p:txBody>
      </p:sp>
    </p:spTree>
    <p:extLst>
      <p:ext uri="{BB962C8B-B14F-4D97-AF65-F5344CB8AC3E}">
        <p14:creationId xmlns:p14="http://schemas.microsoft.com/office/powerpoint/2010/main" val="442260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4DB342B-169B-482D-B7B0-D060A7FD6170}" type="datetime4">
              <a:rPr lang="en-US" smtClean="0"/>
              <a:t>November 20,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797893C-893B-4C27-AA2E-3CBA50B6934B}" type="slidenum">
              <a:rPr lang="en-US" altLang="en-US"/>
              <a:pPr/>
              <a:t>‹#›</a:t>
            </a:fld>
            <a:endParaRPr lang="en-US" altLang="en-US"/>
          </a:p>
        </p:txBody>
      </p:sp>
    </p:spTree>
    <p:extLst>
      <p:ext uri="{BB962C8B-B14F-4D97-AF65-F5344CB8AC3E}">
        <p14:creationId xmlns:p14="http://schemas.microsoft.com/office/powerpoint/2010/main" val="2500367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2B34A918-AB9F-4EC7-8F21-99B7EC8CE0A4}" type="datetime4">
              <a:rPr lang="en-US" smtClean="0"/>
              <a:t>November 20,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551AC9D2-18D7-4366-B7A9-E9A77E20372C}" type="slidenum">
              <a:rPr lang="en-US" altLang="en-US"/>
              <a:pPr/>
              <a:t>‹#›</a:t>
            </a:fld>
            <a:endParaRPr lang="en-US" altLang="en-US"/>
          </a:p>
        </p:txBody>
      </p:sp>
    </p:spTree>
    <p:extLst>
      <p:ext uri="{BB962C8B-B14F-4D97-AF65-F5344CB8AC3E}">
        <p14:creationId xmlns:p14="http://schemas.microsoft.com/office/powerpoint/2010/main" val="29086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A31193CA-9B5C-43D9-A307-9FFA5DF5A78E}" type="datetime4">
              <a:rPr lang="en-US" smtClean="0"/>
              <a:t>November 20,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2000-12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F8AB75ED-CDF2-4552-82EF-A5790327E7B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1"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0.tmp"/></Relationships>
</file>

<file path=ppt/slides/_rels/slide16.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4.tmp"/></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0.tmp"/></Relationships>
</file>

<file path=ppt/slides/_rels/slide22.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1.tmp"/></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3.tmp"/></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3.tmp"/></Relationships>
</file>

<file path=ppt/slides/_rels/slide35.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7.tmp"/></Relationships>
</file>

<file path=ppt/slides/_rels/slide38.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5.tmp"/></Relationships>
</file>

<file path=ppt/slides/_rels/slide43.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62.tmp"/></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4.tmp"/></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66.tmp"/></Relationships>
</file>

<file path=ppt/slides/_rels/slide61.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69.tmp"/></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400" dirty="0"/>
              <a:t>Class 24: Thurs 20 Nov 2025</a:t>
            </a:r>
            <a:br>
              <a:rPr lang="en-US" sz="2400" dirty="0"/>
            </a:br>
            <a:r>
              <a:rPr lang="en-US" sz="2400" dirty="0"/>
              <a:t>Antitrust Fall 2025</a:t>
            </a:r>
            <a:br>
              <a:rPr lang="en-US" sz="2400" dirty="0"/>
            </a:br>
            <a:br>
              <a:rPr lang="en-US" sz="2400" dirty="0"/>
            </a:br>
            <a:br>
              <a:rPr lang="en-US" sz="2400" dirty="0"/>
            </a:br>
            <a:br>
              <a:rPr lang="en-US" sz="2400" dirty="0"/>
            </a:br>
            <a:r>
              <a:rPr lang="en-US" sz="5400" dirty="0"/>
              <a:t>Google Search</a:t>
            </a:r>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 2012-25 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2846" y="-2"/>
            <a:ext cx="411915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Original Google Homepage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10476395" y="6488668"/>
            <a:ext cx="17156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11 Nov 1998</a:t>
            </a:r>
          </a:p>
        </p:txBody>
      </p:sp>
      <p:pic>
        <p:nvPicPr>
          <p:cNvPr id="9" name="Picture 2">
            <a:extLst>
              <a:ext uri="{FF2B5EF4-FFF2-40B4-BE49-F238E27FC236}">
                <a16:creationId xmlns:a16="http://schemas.microsoft.com/office/drawing/2014/main" id="{4C35DCCD-E59E-7144-9440-AC94789C5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33" t="13318" r="33655" b="42107"/>
          <a:stretch>
            <a:fillRect/>
          </a:stretch>
        </p:blipFill>
        <p:spPr bwMode="auto">
          <a:xfrm>
            <a:off x="1405481" y="496388"/>
            <a:ext cx="9500207" cy="5910655"/>
          </a:xfrm>
          <a:prstGeom prst="rect">
            <a:avLst/>
          </a:prstGeom>
          <a:noFill/>
          <a:ln w="63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42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417" y="-2"/>
            <a:ext cx="1506584"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Adwords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10738131" y="6488668"/>
            <a:ext cx="145386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27 Oct 2000</a:t>
            </a:r>
          </a:p>
        </p:txBody>
      </p:sp>
      <p:pic>
        <p:nvPicPr>
          <p:cNvPr id="8" name="Picture 2">
            <a:extLst>
              <a:ext uri="{FF2B5EF4-FFF2-40B4-BE49-F238E27FC236}">
                <a16:creationId xmlns:a16="http://schemas.microsoft.com/office/drawing/2014/main" id="{4B8C3AA6-F5A0-4E41-BAAE-22627CFD9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179" t="43169" r="12218" b="19553"/>
          <a:stretch>
            <a:fillRect/>
          </a:stretch>
        </p:blipFill>
        <p:spPr bwMode="auto">
          <a:xfrm>
            <a:off x="1840394" y="145801"/>
            <a:ext cx="8636001" cy="61904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6629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4722" y="-2"/>
            <a:ext cx="6677279" cy="40055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Market Power in </a:t>
            </a:r>
            <a:r>
              <a:rPr lang="en-US" sz="2400" dirty="0" err="1">
                <a:solidFill>
                  <a:schemeClr val="accent4">
                    <a:lumMod val="75000"/>
                    <a:lumOff val="25000"/>
                  </a:schemeClr>
                </a:solidFill>
                <a:latin typeface="+mn-lt"/>
                <a:cs typeface="Times New Roman" panose="02020603050405020304" pitchFamily="18" charset="0"/>
              </a:rPr>
              <a:t>Adv</a:t>
            </a:r>
            <a:r>
              <a:rPr lang="en-US" sz="2400" dirty="0">
                <a:solidFill>
                  <a:schemeClr val="accent4">
                    <a:lumMod val="75000"/>
                    <a:lumOff val="25000"/>
                  </a:schemeClr>
                </a:solidFill>
                <a:latin typeface="+mn-lt"/>
                <a:cs typeface="Times New Roman" panose="02020603050405020304" pitchFamily="18" charset="0"/>
              </a:rPr>
              <a:t> Markets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2">
            <a:extLst>
              <a:ext uri="{FF2B5EF4-FFF2-40B4-BE49-F238E27FC236}">
                <a16:creationId xmlns:a16="http://schemas.microsoft.com/office/drawing/2014/main" id="{F11986B7-842D-1D49-8ACF-A6B3C43D4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33" t="13318" r="33655" b="42107"/>
          <a:stretch>
            <a:fillRect/>
          </a:stretch>
        </p:blipFill>
        <p:spPr bwMode="auto">
          <a:xfrm>
            <a:off x="406400" y="488126"/>
            <a:ext cx="9415375" cy="58578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EBBE33BB-C945-274B-A29B-D69EE12C0C7E}"/>
              </a:ext>
            </a:extLst>
          </p:cNvPr>
          <p:cNvSpPr txBox="1">
            <a:spLocks noChangeArrowheads="1"/>
          </p:cNvSpPr>
          <p:nvPr/>
        </p:nvSpPr>
        <p:spPr bwMode="auto">
          <a:xfrm>
            <a:off x="3482410" y="1805098"/>
            <a:ext cx="8404789" cy="1569660"/>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defRPr/>
            </a:pPr>
            <a:r>
              <a:rPr lang="en-US" sz="3200" b="1" dirty="0">
                <a:solidFill>
                  <a:schemeClr val="bg1"/>
                </a:solidFill>
                <a:latin typeface="+mn-lt"/>
              </a:rPr>
              <a:t>Media markets such as radio and TV</a:t>
            </a:r>
          </a:p>
          <a:p>
            <a:pPr>
              <a:defRPr/>
            </a:pPr>
            <a:r>
              <a:rPr lang="en-US" sz="3200" b="1" dirty="0">
                <a:solidFill>
                  <a:schemeClr val="bg1"/>
                </a:solidFill>
                <a:latin typeface="+mn-lt"/>
              </a:rPr>
              <a:t>Competition always a click away and (historically) zero cash price to viewers</a:t>
            </a:r>
          </a:p>
        </p:txBody>
      </p:sp>
      <p:sp>
        <p:nvSpPr>
          <p:cNvPr id="11" name="Text Box 5">
            <a:extLst>
              <a:ext uri="{FF2B5EF4-FFF2-40B4-BE49-F238E27FC236}">
                <a16:creationId xmlns:a16="http://schemas.microsoft.com/office/drawing/2014/main" id="{7432EF1F-60A0-8248-A163-4EA297C0E7EC}"/>
              </a:ext>
            </a:extLst>
          </p:cNvPr>
          <p:cNvSpPr txBox="1">
            <a:spLocks noChangeArrowheads="1"/>
          </p:cNvSpPr>
          <p:nvPr/>
        </p:nvSpPr>
        <p:spPr bwMode="auto">
          <a:xfrm>
            <a:off x="3463419" y="4261501"/>
            <a:ext cx="8404789" cy="1569660"/>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defRPr/>
            </a:pPr>
            <a:r>
              <a:rPr lang="en-US" sz="3200" b="1" dirty="0">
                <a:solidFill>
                  <a:schemeClr val="bg1"/>
                </a:solidFill>
                <a:latin typeface="+mn-lt"/>
              </a:rPr>
              <a:t>Exercise market power against consumers (raise prices to consumers) through advertising volume and intensity</a:t>
            </a:r>
          </a:p>
        </p:txBody>
      </p:sp>
    </p:spTree>
    <p:extLst>
      <p:ext uri="{BB962C8B-B14F-4D97-AF65-F5344CB8AC3E}">
        <p14:creationId xmlns:p14="http://schemas.microsoft.com/office/powerpoint/2010/main" val="119006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2696" y="-2"/>
            <a:ext cx="4029305" cy="360691"/>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Forbes Magazine Website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2" name="Picture 5" descr="Welcome to Forbes - Microsoft Internet Explorer provided by University of Chicago Law School">
            <a:extLst>
              <a:ext uri="{FF2B5EF4-FFF2-40B4-BE49-F238E27FC236}">
                <a16:creationId xmlns:a16="http://schemas.microsoft.com/office/drawing/2014/main" id="{A78BC8AA-E238-014E-BCA2-D84E616F06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53" y="179457"/>
            <a:ext cx="7756296" cy="629754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5">
            <a:extLst>
              <a:ext uri="{FF2B5EF4-FFF2-40B4-BE49-F238E27FC236}">
                <a16:creationId xmlns:a16="http://schemas.microsoft.com/office/drawing/2014/main" id="{309F12BA-BF18-4A4C-B10E-44F97EA01743}"/>
              </a:ext>
            </a:extLst>
          </p:cNvPr>
          <p:cNvSpPr txBox="1">
            <a:spLocks noChangeArrowheads="1"/>
          </p:cNvSpPr>
          <p:nvPr/>
        </p:nvSpPr>
        <p:spPr bwMode="auto">
          <a:xfrm>
            <a:off x="3953241" y="878373"/>
            <a:ext cx="7214835" cy="1077218"/>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defRPr/>
            </a:pPr>
            <a:r>
              <a:rPr lang="en-US" sz="3200" b="1" dirty="0">
                <a:solidFill>
                  <a:schemeClr val="bg1"/>
                </a:solidFill>
                <a:latin typeface="+mn-lt"/>
              </a:rPr>
              <a:t>Ad-supported media companies degrade content</a:t>
            </a:r>
          </a:p>
        </p:txBody>
      </p:sp>
      <p:sp>
        <p:nvSpPr>
          <p:cNvPr id="14" name="Text Box 5">
            <a:extLst>
              <a:ext uri="{FF2B5EF4-FFF2-40B4-BE49-F238E27FC236}">
                <a16:creationId xmlns:a16="http://schemas.microsoft.com/office/drawing/2014/main" id="{FD66E3F9-9A04-C541-9E97-C9FC199C5763}"/>
              </a:ext>
            </a:extLst>
          </p:cNvPr>
          <p:cNvSpPr txBox="1">
            <a:spLocks noChangeArrowheads="1"/>
          </p:cNvSpPr>
          <p:nvPr/>
        </p:nvSpPr>
        <p:spPr bwMode="auto">
          <a:xfrm>
            <a:off x="3953241" y="2316204"/>
            <a:ext cx="7214835" cy="1569660"/>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defRPr/>
            </a:pPr>
            <a:r>
              <a:rPr lang="en-US" sz="3200" b="1" dirty="0">
                <a:solidFill>
                  <a:schemeClr val="bg1"/>
                </a:solidFill>
                <a:latin typeface="+mn-lt"/>
              </a:rPr>
              <a:t>For a media company with market power: have lots of ads as a legitimate exercise of market power </a:t>
            </a:r>
          </a:p>
        </p:txBody>
      </p:sp>
      <p:sp>
        <p:nvSpPr>
          <p:cNvPr id="15" name="Text Box 5">
            <a:extLst>
              <a:ext uri="{FF2B5EF4-FFF2-40B4-BE49-F238E27FC236}">
                <a16:creationId xmlns:a16="http://schemas.microsoft.com/office/drawing/2014/main" id="{7E36D4ED-DC4A-4842-ADB1-BE0343825FC8}"/>
              </a:ext>
            </a:extLst>
          </p:cNvPr>
          <p:cNvSpPr txBox="1">
            <a:spLocks noChangeArrowheads="1"/>
          </p:cNvSpPr>
          <p:nvPr/>
        </p:nvSpPr>
        <p:spPr bwMode="auto">
          <a:xfrm>
            <a:off x="3953240" y="4119994"/>
            <a:ext cx="7214835" cy="2062103"/>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lgn="just">
              <a:defRPr/>
            </a:pPr>
            <a:r>
              <a:rPr lang="en-US" sz="3200" b="1" dirty="0">
                <a:solidFill>
                  <a:schemeClr val="bg1"/>
                </a:solidFill>
                <a:latin typeface="+mn-lt"/>
              </a:rPr>
              <a:t>Antitrust will bar media company with market power from using that power to maintain power or increase it</a:t>
            </a:r>
          </a:p>
        </p:txBody>
      </p:sp>
    </p:spTree>
    <p:extLst>
      <p:ext uri="{BB962C8B-B14F-4D97-AF65-F5344CB8AC3E}">
        <p14:creationId xmlns:p14="http://schemas.microsoft.com/office/powerpoint/2010/main" val="300560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2"/>
                                        </p:tgtEl>
                                        <p:attrNameLst>
                                          <p:attrName>style.opacity</p:attrName>
                                        </p:attrNameLst>
                                      </p:cBhvr>
                                      <p:to>
                                        <p:strVal val="0.5"/>
                                      </p:to>
                                    </p:set>
                                    <p:animEffect filter="image" prLst="opacity: 0.5">
                                      <p:cBhvr rctx="IE">
                                        <p:cTn id="7" dur="indefinite"/>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753" y="-2"/>
            <a:ext cx="409124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Aug 2005: G Buys Android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9385068" y="6488668"/>
            <a:ext cx="280693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Engadget</a:t>
            </a:r>
            <a:r>
              <a:rPr lang="en-US" sz="1800" i="0" dirty="0">
                <a:solidFill>
                  <a:schemeClr val="accent4">
                    <a:lumMod val="75000"/>
                    <a:lumOff val="25000"/>
                  </a:schemeClr>
                </a:solidFill>
                <a:latin typeface="+mn-lt"/>
                <a:cs typeface="Times New Roman" panose="02020603050405020304" pitchFamily="18" charset="0"/>
              </a:rPr>
              <a:t> (17 Aug 2005)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10;&#10;Description automatically generated">
            <a:extLst>
              <a:ext uri="{FF2B5EF4-FFF2-40B4-BE49-F238E27FC236}">
                <a16:creationId xmlns:a16="http://schemas.microsoft.com/office/drawing/2014/main" id="{89B0BD2F-AB59-1733-2A9D-8FE384232B6F}"/>
              </a:ext>
            </a:extLst>
          </p:cNvPr>
          <p:cNvPicPr>
            <a:picLocks noChangeAspect="1"/>
          </p:cNvPicPr>
          <p:nvPr/>
        </p:nvPicPr>
        <p:blipFill rotWithShape="1">
          <a:blip r:embed="rId3">
            <a:extLst>
              <a:ext uri="{28A0092B-C50C-407E-A947-70E740481C1C}">
                <a14:useLocalDpi xmlns:a14="http://schemas.microsoft.com/office/drawing/2010/main" val="0"/>
              </a:ext>
            </a:extLst>
          </a:blip>
          <a:srcRect r="26046" b="30303"/>
          <a:stretch/>
        </p:blipFill>
        <p:spPr>
          <a:xfrm>
            <a:off x="197828" y="209003"/>
            <a:ext cx="6229835" cy="6457803"/>
          </a:xfrm>
          <a:prstGeom prst="rect">
            <a:avLst/>
          </a:prstGeom>
          <a:ln>
            <a:solidFill>
              <a:schemeClr val="bg2"/>
            </a:solidFill>
          </a:ln>
        </p:spPr>
      </p:pic>
      <p:pic>
        <p:nvPicPr>
          <p:cNvPr id="8" name="Picture 7" descr="Graphical user interface, text&#10;&#10;Description automatically generated">
            <a:extLst>
              <a:ext uri="{FF2B5EF4-FFF2-40B4-BE49-F238E27FC236}">
                <a16:creationId xmlns:a16="http://schemas.microsoft.com/office/drawing/2014/main" id="{0690A282-7A41-4834-CF82-674598262A51}"/>
              </a:ext>
            </a:extLst>
          </p:cNvPr>
          <p:cNvPicPr>
            <a:picLocks noChangeAspect="1"/>
          </p:cNvPicPr>
          <p:nvPr/>
        </p:nvPicPr>
        <p:blipFill rotWithShape="1">
          <a:blip r:embed="rId3">
            <a:extLst>
              <a:ext uri="{28A0092B-C50C-407E-A947-70E740481C1C}">
                <a14:useLocalDpi xmlns:a14="http://schemas.microsoft.com/office/drawing/2010/main" val="0"/>
              </a:ext>
            </a:extLst>
          </a:blip>
          <a:srcRect l="923" t="28891" r="28421" b="44643"/>
          <a:stretch/>
        </p:blipFill>
        <p:spPr>
          <a:xfrm>
            <a:off x="1866206" y="2152997"/>
            <a:ext cx="9729603" cy="4008704"/>
          </a:xfrm>
          <a:prstGeom prst="rect">
            <a:avLst/>
          </a:prstGeom>
          <a:ln>
            <a:solidFill>
              <a:schemeClr val="bg2"/>
            </a:solidFill>
          </a:ln>
        </p:spPr>
      </p:pic>
    </p:spTree>
    <p:extLst>
      <p:ext uri="{BB962C8B-B14F-4D97-AF65-F5344CB8AC3E}">
        <p14:creationId xmlns:p14="http://schemas.microsoft.com/office/powerpoint/2010/main" val="352575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8093" y="-2"/>
            <a:ext cx="622390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Oct 2008: HTC Dream: 1</a:t>
            </a:r>
            <a:r>
              <a:rPr lang="en-US" sz="2400" baseline="30000" dirty="0">
                <a:solidFill>
                  <a:schemeClr val="accent4">
                    <a:lumMod val="75000"/>
                    <a:lumOff val="25000"/>
                  </a:schemeClr>
                </a:solidFill>
                <a:latin typeface="+mn-lt"/>
                <a:cs typeface="Times New Roman" panose="02020603050405020304" pitchFamily="18" charset="0"/>
              </a:rPr>
              <a:t>st</a:t>
            </a:r>
            <a:r>
              <a:rPr lang="en-US" sz="2400" dirty="0">
                <a:solidFill>
                  <a:schemeClr val="accent4">
                    <a:lumMod val="75000"/>
                    <a:lumOff val="25000"/>
                  </a:schemeClr>
                </a:solidFill>
                <a:latin typeface="+mn-lt"/>
                <a:cs typeface="Times New Roman" panose="02020603050405020304" pitchFamily="18" charset="0"/>
              </a:rPr>
              <a:t> Android Phone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9074604" y="6488668"/>
            <a:ext cx="31173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CrunchGear</a:t>
            </a:r>
            <a:r>
              <a:rPr lang="en-US" sz="1800" i="0" dirty="0">
                <a:solidFill>
                  <a:schemeClr val="accent4">
                    <a:lumMod val="75000"/>
                    <a:lumOff val="25000"/>
                  </a:schemeClr>
                </a:solidFill>
                <a:latin typeface="+mn-lt"/>
                <a:cs typeface="Times New Roman" panose="02020603050405020304" pitchFamily="18" charset="0"/>
              </a:rPr>
              <a:t> (16 Sept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476C6202-EF73-B029-2D38-3F100708DB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7" y="457881"/>
            <a:ext cx="5707847" cy="6242957"/>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3AC90B05-840C-3363-BB6B-C9A58DFC353A}"/>
              </a:ext>
            </a:extLst>
          </p:cNvPr>
          <p:cNvPicPr>
            <a:picLocks noChangeAspect="1"/>
          </p:cNvPicPr>
          <p:nvPr/>
        </p:nvPicPr>
        <p:blipFill rotWithShape="1">
          <a:blip r:embed="rId4">
            <a:extLst>
              <a:ext uri="{28A0092B-C50C-407E-A947-70E740481C1C}">
                <a14:useLocalDpi xmlns:a14="http://schemas.microsoft.com/office/drawing/2010/main" val="0"/>
              </a:ext>
            </a:extLst>
          </a:blip>
          <a:srcRect l="14597" t="30830" r="40187" b="38028"/>
          <a:stretch/>
        </p:blipFill>
        <p:spPr>
          <a:xfrm>
            <a:off x="5499217" y="651162"/>
            <a:ext cx="4322181" cy="3255947"/>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B715C9E6-3555-CFBD-4FE9-B885FD09D458}"/>
              </a:ext>
            </a:extLst>
          </p:cNvPr>
          <p:cNvPicPr>
            <a:picLocks noChangeAspect="1"/>
          </p:cNvPicPr>
          <p:nvPr/>
        </p:nvPicPr>
        <p:blipFill rotWithShape="1">
          <a:blip r:embed="rId4">
            <a:extLst>
              <a:ext uri="{28A0092B-C50C-407E-A947-70E740481C1C}">
                <a14:useLocalDpi xmlns:a14="http://schemas.microsoft.com/office/drawing/2010/main" val="0"/>
              </a:ext>
            </a:extLst>
          </a:blip>
          <a:srcRect l="13987" t="62221" r="41696" b="23953"/>
          <a:stretch/>
        </p:blipFill>
        <p:spPr>
          <a:xfrm>
            <a:off x="4893213" y="3995658"/>
            <a:ext cx="7046739" cy="2404461"/>
          </a:xfrm>
          <a:prstGeom prst="rect">
            <a:avLst/>
          </a:prstGeom>
          <a:ln w="6350">
            <a:solidFill>
              <a:schemeClr val="tx1"/>
            </a:solidFill>
          </a:ln>
        </p:spPr>
      </p:pic>
    </p:spTree>
    <p:extLst>
      <p:ext uri="{BB962C8B-B14F-4D97-AF65-F5344CB8AC3E}">
        <p14:creationId xmlns:p14="http://schemas.microsoft.com/office/powerpoint/2010/main" val="57598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20" y="-1"/>
            <a:ext cx="4145281" cy="40059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Oct 2006: G Buys YouTube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9813174" y="6488668"/>
            <a:ext cx="2378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(9 Oct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C7D4C36E-7EEF-EDD0-A619-63A0CED010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33" y="200298"/>
            <a:ext cx="5910135" cy="6500540"/>
          </a:xfrm>
          <a:prstGeom prst="rect">
            <a:avLst/>
          </a:prstGeom>
          <a:ln>
            <a:solidFill>
              <a:schemeClr val="bg2"/>
            </a:solidFill>
          </a:ln>
        </p:spPr>
      </p:pic>
      <p:pic>
        <p:nvPicPr>
          <p:cNvPr id="8" name="Picture 7" descr="Graphical user interface, text, application&#10;&#10;Description automatically generated">
            <a:extLst>
              <a:ext uri="{FF2B5EF4-FFF2-40B4-BE49-F238E27FC236}">
                <a16:creationId xmlns:a16="http://schemas.microsoft.com/office/drawing/2014/main" id="{3CA8DAFA-FBF6-E812-EDF8-6FBF834BEB0A}"/>
              </a:ext>
            </a:extLst>
          </p:cNvPr>
          <p:cNvPicPr>
            <a:picLocks noChangeAspect="1"/>
          </p:cNvPicPr>
          <p:nvPr/>
        </p:nvPicPr>
        <p:blipFill rotWithShape="1">
          <a:blip r:embed="rId3">
            <a:extLst>
              <a:ext uri="{28A0092B-C50C-407E-A947-70E740481C1C}">
                <a14:useLocalDpi xmlns:a14="http://schemas.microsoft.com/office/drawing/2010/main" val="0"/>
              </a:ext>
            </a:extLst>
          </a:blip>
          <a:srcRect l="23551" t="16142" r="12284" b="60111"/>
          <a:stretch/>
        </p:blipFill>
        <p:spPr>
          <a:xfrm>
            <a:off x="2601858" y="1916186"/>
            <a:ext cx="8841749" cy="3599208"/>
          </a:xfrm>
          <a:prstGeom prst="rect">
            <a:avLst/>
          </a:prstGeom>
          <a:ln>
            <a:solidFill>
              <a:schemeClr val="bg2"/>
            </a:solidFill>
          </a:ln>
        </p:spPr>
      </p:pic>
    </p:spTree>
    <p:extLst>
      <p:ext uri="{BB962C8B-B14F-4D97-AF65-F5344CB8AC3E}">
        <p14:creationId xmlns:p14="http://schemas.microsoft.com/office/powerpoint/2010/main" val="54969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895" y="-2"/>
            <a:ext cx="347610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April 2007: G Buys DC</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9725890" y="6488668"/>
            <a:ext cx="24661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(13 Apr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A55B4796-2768-AA63-8555-1950D6C66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704" y="175953"/>
            <a:ext cx="5932269" cy="6524885"/>
          </a:xfrm>
          <a:prstGeom prst="rect">
            <a:avLst/>
          </a:prstGeom>
          <a:ln>
            <a:solidFill>
              <a:schemeClr val="bg2"/>
            </a:solidFill>
          </a:ln>
        </p:spPr>
      </p:pic>
      <p:pic>
        <p:nvPicPr>
          <p:cNvPr id="8" name="Picture 7" descr="Graphical user interface, text, application&#10;&#10;Description automatically generated">
            <a:extLst>
              <a:ext uri="{FF2B5EF4-FFF2-40B4-BE49-F238E27FC236}">
                <a16:creationId xmlns:a16="http://schemas.microsoft.com/office/drawing/2014/main" id="{EF5A8483-32C3-14AB-60FF-253A50D9EC98}"/>
              </a:ext>
            </a:extLst>
          </p:cNvPr>
          <p:cNvPicPr>
            <a:picLocks noChangeAspect="1"/>
          </p:cNvPicPr>
          <p:nvPr/>
        </p:nvPicPr>
        <p:blipFill rotWithShape="1">
          <a:blip r:embed="rId3">
            <a:extLst>
              <a:ext uri="{28A0092B-C50C-407E-A947-70E740481C1C}">
                <a14:useLocalDpi xmlns:a14="http://schemas.microsoft.com/office/drawing/2010/main" val="0"/>
              </a:ext>
            </a:extLst>
          </a:blip>
          <a:srcRect l="23453" t="15788" r="11318" b="48858"/>
          <a:stretch/>
        </p:blipFill>
        <p:spPr>
          <a:xfrm>
            <a:off x="2547851" y="1300941"/>
            <a:ext cx="7939016" cy="4732714"/>
          </a:xfrm>
          <a:prstGeom prst="rect">
            <a:avLst/>
          </a:prstGeom>
          <a:ln>
            <a:solidFill>
              <a:schemeClr val="bg2"/>
            </a:solidFill>
          </a:ln>
        </p:spPr>
      </p:pic>
    </p:spTree>
    <p:extLst>
      <p:ext uri="{BB962C8B-B14F-4D97-AF65-F5344CB8AC3E}">
        <p14:creationId xmlns:p14="http://schemas.microsoft.com/office/powerpoint/2010/main" val="190631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7880" y="-1"/>
            <a:ext cx="629412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Dec 2007: FTC Declines to Challenge Deal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9933708" y="6488668"/>
            <a:ext cx="225829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(20 Dec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AE46C362-80E0-56CA-2B1E-E08CE3EFF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487" y="513739"/>
            <a:ext cx="5600156" cy="6159595"/>
          </a:xfrm>
          <a:prstGeom prst="rect">
            <a:avLst/>
          </a:prstGeom>
          <a:ln>
            <a:solidFill>
              <a:schemeClr val="bg2"/>
            </a:solidFill>
          </a:ln>
        </p:spPr>
      </p:pic>
      <p:pic>
        <p:nvPicPr>
          <p:cNvPr id="9" name="Picture 8" descr="Graphical user interface, text, application&#10;&#10;Description automatically generated">
            <a:extLst>
              <a:ext uri="{FF2B5EF4-FFF2-40B4-BE49-F238E27FC236}">
                <a16:creationId xmlns:a16="http://schemas.microsoft.com/office/drawing/2014/main" id="{0E67948B-6228-52D3-9DD1-4E381687EBD4}"/>
              </a:ext>
            </a:extLst>
          </p:cNvPr>
          <p:cNvPicPr>
            <a:picLocks noChangeAspect="1"/>
          </p:cNvPicPr>
          <p:nvPr/>
        </p:nvPicPr>
        <p:blipFill rotWithShape="1">
          <a:blip r:embed="rId4">
            <a:extLst>
              <a:ext uri="{28A0092B-C50C-407E-A947-70E740481C1C}">
                <a14:useLocalDpi xmlns:a14="http://schemas.microsoft.com/office/drawing/2010/main" val="0"/>
              </a:ext>
            </a:extLst>
          </a:blip>
          <a:srcRect l="7227" t="32303" r="36379" b="45576"/>
          <a:stretch/>
        </p:blipFill>
        <p:spPr>
          <a:xfrm>
            <a:off x="2186247" y="2828308"/>
            <a:ext cx="4816830" cy="2078182"/>
          </a:xfrm>
          <a:prstGeom prst="rect">
            <a:avLst/>
          </a:prstGeom>
          <a:ln>
            <a:solidFill>
              <a:schemeClr val="bg2"/>
            </a:solidFill>
          </a:ln>
        </p:spPr>
      </p:pic>
      <p:pic>
        <p:nvPicPr>
          <p:cNvPr id="10" name="Picture 9" descr="Graphical user interface, text, application&#10;&#10;Description automatically generated">
            <a:extLst>
              <a:ext uri="{FF2B5EF4-FFF2-40B4-BE49-F238E27FC236}">
                <a16:creationId xmlns:a16="http://schemas.microsoft.com/office/drawing/2014/main" id="{F64BF2B6-7AAE-4950-9EB5-DF4E8F5DD9CF}"/>
              </a:ext>
            </a:extLst>
          </p:cNvPr>
          <p:cNvPicPr>
            <a:picLocks noChangeAspect="1"/>
          </p:cNvPicPr>
          <p:nvPr/>
        </p:nvPicPr>
        <p:blipFill rotWithShape="1">
          <a:blip r:embed="rId4">
            <a:extLst>
              <a:ext uri="{28A0092B-C50C-407E-A947-70E740481C1C}">
                <a14:useLocalDpi xmlns:a14="http://schemas.microsoft.com/office/drawing/2010/main" val="0"/>
              </a:ext>
            </a:extLst>
          </a:blip>
          <a:srcRect l="7227" t="54747" r="36379" b="7030"/>
          <a:stretch/>
        </p:blipFill>
        <p:spPr>
          <a:xfrm>
            <a:off x="7155676" y="2828308"/>
            <a:ext cx="4767837" cy="3554275"/>
          </a:xfrm>
          <a:prstGeom prst="rect">
            <a:avLst/>
          </a:prstGeom>
          <a:ln>
            <a:solidFill>
              <a:schemeClr val="bg2"/>
            </a:solidFill>
          </a:ln>
        </p:spPr>
      </p:pic>
    </p:spTree>
    <p:extLst>
      <p:ext uri="{BB962C8B-B14F-4D97-AF65-F5344CB8AC3E}">
        <p14:creationId xmlns:p14="http://schemas.microsoft.com/office/powerpoint/2010/main" val="315311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4203" y="-1"/>
            <a:ext cx="2457797" cy="39901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in Europe?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8100753" y="6488668"/>
            <a:ext cx="409124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(11 Mar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C224EC3-5D69-DAAB-3814-1064D91E30CD}"/>
              </a:ext>
            </a:extLst>
          </p:cNvPr>
          <p:cNvPicPr>
            <a:picLocks noChangeAspect="1"/>
          </p:cNvPicPr>
          <p:nvPr/>
        </p:nvPicPr>
        <p:blipFill>
          <a:blip r:embed="rId2"/>
          <a:stretch>
            <a:fillRect/>
          </a:stretch>
        </p:blipFill>
        <p:spPr>
          <a:xfrm>
            <a:off x="164826" y="207818"/>
            <a:ext cx="4555162" cy="6493020"/>
          </a:xfrm>
          <a:prstGeom prst="rect">
            <a:avLst/>
          </a:prstGeom>
          <a:ln>
            <a:solidFill>
              <a:schemeClr val="bg2"/>
            </a:solidFill>
          </a:ln>
        </p:spPr>
      </p:pic>
      <p:pic>
        <p:nvPicPr>
          <p:cNvPr id="9" name="Picture 8">
            <a:extLst>
              <a:ext uri="{FF2B5EF4-FFF2-40B4-BE49-F238E27FC236}">
                <a16:creationId xmlns:a16="http://schemas.microsoft.com/office/drawing/2014/main" id="{75949931-513A-A9C9-D702-6B542EC9E4C9}"/>
              </a:ext>
            </a:extLst>
          </p:cNvPr>
          <p:cNvPicPr>
            <a:picLocks noChangeAspect="1"/>
          </p:cNvPicPr>
          <p:nvPr/>
        </p:nvPicPr>
        <p:blipFill>
          <a:blip r:embed="rId3"/>
          <a:stretch>
            <a:fillRect/>
          </a:stretch>
        </p:blipFill>
        <p:spPr>
          <a:xfrm>
            <a:off x="2301949" y="207818"/>
            <a:ext cx="4543220" cy="6493020"/>
          </a:xfrm>
          <a:prstGeom prst="rect">
            <a:avLst/>
          </a:prstGeom>
          <a:ln>
            <a:solidFill>
              <a:schemeClr val="bg2"/>
            </a:solidFill>
          </a:ln>
        </p:spPr>
      </p:pic>
      <p:pic>
        <p:nvPicPr>
          <p:cNvPr id="11" name="Picture 10">
            <a:extLst>
              <a:ext uri="{FF2B5EF4-FFF2-40B4-BE49-F238E27FC236}">
                <a16:creationId xmlns:a16="http://schemas.microsoft.com/office/drawing/2014/main" id="{2E3E6260-A2B9-7EBE-A9A3-B1C2F9791281}"/>
              </a:ext>
            </a:extLst>
          </p:cNvPr>
          <p:cNvPicPr>
            <a:picLocks noChangeAspect="1"/>
          </p:cNvPicPr>
          <p:nvPr/>
        </p:nvPicPr>
        <p:blipFill>
          <a:blip r:embed="rId4"/>
          <a:stretch>
            <a:fillRect/>
          </a:stretch>
        </p:blipFill>
        <p:spPr>
          <a:xfrm>
            <a:off x="3425812" y="1809205"/>
            <a:ext cx="8418372" cy="1840082"/>
          </a:xfrm>
          <a:prstGeom prst="rect">
            <a:avLst/>
          </a:prstGeom>
          <a:ln>
            <a:solidFill>
              <a:schemeClr val="bg2"/>
            </a:solidFill>
          </a:ln>
        </p:spPr>
      </p:pic>
    </p:spTree>
    <p:extLst>
      <p:ext uri="{BB962C8B-B14F-4D97-AF65-F5344CB8AC3E}">
        <p14:creationId xmlns:p14="http://schemas.microsoft.com/office/powerpoint/2010/main" val="216098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1998 Google Paper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10032274" y="6488668"/>
            <a:ext cx="21597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Brin</a:t>
            </a:r>
            <a:r>
              <a:rPr lang="en-US" sz="1800" i="0" dirty="0">
                <a:solidFill>
                  <a:schemeClr val="accent4">
                    <a:lumMod val="75000"/>
                    <a:lumOff val="25000"/>
                  </a:schemeClr>
                </a:solidFill>
                <a:latin typeface="+mn-lt"/>
                <a:cs typeface="Times New Roman" panose="02020603050405020304" pitchFamily="18" charset="0"/>
              </a:rPr>
              <a:t> &amp; Page (1998)</a:t>
            </a:r>
          </a:p>
        </p:txBody>
      </p:sp>
      <p:pic>
        <p:nvPicPr>
          <p:cNvPr id="9" name="Picture 8" descr="The Anatomy of a Large-Scale Hypertextual Web Search Engine - Stanford InfoLab Publication Server - Google Chrome">
            <a:extLst>
              <a:ext uri="{FF2B5EF4-FFF2-40B4-BE49-F238E27FC236}">
                <a16:creationId xmlns:a16="http://schemas.microsoft.com/office/drawing/2014/main" id="{8231ADB1-F8F9-2948-B775-2EED2BADE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344" y="521399"/>
            <a:ext cx="9182656" cy="5775663"/>
          </a:xfrm>
          <a:prstGeom prst="rect">
            <a:avLst/>
          </a:prstGeom>
          <a:ln w="6350">
            <a:solidFill>
              <a:schemeClr val="bg2"/>
            </a:solidFill>
          </a:ln>
        </p:spPr>
      </p:pic>
    </p:spTree>
    <p:extLst>
      <p:ext uri="{BB962C8B-B14F-4D97-AF65-F5344CB8AC3E}">
        <p14:creationId xmlns:p14="http://schemas.microsoft.com/office/powerpoint/2010/main" val="3452411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1260" y="-1"/>
            <a:ext cx="575074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 Sept 2008: Google Releases Chrome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9706396" y="6488668"/>
            <a:ext cx="24856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(1 Sept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application, Word&#10;&#10;Description automatically generated">
            <a:extLst>
              <a:ext uri="{FF2B5EF4-FFF2-40B4-BE49-F238E27FC236}">
                <a16:creationId xmlns:a16="http://schemas.microsoft.com/office/drawing/2014/main" id="{607239F4-F985-5657-37A6-AB4763BAA4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26" y="105197"/>
            <a:ext cx="5996598" cy="6595641"/>
          </a:xfrm>
          <a:prstGeom prst="rect">
            <a:avLst/>
          </a:prstGeom>
          <a:ln>
            <a:solidFill>
              <a:schemeClr val="bg2"/>
            </a:solidFill>
          </a:ln>
        </p:spPr>
      </p:pic>
      <p:pic>
        <p:nvPicPr>
          <p:cNvPr id="8" name="Picture 7" descr="Graphical user interface, application, Word&#10;&#10;Description automatically generated">
            <a:extLst>
              <a:ext uri="{FF2B5EF4-FFF2-40B4-BE49-F238E27FC236}">
                <a16:creationId xmlns:a16="http://schemas.microsoft.com/office/drawing/2014/main" id="{6C505523-3F3F-9C57-CA85-461B29D97936}"/>
              </a:ext>
            </a:extLst>
          </p:cNvPr>
          <p:cNvPicPr>
            <a:picLocks noChangeAspect="1"/>
          </p:cNvPicPr>
          <p:nvPr/>
        </p:nvPicPr>
        <p:blipFill rotWithShape="1">
          <a:blip r:embed="rId3">
            <a:extLst>
              <a:ext uri="{28A0092B-C50C-407E-A947-70E740481C1C}">
                <a14:useLocalDpi xmlns:a14="http://schemas.microsoft.com/office/drawing/2010/main" val="0"/>
              </a:ext>
            </a:extLst>
          </a:blip>
          <a:srcRect l="9716" t="16757" r="36104" b="40118"/>
          <a:stretch/>
        </p:blipFill>
        <p:spPr>
          <a:xfrm>
            <a:off x="3625231" y="1109496"/>
            <a:ext cx="5541246" cy="4851176"/>
          </a:xfrm>
          <a:prstGeom prst="rect">
            <a:avLst/>
          </a:prstGeom>
          <a:ln>
            <a:solidFill>
              <a:schemeClr val="bg2"/>
            </a:solidFill>
          </a:ln>
        </p:spPr>
      </p:pic>
    </p:spTree>
    <p:extLst>
      <p:ext uri="{BB962C8B-B14F-4D97-AF65-F5344CB8AC3E}">
        <p14:creationId xmlns:p14="http://schemas.microsoft.com/office/powerpoint/2010/main" val="268404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2895" y="-2"/>
            <a:ext cx="4619105"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Updated Windows Live Search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9380912" y="6488668"/>
            <a:ext cx="28110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NBC News (7 Mar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AAF3972B-4471-3F72-3EEB-B95810002D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838" y="146057"/>
            <a:ext cx="5957220" cy="6554781"/>
          </a:xfrm>
          <a:prstGeom prst="rect">
            <a:avLst/>
          </a:prstGeom>
          <a:ln>
            <a:solidFill>
              <a:schemeClr val="bg2"/>
            </a:solidFill>
          </a:ln>
        </p:spPr>
      </p:pic>
      <p:pic>
        <p:nvPicPr>
          <p:cNvPr id="9" name="Picture 8" descr="Graphical user interface, text, application&#10;&#10;Description automatically generated">
            <a:extLst>
              <a:ext uri="{FF2B5EF4-FFF2-40B4-BE49-F238E27FC236}">
                <a16:creationId xmlns:a16="http://schemas.microsoft.com/office/drawing/2014/main" id="{E8F8E90C-7F6E-E8BA-368E-4FC8E3D05F66}"/>
              </a:ext>
            </a:extLst>
          </p:cNvPr>
          <p:cNvPicPr>
            <a:picLocks noChangeAspect="1"/>
          </p:cNvPicPr>
          <p:nvPr/>
        </p:nvPicPr>
        <p:blipFill rotWithShape="1">
          <a:blip r:embed="rId4">
            <a:extLst>
              <a:ext uri="{28A0092B-C50C-407E-A947-70E740481C1C}">
                <a14:useLocalDpi xmlns:a14="http://schemas.microsoft.com/office/drawing/2010/main" val="0"/>
              </a:ext>
            </a:extLst>
          </a:blip>
          <a:srcRect l="17947" t="48606" r="34907" b="25576"/>
          <a:stretch/>
        </p:blipFill>
        <p:spPr>
          <a:xfrm>
            <a:off x="1957995" y="3050771"/>
            <a:ext cx="4904481" cy="2955173"/>
          </a:xfrm>
          <a:prstGeom prst="rect">
            <a:avLst/>
          </a:prstGeom>
          <a:ln>
            <a:solidFill>
              <a:schemeClr val="bg2"/>
            </a:solidFill>
          </a:ln>
        </p:spPr>
      </p:pic>
      <p:pic>
        <p:nvPicPr>
          <p:cNvPr id="10" name="Picture 9" descr="Graphical user interface, text, application&#10;&#10;Description automatically generated">
            <a:extLst>
              <a:ext uri="{FF2B5EF4-FFF2-40B4-BE49-F238E27FC236}">
                <a16:creationId xmlns:a16="http://schemas.microsoft.com/office/drawing/2014/main" id="{A8D3CBEA-5751-0595-B221-1BE2363EFD4B}"/>
              </a:ext>
            </a:extLst>
          </p:cNvPr>
          <p:cNvPicPr>
            <a:picLocks noChangeAspect="1"/>
          </p:cNvPicPr>
          <p:nvPr/>
        </p:nvPicPr>
        <p:blipFill rotWithShape="1">
          <a:blip r:embed="rId4">
            <a:extLst>
              <a:ext uri="{28A0092B-C50C-407E-A947-70E740481C1C}">
                <a14:useLocalDpi xmlns:a14="http://schemas.microsoft.com/office/drawing/2010/main" val="0"/>
              </a:ext>
            </a:extLst>
          </a:blip>
          <a:srcRect l="17947" t="73758" r="34907" b="2292"/>
          <a:stretch/>
        </p:blipFill>
        <p:spPr>
          <a:xfrm>
            <a:off x="6999544" y="3050771"/>
            <a:ext cx="4959699" cy="2772294"/>
          </a:xfrm>
          <a:prstGeom prst="rect">
            <a:avLst/>
          </a:prstGeom>
          <a:ln>
            <a:solidFill>
              <a:schemeClr val="bg2"/>
            </a:solidFill>
          </a:ln>
        </p:spPr>
      </p:pic>
    </p:spTree>
    <p:extLst>
      <p:ext uri="{BB962C8B-B14F-4D97-AF65-F5344CB8AC3E}">
        <p14:creationId xmlns:p14="http://schemas.microsoft.com/office/powerpoint/2010/main" val="263432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9237" y="-2"/>
            <a:ext cx="583276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28 May 2009: Beyond Search with Bing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9414164" y="6488668"/>
            <a:ext cx="27778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(28 May 2009)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ext&#10;&#10;Description automatically generated">
            <a:extLst>
              <a:ext uri="{FF2B5EF4-FFF2-40B4-BE49-F238E27FC236}">
                <a16:creationId xmlns:a16="http://schemas.microsoft.com/office/drawing/2014/main" id="{EA96B474-59EF-306C-89AC-68A9C923D9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45" y="170913"/>
            <a:ext cx="5922132" cy="6516174"/>
          </a:xfrm>
          <a:prstGeom prst="rect">
            <a:avLst/>
          </a:prstGeom>
          <a:ln>
            <a:solidFill>
              <a:schemeClr val="bg2"/>
            </a:solidFill>
          </a:ln>
        </p:spPr>
      </p:pic>
      <p:pic>
        <p:nvPicPr>
          <p:cNvPr id="8" name="Picture 7" descr="Text&#10;&#10;Description automatically generated">
            <a:extLst>
              <a:ext uri="{FF2B5EF4-FFF2-40B4-BE49-F238E27FC236}">
                <a16:creationId xmlns:a16="http://schemas.microsoft.com/office/drawing/2014/main" id="{5D6135F1-69D1-0D5E-CCE3-1610D6F960B1}"/>
              </a:ext>
            </a:extLst>
          </p:cNvPr>
          <p:cNvPicPr>
            <a:picLocks noChangeAspect="1"/>
          </p:cNvPicPr>
          <p:nvPr/>
        </p:nvPicPr>
        <p:blipFill rotWithShape="1">
          <a:blip r:embed="rId3">
            <a:extLst>
              <a:ext uri="{28A0092B-C50C-407E-A947-70E740481C1C}">
                <a14:useLocalDpi xmlns:a14="http://schemas.microsoft.com/office/drawing/2010/main" val="0"/>
              </a:ext>
            </a:extLst>
          </a:blip>
          <a:srcRect l="7191" t="31711" r="37014" b="48325"/>
          <a:stretch/>
        </p:blipFill>
        <p:spPr>
          <a:xfrm>
            <a:off x="2430087" y="2571958"/>
            <a:ext cx="8415956" cy="3313453"/>
          </a:xfrm>
          <a:prstGeom prst="rect">
            <a:avLst/>
          </a:prstGeom>
          <a:ln>
            <a:solidFill>
              <a:schemeClr val="bg2"/>
            </a:solidFill>
          </a:ln>
        </p:spPr>
      </p:pic>
    </p:spTree>
    <p:extLst>
      <p:ext uri="{BB962C8B-B14F-4D97-AF65-F5344CB8AC3E}">
        <p14:creationId xmlns:p14="http://schemas.microsoft.com/office/powerpoint/2010/main" val="339838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9237" y="-2"/>
            <a:ext cx="583276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28 May 2009: Beyond Search with Bing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9414164" y="6488668"/>
            <a:ext cx="27778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(28 May 2009)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ext&#10;&#10;Description automatically generated">
            <a:extLst>
              <a:ext uri="{FF2B5EF4-FFF2-40B4-BE49-F238E27FC236}">
                <a16:creationId xmlns:a16="http://schemas.microsoft.com/office/drawing/2014/main" id="{EA96B474-59EF-306C-89AC-68A9C923D9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45" y="170913"/>
            <a:ext cx="5922132" cy="6516174"/>
          </a:xfrm>
          <a:prstGeom prst="rect">
            <a:avLst/>
          </a:prstGeom>
          <a:ln>
            <a:solidFill>
              <a:schemeClr val="bg2"/>
            </a:solidFill>
          </a:ln>
        </p:spPr>
      </p:pic>
      <p:pic>
        <p:nvPicPr>
          <p:cNvPr id="9" name="Picture 8" descr="Text&#10;&#10;Description automatically generated">
            <a:extLst>
              <a:ext uri="{FF2B5EF4-FFF2-40B4-BE49-F238E27FC236}">
                <a16:creationId xmlns:a16="http://schemas.microsoft.com/office/drawing/2014/main" id="{DF2F4542-1A9F-FBB8-BDF9-2C6FDD90BE27}"/>
              </a:ext>
            </a:extLst>
          </p:cNvPr>
          <p:cNvPicPr>
            <a:picLocks noChangeAspect="1"/>
          </p:cNvPicPr>
          <p:nvPr/>
        </p:nvPicPr>
        <p:blipFill rotWithShape="1">
          <a:blip r:embed="rId3">
            <a:extLst>
              <a:ext uri="{28A0092B-C50C-407E-A947-70E740481C1C}">
                <a14:useLocalDpi xmlns:a14="http://schemas.microsoft.com/office/drawing/2010/main" val="0"/>
              </a:ext>
            </a:extLst>
          </a:blip>
          <a:srcRect l="7191" t="51485" r="37014" b="28551"/>
          <a:stretch/>
        </p:blipFill>
        <p:spPr>
          <a:xfrm>
            <a:off x="2624791" y="2593572"/>
            <a:ext cx="8800928" cy="3465020"/>
          </a:xfrm>
          <a:prstGeom prst="rect">
            <a:avLst/>
          </a:prstGeom>
          <a:ln>
            <a:solidFill>
              <a:schemeClr val="bg2"/>
            </a:solidFill>
          </a:ln>
        </p:spPr>
      </p:pic>
    </p:spTree>
    <p:extLst>
      <p:ext uri="{BB962C8B-B14F-4D97-AF65-F5344CB8AC3E}">
        <p14:creationId xmlns:p14="http://schemas.microsoft.com/office/powerpoint/2010/main" val="408408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0850" y="-2"/>
            <a:ext cx="53911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Google Content: 1st Party Websites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Rectangle 10">
            <a:extLst>
              <a:ext uri="{FF2B5EF4-FFF2-40B4-BE49-F238E27FC236}">
                <a16:creationId xmlns:a16="http://schemas.microsoft.com/office/drawing/2014/main" id="{B661B7E6-DD95-6741-9FF0-685823BE1B21}"/>
              </a:ext>
            </a:extLst>
          </p:cNvPr>
          <p:cNvSpPr/>
          <p:nvPr/>
        </p:nvSpPr>
        <p:spPr bwMode="auto">
          <a:xfrm>
            <a:off x="5453271" y="2707935"/>
            <a:ext cx="5148942" cy="1665515"/>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6000" dirty="0">
                <a:solidFill>
                  <a:schemeClr val="bg1"/>
                </a:solidFill>
                <a:latin typeface="+mn-lt"/>
              </a:rPr>
              <a:t>Google</a:t>
            </a:r>
          </a:p>
        </p:txBody>
      </p:sp>
      <p:sp>
        <p:nvSpPr>
          <p:cNvPr id="16" name="Rectangle 15">
            <a:extLst>
              <a:ext uri="{FF2B5EF4-FFF2-40B4-BE49-F238E27FC236}">
                <a16:creationId xmlns:a16="http://schemas.microsoft.com/office/drawing/2014/main" id="{B3BE7446-4F36-3A4D-ADA8-465A97E1901E}"/>
              </a:ext>
            </a:extLst>
          </p:cNvPr>
          <p:cNvSpPr/>
          <p:nvPr/>
        </p:nvSpPr>
        <p:spPr bwMode="auto">
          <a:xfrm>
            <a:off x="5959455" y="5113679"/>
            <a:ext cx="3962400" cy="881741"/>
          </a:xfrm>
          <a:prstGeom prst="rect">
            <a:avLst/>
          </a:prstGeom>
          <a:solidFill>
            <a:srgbClr val="FF66FF"/>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dirty="0">
                <a:solidFill>
                  <a:schemeClr val="bg1"/>
                </a:solidFill>
                <a:latin typeface="+mn-lt"/>
              </a:rPr>
              <a:t>Consumers</a:t>
            </a:r>
          </a:p>
        </p:txBody>
      </p:sp>
      <p:sp>
        <p:nvSpPr>
          <p:cNvPr id="17" name="Rectangle 16">
            <a:extLst>
              <a:ext uri="{FF2B5EF4-FFF2-40B4-BE49-F238E27FC236}">
                <a16:creationId xmlns:a16="http://schemas.microsoft.com/office/drawing/2014/main" id="{326BC0E5-1BC5-6F4C-9C9E-2C965A6FED84}"/>
              </a:ext>
            </a:extLst>
          </p:cNvPr>
          <p:cNvSpPr/>
          <p:nvPr/>
        </p:nvSpPr>
        <p:spPr bwMode="auto">
          <a:xfrm>
            <a:off x="6111855" y="917234"/>
            <a:ext cx="3962400" cy="881741"/>
          </a:xfrm>
          <a:prstGeom prst="rect">
            <a:avLst/>
          </a:prstGeom>
          <a:solidFill>
            <a:srgbClr val="6600FF"/>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dirty="0">
                <a:solidFill>
                  <a:schemeClr val="bg1"/>
                </a:solidFill>
                <a:latin typeface="+mn-lt"/>
              </a:rPr>
              <a:t>Advertisers</a:t>
            </a:r>
          </a:p>
        </p:txBody>
      </p:sp>
      <p:cxnSp>
        <p:nvCxnSpPr>
          <p:cNvPr id="18" name="Straight Arrow Connector 17">
            <a:extLst>
              <a:ext uri="{FF2B5EF4-FFF2-40B4-BE49-F238E27FC236}">
                <a16:creationId xmlns:a16="http://schemas.microsoft.com/office/drawing/2014/main" id="{71CDF0B2-A5B4-F940-8278-525FF3E9F8BA}"/>
              </a:ext>
            </a:extLst>
          </p:cNvPr>
          <p:cNvCxnSpPr/>
          <p:nvPr/>
        </p:nvCxnSpPr>
        <p:spPr bwMode="auto">
          <a:xfrm flipH="1">
            <a:off x="7940655" y="1798974"/>
            <a:ext cx="2" cy="908960"/>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19" name="Straight Arrow Connector 18">
            <a:extLst>
              <a:ext uri="{FF2B5EF4-FFF2-40B4-BE49-F238E27FC236}">
                <a16:creationId xmlns:a16="http://schemas.microsoft.com/office/drawing/2014/main" id="{D7A66CE8-BF44-7D45-B2BD-D6E5CC3FE417}"/>
              </a:ext>
            </a:extLst>
          </p:cNvPr>
          <p:cNvCxnSpPr/>
          <p:nvPr/>
        </p:nvCxnSpPr>
        <p:spPr bwMode="auto">
          <a:xfrm>
            <a:off x="7940656" y="4324462"/>
            <a:ext cx="0" cy="908960"/>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pic>
        <p:nvPicPr>
          <p:cNvPr id="20" name="Picture 19" descr="Medici on 57th - Restaurant | Bakery | Delicatessen - Google Chrome">
            <a:extLst>
              <a:ext uri="{FF2B5EF4-FFF2-40B4-BE49-F238E27FC236}">
                <a16:creationId xmlns:a16="http://schemas.microsoft.com/office/drawing/2014/main" id="{7DDAD480-AD03-D949-9A60-6F9B0444D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702" y="2293240"/>
            <a:ext cx="3335711" cy="2820439"/>
          </a:xfrm>
          <a:prstGeom prst="rect">
            <a:avLst/>
          </a:prstGeom>
        </p:spPr>
      </p:pic>
      <p:cxnSp>
        <p:nvCxnSpPr>
          <p:cNvPr id="21" name="Straight Connector 20">
            <a:extLst>
              <a:ext uri="{FF2B5EF4-FFF2-40B4-BE49-F238E27FC236}">
                <a16:creationId xmlns:a16="http://schemas.microsoft.com/office/drawing/2014/main" id="{0CAC07B1-4D11-DC47-B63A-CA5BF2C6288E}"/>
              </a:ext>
            </a:extLst>
          </p:cNvPr>
          <p:cNvCxnSpPr/>
          <p:nvPr/>
        </p:nvCxnSpPr>
        <p:spPr bwMode="auto">
          <a:xfrm>
            <a:off x="7940658" y="2707934"/>
            <a:ext cx="0" cy="1665515"/>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22" name="Text Box 5">
            <a:extLst>
              <a:ext uri="{FF2B5EF4-FFF2-40B4-BE49-F238E27FC236}">
                <a16:creationId xmlns:a16="http://schemas.microsoft.com/office/drawing/2014/main" id="{7338C134-97DB-A74A-B2E3-8A0B63258268}"/>
              </a:ext>
            </a:extLst>
          </p:cNvPr>
          <p:cNvSpPr txBox="1">
            <a:spLocks noChangeArrowheads="1"/>
          </p:cNvSpPr>
          <p:nvPr/>
        </p:nvSpPr>
        <p:spPr bwMode="auto">
          <a:xfrm>
            <a:off x="830470" y="974203"/>
            <a:ext cx="4855259" cy="1200329"/>
          </a:xfrm>
          <a:prstGeom prst="rect">
            <a:avLst/>
          </a:prstGeom>
          <a:solidFill>
            <a:schemeClr val="accent4">
              <a:lumMod val="75000"/>
              <a:lumOff val="25000"/>
            </a:schemeClr>
          </a:solidFill>
          <a:ln w="9525">
            <a:solidFill>
              <a:srgbClr val="002060"/>
            </a:solidFill>
            <a:miter lim="800000"/>
            <a:headEnd/>
            <a:tailEnd/>
          </a:ln>
        </p:spPr>
        <p:txBody>
          <a:bodyPr wrap="square">
            <a:spAutoFit/>
          </a:bodyPr>
          <a:lstStyle/>
          <a:p>
            <a:pPr>
              <a:defRPr/>
            </a:pPr>
            <a:r>
              <a:rPr lang="en-US" sz="3600" b="1" dirty="0">
                <a:solidFill>
                  <a:schemeClr val="bg1"/>
                </a:solidFill>
                <a:latin typeface="+mn-lt"/>
              </a:rPr>
              <a:t>What the restaurant says about itself</a:t>
            </a:r>
          </a:p>
        </p:txBody>
      </p:sp>
    </p:spTree>
    <p:extLst>
      <p:ext uri="{BB962C8B-B14F-4D97-AF65-F5344CB8AC3E}">
        <p14:creationId xmlns:p14="http://schemas.microsoft.com/office/powerpoint/2010/main" val="178692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3225" y="-2"/>
            <a:ext cx="54387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Google Content: 1st Party Websites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0" name="Rectangle 29">
            <a:extLst>
              <a:ext uri="{FF2B5EF4-FFF2-40B4-BE49-F238E27FC236}">
                <a16:creationId xmlns:a16="http://schemas.microsoft.com/office/drawing/2014/main" id="{BEC3C6F0-2642-B343-82CE-F4BC89A599E2}"/>
              </a:ext>
            </a:extLst>
          </p:cNvPr>
          <p:cNvSpPr/>
          <p:nvPr/>
        </p:nvSpPr>
        <p:spPr bwMode="auto">
          <a:xfrm>
            <a:off x="1163626" y="2416410"/>
            <a:ext cx="2511679" cy="1650567"/>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dirty="0">
                <a:solidFill>
                  <a:schemeClr val="bg1"/>
                </a:solidFill>
                <a:latin typeface="+mn-lt"/>
              </a:rPr>
              <a:t>Yelp</a:t>
            </a:r>
            <a:endParaRPr lang="en-US" sz="6000" dirty="0">
              <a:solidFill>
                <a:schemeClr val="bg1"/>
              </a:solidFill>
              <a:latin typeface="+mn-lt"/>
            </a:endParaRPr>
          </a:p>
        </p:txBody>
      </p:sp>
      <p:sp>
        <p:nvSpPr>
          <p:cNvPr id="31" name="Rectangle 30">
            <a:extLst>
              <a:ext uri="{FF2B5EF4-FFF2-40B4-BE49-F238E27FC236}">
                <a16:creationId xmlns:a16="http://schemas.microsoft.com/office/drawing/2014/main" id="{44D0090B-3266-CC4A-9E56-8D5C0DB51714}"/>
              </a:ext>
            </a:extLst>
          </p:cNvPr>
          <p:cNvSpPr/>
          <p:nvPr/>
        </p:nvSpPr>
        <p:spPr bwMode="auto">
          <a:xfrm>
            <a:off x="590666" y="5028241"/>
            <a:ext cx="3686497" cy="1186683"/>
          </a:xfrm>
          <a:prstGeom prst="rect">
            <a:avLst/>
          </a:prstGeom>
          <a:solidFill>
            <a:srgbClr val="FF66FF"/>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600" dirty="0">
                <a:solidFill>
                  <a:schemeClr val="bg1"/>
                </a:solidFill>
                <a:latin typeface="+mn-lt"/>
              </a:rPr>
              <a:t>Consumers as Users</a:t>
            </a:r>
          </a:p>
        </p:txBody>
      </p:sp>
      <p:sp>
        <p:nvSpPr>
          <p:cNvPr id="32" name="Rectangle 31">
            <a:extLst>
              <a:ext uri="{FF2B5EF4-FFF2-40B4-BE49-F238E27FC236}">
                <a16:creationId xmlns:a16="http://schemas.microsoft.com/office/drawing/2014/main" id="{EB464D17-9454-C743-9CA7-BA2932A308C6}"/>
              </a:ext>
            </a:extLst>
          </p:cNvPr>
          <p:cNvSpPr/>
          <p:nvPr/>
        </p:nvSpPr>
        <p:spPr bwMode="auto">
          <a:xfrm>
            <a:off x="590666" y="384661"/>
            <a:ext cx="3686497" cy="1105775"/>
          </a:xfrm>
          <a:prstGeom prst="rect">
            <a:avLst/>
          </a:prstGeom>
          <a:solidFill>
            <a:srgbClr val="FF66FF"/>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600" dirty="0">
                <a:solidFill>
                  <a:schemeClr val="bg1"/>
                </a:solidFill>
                <a:latin typeface="+mn-lt"/>
              </a:rPr>
              <a:t>Consumers as Producers</a:t>
            </a:r>
          </a:p>
        </p:txBody>
      </p:sp>
      <p:pic>
        <p:nvPicPr>
          <p:cNvPr id="33" name="Picture 32" descr="Medici On 57th - Hyde Park - Chicago, IL - Google Chrome">
            <a:extLst>
              <a:ext uri="{FF2B5EF4-FFF2-40B4-BE49-F238E27FC236}">
                <a16:creationId xmlns:a16="http://schemas.microsoft.com/office/drawing/2014/main" id="{B0F4168F-D115-6B40-A1C4-A23F0343B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0601" y="1644458"/>
            <a:ext cx="3090877" cy="2541839"/>
          </a:xfrm>
          <a:prstGeom prst="rect">
            <a:avLst/>
          </a:prstGeom>
        </p:spPr>
      </p:pic>
      <p:cxnSp>
        <p:nvCxnSpPr>
          <p:cNvPr id="34" name="Straight Arrow Connector 33">
            <a:extLst>
              <a:ext uri="{FF2B5EF4-FFF2-40B4-BE49-F238E27FC236}">
                <a16:creationId xmlns:a16="http://schemas.microsoft.com/office/drawing/2014/main" id="{42C67623-9EF9-2649-823A-83FF993AEF75}"/>
              </a:ext>
            </a:extLst>
          </p:cNvPr>
          <p:cNvCxnSpPr>
            <a:cxnSpLocks/>
          </p:cNvCxnSpPr>
          <p:nvPr/>
        </p:nvCxnSpPr>
        <p:spPr bwMode="auto">
          <a:xfrm>
            <a:off x="2419468" y="1519489"/>
            <a:ext cx="0" cy="900802"/>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35" name="Straight Arrow Connector 34">
            <a:extLst>
              <a:ext uri="{FF2B5EF4-FFF2-40B4-BE49-F238E27FC236}">
                <a16:creationId xmlns:a16="http://schemas.microsoft.com/office/drawing/2014/main" id="{32C654DB-43AB-874E-A0E6-5B2AF074844B}"/>
              </a:ext>
            </a:extLst>
          </p:cNvPr>
          <p:cNvCxnSpPr>
            <a:cxnSpLocks/>
          </p:cNvCxnSpPr>
          <p:nvPr/>
        </p:nvCxnSpPr>
        <p:spPr bwMode="auto">
          <a:xfrm>
            <a:off x="2419466" y="4093964"/>
            <a:ext cx="0" cy="900802"/>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sp>
        <p:nvSpPr>
          <p:cNvPr id="36" name="Rectangle 4">
            <a:extLst>
              <a:ext uri="{FF2B5EF4-FFF2-40B4-BE49-F238E27FC236}">
                <a16:creationId xmlns:a16="http://schemas.microsoft.com/office/drawing/2014/main" id="{E8D00093-F506-5E4C-9EEB-2FFD6B7567FA}"/>
              </a:ext>
            </a:extLst>
          </p:cNvPr>
          <p:cNvSpPr>
            <a:spLocks noChangeArrowheads="1"/>
          </p:cNvSpPr>
          <p:nvPr/>
        </p:nvSpPr>
        <p:spPr bwMode="auto">
          <a:xfrm>
            <a:off x="4946379" y="4552652"/>
            <a:ext cx="6877904" cy="1569660"/>
          </a:xfrm>
          <a:prstGeom prst="rect">
            <a:avLst/>
          </a:prstGeom>
          <a:solidFill>
            <a:srgbClr val="FF0000"/>
          </a:solidFill>
          <a:ln w="9525">
            <a:solidFill>
              <a:schemeClr val="tx1"/>
            </a:solidFill>
            <a:miter lim="800000"/>
            <a:headEnd/>
            <a:tailEnd/>
          </a:ln>
        </p:spPr>
        <p:txBody>
          <a:bodyPr wrap="square" anchor="ctr">
            <a:spAutoFit/>
          </a:bodyPr>
          <a:lstStyle/>
          <a:p>
            <a:pPr algn="just"/>
            <a:r>
              <a:rPr lang="en-US" sz="3200" b="1" dirty="0">
                <a:solidFill>
                  <a:schemeClr val="bg1"/>
                </a:solidFill>
                <a:latin typeface="Arial" charset="0"/>
              </a:rPr>
              <a:t>How should we let an incumbent with a large market share (a dominant firm?) respond to entry?</a:t>
            </a:r>
          </a:p>
        </p:txBody>
      </p:sp>
      <p:sp>
        <p:nvSpPr>
          <p:cNvPr id="37" name="Text Box 5">
            <a:extLst>
              <a:ext uri="{FF2B5EF4-FFF2-40B4-BE49-F238E27FC236}">
                <a16:creationId xmlns:a16="http://schemas.microsoft.com/office/drawing/2014/main" id="{52A47D77-5038-7A41-B54D-3323C7D61DED}"/>
              </a:ext>
            </a:extLst>
          </p:cNvPr>
          <p:cNvSpPr txBox="1">
            <a:spLocks noChangeArrowheads="1"/>
          </p:cNvSpPr>
          <p:nvPr/>
        </p:nvSpPr>
        <p:spPr bwMode="auto">
          <a:xfrm>
            <a:off x="5148917" y="458659"/>
            <a:ext cx="4827726" cy="1077218"/>
          </a:xfrm>
          <a:prstGeom prst="rect">
            <a:avLst/>
          </a:prstGeom>
          <a:solidFill>
            <a:schemeClr val="accent4">
              <a:lumMod val="75000"/>
              <a:lumOff val="25000"/>
            </a:schemeClr>
          </a:solidFill>
          <a:ln w="9525">
            <a:solidFill>
              <a:srgbClr val="002060"/>
            </a:solidFill>
            <a:miter lim="800000"/>
            <a:headEnd/>
            <a:tailEnd/>
          </a:ln>
        </p:spPr>
        <p:txBody>
          <a:bodyPr wrap="square">
            <a:spAutoFit/>
          </a:bodyPr>
          <a:lstStyle/>
          <a:p>
            <a:pPr algn="just">
              <a:defRPr/>
            </a:pPr>
            <a:r>
              <a:rPr lang="en-US" sz="3200" b="1" dirty="0">
                <a:solidFill>
                  <a:schemeClr val="bg1"/>
                </a:solidFill>
                <a:latin typeface="+mn-lt"/>
              </a:rPr>
              <a:t>What consumers say about the restaurant</a:t>
            </a:r>
          </a:p>
        </p:txBody>
      </p:sp>
    </p:spTree>
    <p:extLst>
      <p:ext uri="{BB962C8B-B14F-4D97-AF65-F5344CB8AC3E}">
        <p14:creationId xmlns:p14="http://schemas.microsoft.com/office/powerpoint/2010/main" val="16557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animBg="1"/>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9448" y="-2"/>
            <a:ext cx="5382553" cy="333375"/>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Google Content: 1st Party Websites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5" name="Picture 8" descr="Description: restaurants hyde park chicago il - Google Search - Mozilla Firefox">
            <a:extLst>
              <a:ext uri="{FF2B5EF4-FFF2-40B4-BE49-F238E27FC236}">
                <a16:creationId xmlns:a16="http://schemas.microsoft.com/office/drawing/2014/main" id="{FB36BE36-DEEB-9443-AC7C-E3F434D64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949" y="397615"/>
            <a:ext cx="7419713" cy="595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5">
            <a:extLst>
              <a:ext uri="{FF2B5EF4-FFF2-40B4-BE49-F238E27FC236}">
                <a16:creationId xmlns:a16="http://schemas.microsoft.com/office/drawing/2014/main" id="{015DA406-33DD-5B4C-8114-2C85EC497779}"/>
              </a:ext>
            </a:extLst>
          </p:cNvPr>
          <p:cNvSpPr>
            <a:spLocks noChangeArrowheads="1"/>
          </p:cNvSpPr>
          <p:nvPr/>
        </p:nvSpPr>
        <p:spPr bwMode="auto">
          <a:xfrm>
            <a:off x="1949785" y="1655459"/>
            <a:ext cx="3502325" cy="1829420"/>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AutoShape 5">
            <a:extLst>
              <a:ext uri="{FF2B5EF4-FFF2-40B4-BE49-F238E27FC236}">
                <a16:creationId xmlns:a16="http://schemas.microsoft.com/office/drawing/2014/main" id="{900F0C54-FF16-C045-8500-4E99C3B41A6A}"/>
              </a:ext>
            </a:extLst>
          </p:cNvPr>
          <p:cNvSpPr>
            <a:spLocks noChangeArrowheads="1"/>
          </p:cNvSpPr>
          <p:nvPr/>
        </p:nvSpPr>
        <p:spPr bwMode="auto">
          <a:xfrm>
            <a:off x="2217074" y="3435096"/>
            <a:ext cx="3115315" cy="3053572"/>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AutoShape 5">
            <a:extLst>
              <a:ext uri="{FF2B5EF4-FFF2-40B4-BE49-F238E27FC236}">
                <a16:creationId xmlns:a16="http://schemas.microsoft.com/office/drawing/2014/main" id="{998F3D7F-E47F-F943-8969-A288F0DB7EC4}"/>
              </a:ext>
            </a:extLst>
          </p:cNvPr>
          <p:cNvSpPr>
            <a:spLocks noChangeArrowheads="1"/>
          </p:cNvSpPr>
          <p:nvPr/>
        </p:nvSpPr>
        <p:spPr bwMode="auto">
          <a:xfrm>
            <a:off x="5449476" y="3752851"/>
            <a:ext cx="2097855" cy="1134446"/>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 name="AutoShape 5">
            <a:extLst>
              <a:ext uri="{FF2B5EF4-FFF2-40B4-BE49-F238E27FC236}">
                <a16:creationId xmlns:a16="http://schemas.microsoft.com/office/drawing/2014/main" id="{01D8DE59-C07C-654F-BC25-4E88DF0FC028}"/>
              </a:ext>
            </a:extLst>
          </p:cNvPr>
          <p:cNvSpPr>
            <a:spLocks noChangeArrowheads="1"/>
          </p:cNvSpPr>
          <p:nvPr/>
        </p:nvSpPr>
        <p:spPr bwMode="auto">
          <a:xfrm>
            <a:off x="5556478" y="1632699"/>
            <a:ext cx="2716722" cy="2187006"/>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 name="AutoShape 5">
            <a:extLst>
              <a:ext uri="{FF2B5EF4-FFF2-40B4-BE49-F238E27FC236}">
                <a16:creationId xmlns:a16="http://schemas.microsoft.com/office/drawing/2014/main" id="{A8F4EBBD-29A8-9F48-8BCC-99DB8DE9DF9B}"/>
              </a:ext>
            </a:extLst>
          </p:cNvPr>
          <p:cNvSpPr>
            <a:spLocks noChangeArrowheads="1"/>
          </p:cNvSpPr>
          <p:nvPr/>
        </p:nvSpPr>
        <p:spPr bwMode="auto">
          <a:xfrm>
            <a:off x="1323834" y="790608"/>
            <a:ext cx="5128709" cy="350240"/>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Text Box 5">
            <a:extLst>
              <a:ext uri="{FF2B5EF4-FFF2-40B4-BE49-F238E27FC236}">
                <a16:creationId xmlns:a16="http://schemas.microsoft.com/office/drawing/2014/main" id="{1EC86479-6021-DD41-B1DB-AE3330358550}"/>
              </a:ext>
            </a:extLst>
          </p:cNvPr>
          <p:cNvSpPr txBox="1">
            <a:spLocks noChangeArrowheads="1"/>
          </p:cNvSpPr>
          <p:nvPr/>
        </p:nvSpPr>
        <p:spPr bwMode="auto">
          <a:xfrm>
            <a:off x="7880100" y="1413056"/>
            <a:ext cx="4091238" cy="1569660"/>
          </a:xfrm>
          <a:prstGeom prst="rect">
            <a:avLst/>
          </a:prstGeom>
          <a:solidFill>
            <a:schemeClr val="accent4">
              <a:lumMod val="75000"/>
              <a:lumOff val="25000"/>
            </a:schemeClr>
          </a:solidFill>
          <a:ln w="9525">
            <a:solidFill>
              <a:srgbClr val="002060"/>
            </a:solidFill>
            <a:miter lim="800000"/>
            <a:headEnd/>
            <a:tailEnd/>
          </a:ln>
        </p:spPr>
        <p:txBody>
          <a:bodyPr wrap="square">
            <a:spAutoFit/>
          </a:bodyPr>
          <a:lstStyle/>
          <a:p>
            <a:pPr algn="just">
              <a:defRPr/>
            </a:pPr>
            <a:r>
              <a:rPr lang="en-US" sz="3200" b="1" dirty="0">
                <a:solidFill>
                  <a:schemeClr val="bg1"/>
                </a:solidFill>
                <a:latin typeface="+mn-lt"/>
              </a:rPr>
              <a:t>3. No Competition: Hardwired in favor of Google</a:t>
            </a:r>
          </a:p>
        </p:txBody>
      </p:sp>
      <p:sp>
        <p:nvSpPr>
          <p:cNvPr id="17" name="Text Box 5">
            <a:extLst>
              <a:ext uri="{FF2B5EF4-FFF2-40B4-BE49-F238E27FC236}">
                <a16:creationId xmlns:a16="http://schemas.microsoft.com/office/drawing/2014/main" id="{E19E896D-A95B-3944-A4D2-B1B068930D98}"/>
              </a:ext>
            </a:extLst>
          </p:cNvPr>
          <p:cNvSpPr txBox="1">
            <a:spLocks noChangeArrowheads="1"/>
          </p:cNvSpPr>
          <p:nvPr/>
        </p:nvSpPr>
        <p:spPr bwMode="auto">
          <a:xfrm>
            <a:off x="7004108" y="4951539"/>
            <a:ext cx="3669434" cy="584775"/>
          </a:xfrm>
          <a:prstGeom prst="rect">
            <a:avLst/>
          </a:prstGeom>
          <a:solidFill>
            <a:schemeClr val="accent4">
              <a:lumMod val="75000"/>
              <a:lumOff val="25000"/>
            </a:schemeClr>
          </a:solidFill>
          <a:ln w="9525">
            <a:solidFill>
              <a:srgbClr val="002060"/>
            </a:solidFill>
            <a:miter lim="800000"/>
            <a:headEnd/>
            <a:tailEnd/>
          </a:ln>
        </p:spPr>
        <p:txBody>
          <a:bodyPr wrap="square">
            <a:spAutoFit/>
          </a:bodyPr>
          <a:lstStyle/>
          <a:p>
            <a:pPr algn="just">
              <a:defRPr/>
            </a:pPr>
            <a:r>
              <a:rPr lang="en-US" sz="3200" b="1" dirty="0">
                <a:solidFill>
                  <a:schemeClr val="bg1"/>
                </a:solidFill>
                <a:latin typeface="+mn-lt"/>
              </a:rPr>
              <a:t>2. Auctions (all $)</a:t>
            </a:r>
          </a:p>
        </p:txBody>
      </p:sp>
      <p:sp>
        <p:nvSpPr>
          <p:cNvPr id="19" name="Text Box 5">
            <a:extLst>
              <a:ext uri="{FF2B5EF4-FFF2-40B4-BE49-F238E27FC236}">
                <a16:creationId xmlns:a16="http://schemas.microsoft.com/office/drawing/2014/main" id="{F30C8341-4F5F-C741-B875-BCA32BD70E96}"/>
              </a:ext>
            </a:extLst>
          </p:cNvPr>
          <p:cNvSpPr txBox="1">
            <a:spLocks noChangeArrowheads="1"/>
          </p:cNvSpPr>
          <p:nvPr/>
        </p:nvSpPr>
        <p:spPr bwMode="auto">
          <a:xfrm>
            <a:off x="93592" y="3832305"/>
            <a:ext cx="3680385" cy="2062103"/>
          </a:xfrm>
          <a:prstGeom prst="rect">
            <a:avLst/>
          </a:prstGeom>
          <a:solidFill>
            <a:schemeClr val="accent4">
              <a:lumMod val="75000"/>
              <a:lumOff val="25000"/>
            </a:schemeClr>
          </a:solidFill>
          <a:ln w="9525">
            <a:solidFill>
              <a:srgbClr val="002060"/>
            </a:solidFill>
            <a:miter lim="800000"/>
            <a:headEnd/>
            <a:tailEnd/>
          </a:ln>
        </p:spPr>
        <p:txBody>
          <a:bodyPr wrap="square">
            <a:spAutoFit/>
          </a:bodyPr>
          <a:lstStyle/>
          <a:p>
            <a:pPr>
              <a:defRPr/>
            </a:pPr>
            <a:r>
              <a:rPr lang="en-US" sz="3200" b="1" dirty="0">
                <a:solidFill>
                  <a:schemeClr val="bg1"/>
                </a:solidFill>
                <a:latin typeface="+mn-lt"/>
              </a:rPr>
              <a:t>4. </a:t>
            </a:r>
            <a:r>
              <a:rPr lang="en-US" sz="3200" b="1" dirty="0" err="1">
                <a:solidFill>
                  <a:schemeClr val="bg1"/>
                </a:solidFill>
                <a:latin typeface="+mn-lt"/>
              </a:rPr>
              <a:t>Onebox</a:t>
            </a:r>
            <a:r>
              <a:rPr lang="en-US" sz="3200" b="1" dirty="0">
                <a:solidFill>
                  <a:schemeClr val="bg1"/>
                </a:solidFill>
                <a:latin typeface="+mn-lt"/>
              </a:rPr>
              <a:t> result: hardwired Google reviews; organic competition?</a:t>
            </a:r>
          </a:p>
        </p:txBody>
      </p:sp>
      <p:sp>
        <p:nvSpPr>
          <p:cNvPr id="16" name="Text Box 5">
            <a:extLst>
              <a:ext uri="{FF2B5EF4-FFF2-40B4-BE49-F238E27FC236}">
                <a16:creationId xmlns:a16="http://schemas.microsoft.com/office/drawing/2014/main" id="{70C8C268-2959-EE4E-A38D-7A36CC89E14C}"/>
              </a:ext>
            </a:extLst>
          </p:cNvPr>
          <p:cNvSpPr txBox="1">
            <a:spLocks noChangeArrowheads="1"/>
          </p:cNvSpPr>
          <p:nvPr/>
        </p:nvSpPr>
        <p:spPr bwMode="auto">
          <a:xfrm>
            <a:off x="92408" y="2224047"/>
            <a:ext cx="3839511" cy="1077218"/>
          </a:xfrm>
          <a:prstGeom prst="rect">
            <a:avLst/>
          </a:prstGeom>
          <a:solidFill>
            <a:schemeClr val="accent4">
              <a:lumMod val="75000"/>
              <a:lumOff val="25000"/>
            </a:schemeClr>
          </a:solidFill>
          <a:ln w="9525">
            <a:solidFill>
              <a:srgbClr val="002060"/>
            </a:solidFill>
            <a:miter lim="800000"/>
            <a:headEnd/>
            <a:tailEnd/>
          </a:ln>
        </p:spPr>
        <p:txBody>
          <a:bodyPr wrap="square">
            <a:spAutoFit/>
          </a:bodyPr>
          <a:lstStyle/>
          <a:p>
            <a:pPr>
              <a:defRPr/>
            </a:pPr>
            <a:r>
              <a:rPr lang="en-US" sz="3200" b="1" dirty="0">
                <a:solidFill>
                  <a:schemeClr val="bg1"/>
                </a:solidFill>
                <a:latin typeface="+mn-lt"/>
              </a:rPr>
              <a:t>1. Organic Search Competition (no $)</a:t>
            </a:r>
          </a:p>
        </p:txBody>
      </p:sp>
      <p:sp>
        <p:nvSpPr>
          <p:cNvPr id="23" name="Text Box 5"/>
          <p:cNvSpPr txBox="1">
            <a:spLocks noChangeArrowheads="1"/>
          </p:cNvSpPr>
          <p:nvPr/>
        </p:nvSpPr>
        <p:spPr bwMode="auto">
          <a:xfrm>
            <a:off x="7103166" y="6488668"/>
            <a:ext cx="50888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HP Restaurants Search (25 June 2012)</a:t>
            </a:r>
          </a:p>
        </p:txBody>
      </p:sp>
    </p:spTree>
    <p:extLst>
      <p:ext uri="{BB962C8B-B14F-4D97-AF65-F5344CB8AC3E}">
        <p14:creationId xmlns:p14="http://schemas.microsoft.com/office/powerpoint/2010/main" val="225387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hidden"/>
                                      </p:to>
                                    </p:se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21" grpId="0" animBg="1"/>
      <p:bldP spid="22" grpId="0" animBg="1"/>
      <p:bldP spid="24" grpId="0" animBg="1"/>
      <p:bldP spid="25" grpId="0" animBg="1"/>
      <p:bldP spid="18" grpId="0" animBg="1"/>
      <p:bldP spid="17" grpId="0" animBg="1"/>
      <p:bldP spid="19"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3936" y="-1"/>
            <a:ext cx="7098065"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Switch from Ten Blue Links to Universal Search</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9581321" y="6488668"/>
            <a:ext cx="26106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FTC (3 Jan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3C239CB5-B995-D344-94F8-091B179E18C1}"/>
              </a:ext>
            </a:extLst>
          </p:cNvPr>
          <p:cNvPicPr>
            <a:picLocks noChangeAspect="1"/>
          </p:cNvPicPr>
          <p:nvPr/>
        </p:nvPicPr>
        <p:blipFill>
          <a:blip r:embed="rId3"/>
          <a:stretch>
            <a:fillRect/>
          </a:stretch>
        </p:blipFill>
        <p:spPr>
          <a:xfrm>
            <a:off x="171730" y="228598"/>
            <a:ext cx="4760678" cy="6472239"/>
          </a:xfrm>
          <a:prstGeom prst="rect">
            <a:avLst/>
          </a:prstGeom>
          <a:ln>
            <a:solidFill>
              <a:schemeClr val="bg2"/>
            </a:solidFill>
          </a:ln>
        </p:spPr>
      </p:pic>
      <p:sp>
        <p:nvSpPr>
          <p:cNvPr id="10" name="Rectangle 9">
            <a:extLst>
              <a:ext uri="{FF2B5EF4-FFF2-40B4-BE49-F238E27FC236}">
                <a16:creationId xmlns:a16="http://schemas.microsoft.com/office/drawing/2014/main" id="{5009A09A-B7D3-404F-9302-FD272E299F05}"/>
              </a:ext>
            </a:extLst>
          </p:cNvPr>
          <p:cNvSpPr/>
          <p:nvPr/>
        </p:nvSpPr>
        <p:spPr bwMode="auto">
          <a:xfrm>
            <a:off x="1625407" y="2501244"/>
            <a:ext cx="10068910"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chemeClr val="bg2"/>
                </a:solidFill>
                <a:effectLst/>
              </a:rPr>
              <a:t>“</a:t>
            </a:r>
            <a:r>
              <a:rPr lang="en-US" sz="3200" dirty="0">
                <a:solidFill>
                  <a:schemeClr val="bg2"/>
                </a:solidFill>
              </a:rPr>
              <a:t>Some </a:t>
            </a:r>
            <a:r>
              <a:rPr lang="en-US" sz="3200" b="1" dirty="0">
                <a:solidFill>
                  <a:schemeClr val="accent4">
                    <a:lumMod val="50000"/>
                    <a:lumOff val="50000"/>
                  </a:schemeClr>
                </a:solidFill>
              </a:rPr>
              <a:t>vertical websites alleged </a:t>
            </a:r>
            <a:r>
              <a:rPr lang="en-US" sz="3200" dirty="0">
                <a:solidFill>
                  <a:schemeClr val="bg2"/>
                </a:solidFill>
              </a:rPr>
              <a:t>that Google </a:t>
            </a:r>
            <a:r>
              <a:rPr lang="en-US" sz="3200" b="1" dirty="0">
                <a:solidFill>
                  <a:schemeClr val="accent4">
                    <a:lumMod val="50000"/>
                    <a:lumOff val="50000"/>
                  </a:schemeClr>
                </a:solidFill>
              </a:rPr>
              <a:t>unfairly promoted its own vertical properties </a:t>
            </a:r>
            <a:r>
              <a:rPr lang="en-US" sz="3200" dirty="0">
                <a:solidFill>
                  <a:schemeClr val="bg2"/>
                </a:solidFill>
              </a:rPr>
              <a:t>through changes in its search results page, such as the introduction of the “</a:t>
            </a:r>
            <a:r>
              <a:rPr lang="en-US" sz="3200" b="1" dirty="0">
                <a:solidFill>
                  <a:schemeClr val="accent4">
                    <a:lumMod val="50000"/>
                    <a:lumOff val="50000"/>
                  </a:schemeClr>
                </a:solidFill>
              </a:rPr>
              <a:t>Universal Search” box</a:t>
            </a:r>
            <a:r>
              <a:rPr lang="en-US" sz="3200" dirty="0">
                <a:solidFill>
                  <a:schemeClr val="bg2"/>
                </a:solidFill>
              </a:rPr>
              <a:t>, which prominently displayed Google vertical search results in response to certain types of queries, including shopping and local.”</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59083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7186" y="0"/>
            <a:ext cx="6284815"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Better Answers Aren’t a Violation of Sec 5</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9581321" y="6488668"/>
            <a:ext cx="26106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FTC (3 Jan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3A65C897-7A75-424D-8287-ABDE55AE6777}"/>
              </a:ext>
            </a:extLst>
          </p:cNvPr>
          <p:cNvPicPr>
            <a:picLocks noChangeAspect="1"/>
          </p:cNvPicPr>
          <p:nvPr/>
        </p:nvPicPr>
        <p:blipFill>
          <a:blip r:embed="rId3"/>
          <a:stretch>
            <a:fillRect/>
          </a:stretch>
        </p:blipFill>
        <p:spPr>
          <a:xfrm>
            <a:off x="288330" y="184666"/>
            <a:ext cx="4850112" cy="6500519"/>
          </a:xfrm>
          <a:prstGeom prst="rect">
            <a:avLst/>
          </a:prstGeom>
          <a:ln>
            <a:solidFill>
              <a:schemeClr val="bg2"/>
            </a:solidFill>
          </a:ln>
        </p:spPr>
      </p:pic>
      <p:sp>
        <p:nvSpPr>
          <p:cNvPr id="10" name="Rectangle 9">
            <a:extLst>
              <a:ext uri="{FF2B5EF4-FFF2-40B4-BE49-F238E27FC236}">
                <a16:creationId xmlns:a16="http://schemas.microsoft.com/office/drawing/2014/main" id="{5009A09A-B7D3-404F-9302-FD272E299F05}"/>
              </a:ext>
            </a:extLst>
          </p:cNvPr>
          <p:cNvSpPr/>
          <p:nvPr/>
        </p:nvSpPr>
        <p:spPr bwMode="auto">
          <a:xfrm>
            <a:off x="1486000" y="2138180"/>
            <a:ext cx="10068910"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chemeClr val="bg2"/>
                </a:solidFill>
              </a:rPr>
              <a:t>“While Google’s prominent display of its own vertical search results on its search results page had the effect in some cases of pushing other results ‘below the fold,’ </a:t>
            </a:r>
            <a:r>
              <a:rPr lang="en-US" sz="3200" b="1" dirty="0">
                <a:solidFill>
                  <a:schemeClr val="accent4">
                    <a:lumMod val="50000"/>
                    <a:lumOff val="50000"/>
                  </a:schemeClr>
                </a:solidFill>
              </a:rPr>
              <a:t>the evidence suggests that Google’s primary goal in introducing this content was to quickly answer, and better satisfy, its users’ search queries by providing directly relevant information</a:t>
            </a:r>
            <a:r>
              <a:rPr lang="en-US" sz="3200" dirty="0">
                <a:solidFill>
                  <a:schemeClr val="bg2"/>
                </a:solidFill>
              </a:rPr>
              <a:t>.”</a:t>
            </a:r>
          </a:p>
        </p:txBody>
      </p:sp>
    </p:spTree>
    <p:extLst>
      <p:ext uri="{BB962C8B-B14F-4D97-AF65-F5344CB8AC3E}">
        <p14:creationId xmlns:p14="http://schemas.microsoft.com/office/powerpoint/2010/main" val="48815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200" y="-1"/>
            <a:ext cx="2844801" cy="424071"/>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No Sec 5 Violation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9581321" y="6488668"/>
            <a:ext cx="26106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FTC (3 Jan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33E4E004-DFA4-9540-878D-268D72C92640}"/>
              </a:ext>
            </a:extLst>
          </p:cNvPr>
          <p:cNvPicPr>
            <a:picLocks noChangeAspect="1"/>
          </p:cNvPicPr>
          <p:nvPr/>
        </p:nvPicPr>
        <p:blipFill>
          <a:blip r:embed="rId3"/>
          <a:stretch>
            <a:fillRect/>
          </a:stretch>
        </p:blipFill>
        <p:spPr>
          <a:xfrm>
            <a:off x="304799" y="212034"/>
            <a:ext cx="4681853" cy="6488804"/>
          </a:xfrm>
          <a:prstGeom prst="rect">
            <a:avLst/>
          </a:prstGeom>
          <a:ln>
            <a:solidFill>
              <a:schemeClr val="bg2"/>
            </a:solidFill>
          </a:ln>
        </p:spPr>
      </p:pic>
      <p:sp>
        <p:nvSpPr>
          <p:cNvPr id="10" name="Rectangle 9">
            <a:extLst>
              <a:ext uri="{FF2B5EF4-FFF2-40B4-BE49-F238E27FC236}">
                <a16:creationId xmlns:a16="http://schemas.microsoft.com/office/drawing/2014/main" id="{5009A09A-B7D3-404F-9302-FD272E299F05}"/>
              </a:ext>
            </a:extLst>
          </p:cNvPr>
          <p:cNvSpPr/>
          <p:nvPr/>
        </p:nvSpPr>
        <p:spPr bwMode="auto">
          <a:xfrm>
            <a:off x="1634732" y="2628303"/>
            <a:ext cx="10068910"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chemeClr val="bg2"/>
                </a:solidFill>
              </a:rPr>
              <a:t>“Based on this evidence, </a:t>
            </a:r>
            <a:r>
              <a:rPr lang="en-US" sz="3200" b="1" dirty="0">
                <a:solidFill>
                  <a:schemeClr val="accent4">
                    <a:lumMod val="50000"/>
                    <a:lumOff val="50000"/>
                  </a:schemeClr>
                </a:solidFill>
              </a:rPr>
              <a:t>we do not find Google’s business practices with respect to the claimed search bias to be, on balance, demonstrably anticompetitive</a:t>
            </a:r>
            <a:r>
              <a:rPr lang="en-US" sz="3200" dirty="0">
                <a:solidFill>
                  <a:schemeClr val="bg2"/>
                </a:solidFill>
              </a:rPr>
              <a:t>, and </a:t>
            </a:r>
            <a:r>
              <a:rPr lang="en-US" sz="3200" b="1" dirty="0">
                <a:solidFill>
                  <a:schemeClr val="accent4">
                    <a:lumMod val="50000"/>
                    <a:lumOff val="50000"/>
                  </a:schemeClr>
                </a:solidFill>
              </a:rPr>
              <a:t>do not at this time have reason to believe that these practices violate Section 5</a:t>
            </a:r>
            <a:r>
              <a:rPr lang="en-US" sz="3200" dirty="0">
                <a:solidFill>
                  <a:schemeClr val="bg2"/>
                </a:solidFill>
              </a:rPr>
              <a:t>.”</a:t>
            </a:r>
          </a:p>
        </p:txBody>
      </p:sp>
    </p:spTree>
    <p:extLst>
      <p:ext uri="{BB962C8B-B14F-4D97-AF65-F5344CB8AC3E}">
        <p14:creationId xmlns:p14="http://schemas.microsoft.com/office/powerpoint/2010/main" val="206955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4070" y="-1"/>
            <a:ext cx="4147931"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A Prototype Search Engine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9936480" y="6488668"/>
            <a:ext cx="22555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Brin</a:t>
            </a:r>
            <a:r>
              <a:rPr lang="en-US" sz="1800" i="0" dirty="0">
                <a:solidFill>
                  <a:schemeClr val="accent4">
                    <a:lumMod val="75000"/>
                    <a:lumOff val="25000"/>
                  </a:schemeClr>
                </a:solidFill>
                <a:latin typeface="+mn-lt"/>
                <a:cs typeface="Times New Roman" panose="02020603050405020304" pitchFamily="18" charset="0"/>
              </a:rPr>
              <a:t> &amp; Page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5FCC48E8-9432-C049-B604-E7875D63AA04}"/>
              </a:ext>
            </a:extLst>
          </p:cNvPr>
          <p:cNvPicPr>
            <a:picLocks noChangeAspect="1"/>
          </p:cNvPicPr>
          <p:nvPr/>
        </p:nvPicPr>
        <p:blipFill>
          <a:blip r:embed="rId3"/>
          <a:stretch>
            <a:fillRect/>
          </a:stretch>
        </p:blipFill>
        <p:spPr>
          <a:xfrm>
            <a:off x="268988" y="184664"/>
            <a:ext cx="5294269" cy="6516173"/>
          </a:xfrm>
          <a:prstGeom prst="rect">
            <a:avLst/>
          </a:prstGeom>
          <a:ln w="6350">
            <a:solidFill>
              <a:schemeClr val="tx1"/>
            </a:solidFill>
          </a:ln>
        </p:spPr>
      </p:pic>
      <p:sp>
        <p:nvSpPr>
          <p:cNvPr id="10" name="Rectangle 9">
            <a:extLst>
              <a:ext uri="{FF2B5EF4-FFF2-40B4-BE49-F238E27FC236}">
                <a16:creationId xmlns:a16="http://schemas.microsoft.com/office/drawing/2014/main" id="{3CA8032F-0EFB-4F42-B746-5E9728313B76}"/>
              </a:ext>
            </a:extLst>
          </p:cNvPr>
          <p:cNvSpPr/>
          <p:nvPr/>
        </p:nvSpPr>
        <p:spPr bwMode="auto">
          <a:xfrm>
            <a:off x="1645920" y="2599584"/>
            <a:ext cx="9950045" cy="156966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chemeClr val="bg2"/>
                </a:solidFill>
                <a:effectLst/>
              </a:rPr>
              <a:t>“</a:t>
            </a:r>
            <a:r>
              <a:rPr lang="en-US" sz="3200" dirty="0">
                <a:solidFill>
                  <a:schemeClr val="bg2"/>
                </a:solidFill>
              </a:rPr>
              <a:t>In this paper, we present </a:t>
            </a:r>
            <a:r>
              <a:rPr lang="en-US" sz="3200" b="1" dirty="0">
                <a:solidFill>
                  <a:schemeClr val="accent4">
                    <a:lumMod val="50000"/>
                    <a:lumOff val="50000"/>
                  </a:schemeClr>
                </a:solidFill>
              </a:rPr>
              <a:t>Google, a prototype of a large-scale search engine </a:t>
            </a:r>
            <a:r>
              <a:rPr lang="en-US" sz="3200" dirty="0">
                <a:solidFill>
                  <a:schemeClr val="bg2"/>
                </a:solidFill>
              </a:rPr>
              <a:t>which makes heavy use of the structure present in hypertext.”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66745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950" y="-1"/>
            <a:ext cx="4210051" cy="424071"/>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Understanding the </a:t>
            </a:r>
            <a:r>
              <a:rPr lang="en-US" sz="2400" kern="1200" dirty="0" err="1">
                <a:solidFill>
                  <a:schemeClr val="accent4">
                    <a:lumMod val="75000"/>
                    <a:lumOff val="25000"/>
                  </a:schemeClr>
                </a:solidFill>
                <a:latin typeface="+mn-lt"/>
              </a:rPr>
              <a:t>Onebox</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6391275" y="6488668"/>
            <a:ext cx="5800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Hyde Park Restaurants Search (25 June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Description: restaurants hyde park chicago il - Google Search - Mozilla Firefox">
            <a:extLst>
              <a:ext uri="{FF2B5EF4-FFF2-40B4-BE49-F238E27FC236}">
                <a16:creationId xmlns:a16="http://schemas.microsoft.com/office/drawing/2014/main" id="{18358D9C-3B6C-3048-96EB-9940458CA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06" y="207088"/>
            <a:ext cx="7513046" cy="6025464"/>
          </a:xfrm>
          <a:prstGeom prst="rect">
            <a:avLst/>
          </a:prstGeom>
          <a:solidFill>
            <a:schemeClr val="bg2">
              <a:alpha val="10000"/>
            </a:schemeClr>
          </a:solidFill>
          <a:ln w="9525">
            <a:solidFill>
              <a:srgbClr val="000000"/>
            </a:solidFill>
            <a:miter lim="800000"/>
            <a:headEnd/>
            <a:tailEnd/>
          </a:ln>
        </p:spPr>
      </p:pic>
      <p:sp>
        <p:nvSpPr>
          <p:cNvPr id="12" name="AutoShape 5">
            <a:extLst>
              <a:ext uri="{FF2B5EF4-FFF2-40B4-BE49-F238E27FC236}">
                <a16:creationId xmlns:a16="http://schemas.microsoft.com/office/drawing/2014/main" id="{FCF70B32-22E1-6240-80FA-5A873F4EF3F5}"/>
              </a:ext>
            </a:extLst>
          </p:cNvPr>
          <p:cNvSpPr>
            <a:spLocks noChangeArrowheads="1"/>
          </p:cNvSpPr>
          <p:nvPr/>
        </p:nvSpPr>
        <p:spPr bwMode="auto">
          <a:xfrm>
            <a:off x="1907268" y="3426386"/>
            <a:ext cx="921907" cy="305007"/>
          </a:xfrm>
          <a:prstGeom prst="flowChartAlternateProcess">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Text Box 5">
            <a:extLst>
              <a:ext uri="{FF2B5EF4-FFF2-40B4-BE49-F238E27FC236}">
                <a16:creationId xmlns:a16="http://schemas.microsoft.com/office/drawing/2014/main" id="{0DDA6C76-3CC0-0542-8B53-85DE4250FD2F}"/>
              </a:ext>
            </a:extLst>
          </p:cNvPr>
          <p:cNvSpPr txBox="1">
            <a:spLocks noChangeArrowheads="1"/>
          </p:cNvSpPr>
          <p:nvPr/>
        </p:nvSpPr>
        <p:spPr bwMode="auto">
          <a:xfrm>
            <a:off x="5095875" y="2317595"/>
            <a:ext cx="6685307" cy="1138773"/>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lgn="r">
              <a:defRPr/>
            </a:pPr>
            <a:r>
              <a:rPr lang="en-US" sz="3400" b="1" dirty="0">
                <a:solidFill>
                  <a:schemeClr val="bg1"/>
                </a:solidFill>
                <a:latin typeface="+mn-lt"/>
              </a:rPr>
              <a:t>The issue here wasn’t universal search or the </a:t>
            </a:r>
            <a:r>
              <a:rPr lang="en-US" sz="3400" b="1" dirty="0" err="1">
                <a:solidFill>
                  <a:schemeClr val="bg1"/>
                </a:solidFill>
                <a:latin typeface="+mn-lt"/>
              </a:rPr>
              <a:t>onebox</a:t>
            </a:r>
            <a:r>
              <a:rPr lang="en-US" sz="3400" b="1" dirty="0">
                <a:solidFill>
                  <a:schemeClr val="bg1"/>
                </a:solidFill>
                <a:latin typeface="+mn-lt"/>
              </a:rPr>
              <a:t>.</a:t>
            </a:r>
          </a:p>
        </p:txBody>
      </p:sp>
      <p:sp>
        <p:nvSpPr>
          <p:cNvPr id="14" name="Text Box 5">
            <a:extLst>
              <a:ext uri="{FF2B5EF4-FFF2-40B4-BE49-F238E27FC236}">
                <a16:creationId xmlns:a16="http://schemas.microsoft.com/office/drawing/2014/main" id="{FD45BB81-53B8-8A4B-8A90-91485B5563EA}"/>
              </a:ext>
            </a:extLst>
          </p:cNvPr>
          <p:cNvSpPr txBox="1">
            <a:spLocks noChangeArrowheads="1"/>
          </p:cNvSpPr>
          <p:nvPr/>
        </p:nvSpPr>
        <p:spPr bwMode="auto">
          <a:xfrm>
            <a:off x="4476750" y="4332773"/>
            <a:ext cx="7304433" cy="1138773"/>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lgn="r">
              <a:defRPr/>
            </a:pPr>
            <a:r>
              <a:rPr lang="en-US" sz="3400" b="1" dirty="0">
                <a:solidFill>
                  <a:schemeClr val="bg1"/>
                </a:solidFill>
                <a:latin typeface="+mn-lt"/>
              </a:rPr>
              <a:t>The issue was the hard-wired linking of the Google review sites.</a:t>
            </a:r>
          </a:p>
        </p:txBody>
      </p:sp>
    </p:spTree>
    <p:extLst>
      <p:ext uri="{BB962C8B-B14F-4D97-AF65-F5344CB8AC3E}">
        <p14:creationId xmlns:p14="http://schemas.microsoft.com/office/powerpoint/2010/main" val="41460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4935" y="-2"/>
            <a:ext cx="6727066" cy="30749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EC Launches Google Shopping Investigation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8109397" y="6488668"/>
            <a:ext cx="40826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(30 Nov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426979" y="153747"/>
            <a:ext cx="4379690" cy="6488689"/>
          </a:xfrm>
          <a:prstGeom prst="rect">
            <a:avLst/>
          </a:prstGeom>
          <a:ln>
            <a:solidFill>
              <a:schemeClr val="bg2"/>
            </a:solidFill>
          </a:ln>
        </p:spPr>
      </p:pic>
      <p:pic>
        <p:nvPicPr>
          <p:cNvPr id="8" name="Picture 7"/>
          <p:cNvPicPr>
            <a:picLocks noChangeAspect="1"/>
          </p:cNvPicPr>
          <p:nvPr/>
        </p:nvPicPr>
        <p:blipFill>
          <a:blip r:embed="rId4"/>
          <a:stretch>
            <a:fillRect/>
          </a:stretch>
        </p:blipFill>
        <p:spPr>
          <a:xfrm>
            <a:off x="1992597" y="2503749"/>
            <a:ext cx="9452039" cy="3136656"/>
          </a:xfrm>
          <a:prstGeom prst="rect">
            <a:avLst/>
          </a:prstGeom>
          <a:ln>
            <a:solidFill>
              <a:schemeClr val="bg2"/>
            </a:solidFill>
          </a:ln>
        </p:spPr>
      </p:pic>
    </p:spTree>
    <p:extLst>
      <p:ext uri="{BB962C8B-B14F-4D97-AF65-F5344CB8AC3E}">
        <p14:creationId xmlns:p14="http://schemas.microsoft.com/office/powerpoint/2010/main" val="404357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9179" y="-1"/>
            <a:ext cx="470282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European Search Market Share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9247909" y="6488668"/>
            <a:ext cx="294409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(27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46D0A502-5D27-B184-7AB8-5CFB2FA6BA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434" y="184664"/>
            <a:ext cx="5957644" cy="6516173"/>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96BB41F5-2B91-C33C-D04A-080FC7C54961}"/>
              </a:ext>
            </a:extLst>
          </p:cNvPr>
          <p:cNvPicPr>
            <a:picLocks noChangeAspect="1"/>
          </p:cNvPicPr>
          <p:nvPr/>
        </p:nvPicPr>
        <p:blipFill rotWithShape="1">
          <a:blip r:embed="rId4">
            <a:extLst>
              <a:ext uri="{28A0092B-C50C-407E-A947-70E740481C1C}">
                <a14:useLocalDpi xmlns:a14="http://schemas.microsoft.com/office/drawing/2010/main" val="0"/>
              </a:ext>
            </a:extLst>
          </a:blip>
          <a:srcRect l="5080" t="31714" r="6777" b="24784"/>
          <a:stretch/>
        </p:blipFill>
        <p:spPr>
          <a:xfrm>
            <a:off x="1902822" y="953589"/>
            <a:ext cx="9720089" cy="5246914"/>
          </a:xfrm>
          <a:prstGeom prst="rect">
            <a:avLst/>
          </a:prstGeom>
          <a:ln w="6350">
            <a:solidFill>
              <a:schemeClr val="tx1"/>
            </a:solidFill>
          </a:ln>
        </p:spPr>
      </p:pic>
    </p:spTree>
    <p:extLst>
      <p:ext uri="{BB962C8B-B14F-4D97-AF65-F5344CB8AC3E}">
        <p14:creationId xmlns:p14="http://schemas.microsoft.com/office/powerpoint/2010/main" val="147944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9234" y="-2"/>
            <a:ext cx="362276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Monopolist Google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7946571" y="6488668"/>
            <a:ext cx="42454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DOJ Press Release (20 Oct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Justice Department Sues Monopolist Google For Violating Antitrust Laws | OPA | Department of Justic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256" y="184664"/>
            <a:ext cx="5943121" cy="6516174"/>
          </a:xfrm>
          <a:prstGeom prst="rect">
            <a:avLst/>
          </a:prstGeom>
          <a:ln>
            <a:solidFill>
              <a:schemeClr val="bg2"/>
            </a:solidFill>
          </a:ln>
        </p:spPr>
      </p:pic>
      <p:pic>
        <p:nvPicPr>
          <p:cNvPr id="8" name="Picture 7" descr="Justice Department Sues Monopolist Google For Violating Antitrust Laws | OPA | Department of Justic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0435" t="25981" r="30986" b="42840"/>
          <a:stretch/>
        </p:blipFill>
        <p:spPr>
          <a:xfrm>
            <a:off x="2661262" y="1286890"/>
            <a:ext cx="8147670" cy="4754880"/>
          </a:xfrm>
          <a:prstGeom prst="rect">
            <a:avLst/>
          </a:prstGeom>
          <a:ln>
            <a:solidFill>
              <a:schemeClr val="bg2"/>
            </a:solidFill>
          </a:ln>
        </p:spPr>
      </p:pic>
    </p:spTree>
    <p:extLst>
      <p:ext uri="{BB962C8B-B14F-4D97-AF65-F5344CB8AC3E}">
        <p14:creationId xmlns:p14="http://schemas.microsoft.com/office/powerpoint/2010/main" val="296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8735" y="-2"/>
            <a:ext cx="361326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Monopolist Google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7946571" y="6488668"/>
            <a:ext cx="42454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DOJ Press Release (20 Oct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Justice Department Sues Monopolist Google For Violating Antitrust Laws | OPA | Department of Justic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869" y="209004"/>
            <a:ext cx="5920922" cy="6491834"/>
          </a:xfrm>
          <a:prstGeom prst="rect">
            <a:avLst/>
          </a:prstGeom>
          <a:ln>
            <a:solidFill>
              <a:schemeClr val="bg2"/>
            </a:solidFill>
          </a:ln>
        </p:spPr>
      </p:pic>
      <p:pic>
        <p:nvPicPr>
          <p:cNvPr id="9" name="Picture 8" descr="Justice Department Sues Monopolist Google For Violating Antitrust Laws | OPA | Department of Justic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1032" t="56668" r="31369" b="31716"/>
          <a:stretch/>
        </p:blipFill>
        <p:spPr>
          <a:xfrm>
            <a:off x="998678" y="3069119"/>
            <a:ext cx="11020285" cy="2436757"/>
          </a:xfrm>
          <a:prstGeom prst="rect">
            <a:avLst/>
          </a:prstGeom>
          <a:ln>
            <a:solidFill>
              <a:schemeClr val="bg2"/>
            </a:solidFill>
          </a:ln>
        </p:spPr>
      </p:pic>
    </p:spTree>
    <p:extLst>
      <p:ext uri="{BB962C8B-B14F-4D97-AF65-F5344CB8AC3E}">
        <p14:creationId xmlns:p14="http://schemas.microsoft.com/office/powerpoint/2010/main" val="208857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8624" y="-1"/>
            <a:ext cx="510337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Second DOJ Case: Ad Tech Stack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9900604" y="6488668"/>
            <a:ext cx="22913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DOJ (24 Jan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0CC59BD6-C613-D776-CA23-98F0BFD51B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8" y="182071"/>
            <a:ext cx="5697344" cy="6198499"/>
          </a:xfrm>
          <a:prstGeom prst="rect">
            <a:avLst/>
          </a:prstGeom>
          <a:ln>
            <a:solidFill>
              <a:schemeClr val="bg2"/>
            </a:solidFill>
          </a:ln>
        </p:spPr>
      </p:pic>
      <p:pic>
        <p:nvPicPr>
          <p:cNvPr id="9" name="Picture 8" descr="Graphical user interface, text, application&#10;&#10;Description automatically generated">
            <a:extLst>
              <a:ext uri="{FF2B5EF4-FFF2-40B4-BE49-F238E27FC236}">
                <a16:creationId xmlns:a16="http://schemas.microsoft.com/office/drawing/2014/main" id="{6AF9A279-A9B3-71DC-57AB-BAEA4E2EEEF6}"/>
              </a:ext>
            </a:extLst>
          </p:cNvPr>
          <p:cNvPicPr>
            <a:picLocks noChangeAspect="1"/>
          </p:cNvPicPr>
          <p:nvPr/>
        </p:nvPicPr>
        <p:blipFill rotWithShape="1">
          <a:blip r:embed="rId3">
            <a:extLst>
              <a:ext uri="{28A0092B-C50C-407E-A947-70E740481C1C}">
                <a14:useLocalDpi xmlns:a14="http://schemas.microsoft.com/office/drawing/2010/main" val="0"/>
              </a:ext>
            </a:extLst>
          </a:blip>
          <a:srcRect l="10739" t="40885" r="31621" b="36460"/>
          <a:stretch/>
        </p:blipFill>
        <p:spPr>
          <a:xfrm>
            <a:off x="2294092" y="1913766"/>
            <a:ext cx="8704839" cy="3722337"/>
          </a:xfrm>
          <a:prstGeom prst="rect">
            <a:avLst/>
          </a:prstGeom>
          <a:ln>
            <a:solidFill>
              <a:schemeClr val="bg2"/>
            </a:solidFill>
          </a:ln>
        </p:spPr>
      </p:pic>
    </p:spTree>
    <p:extLst>
      <p:ext uri="{BB962C8B-B14F-4D97-AF65-F5344CB8AC3E}">
        <p14:creationId xmlns:p14="http://schemas.microsoft.com/office/powerpoint/2010/main" val="275784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9560" y="-1"/>
            <a:ext cx="428244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 Position in Ad Tech Stack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9900604" y="6488668"/>
            <a:ext cx="22913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DOJ (24 Jan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Text&#10;&#10;Description automatically generated with low confidence">
            <a:extLst>
              <a:ext uri="{FF2B5EF4-FFF2-40B4-BE49-F238E27FC236}">
                <a16:creationId xmlns:a16="http://schemas.microsoft.com/office/drawing/2014/main" id="{554B6700-8168-D73E-30AE-BBD1127A9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11" y="184664"/>
            <a:ext cx="5989333" cy="6516173"/>
          </a:xfrm>
          <a:prstGeom prst="rect">
            <a:avLst/>
          </a:prstGeom>
          <a:ln>
            <a:solidFill>
              <a:schemeClr val="bg2"/>
            </a:solidFill>
          </a:ln>
        </p:spPr>
      </p:pic>
      <p:pic>
        <p:nvPicPr>
          <p:cNvPr id="9" name="Picture 8" descr="Text&#10;&#10;Description automatically generated with low confidence">
            <a:extLst>
              <a:ext uri="{FF2B5EF4-FFF2-40B4-BE49-F238E27FC236}">
                <a16:creationId xmlns:a16="http://schemas.microsoft.com/office/drawing/2014/main" id="{94733496-6EC6-42F7-7B7D-0B261D277EF8}"/>
              </a:ext>
            </a:extLst>
          </p:cNvPr>
          <p:cNvPicPr>
            <a:picLocks noChangeAspect="1"/>
          </p:cNvPicPr>
          <p:nvPr/>
        </p:nvPicPr>
        <p:blipFill rotWithShape="1">
          <a:blip r:embed="rId3">
            <a:extLst>
              <a:ext uri="{28A0092B-C50C-407E-A947-70E740481C1C}">
                <a14:useLocalDpi xmlns:a14="http://schemas.microsoft.com/office/drawing/2010/main" val="0"/>
              </a:ext>
            </a:extLst>
          </a:blip>
          <a:srcRect l="10615" t="20773" r="31370" b="38340"/>
          <a:stretch/>
        </p:blipFill>
        <p:spPr>
          <a:xfrm>
            <a:off x="3404061" y="1111134"/>
            <a:ext cx="6700083" cy="5137266"/>
          </a:xfrm>
          <a:prstGeom prst="rect">
            <a:avLst/>
          </a:prstGeom>
          <a:ln>
            <a:solidFill>
              <a:schemeClr val="bg2"/>
            </a:solidFill>
          </a:ln>
        </p:spPr>
      </p:pic>
    </p:spTree>
    <p:extLst>
      <p:ext uri="{BB962C8B-B14F-4D97-AF65-F5344CB8AC3E}">
        <p14:creationId xmlns:p14="http://schemas.microsoft.com/office/powerpoint/2010/main" val="68771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36270-E2F0-9BBA-1B75-3E3924FA2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F3EE74-1921-D960-6227-12B0C81EABF4}"/>
              </a:ext>
            </a:extLst>
          </p:cNvPr>
          <p:cNvSpPr>
            <a:spLocks noGrp="1"/>
          </p:cNvSpPr>
          <p:nvPr>
            <p:ph type="title"/>
          </p:nvPr>
        </p:nvSpPr>
        <p:spPr>
          <a:xfrm>
            <a:off x="8085221" y="-2"/>
            <a:ext cx="410678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April 2025 Liability Finding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56554FD-8534-F7E6-8710-BA96752913C8}"/>
              </a:ext>
            </a:extLst>
          </p:cNvPr>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a:extLst>
              <a:ext uri="{FF2B5EF4-FFF2-40B4-BE49-F238E27FC236}">
                <a16:creationId xmlns:a16="http://schemas.microsoft.com/office/drawing/2014/main" id="{DE52BD6A-0584-9788-050C-F634D5121423}"/>
              </a:ext>
            </a:extLst>
          </p:cNvPr>
          <p:cNvSpPr txBox="1">
            <a:spLocks noChangeArrowheads="1"/>
          </p:cNvSpPr>
          <p:nvPr/>
        </p:nvSpPr>
        <p:spPr bwMode="auto">
          <a:xfrm>
            <a:off x="9981398" y="6488668"/>
            <a:ext cx="221060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(17 Apr 2025)</a:t>
            </a:r>
          </a:p>
        </p:txBody>
      </p:sp>
      <p:sp>
        <p:nvSpPr>
          <p:cNvPr id="7" name="Rectangle 6">
            <a:extLst>
              <a:ext uri="{FF2B5EF4-FFF2-40B4-BE49-F238E27FC236}">
                <a16:creationId xmlns:a16="http://schemas.microsoft.com/office/drawing/2014/main" id="{41F8D993-4137-4707-E89F-E92D9B6C51E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C8190E9-EF92-70C4-3029-79056C7EC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258" y="209004"/>
            <a:ext cx="5969503" cy="6491834"/>
          </a:xfrm>
          <a:prstGeom prst="rect">
            <a:avLst/>
          </a:prstGeom>
          <a:ln>
            <a:solidFill>
              <a:schemeClr val="tx1"/>
            </a:solidFill>
          </a:ln>
        </p:spPr>
      </p:pic>
      <p:pic>
        <p:nvPicPr>
          <p:cNvPr id="9" name="Picture 8">
            <a:extLst>
              <a:ext uri="{FF2B5EF4-FFF2-40B4-BE49-F238E27FC236}">
                <a16:creationId xmlns:a16="http://schemas.microsoft.com/office/drawing/2014/main" id="{D86D3C72-E7E6-8812-0A6E-03F9431CE641}"/>
              </a:ext>
            </a:extLst>
          </p:cNvPr>
          <p:cNvPicPr>
            <a:picLocks noChangeAspect="1"/>
          </p:cNvPicPr>
          <p:nvPr/>
        </p:nvPicPr>
        <p:blipFill>
          <a:blip r:embed="rId4">
            <a:extLst>
              <a:ext uri="{28A0092B-C50C-407E-A947-70E740481C1C}">
                <a14:useLocalDpi xmlns:a14="http://schemas.microsoft.com/office/drawing/2010/main" val="0"/>
              </a:ext>
            </a:extLst>
          </a:blip>
          <a:srcRect l="23773" t="29754" r="25553" b="22457"/>
          <a:stretch>
            <a:fillRect/>
          </a:stretch>
        </p:blipFill>
        <p:spPr>
          <a:xfrm>
            <a:off x="4286733" y="739028"/>
            <a:ext cx="5499980" cy="5640793"/>
          </a:xfrm>
          <a:prstGeom prst="rect">
            <a:avLst/>
          </a:prstGeom>
          <a:ln w="6350">
            <a:solidFill>
              <a:schemeClr val="tx1"/>
            </a:solidFill>
          </a:ln>
        </p:spPr>
      </p:pic>
    </p:spTree>
    <p:extLst>
      <p:ext uri="{BB962C8B-B14F-4D97-AF65-F5344CB8AC3E}">
        <p14:creationId xmlns:p14="http://schemas.microsoft.com/office/powerpoint/2010/main" val="340475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2BEA1-3E7D-D7B5-C41C-086D5E7E3C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A17762-3FB9-EEFA-7BAB-E77C74875B6C}"/>
              </a:ext>
            </a:extLst>
          </p:cNvPr>
          <p:cNvSpPr>
            <a:spLocks noGrp="1"/>
          </p:cNvSpPr>
          <p:nvPr>
            <p:ph type="title"/>
          </p:nvPr>
        </p:nvSpPr>
        <p:spPr>
          <a:xfrm>
            <a:off x="9764829" y="-1"/>
            <a:ext cx="2427172" cy="32004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Remedy Phase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06C0940-DC36-C45A-A4EA-40DF2BCEC262}"/>
              </a:ext>
            </a:extLst>
          </p:cNvPr>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a:extLst>
              <a:ext uri="{FF2B5EF4-FFF2-40B4-BE49-F238E27FC236}">
                <a16:creationId xmlns:a16="http://schemas.microsoft.com/office/drawing/2014/main" id="{A379D1B1-B139-FB00-A271-CF9B65C7F4DF}"/>
              </a:ext>
            </a:extLst>
          </p:cNvPr>
          <p:cNvSpPr txBox="1">
            <a:spLocks noChangeArrowheads="1"/>
          </p:cNvSpPr>
          <p:nvPr/>
        </p:nvSpPr>
        <p:spPr bwMode="auto">
          <a:xfrm>
            <a:off x="9684327" y="6488668"/>
            <a:ext cx="250767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Docket (20 Nov 2025)</a:t>
            </a:r>
          </a:p>
        </p:txBody>
      </p:sp>
      <p:sp>
        <p:nvSpPr>
          <p:cNvPr id="7" name="Rectangle 6">
            <a:extLst>
              <a:ext uri="{FF2B5EF4-FFF2-40B4-BE49-F238E27FC236}">
                <a16:creationId xmlns:a16="http://schemas.microsoft.com/office/drawing/2014/main" id="{7460916C-CB08-D355-6F5E-7F7A1FE8504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descr="A screenshot of a computer&#10;&#10;AI-generated content may be incorrect.">
            <a:extLst>
              <a:ext uri="{FF2B5EF4-FFF2-40B4-BE49-F238E27FC236}">
                <a16:creationId xmlns:a16="http://schemas.microsoft.com/office/drawing/2014/main" id="{6BA28056-5B41-1A7F-D748-9DDDEE4F35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071" y="209004"/>
            <a:ext cx="5969502" cy="6491834"/>
          </a:xfrm>
          <a:prstGeom prst="rect">
            <a:avLst/>
          </a:prstGeom>
          <a:ln w="6350">
            <a:solidFill>
              <a:schemeClr val="tx1"/>
            </a:solidFill>
          </a:ln>
        </p:spPr>
      </p:pic>
      <p:pic>
        <p:nvPicPr>
          <p:cNvPr id="12" name="Picture 11" descr="A screenshot of a computer&#10;&#10;AI-generated content may be incorrect.">
            <a:extLst>
              <a:ext uri="{FF2B5EF4-FFF2-40B4-BE49-F238E27FC236}">
                <a16:creationId xmlns:a16="http://schemas.microsoft.com/office/drawing/2014/main" id="{8C5722B8-B63D-2463-5955-67554142ECAD}"/>
              </a:ext>
            </a:extLst>
          </p:cNvPr>
          <p:cNvPicPr>
            <a:picLocks noChangeAspect="1"/>
          </p:cNvPicPr>
          <p:nvPr/>
        </p:nvPicPr>
        <p:blipFill>
          <a:blip r:embed="rId3">
            <a:extLst>
              <a:ext uri="{28A0092B-C50C-407E-A947-70E740481C1C}">
                <a14:useLocalDpi xmlns:a14="http://schemas.microsoft.com/office/drawing/2010/main" val="0"/>
              </a:ext>
            </a:extLst>
          </a:blip>
          <a:srcRect l="26949" t="37654" r="20799" b="32003"/>
          <a:stretch>
            <a:fillRect/>
          </a:stretch>
        </p:blipFill>
        <p:spPr>
          <a:xfrm>
            <a:off x="3003846" y="1041665"/>
            <a:ext cx="8054706" cy="5086601"/>
          </a:xfrm>
          <a:prstGeom prst="rect">
            <a:avLst/>
          </a:prstGeom>
          <a:ln w="6350">
            <a:solidFill>
              <a:schemeClr val="tx1"/>
            </a:solidFill>
          </a:ln>
        </p:spPr>
      </p:pic>
    </p:spTree>
    <p:extLst>
      <p:ext uri="{BB962C8B-B14F-4D97-AF65-F5344CB8AC3E}">
        <p14:creationId xmlns:p14="http://schemas.microsoft.com/office/powerpoint/2010/main" val="22519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4949" y="-2"/>
            <a:ext cx="416705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 Oct 2020: U.S. v. Google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pic>
        <p:nvPicPr>
          <p:cNvPr id="5" name="Picture 4"/>
          <p:cNvPicPr>
            <a:picLocks noChangeAspect="1"/>
          </p:cNvPicPr>
          <p:nvPr/>
        </p:nvPicPr>
        <p:blipFill>
          <a:blip r:embed="rId2"/>
          <a:stretch>
            <a:fillRect/>
          </a:stretch>
        </p:blipFill>
        <p:spPr>
          <a:xfrm>
            <a:off x="1349840" y="418011"/>
            <a:ext cx="4410001" cy="5739201"/>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6494794" y="418011"/>
            <a:ext cx="4392001" cy="5775467"/>
          </a:xfrm>
          <a:prstGeom prst="rect">
            <a:avLst/>
          </a:prstGeom>
          <a:ln>
            <a:solidFill>
              <a:schemeClr val="bg2"/>
            </a:solidFill>
          </a:ln>
        </p:spPr>
      </p:pic>
    </p:spTree>
    <p:extLst>
      <p:ext uri="{BB962C8B-B14F-4D97-AF65-F5344CB8AC3E}">
        <p14:creationId xmlns:p14="http://schemas.microsoft.com/office/powerpoint/2010/main" val="3073447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0974" y="-1"/>
            <a:ext cx="4731027"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Advertising and Mixed Motives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9962606" y="6488668"/>
            <a:ext cx="22293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Brin</a:t>
            </a:r>
            <a:r>
              <a:rPr lang="en-US" sz="1800" i="0" dirty="0">
                <a:solidFill>
                  <a:schemeClr val="accent4">
                    <a:lumMod val="75000"/>
                    <a:lumOff val="25000"/>
                  </a:schemeClr>
                </a:solidFill>
                <a:latin typeface="+mn-lt"/>
                <a:cs typeface="Times New Roman" panose="02020603050405020304" pitchFamily="18" charset="0"/>
              </a:rPr>
              <a:t> &amp; Page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353DB95A-19D6-784F-96EF-C0C82F4D9DDB}"/>
              </a:ext>
            </a:extLst>
          </p:cNvPr>
          <p:cNvPicPr>
            <a:picLocks noChangeAspect="1"/>
          </p:cNvPicPr>
          <p:nvPr/>
        </p:nvPicPr>
        <p:blipFill>
          <a:blip r:embed="rId3"/>
          <a:stretch>
            <a:fillRect/>
          </a:stretch>
        </p:blipFill>
        <p:spPr>
          <a:xfrm>
            <a:off x="468741" y="184665"/>
            <a:ext cx="5270318" cy="6516173"/>
          </a:xfrm>
          <a:prstGeom prst="rect">
            <a:avLst/>
          </a:prstGeom>
          <a:ln w="6350">
            <a:solidFill>
              <a:schemeClr val="tx1"/>
            </a:solidFill>
          </a:ln>
        </p:spPr>
      </p:pic>
      <p:sp>
        <p:nvSpPr>
          <p:cNvPr id="11" name="Rectangle 10">
            <a:extLst>
              <a:ext uri="{FF2B5EF4-FFF2-40B4-BE49-F238E27FC236}">
                <a16:creationId xmlns:a16="http://schemas.microsoft.com/office/drawing/2014/main" id="{AA0E1DB3-A594-4D43-AECF-D46C7CC3B25A}"/>
              </a:ext>
            </a:extLst>
          </p:cNvPr>
          <p:cNvSpPr/>
          <p:nvPr/>
        </p:nvSpPr>
        <p:spPr bwMode="auto">
          <a:xfrm>
            <a:off x="1568218" y="2660233"/>
            <a:ext cx="10063597"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chemeClr val="bg2"/>
                </a:solidFill>
                <a:effectLst/>
              </a:rPr>
              <a:t>“</a:t>
            </a:r>
            <a:r>
              <a:rPr lang="en-US" sz="3200" dirty="0">
                <a:solidFill>
                  <a:schemeClr val="bg2"/>
                </a:solidFill>
              </a:rPr>
              <a:t>Currently, the </a:t>
            </a:r>
            <a:r>
              <a:rPr lang="en-US" sz="3200" b="1" dirty="0">
                <a:solidFill>
                  <a:schemeClr val="accent4">
                    <a:lumMod val="50000"/>
                    <a:lumOff val="50000"/>
                  </a:schemeClr>
                </a:solidFill>
              </a:rPr>
              <a:t>predominant business model for commercial search engines is advertising</a:t>
            </a:r>
            <a:r>
              <a:rPr lang="en-US" sz="3200" dirty="0">
                <a:solidFill>
                  <a:schemeClr val="bg2"/>
                </a:solidFill>
              </a:rPr>
              <a:t>. The </a:t>
            </a:r>
            <a:r>
              <a:rPr lang="en-US" sz="3200" b="1" dirty="0">
                <a:solidFill>
                  <a:schemeClr val="accent4">
                    <a:lumMod val="50000"/>
                    <a:lumOff val="50000"/>
                  </a:schemeClr>
                </a:solidFill>
              </a:rPr>
              <a:t>goals of the advertising business model do not always correspond to providing quality search to users</a:t>
            </a:r>
            <a:r>
              <a:rPr lang="en-US" sz="3200" dirty="0">
                <a:solidFill>
                  <a:schemeClr val="bg2"/>
                </a:solidFill>
              </a:rPr>
              <a:t>. … For this type of reason …, </a:t>
            </a:r>
            <a:r>
              <a:rPr lang="en-US" sz="3200" b="1" dirty="0">
                <a:solidFill>
                  <a:schemeClr val="accent4">
                    <a:lumMod val="50000"/>
                    <a:lumOff val="50000"/>
                  </a:schemeClr>
                </a:solidFill>
              </a:rPr>
              <a:t>we expect that advertising funded search engines will be inherently biased towards the advertisers and away from the needs of the consumers.</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02315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1055" y="-2"/>
            <a:ext cx="79109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is the Case About? (Changed Slightly in iOS18)</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Picker iPhone (11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phone&#10;&#10;Description automatically generated">
            <a:extLst>
              <a:ext uri="{FF2B5EF4-FFF2-40B4-BE49-F238E27FC236}">
                <a16:creationId xmlns:a16="http://schemas.microsoft.com/office/drawing/2014/main" id="{45DA304D-989D-A3D7-C4D3-864187DD4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2315" y="617492"/>
            <a:ext cx="2777531" cy="6014279"/>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D3B01C10-7D00-FBDF-7932-C3D93A1BDC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6841" y="617492"/>
            <a:ext cx="2796726" cy="6055842"/>
          </a:xfrm>
          <a:prstGeom prst="rect">
            <a:avLst/>
          </a:prstGeom>
        </p:spPr>
      </p:pic>
    </p:spTree>
    <p:extLst>
      <p:ext uri="{BB962C8B-B14F-4D97-AF65-F5344CB8AC3E}">
        <p14:creationId xmlns:p14="http://schemas.microsoft.com/office/powerpoint/2010/main" val="296968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6089" y="-2"/>
            <a:ext cx="592591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Jan 2003: Apple Announces Mac Safari</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9940018" y="6488668"/>
            <a:ext cx="22519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(7 Jan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DA53970A-C85C-7687-DA1F-9668EBA10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209004"/>
            <a:ext cx="5712823" cy="6248400"/>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1FDAD56F-A683-96DA-2BBB-1A87D7021843}"/>
              </a:ext>
            </a:extLst>
          </p:cNvPr>
          <p:cNvPicPr>
            <a:picLocks noChangeAspect="1"/>
          </p:cNvPicPr>
          <p:nvPr/>
        </p:nvPicPr>
        <p:blipFill rotWithShape="1">
          <a:blip r:embed="rId3">
            <a:extLst>
              <a:ext uri="{28A0092B-C50C-407E-A947-70E740481C1C}">
                <a14:useLocalDpi xmlns:a14="http://schemas.microsoft.com/office/drawing/2010/main" val="0"/>
              </a:ext>
            </a:extLst>
          </a:blip>
          <a:srcRect l="24302" t="39144" r="26857" b="10935"/>
          <a:stretch/>
        </p:blipFill>
        <p:spPr>
          <a:xfrm>
            <a:off x="3943885" y="655176"/>
            <a:ext cx="5003254" cy="5593224"/>
          </a:xfrm>
          <a:prstGeom prst="rect">
            <a:avLst/>
          </a:prstGeom>
          <a:ln w="6350">
            <a:solidFill>
              <a:schemeClr val="bg2"/>
            </a:solidFill>
          </a:ln>
        </p:spPr>
      </p:pic>
    </p:spTree>
    <p:extLst>
      <p:ext uri="{BB962C8B-B14F-4D97-AF65-F5344CB8AC3E}">
        <p14:creationId xmlns:p14="http://schemas.microsoft.com/office/powerpoint/2010/main" val="425621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7006" y="-2"/>
            <a:ext cx="512499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 Initially But Changed in 2005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9283700" y="6488668"/>
            <a:ext cx="29083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Bloomberg (10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2D285463-E9F6-6E61-AFB5-2C1685783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81" y="209004"/>
            <a:ext cx="5935392"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2E191B8C-9EC1-C0EA-5D78-D89D49200AF9}"/>
              </a:ext>
            </a:extLst>
          </p:cNvPr>
          <p:cNvPicPr>
            <a:picLocks noChangeAspect="1"/>
          </p:cNvPicPr>
          <p:nvPr/>
        </p:nvPicPr>
        <p:blipFill rotWithShape="1">
          <a:blip r:embed="rId4">
            <a:extLst>
              <a:ext uri="{28A0092B-C50C-407E-A947-70E740481C1C}">
                <a14:useLocalDpi xmlns:a14="http://schemas.microsoft.com/office/drawing/2010/main" val="0"/>
              </a:ext>
            </a:extLst>
          </a:blip>
          <a:srcRect l="12563" t="15124" r="37746" b="41481"/>
          <a:stretch/>
        </p:blipFill>
        <p:spPr>
          <a:xfrm>
            <a:off x="4277965" y="729560"/>
            <a:ext cx="5706588" cy="5450722"/>
          </a:xfrm>
          <a:prstGeom prst="rect">
            <a:avLst/>
          </a:prstGeom>
          <a:ln>
            <a:solidFill>
              <a:schemeClr val="bg2"/>
            </a:solidFill>
          </a:ln>
        </p:spPr>
      </p:pic>
    </p:spTree>
    <p:extLst>
      <p:ext uri="{BB962C8B-B14F-4D97-AF65-F5344CB8AC3E}">
        <p14:creationId xmlns:p14="http://schemas.microsoft.com/office/powerpoint/2010/main" val="188635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4131" y="-2"/>
            <a:ext cx="51178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11 June 2007: Safari for Windows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9746672" y="6488668"/>
            <a:ext cx="244532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(11 June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48EC55A3-5507-E8A2-9940-C53AE641E3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401" y="209004"/>
            <a:ext cx="5935391"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4E66D346-3FA1-2CDE-E3C1-FA1B7B7FF9B5}"/>
              </a:ext>
            </a:extLst>
          </p:cNvPr>
          <p:cNvPicPr>
            <a:picLocks noChangeAspect="1"/>
          </p:cNvPicPr>
          <p:nvPr/>
        </p:nvPicPr>
        <p:blipFill rotWithShape="1">
          <a:blip r:embed="rId2">
            <a:extLst>
              <a:ext uri="{28A0092B-C50C-407E-A947-70E740481C1C}">
                <a14:useLocalDpi xmlns:a14="http://schemas.microsoft.com/office/drawing/2010/main" val="0"/>
              </a:ext>
            </a:extLst>
          </a:blip>
          <a:srcRect l="25358" t="42856" r="27104" b="19918"/>
          <a:stretch/>
        </p:blipFill>
        <p:spPr>
          <a:xfrm>
            <a:off x="4014652" y="849868"/>
            <a:ext cx="6405741" cy="5486400"/>
          </a:xfrm>
          <a:prstGeom prst="rect">
            <a:avLst/>
          </a:prstGeom>
          <a:ln w="6350">
            <a:solidFill>
              <a:schemeClr val="bg2"/>
            </a:solidFill>
          </a:ln>
        </p:spPr>
      </p:pic>
    </p:spTree>
    <p:extLst>
      <p:ext uri="{BB962C8B-B14F-4D97-AF65-F5344CB8AC3E}">
        <p14:creationId xmlns:p14="http://schemas.microsoft.com/office/powerpoint/2010/main" val="313342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5840" y="-2"/>
            <a:ext cx="7376161"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1 June 2007: Apple Email: Choose Search Default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9300632" y="6488668"/>
            <a:ext cx="28913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UPX0677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E7E966B-E804-1691-F0CC-364A979A498C}"/>
              </a:ext>
            </a:extLst>
          </p:cNvPr>
          <p:cNvPicPr>
            <a:picLocks noChangeAspect="1"/>
          </p:cNvPicPr>
          <p:nvPr/>
        </p:nvPicPr>
        <p:blipFill>
          <a:blip r:embed="rId2"/>
          <a:stretch>
            <a:fillRect/>
          </a:stretch>
        </p:blipFill>
        <p:spPr>
          <a:xfrm>
            <a:off x="243376" y="526993"/>
            <a:ext cx="4642132" cy="6146341"/>
          </a:xfrm>
          <a:prstGeom prst="rect">
            <a:avLst/>
          </a:prstGeom>
          <a:ln w="6350">
            <a:solidFill>
              <a:schemeClr val="bg2"/>
            </a:solidFill>
          </a:ln>
        </p:spPr>
      </p:pic>
      <p:pic>
        <p:nvPicPr>
          <p:cNvPr id="8" name="Picture 7">
            <a:extLst>
              <a:ext uri="{FF2B5EF4-FFF2-40B4-BE49-F238E27FC236}">
                <a16:creationId xmlns:a16="http://schemas.microsoft.com/office/drawing/2014/main" id="{31B7D948-43FB-7777-B05D-11470562E40F}"/>
              </a:ext>
            </a:extLst>
          </p:cNvPr>
          <p:cNvPicPr>
            <a:picLocks noChangeAspect="1"/>
          </p:cNvPicPr>
          <p:nvPr/>
        </p:nvPicPr>
        <p:blipFill rotWithShape="1">
          <a:blip r:embed="rId2"/>
          <a:srcRect l="7901" t="6248" r="8927" b="58458"/>
          <a:stretch/>
        </p:blipFill>
        <p:spPr>
          <a:xfrm>
            <a:off x="2769325" y="1097470"/>
            <a:ext cx="8386356" cy="4711738"/>
          </a:xfrm>
          <a:prstGeom prst="rect">
            <a:avLst/>
          </a:prstGeom>
          <a:ln w="6350">
            <a:solidFill>
              <a:schemeClr val="bg2"/>
            </a:solidFill>
          </a:ln>
        </p:spPr>
      </p:pic>
    </p:spTree>
    <p:extLst>
      <p:ext uri="{BB962C8B-B14F-4D97-AF65-F5344CB8AC3E}">
        <p14:creationId xmlns:p14="http://schemas.microsoft.com/office/powerpoint/2010/main" val="155532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240" y="-2"/>
            <a:ext cx="684276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4 June 2007: G Review of Possible Apple Deal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317566" y="6488668"/>
            <a:ext cx="28744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UPX0126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47CE1D06-711C-8BE1-17AF-04D0030F5DCE}"/>
              </a:ext>
            </a:extLst>
          </p:cNvPr>
          <p:cNvPicPr>
            <a:picLocks noChangeAspect="1"/>
          </p:cNvPicPr>
          <p:nvPr/>
        </p:nvPicPr>
        <p:blipFill>
          <a:blip r:embed="rId2"/>
          <a:stretch>
            <a:fillRect/>
          </a:stretch>
        </p:blipFill>
        <p:spPr>
          <a:xfrm>
            <a:off x="222171" y="181500"/>
            <a:ext cx="4995306" cy="6491834"/>
          </a:xfrm>
          <a:prstGeom prst="rect">
            <a:avLst/>
          </a:prstGeom>
          <a:ln w="6350">
            <a:solidFill>
              <a:schemeClr val="bg2"/>
            </a:solidFill>
          </a:ln>
        </p:spPr>
      </p:pic>
      <p:pic>
        <p:nvPicPr>
          <p:cNvPr id="9" name="Picture 8">
            <a:extLst>
              <a:ext uri="{FF2B5EF4-FFF2-40B4-BE49-F238E27FC236}">
                <a16:creationId xmlns:a16="http://schemas.microsoft.com/office/drawing/2014/main" id="{83A1B16D-BED4-40F8-B9C5-DA5FB5A2843D}"/>
              </a:ext>
            </a:extLst>
          </p:cNvPr>
          <p:cNvPicPr>
            <a:picLocks noChangeAspect="1"/>
          </p:cNvPicPr>
          <p:nvPr/>
        </p:nvPicPr>
        <p:blipFill rotWithShape="1">
          <a:blip r:embed="rId2"/>
          <a:srcRect l="4356" t="1832" r="6994" b="58730"/>
          <a:stretch/>
        </p:blipFill>
        <p:spPr>
          <a:xfrm>
            <a:off x="2468881" y="740822"/>
            <a:ext cx="8622125" cy="4985063"/>
          </a:xfrm>
          <a:prstGeom prst="rect">
            <a:avLst/>
          </a:prstGeom>
          <a:ln w="6350">
            <a:solidFill>
              <a:schemeClr val="bg2"/>
            </a:solidFill>
          </a:ln>
        </p:spPr>
      </p:pic>
    </p:spTree>
    <p:extLst>
      <p:ext uri="{BB962C8B-B14F-4D97-AF65-F5344CB8AC3E}">
        <p14:creationId xmlns:p14="http://schemas.microsoft.com/office/powerpoint/2010/main" val="143715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7154" y="-2"/>
            <a:ext cx="5574847" cy="31827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State of Apple Before the iPhone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9317566" y="6488668"/>
            <a:ext cx="28744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UPX0126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D83CF4F-5E02-1F12-EF75-28F9469B1E69}"/>
              </a:ext>
            </a:extLst>
          </p:cNvPr>
          <p:cNvPicPr>
            <a:picLocks noChangeAspect="1"/>
          </p:cNvPicPr>
          <p:nvPr/>
        </p:nvPicPr>
        <p:blipFill>
          <a:blip r:embed="rId2"/>
          <a:stretch>
            <a:fillRect/>
          </a:stretch>
        </p:blipFill>
        <p:spPr>
          <a:xfrm>
            <a:off x="175343" y="209004"/>
            <a:ext cx="5037828" cy="6491834"/>
          </a:xfrm>
          <a:prstGeom prst="rect">
            <a:avLst/>
          </a:prstGeom>
          <a:ln w="6350">
            <a:solidFill>
              <a:schemeClr val="bg2"/>
            </a:solidFill>
          </a:ln>
        </p:spPr>
      </p:pic>
      <p:pic>
        <p:nvPicPr>
          <p:cNvPr id="8" name="Picture 7">
            <a:extLst>
              <a:ext uri="{FF2B5EF4-FFF2-40B4-BE49-F238E27FC236}">
                <a16:creationId xmlns:a16="http://schemas.microsoft.com/office/drawing/2014/main" id="{CCF2BA17-1A93-DE04-33D3-CC76C05AD843}"/>
              </a:ext>
            </a:extLst>
          </p:cNvPr>
          <p:cNvPicPr>
            <a:picLocks noChangeAspect="1"/>
          </p:cNvPicPr>
          <p:nvPr/>
        </p:nvPicPr>
        <p:blipFill rotWithShape="1">
          <a:blip r:embed="rId2"/>
          <a:srcRect l="12233" t="2750" r="12658" b="53116"/>
          <a:stretch/>
        </p:blipFill>
        <p:spPr>
          <a:xfrm>
            <a:off x="3348445" y="853439"/>
            <a:ext cx="7015696" cy="5312229"/>
          </a:xfrm>
          <a:prstGeom prst="rect">
            <a:avLst/>
          </a:prstGeom>
          <a:ln w="6350">
            <a:solidFill>
              <a:schemeClr val="bg2"/>
            </a:solidFill>
          </a:ln>
        </p:spPr>
      </p:pic>
    </p:spTree>
    <p:extLst>
      <p:ext uri="{BB962C8B-B14F-4D97-AF65-F5344CB8AC3E}">
        <p14:creationId xmlns:p14="http://schemas.microsoft.com/office/powerpoint/2010/main" val="330072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2900" y="-2"/>
            <a:ext cx="29591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Payments to Apple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9317566" y="6488668"/>
            <a:ext cx="28744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UPX0126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F5C2B9F-9C8F-2CE6-B7E3-7DB157C09820}"/>
              </a:ext>
            </a:extLst>
          </p:cNvPr>
          <p:cNvPicPr>
            <a:picLocks noChangeAspect="1"/>
          </p:cNvPicPr>
          <p:nvPr/>
        </p:nvPicPr>
        <p:blipFill>
          <a:blip r:embed="rId2"/>
          <a:stretch>
            <a:fillRect/>
          </a:stretch>
        </p:blipFill>
        <p:spPr>
          <a:xfrm>
            <a:off x="217155" y="209004"/>
            <a:ext cx="5000049" cy="6491834"/>
          </a:xfrm>
          <a:prstGeom prst="rect">
            <a:avLst/>
          </a:prstGeom>
          <a:ln w="6350">
            <a:solidFill>
              <a:schemeClr val="bg2"/>
            </a:solidFill>
          </a:ln>
        </p:spPr>
      </p:pic>
      <p:pic>
        <p:nvPicPr>
          <p:cNvPr id="8" name="Picture 7">
            <a:extLst>
              <a:ext uri="{FF2B5EF4-FFF2-40B4-BE49-F238E27FC236}">
                <a16:creationId xmlns:a16="http://schemas.microsoft.com/office/drawing/2014/main" id="{DD224D17-70A5-1E02-3DB9-9C914236285B}"/>
              </a:ext>
            </a:extLst>
          </p:cNvPr>
          <p:cNvPicPr>
            <a:picLocks noChangeAspect="1"/>
          </p:cNvPicPr>
          <p:nvPr/>
        </p:nvPicPr>
        <p:blipFill rotWithShape="1">
          <a:blip r:embed="rId2"/>
          <a:srcRect l="11332" t="2347" r="12904" b="53720"/>
          <a:stretch/>
        </p:blipFill>
        <p:spPr>
          <a:xfrm>
            <a:off x="3065418" y="605246"/>
            <a:ext cx="7495486" cy="5643154"/>
          </a:xfrm>
          <a:prstGeom prst="rect">
            <a:avLst/>
          </a:prstGeom>
          <a:ln w="6350">
            <a:solidFill>
              <a:schemeClr val="bg2"/>
            </a:solidFill>
          </a:ln>
        </p:spPr>
      </p:pic>
    </p:spTree>
    <p:extLst>
      <p:ext uri="{BB962C8B-B14F-4D97-AF65-F5344CB8AC3E}">
        <p14:creationId xmlns:p14="http://schemas.microsoft.com/office/powerpoint/2010/main" val="164025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7633" y="-2"/>
            <a:ext cx="6194368" cy="30521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Apple Gets Now/What Apple Wants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9317566" y="6488668"/>
            <a:ext cx="28744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UPX0126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5AE974E-D644-7B3B-4C78-F3F11192CF77}"/>
              </a:ext>
            </a:extLst>
          </p:cNvPr>
          <p:cNvPicPr>
            <a:picLocks noChangeAspect="1"/>
          </p:cNvPicPr>
          <p:nvPr/>
        </p:nvPicPr>
        <p:blipFill>
          <a:blip r:embed="rId2"/>
          <a:stretch>
            <a:fillRect/>
          </a:stretch>
        </p:blipFill>
        <p:spPr>
          <a:xfrm>
            <a:off x="218412" y="209004"/>
            <a:ext cx="4989802" cy="6491834"/>
          </a:xfrm>
          <a:prstGeom prst="rect">
            <a:avLst/>
          </a:prstGeom>
          <a:ln w="6350">
            <a:solidFill>
              <a:schemeClr val="bg2"/>
            </a:solidFill>
          </a:ln>
        </p:spPr>
      </p:pic>
      <p:pic>
        <p:nvPicPr>
          <p:cNvPr id="8" name="Picture 7">
            <a:extLst>
              <a:ext uri="{FF2B5EF4-FFF2-40B4-BE49-F238E27FC236}">
                <a16:creationId xmlns:a16="http://schemas.microsoft.com/office/drawing/2014/main" id="{3506A75B-6324-5F44-8052-74DA62A6AFDA}"/>
              </a:ext>
            </a:extLst>
          </p:cNvPr>
          <p:cNvPicPr>
            <a:picLocks noChangeAspect="1"/>
          </p:cNvPicPr>
          <p:nvPr/>
        </p:nvPicPr>
        <p:blipFill rotWithShape="1">
          <a:blip r:embed="rId2"/>
          <a:srcRect l="11709" t="2884" r="12546" b="53116"/>
          <a:stretch/>
        </p:blipFill>
        <p:spPr>
          <a:xfrm>
            <a:off x="3304902" y="840378"/>
            <a:ext cx="7046270" cy="5325291"/>
          </a:xfrm>
          <a:prstGeom prst="rect">
            <a:avLst/>
          </a:prstGeom>
          <a:ln w="6350">
            <a:solidFill>
              <a:schemeClr val="bg2"/>
            </a:solidFill>
          </a:ln>
        </p:spPr>
      </p:pic>
    </p:spTree>
    <p:extLst>
      <p:ext uri="{BB962C8B-B14F-4D97-AF65-F5344CB8AC3E}">
        <p14:creationId xmlns:p14="http://schemas.microsoft.com/office/powerpoint/2010/main" val="57916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2193" y="-1"/>
            <a:ext cx="3999808" cy="34439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Google Should Offer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9317566" y="6488668"/>
            <a:ext cx="28744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UPX0126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29E2852-C52E-2119-9497-40AE40DAC5F7}"/>
              </a:ext>
            </a:extLst>
          </p:cNvPr>
          <p:cNvPicPr>
            <a:picLocks noChangeAspect="1"/>
          </p:cNvPicPr>
          <p:nvPr/>
        </p:nvPicPr>
        <p:blipFill>
          <a:blip r:embed="rId2"/>
          <a:stretch>
            <a:fillRect/>
          </a:stretch>
        </p:blipFill>
        <p:spPr>
          <a:xfrm>
            <a:off x="214641" y="209004"/>
            <a:ext cx="4973335" cy="6491834"/>
          </a:xfrm>
          <a:prstGeom prst="rect">
            <a:avLst/>
          </a:prstGeom>
          <a:ln w="6350">
            <a:solidFill>
              <a:schemeClr val="bg2"/>
            </a:solidFill>
          </a:ln>
        </p:spPr>
      </p:pic>
      <p:pic>
        <p:nvPicPr>
          <p:cNvPr id="8" name="Picture 7">
            <a:extLst>
              <a:ext uri="{FF2B5EF4-FFF2-40B4-BE49-F238E27FC236}">
                <a16:creationId xmlns:a16="http://schemas.microsoft.com/office/drawing/2014/main" id="{0EC83DD8-76E3-8C4D-16E0-8A6FED8F0D26}"/>
              </a:ext>
            </a:extLst>
          </p:cNvPr>
          <p:cNvPicPr>
            <a:picLocks noChangeAspect="1"/>
          </p:cNvPicPr>
          <p:nvPr/>
        </p:nvPicPr>
        <p:blipFill rotWithShape="1">
          <a:blip r:embed="rId2"/>
          <a:srcRect l="12494" t="3643" r="12590" b="53430"/>
          <a:stretch/>
        </p:blipFill>
        <p:spPr>
          <a:xfrm>
            <a:off x="3389618" y="849084"/>
            <a:ext cx="7148913" cy="5347064"/>
          </a:xfrm>
          <a:prstGeom prst="rect">
            <a:avLst/>
          </a:prstGeom>
          <a:ln w="6350">
            <a:solidFill>
              <a:schemeClr val="bg2"/>
            </a:solidFill>
          </a:ln>
        </p:spPr>
      </p:pic>
    </p:spTree>
    <p:extLst>
      <p:ext uri="{BB962C8B-B14F-4D97-AF65-F5344CB8AC3E}">
        <p14:creationId xmlns:p14="http://schemas.microsoft.com/office/powerpoint/2010/main" val="3692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061" y="-1"/>
            <a:ext cx="4200940"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Bias is Difficult to Evaluate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9962606" y="6488668"/>
            <a:ext cx="22293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Brin</a:t>
            </a:r>
            <a:r>
              <a:rPr lang="en-US" sz="1800" i="0" dirty="0">
                <a:solidFill>
                  <a:schemeClr val="accent4">
                    <a:lumMod val="75000"/>
                    <a:lumOff val="25000"/>
                  </a:schemeClr>
                </a:solidFill>
                <a:latin typeface="+mn-lt"/>
                <a:cs typeface="Times New Roman" panose="02020603050405020304" pitchFamily="18" charset="0"/>
              </a:rPr>
              <a:t> &amp; Page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353DB95A-19D6-784F-96EF-C0C82F4D9DDB}"/>
              </a:ext>
            </a:extLst>
          </p:cNvPr>
          <p:cNvPicPr>
            <a:picLocks noChangeAspect="1"/>
          </p:cNvPicPr>
          <p:nvPr/>
        </p:nvPicPr>
        <p:blipFill>
          <a:blip r:embed="rId3"/>
          <a:stretch>
            <a:fillRect/>
          </a:stretch>
        </p:blipFill>
        <p:spPr>
          <a:xfrm>
            <a:off x="286670" y="184665"/>
            <a:ext cx="5270318" cy="6516173"/>
          </a:xfrm>
          <a:prstGeom prst="rect">
            <a:avLst/>
          </a:prstGeom>
          <a:ln w="6350">
            <a:solidFill>
              <a:schemeClr val="tx1"/>
            </a:solidFill>
          </a:ln>
        </p:spPr>
      </p:pic>
      <p:sp>
        <p:nvSpPr>
          <p:cNvPr id="11" name="Rectangle 10">
            <a:extLst>
              <a:ext uri="{FF2B5EF4-FFF2-40B4-BE49-F238E27FC236}">
                <a16:creationId xmlns:a16="http://schemas.microsoft.com/office/drawing/2014/main" id="{AA0E1DB3-A594-4D43-AECF-D46C7CC3B25A}"/>
              </a:ext>
            </a:extLst>
          </p:cNvPr>
          <p:cNvSpPr/>
          <p:nvPr/>
        </p:nvSpPr>
        <p:spPr bwMode="auto">
          <a:xfrm>
            <a:off x="1943729" y="3205007"/>
            <a:ext cx="9493141"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chemeClr val="bg2"/>
                </a:solidFill>
              </a:rPr>
              <a:t>“</a:t>
            </a:r>
            <a:r>
              <a:rPr lang="en-US" sz="3200" b="1" dirty="0">
                <a:solidFill>
                  <a:schemeClr val="accent4">
                    <a:lumMod val="50000"/>
                    <a:lumOff val="50000"/>
                  </a:schemeClr>
                </a:solidFill>
              </a:rPr>
              <a:t>Since it is very difficult even for experts to evaluate search engines, search engine bias is particularly insidious</a:t>
            </a:r>
            <a:r>
              <a:rPr lang="en-US" sz="3200" dirty="0">
                <a:solidFill>
                  <a:schemeClr val="bg2"/>
                </a:solidFill>
              </a:rPr>
              <a:t>. A good example was OpenText, which was reported to be selling companies the right to be listed at the top of the search results for particular queries … .”</a:t>
            </a:r>
          </a:p>
        </p:txBody>
      </p:sp>
    </p:spTree>
    <p:extLst>
      <p:ext uri="{BB962C8B-B14F-4D97-AF65-F5344CB8AC3E}">
        <p14:creationId xmlns:p14="http://schemas.microsoft.com/office/powerpoint/2010/main" val="112325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1500" y="-1"/>
            <a:ext cx="52705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4 June 2007: Deal Offered to Apple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9317566" y="6488668"/>
            <a:ext cx="28744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UPX0072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C7F16AF-9CEB-B191-35D8-BAA32AB10DE1}"/>
              </a:ext>
            </a:extLst>
          </p:cNvPr>
          <p:cNvPicPr>
            <a:picLocks noChangeAspect="1"/>
          </p:cNvPicPr>
          <p:nvPr/>
        </p:nvPicPr>
        <p:blipFill>
          <a:blip r:embed="rId2"/>
          <a:stretch>
            <a:fillRect/>
          </a:stretch>
        </p:blipFill>
        <p:spPr>
          <a:xfrm>
            <a:off x="189800" y="184666"/>
            <a:ext cx="4847799" cy="6488668"/>
          </a:xfrm>
          <a:prstGeom prst="rect">
            <a:avLst/>
          </a:prstGeom>
          <a:ln w="6350">
            <a:solidFill>
              <a:schemeClr val="bg2"/>
            </a:solidFill>
          </a:ln>
        </p:spPr>
      </p:pic>
      <p:pic>
        <p:nvPicPr>
          <p:cNvPr id="8" name="Picture 7">
            <a:extLst>
              <a:ext uri="{FF2B5EF4-FFF2-40B4-BE49-F238E27FC236}">
                <a16:creationId xmlns:a16="http://schemas.microsoft.com/office/drawing/2014/main" id="{646C9702-EB25-5347-39A2-CD07F7EE53C1}"/>
              </a:ext>
            </a:extLst>
          </p:cNvPr>
          <p:cNvPicPr>
            <a:picLocks noChangeAspect="1"/>
          </p:cNvPicPr>
          <p:nvPr/>
        </p:nvPicPr>
        <p:blipFill rotWithShape="1">
          <a:blip r:embed="rId2"/>
          <a:srcRect l="3465" t="22721" r="3751" b="33123"/>
          <a:stretch/>
        </p:blipFill>
        <p:spPr>
          <a:xfrm>
            <a:off x="2613699" y="1005058"/>
            <a:ext cx="7992314" cy="5090942"/>
          </a:xfrm>
          <a:prstGeom prst="rect">
            <a:avLst/>
          </a:prstGeom>
          <a:ln w="6350">
            <a:solidFill>
              <a:schemeClr val="bg2"/>
            </a:solidFill>
          </a:ln>
        </p:spPr>
      </p:pic>
    </p:spTree>
    <p:extLst>
      <p:ext uri="{BB962C8B-B14F-4D97-AF65-F5344CB8AC3E}">
        <p14:creationId xmlns:p14="http://schemas.microsoft.com/office/powerpoint/2010/main" val="76801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9933" y="-2"/>
            <a:ext cx="34120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Sent using Blackberry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9317566" y="6488668"/>
            <a:ext cx="28744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UPX0072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A8F2594-795F-FEC0-76CD-C05E7AFD749E}"/>
              </a:ext>
            </a:extLst>
          </p:cNvPr>
          <p:cNvPicPr>
            <a:picLocks noChangeAspect="1"/>
          </p:cNvPicPr>
          <p:nvPr/>
        </p:nvPicPr>
        <p:blipFill>
          <a:blip r:embed="rId2"/>
          <a:stretch>
            <a:fillRect/>
          </a:stretch>
        </p:blipFill>
        <p:spPr>
          <a:xfrm>
            <a:off x="355754" y="194481"/>
            <a:ext cx="4855479" cy="6469038"/>
          </a:xfrm>
          <a:prstGeom prst="rect">
            <a:avLst/>
          </a:prstGeom>
          <a:ln w="6350">
            <a:solidFill>
              <a:schemeClr val="bg2"/>
            </a:solidFill>
          </a:ln>
        </p:spPr>
      </p:pic>
      <p:pic>
        <p:nvPicPr>
          <p:cNvPr id="8" name="Picture 7">
            <a:extLst>
              <a:ext uri="{FF2B5EF4-FFF2-40B4-BE49-F238E27FC236}">
                <a16:creationId xmlns:a16="http://schemas.microsoft.com/office/drawing/2014/main" id="{EB2AEE56-B6DC-88F5-4794-993E9C480409}"/>
              </a:ext>
            </a:extLst>
          </p:cNvPr>
          <p:cNvPicPr>
            <a:picLocks noChangeAspect="1"/>
          </p:cNvPicPr>
          <p:nvPr/>
        </p:nvPicPr>
        <p:blipFill rotWithShape="1">
          <a:blip r:embed="rId2"/>
          <a:srcRect l="3524" t="1571" r="5094" b="78775"/>
          <a:stretch/>
        </p:blipFill>
        <p:spPr>
          <a:xfrm>
            <a:off x="1519645" y="910046"/>
            <a:ext cx="10423949" cy="2987040"/>
          </a:xfrm>
          <a:prstGeom prst="rect">
            <a:avLst/>
          </a:prstGeom>
          <a:ln w="6350">
            <a:solidFill>
              <a:schemeClr val="bg2"/>
            </a:solidFill>
          </a:ln>
        </p:spPr>
      </p:pic>
    </p:spTree>
    <p:extLst>
      <p:ext uri="{BB962C8B-B14F-4D97-AF65-F5344CB8AC3E}">
        <p14:creationId xmlns:p14="http://schemas.microsoft.com/office/powerpoint/2010/main" val="345864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7505" y="-2"/>
            <a:ext cx="513449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6 June 2007: Possible Deal Terms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9317567" y="6488668"/>
            <a:ext cx="28744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UPX0552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94FEF85-779C-8CAA-6835-89E24FBAA9A8}"/>
              </a:ext>
            </a:extLst>
          </p:cNvPr>
          <p:cNvPicPr>
            <a:picLocks noChangeAspect="1"/>
          </p:cNvPicPr>
          <p:nvPr/>
        </p:nvPicPr>
        <p:blipFill>
          <a:blip r:embed="rId2"/>
          <a:stretch>
            <a:fillRect/>
          </a:stretch>
        </p:blipFill>
        <p:spPr>
          <a:xfrm>
            <a:off x="184148" y="209004"/>
            <a:ext cx="4905163" cy="6491834"/>
          </a:xfrm>
          <a:prstGeom prst="rect">
            <a:avLst/>
          </a:prstGeom>
          <a:ln w="6350">
            <a:solidFill>
              <a:schemeClr val="bg2"/>
            </a:solidFill>
          </a:ln>
        </p:spPr>
      </p:pic>
      <p:pic>
        <p:nvPicPr>
          <p:cNvPr id="8" name="Picture 7">
            <a:extLst>
              <a:ext uri="{FF2B5EF4-FFF2-40B4-BE49-F238E27FC236}">
                <a16:creationId xmlns:a16="http://schemas.microsoft.com/office/drawing/2014/main" id="{E0C503EC-214E-9FF5-E481-E861CF48E745}"/>
              </a:ext>
            </a:extLst>
          </p:cNvPr>
          <p:cNvPicPr>
            <a:picLocks noChangeAspect="1"/>
          </p:cNvPicPr>
          <p:nvPr/>
        </p:nvPicPr>
        <p:blipFill rotWithShape="1">
          <a:blip r:embed="rId2"/>
          <a:srcRect l="3614" t="59582" r="4332" b="11911"/>
          <a:stretch/>
        </p:blipFill>
        <p:spPr>
          <a:xfrm>
            <a:off x="2351315" y="2364377"/>
            <a:ext cx="8552687" cy="3505199"/>
          </a:xfrm>
          <a:prstGeom prst="rect">
            <a:avLst/>
          </a:prstGeom>
          <a:ln w="6350">
            <a:solidFill>
              <a:schemeClr val="bg2"/>
            </a:solidFill>
          </a:ln>
        </p:spPr>
      </p:pic>
    </p:spTree>
    <p:extLst>
      <p:ext uri="{BB962C8B-B14F-4D97-AF65-F5344CB8AC3E}">
        <p14:creationId xmlns:p14="http://schemas.microsoft.com/office/powerpoint/2010/main" val="330888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7505" y="-2"/>
            <a:ext cx="513449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6 June 2007: Possible Deal Terms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9317567" y="6488668"/>
            <a:ext cx="28744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UPX0552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68FA34DE-86B9-7910-5F9A-E0CD73C85A5A}"/>
              </a:ext>
            </a:extLst>
          </p:cNvPr>
          <p:cNvPicPr>
            <a:picLocks noChangeAspect="1"/>
          </p:cNvPicPr>
          <p:nvPr/>
        </p:nvPicPr>
        <p:blipFill>
          <a:blip r:embed="rId2"/>
          <a:stretch>
            <a:fillRect/>
          </a:stretch>
        </p:blipFill>
        <p:spPr>
          <a:xfrm>
            <a:off x="229373" y="180703"/>
            <a:ext cx="4887596" cy="6520135"/>
          </a:xfrm>
          <a:prstGeom prst="rect">
            <a:avLst/>
          </a:prstGeom>
          <a:ln w="6350">
            <a:solidFill>
              <a:schemeClr val="bg2"/>
            </a:solidFill>
          </a:ln>
        </p:spPr>
      </p:pic>
      <p:pic>
        <p:nvPicPr>
          <p:cNvPr id="10" name="Picture 9">
            <a:extLst>
              <a:ext uri="{FF2B5EF4-FFF2-40B4-BE49-F238E27FC236}">
                <a16:creationId xmlns:a16="http://schemas.microsoft.com/office/drawing/2014/main" id="{67B3F3ED-34F0-BA76-0745-1C5C44BC63E6}"/>
              </a:ext>
            </a:extLst>
          </p:cNvPr>
          <p:cNvPicPr>
            <a:picLocks noChangeAspect="1"/>
          </p:cNvPicPr>
          <p:nvPr/>
        </p:nvPicPr>
        <p:blipFill rotWithShape="1">
          <a:blip r:embed="rId2"/>
          <a:srcRect l="3280" t="2237" r="5671" b="73120"/>
          <a:stretch/>
        </p:blipFill>
        <p:spPr>
          <a:xfrm>
            <a:off x="1950719" y="1058091"/>
            <a:ext cx="9479026" cy="3422469"/>
          </a:xfrm>
          <a:prstGeom prst="rect">
            <a:avLst/>
          </a:prstGeom>
          <a:ln w="6350">
            <a:solidFill>
              <a:schemeClr val="bg2"/>
            </a:solidFill>
          </a:ln>
        </p:spPr>
      </p:pic>
    </p:spTree>
    <p:extLst>
      <p:ext uri="{BB962C8B-B14F-4D97-AF65-F5344CB8AC3E}">
        <p14:creationId xmlns:p14="http://schemas.microsoft.com/office/powerpoint/2010/main" val="424337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793" y="-2"/>
            <a:ext cx="219020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Users; Optics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9317567" y="6488668"/>
            <a:ext cx="28744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UPX0552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9A560C2-1FCB-3985-E7BD-7AA5082CE7C6}"/>
              </a:ext>
            </a:extLst>
          </p:cNvPr>
          <p:cNvPicPr>
            <a:picLocks noChangeAspect="1"/>
          </p:cNvPicPr>
          <p:nvPr/>
        </p:nvPicPr>
        <p:blipFill>
          <a:blip r:embed="rId2"/>
          <a:stretch>
            <a:fillRect/>
          </a:stretch>
        </p:blipFill>
        <p:spPr>
          <a:xfrm>
            <a:off x="219477" y="209004"/>
            <a:ext cx="4877621" cy="6491834"/>
          </a:xfrm>
          <a:prstGeom prst="rect">
            <a:avLst/>
          </a:prstGeom>
          <a:ln w="6350">
            <a:solidFill>
              <a:schemeClr val="tx2"/>
            </a:solidFill>
          </a:ln>
        </p:spPr>
      </p:pic>
      <p:pic>
        <p:nvPicPr>
          <p:cNvPr id="8" name="Picture 7">
            <a:extLst>
              <a:ext uri="{FF2B5EF4-FFF2-40B4-BE49-F238E27FC236}">
                <a16:creationId xmlns:a16="http://schemas.microsoft.com/office/drawing/2014/main" id="{69B6FDE7-C9A1-430E-E5E4-250B446C912D}"/>
              </a:ext>
            </a:extLst>
          </p:cNvPr>
          <p:cNvPicPr>
            <a:picLocks noChangeAspect="1"/>
          </p:cNvPicPr>
          <p:nvPr/>
        </p:nvPicPr>
        <p:blipFill rotWithShape="1">
          <a:blip r:embed="rId2"/>
          <a:srcRect l="3618" t="48689" r="5505" b="13817"/>
          <a:stretch/>
        </p:blipFill>
        <p:spPr>
          <a:xfrm>
            <a:off x="2172789" y="1114492"/>
            <a:ext cx="8904975" cy="4889864"/>
          </a:xfrm>
          <a:prstGeom prst="rect">
            <a:avLst/>
          </a:prstGeom>
          <a:ln w="6350">
            <a:solidFill>
              <a:schemeClr val="tx2"/>
            </a:solidFill>
          </a:ln>
        </p:spPr>
      </p:pic>
    </p:spTree>
    <p:extLst>
      <p:ext uri="{BB962C8B-B14F-4D97-AF65-F5344CB8AC3E}">
        <p14:creationId xmlns:p14="http://schemas.microsoft.com/office/powerpoint/2010/main" val="254110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35" y="-2"/>
            <a:ext cx="4918365"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Aug 2024: Liability Phase Ruling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8329749" y="6488668"/>
            <a:ext cx="38622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pic>
        <p:nvPicPr>
          <p:cNvPr id="5" name="Picture 4">
            <a:extLst>
              <a:ext uri="{FF2B5EF4-FFF2-40B4-BE49-F238E27FC236}">
                <a16:creationId xmlns:a16="http://schemas.microsoft.com/office/drawing/2014/main" id="{D7F90868-A965-C165-5D30-72C65A23784A}"/>
              </a:ext>
            </a:extLst>
          </p:cNvPr>
          <p:cNvPicPr>
            <a:picLocks noChangeAspect="1"/>
          </p:cNvPicPr>
          <p:nvPr/>
        </p:nvPicPr>
        <p:blipFill>
          <a:blip r:embed="rId2"/>
          <a:stretch>
            <a:fillRect/>
          </a:stretch>
        </p:blipFill>
        <p:spPr>
          <a:xfrm>
            <a:off x="3386141" y="523303"/>
            <a:ext cx="4737297" cy="6230194"/>
          </a:xfrm>
          <a:prstGeom prst="rect">
            <a:avLst/>
          </a:prstGeom>
          <a:ln w="6350">
            <a:solidFill>
              <a:schemeClr val="tx1"/>
            </a:solidFill>
          </a:ln>
        </p:spPr>
      </p:pic>
    </p:spTree>
    <p:extLst>
      <p:ext uri="{BB962C8B-B14F-4D97-AF65-F5344CB8AC3E}">
        <p14:creationId xmlns:p14="http://schemas.microsoft.com/office/powerpoint/2010/main" val="4149723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6993" y="-2"/>
            <a:ext cx="3595008"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Whinston</a:t>
            </a:r>
            <a:r>
              <a:rPr lang="en-US" sz="2400" dirty="0">
                <a:solidFill>
                  <a:schemeClr val="accent4">
                    <a:lumMod val="75000"/>
                    <a:lumOff val="25000"/>
                  </a:schemeClr>
                </a:solidFill>
                <a:latin typeface="+mn-lt"/>
                <a:cs typeface="Times New Roman" panose="02020603050405020304" pitchFamily="18" charset="0"/>
              </a:rPr>
              <a:t>: Gov’t Expert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6735535" y="6488668"/>
            <a:ext cx="5456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Whinston</a:t>
            </a:r>
            <a:r>
              <a:rPr lang="en-US" sz="1800" i="0" dirty="0">
                <a:solidFill>
                  <a:schemeClr val="accent4">
                    <a:lumMod val="75000"/>
                    <a:lumOff val="25000"/>
                  </a:schemeClr>
                </a:solidFill>
                <a:latin typeface="+mn-lt"/>
                <a:cs typeface="Times New Roman" panose="02020603050405020304" pitchFamily="18" charset="0"/>
              </a:rPr>
              <a:t> Direct Testimony (UPXD102) (5 Oct 2023)</a:t>
            </a:r>
          </a:p>
        </p:txBody>
      </p:sp>
      <p:pic>
        <p:nvPicPr>
          <p:cNvPr id="5" name="Picture 4">
            <a:extLst>
              <a:ext uri="{FF2B5EF4-FFF2-40B4-BE49-F238E27FC236}">
                <a16:creationId xmlns:a16="http://schemas.microsoft.com/office/drawing/2014/main" id="{6E9054F4-CF3F-E05F-D9D6-4688740D8E77}"/>
              </a:ext>
            </a:extLst>
          </p:cNvPr>
          <p:cNvPicPr>
            <a:picLocks noChangeAspect="1"/>
          </p:cNvPicPr>
          <p:nvPr/>
        </p:nvPicPr>
        <p:blipFill>
          <a:blip r:embed="rId2"/>
          <a:stretch>
            <a:fillRect/>
          </a:stretch>
        </p:blipFill>
        <p:spPr>
          <a:xfrm>
            <a:off x="1170581" y="609126"/>
            <a:ext cx="9850837" cy="5639747"/>
          </a:xfrm>
          <a:prstGeom prst="rect">
            <a:avLst/>
          </a:prstGeom>
          <a:ln w="6350">
            <a:solidFill>
              <a:schemeClr val="tx1"/>
            </a:solidFill>
          </a:ln>
        </p:spPr>
      </p:pic>
    </p:spTree>
    <p:extLst>
      <p:ext uri="{BB962C8B-B14F-4D97-AF65-F5344CB8AC3E}">
        <p14:creationId xmlns:p14="http://schemas.microsoft.com/office/powerpoint/2010/main" val="542341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6625" y="-1"/>
            <a:ext cx="490537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Google’s Dominance Since 2009</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6649811" y="6488668"/>
            <a:ext cx="55421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Whinston</a:t>
            </a:r>
            <a:r>
              <a:rPr lang="en-US" sz="1800" i="0" dirty="0">
                <a:solidFill>
                  <a:schemeClr val="accent4">
                    <a:lumMod val="75000"/>
                    <a:lumOff val="25000"/>
                  </a:schemeClr>
                </a:solidFill>
                <a:latin typeface="+mn-lt"/>
                <a:cs typeface="Times New Roman" panose="02020603050405020304" pitchFamily="18" charset="0"/>
              </a:rPr>
              <a:t> Direct Testimony (UPXD 102) (5 Oct 2023)</a:t>
            </a:r>
          </a:p>
        </p:txBody>
      </p:sp>
      <p:pic>
        <p:nvPicPr>
          <p:cNvPr id="8" name="Picture 7">
            <a:extLst>
              <a:ext uri="{FF2B5EF4-FFF2-40B4-BE49-F238E27FC236}">
                <a16:creationId xmlns:a16="http://schemas.microsoft.com/office/drawing/2014/main" id="{38CE94C2-0EAD-CC5B-50D3-3C1D725813DF}"/>
              </a:ext>
            </a:extLst>
          </p:cNvPr>
          <p:cNvPicPr>
            <a:picLocks noChangeAspect="1"/>
          </p:cNvPicPr>
          <p:nvPr/>
        </p:nvPicPr>
        <p:blipFill>
          <a:blip r:embed="rId2"/>
          <a:stretch>
            <a:fillRect/>
          </a:stretch>
        </p:blipFill>
        <p:spPr>
          <a:xfrm>
            <a:off x="1170581" y="603447"/>
            <a:ext cx="9850837" cy="5651106"/>
          </a:xfrm>
          <a:prstGeom prst="rect">
            <a:avLst/>
          </a:prstGeom>
          <a:ln w="6350">
            <a:solidFill>
              <a:schemeClr val="tx1"/>
            </a:solidFill>
          </a:ln>
        </p:spPr>
      </p:pic>
    </p:spTree>
    <p:extLst>
      <p:ext uri="{BB962C8B-B14F-4D97-AF65-F5344CB8AC3E}">
        <p14:creationId xmlns:p14="http://schemas.microsoft.com/office/powerpoint/2010/main" val="3475702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4845" y="-1"/>
            <a:ext cx="2807155" cy="36160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Device Share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9246054" y="6488668"/>
            <a:ext cx="29459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(27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B252ACEB-3D16-BF9D-2F6C-1C6978A305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823" y="209004"/>
            <a:ext cx="5935391" cy="6491834"/>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FA307AF0-0909-A5ED-FBF2-3CCEA569B84D}"/>
              </a:ext>
            </a:extLst>
          </p:cNvPr>
          <p:cNvPicPr>
            <a:picLocks noChangeAspect="1"/>
          </p:cNvPicPr>
          <p:nvPr/>
        </p:nvPicPr>
        <p:blipFill rotWithShape="1">
          <a:blip r:embed="rId4">
            <a:extLst>
              <a:ext uri="{28A0092B-C50C-407E-A947-70E740481C1C}">
                <a14:useLocalDpi xmlns:a14="http://schemas.microsoft.com/office/drawing/2010/main" val="0"/>
              </a:ext>
            </a:extLst>
          </a:blip>
          <a:srcRect l="4697" t="31753" r="6108" b="22108"/>
          <a:stretch/>
        </p:blipFill>
        <p:spPr>
          <a:xfrm>
            <a:off x="1751166" y="1301808"/>
            <a:ext cx="9092896" cy="5144569"/>
          </a:xfrm>
          <a:prstGeom prst="rect">
            <a:avLst/>
          </a:prstGeom>
          <a:ln w="6350">
            <a:solidFill>
              <a:schemeClr val="tx1"/>
            </a:solidFill>
          </a:ln>
        </p:spPr>
      </p:pic>
      <p:sp>
        <p:nvSpPr>
          <p:cNvPr id="10" name="Text Box 5">
            <a:extLst>
              <a:ext uri="{FF2B5EF4-FFF2-40B4-BE49-F238E27FC236}">
                <a16:creationId xmlns:a16="http://schemas.microsoft.com/office/drawing/2014/main" id="{7E11CE20-26E1-0E89-A459-6A40920B42DE}"/>
              </a:ext>
            </a:extLst>
          </p:cNvPr>
          <p:cNvSpPr txBox="1">
            <a:spLocks noChangeArrowheads="1"/>
          </p:cNvSpPr>
          <p:nvPr/>
        </p:nvSpPr>
        <p:spPr bwMode="auto">
          <a:xfrm>
            <a:off x="7136476" y="579997"/>
            <a:ext cx="5055524" cy="584775"/>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lgn="r">
              <a:defRPr/>
            </a:pPr>
            <a:r>
              <a:rPr lang="en-US" sz="3200" b="1" dirty="0">
                <a:solidFill>
                  <a:schemeClr val="bg1"/>
                </a:solidFill>
                <a:latin typeface="+mn-lt"/>
              </a:rPr>
              <a:t>Jan 2009: Desktop: 99.26</a:t>
            </a:r>
          </a:p>
        </p:txBody>
      </p:sp>
    </p:spTree>
    <p:extLst>
      <p:ext uri="{BB962C8B-B14F-4D97-AF65-F5344CB8AC3E}">
        <p14:creationId xmlns:p14="http://schemas.microsoft.com/office/powerpoint/2010/main" val="242265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0233" y="-2"/>
            <a:ext cx="482176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Desktop OS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9232900" y="6488668"/>
            <a:ext cx="2959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(27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996839B9-823E-2896-FAA1-51A3C764A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42" y="209004"/>
            <a:ext cx="5935391" cy="6491834"/>
          </a:xfrm>
          <a:prstGeom prst="rect">
            <a:avLst/>
          </a:prstGeom>
          <a:ln w="6350">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68C034D1-EBA1-CB68-E0EF-3A75DA839792}"/>
              </a:ext>
            </a:extLst>
          </p:cNvPr>
          <p:cNvPicPr>
            <a:picLocks noChangeAspect="1"/>
          </p:cNvPicPr>
          <p:nvPr/>
        </p:nvPicPr>
        <p:blipFill rotWithShape="1">
          <a:blip r:embed="rId4">
            <a:extLst>
              <a:ext uri="{28A0092B-C50C-407E-A947-70E740481C1C}">
                <a14:useLocalDpi xmlns:a14="http://schemas.microsoft.com/office/drawing/2010/main" val="0"/>
              </a:ext>
            </a:extLst>
          </a:blip>
          <a:srcRect l="5080" t="31628" r="6660" b="24931"/>
          <a:stretch/>
        </p:blipFill>
        <p:spPr>
          <a:xfrm>
            <a:off x="1842754" y="1345328"/>
            <a:ext cx="9271051" cy="4990940"/>
          </a:xfrm>
          <a:prstGeom prst="rect">
            <a:avLst/>
          </a:prstGeom>
          <a:ln w="6350">
            <a:solidFill>
              <a:schemeClr val="tx1"/>
            </a:solidFill>
          </a:ln>
        </p:spPr>
      </p:pic>
      <p:sp>
        <p:nvSpPr>
          <p:cNvPr id="11" name="Text Box 5">
            <a:extLst>
              <a:ext uri="{FF2B5EF4-FFF2-40B4-BE49-F238E27FC236}">
                <a16:creationId xmlns:a16="http://schemas.microsoft.com/office/drawing/2014/main" id="{67AF5882-3425-FE51-AE08-DD80C56DEE7A}"/>
              </a:ext>
            </a:extLst>
          </p:cNvPr>
          <p:cNvSpPr txBox="1">
            <a:spLocks noChangeArrowheads="1"/>
          </p:cNvSpPr>
          <p:nvPr/>
        </p:nvSpPr>
        <p:spPr bwMode="auto">
          <a:xfrm>
            <a:off x="7327668" y="579997"/>
            <a:ext cx="4864331" cy="584775"/>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lgn="r">
              <a:defRPr/>
            </a:pPr>
            <a:r>
              <a:rPr lang="en-US" sz="3200" b="1" dirty="0">
                <a:solidFill>
                  <a:schemeClr val="bg1"/>
                </a:solidFill>
                <a:latin typeface="+mn-lt"/>
              </a:rPr>
              <a:t>Jan 2009: W92.37/M6.73</a:t>
            </a:r>
          </a:p>
        </p:txBody>
      </p:sp>
    </p:spTree>
    <p:extLst>
      <p:ext uri="{BB962C8B-B14F-4D97-AF65-F5344CB8AC3E}">
        <p14:creationId xmlns:p14="http://schemas.microsoft.com/office/powerpoint/2010/main" val="356887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5851" y="-1"/>
            <a:ext cx="4116150"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Bias is Difficult to Evaluate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9919063" y="6488668"/>
            <a:ext cx="22729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Brin</a:t>
            </a:r>
            <a:r>
              <a:rPr lang="en-US" sz="1800" i="0" dirty="0">
                <a:solidFill>
                  <a:schemeClr val="accent4">
                    <a:lumMod val="75000"/>
                    <a:lumOff val="25000"/>
                  </a:schemeClr>
                </a:solidFill>
                <a:latin typeface="+mn-lt"/>
                <a:cs typeface="Times New Roman" panose="02020603050405020304" pitchFamily="18" charset="0"/>
              </a:rPr>
              <a:t> &amp; Page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353DB95A-19D6-784F-96EF-C0C82F4D9DDB}"/>
              </a:ext>
            </a:extLst>
          </p:cNvPr>
          <p:cNvPicPr>
            <a:picLocks noChangeAspect="1"/>
          </p:cNvPicPr>
          <p:nvPr/>
        </p:nvPicPr>
        <p:blipFill>
          <a:blip r:embed="rId3"/>
          <a:stretch>
            <a:fillRect/>
          </a:stretch>
        </p:blipFill>
        <p:spPr>
          <a:xfrm>
            <a:off x="278578" y="184665"/>
            <a:ext cx="5270318" cy="6516173"/>
          </a:xfrm>
          <a:prstGeom prst="rect">
            <a:avLst/>
          </a:prstGeom>
          <a:ln w="6350">
            <a:solidFill>
              <a:schemeClr val="tx1"/>
            </a:solidFill>
          </a:ln>
        </p:spPr>
      </p:pic>
      <p:sp>
        <p:nvSpPr>
          <p:cNvPr id="11" name="Rectangle 10">
            <a:extLst>
              <a:ext uri="{FF2B5EF4-FFF2-40B4-BE49-F238E27FC236}">
                <a16:creationId xmlns:a16="http://schemas.microsoft.com/office/drawing/2014/main" id="{AA0E1DB3-A594-4D43-AECF-D46C7CC3B25A}"/>
              </a:ext>
            </a:extLst>
          </p:cNvPr>
          <p:cNvSpPr/>
          <p:nvPr/>
        </p:nvSpPr>
        <p:spPr bwMode="auto">
          <a:xfrm>
            <a:off x="1943394" y="3114755"/>
            <a:ext cx="9493141" cy="206210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chemeClr val="bg2"/>
                </a:solidFill>
              </a:rPr>
              <a:t>“… This </a:t>
            </a:r>
            <a:r>
              <a:rPr lang="en-US" sz="3200" b="1" dirty="0">
                <a:solidFill>
                  <a:schemeClr val="accent4">
                    <a:lumMod val="50000"/>
                    <a:lumOff val="50000"/>
                  </a:schemeClr>
                </a:solidFill>
              </a:rPr>
              <a:t>type of bias is much more insidious than advertising, because it is not clear who ‘deserves’ to be there, and who is willing to pay money to be listed</a:t>
            </a:r>
            <a:r>
              <a:rPr lang="en-US" sz="3200" dirty="0">
                <a:solidFill>
                  <a:schemeClr val="bg2"/>
                </a:solidFill>
              </a:rPr>
              <a:t>.”</a:t>
            </a:r>
          </a:p>
        </p:txBody>
      </p:sp>
    </p:spTree>
    <p:extLst>
      <p:ext uri="{BB962C8B-B14F-4D97-AF65-F5344CB8AC3E}">
        <p14:creationId xmlns:p14="http://schemas.microsoft.com/office/powerpoint/2010/main" val="79808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7867" y="-2"/>
            <a:ext cx="428413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Browser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9235438" y="6488668"/>
            <a:ext cx="2956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(27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FC3098D0-6B63-4376-597D-DFEFE5B00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9"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31F136B0-7F16-6E39-6FB8-6E774C7006B1}"/>
              </a:ext>
            </a:extLst>
          </p:cNvPr>
          <p:cNvPicPr>
            <a:picLocks noChangeAspect="1"/>
          </p:cNvPicPr>
          <p:nvPr/>
        </p:nvPicPr>
        <p:blipFill rotWithShape="1">
          <a:blip r:embed="rId4">
            <a:extLst>
              <a:ext uri="{28A0092B-C50C-407E-A947-70E740481C1C}">
                <a14:useLocalDpi xmlns:a14="http://schemas.microsoft.com/office/drawing/2010/main" val="0"/>
              </a:ext>
            </a:extLst>
          </a:blip>
          <a:srcRect l="4970" t="31860" r="6409" b="24274"/>
          <a:stretch/>
        </p:blipFill>
        <p:spPr>
          <a:xfrm>
            <a:off x="1968640" y="1474707"/>
            <a:ext cx="9033485" cy="4890645"/>
          </a:xfrm>
          <a:prstGeom prst="rect">
            <a:avLst/>
          </a:prstGeom>
          <a:ln w="6350">
            <a:solidFill>
              <a:schemeClr val="tx1"/>
            </a:solidFill>
          </a:ln>
        </p:spPr>
      </p:pic>
      <p:sp>
        <p:nvSpPr>
          <p:cNvPr id="9" name="Text Box 5">
            <a:extLst>
              <a:ext uri="{FF2B5EF4-FFF2-40B4-BE49-F238E27FC236}">
                <a16:creationId xmlns:a16="http://schemas.microsoft.com/office/drawing/2014/main" id="{5D4877AD-8116-B8F5-D822-C3E8AF397F2B}"/>
              </a:ext>
            </a:extLst>
          </p:cNvPr>
          <p:cNvSpPr txBox="1">
            <a:spLocks noChangeArrowheads="1"/>
          </p:cNvSpPr>
          <p:nvPr/>
        </p:nvSpPr>
        <p:spPr bwMode="auto">
          <a:xfrm>
            <a:off x="6056812" y="579997"/>
            <a:ext cx="6135188" cy="584775"/>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lgn="r">
              <a:defRPr/>
            </a:pPr>
            <a:r>
              <a:rPr lang="en-US" sz="3200" b="1" dirty="0">
                <a:solidFill>
                  <a:schemeClr val="bg1"/>
                </a:solidFill>
                <a:latin typeface="+mn-lt"/>
              </a:rPr>
              <a:t>Jan 2009: IE73.01/F19.25/S5.02</a:t>
            </a:r>
          </a:p>
        </p:txBody>
      </p:sp>
    </p:spTree>
    <p:extLst>
      <p:ext uri="{BB962C8B-B14F-4D97-AF65-F5344CB8AC3E}">
        <p14:creationId xmlns:p14="http://schemas.microsoft.com/office/powerpoint/2010/main" val="28885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4131" y="-2"/>
            <a:ext cx="51178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IE Default Search Engine in 2008?</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(27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7ABB5EC8-53CA-32C2-0C20-6D157D6843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08"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B6C86C1F-E187-C664-BAC0-4F2E74B334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1" t="8580" r="5723" b="31726"/>
          <a:stretch/>
        </p:blipFill>
        <p:spPr>
          <a:xfrm>
            <a:off x="3568238" y="1241991"/>
            <a:ext cx="7011786" cy="5094277"/>
          </a:xfrm>
          <a:prstGeom prst="rect">
            <a:avLst/>
          </a:prstGeom>
          <a:ln w="6350">
            <a:solidFill>
              <a:schemeClr val="tx1"/>
            </a:solidFill>
          </a:ln>
        </p:spPr>
      </p:pic>
      <p:sp>
        <p:nvSpPr>
          <p:cNvPr id="3" name="Text Box 5">
            <a:extLst>
              <a:ext uri="{FF2B5EF4-FFF2-40B4-BE49-F238E27FC236}">
                <a16:creationId xmlns:a16="http://schemas.microsoft.com/office/drawing/2014/main" id="{1B9804F7-E84D-3E31-FF6C-6CCEBA611B78}"/>
              </a:ext>
            </a:extLst>
          </p:cNvPr>
          <p:cNvSpPr txBox="1">
            <a:spLocks noChangeArrowheads="1"/>
          </p:cNvSpPr>
          <p:nvPr/>
        </p:nvSpPr>
        <p:spPr bwMode="auto">
          <a:xfrm>
            <a:off x="3129742" y="579997"/>
            <a:ext cx="9062258" cy="584775"/>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lgn="r">
              <a:defRPr/>
            </a:pPr>
            <a:r>
              <a:rPr lang="en-US" sz="3200" b="1" dirty="0">
                <a:solidFill>
                  <a:schemeClr val="bg1"/>
                </a:solidFill>
                <a:latin typeface="+mn-lt"/>
              </a:rPr>
              <a:t>Jan 2009: MS controls 92% of defaults? 73%?  </a:t>
            </a:r>
          </a:p>
        </p:txBody>
      </p:sp>
    </p:spTree>
    <p:extLst>
      <p:ext uri="{BB962C8B-B14F-4D97-AF65-F5344CB8AC3E}">
        <p14:creationId xmlns:p14="http://schemas.microsoft.com/office/powerpoint/2010/main" val="175973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1933" y="-2"/>
            <a:ext cx="51900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Search Engine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9313332" y="6488668"/>
            <a:ext cx="28786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(27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619C89EA-5C38-82D1-AB36-5EB45D8ECF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9" y="209004"/>
            <a:ext cx="5935391" cy="6491834"/>
          </a:xfrm>
          <a:prstGeom prst="rect">
            <a:avLst/>
          </a:prstGeom>
          <a:ln w="6350">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9497852F-9C22-8655-B32A-A90960FDAC8D}"/>
              </a:ext>
            </a:extLst>
          </p:cNvPr>
          <p:cNvPicPr>
            <a:picLocks noChangeAspect="1"/>
          </p:cNvPicPr>
          <p:nvPr/>
        </p:nvPicPr>
        <p:blipFill rotWithShape="1">
          <a:blip r:embed="rId4">
            <a:extLst>
              <a:ext uri="{28A0092B-C50C-407E-A947-70E740481C1C}">
                <a14:useLocalDpi xmlns:a14="http://schemas.microsoft.com/office/drawing/2010/main" val="0"/>
              </a:ext>
            </a:extLst>
          </a:blip>
          <a:srcRect l="5414" t="32128" r="6405" b="24744"/>
          <a:stretch/>
        </p:blipFill>
        <p:spPr>
          <a:xfrm>
            <a:off x="2538789" y="1929731"/>
            <a:ext cx="8237414" cy="4406537"/>
          </a:xfrm>
          <a:prstGeom prst="rect">
            <a:avLst/>
          </a:prstGeom>
          <a:ln w="6350">
            <a:solidFill>
              <a:schemeClr val="tx1"/>
            </a:solidFill>
          </a:ln>
        </p:spPr>
      </p:pic>
      <p:sp>
        <p:nvSpPr>
          <p:cNvPr id="12" name="Text Box 5">
            <a:extLst>
              <a:ext uri="{FF2B5EF4-FFF2-40B4-BE49-F238E27FC236}">
                <a16:creationId xmlns:a16="http://schemas.microsoft.com/office/drawing/2014/main" id="{01377A80-1891-1078-C1F6-686F5C66E980}"/>
              </a:ext>
            </a:extLst>
          </p:cNvPr>
          <p:cNvSpPr txBox="1">
            <a:spLocks noChangeArrowheads="1"/>
          </p:cNvSpPr>
          <p:nvPr/>
        </p:nvSpPr>
        <p:spPr bwMode="auto">
          <a:xfrm>
            <a:off x="6096000" y="579997"/>
            <a:ext cx="6096000" cy="584775"/>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lgn="r">
              <a:defRPr/>
            </a:pPr>
            <a:r>
              <a:rPr lang="en-US" sz="3200" b="1" dirty="0">
                <a:solidFill>
                  <a:schemeClr val="bg1"/>
                </a:solidFill>
                <a:latin typeface="+mn-lt"/>
              </a:rPr>
              <a:t>Jun 2009: G78.67/Y10.98/B8.08</a:t>
            </a:r>
          </a:p>
        </p:txBody>
      </p:sp>
    </p:spTree>
    <p:extLst>
      <p:ext uri="{BB962C8B-B14F-4D97-AF65-F5344CB8AC3E}">
        <p14:creationId xmlns:p14="http://schemas.microsoft.com/office/powerpoint/2010/main" val="273807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1EBA-9676-7408-45AF-33CA462770A8}"/>
              </a:ext>
            </a:extLst>
          </p:cNvPr>
          <p:cNvSpPr>
            <a:spLocks noGrp="1"/>
          </p:cNvSpPr>
          <p:nvPr>
            <p:ph type="title"/>
          </p:nvPr>
        </p:nvSpPr>
        <p:spPr/>
        <p:txBody>
          <a:bodyPr/>
          <a:lstStyle/>
          <a:p>
            <a:r>
              <a:rPr lang="en-US" dirty="0"/>
              <a:t>Looking to the Future</a:t>
            </a:r>
          </a:p>
        </p:txBody>
      </p:sp>
      <p:sp>
        <p:nvSpPr>
          <p:cNvPr id="3" name="Content Placeholder 2">
            <a:extLst>
              <a:ext uri="{FF2B5EF4-FFF2-40B4-BE49-F238E27FC236}">
                <a16:creationId xmlns:a16="http://schemas.microsoft.com/office/drawing/2014/main" id="{54752294-9455-B2E3-2A57-11AB58E858AF}"/>
              </a:ext>
            </a:extLst>
          </p:cNvPr>
          <p:cNvSpPr>
            <a:spLocks noGrp="1"/>
          </p:cNvSpPr>
          <p:nvPr>
            <p:ph idx="1"/>
          </p:nvPr>
        </p:nvSpPr>
        <p:spPr/>
        <p:txBody>
          <a:bodyPr/>
          <a:lstStyle/>
          <a:p>
            <a:r>
              <a:rPr lang="en-US" dirty="0"/>
              <a:t>Hypo</a:t>
            </a:r>
          </a:p>
          <a:p>
            <a:pPr lvl="1"/>
            <a:r>
              <a:rPr lang="en-US" dirty="0"/>
              <a:t>From this baseline position, two events will occur</a:t>
            </a:r>
          </a:p>
          <a:p>
            <a:pPr lvl="2"/>
            <a:r>
              <a:rPr lang="en-US" dirty="0"/>
              <a:t>(1) Chrome will displace IE as the leading browser seemingly by building a better product</a:t>
            </a:r>
          </a:p>
          <a:p>
            <a:pPr lvl="2"/>
            <a:r>
              <a:rPr lang="en-US" dirty="0"/>
              <a:t>(2) Microsoft will achieve no meaningful position in smartphone operating systems while Apple and Google will rise to form a duopoly </a:t>
            </a:r>
          </a:p>
        </p:txBody>
      </p:sp>
      <p:sp>
        <p:nvSpPr>
          <p:cNvPr id="4" name="Slide Number Placeholder 3">
            <a:extLst>
              <a:ext uri="{FF2B5EF4-FFF2-40B4-BE49-F238E27FC236}">
                <a16:creationId xmlns:a16="http://schemas.microsoft.com/office/drawing/2014/main" id="{4877E64A-250B-50C1-018A-3444C8E4114C}"/>
              </a:ext>
            </a:extLst>
          </p:cNvPr>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A9BB65D3-8851-479C-9AFD-E9130CA963EA}" type="slidenum">
              <a:rPr lang="en-US" altLang="en-US" smtClean="0"/>
              <a:pPr/>
              <a:t>63</a:t>
            </a:fld>
            <a:endParaRPr lang="en-US" altLang="en-US"/>
          </a:p>
        </p:txBody>
      </p:sp>
      <p:sp>
        <p:nvSpPr>
          <p:cNvPr id="5" name="Title 1">
            <a:extLst>
              <a:ext uri="{FF2B5EF4-FFF2-40B4-BE49-F238E27FC236}">
                <a16:creationId xmlns:a16="http://schemas.microsoft.com/office/drawing/2014/main" id="{ADA5ACE1-8E6B-4F46-16C8-6E825112C06A}"/>
              </a:ext>
            </a:extLst>
          </p:cNvPr>
          <p:cNvSpPr txBox="1">
            <a:spLocks/>
          </p:cNvSpPr>
          <p:nvPr/>
        </p:nvSpPr>
        <p:spPr bwMode="auto">
          <a:xfrm>
            <a:off x="10104120" y="-2"/>
            <a:ext cx="2087882"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cs typeface="Times New Roman" panose="02020603050405020304" pitchFamily="18" charset="0"/>
              </a:rPr>
              <a:t>TTYN (1 of 4)</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388127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1EBA-9676-7408-45AF-33CA462770A8}"/>
              </a:ext>
            </a:extLst>
          </p:cNvPr>
          <p:cNvSpPr>
            <a:spLocks noGrp="1"/>
          </p:cNvSpPr>
          <p:nvPr>
            <p:ph type="title"/>
          </p:nvPr>
        </p:nvSpPr>
        <p:spPr/>
        <p:txBody>
          <a:bodyPr/>
          <a:lstStyle/>
          <a:p>
            <a:r>
              <a:rPr lang="en-US" dirty="0"/>
              <a:t>Looking to the Future</a:t>
            </a:r>
          </a:p>
        </p:txBody>
      </p:sp>
      <p:sp>
        <p:nvSpPr>
          <p:cNvPr id="3" name="Content Placeholder 2">
            <a:extLst>
              <a:ext uri="{FF2B5EF4-FFF2-40B4-BE49-F238E27FC236}">
                <a16:creationId xmlns:a16="http://schemas.microsoft.com/office/drawing/2014/main" id="{54752294-9455-B2E3-2A57-11AB58E858AF}"/>
              </a:ext>
            </a:extLst>
          </p:cNvPr>
          <p:cNvSpPr>
            <a:spLocks noGrp="1"/>
          </p:cNvSpPr>
          <p:nvPr>
            <p:ph idx="1"/>
          </p:nvPr>
        </p:nvSpPr>
        <p:spPr/>
        <p:txBody>
          <a:bodyPr/>
          <a:lstStyle/>
          <a:p>
            <a:r>
              <a:rPr lang="en-US" dirty="0"/>
              <a:t>Hypo</a:t>
            </a:r>
          </a:p>
          <a:p>
            <a:pPr lvl="1"/>
            <a:r>
              <a:rPr lang="en-US" dirty="0"/>
              <a:t>Google, via Chrome and Android, and Apple with its control of iOS and Safari, will have the same power over defaults that Microsoft had with Windows and IE when the personal computer was dominant</a:t>
            </a:r>
          </a:p>
          <a:p>
            <a:endParaRPr lang="en-US" dirty="0"/>
          </a:p>
        </p:txBody>
      </p:sp>
      <p:sp>
        <p:nvSpPr>
          <p:cNvPr id="4" name="Slide Number Placeholder 3">
            <a:extLst>
              <a:ext uri="{FF2B5EF4-FFF2-40B4-BE49-F238E27FC236}">
                <a16:creationId xmlns:a16="http://schemas.microsoft.com/office/drawing/2014/main" id="{4877E64A-250B-50C1-018A-3444C8E4114C}"/>
              </a:ext>
            </a:extLst>
          </p:cNvPr>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A9BB65D3-8851-479C-9AFD-E9130CA963EA}" type="slidenum">
              <a:rPr lang="en-US" altLang="en-US" smtClean="0"/>
              <a:pPr/>
              <a:t>64</a:t>
            </a:fld>
            <a:endParaRPr lang="en-US" altLang="en-US"/>
          </a:p>
        </p:txBody>
      </p:sp>
      <p:sp>
        <p:nvSpPr>
          <p:cNvPr id="5" name="Title 1">
            <a:extLst>
              <a:ext uri="{FF2B5EF4-FFF2-40B4-BE49-F238E27FC236}">
                <a16:creationId xmlns:a16="http://schemas.microsoft.com/office/drawing/2014/main" id="{ADA5ACE1-8E6B-4F46-16C8-6E825112C06A}"/>
              </a:ext>
            </a:extLst>
          </p:cNvPr>
          <p:cNvSpPr txBox="1">
            <a:spLocks/>
          </p:cNvSpPr>
          <p:nvPr/>
        </p:nvSpPr>
        <p:spPr bwMode="auto">
          <a:xfrm>
            <a:off x="10091650" y="-2"/>
            <a:ext cx="2100351"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cs typeface="Times New Roman" panose="02020603050405020304" pitchFamily="18" charset="0"/>
              </a:rPr>
              <a:t>TTYN (2 of 4)</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667776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1EBA-9676-7408-45AF-33CA462770A8}"/>
              </a:ext>
            </a:extLst>
          </p:cNvPr>
          <p:cNvSpPr>
            <a:spLocks noGrp="1"/>
          </p:cNvSpPr>
          <p:nvPr>
            <p:ph type="title"/>
          </p:nvPr>
        </p:nvSpPr>
        <p:spPr/>
        <p:txBody>
          <a:bodyPr/>
          <a:lstStyle/>
          <a:p>
            <a:r>
              <a:rPr lang="en-US" dirty="0"/>
              <a:t>Looking to the Future</a:t>
            </a:r>
          </a:p>
        </p:txBody>
      </p:sp>
      <p:sp>
        <p:nvSpPr>
          <p:cNvPr id="3" name="Content Placeholder 2">
            <a:extLst>
              <a:ext uri="{FF2B5EF4-FFF2-40B4-BE49-F238E27FC236}">
                <a16:creationId xmlns:a16="http://schemas.microsoft.com/office/drawing/2014/main" id="{54752294-9455-B2E3-2A57-11AB58E858AF}"/>
              </a:ext>
            </a:extLst>
          </p:cNvPr>
          <p:cNvSpPr>
            <a:spLocks noGrp="1"/>
          </p:cNvSpPr>
          <p:nvPr>
            <p:ph idx="1"/>
          </p:nvPr>
        </p:nvSpPr>
        <p:spPr/>
        <p:txBody>
          <a:bodyPr/>
          <a:lstStyle/>
          <a:p>
            <a:r>
              <a:rPr lang="en-US" dirty="0"/>
              <a:t>Questions</a:t>
            </a:r>
          </a:p>
          <a:p>
            <a:pPr lvl="1"/>
            <a:r>
              <a:rPr lang="en-US" dirty="0"/>
              <a:t>Does Google need to somehow not set Google as the default search engine in Chrome? What would it do in the alternative?</a:t>
            </a:r>
          </a:p>
          <a:p>
            <a:pPr lvl="1"/>
            <a:r>
              <a:rPr lang="en-US" dirty="0"/>
              <a:t>Google’s business model for Android is to give the software away for free but to charge in-kind by requiring the distribution of Chrome (and more) and by having rules regarding search defaults</a:t>
            </a:r>
          </a:p>
          <a:p>
            <a:endParaRPr lang="en-US" dirty="0"/>
          </a:p>
        </p:txBody>
      </p:sp>
      <p:sp>
        <p:nvSpPr>
          <p:cNvPr id="4" name="Slide Number Placeholder 3">
            <a:extLst>
              <a:ext uri="{FF2B5EF4-FFF2-40B4-BE49-F238E27FC236}">
                <a16:creationId xmlns:a16="http://schemas.microsoft.com/office/drawing/2014/main" id="{4877E64A-250B-50C1-018A-3444C8E4114C}"/>
              </a:ext>
            </a:extLst>
          </p:cNvPr>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A9BB65D3-8851-479C-9AFD-E9130CA963EA}" type="slidenum">
              <a:rPr lang="en-US" altLang="en-US" smtClean="0"/>
              <a:pPr/>
              <a:t>65</a:t>
            </a:fld>
            <a:endParaRPr lang="en-US" altLang="en-US"/>
          </a:p>
        </p:txBody>
      </p:sp>
      <p:sp>
        <p:nvSpPr>
          <p:cNvPr id="5" name="Title 1">
            <a:extLst>
              <a:ext uri="{FF2B5EF4-FFF2-40B4-BE49-F238E27FC236}">
                <a16:creationId xmlns:a16="http://schemas.microsoft.com/office/drawing/2014/main" id="{ADA5ACE1-8E6B-4F46-16C8-6E825112C06A}"/>
              </a:ext>
            </a:extLst>
          </p:cNvPr>
          <p:cNvSpPr txBox="1">
            <a:spLocks/>
          </p:cNvSpPr>
          <p:nvPr/>
        </p:nvSpPr>
        <p:spPr bwMode="auto">
          <a:xfrm>
            <a:off x="10091650" y="-2"/>
            <a:ext cx="2100351"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cs typeface="Times New Roman" panose="02020603050405020304" pitchFamily="18" charset="0"/>
              </a:rPr>
              <a:t>TTYN (3 of 4)</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21416604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1EBA-9676-7408-45AF-33CA462770A8}"/>
              </a:ext>
            </a:extLst>
          </p:cNvPr>
          <p:cNvSpPr>
            <a:spLocks noGrp="1"/>
          </p:cNvSpPr>
          <p:nvPr>
            <p:ph type="title"/>
          </p:nvPr>
        </p:nvSpPr>
        <p:spPr/>
        <p:txBody>
          <a:bodyPr/>
          <a:lstStyle/>
          <a:p>
            <a:r>
              <a:rPr lang="en-US" dirty="0"/>
              <a:t>Looking to the Future</a:t>
            </a:r>
          </a:p>
        </p:txBody>
      </p:sp>
      <p:sp>
        <p:nvSpPr>
          <p:cNvPr id="3" name="Content Placeholder 2">
            <a:extLst>
              <a:ext uri="{FF2B5EF4-FFF2-40B4-BE49-F238E27FC236}">
                <a16:creationId xmlns:a16="http://schemas.microsoft.com/office/drawing/2014/main" id="{54752294-9455-B2E3-2A57-11AB58E858AF}"/>
              </a:ext>
            </a:extLst>
          </p:cNvPr>
          <p:cNvSpPr>
            <a:spLocks noGrp="1"/>
          </p:cNvSpPr>
          <p:nvPr>
            <p:ph idx="1"/>
          </p:nvPr>
        </p:nvSpPr>
        <p:spPr/>
        <p:txBody>
          <a:bodyPr/>
          <a:lstStyle/>
          <a:p>
            <a:r>
              <a:rPr lang="en-US" dirty="0"/>
              <a:t>Questions</a:t>
            </a:r>
          </a:p>
          <a:p>
            <a:pPr lvl="1"/>
            <a:r>
              <a:rPr lang="en-US" dirty="0"/>
              <a:t>Is Google allowed to do that?</a:t>
            </a:r>
          </a:p>
          <a:p>
            <a:pPr lvl="1"/>
            <a:r>
              <a:rPr lang="en-US" dirty="0"/>
              <a:t>What would legitimate competition look like between Bing and Google Search for distribution contracts with Apple, Verizon </a:t>
            </a:r>
            <a:r>
              <a:rPr lang="en-US" dirty="0" err="1"/>
              <a:t>etc</a:t>
            </a:r>
            <a:r>
              <a:rPr lang="en-US" dirty="0"/>
              <a:t>?</a:t>
            </a:r>
          </a:p>
          <a:p>
            <a:pPr lvl="1"/>
            <a:r>
              <a:rPr lang="en-US" dirty="0"/>
              <a:t>Given these two facts, what is your forecast as to Google’s market share in search in 2024 given the starting position in 2009? Lower? Higher?</a:t>
            </a:r>
          </a:p>
          <a:p>
            <a:pPr lvl="1"/>
            <a:endParaRPr lang="en-US" dirty="0"/>
          </a:p>
          <a:p>
            <a:endParaRPr lang="en-US" dirty="0"/>
          </a:p>
        </p:txBody>
      </p:sp>
      <p:sp>
        <p:nvSpPr>
          <p:cNvPr id="4" name="Slide Number Placeholder 3">
            <a:extLst>
              <a:ext uri="{FF2B5EF4-FFF2-40B4-BE49-F238E27FC236}">
                <a16:creationId xmlns:a16="http://schemas.microsoft.com/office/drawing/2014/main" id="{4877E64A-250B-50C1-018A-3444C8E4114C}"/>
              </a:ext>
            </a:extLst>
          </p:cNvPr>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A9BB65D3-8851-479C-9AFD-E9130CA963EA}" type="slidenum">
              <a:rPr lang="en-US" altLang="en-US" smtClean="0"/>
              <a:pPr/>
              <a:t>66</a:t>
            </a:fld>
            <a:endParaRPr lang="en-US" altLang="en-US"/>
          </a:p>
        </p:txBody>
      </p:sp>
      <p:sp>
        <p:nvSpPr>
          <p:cNvPr id="5" name="Title 1">
            <a:extLst>
              <a:ext uri="{FF2B5EF4-FFF2-40B4-BE49-F238E27FC236}">
                <a16:creationId xmlns:a16="http://schemas.microsoft.com/office/drawing/2014/main" id="{ADA5ACE1-8E6B-4F46-16C8-6E825112C06A}"/>
              </a:ext>
            </a:extLst>
          </p:cNvPr>
          <p:cNvSpPr txBox="1">
            <a:spLocks/>
          </p:cNvSpPr>
          <p:nvPr/>
        </p:nvSpPr>
        <p:spPr bwMode="auto">
          <a:xfrm>
            <a:off x="10091650" y="-2"/>
            <a:ext cx="2100351"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cs typeface="Times New Roman" panose="02020603050405020304" pitchFamily="18" charset="0"/>
              </a:rPr>
              <a:t>TTYN (4 of 4)</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4015112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513" y="-1"/>
            <a:ext cx="4492488"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Easy to Favor, Hard to Detect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9953897" y="6488668"/>
            <a:ext cx="223810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Brin</a:t>
            </a:r>
            <a:r>
              <a:rPr lang="en-US" sz="1800" i="0" dirty="0">
                <a:solidFill>
                  <a:schemeClr val="accent4">
                    <a:lumMod val="75000"/>
                    <a:lumOff val="25000"/>
                  </a:schemeClr>
                </a:solidFill>
                <a:latin typeface="+mn-lt"/>
                <a:cs typeface="Times New Roman" panose="02020603050405020304" pitchFamily="18" charset="0"/>
              </a:rPr>
              <a:t> &amp; Page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353DB95A-19D6-784F-96EF-C0C82F4D9DDB}"/>
              </a:ext>
            </a:extLst>
          </p:cNvPr>
          <p:cNvPicPr>
            <a:picLocks noChangeAspect="1"/>
          </p:cNvPicPr>
          <p:nvPr/>
        </p:nvPicPr>
        <p:blipFill>
          <a:blip r:embed="rId3"/>
          <a:stretch>
            <a:fillRect/>
          </a:stretch>
        </p:blipFill>
        <p:spPr>
          <a:xfrm>
            <a:off x="258348" y="185120"/>
            <a:ext cx="5269950" cy="6515718"/>
          </a:xfrm>
          <a:prstGeom prst="rect">
            <a:avLst/>
          </a:prstGeom>
          <a:ln w="6350">
            <a:solidFill>
              <a:schemeClr val="tx1"/>
            </a:solidFill>
          </a:ln>
        </p:spPr>
      </p:pic>
      <p:sp>
        <p:nvSpPr>
          <p:cNvPr id="11" name="Rectangle 10">
            <a:extLst>
              <a:ext uri="{FF2B5EF4-FFF2-40B4-BE49-F238E27FC236}">
                <a16:creationId xmlns:a16="http://schemas.microsoft.com/office/drawing/2014/main" id="{AA0E1DB3-A594-4D43-AECF-D46C7CC3B25A}"/>
              </a:ext>
            </a:extLst>
          </p:cNvPr>
          <p:cNvSpPr/>
          <p:nvPr/>
        </p:nvSpPr>
        <p:spPr bwMode="auto">
          <a:xfrm>
            <a:off x="2058136" y="1971542"/>
            <a:ext cx="9493141"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chemeClr val="bg2"/>
                </a:solidFill>
              </a:rPr>
              <a:t>“But less blatant bias are likely to be tolerated by the market. For example, </a:t>
            </a:r>
            <a:r>
              <a:rPr lang="en-US" sz="3200" b="1" dirty="0">
                <a:solidFill>
                  <a:schemeClr val="accent4">
                    <a:lumMod val="50000"/>
                    <a:lumOff val="50000"/>
                  </a:schemeClr>
                </a:solidFill>
              </a:rPr>
              <a:t>a search engine could add a small factor to search results from ‘friendly’ companies, and subtract a factor from results from competitors</a:t>
            </a:r>
            <a:r>
              <a:rPr lang="en-US" sz="3200" dirty="0">
                <a:solidFill>
                  <a:schemeClr val="bg2"/>
                </a:solidFill>
              </a:rPr>
              <a:t>. This type of bias is </a:t>
            </a:r>
            <a:r>
              <a:rPr lang="en-US" sz="3200" b="1" dirty="0">
                <a:solidFill>
                  <a:schemeClr val="accent4">
                    <a:lumMod val="50000"/>
                    <a:lumOff val="50000"/>
                  </a:schemeClr>
                </a:solidFill>
              </a:rPr>
              <a:t>very difficult to detect but could still have a significant effect on the market. </a:t>
            </a:r>
            <a:r>
              <a:rPr lang="en-US" sz="3200" dirty="0">
                <a:solidFill>
                  <a:schemeClr val="bg2"/>
                </a:solidFill>
              </a:rPr>
              <a:t>Furthermore, </a:t>
            </a:r>
            <a:r>
              <a:rPr lang="en-US" sz="3200" b="1" dirty="0">
                <a:solidFill>
                  <a:schemeClr val="accent4">
                    <a:lumMod val="50000"/>
                    <a:lumOff val="50000"/>
                  </a:schemeClr>
                </a:solidFill>
              </a:rPr>
              <a:t>advertising income often provides an incentive to provide poor quality search results</a:t>
            </a:r>
            <a:r>
              <a:rPr lang="en-US" sz="3200" dirty="0">
                <a:solidFill>
                  <a:schemeClr val="bg2"/>
                </a:solidFill>
              </a:rPr>
              <a:t>. … ”</a:t>
            </a:r>
          </a:p>
        </p:txBody>
      </p:sp>
    </p:spTree>
    <p:extLst>
      <p:ext uri="{BB962C8B-B14F-4D97-AF65-F5344CB8AC3E}">
        <p14:creationId xmlns:p14="http://schemas.microsoft.com/office/powerpoint/2010/main" val="41501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41878" y="184665"/>
            <a:ext cx="5237132" cy="6516173"/>
          </a:xfrm>
          <a:prstGeom prst="rect">
            <a:avLst/>
          </a:prstGeom>
          <a:ln w="6350">
            <a:solidFill>
              <a:schemeClr val="tx1"/>
            </a:solidFill>
          </a:ln>
        </p:spPr>
      </p:pic>
      <p:sp>
        <p:nvSpPr>
          <p:cNvPr id="2" name="Title 1"/>
          <p:cNvSpPr>
            <a:spLocks noGrp="1"/>
          </p:cNvSpPr>
          <p:nvPr>
            <p:ph type="title"/>
          </p:nvPr>
        </p:nvSpPr>
        <p:spPr>
          <a:xfrm>
            <a:off x="8480453" y="-1"/>
            <a:ext cx="3711547"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Good, but Not Too Good</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9963150" y="6488668"/>
            <a:ext cx="22288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Brin</a:t>
            </a:r>
            <a:r>
              <a:rPr lang="en-US" sz="1800" i="0" dirty="0">
                <a:solidFill>
                  <a:schemeClr val="accent4">
                    <a:lumMod val="75000"/>
                    <a:lumOff val="25000"/>
                  </a:schemeClr>
                </a:solidFill>
                <a:latin typeface="+mn-lt"/>
                <a:cs typeface="Times New Roman" panose="02020603050405020304" pitchFamily="18" charset="0"/>
              </a:rPr>
              <a:t> &amp; Page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Rectangle 10">
            <a:extLst>
              <a:ext uri="{FF2B5EF4-FFF2-40B4-BE49-F238E27FC236}">
                <a16:creationId xmlns:a16="http://schemas.microsoft.com/office/drawing/2014/main" id="{AA0E1DB3-A594-4D43-AECF-D46C7CC3B25A}"/>
              </a:ext>
            </a:extLst>
          </p:cNvPr>
          <p:cNvSpPr/>
          <p:nvPr/>
        </p:nvSpPr>
        <p:spPr bwMode="auto">
          <a:xfrm>
            <a:off x="2184103" y="2595775"/>
            <a:ext cx="9493141"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chemeClr val="bg2"/>
                </a:solidFill>
              </a:rPr>
              <a:t>“In general, it could be argued </a:t>
            </a:r>
            <a:r>
              <a:rPr lang="en-US" sz="3200" b="1" dirty="0">
                <a:solidFill>
                  <a:schemeClr val="accent4">
                    <a:lumMod val="50000"/>
                    <a:lumOff val="50000"/>
                  </a:schemeClr>
                </a:solidFill>
              </a:rPr>
              <a:t>from the consumer point of view that the better the search engine is, the fewer advertisements will be needed for the consumer to find what they want</a:t>
            </a:r>
            <a:r>
              <a:rPr lang="en-US" sz="3200" dirty="0">
                <a:solidFill>
                  <a:schemeClr val="bg2"/>
                </a:solidFill>
              </a:rPr>
              <a:t>. </a:t>
            </a:r>
            <a:r>
              <a:rPr lang="en-US" sz="3200" b="1" dirty="0">
                <a:solidFill>
                  <a:schemeClr val="accent4">
                    <a:lumMod val="50000"/>
                    <a:lumOff val="50000"/>
                  </a:schemeClr>
                </a:solidFill>
              </a:rPr>
              <a:t>This of course erodes the advertising supported business model of the existing search engines</a:t>
            </a:r>
            <a:r>
              <a:rPr lang="en-US" sz="3200" dirty="0">
                <a:solidFill>
                  <a:schemeClr val="bg2"/>
                </a:solidFill>
              </a:rPr>
              <a:t>”</a:t>
            </a:r>
          </a:p>
        </p:txBody>
      </p:sp>
    </p:spTree>
    <p:extLst>
      <p:ext uri="{BB962C8B-B14F-4D97-AF65-F5344CB8AC3E}">
        <p14:creationId xmlns:p14="http://schemas.microsoft.com/office/powerpoint/2010/main" val="97640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05464" y="184665"/>
            <a:ext cx="5237132" cy="6516173"/>
          </a:xfrm>
          <a:prstGeom prst="rect">
            <a:avLst/>
          </a:prstGeom>
          <a:ln w="6350">
            <a:solidFill>
              <a:schemeClr val="tx1"/>
            </a:solidFill>
          </a:ln>
        </p:spPr>
      </p:pic>
      <p:sp>
        <p:nvSpPr>
          <p:cNvPr id="2" name="Title 1"/>
          <p:cNvSpPr>
            <a:spLocks noGrp="1"/>
          </p:cNvSpPr>
          <p:nvPr>
            <p:ph type="title"/>
          </p:nvPr>
        </p:nvSpPr>
        <p:spPr>
          <a:xfrm>
            <a:off x="10084904" y="-1"/>
            <a:ext cx="2107096"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Conclusion?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9972675" y="6488668"/>
            <a:ext cx="22193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Brin</a:t>
            </a:r>
            <a:r>
              <a:rPr lang="en-US" sz="1800" i="0" dirty="0">
                <a:solidFill>
                  <a:schemeClr val="accent4">
                    <a:lumMod val="75000"/>
                    <a:lumOff val="25000"/>
                  </a:schemeClr>
                </a:solidFill>
                <a:latin typeface="+mn-lt"/>
                <a:cs typeface="Times New Roman" panose="02020603050405020304" pitchFamily="18" charset="0"/>
              </a:rPr>
              <a:t> &amp; Page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Rectangle 10">
            <a:extLst>
              <a:ext uri="{FF2B5EF4-FFF2-40B4-BE49-F238E27FC236}">
                <a16:creationId xmlns:a16="http://schemas.microsoft.com/office/drawing/2014/main" id="{AA0E1DB3-A594-4D43-AECF-D46C7CC3B25A}"/>
              </a:ext>
            </a:extLst>
          </p:cNvPr>
          <p:cNvSpPr/>
          <p:nvPr/>
        </p:nvSpPr>
        <p:spPr bwMode="auto">
          <a:xfrm>
            <a:off x="2062722" y="3174355"/>
            <a:ext cx="9493141" cy="206210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chemeClr val="bg2"/>
                </a:solidFill>
              </a:rPr>
              <a:t>“But we believe the issue of advertising causes enough mixed incentives that it is </a:t>
            </a:r>
            <a:r>
              <a:rPr lang="en-US" sz="3200" b="1" dirty="0">
                <a:solidFill>
                  <a:schemeClr val="accent4">
                    <a:lumMod val="50000"/>
                    <a:lumOff val="50000"/>
                  </a:schemeClr>
                </a:solidFill>
              </a:rPr>
              <a:t>crucial to have a competitive search engine that is transparent and in the academic realm</a:t>
            </a:r>
            <a:r>
              <a:rPr lang="en-US" sz="3200" dirty="0">
                <a:solidFill>
                  <a:schemeClr val="bg2"/>
                </a:solidFill>
              </a:rPr>
              <a:t>.”</a:t>
            </a:r>
          </a:p>
        </p:txBody>
      </p:sp>
    </p:spTree>
    <p:extLst>
      <p:ext uri="{BB962C8B-B14F-4D97-AF65-F5344CB8AC3E}">
        <p14:creationId xmlns:p14="http://schemas.microsoft.com/office/powerpoint/2010/main" val="149517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9311</TotalTime>
  <Words>2284</Words>
  <Application>Microsoft Office PowerPoint</Application>
  <PresentationFormat>Widescreen</PresentationFormat>
  <Paragraphs>358</Paragraphs>
  <Slides>66</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Helvetica</vt:lpstr>
      <vt:lpstr>Monotype Sorts</vt:lpstr>
      <vt:lpstr>Times New Roman</vt:lpstr>
      <vt:lpstr>Wingdings</vt:lpstr>
      <vt:lpstr>Generic (Standard)</vt:lpstr>
      <vt:lpstr>Class 24: Thurs 20 Nov 2025 Antitrust Fall 2025    Google Search</vt:lpstr>
      <vt:lpstr>1998 Google Paper</vt:lpstr>
      <vt:lpstr>A Prototype Search Engine</vt:lpstr>
      <vt:lpstr>Advertising and Mixed Motives</vt:lpstr>
      <vt:lpstr>Bias is Difficult to Evaluate</vt:lpstr>
      <vt:lpstr>Bias is Difficult to Evaluate</vt:lpstr>
      <vt:lpstr>Easy to Favor, Hard to Detect</vt:lpstr>
      <vt:lpstr>Good, but Not Too Good</vt:lpstr>
      <vt:lpstr>Conclusion?</vt:lpstr>
      <vt:lpstr>Original Google Homepage</vt:lpstr>
      <vt:lpstr>Adwords</vt:lpstr>
      <vt:lpstr>Understanding Market Power in Adv Markets</vt:lpstr>
      <vt:lpstr>Forbes Magazine Website</vt:lpstr>
      <vt:lpstr>Aug 2005: G Buys Android</vt:lpstr>
      <vt:lpstr>Oct 2008: HTC Dream: 1st Android Phone</vt:lpstr>
      <vt:lpstr>Oct 2006: G Buys YouTube</vt:lpstr>
      <vt:lpstr>April 2007: G Buys DC</vt:lpstr>
      <vt:lpstr>Dec 2007: FTC Declines to Challenge Deal</vt:lpstr>
      <vt:lpstr>And in Europe?</vt:lpstr>
      <vt:lpstr>1 Sept 2008: Google Releases Chrome</vt:lpstr>
      <vt:lpstr>Updated Windows Live Search</vt:lpstr>
      <vt:lpstr>28 May 2009: Beyond Search with Bing</vt:lpstr>
      <vt:lpstr>28 May 2009: Beyond Search with Bing</vt:lpstr>
      <vt:lpstr>Google Content: 1st Party Websites</vt:lpstr>
      <vt:lpstr>Google Content: 1st Party Websites</vt:lpstr>
      <vt:lpstr>Google Content: 1st Party Websites</vt:lpstr>
      <vt:lpstr>Switch from Ten Blue Links to Universal Search</vt:lpstr>
      <vt:lpstr>Better Answers Aren’t a Violation of Sec 5</vt:lpstr>
      <vt:lpstr>No Sec 5 Violation</vt:lpstr>
      <vt:lpstr>Understanding the Onebox</vt:lpstr>
      <vt:lpstr>EC Launches Google Shopping Investigation</vt:lpstr>
      <vt:lpstr>European Search Market Share</vt:lpstr>
      <vt:lpstr>The Monopolist Google</vt:lpstr>
      <vt:lpstr>The Monopolist Google</vt:lpstr>
      <vt:lpstr>Second DOJ Case: Ad Tech Stack</vt:lpstr>
      <vt:lpstr>G Position in Ad Tech Stack</vt:lpstr>
      <vt:lpstr>April 2025 Liability Finding</vt:lpstr>
      <vt:lpstr>Remedy Phase</vt:lpstr>
      <vt:lpstr>20 Oct 2020: U.S. v. Google</vt:lpstr>
      <vt:lpstr>What is the Case About? (Changed Slightly in iOS18)</vt:lpstr>
      <vt:lpstr>Jan 2003: Apple Announces Mac Safari</vt:lpstr>
      <vt:lpstr>No $ Initially But Changed in 2005</vt:lpstr>
      <vt:lpstr>11 June 2007: Safari for Windows</vt:lpstr>
      <vt:lpstr>1 June 2007: Apple Email: Choose Search Default</vt:lpstr>
      <vt:lpstr>4 June 2007: G Review of Possible Apple Deal</vt:lpstr>
      <vt:lpstr>The State of Apple Before the iPhone</vt:lpstr>
      <vt:lpstr>Payments to Apple</vt:lpstr>
      <vt:lpstr>What Apple Gets Now/What Apple Wants</vt:lpstr>
      <vt:lpstr>What Google Should Offer</vt:lpstr>
      <vt:lpstr>4 June 2007: Deal Offered to Apple</vt:lpstr>
      <vt:lpstr>Sent using Blackberry</vt:lpstr>
      <vt:lpstr>6 June 2007: Possible Deal Terms</vt:lpstr>
      <vt:lpstr>6 June 2007: Possible Deal Terms</vt:lpstr>
      <vt:lpstr>Users; Optics</vt:lpstr>
      <vt:lpstr>Aug 2024: Liability Phase Ruling</vt:lpstr>
      <vt:lpstr>Whinston: Gov’t Expert</vt:lpstr>
      <vt:lpstr>Google’s Dominance Since 2009</vt:lpstr>
      <vt:lpstr>U.S. Device Share</vt:lpstr>
      <vt:lpstr>U.S. Desktop OS Market Shares</vt:lpstr>
      <vt:lpstr>U.S. Browser Market Shares</vt:lpstr>
      <vt:lpstr>IE Default Search Engine in 2008?</vt:lpstr>
      <vt:lpstr>U.S. Search Engine Market Shares</vt:lpstr>
      <vt:lpstr>Looking to the Future</vt:lpstr>
      <vt:lpstr>Looking to the Future</vt:lpstr>
      <vt:lpstr>Looking to the Future</vt:lpstr>
      <vt:lpstr>Looking to the Future</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825</cp:revision>
  <cp:lastPrinted>2025-11-20T20:05:52Z</cp:lastPrinted>
  <dcterms:created xsi:type="dcterms:W3CDTF">1999-10-27T15:27:59Z</dcterms:created>
  <dcterms:modified xsi:type="dcterms:W3CDTF">2025-11-20T20:05:56Z</dcterms:modified>
</cp:coreProperties>
</file>