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370" r:id="rId2"/>
    <p:sldId id="3043" r:id="rId3"/>
    <p:sldId id="3042" r:id="rId4"/>
    <p:sldId id="3021" r:id="rId5"/>
    <p:sldId id="3022" r:id="rId6"/>
    <p:sldId id="2914" r:id="rId7"/>
    <p:sldId id="2644" r:id="rId8"/>
    <p:sldId id="2645" r:id="rId9"/>
    <p:sldId id="2963" r:id="rId10"/>
    <p:sldId id="3044" r:id="rId11"/>
    <p:sldId id="2821" r:id="rId12"/>
    <p:sldId id="2822" r:id="rId13"/>
    <p:sldId id="2823" r:id="rId14"/>
    <p:sldId id="2824" r:id="rId15"/>
    <p:sldId id="2825" r:id="rId16"/>
    <p:sldId id="2826" r:id="rId17"/>
    <p:sldId id="2827" r:id="rId18"/>
    <p:sldId id="3039" r:id="rId19"/>
    <p:sldId id="3040" r:id="rId20"/>
    <p:sldId id="3041" r:id="rId21"/>
    <p:sldId id="2817" r:id="rId22"/>
    <p:sldId id="2830" r:id="rId23"/>
    <p:sldId id="2831" r:id="rId24"/>
    <p:sldId id="2829" r:id="rId25"/>
    <p:sldId id="2816" r:id="rId26"/>
    <p:sldId id="2820" r:id="rId27"/>
    <p:sldId id="2973" r:id="rId28"/>
    <p:sldId id="2974" r:id="rId29"/>
    <p:sldId id="2977" r:id="rId30"/>
    <p:sldId id="2978" r:id="rId31"/>
    <p:sldId id="2982" r:id="rId32"/>
    <p:sldId id="2979" r:id="rId33"/>
    <p:sldId id="2983" r:id="rId34"/>
    <p:sldId id="2984" r:id="rId35"/>
    <p:sldId id="2980" r:id="rId36"/>
    <p:sldId id="2985" r:id="rId37"/>
    <p:sldId id="2981" r:id="rId38"/>
    <p:sldId id="2988" r:id="rId39"/>
    <p:sldId id="3023" r:id="rId40"/>
    <p:sldId id="2815" r:id="rId41"/>
    <p:sldId id="2819" r:id="rId42"/>
    <p:sldId id="2975" r:id="rId43"/>
    <p:sldId id="2808" r:id="rId44"/>
    <p:sldId id="2718" r:id="rId45"/>
    <p:sldId id="2812" r:id="rId46"/>
    <p:sldId id="2745" r:id="rId47"/>
    <p:sldId id="2813" r:id="rId48"/>
    <p:sldId id="2814" r:id="rId49"/>
    <p:sldId id="3037" r:id="rId50"/>
    <p:sldId id="2946" r:id="rId51"/>
    <p:sldId id="3038" r:id="rId52"/>
    <p:sldId id="2949" r:id="rId53"/>
    <p:sldId id="2947" r:id="rId54"/>
    <p:sldId id="3024" r:id="rId55"/>
    <p:sldId id="3025" r:id="rId56"/>
    <p:sldId id="3033" r:id="rId57"/>
    <p:sldId id="3035" r:id="rId58"/>
    <p:sldId id="3026" r:id="rId59"/>
    <p:sldId id="3036" r:id="rId60"/>
    <p:sldId id="3045" r:id="rId61"/>
    <p:sldId id="3027" r:id="rId62"/>
    <p:sldId id="3029" r:id="rId63"/>
    <p:sldId id="3047" r:id="rId64"/>
    <p:sldId id="3046" r:id="rId65"/>
    <p:sldId id="3028" r:id="rId6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33"/>
    <a:srgbClr val="CC0000"/>
    <a:srgbClr val="FF6699"/>
    <a:srgbClr val="9900CC"/>
    <a:srgbClr val="66FF99"/>
    <a:srgbClr val="00CC00"/>
    <a:srgbClr val="FF66FF"/>
    <a:srgbClr val="00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86410" autoAdjust="0"/>
  </p:normalViewPr>
  <p:slideViewPr>
    <p:cSldViewPr snapToGrid="0">
      <p:cViewPr varScale="1">
        <p:scale>
          <a:sx n="146" d="100"/>
          <a:sy n="146" d="100"/>
        </p:scale>
        <p:origin x="72" y="18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220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16" y="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F8FE1188-15AB-4ACF-A111-BCE1FF2EFC7A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r>
              <a:rPr lang="en-US" altLang="en-US" dirty="0"/>
              <a:t>Antitrust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CC1B2EEA-D71F-4C7B-BDFE-D4AC557F8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35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2" y="4416428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6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4">
              <a:defRPr kumimoji="0" sz="1200"/>
            </a:lvl1pPr>
          </a:lstStyle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2851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4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6" y="8832851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0181">
              <a:defRPr kumimoji="0" sz="1200"/>
            </a:lvl1pPr>
          </a:lstStyle>
          <a:p>
            <a:fld id="{26260AAD-0599-44FB-B7C5-BEBE862C9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7570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309F0C-367B-40E0-B8E1-97324D9F5E44}" type="datetime1">
              <a:rPr kumimoji="0" lang="en-US" altLang="en-US" sz="1200"/>
              <a:t>11/17/2025</a:t>
            </a:fld>
            <a:endParaRPr kumimoji="0" lang="en-US" altLang="en-US" sz="1200"/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5" indent="-285722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5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8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92" indent="-228576" defTabSz="93018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6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01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54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807" indent="-228576" defTabSz="93018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3DBC16-F9BB-4B62-B3AE-85D986303EAD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94425" cy="3484562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9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6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2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https://ec.europa.eu/commission/presscorner/detail/en/ip_24_3433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877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https://ec.europa.eu/commission/presscorner/detail/en/ip_24_3433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547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https://ec.europa.eu/commission/presscorner/detail/en/ip_24_3433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083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https://ec.europa.eu/commission/presscorner/detail/en/ip_24_3433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57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https://ec.europa.eu/commission/presscorner/detail/en/ip_24_3706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672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https://ec.europa.eu/commission/presscorner/detail/en/ip_24_3706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92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https://ec.europa.eu/commission/presscorner/detail/en/ip_25_1086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61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https://www.legislation.gov.uk/ukpga/1998/41/part/I/chapter/II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51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2B59-D3CC-B35C-A434-DD51E113D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03C41-4980-932B-536D-5238D5996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C206F-9468-3130-2C75-F7510F21D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https://newsroom.spotify.com/2019-03-13/consumers-and-innovators-win-on-a-level-playing-field/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2F504-BE24-5795-FFB4-98F7D1F846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D5936-EC84-978E-0D9B-0D162D93E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1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https://www.justice.gov/opa/pr/justice-department-sues-apple-monopolizing-smartphone-markets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47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https://www.justice.gov/opa/pr/justice-department-sues-apple-monopolizing-smartphone-markets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83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https://newsroom.spotify.com/2019-03-13/consumers-and-innovators-win-on-a-level-playing-field/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18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2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02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066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3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https://www.apple.com/cm/newsroom/2024/01/apple-announces-changes-to-ios-safari-and-the-app-store-in-the-european-union/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1206923-0FF5-4656-88A9-016FF85C1200}" type="datetime1">
              <a:rPr lang="en-US" altLang="en-US" smtClean="0"/>
              <a:t>11/17/2025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60AAD-0599-44FB-B7C5-BEBE862C92A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3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641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99D15D-FD9E-4624-9269-877504E67E68}" type="datetime4">
              <a:rPr lang="en-US" smtClean="0"/>
              <a:t>November 17,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B724F661-D5D5-44C7-B5CE-4FC98DCF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6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53F25-5B47-49B4-8090-6C3BA4C02B76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C62F1-D9CF-44BA-BFCC-44691C043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3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FAEFD-F324-4F5C-9CCF-5176A4B07B01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01FC0-F375-4866-A7F4-3C9EF8E3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798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079-1331-41B0-8F59-E0797FF595D6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65A4C-FF23-4838-8F83-FDC1C8F35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0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rgbClr val="0000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536B5-22D6-4A18-8C4B-39F933024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4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273C5-CF8E-4E11-9AFC-02986F37FAF3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3142A-029D-4722-B489-296233079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0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360E-D7B8-4924-A202-147921109C8A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C52FF-0A93-4133-BFE9-3CAB617C4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5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9545-396E-4302-B3A3-D8C8E7D2E533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A859B-DF44-419F-92F7-9A0F7953A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FEC1-FE8D-406F-9FEA-1E0E6B09B5C5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1506D-DCFA-4BA6-9D7E-587C42EC9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BFD4-803B-460F-9089-F832EE5A03D2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4E4A0-3DC8-4AB9-9972-8DEF2BD12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63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2CE02-F6C7-4F7B-A22F-F897B8AE6106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26011-2C6D-4FEA-B79C-5D9A872C3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0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1D20-D142-448D-829B-0E7054DB0B7B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69457-A0D9-4750-8F78-F787E0F8E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8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3ED3ACB7-1ECF-46AA-9FE2-C9D44B83E975}" type="datetime4">
              <a:rPr lang="en-US" smtClean="0"/>
              <a:t>November 17,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C469F01D-9539-4402-908E-2AF96FCAD5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m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Class 22: Mon 17 Nov 2025</a:t>
            </a:r>
            <a:br>
              <a:rPr lang="en-US" sz="2400" dirty="0"/>
            </a:br>
            <a:r>
              <a:rPr lang="en-US" sz="2400" dirty="0"/>
              <a:t>Antitrust Fall 2025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6000" dirty="0"/>
              <a:t>Big Tech: App Stores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Copyright © 2022-25 Randal C. Picker.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2427-E2D8-F697-E5DD-EE1DB54F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167F-E884-4BA6-2494-D60DC35C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Redesigning the App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23D9-EF82-0131-7388-764A5143D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do you want to take into account the possibility that the EC may force you other App Stores?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B7D48-47B7-0759-35D2-DCF33BC4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0BF0-7E17-4738-BC2E-17B46995B69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D64C716-2EC6-23A4-8A33-678862AAA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109" y="0"/>
            <a:ext cx="2124891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</a:p>
        </p:txBody>
      </p:sp>
    </p:spTree>
    <p:extLst>
      <p:ext uri="{BB962C8B-B14F-4D97-AF65-F5344CB8AC3E}">
        <p14:creationId xmlns:p14="http://schemas.microsoft.com/office/powerpoint/2010/main" val="162908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6914" y="-2"/>
            <a:ext cx="313508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DMA Revamp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6D7411F-8113-D186-F40C-3933F9DA6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47220" r="24579" b="20260"/>
          <a:stretch/>
        </p:blipFill>
        <p:spPr>
          <a:xfrm>
            <a:off x="3135086" y="1275402"/>
            <a:ext cx="7350092" cy="49729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922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9030" y="-1"/>
            <a:ext cx="350297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Alternative App Stores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66DBE68-7B30-68BE-BDB0-31F558EC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20423" r="24011" b="38276"/>
          <a:stretch/>
        </p:blipFill>
        <p:spPr>
          <a:xfrm>
            <a:off x="3791416" y="1034089"/>
            <a:ext cx="6086410" cy="51600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34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5246" y="-2"/>
            <a:ext cx="396675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Security Approaches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11A901-F8EA-9F9B-3756-B5EA7780E0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t="34603" r="24791" b="20762"/>
          <a:stretch/>
        </p:blipFill>
        <p:spPr>
          <a:xfrm>
            <a:off x="3701141" y="903310"/>
            <a:ext cx="5965731" cy="55038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59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342" y="-2"/>
            <a:ext cx="4497660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Alternative Payment Systems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A6F35BC-3002-E64F-BF85-4C31CF9DD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9967" r="25576" b="40554"/>
          <a:stretch/>
        </p:blipFill>
        <p:spPr>
          <a:xfrm>
            <a:off x="3482557" y="1104194"/>
            <a:ext cx="6262293" cy="52430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92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6516" y="-1"/>
            <a:ext cx="327548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Business Terms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521A3BD-11FC-8CD9-89D6-E28DACE32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730" r="23889" b="35873"/>
          <a:stretch/>
        </p:blipFill>
        <p:spPr>
          <a:xfrm>
            <a:off x="4005942" y="923326"/>
            <a:ext cx="5403474" cy="54454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74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2275" y="-1"/>
            <a:ext cx="290972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Fee Structure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84ADC31-B1FC-20CE-D9A0-3B3D54F2E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7057" r="23797" b="42634"/>
          <a:stretch/>
        </p:blipFill>
        <p:spPr>
          <a:xfrm>
            <a:off x="2569241" y="1337127"/>
            <a:ext cx="7761248" cy="47588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11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231" y="-2"/>
            <a:ext cx="23967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Consequences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0686" y="6488668"/>
            <a:ext cx="23513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(25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3EEB8C-DF94-84C4-0123-2521BCAF6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84ADC31-B1FC-20CE-D9A0-3B3D54F2E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59187" r="23797" b="11480"/>
          <a:stretch/>
        </p:blipFill>
        <p:spPr>
          <a:xfrm>
            <a:off x="2444764" y="1057090"/>
            <a:ext cx="8433589" cy="5004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98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A67EC-5E5B-2DCA-EB2A-B6407983F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39D0-1E76-2046-744D-91ACC82F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117" y="-1"/>
            <a:ext cx="289188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Fined €1.8B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B68F9-CAF5-CD1C-35D5-73D1D321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6500631-BD02-02CA-10BC-2135ED403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188" y="6488668"/>
            <a:ext cx="39848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(4 Mar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4280E-7289-9EAA-83B3-632FFB9C8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E763C-44C2-A3AA-C0D3-02597C930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7" y="209004"/>
            <a:ext cx="452895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11704-329A-E74F-0983-5418F00B6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2" t="1658" r="3027" b="60963"/>
          <a:stretch>
            <a:fillRect/>
          </a:stretch>
        </p:blipFill>
        <p:spPr>
          <a:xfrm>
            <a:off x="1926930" y="939080"/>
            <a:ext cx="9210090" cy="51920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51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EAB10-70C5-284E-4CE1-9BAF618F1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8527-54BA-8450-6954-7055763C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672" y="-2"/>
            <a:ext cx="622832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Anti-Steering as Unfair Trading Condition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899D5-1A75-8269-6DE7-0018E9DB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9ACAF0D-C486-4D51-E5DE-FC4F6951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188" y="6488668"/>
            <a:ext cx="39848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(4 Mar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9C00-89DA-7105-BCB6-1B7B7BAB7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C03AD-0042-E642-0AD5-E58EFA29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7" y="209004"/>
            <a:ext cx="452895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E7438-E511-9811-DF25-3E81A813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5" t="37800" r="2139" b="31212"/>
          <a:stretch>
            <a:fillRect/>
          </a:stretch>
        </p:blipFill>
        <p:spPr>
          <a:xfrm>
            <a:off x="1722754" y="1498723"/>
            <a:ext cx="9459033" cy="44025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90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DB183-22EA-2753-6888-46A1A362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0186-3309-83FF-CEBD-AD997272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529" y="-2"/>
            <a:ext cx="3333472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Spotify EC Complaint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B69E3-561F-533F-B74C-56AD599E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64FBC2-EE20-F1E1-4BCD-5DACA5AB4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930" y="6488668"/>
            <a:ext cx="250806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Spotify (13 Mar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E67CDC-1479-B06A-AF25-A8DEB3554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33E838-AD6E-A473-6C5A-AFF765F46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5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78EFCA-9182-4A1D-AA6B-F8660A39A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31285" r="21047" b="36195"/>
          <a:stretch>
            <a:fillRect/>
          </a:stretch>
        </p:blipFill>
        <p:spPr>
          <a:xfrm>
            <a:off x="2609385" y="979820"/>
            <a:ext cx="8748667" cy="51161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44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8CB9-7B68-C0BE-3ECC-F04A3243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5F0A-02FF-A173-23E0-FC209855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6317" y="-1"/>
            <a:ext cx="178568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 on This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D1D3A-4A51-C457-5A35-BD62D236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BA021A1-9F87-BF47-F9DB-2BFDFF75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274" y="6488668"/>
            <a:ext cx="2909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ProMarket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(19 Mar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3E9F0-79FD-260A-7DD1-7D1CD339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 page&#10;&#10;AI-generated content may be incorrect.">
            <a:extLst>
              <a:ext uri="{FF2B5EF4-FFF2-40B4-BE49-F238E27FC236}">
                <a16:creationId xmlns:a16="http://schemas.microsoft.com/office/drawing/2014/main" id="{9D0EFF2E-2BAB-D9DD-69FE-671305EE5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5" y="214102"/>
            <a:ext cx="5964814" cy="64867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news page&#10;&#10;AI-generated content may be incorrect.">
            <a:extLst>
              <a:ext uri="{FF2B5EF4-FFF2-40B4-BE49-F238E27FC236}">
                <a16:creationId xmlns:a16="http://schemas.microsoft.com/office/drawing/2014/main" id="{544CD41E-10B0-CC86-E6A1-3199C1EE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9574" r="2508" b="36930"/>
          <a:stretch>
            <a:fillRect/>
          </a:stretch>
        </p:blipFill>
        <p:spPr>
          <a:xfrm>
            <a:off x="2025021" y="851582"/>
            <a:ext cx="8909650" cy="53670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5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19" y="-1"/>
            <a:ext cx="525148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and DMA: Steering and Fees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(24 June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3F3A2-5FE2-EC4D-4D45-3F5594D3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2170"/>
            <a:ext cx="4589197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F9745-B6E6-CEBB-2EF7-BC98895D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" t="1428" r="3708" b="66882"/>
          <a:stretch/>
        </p:blipFill>
        <p:spPr>
          <a:xfrm>
            <a:off x="1752973" y="941161"/>
            <a:ext cx="9561122" cy="45675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33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57" y="-2"/>
            <a:ext cx="293914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Steering/New Fees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(24 June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3F3A2-5FE2-EC4D-4D45-3F5594D3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2170"/>
            <a:ext cx="4589197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F9745-B6E6-CEBB-2EF7-BC98895D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t="32500" r="3319" b="27699"/>
          <a:stretch/>
        </p:blipFill>
        <p:spPr>
          <a:xfrm>
            <a:off x="1744051" y="676951"/>
            <a:ext cx="9594103" cy="56915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8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0626" y="-2"/>
            <a:ext cx="24413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Concerns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(24 June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3F3A2-5FE2-EC4D-4D45-3F5594D3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2170"/>
            <a:ext cx="4589197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F9745-B6E6-CEBB-2EF7-BC98895D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" t="79863" r="4875" b="2422"/>
          <a:stretch/>
        </p:blipFill>
        <p:spPr>
          <a:xfrm>
            <a:off x="1497656" y="2471109"/>
            <a:ext cx="10414147" cy="28190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86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1" y="-2"/>
            <a:ext cx="389382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Apple’s Noncompliance?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(24 June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966FE-8426-264A-0041-E3245C26A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48" y="209004"/>
            <a:ext cx="4523522" cy="64419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6776D-C647-BDA0-02A8-11BD66B1E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6" r="2850" b="71256"/>
          <a:stretch/>
        </p:blipFill>
        <p:spPr>
          <a:xfrm>
            <a:off x="1527047" y="1243584"/>
            <a:ext cx="10112273" cy="43708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17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229" y="-2"/>
            <a:ext cx="36947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EU Commitments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3325" y="6488668"/>
            <a:ext cx="4088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(11 July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8A8AA-AA72-040B-9EB3-F8C1ADD7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7" y="209004"/>
            <a:ext cx="459247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D0A17-A4BF-B5BF-0BC6-67C4B58D4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4" t="13769" r="3415" b="44800"/>
          <a:stretch/>
        </p:blipFill>
        <p:spPr>
          <a:xfrm>
            <a:off x="2105349" y="552781"/>
            <a:ext cx="9158109" cy="57524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2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1135" y="-2"/>
            <a:ext cx="19908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NFC Access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3325" y="6488668"/>
            <a:ext cx="4088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(11 July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8A8AA-AA72-040B-9EB3-F8C1ADD7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7" y="209004"/>
            <a:ext cx="459247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D0A17-A4BF-B5BF-0BC6-67C4B58D4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" t="54652" r="4288" b="12025"/>
          <a:stretch/>
        </p:blipFill>
        <p:spPr>
          <a:xfrm>
            <a:off x="1756035" y="1257857"/>
            <a:ext cx="9331359" cy="47191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1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52198-9597-0788-E3A2-689A4ACA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E6BA-80EF-AA33-35D0-4FCAFD4D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1" y="-1"/>
            <a:ext cx="254000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DMA Fine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129D7-3952-9610-0A67-B2933E24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816D049-CDEB-D971-D300-884CCE99B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120" y="6488668"/>
            <a:ext cx="39928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(23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759E7-24F0-96E4-C2B5-896A6C17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A9171-97AD-56DD-20A9-C3FFCF816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37" y="209004"/>
            <a:ext cx="4467014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A2762-48DF-1421-3547-EC17189A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8" t="13529" r="2028" b="34496"/>
          <a:stretch>
            <a:fillRect/>
          </a:stretch>
        </p:blipFill>
        <p:spPr>
          <a:xfrm>
            <a:off x="2930242" y="688848"/>
            <a:ext cx="7208497" cy="56474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37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3469-02C7-BD20-5731-82B5AADB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CEEC-6570-C954-F91C-AFF2ACE5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-2"/>
            <a:ext cx="517398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Continuing Concerns re New Fees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DA614-85BF-BB17-7DCF-FFEF313E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896E5D7-1C92-8136-E4D0-4975AF7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806" y="6488668"/>
            <a:ext cx="40581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(22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87A0C-CF28-5906-BEF6-5D84EA777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DE3AC4-27E6-98DF-05B9-1EA9AA851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3" y="209004"/>
            <a:ext cx="596950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62E05-2292-D8B3-7A19-42DEB279A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35133" r="16674" b="25667"/>
          <a:stretch>
            <a:fillRect/>
          </a:stretch>
        </p:blipFill>
        <p:spPr>
          <a:xfrm>
            <a:off x="3182113" y="1148358"/>
            <a:ext cx="6893954" cy="49799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9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124FC-0D46-DBC0-D673-65C57EE4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6964-2B57-6301-7B73-6FA8E3D6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194" y="-2"/>
            <a:ext cx="35618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396 Pages from the UK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B03A3-A1FA-0BA2-42F0-3A04C523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30CA1D-859B-6A1F-D369-A0EE9A599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668" y="6488668"/>
            <a:ext cx="57043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686EB-1AD6-8D8E-CAE4-24C3367C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817" y="118932"/>
            <a:ext cx="4296023" cy="62731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939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3EACA-C326-FA02-ADC2-B8F1F816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9CB0-8AA5-2956-7F48-60C50996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428" y="-2"/>
            <a:ext cx="388657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Why Is Spotify Unhappy?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F5C52-E954-9FB6-E55C-E57D839B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4436B31-5173-9157-8962-17E251D35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930" y="6488668"/>
            <a:ext cx="250806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Spotify (13 Mar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954A9-755D-5236-43A6-6D0BAD247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B1E846-CCB1-46AF-6240-D30E5E241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5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A70C5A-60EF-E7D2-FD73-AE8EB8BA4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155" r="20198" b="6145"/>
          <a:stretch>
            <a:fillRect/>
          </a:stretch>
        </p:blipFill>
        <p:spPr>
          <a:xfrm>
            <a:off x="2609386" y="1422897"/>
            <a:ext cx="8738094" cy="47680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73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3F58-C291-1F10-AA9F-BA55DF35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D052-8810-F960-DA0E-191D16FA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419" y="-2"/>
            <a:ext cx="8305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TOC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43C60-015C-C007-CEA5-A1146A86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04DA981-07F0-A3F4-F158-6ACA681D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A1789-3E6A-79BF-03B5-3A990785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664CE-303F-8003-00D5-35CA4C1D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8" y="184666"/>
            <a:ext cx="3880523" cy="61887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BD35E-ACE7-C72F-BFA2-32B89DD74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713" y="184666"/>
            <a:ext cx="3774576" cy="6188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1A7A3-6745-7CF9-8C08-D9F4FC7B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42" y="184666"/>
            <a:ext cx="3909882" cy="6188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DED3D-A40B-37FC-66A0-645E03746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330" y="184666"/>
            <a:ext cx="3909882" cy="6199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35ACFC-9F9C-8D36-7AEE-778969255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153" y="184666"/>
            <a:ext cx="3845407" cy="6199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74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02208-0ED3-7220-AFE0-C8A894C0B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B8B0-2BD0-1E9E-0B19-5F181B3E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904" y="-2"/>
            <a:ext cx="495909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UK: Abuse of Dominant Position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65C48-7D0E-DE40-32BD-253706AE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ECE1630-3E6D-4E34-592D-41C2B73E9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UK Competition Act 1998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9E1B2-0B42-03E3-CF1C-1F45409C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B95A6-DA1C-447D-3551-E249B4420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4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9EDFF4-D13F-78D0-BD47-2A1CB0744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6" t="16734" r="11671" b="47983"/>
          <a:stretch>
            <a:fillRect/>
          </a:stretch>
        </p:blipFill>
        <p:spPr>
          <a:xfrm>
            <a:off x="803147" y="2213093"/>
            <a:ext cx="5518403" cy="3778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9C4E13-24F3-37E8-947F-85B733F3C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6" t="51431" r="11671" b="14267"/>
          <a:stretch>
            <a:fillRect/>
          </a:stretch>
        </p:blipFill>
        <p:spPr>
          <a:xfrm>
            <a:off x="6526153" y="2213093"/>
            <a:ext cx="5518403" cy="36732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3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729E8-974D-0202-4CC0-49F101AC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755D-C584-13A7-F171-76709959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465" y="-2"/>
            <a:ext cx="665653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Tying In App Payment Services to App Store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98440-2023-BC8D-0EE6-1401AFE8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3E1318A-2B78-B068-9A69-915834F37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D4FA5-4221-7FBD-886A-FB68AB423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3E86B-AD68-79C4-06FF-DB363B75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6" y="209004"/>
            <a:ext cx="402178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8714-A4B0-FA63-DE06-5C8F477C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9" t="872" r="2750" b="74167"/>
          <a:stretch>
            <a:fillRect/>
          </a:stretch>
        </p:blipFill>
        <p:spPr>
          <a:xfrm>
            <a:off x="1757432" y="1171833"/>
            <a:ext cx="9796760" cy="42521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82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CB0D-6ADB-87C4-BD4E-FBA12833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8565-62E8-15CD-A098-9DC3F8FD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472" y="-2"/>
            <a:ext cx="439952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Excessive and Unfair Pricing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4A055-CECD-C0CA-64B8-76797797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B2D9E4A-A252-75A6-FD4F-30E36BB91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51469-03E3-F817-97CF-8EDA52D3A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E0B44-CB96-1890-C825-EF9087D4E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6" y="209004"/>
            <a:ext cx="402178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8E588-38ED-2AC3-9B68-C8D456D7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0" t="36071" r="3194" b="6488"/>
          <a:stretch>
            <a:fillRect/>
          </a:stretch>
        </p:blipFill>
        <p:spPr>
          <a:xfrm>
            <a:off x="3324362" y="641268"/>
            <a:ext cx="5775222" cy="57272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1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49108-0518-4FFA-8A61-3E37D838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F547-3809-4AB3-9EC6-D6D290D1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472" y="-2"/>
            <a:ext cx="439952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Excessive and Unfair Pricing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36CFE-A826-D253-2EB6-A4017B7D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CEB12D6-0616-3A6C-E485-AE1786364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DB041-037B-E7FA-AD11-94DE8B87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5916D-99EF-AE69-501E-BACA45A7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7" y="184664"/>
            <a:ext cx="3993883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108983-00CF-3B86-D47E-3E0BBC4E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6" t="422" r="3728" b="82793"/>
          <a:stretch>
            <a:fillRect/>
          </a:stretch>
        </p:blipFill>
        <p:spPr>
          <a:xfrm>
            <a:off x="2197534" y="1065166"/>
            <a:ext cx="9109202" cy="26370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85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74E9-AA39-F6D3-4C0D-C47595B34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4FA3D-DE51-1069-D9EC-763D6C1B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509" y="-2"/>
            <a:ext cx="5020492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 App Distribution: 12% to 20%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3B0F9-DFC4-32CF-1632-E4534B38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B6EF57B-7A73-E4D1-2BAC-91553C822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2A416-C4FD-C136-A7DA-E4172749E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724C1-665D-2C63-9B5E-93895939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88" y="209004"/>
            <a:ext cx="414190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12D19-CDB4-172C-FBCC-004ED269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0" t="1472" r="4337" b="65596"/>
          <a:stretch>
            <a:fillRect/>
          </a:stretch>
        </p:blipFill>
        <p:spPr>
          <a:xfrm>
            <a:off x="2878183" y="770708"/>
            <a:ext cx="8018183" cy="46590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8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03A30-AFCB-1CE2-02AC-4666BA9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5EA1-81F2-036A-13E9-BD3CD51F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451" y="-1"/>
            <a:ext cx="330055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Excessive and Unfair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03A4D-0534-D13B-0A1E-38442FE4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7EA745C-1D17-8C84-A845-4DDF1990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0326C-3013-0F23-00D0-4B322C0FD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63037-0C9D-A2B0-BF7D-853FC90C2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88" y="209004"/>
            <a:ext cx="414190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8CBB4-CF23-BDF0-1203-6DED4DB0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0" t="35613" r="4549" b="41783"/>
          <a:stretch>
            <a:fillRect/>
          </a:stretch>
        </p:blipFill>
        <p:spPr>
          <a:xfrm>
            <a:off x="1837509" y="1891732"/>
            <a:ext cx="9307875" cy="37209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14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4D01-96D6-7F98-161D-EB6FDA0C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2E58-90F4-6B50-5D86-4F24FE67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9" y="-1"/>
            <a:ext cx="254000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30% Bundle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761A-AEFC-C961-DF50-7A31ACEC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B406DAC-FCF9-53D7-768A-50DEE2047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023AC-9376-DE02-8B52-CE40AD8D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8AFBA-AA57-2EC2-E633-B210111E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3" y="209004"/>
            <a:ext cx="3964254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D769C-DF62-D1A8-6E65-3CC2A20F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7" t="53904" r="2278" b="3428"/>
          <a:stretch>
            <a:fillRect/>
          </a:stretch>
        </p:blipFill>
        <p:spPr>
          <a:xfrm>
            <a:off x="2480030" y="676037"/>
            <a:ext cx="7481955" cy="55577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70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FF0B-BCB9-741D-CF84-21F71B84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66AF-2931-0443-E95C-25ADDDBE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110" y="-1"/>
            <a:ext cx="514889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17.5% Distribution/10% Payments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60B66-B2B1-85E2-6BA5-9000B5B8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B2303A6-72E6-2C4D-3369-CD5949DBF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863" y="6488668"/>
            <a:ext cx="57781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Kent v. Apple (UK Comp Appeal Tribunal 23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89B99-AD74-7BDB-1C18-46FF879E5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3E7C4-F342-2323-8729-1856C3DE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" y="184664"/>
            <a:ext cx="3959236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5E303-0FA8-7C2F-3EE3-70E74EF2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3" t="23548" r="2281" b="44177"/>
          <a:stretch>
            <a:fillRect/>
          </a:stretch>
        </p:blipFill>
        <p:spPr>
          <a:xfrm>
            <a:off x="2125980" y="1325879"/>
            <a:ext cx="8006422" cy="45659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5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8B5F-B27C-E883-A8E2-06BF14F2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1159-0DEA-E0B9-B11E-4E165A87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35" y="-1"/>
            <a:ext cx="305696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UK Law Post-Brexit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61140-3723-3671-836F-1C4D71F9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7E4D82F-E418-5098-E058-7BA5C7753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564" y="6488668"/>
            <a:ext cx="319143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Herbert Smith (15 July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92924-22F5-45A0-462B-04CEAF6F8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B0E9481A-C920-51D9-CAE0-8D28295E8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" y="209004"/>
            <a:ext cx="596950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website&#10;&#10;AI-generated content may be incorrect.">
            <a:extLst>
              <a:ext uri="{FF2B5EF4-FFF2-40B4-BE49-F238E27FC236}">
                <a16:creationId xmlns:a16="http://schemas.microsoft.com/office/drawing/2014/main" id="{187E3AF8-ABF1-F2F3-CA20-4A6420212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46020" r="19998" b="31678"/>
          <a:stretch>
            <a:fillRect/>
          </a:stretch>
        </p:blipFill>
        <p:spPr>
          <a:xfrm>
            <a:off x="4132941" y="802632"/>
            <a:ext cx="7011457" cy="27252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E2045D-2A48-C81E-9E0F-604B4F172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t="56405" r="20644" b="22418"/>
          <a:stretch>
            <a:fillRect/>
          </a:stretch>
        </p:blipFill>
        <p:spPr>
          <a:xfrm>
            <a:off x="4132941" y="3647954"/>
            <a:ext cx="7011457" cy="26476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6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4161" y="-1"/>
            <a:ext cx="8047839" cy="31182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Digital Markets Act: Contestable and Fair Markets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23938" y="6488668"/>
            <a:ext cx="23680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DMA (14 Sept 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B0513-DD6A-7F8F-8E47-4A5A7418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51" y="526100"/>
            <a:ext cx="4371760" cy="62533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A3A1A3-B0D6-A031-29A3-7B722689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5097E-3002-7FD2-8C19-A0632144E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" t="3521" r="3395" b="60610"/>
          <a:stretch/>
        </p:blipFill>
        <p:spPr>
          <a:xfrm>
            <a:off x="2741102" y="1329654"/>
            <a:ext cx="7624045" cy="42616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93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131" y="-2"/>
            <a:ext cx="51178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 2024: DOJ Suit Against Apple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3258" y="6488668"/>
            <a:ext cx="27487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DOJ (21 Mar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98BB0D-778B-DAE4-CFE3-D6E3C8164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203662"/>
            <a:ext cx="5940275" cy="64971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F2AD22C-6A0B-D2C2-687F-1A748CA8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 t="59512" r="12059" b="7057"/>
          <a:stretch/>
        </p:blipFill>
        <p:spPr>
          <a:xfrm>
            <a:off x="2930539" y="1382749"/>
            <a:ext cx="7551621" cy="47861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7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131" y="-2"/>
            <a:ext cx="51178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 2024: DOJ Suit Against Apple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3258" y="6488668"/>
            <a:ext cx="27487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DOJ (21 Mar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98BB0D-778B-DAE4-CFE3-D6E3C8164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203662"/>
            <a:ext cx="5940275" cy="64971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7AEF869-358E-D7FB-EB56-E48A4F4ED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2" t="33041" r="12059" b="27089"/>
          <a:stretch/>
        </p:blipFill>
        <p:spPr>
          <a:xfrm>
            <a:off x="2909464" y="706614"/>
            <a:ext cx="7463022" cy="56619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62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562A-6B61-DEA6-B958-86D0CB1F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D1F2-BB30-F032-4C27-02993540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MTD Denied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18759-D9DC-5C80-E50A-9415776E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0978B39-7E34-D061-D4A4-344A7203B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182" y="6488668"/>
            <a:ext cx="321781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Apple (30 June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3E901-51EC-F052-9554-37247C6B5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C06CE-AB45-76ED-0C68-95C3FB36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3" y="184664"/>
            <a:ext cx="4852229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9E830-0D9F-2B46-3EE9-DBD95506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7" t="40013" r="7904" b="15784"/>
          <a:stretch>
            <a:fillRect/>
          </a:stretch>
        </p:blipFill>
        <p:spPr>
          <a:xfrm>
            <a:off x="2125980" y="772668"/>
            <a:ext cx="8008840" cy="54172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73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5352" y="-2"/>
            <a:ext cx="4336649" cy="32795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 2020: Epic Sues Google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0942" y="6488668"/>
            <a:ext cx="42710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Complaint (13 Aug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1CECD-74E3-4AB2-BE45-F4F39B52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604" y="212170"/>
            <a:ext cx="4910321" cy="648866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79498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Theory of the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0942" y="6488668"/>
            <a:ext cx="42710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Complaint (13 Aug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87127-92F6-6A41-0EC9-84394346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44" y="500242"/>
            <a:ext cx="4519904" cy="590619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C4543-C829-5D6E-5DA1-C015A8C5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04" y="500242"/>
            <a:ext cx="4519904" cy="590619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6765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03" y="-2"/>
            <a:ext cx="567099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Is There A Relevant Antitrust Market?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60654" y="6488668"/>
            <a:ext cx="503134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Jury Verdict Form (11 Dec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35D94-2FFF-1EF3-E04D-4F744424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27" y="209004"/>
            <a:ext cx="4929737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4B474-D6C0-B939-E1B0-B3B4A968C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2" t="64104" r="5579" b="6077"/>
          <a:stretch/>
        </p:blipFill>
        <p:spPr>
          <a:xfrm>
            <a:off x="2711495" y="1823224"/>
            <a:ext cx="8363177" cy="406908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732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242" y="-2"/>
            <a:ext cx="668775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 Markets: App Distribution/In-App Billing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60654" y="6488668"/>
            <a:ext cx="503134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Jury Verdict Form (11 Dec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4C4EC-25FE-29F5-F5A7-A12145A5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9" y="209004"/>
            <a:ext cx="4941319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3F231-76EA-4197-8A66-89731D40C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1" t="8901" r="3701" b="44308"/>
          <a:stretch/>
        </p:blipFill>
        <p:spPr>
          <a:xfrm>
            <a:off x="2752119" y="688508"/>
            <a:ext cx="7750993" cy="552966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501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900" y="-2"/>
            <a:ext cx="33401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Monopolization?: Yes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60654" y="6488668"/>
            <a:ext cx="503134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Jury Verdict Form (11 Dec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4C4EC-25FE-29F5-F5A7-A12145A5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9" y="209004"/>
            <a:ext cx="4941319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84CEB-56CD-E27E-2E39-3B107A9A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9" t="64640" r="4533" b="6098"/>
          <a:stretch/>
        </p:blipFill>
        <p:spPr>
          <a:xfrm>
            <a:off x="2573792" y="1983347"/>
            <a:ext cx="8218027" cy="38851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439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223" y="-2"/>
            <a:ext cx="32787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Epic/Google Remedy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5EFED-8C26-EDAE-9F2C-BE004286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82" y="209004"/>
            <a:ext cx="502859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AD288-F71B-A581-C22F-DEC73CD3B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5" t="14927" r="3588" b="43732"/>
          <a:stretch/>
        </p:blipFill>
        <p:spPr>
          <a:xfrm>
            <a:off x="2807208" y="982980"/>
            <a:ext cx="7861367" cy="51130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6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155E-D649-57DF-5257-54BA8647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6CCB-A08F-B109-63FC-C2573E35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463" y="-1"/>
            <a:ext cx="516853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Preserving App Store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C6776-7E8D-02BC-93F0-9240623F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32322BD-70C3-B442-F07B-704437BD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431C1-9820-A6AF-E0E4-03B5F3840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79A3A-BE63-94C0-CB90-F5890643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82" y="209004"/>
            <a:ext cx="502859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9F6B0-E76B-E90C-8095-C868603E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91" t="73111" r="3674" b="4084"/>
          <a:stretch>
            <a:fillRect/>
          </a:stretch>
        </p:blipFill>
        <p:spPr>
          <a:xfrm>
            <a:off x="2542902" y="3000102"/>
            <a:ext cx="8282089" cy="30052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73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59" y="-1"/>
            <a:ext cx="4889442" cy="33528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Going Beyond Competition Law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4146" y="6488668"/>
            <a:ext cx="23978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DMA (14 Sept 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3A1A3-B0D6-A031-29A3-7B722689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C7D70-7C59-6FBE-5A10-03C27227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86" y="184664"/>
            <a:ext cx="4503825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9DF296-0F48-5C8F-9DAA-A183C0F2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78" y="3360241"/>
            <a:ext cx="10175622" cy="19961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2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6" y="-2"/>
            <a:ext cx="433251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App Store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37240-523E-E9E7-9AC4-3D9BEC4D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1" y="209004"/>
            <a:ext cx="502130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8678CA-3CB6-AD5D-96DB-4A2B397B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1" t="8379" r="3502" b="50773"/>
          <a:stretch>
            <a:fillRect/>
          </a:stretch>
        </p:blipFill>
        <p:spPr>
          <a:xfrm>
            <a:off x="2975059" y="981891"/>
            <a:ext cx="7546257" cy="48942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EE399-AAD2-364D-BB12-7E36347D2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FC5F-5D09-B306-B2D6-E71500B6B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24" y="-2"/>
            <a:ext cx="46537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Alt Payments/Outside App Info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5FCA-6E68-6337-2A39-7AECDB14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3FC39B7-3717-41E4-2050-9E6D0629C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3AA18-4D1E-BFAE-1F9E-4289FA14E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4EAC9-C2E7-3ED2-ECC4-FE7D4FB3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1" y="209004"/>
            <a:ext cx="502130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E577D-FED8-4819-DE1A-D5C9A007A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4" t="48390" r="4168" b="20124"/>
          <a:stretch/>
        </p:blipFill>
        <p:spPr>
          <a:xfrm>
            <a:off x="2230244" y="1783078"/>
            <a:ext cx="8310461" cy="41895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5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-2"/>
            <a:ext cx="42824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Third-Party App Distribution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37240-523E-E9E7-9AC4-3D9BEC4D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1" y="209004"/>
            <a:ext cx="502130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30933-F2A7-E9EA-86F0-0FED11D8AECA}"/>
              </a:ext>
            </a:extLst>
          </p:cNvPr>
          <p:cNvGrpSpPr>
            <a:grpSpLocks noChangeAspect="1"/>
          </p:cNvGrpSpPr>
          <p:nvPr/>
        </p:nvGrpSpPr>
        <p:grpSpPr>
          <a:xfrm>
            <a:off x="2491295" y="1639558"/>
            <a:ext cx="8612474" cy="4304042"/>
            <a:chOff x="5687123" y="2512810"/>
            <a:chExt cx="4241924" cy="2119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8DBB27-06BB-12E7-6F8A-B0BAD83A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995" t="79121" r="3369" b="4478"/>
            <a:stretch/>
          </p:blipFill>
          <p:spPr>
            <a:xfrm>
              <a:off x="5687123" y="2512810"/>
              <a:ext cx="4241924" cy="110178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598277-2BF7-63F9-573C-6E880CEF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63" t="9125" r="4229" b="75349"/>
            <a:stretch/>
          </p:blipFill>
          <p:spPr>
            <a:xfrm>
              <a:off x="5687123" y="3567976"/>
              <a:ext cx="4241924" cy="106471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017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127" y="-2"/>
            <a:ext cx="55458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Distribute App Stores in Google Play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79326" y="6488668"/>
            <a:ext cx="56126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Injunction (N.D. Calif. 7 Oct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E4FB4-D7BF-E643-5BFC-F7B8D7C3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9" y="209004"/>
            <a:ext cx="500081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C614F-1BB0-1F36-E96A-50069034D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3" t="24495" r="3722" b="29814"/>
          <a:stretch/>
        </p:blipFill>
        <p:spPr>
          <a:xfrm>
            <a:off x="2845790" y="919858"/>
            <a:ext cx="7247891" cy="52791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9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09B5-7A65-173D-B3E4-19ADBB00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65CE-A700-D899-5685-78A1EDF4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0423" y="-1"/>
            <a:ext cx="194157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CA9 Appeal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E8EFA-3301-83AB-0D11-17784F1D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B6ED11F-3FE9-8985-4C57-4D1FD00A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377" y="6488668"/>
            <a:ext cx="4493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v. Google (CA9 31 July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2973C-8D34-DEBF-A0D8-371BE158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98" y="183083"/>
            <a:ext cx="421890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8545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A2A12-22D6-7242-FF09-CB4475B4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C738-F8B0-8695-62A7-1BAC2ABD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020" y="-2"/>
            <a:ext cx="631698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Play Store and Two-Sided Markets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50CBA-2FE7-33C8-5912-6CA2B7AA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39C993E-11EC-333F-A1B4-2F54A535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76" y="6488668"/>
            <a:ext cx="35829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(CA9 31 July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B8763-B91E-99C1-B982-2B9942DD9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EE6F1-F737-3BF8-842D-78F900DF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" y="184664"/>
            <a:ext cx="3980717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E40363-FBA8-8D45-BD7A-410E683A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1" t="49765" r="1915" b="12159"/>
          <a:stretch>
            <a:fillRect/>
          </a:stretch>
        </p:blipFill>
        <p:spPr>
          <a:xfrm>
            <a:off x="3008376" y="1341120"/>
            <a:ext cx="7246227" cy="47548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40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A09EF-E2DE-0103-4845-87F5E5F2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5F3B-3C5D-4AA0-AFA1-0646290D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166" y="-2"/>
            <a:ext cx="460683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iPhone Ecosystem Is Different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CBF26-76A8-5581-697A-D2A412F7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C287E5D-9114-3A9D-9035-FD42FADF0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4422" y="6488668"/>
            <a:ext cx="1297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535C8-3C49-3725-4527-3D5705A60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045399-FF8E-AB2F-D27C-3BB43BF05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9" y="184664"/>
            <a:ext cx="5991884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9ED967-445E-F245-CF5F-F84FC32B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2389" r="15408" b="57013"/>
          <a:stretch>
            <a:fillRect/>
          </a:stretch>
        </p:blipFill>
        <p:spPr>
          <a:xfrm>
            <a:off x="1922470" y="947108"/>
            <a:ext cx="9681085" cy="49912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80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6B00E-F3DE-9ED5-5D57-00B67EC7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78E2-B3FE-A234-E9E3-BC41525B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166" y="-2"/>
            <a:ext cx="460683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iPhone Ecosystem Is Different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3BC6-76D7-5E02-4401-BD892DC7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63A465A-5CCD-96E9-864C-0EE0A220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4422" y="6488668"/>
            <a:ext cx="1297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3ECC4D-518E-D183-9ACA-148575648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B08320-7477-FB4C-CB71-1AF7B81D0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9" y="184664"/>
            <a:ext cx="5991884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117E85-77D8-6092-08D3-989463437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32455" r="20764" b="10894"/>
          <a:stretch>
            <a:fillRect/>
          </a:stretch>
        </p:blipFill>
        <p:spPr>
          <a:xfrm>
            <a:off x="3820743" y="704306"/>
            <a:ext cx="5618334" cy="57843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5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781D-5A13-5BA7-4092-FDB0CC0F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8C0A-9066-9281-D3D0-8E4F0439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419" y="-1"/>
            <a:ext cx="580458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OEM Anticompetitive Behavior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46522-5B77-543D-7279-6582EF9B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BB563C8-FA11-6D6A-2AB1-D14FEC38C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76" y="6488668"/>
            <a:ext cx="35829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(CA9 31 July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DE8EA-BD87-39C0-4D75-C7A170D0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FC00A9-A0C5-19BC-47CC-C2BDD2080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" y="209004"/>
            <a:ext cx="423666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9F82E-F2BD-5AC2-AC41-0DFB2A22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67" t="14697" r="6368" b="38924"/>
          <a:stretch>
            <a:fillRect/>
          </a:stretch>
        </p:blipFill>
        <p:spPr>
          <a:xfrm>
            <a:off x="3132374" y="769792"/>
            <a:ext cx="6752441" cy="53939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87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81B9A-29D0-B353-7BC9-BA88D53A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3F71-B8B4-6B6D-7748-D2C8FFBE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373" y="-1"/>
            <a:ext cx="658962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Anticompetitive Deal with App Devs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EF6E-9345-1C4B-BC43-02EC1B21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AAA8195-B654-1305-9B03-A0D5FEA2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76" y="6488668"/>
            <a:ext cx="35829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(CA9 31 July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BD726-4212-2DBC-B9A0-902DBA5A6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A200F6-13C0-FE39-5D97-5F1C62C7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" y="209004"/>
            <a:ext cx="423666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7DA6A-A7B4-C6EE-1C1C-8D44ADE4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0" t="57022" r="5631" b="25594"/>
          <a:stretch>
            <a:fillRect/>
          </a:stretch>
        </p:blipFill>
        <p:spPr>
          <a:xfrm>
            <a:off x="2560581" y="3211550"/>
            <a:ext cx="8615550" cy="25826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32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3895" y="-1"/>
            <a:ext cx="417810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Contestability and Fairness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4146" y="6488668"/>
            <a:ext cx="23978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DMA (14 Sept 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3A1A3-B0D6-A031-29A3-7B722689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8EED8-B0DF-291C-F705-10D6869A4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86" y="184664"/>
            <a:ext cx="4503825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F78C3E-7668-9B68-F16A-8357C6DA8280}"/>
              </a:ext>
            </a:extLst>
          </p:cNvPr>
          <p:cNvGrpSpPr>
            <a:grpSpLocks noChangeAspect="1"/>
          </p:cNvGrpSpPr>
          <p:nvPr/>
        </p:nvGrpSpPr>
        <p:grpSpPr>
          <a:xfrm>
            <a:off x="1874537" y="3283895"/>
            <a:ext cx="9503230" cy="2420979"/>
            <a:chOff x="3171594" y="3353469"/>
            <a:chExt cx="7602584" cy="1936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425BBD-9291-BBB1-A7F0-FD445DD6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1594" y="3353469"/>
              <a:ext cx="7602583" cy="90133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313017-A29C-4933-BB25-ACB2A7716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17" r="984"/>
            <a:stretch/>
          </p:blipFill>
          <p:spPr>
            <a:xfrm>
              <a:off x="3171594" y="4212566"/>
              <a:ext cx="7602584" cy="107768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535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A30FD-C716-6F3C-79AB-2E1D0603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A3A0-A46C-1B83-6EE6-F086626F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What?: Redesigning Google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1D15-FBD7-C223-43AB-6EE028A71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Epic has won its appeal in the Ninth Circuit</a:t>
            </a:r>
          </a:p>
          <a:p>
            <a:pPr lvl="1"/>
            <a:r>
              <a:rPr lang="en-US" dirty="0"/>
              <a:t>What happens next? Live with the original injunction? Negotiate a revision of it? What would Epic want? What would Google want?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EB794-7BA5-BC04-9E51-90A4D56F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0BF0-7E17-4738-BC2E-17B46995B69D}" type="slidenum">
              <a:rPr lang="en-US" altLang="en-US" smtClean="0"/>
              <a:pPr/>
              <a:t>60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6DD6561-AA9B-0BB2-6CD4-AD9459E9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1806" y="0"/>
            <a:ext cx="101019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</a:p>
        </p:txBody>
      </p:sp>
    </p:spTree>
    <p:extLst>
      <p:ext uri="{BB962C8B-B14F-4D97-AF65-F5344CB8AC3E}">
        <p14:creationId xmlns:p14="http://schemas.microsoft.com/office/powerpoint/2010/main" val="2245604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DDCD2-B5BB-9BBF-6465-74FC35F8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4AC0-7C20-13BC-50E6-A856F6D5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864" y="-1"/>
            <a:ext cx="413613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Joint Motion for Settlement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47D6F-A4A3-9598-E125-2D66783E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6AF646C-21C5-A357-0386-A1C564F6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034" y="6488668"/>
            <a:ext cx="40799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v. Google Docket (17 Nov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2BD9F-9E1C-67B7-E9AF-6D62518C1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F4E516-8E2F-7559-46C7-FF5AFE90A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3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68A0F7-4322-8052-E6B8-5BF0318B5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434" r="16546" b="61902"/>
          <a:stretch>
            <a:fillRect/>
          </a:stretch>
        </p:blipFill>
        <p:spPr>
          <a:xfrm>
            <a:off x="1193292" y="1512288"/>
            <a:ext cx="10376807" cy="34015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85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0C314-2659-EE32-9761-85BF8090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5A0F-AB98-92BB-16A1-06A69A7D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39" y="-1"/>
            <a:ext cx="204216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Other Cases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3E55E-0166-92DC-8DEE-A844B312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EADE2B4-C9AA-358B-059F-748B303C0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6488668"/>
            <a:ext cx="422365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Joint Motion (4 Nov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BED95-9118-9C17-903F-5A999918F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BA389-D756-6464-9090-9169F655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" y="209004"/>
            <a:ext cx="4652640" cy="63920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8F0FC9-C18D-959E-E60E-6923A165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88" y="209004"/>
            <a:ext cx="4787449" cy="63920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D6909-BCBA-630C-69CE-294864755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47" t="50747" r="5305" b="29440"/>
          <a:stretch>
            <a:fillRect/>
          </a:stretch>
        </p:blipFill>
        <p:spPr>
          <a:xfrm>
            <a:off x="3673037" y="2500884"/>
            <a:ext cx="8194609" cy="26517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1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A70C-CB58-93E7-39EF-F8ACA8A4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4285-D253-139A-2AED-A633E08C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690" y="-1"/>
            <a:ext cx="398231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Controlling Google’s Fees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E96A9-FF2E-344C-0B23-F190CC41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296703B-4BCB-95B1-363C-3BAD8EF2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6488668"/>
            <a:ext cx="422365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Epic Games Joint Motion (4 Nov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50737-EE53-35EC-0A29-FBC6207BC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EB30B-F2A5-AC7E-AD8B-3C531323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7" y="194919"/>
            <a:ext cx="4959803" cy="64735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FE3DD-EEA5-7DFC-9535-EF8CED44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43" t="39144" r="4866" b="11206"/>
          <a:stretch>
            <a:fillRect/>
          </a:stretch>
        </p:blipFill>
        <p:spPr>
          <a:xfrm>
            <a:off x="3515769" y="982980"/>
            <a:ext cx="6523890" cy="52654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92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A011-4642-C306-7674-55D88E15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898D-2419-3E99-405E-42444D4B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997" y="-1"/>
            <a:ext cx="270900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Redline Changes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3590D-F6A2-6BE7-AAE2-E449D006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301EA03-3C61-D296-6A58-AEE215FE2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588" y="6488668"/>
            <a:ext cx="26064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Redline (13 Nov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661BAA-934B-436A-3FB9-8492F28EA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CEA1E-4DB2-950A-316F-84430F90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34" y="209004"/>
            <a:ext cx="4832456" cy="62230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E92C6-B442-1F4C-8E68-4340B27A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37" y="209004"/>
            <a:ext cx="4781641" cy="6223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636D8-1BA6-16EE-031F-66D6073CE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48" y="209004"/>
            <a:ext cx="4785423" cy="6223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DDCAA-9D89-9A04-F1B0-3A7F696B7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4" y="209004"/>
            <a:ext cx="4796808" cy="6223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534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275F-D5DD-BC24-51FC-6243A8D7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0D30-0FD0-DF10-292A-F7C14751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997" y="-1"/>
            <a:ext cx="270900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Redline Changes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AA215-FBFE-7697-B6B3-E79CDA92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CBBCA99-1DF5-8289-1396-455C90E7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588" y="6488668"/>
            <a:ext cx="26064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Redline (13 Nov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78722-FF71-72BA-8E73-B1678604A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CFEF67-595A-5ED9-4C10-567B11CA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04" y="181537"/>
            <a:ext cx="4942394" cy="64868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9418FE-E2B6-A006-3461-129E13F9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98" y="181537"/>
            <a:ext cx="5005264" cy="6494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1273D1-CA82-0242-7A75-F719FB593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14" y="181537"/>
            <a:ext cx="5005264" cy="6504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049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951" y="-1"/>
            <a:ext cx="446605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Contestability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4146" y="6488668"/>
            <a:ext cx="23978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DMA (14 Sept 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3A1A3-B0D6-A031-29A3-7B722689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FD60-AED8-0E4C-9BB9-A3FE506F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2" y="184666"/>
            <a:ext cx="4466050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DA546-8878-438C-E8CA-1D241A612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97" y="2966440"/>
            <a:ext cx="10008580" cy="29373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49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573" y="-1"/>
            <a:ext cx="403742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Unfairness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4146" y="6488668"/>
            <a:ext cx="23978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DMA (14 Sept 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3A1A3-B0D6-A031-29A3-7B722689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1A2F0-3971-FC71-E04D-D189F7F7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2" y="184666"/>
            <a:ext cx="4466050" cy="6488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F7EB2-5629-B1C1-3904-78CDE50B4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681" y="3376832"/>
            <a:ext cx="9937158" cy="27191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08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Redesigning the App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You are Apple. Spotify is unhappy and talking to the EC, plus the DMA has been passed</a:t>
            </a:r>
          </a:p>
          <a:p>
            <a:pPr lvl="1"/>
            <a:r>
              <a:rPr lang="en-US" dirty="0"/>
              <a:t>Do you want to reset the pricing structure of the app store? Reduce the 30% royalty? Put Spotify and Uber on a level playing field? Charge a fee for every app that is downloaded? Charge a fee for companies with lots of apps?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10BF0-7E17-4738-BC2E-17B46995B69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67109" y="0"/>
            <a:ext cx="2124891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</a:p>
        </p:txBody>
      </p:sp>
    </p:spTree>
    <p:extLst>
      <p:ext uri="{BB962C8B-B14F-4D97-AF65-F5344CB8AC3E}">
        <p14:creationId xmlns:p14="http://schemas.microsoft.com/office/powerpoint/2010/main" val="4290764720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9040</TotalTime>
  <Words>1422</Words>
  <Application>Microsoft Office PowerPoint</Application>
  <PresentationFormat>Widescreen</PresentationFormat>
  <Paragraphs>269</Paragraphs>
  <Slides>65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22: Mon 17 Nov 2025 Antitrust Fall 2025    Big Tech: App Stores</vt:lpstr>
      <vt:lpstr>Spotify EC Complaint</vt:lpstr>
      <vt:lpstr>Why Is Spotify Unhappy?</vt:lpstr>
      <vt:lpstr>The Digital Markets Act: Contestable and Fair Markets</vt:lpstr>
      <vt:lpstr>Going Beyond Competition Law</vt:lpstr>
      <vt:lpstr>Contestability and Fairness</vt:lpstr>
      <vt:lpstr>Understanding Contestability</vt:lpstr>
      <vt:lpstr>Understanding Unfairness</vt:lpstr>
      <vt:lpstr>Redesigning the App Store</vt:lpstr>
      <vt:lpstr>Redesigning the App Store</vt:lpstr>
      <vt:lpstr>Apple DMA Revamp</vt:lpstr>
      <vt:lpstr>Alternative App Stores</vt:lpstr>
      <vt:lpstr>New Security Approaches</vt:lpstr>
      <vt:lpstr>Alternative Payment Systems</vt:lpstr>
      <vt:lpstr>New Business Terms</vt:lpstr>
      <vt:lpstr>New Fee Structure</vt:lpstr>
      <vt:lpstr>Consequences</vt:lpstr>
      <vt:lpstr>Apple Fined €1.8B</vt:lpstr>
      <vt:lpstr>Anti-Steering as Unfair Trading Condition</vt:lpstr>
      <vt:lpstr>Me on This</vt:lpstr>
      <vt:lpstr>Apple and DMA: Steering and Fees</vt:lpstr>
      <vt:lpstr>Steering/New Fees</vt:lpstr>
      <vt:lpstr>More Concerns</vt:lpstr>
      <vt:lpstr>Apple’s Noncompliance?</vt:lpstr>
      <vt:lpstr>Apple EU Commitments</vt:lpstr>
      <vt:lpstr>NFC Access</vt:lpstr>
      <vt:lpstr>Apple DMA Fine</vt:lpstr>
      <vt:lpstr>Continuing Concerns re New Fees</vt:lpstr>
      <vt:lpstr>396 Pages from the UK</vt:lpstr>
      <vt:lpstr>TOC</vt:lpstr>
      <vt:lpstr>UK: Abuse of Dominant Position</vt:lpstr>
      <vt:lpstr>Tying In App Payment Services to App Store</vt:lpstr>
      <vt:lpstr>Excessive and Unfair Pricing</vt:lpstr>
      <vt:lpstr>Excessive and Unfair Pricing</vt:lpstr>
      <vt:lpstr>PC App Distribution: 12% to 20%</vt:lpstr>
      <vt:lpstr>Excessive and Unfair</vt:lpstr>
      <vt:lpstr>The 30% Bundle</vt:lpstr>
      <vt:lpstr>17.5% Distribution/10% Payments</vt:lpstr>
      <vt:lpstr>UK Law Post-Brexit</vt:lpstr>
      <vt:lpstr>Mar 2024: DOJ Suit Against Apple</vt:lpstr>
      <vt:lpstr>Mar 2024: DOJ Suit Against Apple</vt:lpstr>
      <vt:lpstr>Apple MTD Denied</vt:lpstr>
      <vt:lpstr>Aug 2020: Epic Sues Google</vt:lpstr>
      <vt:lpstr>Theory of the Case</vt:lpstr>
      <vt:lpstr>Is There A Relevant Antitrust Market?</vt:lpstr>
      <vt:lpstr>Two Markets: App Distribution/In-App Billing</vt:lpstr>
      <vt:lpstr>Monopolization?: Yes</vt:lpstr>
      <vt:lpstr>Epic/Google Remedy</vt:lpstr>
      <vt:lpstr>Preserving App Store Competition</vt:lpstr>
      <vt:lpstr>More App Store Competition</vt:lpstr>
      <vt:lpstr>Alt Payments/Outside App Info</vt:lpstr>
      <vt:lpstr>Third-Party App Distribution</vt:lpstr>
      <vt:lpstr>Distribute App Stores in Google Play</vt:lpstr>
      <vt:lpstr>CA9 Appeal</vt:lpstr>
      <vt:lpstr>Google Play Store and Two-Sided Markets</vt:lpstr>
      <vt:lpstr>iPhone Ecosystem Is Different</vt:lpstr>
      <vt:lpstr>iPhone Ecosystem Is Different</vt:lpstr>
      <vt:lpstr>Google OEM Anticompetitive Behavior</vt:lpstr>
      <vt:lpstr>Google Anticompetitive Deal with App Devs</vt:lpstr>
      <vt:lpstr>Now What?: Redesigning Google Play</vt:lpstr>
      <vt:lpstr>Joint Motion for Settlement</vt:lpstr>
      <vt:lpstr>Other Cases</vt:lpstr>
      <vt:lpstr>Controlling Google’s Fees</vt:lpstr>
      <vt:lpstr>Redline Changes</vt:lpstr>
      <vt:lpstr>Redline Changes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853</cp:revision>
  <cp:lastPrinted>2019-02-14T20:19:20Z</cp:lastPrinted>
  <dcterms:created xsi:type="dcterms:W3CDTF">1999-10-27T15:27:59Z</dcterms:created>
  <dcterms:modified xsi:type="dcterms:W3CDTF">2025-11-17T20:26:31Z</dcterms:modified>
</cp:coreProperties>
</file>