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2"/>
  </p:notesMasterIdLst>
  <p:handoutMasterIdLst>
    <p:handoutMasterId r:id="rId83"/>
  </p:handoutMasterIdLst>
  <p:sldIdLst>
    <p:sldId id="1287" r:id="rId2"/>
    <p:sldId id="2657" r:id="rId3"/>
    <p:sldId id="2658" r:id="rId4"/>
    <p:sldId id="2952" r:id="rId5"/>
    <p:sldId id="2956" r:id="rId6"/>
    <p:sldId id="2957" r:id="rId7"/>
    <p:sldId id="1568" r:id="rId8"/>
    <p:sldId id="1708" r:id="rId9"/>
    <p:sldId id="1711" r:id="rId10"/>
    <p:sldId id="1713" r:id="rId11"/>
    <p:sldId id="2632" r:id="rId12"/>
    <p:sldId id="2633" r:id="rId13"/>
    <p:sldId id="1539" r:id="rId14"/>
    <p:sldId id="1556" r:id="rId15"/>
    <p:sldId id="1557" r:id="rId16"/>
    <p:sldId id="1558" r:id="rId17"/>
    <p:sldId id="1719" r:id="rId18"/>
    <p:sldId id="1720" r:id="rId19"/>
    <p:sldId id="1721" r:id="rId20"/>
    <p:sldId id="1722" r:id="rId21"/>
    <p:sldId id="1723" r:id="rId22"/>
    <p:sldId id="1724" r:id="rId23"/>
    <p:sldId id="2963" r:id="rId24"/>
    <p:sldId id="2639" r:id="rId25"/>
    <p:sldId id="2640" r:id="rId26"/>
    <p:sldId id="1735" r:id="rId27"/>
    <p:sldId id="1736" r:id="rId28"/>
    <p:sldId id="1768" r:id="rId29"/>
    <p:sldId id="1737" r:id="rId30"/>
    <p:sldId id="1738" r:id="rId31"/>
    <p:sldId id="1739" r:id="rId32"/>
    <p:sldId id="1740" r:id="rId33"/>
    <p:sldId id="1741" r:id="rId34"/>
    <p:sldId id="1769" r:id="rId35"/>
    <p:sldId id="1770" r:id="rId36"/>
    <p:sldId id="1771" r:id="rId37"/>
    <p:sldId id="1747" r:id="rId38"/>
    <p:sldId id="1767" r:id="rId39"/>
    <p:sldId id="2965" r:id="rId40"/>
    <p:sldId id="2967" r:id="rId41"/>
    <p:sldId id="1752" r:id="rId42"/>
    <p:sldId id="2964" r:id="rId43"/>
    <p:sldId id="1748" r:id="rId44"/>
    <p:sldId id="1756" r:id="rId45"/>
    <p:sldId id="1757" r:id="rId46"/>
    <p:sldId id="1590" r:id="rId47"/>
    <p:sldId id="1759" r:id="rId48"/>
    <p:sldId id="1760" r:id="rId49"/>
    <p:sldId id="1763" r:id="rId50"/>
    <p:sldId id="1764" r:id="rId51"/>
    <p:sldId id="1765" r:id="rId52"/>
    <p:sldId id="2968" r:id="rId53"/>
    <p:sldId id="2646" r:id="rId54"/>
    <p:sldId id="2611" r:id="rId55"/>
    <p:sldId id="2612" r:id="rId56"/>
    <p:sldId id="2959" r:id="rId57"/>
    <p:sldId id="2613" r:id="rId58"/>
    <p:sldId id="2614" r:id="rId59"/>
    <p:sldId id="2960" r:id="rId60"/>
    <p:sldId id="2615" r:id="rId61"/>
    <p:sldId id="2961" r:id="rId62"/>
    <p:sldId id="2616" r:id="rId63"/>
    <p:sldId id="2962" r:id="rId64"/>
    <p:sldId id="2617" r:id="rId65"/>
    <p:sldId id="2618" r:id="rId66"/>
    <p:sldId id="2974" r:id="rId67"/>
    <p:sldId id="2969" r:id="rId68"/>
    <p:sldId id="2975" r:id="rId69"/>
    <p:sldId id="2979" r:id="rId70"/>
    <p:sldId id="2976" r:id="rId71"/>
    <p:sldId id="2977" r:id="rId72"/>
    <p:sldId id="2978" r:id="rId73"/>
    <p:sldId id="2980" r:id="rId74"/>
    <p:sldId id="2981" r:id="rId75"/>
    <p:sldId id="2982" r:id="rId76"/>
    <p:sldId id="2984" r:id="rId77"/>
    <p:sldId id="2985" r:id="rId78"/>
    <p:sldId id="2973" r:id="rId79"/>
    <p:sldId id="2972" r:id="rId80"/>
    <p:sldId id="2983" r:id="rId81"/>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66FF"/>
    <a:srgbClr val="CCCCFF"/>
    <a:srgbClr val="6699FF"/>
    <a:srgbClr val="003399"/>
    <a:srgbClr val="FFCC99"/>
    <a:srgbClr val="CC99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26" autoAdjust="0"/>
  </p:normalViewPr>
  <p:slideViewPr>
    <p:cSldViewPr snapToGrid="0">
      <p:cViewPr varScale="1">
        <p:scale>
          <a:sx n="165" d="100"/>
          <a:sy n="165" d="100"/>
        </p:scale>
        <p:origin x="80" y="100"/>
      </p:cViewPr>
      <p:guideLst>
        <p:guide orient="horz" pos="2160"/>
        <p:guide pos="3840"/>
      </p:guideLst>
    </p:cSldViewPr>
  </p:slideViewPr>
  <p:outlineViewPr>
    <p:cViewPr>
      <p:scale>
        <a:sx n="50" d="100"/>
        <a:sy n="50" d="100"/>
      </p:scale>
      <p:origin x="0" y="-14035"/>
    </p:cViewPr>
  </p:outlineViewPr>
  <p:notesTextViewPr>
    <p:cViewPr>
      <p:scale>
        <a:sx n="100" d="100"/>
        <a:sy n="100" d="100"/>
      </p:scale>
      <p:origin x="0" y="0"/>
    </p:cViewPr>
  </p:notesTextViewPr>
  <p:sorterViewPr>
    <p:cViewPr varScale="1">
      <p:scale>
        <a:sx n="1" d="1"/>
        <a:sy n="1" d="1"/>
      </p:scale>
      <p:origin x="0" y="-720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atin typeface="Times New Roman" charset="0"/>
              </a:defRPr>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atin typeface="Times New Roman" charset="0"/>
              </a:defRPr>
            </a:lvl1pPr>
          </a:lstStyle>
          <a:p>
            <a:pPr>
              <a:defRPr/>
            </a:pPr>
            <a:fld id="{66C88E62-B9AB-40CA-B507-6E89AF817C8B}" type="datetime1">
              <a:rPr lang="en-US" altLang="en-US" smtClean="0"/>
              <a:t>11/12/2025</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atin typeface="Times New Roman" charset="0"/>
              </a:defRPr>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0207">
              <a:defRPr kumimoji="0" sz="1200"/>
            </a:lvl1pPr>
          </a:lstStyle>
          <a:p>
            <a:fld id="{493D97E5-878E-4159-BBAC-27C6A1176D97}" type="slidenum">
              <a:rPr lang="en-US" altLang="en-US"/>
              <a:pPr/>
              <a:t>‹#›</a:t>
            </a:fld>
            <a:endParaRPr lang="en-US" altLang="en-US"/>
          </a:p>
        </p:txBody>
      </p:sp>
    </p:spTree>
    <p:extLst>
      <p:ext uri="{BB962C8B-B14F-4D97-AF65-F5344CB8AC3E}">
        <p14:creationId xmlns:p14="http://schemas.microsoft.com/office/powerpoint/2010/main" val="29428094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atin typeface="Times New Roman" charset="0"/>
              </a:defRPr>
            </a:lvl1pPr>
          </a:lstStyle>
          <a:p>
            <a:pPr>
              <a:defRPr/>
            </a:pPr>
            <a:endParaRPr lang="en-US" altLang="en-US"/>
          </a:p>
        </p:txBody>
      </p:sp>
      <p:sp>
        <p:nvSpPr>
          <p:cNvPr id="3686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atin typeface="Times New Roman" charset="0"/>
              </a:defRPr>
            </a:lvl1pPr>
          </a:lstStyle>
          <a:p>
            <a:pPr>
              <a:defRPr/>
            </a:pPr>
            <a:fld id="{1082C7EE-E5E3-48CB-9157-705779397CED}" type="datetime1">
              <a:rPr lang="en-US" altLang="en-US" smtClean="0"/>
              <a:t>11/12/2025</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atin typeface="Times New Roman" charset="0"/>
              </a:defRPr>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0207">
              <a:defRPr kumimoji="0" sz="1200"/>
            </a:lvl1pPr>
          </a:lstStyle>
          <a:p>
            <a:fld id="{52834706-1556-41D4-9617-070BF6849BD4}" type="slidenum">
              <a:rPr lang="en-US" altLang="en-US"/>
              <a:pPr/>
              <a:t>‹#›</a:t>
            </a:fld>
            <a:endParaRPr lang="en-US" altLang="en-US"/>
          </a:p>
        </p:txBody>
      </p:sp>
    </p:spTree>
    <p:extLst>
      <p:ext uri="{BB962C8B-B14F-4D97-AF65-F5344CB8AC3E}">
        <p14:creationId xmlns:p14="http://schemas.microsoft.com/office/powerpoint/2010/main" val="338536738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B87E67B-E2E6-481F-9CB1-2C172A507842}" type="datetime1">
              <a:rPr kumimoji="0" lang="en-US" altLang="en-US" sz="1200"/>
              <a:t>11/12/2025</a:t>
            </a:fld>
            <a:endParaRPr kumimoji="0" lang="en-US" altLang="en-US" sz="1200"/>
          </a:p>
        </p:txBody>
      </p:sp>
      <p:sp>
        <p:nvSpPr>
          <p:cNvPr id="378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023938-1CB9-476A-8870-723FF90ACF1A}" type="slidenum">
              <a:rPr kumimoji="0" lang="en-US" altLang="en-US" sz="1200"/>
              <a:pPr/>
              <a:t>1</a:t>
            </a:fld>
            <a:endParaRPr kumimoji="0" lang="en-US" altLang="en-US" sz="1200"/>
          </a:p>
        </p:txBody>
      </p:sp>
      <p:sp>
        <p:nvSpPr>
          <p:cNvPr id="37892" name="Rectangle 2"/>
          <p:cNvSpPr>
            <a:spLocks noGrp="1" noRot="1" noChangeAspect="1" noChangeArrowheads="1" noTextEdit="1"/>
          </p:cNvSpPr>
          <p:nvPr>
            <p:ph type="sldImg"/>
          </p:nvPr>
        </p:nvSpPr>
        <p:spPr>
          <a:xfrm>
            <a:off x="406400" y="698500"/>
            <a:ext cx="6197600" cy="3486150"/>
          </a:xfrm>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567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https://www.apple.com/newsroom/2008/03/06Apple-Announces-iPhone-2-0-Software-Beta/</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17</a:t>
            </a:fld>
            <a:endParaRPr lang="en-US" altLang="en-US"/>
          </a:p>
        </p:txBody>
      </p:sp>
    </p:spTree>
    <p:extLst>
      <p:ext uri="{BB962C8B-B14F-4D97-AF65-F5344CB8AC3E}">
        <p14:creationId xmlns:p14="http://schemas.microsoft.com/office/powerpoint/2010/main" val="1973637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https://www.apple.com/newsroom/2008/03/06Apple-Announces-iPhone-2-0-Software-Beta/</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18</a:t>
            </a:fld>
            <a:endParaRPr lang="en-US" altLang="en-US"/>
          </a:p>
        </p:txBody>
      </p:sp>
    </p:spTree>
    <p:extLst>
      <p:ext uri="{BB962C8B-B14F-4D97-AF65-F5344CB8AC3E}">
        <p14:creationId xmlns:p14="http://schemas.microsoft.com/office/powerpoint/2010/main" val="299484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https://www.youtube.com/watch?v=xo9cKe_Fch8&amp;t=2s</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19</a:t>
            </a:fld>
            <a:endParaRPr lang="en-US" altLang="en-US"/>
          </a:p>
        </p:txBody>
      </p:sp>
    </p:spTree>
    <p:extLst>
      <p:ext uri="{BB962C8B-B14F-4D97-AF65-F5344CB8AC3E}">
        <p14:creationId xmlns:p14="http://schemas.microsoft.com/office/powerpoint/2010/main" val="2639195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https://www.youtube.com/watch?v=xo9cKe_Fch8&amp;t=2s</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20</a:t>
            </a:fld>
            <a:endParaRPr lang="en-US" altLang="en-US"/>
          </a:p>
        </p:txBody>
      </p:sp>
    </p:spTree>
    <p:extLst>
      <p:ext uri="{BB962C8B-B14F-4D97-AF65-F5344CB8AC3E}">
        <p14:creationId xmlns:p14="http://schemas.microsoft.com/office/powerpoint/2010/main" val="18985607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https://www.apple.com/newsroom/2008/07/10iPhone-3G-on-Sale-Tomorrow/</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594632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https://sensortower.com/blog/app-revenue-and-downloads-2020</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11/12/2025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24</a:t>
            </a:fld>
            <a:endParaRPr lang="en-US" altLang="en-US"/>
          </a:p>
        </p:txBody>
      </p:sp>
    </p:spTree>
    <p:extLst>
      <p:ext uri="{BB962C8B-B14F-4D97-AF65-F5344CB8AC3E}">
        <p14:creationId xmlns:p14="http://schemas.microsoft.com/office/powerpoint/2010/main" val="763185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https://sensortower.com/blog/app-revenue-and-downloads-2020</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11/12/2025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25</a:t>
            </a:fld>
            <a:endParaRPr lang="en-US" altLang="en-US"/>
          </a:p>
        </p:txBody>
      </p:sp>
    </p:spTree>
    <p:extLst>
      <p:ext uri="{BB962C8B-B14F-4D97-AF65-F5344CB8AC3E}">
        <p14:creationId xmlns:p14="http://schemas.microsoft.com/office/powerpoint/2010/main" val="1650114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37</a:t>
            </a:fld>
            <a:endParaRPr lang="en-US" altLang="en-US"/>
          </a:p>
        </p:txBody>
      </p:sp>
    </p:spTree>
    <p:extLst>
      <p:ext uri="{BB962C8B-B14F-4D97-AF65-F5344CB8AC3E}">
        <p14:creationId xmlns:p14="http://schemas.microsoft.com/office/powerpoint/2010/main" val="378446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38</a:t>
            </a:fld>
            <a:endParaRPr lang="en-US" altLang="en-US"/>
          </a:p>
        </p:txBody>
      </p:sp>
    </p:spTree>
    <p:extLst>
      <p:ext uri="{BB962C8B-B14F-4D97-AF65-F5344CB8AC3E}">
        <p14:creationId xmlns:p14="http://schemas.microsoft.com/office/powerpoint/2010/main" val="218947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https://gs.statcounter.com/vendor-market-share/mobile/worldwide/#monthly-201003-202009</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11/12/2025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39</a:t>
            </a:fld>
            <a:endParaRPr lang="en-US" altLang="en-US"/>
          </a:p>
        </p:txBody>
      </p:sp>
    </p:spTree>
    <p:extLst>
      <p:ext uri="{BB962C8B-B14F-4D97-AF65-F5344CB8AC3E}">
        <p14:creationId xmlns:p14="http://schemas.microsoft.com/office/powerpoint/2010/main" val="350619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https://www.apple.com/newsroom/2007/01/09Apple-Reinvents-the-Phone-with-iPhone/</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3074328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https://gs.statcounter.com/vendor-market-share/mobile/united-states-of-america#monthly-201003-202009</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11/12/2025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40</a:t>
            </a:fld>
            <a:endParaRPr lang="en-US" altLang="en-US"/>
          </a:p>
        </p:txBody>
      </p:sp>
    </p:spTree>
    <p:extLst>
      <p:ext uri="{BB962C8B-B14F-4D97-AF65-F5344CB8AC3E}">
        <p14:creationId xmlns:p14="http://schemas.microsoft.com/office/powerpoint/2010/main" val="3342192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775200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https://www.youtube.com/watch?v=euiSHuaw6Q4</a:t>
            </a:r>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43</a:t>
            </a:fld>
            <a:endParaRPr lang="en-US" altLang="en-US"/>
          </a:p>
        </p:txBody>
      </p:sp>
    </p:spTree>
    <p:extLst>
      <p:ext uri="{BB962C8B-B14F-4D97-AF65-F5344CB8AC3E}">
        <p14:creationId xmlns:p14="http://schemas.microsoft.com/office/powerpoint/2010/main" val="1604847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44</a:t>
            </a:fld>
            <a:endParaRPr lang="en-US" altLang="en-US"/>
          </a:p>
        </p:txBody>
      </p:sp>
    </p:spTree>
    <p:extLst>
      <p:ext uri="{BB962C8B-B14F-4D97-AF65-F5344CB8AC3E}">
        <p14:creationId xmlns:p14="http://schemas.microsoft.com/office/powerpoint/2010/main" val="2871999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45</a:t>
            </a:fld>
            <a:endParaRPr lang="en-US" altLang="en-US"/>
          </a:p>
        </p:txBody>
      </p:sp>
    </p:spTree>
    <p:extLst>
      <p:ext uri="{BB962C8B-B14F-4D97-AF65-F5344CB8AC3E}">
        <p14:creationId xmlns:p14="http://schemas.microsoft.com/office/powerpoint/2010/main" val="911046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https://www.apple.com/newsroom/2020/11/apple-announces-app-store-small-business-program/</a:t>
            </a:r>
          </a:p>
        </p:txBody>
      </p:sp>
      <p:sp>
        <p:nvSpPr>
          <p:cNvPr id="4" name="Date Placeholder 3"/>
          <p:cNvSpPr>
            <a:spLocks noGrp="1"/>
          </p:cNvSpPr>
          <p:nvPr>
            <p:ph type="dt" idx="10"/>
          </p:nvPr>
        </p:nvSpPr>
        <p:spPr/>
        <p:txBody>
          <a:bodyPr/>
          <a:lstStyle/>
          <a:p>
            <a:pPr>
              <a:defRPr/>
            </a:pPr>
            <a:fld id="{1082C7EE-E5E3-48CB-9157-705779397CED}" type="datetime1">
              <a:rPr lang="en-US" altLang="en-US" smtClean="0"/>
              <a:t>11/12/2025</a:t>
            </a:fld>
            <a:endParaRPr lang="en-US" altLang="en-US"/>
          </a:p>
        </p:txBody>
      </p:sp>
      <p:sp>
        <p:nvSpPr>
          <p:cNvPr id="5" name="Slide Number Placeholder 4"/>
          <p:cNvSpPr>
            <a:spLocks noGrp="1"/>
          </p:cNvSpPr>
          <p:nvPr>
            <p:ph type="sldNum" sz="quarter" idx="11"/>
          </p:nvPr>
        </p:nvSpPr>
        <p:spPr/>
        <p:txBody>
          <a:bodyPr/>
          <a:lstStyle/>
          <a:p>
            <a:fld id="{52834706-1556-41D4-9617-070BF6849BD4}" type="slidenum">
              <a:rPr lang="en-US" altLang="en-US" smtClean="0"/>
              <a:pPr/>
              <a:t>46</a:t>
            </a:fld>
            <a:endParaRPr lang="en-US" altLang="en-US"/>
          </a:p>
        </p:txBody>
      </p:sp>
    </p:spTree>
    <p:extLst>
      <p:ext uri="{BB962C8B-B14F-4D97-AF65-F5344CB8AC3E}">
        <p14:creationId xmlns:p14="http://schemas.microsoft.com/office/powerpoint/2010/main" val="1947757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47</a:t>
            </a:fld>
            <a:endParaRPr lang="en-US" altLang="en-US"/>
          </a:p>
        </p:txBody>
      </p:sp>
    </p:spTree>
    <p:extLst>
      <p:ext uri="{BB962C8B-B14F-4D97-AF65-F5344CB8AC3E}">
        <p14:creationId xmlns:p14="http://schemas.microsoft.com/office/powerpoint/2010/main" val="1000037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48</a:t>
            </a:fld>
            <a:endParaRPr lang="en-US" altLang="en-US"/>
          </a:p>
        </p:txBody>
      </p:sp>
    </p:spTree>
    <p:extLst>
      <p:ext uri="{BB962C8B-B14F-4D97-AF65-F5344CB8AC3E}">
        <p14:creationId xmlns:p14="http://schemas.microsoft.com/office/powerpoint/2010/main" val="10412770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49</a:t>
            </a:fld>
            <a:endParaRPr lang="en-US" altLang="en-US"/>
          </a:p>
        </p:txBody>
      </p:sp>
    </p:spTree>
    <p:extLst>
      <p:ext uri="{BB962C8B-B14F-4D97-AF65-F5344CB8AC3E}">
        <p14:creationId xmlns:p14="http://schemas.microsoft.com/office/powerpoint/2010/main" val="4060035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50</a:t>
            </a:fld>
            <a:endParaRPr lang="en-US" altLang="en-US"/>
          </a:p>
        </p:txBody>
      </p:sp>
    </p:spTree>
    <p:extLst>
      <p:ext uri="{BB962C8B-B14F-4D97-AF65-F5344CB8AC3E}">
        <p14:creationId xmlns:p14="http://schemas.microsoft.com/office/powerpoint/2010/main" val="2200656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https://www.youtube.com/watch?v=e7EfxMOElBE&amp;t=4818s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9</a:t>
            </a:fld>
            <a:endParaRPr lang="en-US" altLang="en-US"/>
          </a:p>
        </p:txBody>
      </p:sp>
    </p:spTree>
    <p:extLst>
      <p:ext uri="{BB962C8B-B14F-4D97-AF65-F5344CB8AC3E}">
        <p14:creationId xmlns:p14="http://schemas.microsoft.com/office/powerpoint/2010/main" val="3068449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51</a:t>
            </a:fld>
            <a:endParaRPr lang="en-US" altLang="en-US"/>
          </a:p>
        </p:txBody>
      </p:sp>
    </p:spTree>
    <p:extLst>
      <p:ext uri="{BB962C8B-B14F-4D97-AF65-F5344CB8AC3E}">
        <p14:creationId xmlns:p14="http://schemas.microsoft.com/office/powerpoint/2010/main" val="3515679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https://www.ca9.uscourts.gov/media/video/?20251021/25-2935/</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11/12/2025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79</a:t>
            </a:fld>
            <a:endParaRPr lang="en-US" altLang="en-US"/>
          </a:p>
        </p:txBody>
      </p:sp>
    </p:spTree>
    <p:extLst>
      <p:ext uri="{BB962C8B-B14F-4D97-AF65-F5344CB8AC3E}">
        <p14:creationId xmlns:p14="http://schemas.microsoft.com/office/powerpoint/2010/main" val="186420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https://companiesmarketcap.com/apple/marketcap/</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11/12/2025</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80</a:t>
            </a:fld>
            <a:endParaRPr lang="en-US" altLang="en-US"/>
          </a:p>
        </p:txBody>
      </p:sp>
    </p:spTree>
    <p:extLst>
      <p:ext uri="{BB962C8B-B14F-4D97-AF65-F5344CB8AC3E}">
        <p14:creationId xmlns:p14="http://schemas.microsoft.com/office/powerpoint/2010/main" val="3914884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https://www.youtube.com/watch?v=e7EfxMOElBE&amp;t=4818s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1371470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https://www.youtube.com/watch?v=e7EfxMOElBE&amp;t=4818s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11</a:t>
            </a:fld>
            <a:endParaRPr lang="en-US" altLang="en-US"/>
          </a:p>
        </p:txBody>
      </p:sp>
    </p:spTree>
    <p:extLst>
      <p:ext uri="{BB962C8B-B14F-4D97-AF65-F5344CB8AC3E}">
        <p14:creationId xmlns:p14="http://schemas.microsoft.com/office/powerpoint/2010/main" val="70109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38:44 of https://www.youtube.com/watch?v=vN4U5FqrOdQ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12</a:t>
            </a:fld>
            <a:endParaRPr lang="en-US" altLang="en-US"/>
          </a:p>
        </p:txBody>
      </p:sp>
    </p:spTree>
    <p:extLst>
      <p:ext uri="{BB962C8B-B14F-4D97-AF65-F5344CB8AC3E}">
        <p14:creationId xmlns:p14="http://schemas.microsoft.com/office/powerpoint/2010/main" val="2544697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https://www.apple.com/newsroom/2007/06/11iPhone-to-Support-Third-Party-Web-2-0-Applications/</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14</a:t>
            </a:fld>
            <a:endParaRPr lang="en-US" altLang="en-US"/>
          </a:p>
        </p:txBody>
      </p:sp>
    </p:spTree>
    <p:extLst>
      <p:ext uri="{BB962C8B-B14F-4D97-AF65-F5344CB8AC3E}">
        <p14:creationId xmlns:p14="http://schemas.microsoft.com/office/powerpoint/2010/main" val="2707274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https://www.youtube.com/watch?v=ubm2dYzoDW8 </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15</a:t>
            </a:fld>
            <a:endParaRPr lang="en-US" altLang="en-US"/>
          </a:p>
        </p:txBody>
      </p:sp>
    </p:spTree>
    <p:extLst>
      <p:ext uri="{BB962C8B-B14F-4D97-AF65-F5344CB8AC3E}">
        <p14:creationId xmlns:p14="http://schemas.microsoft.com/office/powerpoint/2010/main" val="378747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https://tidbits.com/2007/10/17/steve-jobss-iphone-sdk-letter/</a:t>
            </a:r>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11/12/2025</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16</a:t>
            </a:fld>
            <a:endParaRPr lang="en-US" altLang="en-US"/>
          </a:p>
        </p:txBody>
      </p:sp>
    </p:spTree>
    <p:extLst>
      <p:ext uri="{BB962C8B-B14F-4D97-AF65-F5344CB8AC3E}">
        <p14:creationId xmlns:p14="http://schemas.microsoft.com/office/powerpoint/2010/main" val="465415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2FE9E0A-61AD-42C3-982A-E4645C858315}" type="datetime4">
              <a:rPr lang="en-US" smtClean="0"/>
              <a:t>November 12,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8DDCD4B1-3399-4945-AB9C-3CB68BFF96CC}" type="slidenum">
              <a:rPr lang="en-US" altLang="en-US"/>
              <a:pPr/>
              <a:t>‹#›</a:t>
            </a:fld>
            <a:endParaRPr lang="en-US" altLang="en-US"/>
          </a:p>
        </p:txBody>
      </p:sp>
    </p:spTree>
    <p:extLst>
      <p:ext uri="{BB962C8B-B14F-4D97-AF65-F5344CB8AC3E}">
        <p14:creationId xmlns:p14="http://schemas.microsoft.com/office/powerpoint/2010/main" val="197855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C5F7DAB-3FD4-4651-AD48-3DC6A753A2CD}" type="datetime4">
              <a:rPr lang="en-US" smtClean="0"/>
              <a:t>November 12,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85EDFD2-11A8-44C1-8627-72E5A7647AB2}" type="slidenum">
              <a:rPr lang="en-US" altLang="en-US"/>
              <a:pPr/>
              <a:t>‹#›</a:t>
            </a:fld>
            <a:endParaRPr lang="en-US" altLang="en-US"/>
          </a:p>
        </p:txBody>
      </p:sp>
    </p:spTree>
    <p:extLst>
      <p:ext uri="{BB962C8B-B14F-4D97-AF65-F5344CB8AC3E}">
        <p14:creationId xmlns:p14="http://schemas.microsoft.com/office/powerpoint/2010/main" val="244029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C5A4629-63E6-4F12-A967-A7181CED776E}" type="datetime4">
              <a:rPr lang="en-US" smtClean="0"/>
              <a:t>November 12,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7EF01E7-E991-44C6-B8F0-BF749AE252A0}" type="slidenum">
              <a:rPr lang="en-US" altLang="en-US"/>
              <a:pPr/>
              <a:t>‹#›</a:t>
            </a:fld>
            <a:endParaRPr lang="en-US" altLang="en-US"/>
          </a:p>
        </p:txBody>
      </p:sp>
    </p:spTree>
    <p:extLst>
      <p:ext uri="{BB962C8B-B14F-4D97-AF65-F5344CB8AC3E}">
        <p14:creationId xmlns:p14="http://schemas.microsoft.com/office/powerpoint/2010/main" val="246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4E110BF0-7E17-4738-BC2E-17B46995B69D}" type="slidenum">
              <a:rPr lang="en-US" altLang="en-US"/>
              <a:pPr/>
              <a:t>‹#›</a:t>
            </a:fld>
            <a:endParaRPr lang="en-US" altLang="en-US"/>
          </a:p>
        </p:txBody>
      </p:sp>
    </p:spTree>
    <p:extLst>
      <p:ext uri="{BB962C8B-B14F-4D97-AF65-F5344CB8AC3E}">
        <p14:creationId xmlns:p14="http://schemas.microsoft.com/office/powerpoint/2010/main" val="102312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88C3735D-7DBA-4856-BE45-6BD7DF7F950C}" type="datetime4">
              <a:rPr lang="en-US" smtClean="0"/>
              <a:t>November 12,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75658CC-F6AA-4FFB-9357-24DD3D8CB88C}" type="slidenum">
              <a:rPr lang="en-US" altLang="en-US"/>
              <a:pPr/>
              <a:t>‹#›</a:t>
            </a:fld>
            <a:endParaRPr lang="en-US" altLang="en-US"/>
          </a:p>
        </p:txBody>
      </p:sp>
    </p:spTree>
    <p:extLst>
      <p:ext uri="{BB962C8B-B14F-4D97-AF65-F5344CB8AC3E}">
        <p14:creationId xmlns:p14="http://schemas.microsoft.com/office/powerpoint/2010/main" val="290611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2D6E50F8-B3EE-481D-BF06-5E89C88BD621}" type="datetime4">
              <a:rPr lang="en-US" smtClean="0"/>
              <a:t>November 12,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0A00AF23-FC14-4D40-9D5B-CB0272126C1B}" type="slidenum">
              <a:rPr lang="en-US" altLang="en-US"/>
              <a:pPr/>
              <a:t>‹#›</a:t>
            </a:fld>
            <a:endParaRPr lang="en-US" altLang="en-US"/>
          </a:p>
        </p:txBody>
      </p:sp>
    </p:spTree>
    <p:extLst>
      <p:ext uri="{BB962C8B-B14F-4D97-AF65-F5344CB8AC3E}">
        <p14:creationId xmlns:p14="http://schemas.microsoft.com/office/powerpoint/2010/main" val="75834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6A97541F-F040-4870-9D70-81DEDD049599}" type="datetime4">
              <a:rPr lang="en-US" smtClean="0"/>
              <a:t>November 12,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70D31060-424D-4031-B26B-244F2AA37C60}" type="slidenum">
              <a:rPr lang="en-US" altLang="en-US"/>
              <a:pPr/>
              <a:t>‹#›</a:t>
            </a:fld>
            <a:endParaRPr lang="en-US" altLang="en-US"/>
          </a:p>
        </p:txBody>
      </p:sp>
    </p:spTree>
    <p:extLst>
      <p:ext uri="{BB962C8B-B14F-4D97-AF65-F5344CB8AC3E}">
        <p14:creationId xmlns:p14="http://schemas.microsoft.com/office/powerpoint/2010/main" val="59787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96A26F63-F632-479E-ABE2-9188DB46C519}" type="datetime4">
              <a:rPr lang="en-US" smtClean="0"/>
              <a:t>November 12,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4E19CF8C-46DD-4BD4-B3B0-BD3917396469}" type="slidenum">
              <a:rPr lang="en-US" altLang="en-US"/>
              <a:pPr/>
              <a:t>‹#›</a:t>
            </a:fld>
            <a:endParaRPr lang="en-US" altLang="en-US"/>
          </a:p>
        </p:txBody>
      </p:sp>
    </p:spTree>
    <p:extLst>
      <p:ext uri="{BB962C8B-B14F-4D97-AF65-F5344CB8AC3E}">
        <p14:creationId xmlns:p14="http://schemas.microsoft.com/office/powerpoint/2010/main" val="295536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D68BA59-638F-45D3-8F55-EDE777449EAC}" type="datetime4">
              <a:rPr lang="en-US" smtClean="0"/>
              <a:t>November 12,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AA039ED-9095-40DA-8194-9CEFB7440FB0}" type="slidenum">
              <a:rPr lang="en-US" altLang="en-US"/>
              <a:pPr/>
              <a:t>‹#›</a:t>
            </a:fld>
            <a:endParaRPr lang="en-US" altLang="en-US"/>
          </a:p>
        </p:txBody>
      </p:sp>
    </p:spTree>
    <p:extLst>
      <p:ext uri="{BB962C8B-B14F-4D97-AF65-F5344CB8AC3E}">
        <p14:creationId xmlns:p14="http://schemas.microsoft.com/office/powerpoint/2010/main" val="383404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04C410D-0324-414F-986E-847BA2DC2DF4}" type="datetime4">
              <a:rPr lang="en-US" smtClean="0"/>
              <a:t>November 12,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0E3F887-FD56-4D89-813F-133FD408F64B}" type="slidenum">
              <a:rPr lang="en-US" altLang="en-US"/>
              <a:pPr/>
              <a:t>‹#›</a:t>
            </a:fld>
            <a:endParaRPr lang="en-US" altLang="en-US"/>
          </a:p>
        </p:txBody>
      </p:sp>
    </p:spTree>
    <p:extLst>
      <p:ext uri="{BB962C8B-B14F-4D97-AF65-F5344CB8AC3E}">
        <p14:creationId xmlns:p14="http://schemas.microsoft.com/office/powerpoint/2010/main" val="125487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89253BE7-ABB7-4EFA-8816-C1FE644167E7}" type="datetime4">
              <a:rPr lang="en-US" smtClean="0"/>
              <a:t>November 12,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E447768-011F-4B68-88B6-75783781686E}" type="slidenum">
              <a:rPr lang="en-US" altLang="en-US"/>
              <a:pPr/>
              <a:t>‹#›</a:t>
            </a:fld>
            <a:endParaRPr lang="en-US" altLang="en-US"/>
          </a:p>
        </p:txBody>
      </p:sp>
    </p:spTree>
    <p:extLst>
      <p:ext uri="{BB962C8B-B14F-4D97-AF65-F5344CB8AC3E}">
        <p14:creationId xmlns:p14="http://schemas.microsoft.com/office/powerpoint/2010/main" val="245477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BF1D0B09-E87A-4D14-AD62-8622BE987B94}" type="datetime4">
              <a:rPr lang="en-US" smtClean="0"/>
              <a:t>November 12,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20E66ABB-C6B0-428F-B305-5AA285687F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6.tmp"/></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0.tmp"/></Relationships>
</file>

<file path=ppt/slides/_rels/slide17.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tmp"/></Relationships>
</file>

<file path=ppt/slides/_rels/slide18.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3.tmp"/></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0.tmp"/></Relationships>
</file>

<file path=ppt/slides/_rels/slide2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6.xml"/><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3.emf"/></Relationships>
</file>

<file path=ppt/slides/_rels/slide3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6.tmp"/></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8.tmp"/></Relationships>
</file>

<file path=ppt/slides/_rels/slide4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4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68.emf"/></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9.emf"/></Relationships>
</file>

<file path=ppt/slides/_rels/slide51.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71.emf"/></Relationships>
</file>

<file path=ppt/slides/_rels/slide5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5.tmp"/></Relationships>
</file>

<file path=ppt/slides/_rels/slide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6.tmp"/><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sz="2400" dirty="0"/>
              <a:t>Class 21: Wed 12 Nov 2025</a:t>
            </a:r>
            <a:br>
              <a:rPr lang="en-US" sz="2400" dirty="0"/>
            </a:br>
            <a:r>
              <a:rPr lang="en-US" sz="2400" dirty="0"/>
              <a:t>Antitrust Fall 2025</a:t>
            </a:r>
            <a:br>
              <a:rPr lang="en-US" sz="2400" dirty="0"/>
            </a:br>
            <a:br>
              <a:rPr lang="en-US" sz="2400" dirty="0"/>
            </a:br>
            <a:br>
              <a:rPr lang="en-US" sz="2400" dirty="0"/>
            </a:br>
            <a:br>
              <a:rPr lang="en-US" sz="2400" dirty="0"/>
            </a:br>
            <a:r>
              <a:rPr lang="en-US"/>
              <a:t>App Stores</a:t>
            </a:r>
            <a:endParaRPr lang="en-US" dirty="0"/>
          </a:p>
        </p:txBody>
      </p:sp>
      <p:sp>
        <p:nvSpPr>
          <p:cNvPr id="4099"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2000-25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950" y="-2"/>
            <a:ext cx="421005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Size of the Opportunity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935" y="250032"/>
            <a:ext cx="5856051" cy="6450806"/>
          </a:xfrm>
          <a:prstGeom prst="rect">
            <a:avLst/>
          </a:prstGeom>
          <a:ln w="6350">
            <a:solidFill>
              <a:schemeClr val="tx1"/>
            </a:solidFill>
          </a:ln>
        </p:spPr>
      </p:pic>
      <p:pic>
        <p:nvPicPr>
          <p:cNvPr id="11" name="Picture 10"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32" t="13797" r="37098" b="56118"/>
          <a:stretch/>
        </p:blipFill>
        <p:spPr>
          <a:xfrm>
            <a:off x="1876510" y="1012032"/>
            <a:ext cx="9058675" cy="4964669"/>
          </a:xfrm>
          <a:prstGeom prst="rect">
            <a:avLst/>
          </a:prstGeom>
          <a:ln w="6350">
            <a:solidFill>
              <a:schemeClr val="tx1"/>
            </a:solidFill>
          </a:ln>
        </p:spPr>
      </p:pic>
    </p:spTree>
    <p:extLst>
      <p:ext uri="{BB962C8B-B14F-4D97-AF65-F5344CB8AC3E}">
        <p14:creationId xmlns:p14="http://schemas.microsoft.com/office/powerpoint/2010/main" val="54736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0767" y="-2"/>
            <a:ext cx="3941234" cy="40588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Apple’s Goal in 2008? 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774" y="250032"/>
            <a:ext cx="5856050" cy="6450806"/>
          </a:xfrm>
          <a:prstGeom prst="rect">
            <a:avLst/>
          </a:prstGeom>
          <a:ln w="6350">
            <a:solidFill>
              <a:schemeClr val="tx1"/>
            </a:solidFill>
          </a:ln>
        </p:spPr>
      </p:pic>
      <p:pic>
        <p:nvPicPr>
          <p:cNvPr id="10" name="Picture 9"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61" t="13676" r="37076" b="56406"/>
          <a:stretch/>
        </p:blipFill>
        <p:spPr>
          <a:xfrm>
            <a:off x="2232739" y="1134547"/>
            <a:ext cx="8845947" cy="4837627"/>
          </a:xfrm>
          <a:prstGeom prst="rect">
            <a:avLst/>
          </a:prstGeom>
          <a:ln w="6350">
            <a:solidFill>
              <a:schemeClr val="tx1"/>
            </a:solidFill>
          </a:ln>
        </p:spPr>
      </p:pic>
    </p:spTree>
    <p:extLst>
      <p:ext uri="{BB962C8B-B14F-4D97-AF65-F5344CB8AC3E}">
        <p14:creationId xmlns:p14="http://schemas.microsoft.com/office/powerpoint/2010/main" val="5527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teve Jobs iPhone 2007 Presentation (HD) - YouTub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r="35472" b="51319"/>
          <a:stretch/>
        </p:blipFill>
        <p:spPr>
          <a:xfrm>
            <a:off x="163119" y="550400"/>
            <a:ext cx="7328250" cy="6087148"/>
          </a:xfrm>
          <a:prstGeom prst="rect">
            <a:avLst/>
          </a:prstGeom>
          <a:ln w="6350">
            <a:solidFill>
              <a:schemeClr val="tx1"/>
            </a:solidFill>
          </a:ln>
        </p:spPr>
      </p:pic>
      <p:sp>
        <p:nvSpPr>
          <p:cNvPr id="2" name="Title 1"/>
          <p:cNvSpPr>
            <a:spLocks noGrp="1"/>
          </p:cNvSpPr>
          <p:nvPr>
            <p:ph type="title"/>
          </p:nvPr>
        </p:nvSpPr>
        <p:spPr>
          <a:xfrm>
            <a:off x="5262562" y="-2"/>
            <a:ext cx="69294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App Usage and Distribution Model in 2007 </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4"/>
          <a:stretch>
            <a:fillRect/>
          </a:stretch>
        </p:blipFill>
        <p:spPr>
          <a:xfrm>
            <a:off x="2980404" y="657224"/>
            <a:ext cx="3298729" cy="6043614"/>
          </a:xfrm>
          <a:prstGeom prst="rect">
            <a:avLst/>
          </a:prstGeom>
          <a:ln w="6350">
            <a:solidFill>
              <a:schemeClr val="tx1"/>
            </a:solidFill>
          </a:ln>
        </p:spPr>
      </p:pic>
      <p:sp>
        <p:nvSpPr>
          <p:cNvPr id="11" name="Rectangle 4"/>
          <p:cNvSpPr>
            <a:spLocks noChangeArrowheads="1"/>
          </p:cNvSpPr>
          <p:nvPr/>
        </p:nvSpPr>
        <p:spPr bwMode="auto">
          <a:xfrm>
            <a:off x="6493445" y="1878688"/>
            <a:ext cx="5698555" cy="2308324"/>
          </a:xfrm>
          <a:prstGeom prst="rect">
            <a:avLst/>
          </a:prstGeom>
          <a:solidFill>
            <a:srgbClr val="0000CC"/>
          </a:solidFill>
          <a:ln w="6350">
            <a:solidFill>
              <a:schemeClr val="tx1"/>
            </a:solidFill>
            <a:miter lim="800000"/>
            <a:headEnd/>
            <a:tailEnd/>
          </a:ln>
        </p:spPr>
        <p:txBody>
          <a:bodyPr wrap="square" anchor="ctr">
            <a:spAutoFit/>
          </a:bodyPr>
          <a:lstStyle/>
          <a:p>
            <a:r>
              <a:rPr lang="en-US" sz="3600" dirty="0">
                <a:solidFill>
                  <a:schemeClr val="bg1"/>
                </a:solidFill>
                <a:latin typeface="Arial" charset="0"/>
              </a:rPr>
              <a:t>1. Apple chooses the apps</a:t>
            </a:r>
          </a:p>
          <a:p>
            <a:r>
              <a:rPr lang="en-US" sz="3600" dirty="0">
                <a:solidFill>
                  <a:schemeClr val="bg1"/>
                </a:solidFill>
                <a:latin typeface="Arial" charset="0"/>
              </a:rPr>
              <a:t>2. You use the web (with Google Search and Yahoo Search built-in)</a:t>
            </a:r>
          </a:p>
        </p:txBody>
      </p:sp>
    </p:spTree>
    <p:extLst>
      <p:ext uri="{BB962C8B-B14F-4D97-AF65-F5344CB8AC3E}">
        <p14:creationId xmlns:p14="http://schemas.microsoft.com/office/powerpoint/2010/main" val="428044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Jan 2007 iPhone</a:t>
            </a:r>
          </a:p>
        </p:txBody>
      </p:sp>
      <p:sp>
        <p:nvSpPr>
          <p:cNvPr id="3" name="Content Placeholder 2"/>
          <p:cNvSpPr>
            <a:spLocks noGrp="1"/>
          </p:cNvSpPr>
          <p:nvPr>
            <p:ph idx="1"/>
          </p:nvPr>
        </p:nvSpPr>
        <p:spPr/>
        <p:txBody>
          <a:bodyPr/>
          <a:lstStyle/>
          <a:p>
            <a:r>
              <a:rPr lang="en-US" dirty="0"/>
              <a:t>Questions</a:t>
            </a:r>
          </a:p>
          <a:p>
            <a:pPr lvl="1"/>
            <a:r>
              <a:rPr lang="en-US" dirty="0"/>
              <a:t>How should we evaluate the design of the iPhone in 2007?</a:t>
            </a:r>
          </a:p>
          <a:p>
            <a:pPr lvl="1"/>
            <a:r>
              <a:rPr lang="en-US" dirty="0"/>
              <a:t>Is Apple engaging in a unilateral refusal to deal by not having an app store?</a:t>
            </a:r>
          </a:p>
          <a:p>
            <a:pPr lvl="1"/>
            <a:r>
              <a:rPr lang="en-US" dirty="0"/>
              <a:t>How should we think about aftermarkets in this context?</a:t>
            </a:r>
          </a:p>
          <a:p>
            <a:endParaRPr lang="en-US" dirty="0"/>
          </a:p>
        </p:txBody>
      </p:sp>
      <p:sp>
        <p:nvSpPr>
          <p:cNvPr id="5" name="Slide Number Placeholder 4"/>
          <p:cNvSpPr>
            <a:spLocks noGrp="1"/>
          </p:cNvSpPr>
          <p:nvPr>
            <p:ph type="sldNum" sz="quarter" idx="12"/>
          </p:nvPr>
        </p:nvSpPr>
        <p:spPr/>
        <p:txBody>
          <a:bodyPr/>
          <a:lstStyle/>
          <a:p>
            <a:fld id="{4E110BF0-7E17-4738-BC2E-17B46995B69D}" type="slidenum">
              <a:rPr lang="en-US" altLang="en-US" smtClean="0"/>
              <a:pPr/>
              <a:t>13</a:t>
            </a:fld>
            <a:endParaRPr lang="en-US" altLang="en-US"/>
          </a:p>
        </p:txBody>
      </p:sp>
      <p:sp>
        <p:nvSpPr>
          <p:cNvPr id="6" name="Text Box 5"/>
          <p:cNvSpPr txBox="1">
            <a:spLocks noChangeArrowheads="1"/>
          </p:cNvSpPr>
          <p:nvPr/>
        </p:nvSpPr>
        <p:spPr bwMode="auto">
          <a:xfrm>
            <a:off x="11193379" y="0"/>
            <a:ext cx="9986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3701716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7184" y="-2"/>
            <a:ext cx="645481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11 June 2007: iPhone Web 2.0 Applications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727014" y="6488668"/>
            <a:ext cx="24649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(11 June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iPhone to Support Third-Party Web 2.0 Applications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728" y="409766"/>
            <a:ext cx="5688766" cy="6263568"/>
          </a:xfrm>
          <a:prstGeom prst="rect">
            <a:avLst/>
          </a:prstGeom>
          <a:ln w="6350">
            <a:solidFill>
              <a:schemeClr val="tx1"/>
            </a:solidFill>
          </a:ln>
        </p:spPr>
      </p:pic>
      <p:pic>
        <p:nvPicPr>
          <p:cNvPr id="8" name="Picture 7" descr="iPhone to Support Third-Party Web 2.0 Applications - Appl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242" t="44503" r="25912" b="27156"/>
          <a:stretch/>
        </p:blipFill>
        <p:spPr>
          <a:xfrm>
            <a:off x="2826153" y="1719817"/>
            <a:ext cx="6900862" cy="4408449"/>
          </a:xfrm>
          <a:prstGeom prst="rect">
            <a:avLst/>
          </a:prstGeom>
          <a:ln w="6350">
            <a:solidFill>
              <a:schemeClr val="tx1"/>
            </a:solidFill>
          </a:ln>
        </p:spPr>
      </p:pic>
    </p:spTree>
    <p:extLst>
      <p:ext uri="{BB962C8B-B14F-4D97-AF65-F5344CB8AC3E}">
        <p14:creationId xmlns:p14="http://schemas.microsoft.com/office/powerpoint/2010/main" val="298756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077" y="-2"/>
            <a:ext cx="1140492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Distribution Model: Web-Based, Controlled by Developers, No Apple Curation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391525" y="6488668"/>
            <a:ext cx="3800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WWDC 2007 (11 June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pple WWDC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885" y="481511"/>
            <a:ext cx="5648584" cy="6219327"/>
          </a:xfrm>
          <a:prstGeom prst="rect">
            <a:avLst/>
          </a:prstGeom>
          <a:ln w="6350">
            <a:solidFill>
              <a:schemeClr val="tx1"/>
            </a:solidFill>
          </a:ln>
        </p:spPr>
      </p:pic>
      <p:pic>
        <p:nvPicPr>
          <p:cNvPr id="8" name="Picture 7" descr="Apple WWDC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t="12752" r="36079" b="38155"/>
          <a:stretch/>
        </p:blipFill>
        <p:spPr>
          <a:xfrm>
            <a:off x="3604580" y="1080540"/>
            <a:ext cx="6044774" cy="5111770"/>
          </a:xfrm>
          <a:prstGeom prst="rect">
            <a:avLst/>
          </a:prstGeom>
          <a:ln w="6350">
            <a:solidFill>
              <a:schemeClr val="tx1"/>
            </a:solidFill>
          </a:ln>
        </p:spPr>
      </p:pic>
    </p:spTree>
    <p:extLst>
      <p:ext uri="{BB962C8B-B14F-4D97-AF65-F5344CB8AC3E}">
        <p14:creationId xmlns:p14="http://schemas.microsoft.com/office/powerpoint/2010/main" val="26138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9544" y="-2"/>
            <a:ext cx="619245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17 Oct 2007: Jobs on Native iPhone Apps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259747" y="6488668"/>
            <a:ext cx="29322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Tidbits.com (17 Oct 2007)</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s iPhone SDK Letter - TidBI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41" y="418011"/>
            <a:ext cx="5708740" cy="6285560"/>
          </a:xfrm>
          <a:prstGeom prst="rect">
            <a:avLst/>
          </a:prstGeom>
          <a:ln w="6350">
            <a:solidFill>
              <a:schemeClr val="tx1"/>
            </a:solidFill>
          </a:ln>
        </p:spPr>
      </p:pic>
      <p:pic>
        <p:nvPicPr>
          <p:cNvPr id="8" name="Picture 7" descr="Steve Jobs's iPhone SDK Letter - TidBI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992" t="42918" r="24761" b="39194"/>
          <a:stretch/>
        </p:blipFill>
        <p:spPr>
          <a:xfrm>
            <a:off x="996378" y="3050287"/>
            <a:ext cx="5417572" cy="2123598"/>
          </a:xfrm>
          <a:prstGeom prst="rect">
            <a:avLst/>
          </a:prstGeom>
          <a:ln w="6350">
            <a:solidFill>
              <a:schemeClr val="tx1"/>
            </a:solidFill>
          </a:ln>
        </p:spPr>
      </p:pic>
      <p:pic>
        <p:nvPicPr>
          <p:cNvPr id="9" name="Picture 8" descr="Steve Jobs's iPhone SDK Letter - TidBITS - Google Chrome">
            <a:extLst>
              <a:ext uri="{FF2B5EF4-FFF2-40B4-BE49-F238E27FC236}">
                <a16:creationId xmlns:a16="http://schemas.microsoft.com/office/drawing/2014/main" id="{8B5F1E43-A929-1A8C-2F17-13948FD03F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992" t="62267" r="24761" b="12873"/>
          <a:stretch/>
        </p:blipFill>
        <p:spPr>
          <a:xfrm>
            <a:off x="6550961" y="3050287"/>
            <a:ext cx="5417572" cy="2951347"/>
          </a:xfrm>
          <a:prstGeom prst="rect">
            <a:avLst/>
          </a:prstGeom>
          <a:ln w="6350">
            <a:solidFill>
              <a:schemeClr val="tx1"/>
            </a:solidFill>
          </a:ln>
        </p:spPr>
      </p:pic>
    </p:spTree>
    <p:extLst>
      <p:ext uri="{BB962C8B-B14F-4D97-AF65-F5344CB8AC3E}">
        <p14:creationId xmlns:p14="http://schemas.microsoft.com/office/powerpoint/2010/main" val="41936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3758" y="-1"/>
            <a:ext cx="697824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Mar 2008: iPhone 2.0 Software Beta and SDK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420836" y="6488668"/>
            <a:ext cx="27711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Apple.com (6 Mar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632C038B-2F78-0F3C-05D3-A7AEBE18F3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73" y="409662"/>
            <a:ext cx="5778776" cy="6356059"/>
          </a:xfrm>
          <a:prstGeom prst="rect">
            <a:avLst/>
          </a:prstGeom>
          <a:ln w="6350">
            <a:solidFill>
              <a:schemeClr val="tx1"/>
            </a:solidFill>
          </a:ln>
        </p:spPr>
      </p:pic>
      <p:pic>
        <p:nvPicPr>
          <p:cNvPr id="8" name="Picture 7" descr="Apple Announces iPhone 2.0 Software Beta - Appl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304" t="44669" r="26668" b="25156"/>
          <a:stretch/>
        </p:blipFill>
        <p:spPr>
          <a:xfrm>
            <a:off x="3095261" y="1471611"/>
            <a:ext cx="6905227" cy="4776789"/>
          </a:xfrm>
          <a:prstGeom prst="rect">
            <a:avLst/>
          </a:prstGeom>
          <a:ln w="6350">
            <a:solidFill>
              <a:schemeClr val="tx1"/>
            </a:solidFill>
          </a:ln>
        </p:spPr>
      </p:pic>
    </p:spTree>
    <p:extLst>
      <p:ext uri="{BB962C8B-B14F-4D97-AF65-F5344CB8AC3E}">
        <p14:creationId xmlns:p14="http://schemas.microsoft.com/office/powerpoint/2010/main" val="215883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9736" y="-2"/>
            <a:ext cx="1952265"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iPhone APIs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12,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Apple.com (6 Mar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Graphical user interface, text, application&#10;&#10;Description automatically generated">
            <a:extLst>
              <a:ext uri="{FF2B5EF4-FFF2-40B4-BE49-F238E27FC236}">
                <a16:creationId xmlns:a16="http://schemas.microsoft.com/office/drawing/2014/main" id="{F30A7CEB-C62F-F421-8D24-C624A269C7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73" y="409662"/>
            <a:ext cx="5778776" cy="6356059"/>
          </a:xfrm>
          <a:prstGeom prst="rect">
            <a:avLst/>
          </a:prstGeom>
          <a:ln w="6350">
            <a:solidFill>
              <a:schemeClr val="tx1"/>
            </a:solidFill>
          </a:ln>
        </p:spPr>
      </p:pic>
      <p:pic>
        <p:nvPicPr>
          <p:cNvPr id="9" name="Picture 8" descr="Apple Announces iPhone 2.0 Software Beta - Appl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144" t="52431" r="27291" b="16667"/>
          <a:stretch/>
        </p:blipFill>
        <p:spPr>
          <a:xfrm>
            <a:off x="3013130" y="1285876"/>
            <a:ext cx="6791412" cy="4962524"/>
          </a:xfrm>
          <a:prstGeom prst="rect">
            <a:avLst/>
          </a:prstGeom>
          <a:ln w="6350">
            <a:solidFill>
              <a:schemeClr val="tx1"/>
            </a:solidFill>
          </a:ln>
        </p:spPr>
      </p:pic>
    </p:spTree>
    <p:extLst>
      <p:ext uri="{BB962C8B-B14F-4D97-AF65-F5344CB8AC3E}">
        <p14:creationId xmlns:p14="http://schemas.microsoft.com/office/powerpoint/2010/main" val="199475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425" y="-2"/>
            <a:ext cx="53625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 Mar 2008: App Store Introduction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12, 2025</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296400" y="6488668"/>
            <a:ext cx="2895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Steve Jobs (6 Mar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introduces the App store - iPhone SDK Keynote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759" y="209004"/>
            <a:ext cx="5943585" cy="6544134"/>
          </a:xfrm>
          <a:prstGeom prst="rect">
            <a:avLst/>
          </a:prstGeom>
          <a:ln w="6350">
            <a:solidFill>
              <a:schemeClr val="tx1"/>
            </a:solidFill>
          </a:ln>
        </p:spPr>
      </p:pic>
      <p:pic>
        <p:nvPicPr>
          <p:cNvPr id="8" name="Picture 7" descr="Steve Jobs introduces the App store - iPhone SDK Keynote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91" t="13695" r="37338" b="55247"/>
          <a:stretch/>
        </p:blipFill>
        <p:spPr>
          <a:xfrm>
            <a:off x="2436782" y="1359150"/>
            <a:ext cx="7743072" cy="4400549"/>
          </a:xfrm>
          <a:prstGeom prst="rect">
            <a:avLst/>
          </a:prstGeom>
          <a:ln w="6350">
            <a:solidFill>
              <a:schemeClr val="tx1"/>
            </a:solidFill>
          </a:ln>
        </p:spPr>
      </p:pic>
      <p:sp>
        <p:nvSpPr>
          <p:cNvPr id="9" name="Rectangle 4"/>
          <p:cNvSpPr>
            <a:spLocks noChangeArrowheads="1"/>
          </p:cNvSpPr>
          <p:nvPr/>
        </p:nvSpPr>
        <p:spPr bwMode="auto">
          <a:xfrm>
            <a:off x="576875" y="5807411"/>
            <a:ext cx="9245600" cy="646331"/>
          </a:xfrm>
          <a:prstGeom prst="rect">
            <a:avLst/>
          </a:prstGeom>
          <a:solidFill>
            <a:srgbClr val="0000CC"/>
          </a:solidFill>
          <a:ln w="6350">
            <a:solidFill>
              <a:schemeClr val="tx1"/>
            </a:solidFill>
            <a:miter lim="800000"/>
            <a:headEnd/>
            <a:tailEnd/>
          </a:ln>
        </p:spPr>
        <p:txBody>
          <a:bodyPr wrap="square" anchor="ctr">
            <a:spAutoFit/>
          </a:bodyPr>
          <a:lstStyle/>
          <a:p>
            <a:r>
              <a:rPr lang="en-US" sz="3600" dirty="0">
                <a:solidFill>
                  <a:schemeClr val="bg1"/>
                </a:solidFill>
                <a:latin typeface="Arial" charset="0"/>
              </a:rPr>
              <a:t>“[B]</a:t>
            </a:r>
            <a:r>
              <a:rPr lang="en-US" sz="3600" dirty="0" err="1">
                <a:solidFill>
                  <a:schemeClr val="bg1"/>
                </a:solidFill>
                <a:latin typeface="Arial" charset="0"/>
              </a:rPr>
              <a:t>est</a:t>
            </a:r>
            <a:r>
              <a:rPr lang="en-US" sz="3600" dirty="0">
                <a:solidFill>
                  <a:schemeClr val="bg1"/>
                </a:solidFill>
                <a:latin typeface="Arial" charset="0"/>
              </a:rPr>
              <a:t> deal going to distribute applications”</a:t>
            </a:r>
          </a:p>
        </p:txBody>
      </p:sp>
    </p:spTree>
    <p:extLst>
      <p:ext uri="{BB962C8B-B14F-4D97-AF65-F5344CB8AC3E}">
        <p14:creationId xmlns:p14="http://schemas.microsoft.com/office/powerpoint/2010/main" val="218239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1190" y="-1"/>
            <a:ext cx="5420811" cy="3356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Kodak: Understanding Aftermarkets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9934937" y="6488668"/>
            <a:ext cx="2257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504 U.S. 451 (1992)</a:t>
            </a:r>
          </a:p>
        </p:txBody>
      </p:sp>
      <p:pic>
        <p:nvPicPr>
          <p:cNvPr id="5" name="Picture 4">
            <a:extLst>
              <a:ext uri="{FF2B5EF4-FFF2-40B4-BE49-F238E27FC236}">
                <a16:creationId xmlns:a16="http://schemas.microsoft.com/office/drawing/2014/main" id="{21E90D37-450A-1BFF-5A47-93DDBD183AE6}"/>
              </a:ext>
            </a:extLst>
          </p:cNvPr>
          <p:cNvPicPr>
            <a:picLocks noChangeAspect="1"/>
          </p:cNvPicPr>
          <p:nvPr/>
        </p:nvPicPr>
        <p:blipFill>
          <a:blip r:embed="rId2"/>
          <a:stretch>
            <a:fillRect/>
          </a:stretch>
        </p:blipFill>
        <p:spPr>
          <a:xfrm>
            <a:off x="3494649" y="568786"/>
            <a:ext cx="3957202" cy="6061276"/>
          </a:xfrm>
          <a:prstGeom prst="rect">
            <a:avLst/>
          </a:prstGeom>
          <a:ln w="6350">
            <a:solidFill>
              <a:schemeClr val="bg2"/>
            </a:solidFill>
          </a:ln>
        </p:spPr>
      </p:pic>
    </p:spTree>
    <p:extLst>
      <p:ext uri="{BB962C8B-B14F-4D97-AF65-F5344CB8AC3E}">
        <p14:creationId xmlns:p14="http://schemas.microsoft.com/office/powerpoint/2010/main" val="431650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6363" y="-2"/>
            <a:ext cx="31956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Curated App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296400" y="6488668"/>
            <a:ext cx="2895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Steve Jobs (6 Mar 2008)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Steve Jobs introduces the App store - iPhone SDK Keynote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258" y="209004"/>
            <a:ext cx="5896084" cy="6491834"/>
          </a:xfrm>
          <a:prstGeom prst="rect">
            <a:avLst/>
          </a:prstGeom>
          <a:ln w="6350">
            <a:solidFill>
              <a:schemeClr val="tx1"/>
            </a:solidFill>
          </a:ln>
        </p:spPr>
      </p:pic>
      <p:pic>
        <p:nvPicPr>
          <p:cNvPr id="11" name="Picture 10" descr="Steve Jobs introduces the App store - iPhone SDK Keynote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94" t="13626" r="37080" b="55391"/>
          <a:stretch/>
        </p:blipFill>
        <p:spPr>
          <a:xfrm>
            <a:off x="2411135" y="1361900"/>
            <a:ext cx="8034339" cy="4543425"/>
          </a:xfrm>
          <a:prstGeom prst="rect">
            <a:avLst/>
          </a:prstGeom>
          <a:ln w="6350">
            <a:solidFill>
              <a:schemeClr val="tx1"/>
            </a:solidFill>
          </a:ln>
        </p:spPr>
      </p:pic>
    </p:spTree>
    <p:extLst>
      <p:ext uri="{BB962C8B-B14F-4D97-AF65-F5344CB8AC3E}">
        <p14:creationId xmlns:p14="http://schemas.microsoft.com/office/powerpoint/2010/main" val="30941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10;&#10;Description automatically generated">
            <a:extLst>
              <a:ext uri="{FF2B5EF4-FFF2-40B4-BE49-F238E27FC236}">
                <a16:creationId xmlns:a16="http://schemas.microsoft.com/office/drawing/2014/main" id="{344EC9F0-E2BE-176B-DD79-2848DC01E7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317" y="152116"/>
            <a:ext cx="6025385" cy="6627303"/>
          </a:xfrm>
          <a:prstGeom prst="rect">
            <a:avLst/>
          </a:prstGeom>
          <a:ln w="6350">
            <a:solidFill>
              <a:schemeClr val="tx1"/>
            </a:solidFill>
          </a:ln>
        </p:spPr>
      </p:pic>
      <p:sp>
        <p:nvSpPr>
          <p:cNvPr id="2" name="Title 1"/>
          <p:cNvSpPr>
            <a:spLocks noGrp="1"/>
          </p:cNvSpPr>
          <p:nvPr>
            <p:ph type="title"/>
          </p:nvPr>
        </p:nvSpPr>
        <p:spPr>
          <a:xfrm>
            <a:off x="9347199" y="-1"/>
            <a:ext cx="28448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 Store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822477" y="6477000"/>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(10 July 2008)</a:t>
            </a:r>
          </a:p>
        </p:txBody>
      </p:sp>
      <p:sp>
        <p:nvSpPr>
          <p:cNvPr id="10" name="Rectangle 9"/>
          <p:cNvSpPr/>
          <p:nvPr/>
        </p:nvSpPr>
        <p:spPr bwMode="auto">
          <a:xfrm>
            <a:off x="2120946" y="2900214"/>
            <a:ext cx="9766254"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Apple</a:t>
            </a:r>
            <a:r>
              <a:rPr lang="en-US" sz="3200" baseline="30000" dirty="0">
                <a:solidFill>
                  <a:schemeClr val="bg2"/>
                </a:solidFill>
              </a:rPr>
              <a:t>®</a:t>
            </a:r>
            <a:r>
              <a:rPr lang="en-US" sz="3200" dirty="0">
                <a:solidFill>
                  <a:schemeClr val="bg2"/>
                </a:solidFill>
              </a:rPr>
              <a:t> today announced that </a:t>
            </a:r>
            <a:r>
              <a:rPr lang="en-US" sz="3200" b="1" dirty="0">
                <a:solidFill>
                  <a:schemeClr val="accent4">
                    <a:lumMod val="50000"/>
                    <a:lumOff val="50000"/>
                  </a:schemeClr>
                </a:solidFill>
              </a:rPr>
              <a:t>more than 500 native applications </a:t>
            </a:r>
            <a:r>
              <a:rPr lang="en-US" sz="3200" dirty="0">
                <a:solidFill>
                  <a:schemeClr val="bg2"/>
                </a:solidFill>
              </a:rPr>
              <a:t>will be available on the iPhone’s App Store when Apple’s iPhone™ 3G goes on sale tomorrow. … .”</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89826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6833" y="-1"/>
            <a:ext cx="28151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 Store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822477" y="6477000"/>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(10 July 2008)</a:t>
            </a:r>
          </a:p>
        </p:txBody>
      </p:sp>
      <p:pic>
        <p:nvPicPr>
          <p:cNvPr id="11" name="Picture 10" descr="Graphical user interface, text, application&#10;&#10;Description automatically generated">
            <a:extLst>
              <a:ext uri="{FF2B5EF4-FFF2-40B4-BE49-F238E27FC236}">
                <a16:creationId xmlns:a16="http://schemas.microsoft.com/office/drawing/2014/main" id="{2E2A1B81-4FE7-CAE9-CC83-953B00E376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37" y="115348"/>
            <a:ext cx="6025385" cy="6627303"/>
          </a:xfrm>
          <a:prstGeom prst="rect">
            <a:avLst/>
          </a:prstGeom>
          <a:ln w="6350">
            <a:solidFill>
              <a:schemeClr val="tx1"/>
            </a:solidFill>
          </a:ln>
        </p:spPr>
      </p:pic>
      <p:sp>
        <p:nvSpPr>
          <p:cNvPr id="10" name="Rectangle 9"/>
          <p:cNvSpPr/>
          <p:nvPr/>
        </p:nvSpPr>
        <p:spPr bwMode="auto">
          <a:xfrm>
            <a:off x="1047404" y="3146019"/>
            <a:ext cx="10971559" cy="1569660"/>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dirty="0">
                <a:solidFill>
                  <a:schemeClr val="bg2"/>
                </a:solidFill>
              </a:rPr>
              <a:t>These apps will be available on Apple’s revolutionary </a:t>
            </a:r>
            <a:r>
              <a:rPr lang="en-US" sz="3200" b="1" dirty="0">
                <a:solidFill>
                  <a:schemeClr val="accent4">
                    <a:lumMod val="50000"/>
                    <a:lumOff val="50000"/>
                  </a:schemeClr>
                </a:solidFill>
              </a:rPr>
              <a:t>new App Store</a:t>
            </a:r>
            <a:r>
              <a:rPr lang="en-US" sz="3200" dirty="0">
                <a:solidFill>
                  <a:schemeClr val="bg2"/>
                </a:solidFill>
              </a:rPr>
              <a:t>, enabling customers to wirelessly download them directly onto their iPhones and start using them immediately.”</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282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the 3G iPhone and App Store</a:t>
            </a:r>
          </a:p>
        </p:txBody>
      </p:sp>
      <p:sp>
        <p:nvSpPr>
          <p:cNvPr id="3" name="Content Placeholder 2"/>
          <p:cNvSpPr>
            <a:spLocks noGrp="1"/>
          </p:cNvSpPr>
          <p:nvPr>
            <p:ph idx="1"/>
          </p:nvPr>
        </p:nvSpPr>
        <p:spPr/>
        <p:txBody>
          <a:bodyPr/>
          <a:lstStyle/>
          <a:p>
            <a:r>
              <a:rPr lang="en-US" dirty="0"/>
              <a:t>Questions</a:t>
            </a:r>
          </a:p>
          <a:p>
            <a:pPr lvl="1"/>
            <a:r>
              <a:rPr lang="en-US" dirty="0"/>
              <a:t>How should we evaluate the design of the iPhone and App Store in mid-2008?</a:t>
            </a:r>
          </a:p>
          <a:p>
            <a:pPr lvl="1"/>
            <a:r>
              <a:rPr lang="en-US" dirty="0"/>
              <a:t>Are there obvious antitrust concerns in the design decisions that Apple is making here?</a:t>
            </a:r>
          </a:p>
          <a:p>
            <a:endParaRPr lang="en-US" dirty="0"/>
          </a:p>
        </p:txBody>
      </p:sp>
      <p:sp>
        <p:nvSpPr>
          <p:cNvPr id="5" name="Slide Number Placeholder 4"/>
          <p:cNvSpPr>
            <a:spLocks noGrp="1"/>
          </p:cNvSpPr>
          <p:nvPr>
            <p:ph type="sldNum" sz="quarter" idx="12"/>
          </p:nvPr>
        </p:nvSpPr>
        <p:spPr/>
        <p:txBody>
          <a:bodyPr/>
          <a:lstStyle/>
          <a:p>
            <a:fld id="{4E110BF0-7E17-4738-BC2E-17B46995B69D}" type="slidenum">
              <a:rPr lang="en-US" altLang="en-US" smtClean="0"/>
              <a:pPr/>
              <a:t>23</a:t>
            </a:fld>
            <a:endParaRPr lang="en-US" altLang="en-US"/>
          </a:p>
        </p:txBody>
      </p:sp>
      <p:sp>
        <p:nvSpPr>
          <p:cNvPr id="6" name="Text Box 5"/>
          <p:cNvSpPr txBox="1">
            <a:spLocks noChangeArrowheads="1"/>
          </p:cNvSpPr>
          <p:nvPr/>
        </p:nvSpPr>
        <p:spPr bwMode="auto">
          <a:xfrm>
            <a:off x="11193379" y="0"/>
            <a:ext cx="9986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4290764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0733" y="-2"/>
            <a:ext cx="33612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Mobile App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9487989" y="6488668"/>
            <a:ext cx="27040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SensorTower</a:t>
            </a:r>
            <a:r>
              <a:rPr lang="en-US" sz="1800" i="0" dirty="0">
                <a:solidFill>
                  <a:schemeClr val="accent4">
                    <a:lumMod val="75000"/>
                    <a:lumOff val="25000"/>
                  </a:schemeClr>
                </a:solidFill>
                <a:latin typeface="+mn-lt"/>
                <a:cs typeface="Times New Roman" panose="02020603050405020304" pitchFamily="18" charset="0"/>
              </a:rPr>
              <a:t> (Jan 2021)</a:t>
            </a:r>
          </a:p>
        </p:txBody>
      </p:sp>
      <p:pic>
        <p:nvPicPr>
          <p:cNvPr id="5" name="Picture 4" descr="A screenshot of a computer&#10;&#10;Description automatically generated">
            <a:extLst>
              <a:ext uri="{FF2B5EF4-FFF2-40B4-BE49-F238E27FC236}">
                <a16:creationId xmlns:a16="http://schemas.microsoft.com/office/drawing/2014/main" id="{0568D587-A673-B93C-97E1-82641CB9A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2" y="209004"/>
            <a:ext cx="5939746" cy="6496596"/>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B759C3D4-0499-4BD7-177A-3D94868671E7}"/>
              </a:ext>
            </a:extLst>
          </p:cNvPr>
          <p:cNvPicPr>
            <a:picLocks noChangeAspect="1"/>
          </p:cNvPicPr>
          <p:nvPr/>
        </p:nvPicPr>
        <p:blipFill rotWithShape="1">
          <a:blip r:embed="rId4">
            <a:extLst>
              <a:ext uri="{28A0092B-C50C-407E-A947-70E740481C1C}">
                <a14:useLocalDpi xmlns:a14="http://schemas.microsoft.com/office/drawing/2010/main" val="0"/>
              </a:ext>
            </a:extLst>
          </a:blip>
          <a:srcRect l="10681" t="45851" r="14064" b="35471"/>
          <a:stretch/>
        </p:blipFill>
        <p:spPr>
          <a:xfrm>
            <a:off x="2079585" y="3237054"/>
            <a:ext cx="9693054" cy="2631310"/>
          </a:xfrm>
          <a:prstGeom prst="rect">
            <a:avLst/>
          </a:prstGeom>
          <a:ln w="6350">
            <a:solidFill>
              <a:schemeClr val="tx1"/>
            </a:solidFill>
          </a:ln>
        </p:spPr>
      </p:pic>
      <p:sp>
        <p:nvSpPr>
          <p:cNvPr id="10" name="Rectangle 9">
            <a:extLst>
              <a:ext uri="{FF2B5EF4-FFF2-40B4-BE49-F238E27FC236}">
                <a16:creationId xmlns:a16="http://schemas.microsoft.com/office/drawing/2014/main" id="{55BCD484-E1B9-57FE-0C72-C578859B952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285503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0733" y="-2"/>
            <a:ext cx="33612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Mobile App Revenues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9235438" y="6488668"/>
            <a:ext cx="29565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SensorTower</a:t>
            </a:r>
            <a:r>
              <a:rPr lang="en-US" sz="1800" i="0" dirty="0">
                <a:solidFill>
                  <a:schemeClr val="accent4">
                    <a:lumMod val="75000"/>
                    <a:lumOff val="25000"/>
                  </a:schemeClr>
                </a:solidFill>
                <a:latin typeface="+mn-lt"/>
                <a:cs typeface="Times New Roman" panose="02020603050405020304" pitchFamily="18" charset="0"/>
              </a:rPr>
              <a:t>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8679AD48-E6BD-D3F3-8333-0B19988A05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19" y="209004"/>
            <a:ext cx="5935391"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37267893-C675-00D2-C3F2-893656CD7973}"/>
              </a:ext>
            </a:extLst>
          </p:cNvPr>
          <p:cNvPicPr>
            <a:picLocks noChangeAspect="1"/>
          </p:cNvPicPr>
          <p:nvPr/>
        </p:nvPicPr>
        <p:blipFill rotWithShape="1">
          <a:blip r:embed="rId3">
            <a:extLst>
              <a:ext uri="{28A0092B-C50C-407E-A947-70E740481C1C}">
                <a14:useLocalDpi xmlns:a14="http://schemas.microsoft.com/office/drawing/2010/main" val="0"/>
              </a:ext>
            </a:extLst>
          </a:blip>
          <a:srcRect l="10631" t="42767" r="11363" b="12572"/>
          <a:stretch/>
        </p:blipFill>
        <p:spPr>
          <a:xfrm>
            <a:off x="2985378" y="1298002"/>
            <a:ext cx="7828238" cy="4902076"/>
          </a:xfrm>
          <a:prstGeom prst="rect">
            <a:avLst/>
          </a:prstGeom>
          <a:ln w="6350">
            <a:solidFill>
              <a:schemeClr val="tx1"/>
            </a:solidFill>
          </a:ln>
        </p:spPr>
      </p:pic>
    </p:spTree>
    <p:extLst>
      <p:ext uri="{BB962C8B-B14F-4D97-AF65-F5344CB8AC3E}">
        <p14:creationId xmlns:p14="http://schemas.microsoft.com/office/powerpoint/2010/main" val="17150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2553" y="-2"/>
            <a:ext cx="48494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June 2020: Let Epic Compete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7510463" y="6488668"/>
            <a:ext cx="46815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D (21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grpSp>
        <p:nvGrpSpPr>
          <p:cNvPr id="10" name="Group 9"/>
          <p:cNvGrpSpPr>
            <a:grpSpLocks noChangeAspect="1"/>
          </p:cNvGrpSpPr>
          <p:nvPr/>
        </p:nvGrpSpPr>
        <p:grpSpPr>
          <a:xfrm>
            <a:off x="239935" y="209004"/>
            <a:ext cx="4799271" cy="6426688"/>
            <a:chOff x="3801000" y="719495"/>
            <a:chExt cx="4466700" cy="5981343"/>
          </a:xfrm>
        </p:grpSpPr>
        <p:pic>
          <p:nvPicPr>
            <p:cNvPr id="5" name="Picture 4"/>
            <p:cNvPicPr>
              <a:picLocks noChangeAspect="1"/>
            </p:cNvPicPr>
            <p:nvPr/>
          </p:nvPicPr>
          <p:blipFill>
            <a:blip r:embed="rId2"/>
            <a:stretch>
              <a:fillRect/>
            </a:stretch>
          </p:blipFill>
          <p:spPr>
            <a:xfrm>
              <a:off x="3801000" y="719495"/>
              <a:ext cx="4466700" cy="491337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817113" y="5568334"/>
              <a:ext cx="4450587" cy="1132504"/>
            </a:xfrm>
            <a:prstGeom prst="rect">
              <a:avLst/>
            </a:prstGeom>
            <a:ln w="6350">
              <a:solidFill>
                <a:schemeClr val="tx1"/>
              </a:solidFill>
            </a:ln>
          </p:spPr>
        </p:pic>
      </p:grpSp>
      <p:pic>
        <p:nvPicPr>
          <p:cNvPr id="12" name="Picture 11"/>
          <p:cNvPicPr>
            <a:picLocks noChangeAspect="1"/>
          </p:cNvPicPr>
          <p:nvPr/>
        </p:nvPicPr>
        <p:blipFill rotWithShape="1">
          <a:blip r:embed="rId2"/>
          <a:srcRect b="52832"/>
          <a:stretch/>
        </p:blipFill>
        <p:spPr>
          <a:xfrm>
            <a:off x="2059969" y="1369797"/>
            <a:ext cx="8872053" cy="4603214"/>
          </a:xfrm>
          <a:prstGeom prst="rect">
            <a:avLst/>
          </a:prstGeom>
          <a:ln w="6350">
            <a:solidFill>
              <a:schemeClr val="tx1"/>
            </a:solidFill>
          </a:ln>
        </p:spPr>
      </p:pic>
    </p:spTree>
    <p:extLst>
      <p:ext uri="{BB962C8B-B14F-4D97-AF65-F5344CB8AC3E}">
        <p14:creationId xmlns:p14="http://schemas.microsoft.com/office/powerpoint/2010/main" val="34305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63" y="-2"/>
            <a:ext cx="6434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June 2020: Sweeney Email to Cook et 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7510463" y="6488668"/>
            <a:ext cx="46815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D (21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grpSp>
        <p:nvGrpSpPr>
          <p:cNvPr id="10" name="Group 9"/>
          <p:cNvGrpSpPr>
            <a:grpSpLocks noChangeAspect="1"/>
          </p:cNvGrpSpPr>
          <p:nvPr/>
        </p:nvGrpSpPr>
        <p:grpSpPr>
          <a:xfrm>
            <a:off x="286075" y="209004"/>
            <a:ext cx="4814933" cy="6447660"/>
            <a:chOff x="3801000" y="719495"/>
            <a:chExt cx="4466700" cy="5981343"/>
          </a:xfrm>
        </p:grpSpPr>
        <p:pic>
          <p:nvPicPr>
            <p:cNvPr id="5" name="Picture 4"/>
            <p:cNvPicPr>
              <a:picLocks noChangeAspect="1"/>
            </p:cNvPicPr>
            <p:nvPr/>
          </p:nvPicPr>
          <p:blipFill>
            <a:blip r:embed="rId2"/>
            <a:stretch>
              <a:fillRect/>
            </a:stretch>
          </p:blipFill>
          <p:spPr>
            <a:xfrm>
              <a:off x="3801000" y="719495"/>
              <a:ext cx="4466700" cy="491337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3817113" y="5568334"/>
              <a:ext cx="4450587" cy="1132504"/>
            </a:xfrm>
            <a:prstGeom prst="rect">
              <a:avLst/>
            </a:prstGeom>
            <a:ln w="6350">
              <a:solidFill>
                <a:schemeClr val="tx1"/>
              </a:solidFill>
            </a:ln>
          </p:spPr>
        </p:pic>
      </p:grpSp>
      <p:pic>
        <p:nvPicPr>
          <p:cNvPr id="12" name="Picture 11"/>
          <p:cNvPicPr>
            <a:picLocks noChangeAspect="1"/>
          </p:cNvPicPr>
          <p:nvPr/>
        </p:nvPicPr>
        <p:blipFill rotWithShape="1">
          <a:blip r:embed="rId2"/>
          <a:srcRect t="46211" b="35134"/>
          <a:stretch/>
        </p:blipFill>
        <p:spPr>
          <a:xfrm>
            <a:off x="1180336" y="3201137"/>
            <a:ext cx="10560138" cy="2166996"/>
          </a:xfrm>
          <a:prstGeom prst="rect">
            <a:avLst/>
          </a:prstGeom>
          <a:ln w="6350">
            <a:solidFill>
              <a:schemeClr val="tx1"/>
            </a:solidFill>
          </a:ln>
        </p:spPr>
      </p:pic>
    </p:spTree>
    <p:extLst>
      <p:ext uri="{BB962C8B-B14F-4D97-AF65-F5344CB8AC3E}">
        <p14:creationId xmlns:p14="http://schemas.microsoft.com/office/powerpoint/2010/main" val="204929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863" y="-2"/>
            <a:ext cx="64341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June 2020: Sweeney Email to Cook et 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7510463" y="6488668"/>
            <a:ext cx="46815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D (21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02358" y="209004"/>
            <a:ext cx="4907915" cy="6491834"/>
          </a:xfrm>
          <a:prstGeom prst="rect">
            <a:avLst/>
          </a:prstGeom>
          <a:ln w="6350">
            <a:solidFill>
              <a:schemeClr val="tx1"/>
            </a:solidFill>
          </a:ln>
        </p:spPr>
      </p:pic>
      <p:grpSp>
        <p:nvGrpSpPr>
          <p:cNvPr id="14" name="Group 13"/>
          <p:cNvGrpSpPr/>
          <p:nvPr/>
        </p:nvGrpSpPr>
        <p:grpSpPr>
          <a:xfrm>
            <a:off x="1969457" y="2021138"/>
            <a:ext cx="9214354" cy="3844737"/>
            <a:chOff x="1568490" y="1370789"/>
            <a:chExt cx="9214354" cy="3844737"/>
          </a:xfrm>
        </p:grpSpPr>
        <p:pic>
          <p:nvPicPr>
            <p:cNvPr id="11" name="Picture 10"/>
            <p:cNvPicPr>
              <a:picLocks noChangeAspect="1"/>
            </p:cNvPicPr>
            <p:nvPr/>
          </p:nvPicPr>
          <p:blipFill rotWithShape="1">
            <a:blip r:embed="rId3"/>
            <a:srcRect l="3635"/>
            <a:stretch/>
          </p:blipFill>
          <p:spPr>
            <a:xfrm>
              <a:off x="1568490" y="2457930"/>
              <a:ext cx="9214354" cy="2757596"/>
            </a:xfrm>
            <a:prstGeom prst="rect">
              <a:avLst/>
            </a:prstGeom>
            <a:ln w="6350">
              <a:solidFill>
                <a:schemeClr val="tx1"/>
              </a:solidFill>
            </a:ln>
          </p:spPr>
        </p:pic>
        <p:pic>
          <p:nvPicPr>
            <p:cNvPr id="13" name="Picture 12"/>
            <p:cNvPicPr>
              <a:picLocks noChangeAspect="1"/>
            </p:cNvPicPr>
            <p:nvPr/>
          </p:nvPicPr>
          <p:blipFill>
            <a:blip r:embed="rId4"/>
            <a:stretch>
              <a:fillRect/>
            </a:stretch>
          </p:blipFill>
          <p:spPr>
            <a:xfrm>
              <a:off x="1568490" y="1370789"/>
              <a:ext cx="9214354" cy="1112970"/>
            </a:xfrm>
            <a:prstGeom prst="rect">
              <a:avLst/>
            </a:prstGeom>
            <a:ln w="6350">
              <a:solidFill>
                <a:schemeClr val="tx1"/>
              </a:solidFill>
            </a:ln>
          </p:spPr>
        </p:pic>
      </p:grpSp>
      <p:sp>
        <p:nvSpPr>
          <p:cNvPr id="10" name="Rectangle: Rounded Corners 9">
            <a:extLst>
              <a:ext uri="{FF2B5EF4-FFF2-40B4-BE49-F238E27FC236}">
                <a16:creationId xmlns:a16="http://schemas.microsoft.com/office/drawing/2014/main" id="{0D710A4F-F39C-2248-766A-16896584C024}"/>
              </a:ext>
            </a:extLst>
          </p:cNvPr>
          <p:cNvSpPr/>
          <p:nvPr/>
        </p:nvSpPr>
        <p:spPr bwMode="auto">
          <a:xfrm>
            <a:off x="10112929" y="3284346"/>
            <a:ext cx="949456" cy="341149"/>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1" lang="en-US" sz="2400" b="0" i="1"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49468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8778" y="-2"/>
            <a:ext cx="7603223" cy="42364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July 2020: Apple Responds with Six-Page Letter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33227" y="260158"/>
            <a:ext cx="4455551" cy="639199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935126" y="1005351"/>
            <a:ext cx="7272547" cy="5003657"/>
          </a:xfrm>
          <a:prstGeom prst="rect">
            <a:avLst/>
          </a:prstGeom>
          <a:ln w="6350">
            <a:solidFill>
              <a:schemeClr val="tx1"/>
            </a:solidFill>
          </a:ln>
        </p:spPr>
      </p:pic>
      <p:sp>
        <p:nvSpPr>
          <p:cNvPr id="9"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232640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025" y="-1"/>
            <a:ext cx="6842976" cy="33181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Competition in </a:t>
            </a:r>
            <a:r>
              <a:rPr lang="en-US" sz="2400" dirty="0" err="1">
                <a:solidFill>
                  <a:schemeClr val="accent4">
                    <a:lumMod val="75000"/>
                    <a:lumOff val="25000"/>
                  </a:schemeClr>
                </a:solidFill>
                <a:latin typeface="+mn-lt"/>
                <a:cs typeface="Times New Roman" panose="02020603050405020304" pitchFamily="18" charset="0"/>
              </a:rPr>
              <a:t>Foremarkets</a:t>
            </a:r>
            <a:r>
              <a:rPr lang="en-US" sz="2400" dirty="0">
                <a:solidFill>
                  <a:schemeClr val="accent4">
                    <a:lumMod val="75000"/>
                    <a:lumOff val="25000"/>
                  </a:schemeClr>
                </a:solidFill>
                <a:latin typeface="+mn-lt"/>
                <a:cs typeface="Times New Roman" panose="02020603050405020304" pitchFamily="18" charset="0"/>
              </a:rPr>
              <a:t> and Aftermarkets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015958" y="6488668"/>
            <a:ext cx="21760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Kodak (U.S.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E99EFA9-728B-A977-CDAF-6066C942E64F}"/>
              </a:ext>
            </a:extLst>
          </p:cNvPr>
          <p:cNvPicPr>
            <a:picLocks noChangeAspect="1"/>
          </p:cNvPicPr>
          <p:nvPr/>
        </p:nvPicPr>
        <p:blipFill rotWithShape="1">
          <a:blip r:embed="rId2"/>
          <a:srcRect l="2455" b="6095"/>
          <a:stretch/>
        </p:blipFill>
        <p:spPr>
          <a:xfrm>
            <a:off x="88417" y="209004"/>
            <a:ext cx="4046824" cy="6439989"/>
          </a:xfrm>
          <a:prstGeom prst="rect">
            <a:avLst/>
          </a:prstGeom>
          <a:ln w="6350">
            <a:solidFill>
              <a:schemeClr val="bg2"/>
            </a:solidFill>
          </a:ln>
        </p:spPr>
      </p:pic>
      <p:sp>
        <p:nvSpPr>
          <p:cNvPr id="8" name="Text Box 5">
            <a:extLst>
              <a:ext uri="{FF2B5EF4-FFF2-40B4-BE49-F238E27FC236}">
                <a16:creationId xmlns:a16="http://schemas.microsoft.com/office/drawing/2014/main" id="{979F7E97-253E-F0A7-8DBB-30EC09257780}"/>
              </a:ext>
            </a:extLst>
          </p:cNvPr>
          <p:cNvSpPr txBox="1">
            <a:spLocks noChangeArrowheads="1"/>
          </p:cNvSpPr>
          <p:nvPr/>
        </p:nvSpPr>
        <p:spPr bwMode="auto">
          <a:xfrm>
            <a:off x="1011936" y="1614749"/>
            <a:ext cx="11007027" cy="206210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The principal issue here is whether a defendant’s lack of market power in the primary equipment market precludes—as a matter of law—the possibility of market power in derivative aftermarkets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96383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9546" y="-1"/>
            <a:ext cx="527245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Apple’s Rules Protect the Platform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26051" y="190382"/>
            <a:ext cx="4376776" cy="6510455"/>
          </a:xfrm>
          <a:prstGeom prst="rect">
            <a:avLst/>
          </a:prstGeom>
          <a:ln w="6350">
            <a:solidFill>
              <a:schemeClr val="tx1"/>
            </a:solidFill>
          </a:ln>
        </p:spPr>
      </p:pic>
      <p:grpSp>
        <p:nvGrpSpPr>
          <p:cNvPr id="13" name="Group 12"/>
          <p:cNvGrpSpPr/>
          <p:nvPr/>
        </p:nvGrpSpPr>
        <p:grpSpPr>
          <a:xfrm>
            <a:off x="1254974" y="1341314"/>
            <a:ext cx="10581319" cy="4646462"/>
            <a:chOff x="1035852" y="2106981"/>
            <a:chExt cx="10581319" cy="4646462"/>
          </a:xfrm>
        </p:grpSpPr>
        <p:pic>
          <p:nvPicPr>
            <p:cNvPr id="11" name="Picture 10"/>
            <p:cNvPicPr>
              <a:picLocks noChangeAspect="1"/>
            </p:cNvPicPr>
            <p:nvPr/>
          </p:nvPicPr>
          <p:blipFill>
            <a:blip r:embed="rId3"/>
            <a:stretch>
              <a:fillRect/>
            </a:stretch>
          </p:blipFill>
          <p:spPr>
            <a:xfrm>
              <a:off x="1035852" y="2106981"/>
              <a:ext cx="10581319" cy="2790334"/>
            </a:xfrm>
            <a:prstGeom prst="rect">
              <a:avLst/>
            </a:prstGeom>
            <a:ln w="6350">
              <a:solidFill>
                <a:schemeClr val="tx1"/>
              </a:solidFill>
            </a:ln>
          </p:spPr>
        </p:pic>
        <p:pic>
          <p:nvPicPr>
            <p:cNvPr id="12" name="Picture 11"/>
            <p:cNvPicPr>
              <a:picLocks noChangeAspect="1"/>
            </p:cNvPicPr>
            <p:nvPr/>
          </p:nvPicPr>
          <p:blipFill>
            <a:blip r:embed="rId4"/>
            <a:stretch>
              <a:fillRect/>
            </a:stretch>
          </p:blipFill>
          <p:spPr>
            <a:xfrm>
              <a:off x="1056399" y="4695302"/>
              <a:ext cx="10560771" cy="2058141"/>
            </a:xfrm>
            <a:prstGeom prst="rect">
              <a:avLst/>
            </a:prstGeom>
            <a:ln w="6350">
              <a:solidFill>
                <a:schemeClr val="tx1"/>
              </a:solidFill>
            </a:ln>
          </p:spPr>
        </p:pic>
      </p:grpSp>
    </p:spTree>
    <p:extLst>
      <p:ext uri="{BB962C8B-B14F-4D97-AF65-F5344CB8AC3E}">
        <p14:creationId xmlns:p14="http://schemas.microsoft.com/office/powerpoint/2010/main" val="320796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0708" y="-1"/>
            <a:ext cx="4771294" cy="40267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 Store is Not a Public Utility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8320" y="201336"/>
            <a:ext cx="4269032" cy="643435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403710" y="2579113"/>
            <a:ext cx="9462685" cy="3439222"/>
          </a:xfrm>
          <a:prstGeom prst="rect">
            <a:avLst/>
          </a:prstGeom>
          <a:ln w="6350">
            <a:solidFill>
              <a:schemeClr val="tx1"/>
            </a:solidFill>
          </a:ln>
        </p:spPr>
      </p:pic>
      <p:sp>
        <p:nvSpPr>
          <p:cNvPr id="15"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360381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194" y="-1"/>
            <a:ext cx="761580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Charges $$$ but Doesn’t Want Apple to Do So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23438" y="475188"/>
            <a:ext cx="4173145" cy="6225650"/>
          </a:xfrm>
          <a:prstGeom prst="rect">
            <a:avLst/>
          </a:prstGeom>
          <a:ln w="6350">
            <a:solidFill>
              <a:schemeClr val="tx1"/>
            </a:solidFill>
          </a:ln>
        </p:spPr>
      </p:pic>
      <p:pic>
        <p:nvPicPr>
          <p:cNvPr id="10" name="Picture 9"/>
          <p:cNvPicPr>
            <a:picLocks noChangeAspect="1"/>
          </p:cNvPicPr>
          <p:nvPr/>
        </p:nvPicPr>
        <p:blipFill>
          <a:blip r:embed="rId3"/>
          <a:stretch>
            <a:fillRect/>
          </a:stretch>
        </p:blipFill>
        <p:spPr>
          <a:xfrm>
            <a:off x="1676601" y="1946861"/>
            <a:ext cx="9091601" cy="3921346"/>
          </a:xfrm>
          <a:prstGeom prst="rect">
            <a:avLst/>
          </a:prstGeom>
          <a:ln w="6350">
            <a:solidFill>
              <a:schemeClr val="tx1"/>
            </a:solidFill>
          </a:ln>
        </p:spPr>
      </p:pic>
      <p:sp>
        <p:nvSpPr>
          <p:cNvPr id="11"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193505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7167" y="-1"/>
            <a:ext cx="7594835" cy="4021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Charges $$$ but Doesn’t Want Apple to Do So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81494" y="327170"/>
            <a:ext cx="4283910" cy="6390894"/>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1421537" y="2785366"/>
            <a:ext cx="9638929" cy="3342900"/>
          </a:xfrm>
          <a:prstGeom prst="rect">
            <a:avLst/>
          </a:prstGeom>
          <a:ln w="6350">
            <a:solidFill>
              <a:schemeClr val="tx1"/>
            </a:solidFill>
          </a:ln>
        </p:spPr>
      </p:pic>
      <p:sp>
        <p:nvSpPr>
          <p:cNvPr id="10" name="Text Box 5"/>
          <p:cNvSpPr txBox="1">
            <a:spLocks noChangeArrowheads="1"/>
          </p:cNvSpPr>
          <p:nvPr/>
        </p:nvSpPr>
        <p:spPr bwMode="auto">
          <a:xfrm>
            <a:off x="6186488" y="6488668"/>
            <a:ext cx="60055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E: Apple Letter (10 July 2020)</a:t>
            </a:r>
          </a:p>
        </p:txBody>
      </p:sp>
    </p:spTree>
    <p:extLst>
      <p:ext uri="{BB962C8B-B14F-4D97-AF65-F5344CB8AC3E}">
        <p14:creationId xmlns:p14="http://schemas.microsoft.com/office/powerpoint/2010/main" val="45809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5118" y="-1"/>
            <a:ext cx="2376883" cy="4068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Launches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ext Box 5"/>
          <p:cNvSpPr txBox="1">
            <a:spLocks noChangeArrowheads="1"/>
          </p:cNvSpPr>
          <p:nvPr/>
        </p:nvSpPr>
        <p:spPr bwMode="auto">
          <a:xfrm>
            <a:off x="5771626" y="6488668"/>
            <a:ext cx="64203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G: Sweeney Email (13 Aug 2020)</a:t>
            </a:r>
          </a:p>
        </p:txBody>
      </p:sp>
      <p:pic>
        <p:nvPicPr>
          <p:cNvPr id="6" name="Picture 5"/>
          <p:cNvPicPr>
            <a:picLocks noChangeAspect="1"/>
          </p:cNvPicPr>
          <p:nvPr/>
        </p:nvPicPr>
        <p:blipFill>
          <a:blip r:embed="rId2"/>
          <a:stretch>
            <a:fillRect/>
          </a:stretch>
        </p:blipFill>
        <p:spPr>
          <a:xfrm>
            <a:off x="219739" y="203433"/>
            <a:ext cx="4860395" cy="64974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235093" y="1228340"/>
            <a:ext cx="8250511" cy="4651024"/>
          </a:xfrm>
          <a:prstGeom prst="rect">
            <a:avLst/>
          </a:prstGeom>
          <a:ln w="6350">
            <a:solidFill>
              <a:schemeClr val="tx1"/>
            </a:solidFill>
          </a:ln>
        </p:spPr>
      </p:pic>
    </p:spTree>
    <p:extLst>
      <p:ext uri="{BB962C8B-B14F-4D97-AF65-F5344CB8AC3E}">
        <p14:creationId xmlns:p14="http://schemas.microsoft.com/office/powerpoint/2010/main" val="410683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4004" y="-1"/>
            <a:ext cx="6957998" cy="4068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“Repugnant to the principles of a free society”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ext Box 5"/>
          <p:cNvSpPr txBox="1">
            <a:spLocks noChangeArrowheads="1"/>
          </p:cNvSpPr>
          <p:nvPr/>
        </p:nvSpPr>
        <p:spPr bwMode="auto">
          <a:xfrm>
            <a:off x="5771626" y="6488668"/>
            <a:ext cx="64203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G: Sweeney Email (13 Aug 2020)</a:t>
            </a:r>
          </a:p>
        </p:txBody>
      </p:sp>
      <p:pic>
        <p:nvPicPr>
          <p:cNvPr id="5" name="Picture 4"/>
          <p:cNvPicPr>
            <a:picLocks noChangeAspect="1"/>
          </p:cNvPicPr>
          <p:nvPr/>
        </p:nvPicPr>
        <p:blipFill>
          <a:blip r:embed="rId2"/>
          <a:stretch>
            <a:fillRect/>
          </a:stretch>
        </p:blipFill>
        <p:spPr>
          <a:xfrm>
            <a:off x="258212" y="203432"/>
            <a:ext cx="4975791" cy="64974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431747" y="1758216"/>
            <a:ext cx="10193801" cy="4040634"/>
          </a:xfrm>
          <a:prstGeom prst="rect">
            <a:avLst/>
          </a:prstGeom>
          <a:ln w="6350">
            <a:solidFill>
              <a:schemeClr val="tx1"/>
            </a:solidFill>
          </a:ln>
        </p:spPr>
      </p:pic>
    </p:spTree>
    <p:extLst>
      <p:ext uri="{BB962C8B-B14F-4D97-AF65-F5344CB8AC3E}">
        <p14:creationId xmlns:p14="http://schemas.microsoft.com/office/powerpoint/2010/main" val="7954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15118" y="-1"/>
            <a:ext cx="2376883" cy="4068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Launches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0" name="Text Box 5"/>
          <p:cNvSpPr txBox="1">
            <a:spLocks noChangeArrowheads="1"/>
          </p:cNvSpPr>
          <p:nvPr/>
        </p:nvSpPr>
        <p:spPr bwMode="auto">
          <a:xfrm>
            <a:off x="5771626" y="6488668"/>
            <a:ext cx="64203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TRO Response Ex. G: Sweeney Email (13 Aug 2020)</a:t>
            </a:r>
          </a:p>
        </p:txBody>
      </p:sp>
      <p:pic>
        <p:nvPicPr>
          <p:cNvPr id="5" name="Picture 4"/>
          <p:cNvPicPr>
            <a:picLocks noChangeAspect="1"/>
          </p:cNvPicPr>
          <p:nvPr/>
        </p:nvPicPr>
        <p:blipFill>
          <a:blip r:embed="rId2"/>
          <a:stretch>
            <a:fillRect/>
          </a:stretch>
        </p:blipFill>
        <p:spPr>
          <a:xfrm>
            <a:off x="199488" y="203433"/>
            <a:ext cx="4975791" cy="6497405"/>
          </a:xfrm>
          <a:prstGeom prst="rect">
            <a:avLst/>
          </a:prstGeom>
          <a:ln w="6350">
            <a:solidFill>
              <a:schemeClr val="tx1"/>
            </a:solidFill>
          </a:ln>
        </p:spPr>
      </p:pic>
      <p:pic>
        <p:nvPicPr>
          <p:cNvPr id="6" name="Picture 5"/>
          <p:cNvPicPr>
            <a:picLocks noChangeAspect="1"/>
          </p:cNvPicPr>
          <p:nvPr/>
        </p:nvPicPr>
        <p:blipFill>
          <a:blip r:embed="rId3"/>
          <a:stretch>
            <a:fillRect/>
          </a:stretch>
        </p:blipFill>
        <p:spPr>
          <a:xfrm>
            <a:off x="2211416" y="1328357"/>
            <a:ext cx="8301584" cy="4369254"/>
          </a:xfrm>
          <a:prstGeom prst="rect">
            <a:avLst/>
          </a:prstGeom>
          <a:ln w="6350">
            <a:solidFill>
              <a:schemeClr val="tx1"/>
            </a:solidFill>
          </a:ln>
        </p:spPr>
      </p:pic>
    </p:spTree>
    <p:extLst>
      <p:ext uri="{BB962C8B-B14F-4D97-AF65-F5344CB8AC3E}">
        <p14:creationId xmlns:p14="http://schemas.microsoft.com/office/powerpoint/2010/main" val="14493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0723" y="-2"/>
            <a:ext cx="7561278" cy="41525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13 Aug 2020: Epic Turns on Direct Payment Option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8220075" y="6488668"/>
            <a:ext cx="3971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122769" y="501897"/>
            <a:ext cx="4742845" cy="62852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851901" y="1583489"/>
            <a:ext cx="9112016" cy="4428534"/>
          </a:xfrm>
          <a:prstGeom prst="rect">
            <a:avLst/>
          </a:prstGeom>
          <a:ln w="6350">
            <a:solidFill>
              <a:schemeClr val="tx1"/>
            </a:solidFill>
          </a:ln>
        </p:spPr>
      </p:pic>
    </p:spTree>
    <p:extLst>
      <p:ext uri="{BB962C8B-B14F-4D97-AF65-F5344CB8AC3E}">
        <p14:creationId xmlns:p14="http://schemas.microsoft.com/office/powerpoint/2010/main" val="1063657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0563" y="-1"/>
            <a:ext cx="388143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 Boots Out </a:t>
            </a:r>
            <a:r>
              <a:rPr lang="en-US" sz="2400" dirty="0" err="1">
                <a:solidFill>
                  <a:schemeClr val="accent4">
                    <a:lumMod val="75000"/>
                    <a:lumOff val="25000"/>
                  </a:schemeClr>
                </a:solidFill>
                <a:latin typeface="+mn-lt"/>
                <a:cs typeface="Times New Roman" panose="02020603050405020304" pitchFamily="18" charset="0"/>
              </a:rPr>
              <a:t>Fortnite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8220075" y="6488668"/>
            <a:ext cx="39719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0854" y="184665"/>
            <a:ext cx="4917112" cy="6516173"/>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2094779" y="1812960"/>
            <a:ext cx="8397299" cy="3980119"/>
          </a:xfrm>
          <a:prstGeom prst="rect">
            <a:avLst/>
          </a:prstGeom>
          <a:ln w="6350">
            <a:solidFill>
              <a:schemeClr val="tx1"/>
            </a:solidFill>
          </a:ln>
        </p:spPr>
      </p:pic>
    </p:spTree>
    <p:extLst>
      <p:ext uri="{BB962C8B-B14F-4D97-AF65-F5344CB8AC3E}">
        <p14:creationId xmlns:p14="http://schemas.microsoft.com/office/powerpoint/2010/main" val="30656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3900" y="-2"/>
            <a:ext cx="511810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WW Mobile Vendor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470900" y="6488668"/>
            <a:ext cx="3721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(Visited 18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5C02C199-0BB7-3DE8-2B57-AF20CF2A4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947" y="209004"/>
            <a:ext cx="5935391" cy="6491834"/>
          </a:xfrm>
          <a:prstGeom prst="rect">
            <a:avLst/>
          </a:prstGeom>
          <a:ln w="6350">
            <a:solidFill>
              <a:schemeClr val="tx1"/>
            </a:solidFill>
          </a:ln>
        </p:spPr>
      </p:pic>
      <p:pic>
        <p:nvPicPr>
          <p:cNvPr id="8" name="Picture 7" descr="A screenshot of a computer&#10;&#10;Description automatically generated">
            <a:extLst>
              <a:ext uri="{FF2B5EF4-FFF2-40B4-BE49-F238E27FC236}">
                <a16:creationId xmlns:a16="http://schemas.microsoft.com/office/drawing/2014/main" id="{B36F8A48-ECC0-DDE3-899B-45E0A1468CF1}"/>
              </a:ext>
            </a:extLst>
          </p:cNvPr>
          <p:cNvPicPr>
            <a:picLocks noChangeAspect="1"/>
          </p:cNvPicPr>
          <p:nvPr/>
        </p:nvPicPr>
        <p:blipFill rotWithShape="1">
          <a:blip r:embed="rId4">
            <a:extLst>
              <a:ext uri="{28A0092B-C50C-407E-A947-70E740481C1C}">
                <a14:useLocalDpi xmlns:a14="http://schemas.microsoft.com/office/drawing/2010/main" val="0"/>
              </a:ext>
            </a:extLst>
          </a:blip>
          <a:srcRect l="5598" t="31885" r="7281" b="23606"/>
          <a:stretch/>
        </p:blipFill>
        <p:spPr>
          <a:xfrm>
            <a:off x="2160031" y="957517"/>
            <a:ext cx="9196051" cy="5138483"/>
          </a:xfrm>
          <a:prstGeom prst="rect">
            <a:avLst/>
          </a:prstGeom>
          <a:ln w="6350">
            <a:solidFill>
              <a:schemeClr val="tx1"/>
            </a:solidFill>
          </a:ln>
        </p:spPr>
      </p:pic>
    </p:spTree>
    <p:extLst>
      <p:ext uri="{BB962C8B-B14F-4D97-AF65-F5344CB8AC3E}">
        <p14:creationId xmlns:p14="http://schemas.microsoft.com/office/powerpoint/2010/main" val="185986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6513" y="-2"/>
            <a:ext cx="4945488"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Switching and Information Costs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015958" y="6488668"/>
            <a:ext cx="21760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Kodak (U.S.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84FD95F-D14F-A384-1B64-1623BB952807}"/>
              </a:ext>
            </a:extLst>
          </p:cNvPr>
          <p:cNvPicPr>
            <a:picLocks noChangeAspect="1"/>
          </p:cNvPicPr>
          <p:nvPr/>
        </p:nvPicPr>
        <p:blipFill>
          <a:blip r:embed="rId2"/>
          <a:stretch>
            <a:fillRect/>
          </a:stretch>
        </p:blipFill>
        <p:spPr>
          <a:xfrm>
            <a:off x="191089" y="209004"/>
            <a:ext cx="3937669" cy="6491834"/>
          </a:xfrm>
          <a:prstGeom prst="rect">
            <a:avLst/>
          </a:prstGeom>
          <a:ln w="6350">
            <a:solidFill>
              <a:schemeClr val="bg2"/>
            </a:solidFill>
          </a:ln>
        </p:spPr>
      </p:pic>
      <p:sp>
        <p:nvSpPr>
          <p:cNvPr id="8" name="Text Box 5">
            <a:extLst>
              <a:ext uri="{FF2B5EF4-FFF2-40B4-BE49-F238E27FC236}">
                <a16:creationId xmlns:a16="http://schemas.microsoft.com/office/drawing/2014/main" id="{7E140710-E6FE-5782-F486-3867F01CA170}"/>
              </a:ext>
            </a:extLst>
          </p:cNvPr>
          <p:cNvSpPr txBox="1">
            <a:spLocks noChangeArrowheads="1"/>
          </p:cNvSpPr>
          <p:nvPr/>
        </p:nvSpPr>
        <p:spPr bwMode="auto">
          <a:xfrm>
            <a:off x="993884" y="1685206"/>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Respondents offer a forceful reason why Kodak’s theory, although perhaps intuitively appealing, may not accurately explain the behavior of the primary and derivative markets for complex durable goods: the existence of significant information and switching costs. These costs could create a less responsive connection between service and parts prices and equipment sales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81411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73900" y="-2"/>
            <a:ext cx="511810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U.S. Mobile Vendor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8470900" y="6488668"/>
            <a:ext cx="37211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(Visited 18 Nov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F2938C8D-F4B2-48FD-9788-B079B5BD85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42" y="209004"/>
            <a:ext cx="5935392" cy="6491834"/>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B944483D-1AD4-3747-237A-16021387DBB5}"/>
              </a:ext>
            </a:extLst>
          </p:cNvPr>
          <p:cNvPicPr>
            <a:picLocks noChangeAspect="1"/>
          </p:cNvPicPr>
          <p:nvPr/>
        </p:nvPicPr>
        <p:blipFill rotWithShape="1">
          <a:blip r:embed="rId4">
            <a:extLst>
              <a:ext uri="{28A0092B-C50C-407E-A947-70E740481C1C}">
                <a14:useLocalDpi xmlns:a14="http://schemas.microsoft.com/office/drawing/2010/main" val="0"/>
              </a:ext>
            </a:extLst>
          </a:blip>
          <a:srcRect l="5439" t="31880" r="6785" b="24971"/>
          <a:stretch/>
        </p:blipFill>
        <p:spPr>
          <a:xfrm>
            <a:off x="1938450" y="1230351"/>
            <a:ext cx="9332935" cy="5018049"/>
          </a:xfrm>
          <a:prstGeom prst="rect">
            <a:avLst/>
          </a:prstGeom>
          <a:ln w="6350">
            <a:solidFill>
              <a:schemeClr val="tx1"/>
            </a:solidFill>
          </a:ln>
        </p:spPr>
      </p:pic>
    </p:spTree>
    <p:extLst>
      <p:ext uri="{BB962C8B-B14F-4D97-AF65-F5344CB8AC3E}">
        <p14:creationId xmlns:p14="http://schemas.microsoft.com/office/powerpoint/2010/main" val="64893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375" y="-1"/>
            <a:ext cx="652462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13 Aug 2020: Epic Sues Apple (and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pic>
        <p:nvPicPr>
          <p:cNvPr id="5" name="Picture 4"/>
          <p:cNvPicPr>
            <a:picLocks noChangeAspect="1"/>
          </p:cNvPicPr>
          <p:nvPr/>
        </p:nvPicPr>
        <p:blipFill>
          <a:blip r:embed="rId3"/>
          <a:stretch>
            <a:fillRect/>
          </a:stretch>
        </p:blipFill>
        <p:spPr>
          <a:xfrm>
            <a:off x="3342105" y="440745"/>
            <a:ext cx="4795992" cy="6338674"/>
          </a:xfrm>
          <a:prstGeom prst="rect">
            <a:avLst/>
          </a:prstGeom>
          <a:ln w="6350">
            <a:solidFill>
              <a:schemeClr val="tx1"/>
            </a:solidFill>
          </a:ln>
        </p:spPr>
      </p:pic>
    </p:spTree>
    <p:extLst>
      <p:ext uri="{BB962C8B-B14F-4D97-AF65-F5344CB8AC3E}">
        <p14:creationId xmlns:p14="http://schemas.microsoft.com/office/powerpoint/2010/main" val="269247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Drafting the Complaint</a:t>
            </a:r>
          </a:p>
        </p:txBody>
      </p:sp>
      <p:sp>
        <p:nvSpPr>
          <p:cNvPr id="3" name="Content Placeholder 2"/>
          <p:cNvSpPr>
            <a:spLocks noGrp="1"/>
          </p:cNvSpPr>
          <p:nvPr>
            <p:ph idx="1"/>
          </p:nvPr>
        </p:nvSpPr>
        <p:spPr/>
        <p:txBody>
          <a:bodyPr/>
          <a:lstStyle/>
          <a:p>
            <a:r>
              <a:rPr lang="en-US" dirty="0"/>
              <a:t>Questions</a:t>
            </a:r>
          </a:p>
          <a:p>
            <a:pPr lvl="1"/>
            <a:r>
              <a:rPr lang="en-US" dirty="0"/>
              <a:t>How should markets be defined in a possible complaint by Epic against Apple? Product? Geographic?</a:t>
            </a:r>
          </a:p>
          <a:p>
            <a:pPr lvl="1"/>
            <a:r>
              <a:rPr lang="en-US" dirty="0"/>
              <a:t>What are the theories of liability that should be alleged?</a:t>
            </a:r>
          </a:p>
          <a:p>
            <a:endParaRPr lang="en-US" dirty="0"/>
          </a:p>
        </p:txBody>
      </p:sp>
      <p:sp>
        <p:nvSpPr>
          <p:cNvPr id="5" name="Slide Number Placeholder 4"/>
          <p:cNvSpPr>
            <a:spLocks noGrp="1"/>
          </p:cNvSpPr>
          <p:nvPr>
            <p:ph type="sldNum" sz="quarter" idx="12"/>
          </p:nvPr>
        </p:nvSpPr>
        <p:spPr/>
        <p:txBody>
          <a:bodyPr/>
          <a:lstStyle/>
          <a:p>
            <a:fld id="{4E110BF0-7E17-4738-BC2E-17B46995B69D}" type="slidenum">
              <a:rPr lang="en-US" altLang="en-US" smtClean="0"/>
              <a:pPr/>
              <a:t>42</a:t>
            </a:fld>
            <a:endParaRPr lang="en-US" altLang="en-US"/>
          </a:p>
        </p:txBody>
      </p:sp>
      <p:sp>
        <p:nvSpPr>
          <p:cNvPr id="6" name="Text Box 5"/>
          <p:cNvSpPr txBox="1">
            <a:spLocks noChangeArrowheads="1"/>
          </p:cNvSpPr>
          <p:nvPr/>
        </p:nvSpPr>
        <p:spPr bwMode="auto">
          <a:xfrm>
            <a:off x="11193379" y="0"/>
            <a:ext cx="99862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2099579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6967" y="-1"/>
            <a:ext cx="5135034" cy="40640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PR Campaign: euiSHuaw6Q4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160778" y="6488668"/>
            <a:ext cx="30312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Games (13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3"/>
          <a:stretch>
            <a:fillRect/>
          </a:stretch>
        </p:blipFill>
        <p:spPr>
          <a:xfrm>
            <a:off x="141768" y="372649"/>
            <a:ext cx="6965402" cy="6328189"/>
          </a:xfrm>
          <a:prstGeom prst="rect">
            <a:avLst/>
          </a:prstGeom>
          <a:ln w="6350">
            <a:solidFill>
              <a:schemeClr val="tx1"/>
            </a:solidFill>
          </a:ln>
        </p:spPr>
      </p:pic>
      <p:pic>
        <p:nvPicPr>
          <p:cNvPr id="9" name="Picture 8"/>
          <p:cNvPicPr>
            <a:picLocks noChangeAspect="1"/>
          </p:cNvPicPr>
          <p:nvPr/>
        </p:nvPicPr>
        <p:blipFill rotWithShape="1">
          <a:blip r:embed="rId3"/>
          <a:srcRect t="8887" r="35775" b="29331"/>
          <a:stretch/>
        </p:blipFill>
        <p:spPr>
          <a:xfrm>
            <a:off x="3533567" y="1211494"/>
            <a:ext cx="5720422" cy="4999443"/>
          </a:xfrm>
          <a:prstGeom prst="rect">
            <a:avLst/>
          </a:prstGeom>
          <a:ln w="6350">
            <a:solidFill>
              <a:schemeClr val="tx1"/>
            </a:solidFill>
          </a:ln>
        </p:spPr>
      </p:pic>
    </p:spTree>
    <p:extLst>
      <p:ext uri="{BB962C8B-B14F-4D97-AF65-F5344CB8AC3E}">
        <p14:creationId xmlns:p14="http://schemas.microsoft.com/office/powerpoint/2010/main" val="133458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1613" y="-2"/>
            <a:ext cx="31003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Theories of Liability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pic>
        <p:nvPicPr>
          <p:cNvPr id="8" name="Picture 7"/>
          <p:cNvPicPr>
            <a:picLocks noChangeAspect="1"/>
          </p:cNvPicPr>
          <p:nvPr/>
        </p:nvPicPr>
        <p:blipFill>
          <a:blip r:embed="rId3"/>
          <a:stretch>
            <a:fillRect/>
          </a:stretch>
        </p:blipFill>
        <p:spPr>
          <a:xfrm>
            <a:off x="3080638" y="65879"/>
            <a:ext cx="5105212" cy="6725447"/>
          </a:xfrm>
          <a:prstGeom prst="rect">
            <a:avLst/>
          </a:prstGeom>
          <a:ln w="6350">
            <a:solidFill>
              <a:schemeClr val="tx1"/>
            </a:solidFill>
          </a:ln>
        </p:spPr>
      </p:pic>
    </p:spTree>
    <p:extLst>
      <p:ext uri="{BB962C8B-B14F-4D97-AF65-F5344CB8AC3E}">
        <p14:creationId xmlns:p14="http://schemas.microsoft.com/office/powerpoint/2010/main" val="33776988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1" y="-2"/>
            <a:ext cx="19050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Ten Counts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8320088" y="6488668"/>
            <a:ext cx="3871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Apple Complaint (13 Aug 2020)</a:t>
            </a:r>
          </a:p>
        </p:txBody>
      </p:sp>
      <p:pic>
        <p:nvPicPr>
          <p:cNvPr id="5" name="Picture 4"/>
          <p:cNvPicPr>
            <a:picLocks noChangeAspect="1"/>
          </p:cNvPicPr>
          <p:nvPr/>
        </p:nvPicPr>
        <p:blipFill>
          <a:blip r:embed="rId3"/>
          <a:stretch>
            <a:fillRect/>
          </a:stretch>
        </p:blipFill>
        <p:spPr>
          <a:xfrm>
            <a:off x="3097602" y="168012"/>
            <a:ext cx="5071284" cy="6611407"/>
          </a:xfrm>
          <a:prstGeom prst="rect">
            <a:avLst/>
          </a:prstGeom>
          <a:ln w="6350">
            <a:solidFill>
              <a:schemeClr val="tx1"/>
            </a:solidFill>
          </a:ln>
        </p:spPr>
      </p:pic>
    </p:spTree>
    <p:extLst>
      <p:ext uri="{BB962C8B-B14F-4D97-AF65-F5344CB8AC3E}">
        <p14:creationId xmlns:p14="http://schemas.microsoft.com/office/powerpoint/2010/main" val="11447576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9701" y="-2"/>
            <a:ext cx="614230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18 Nov 2020: Apple Commission Change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Apple.com (18 Nov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pple announces App Store Small Business Program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44" y="284675"/>
            <a:ext cx="5827357" cy="6416163"/>
          </a:xfrm>
          <a:prstGeom prst="rect">
            <a:avLst/>
          </a:prstGeom>
          <a:ln w="6350">
            <a:solidFill>
              <a:schemeClr val="tx1"/>
            </a:solidFill>
          </a:ln>
        </p:spPr>
      </p:pic>
      <p:pic>
        <p:nvPicPr>
          <p:cNvPr id="8" name="Picture 7" descr="Apple announces App Store Small Business Program - Appl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2993" t="34036" r="25594" b="28833"/>
          <a:stretch/>
        </p:blipFill>
        <p:spPr>
          <a:xfrm>
            <a:off x="3645787" y="1109241"/>
            <a:ext cx="6462883" cy="5139159"/>
          </a:xfrm>
          <a:prstGeom prst="rect">
            <a:avLst/>
          </a:prstGeom>
          <a:ln w="6350">
            <a:solidFill>
              <a:schemeClr val="tx1"/>
            </a:solidFill>
          </a:ln>
        </p:spPr>
      </p:pic>
    </p:spTree>
    <p:extLst>
      <p:ext uri="{BB962C8B-B14F-4D97-AF65-F5344CB8AC3E}">
        <p14:creationId xmlns:p14="http://schemas.microsoft.com/office/powerpoint/2010/main" val="78377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9887" y="-2"/>
            <a:ext cx="555211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10 Sept 2021: District Court Decision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062977" y="6488668"/>
            <a:ext cx="31290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Order (10 Sept 2021)</a:t>
            </a:r>
          </a:p>
        </p:txBody>
      </p:sp>
      <p:pic>
        <p:nvPicPr>
          <p:cNvPr id="5" name="Picture 4"/>
          <p:cNvPicPr>
            <a:picLocks noChangeAspect="1"/>
          </p:cNvPicPr>
          <p:nvPr/>
        </p:nvPicPr>
        <p:blipFill>
          <a:blip r:embed="rId3"/>
          <a:stretch>
            <a:fillRect/>
          </a:stretch>
        </p:blipFill>
        <p:spPr>
          <a:xfrm>
            <a:off x="3640764" y="434608"/>
            <a:ext cx="4793476" cy="6304077"/>
          </a:xfrm>
          <a:prstGeom prst="rect">
            <a:avLst/>
          </a:prstGeom>
          <a:ln w="6350">
            <a:solidFill>
              <a:schemeClr val="tx1"/>
            </a:solidFill>
          </a:ln>
        </p:spPr>
      </p:pic>
    </p:spTree>
    <p:extLst>
      <p:ext uri="{BB962C8B-B14F-4D97-AF65-F5344CB8AC3E}">
        <p14:creationId xmlns:p14="http://schemas.microsoft.com/office/powerpoint/2010/main" val="895239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6313" y="-1"/>
            <a:ext cx="3595688" cy="33975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Protecting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9001124" y="6488668"/>
            <a:ext cx="31908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Order (10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23020" y="169876"/>
            <a:ext cx="4930062" cy="6530961"/>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595748" y="1852916"/>
            <a:ext cx="9989539" cy="3912113"/>
          </a:xfrm>
          <a:prstGeom prst="rect">
            <a:avLst/>
          </a:prstGeom>
          <a:ln w="6350">
            <a:solidFill>
              <a:schemeClr val="tx1"/>
            </a:solidFill>
          </a:ln>
        </p:spPr>
      </p:pic>
    </p:spTree>
    <p:extLst>
      <p:ext uri="{BB962C8B-B14F-4D97-AF65-F5344CB8AC3E}">
        <p14:creationId xmlns:p14="http://schemas.microsoft.com/office/powerpoint/2010/main" val="14540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2613" y="-2"/>
            <a:ext cx="27193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Market Definition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001124" y="6488668"/>
            <a:ext cx="31908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Order (10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60771" y="209004"/>
            <a:ext cx="4900526" cy="6491834"/>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1322863" y="1839596"/>
            <a:ext cx="10400069" cy="4408804"/>
          </a:xfrm>
          <a:prstGeom prst="rect">
            <a:avLst/>
          </a:prstGeom>
          <a:ln w="6350">
            <a:solidFill>
              <a:schemeClr val="tx1"/>
            </a:solidFill>
          </a:ln>
        </p:spPr>
      </p:pic>
    </p:spTree>
    <p:extLst>
      <p:ext uri="{BB962C8B-B14F-4D97-AF65-F5344CB8AC3E}">
        <p14:creationId xmlns:p14="http://schemas.microsoft.com/office/powerpoint/2010/main" val="370252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4282" y="-2"/>
            <a:ext cx="626771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Can’t Do SJ Here Given Market Questions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10015958" y="6488668"/>
            <a:ext cx="21760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Kodak (U.S.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324E207-1793-A82A-3B6C-471C9F381D85}"/>
              </a:ext>
            </a:extLst>
          </p:cNvPr>
          <p:cNvPicPr>
            <a:picLocks noChangeAspect="1"/>
          </p:cNvPicPr>
          <p:nvPr/>
        </p:nvPicPr>
        <p:blipFill>
          <a:blip r:embed="rId2"/>
          <a:stretch>
            <a:fillRect/>
          </a:stretch>
        </p:blipFill>
        <p:spPr>
          <a:xfrm>
            <a:off x="184509" y="209004"/>
            <a:ext cx="4042691" cy="6491834"/>
          </a:xfrm>
          <a:prstGeom prst="rect">
            <a:avLst/>
          </a:prstGeom>
          <a:ln w="6350">
            <a:solidFill>
              <a:schemeClr val="bg2"/>
            </a:solidFill>
          </a:ln>
        </p:spPr>
      </p:pic>
      <p:sp>
        <p:nvSpPr>
          <p:cNvPr id="8" name="Text Box 5">
            <a:extLst>
              <a:ext uri="{FF2B5EF4-FFF2-40B4-BE49-F238E27FC236}">
                <a16:creationId xmlns:a16="http://schemas.microsoft.com/office/drawing/2014/main" id="{74038FDC-5C28-1855-6984-1187CCA8C9AF}"/>
              </a:ext>
            </a:extLst>
          </p:cNvPr>
          <p:cNvSpPr txBox="1">
            <a:spLocks noChangeArrowheads="1"/>
          </p:cNvSpPr>
          <p:nvPr/>
        </p:nvSpPr>
        <p:spPr bwMode="auto">
          <a:xfrm>
            <a:off x="931777" y="1659285"/>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In sum, there is a question of fact whether information costs and switching costs foil the simple assumption that the equipment and service markets act as pure complements to one another</a:t>
            </a:r>
            <a:r>
              <a:rPr lang="en-US" sz="3200" dirty="0"/>
              <a:t>. We conclude, then, that Kodak has failed to demonstrate that respondents’ inference of market power in the service and parts markets is unreasonable, and that, consequently, Kodak is entitled to summary judgment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83453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7888" y="-2"/>
            <a:ext cx="62341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 Isn’t a Monopolist on this Evidence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001124" y="6488668"/>
            <a:ext cx="31908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Order (10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44730" y="209004"/>
            <a:ext cx="4900526" cy="6491834"/>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208503" y="2985140"/>
            <a:ext cx="10764422" cy="2958460"/>
          </a:xfrm>
          <a:prstGeom prst="rect">
            <a:avLst/>
          </a:prstGeom>
          <a:ln w="6350">
            <a:solidFill>
              <a:schemeClr val="tx1"/>
            </a:solidFill>
          </a:ln>
        </p:spPr>
      </p:pic>
    </p:spTree>
    <p:extLst>
      <p:ext uri="{BB962C8B-B14F-4D97-AF65-F5344CB8AC3E}">
        <p14:creationId xmlns:p14="http://schemas.microsoft.com/office/powerpoint/2010/main" val="17763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5861" y="-2"/>
            <a:ext cx="76661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But Apple Limits on Steering Violate California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001124" y="6488668"/>
            <a:ext cx="31908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Order (10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08997" y="464150"/>
            <a:ext cx="4701257" cy="6192513"/>
          </a:xfrm>
          <a:prstGeom prst="rect">
            <a:avLst/>
          </a:prstGeom>
          <a:ln w="6350">
            <a:solidFill>
              <a:schemeClr val="tx1"/>
            </a:solidFill>
          </a:ln>
        </p:spPr>
      </p:pic>
      <p:pic>
        <p:nvPicPr>
          <p:cNvPr id="8" name="Picture 7"/>
          <p:cNvPicPr>
            <a:picLocks noChangeAspect="1"/>
          </p:cNvPicPr>
          <p:nvPr/>
        </p:nvPicPr>
        <p:blipFill>
          <a:blip r:embed="rId4"/>
          <a:stretch>
            <a:fillRect/>
          </a:stretch>
        </p:blipFill>
        <p:spPr>
          <a:xfrm>
            <a:off x="1240528" y="3893530"/>
            <a:ext cx="10742475" cy="1717963"/>
          </a:xfrm>
          <a:prstGeom prst="rect">
            <a:avLst/>
          </a:prstGeom>
          <a:ln w="6350">
            <a:solidFill>
              <a:schemeClr val="tx1"/>
            </a:solidFill>
          </a:ln>
        </p:spPr>
      </p:pic>
    </p:spTree>
    <p:extLst>
      <p:ext uri="{BB962C8B-B14F-4D97-AF65-F5344CB8AC3E}">
        <p14:creationId xmlns:p14="http://schemas.microsoft.com/office/powerpoint/2010/main" val="214622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3067" y="-1"/>
            <a:ext cx="33189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Permanent Injunction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580032" y="6488668"/>
            <a:ext cx="26119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(10 Sept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425A02E-2A6B-6A25-39DA-F7EC3831BF26}"/>
              </a:ext>
            </a:extLst>
          </p:cNvPr>
          <p:cNvPicPr>
            <a:picLocks noChangeAspect="1"/>
          </p:cNvPicPr>
          <p:nvPr/>
        </p:nvPicPr>
        <p:blipFill>
          <a:blip r:embed="rId2"/>
          <a:stretch>
            <a:fillRect/>
          </a:stretch>
        </p:blipFill>
        <p:spPr>
          <a:xfrm>
            <a:off x="241346" y="209004"/>
            <a:ext cx="4914372" cy="6491834"/>
          </a:xfrm>
          <a:prstGeom prst="rect">
            <a:avLst/>
          </a:prstGeom>
          <a:ln w="6350">
            <a:solidFill>
              <a:schemeClr val="tx1"/>
            </a:solidFill>
          </a:ln>
        </p:spPr>
      </p:pic>
      <p:pic>
        <p:nvPicPr>
          <p:cNvPr id="8" name="Picture 7">
            <a:extLst>
              <a:ext uri="{FF2B5EF4-FFF2-40B4-BE49-F238E27FC236}">
                <a16:creationId xmlns:a16="http://schemas.microsoft.com/office/drawing/2014/main" id="{9568A1C3-43B7-A2CB-B4A5-C0D6AA50F951}"/>
              </a:ext>
            </a:extLst>
          </p:cNvPr>
          <p:cNvPicPr>
            <a:picLocks noChangeAspect="1"/>
          </p:cNvPicPr>
          <p:nvPr/>
        </p:nvPicPr>
        <p:blipFill>
          <a:blip r:embed="rId2"/>
          <a:srcRect l="14385" t="36758" r="3837" b="38644"/>
          <a:stretch>
            <a:fillRect/>
          </a:stretch>
        </p:blipFill>
        <p:spPr>
          <a:xfrm>
            <a:off x="2109810" y="1939196"/>
            <a:ext cx="9174432" cy="3645333"/>
          </a:xfrm>
          <a:prstGeom prst="rect">
            <a:avLst/>
          </a:prstGeom>
          <a:ln w="6350">
            <a:solidFill>
              <a:schemeClr val="tx1"/>
            </a:solidFill>
          </a:ln>
        </p:spPr>
      </p:pic>
    </p:spTree>
    <p:extLst>
      <p:ext uri="{BB962C8B-B14F-4D97-AF65-F5344CB8AC3E}">
        <p14:creationId xmlns:p14="http://schemas.microsoft.com/office/powerpoint/2010/main" val="65821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10338" y="-2"/>
            <a:ext cx="49816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24 Apr 2023: Ninth Circuit Ruling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127067" y="6488668"/>
            <a:ext cx="30649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pic>
        <p:nvPicPr>
          <p:cNvPr id="3" name="Picture 2">
            <a:extLst>
              <a:ext uri="{FF2B5EF4-FFF2-40B4-BE49-F238E27FC236}">
                <a16:creationId xmlns:a16="http://schemas.microsoft.com/office/drawing/2014/main" id="{CA7E3285-0D45-8C39-D987-6E27AFFF003E}"/>
              </a:ext>
            </a:extLst>
          </p:cNvPr>
          <p:cNvPicPr>
            <a:picLocks noChangeAspect="1"/>
          </p:cNvPicPr>
          <p:nvPr/>
        </p:nvPicPr>
        <p:blipFill>
          <a:blip r:embed="rId2"/>
          <a:stretch>
            <a:fillRect/>
          </a:stretch>
        </p:blipFill>
        <p:spPr>
          <a:xfrm>
            <a:off x="2890248" y="209004"/>
            <a:ext cx="4107825" cy="6491834"/>
          </a:xfrm>
          <a:prstGeom prst="rect">
            <a:avLst/>
          </a:prstGeom>
          <a:ln w="6350">
            <a:solidFill>
              <a:schemeClr val="tx1"/>
            </a:solidFill>
          </a:ln>
        </p:spPr>
      </p:pic>
    </p:spTree>
    <p:extLst>
      <p:ext uri="{BB962C8B-B14F-4D97-AF65-F5344CB8AC3E}">
        <p14:creationId xmlns:p14="http://schemas.microsoft.com/office/powerpoint/2010/main" val="3494345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2834" y="-2"/>
            <a:ext cx="45591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Success of the App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025467" y="6488668"/>
            <a:ext cx="3166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67A82CD5-E789-7214-5DAB-9206BD511DAF}"/>
              </a:ext>
            </a:extLst>
          </p:cNvPr>
          <p:cNvPicPr>
            <a:picLocks noChangeAspect="1"/>
          </p:cNvPicPr>
          <p:nvPr/>
        </p:nvPicPr>
        <p:blipFill>
          <a:blip r:embed="rId2"/>
          <a:stretch>
            <a:fillRect/>
          </a:stretch>
        </p:blipFill>
        <p:spPr>
          <a:xfrm>
            <a:off x="224962" y="209004"/>
            <a:ext cx="4208003" cy="6491834"/>
          </a:xfrm>
          <a:prstGeom prst="rect">
            <a:avLst/>
          </a:prstGeom>
          <a:ln w="6350">
            <a:solidFill>
              <a:schemeClr val="tx1"/>
            </a:solidFill>
          </a:ln>
        </p:spPr>
      </p:pic>
      <p:pic>
        <p:nvPicPr>
          <p:cNvPr id="5" name="Picture 4">
            <a:extLst>
              <a:ext uri="{FF2B5EF4-FFF2-40B4-BE49-F238E27FC236}">
                <a16:creationId xmlns:a16="http://schemas.microsoft.com/office/drawing/2014/main" id="{A0C570D3-0C3E-D597-66D3-7668D5C5ED33}"/>
              </a:ext>
            </a:extLst>
          </p:cNvPr>
          <p:cNvPicPr>
            <a:picLocks noChangeAspect="1"/>
          </p:cNvPicPr>
          <p:nvPr/>
        </p:nvPicPr>
        <p:blipFill>
          <a:blip r:embed="rId3"/>
          <a:stretch>
            <a:fillRect/>
          </a:stretch>
        </p:blipFill>
        <p:spPr>
          <a:xfrm>
            <a:off x="2509900" y="1610377"/>
            <a:ext cx="7797197" cy="4034840"/>
          </a:xfrm>
          <a:prstGeom prst="rect">
            <a:avLst/>
          </a:prstGeom>
          <a:ln w="6350">
            <a:solidFill>
              <a:schemeClr val="tx1"/>
            </a:solidFill>
          </a:ln>
        </p:spPr>
      </p:pic>
    </p:spTree>
    <p:extLst>
      <p:ext uri="{BB962C8B-B14F-4D97-AF65-F5344CB8AC3E}">
        <p14:creationId xmlns:p14="http://schemas.microsoft.com/office/powerpoint/2010/main" val="408050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328" y="-2"/>
            <a:ext cx="246567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IP Monetization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046633" y="6488668"/>
            <a:ext cx="3145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D1AD705B-6AE3-6E18-C8C0-3E021BC84917}"/>
              </a:ext>
            </a:extLst>
          </p:cNvPr>
          <p:cNvPicPr>
            <a:picLocks noChangeAspect="1"/>
          </p:cNvPicPr>
          <p:nvPr/>
        </p:nvPicPr>
        <p:blipFill>
          <a:blip r:embed="rId2"/>
          <a:stretch>
            <a:fillRect/>
          </a:stretch>
        </p:blipFill>
        <p:spPr>
          <a:xfrm>
            <a:off x="326195" y="209004"/>
            <a:ext cx="4116771" cy="6491834"/>
          </a:xfrm>
          <a:prstGeom prst="rect">
            <a:avLst/>
          </a:prstGeom>
          <a:ln w="6350">
            <a:solidFill>
              <a:schemeClr val="tx1"/>
            </a:solidFill>
          </a:ln>
        </p:spPr>
      </p:pic>
      <p:sp>
        <p:nvSpPr>
          <p:cNvPr id="8" name="Text Box 5">
            <a:extLst>
              <a:ext uri="{FF2B5EF4-FFF2-40B4-BE49-F238E27FC236}">
                <a16:creationId xmlns:a16="http://schemas.microsoft.com/office/drawing/2014/main" id="{F19AF216-45CB-234B-34AC-F89FB1722583}"/>
              </a:ext>
            </a:extLst>
          </p:cNvPr>
          <p:cNvSpPr txBox="1">
            <a:spLocks noChangeArrowheads="1"/>
          </p:cNvSpPr>
          <p:nvPr/>
        </p:nvSpPr>
        <p:spPr bwMode="auto">
          <a:xfrm>
            <a:off x="1045803" y="1369216"/>
            <a:ext cx="11007027" cy="403187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By agreeing to the DPLA, developers unlock access to Apple’s vast consumer base—the over 1 billion users that make up about 15% of global smartphone users. They also receive tools that facilitate the development of iOS aps, including advanced application-programming interfaces, beta software, and an app-testing software. </a:t>
            </a:r>
            <a:r>
              <a:rPr lang="en-US" sz="3200" b="1" dirty="0">
                <a:solidFill>
                  <a:schemeClr val="accent4">
                    <a:lumMod val="50000"/>
                    <a:lumOff val="50000"/>
                  </a:schemeClr>
                </a:solidFill>
              </a:rPr>
              <a:t>In essence, Apple uses the DPLA to license its IP to developers in exchange for a $99 fee and an ongoing 30% commission on developers’ iOS revenue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06365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3767" y="-2"/>
            <a:ext cx="27982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 Open Platform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021233" y="6488668"/>
            <a:ext cx="31707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746E29C7-2E5C-3F8A-D6F7-87C14A82615F}"/>
              </a:ext>
            </a:extLst>
          </p:cNvPr>
          <p:cNvPicPr>
            <a:picLocks noChangeAspect="1"/>
          </p:cNvPicPr>
          <p:nvPr/>
        </p:nvPicPr>
        <p:blipFill>
          <a:blip r:embed="rId2"/>
          <a:stretch>
            <a:fillRect/>
          </a:stretch>
        </p:blipFill>
        <p:spPr>
          <a:xfrm>
            <a:off x="246356" y="242811"/>
            <a:ext cx="4121959" cy="6458027"/>
          </a:xfrm>
          <a:prstGeom prst="rect">
            <a:avLst/>
          </a:prstGeom>
          <a:ln w="6350">
            <a:solidFill>
              <a:schemeClr val="tx1"/>
            </a:solidFill>
          </a:ln>
        </p:spPr>
      </p:pic>
      <p:sp>
        <p:nvSpPr>
          <p:cNvPr id="8" name="Text Box 5">
            <a:extLst>
              <a:ext uri="{FF2B5EF4-FFF2-40B4-BE49-F238E27FC236}">
                <a16:creationId xmlns:a16="http://schemas.microsoft.com/office/drawing/2014/main" id="{C8159E27-9F0B-89E2-0688-511EDCB96C82}"/>
              </a:ext>
            </a:extLst>
          </p:cNvPr>
          <p:cNvSpPr txBox="1">
            <a:spLocks noChangeArrowheads="1"/>
          </p:cNvSpPr>
          <p:nvPr/>
        </p:nvSpPr>
        <p:spPr bwMode="auto">
          <a:xfrm>
            <a:off x="1011936" y="2991878"/>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Epic’s requested relief, though somewhat vague, would essentially convert iOS into an entirely open platform: Developers would be free to distribute apps through any means they wish and use any in-app payment processor they choose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80638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9567" y="-2"/>
            <a:ext cx="465243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Epic Doesn’t Want to Pay for 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025467" y="6488668"/>
            <a:ext cx="3166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746E29C7-2E5C-3F8A-D6F7-87C14A82615F}"/>
              </a:ext>
            </a:extLst>
          </p:cNvPr>
          <p:cNvPicPr>
            <a:picLocks noChangeAspect="1"/>
          </p:cNvPicPr>
          <p:nvPr/>
        </p:nvPicPr>
        <p:blipFill>
          <a:blip r:embed="rId2"/>
          <a:stretch>
            <a:fillRect/>
          </a:stretch>
        </p:blipFill>
        <p:spPr>
          <a:xfrm>
            <a:off x="246356" y="242811"/>
            <a:ext cx="4121959" cy="6458027"/>
          </a:xfrm>
          <a:prstGeom prst="rect">
            <a:avLst/>
          </a:prstGeom>
          <a:ln w="6350">
            <a:solidFill>
              <a:schemeClr val="tx1"/>
            </a:solidFill>
          </a:ln>
        </p:spPr>
      </p:pic>
      <p:sp>
        <p:nvSpPr>
          <p:cNvPr id="8" name="Text Box 5">
            <a:extLst>
              <a:ext uri="{FF2B5EF4-FFF2-40B4-BE49-F238E27FC236}">
                <a16:creationId xmlns:a16="http://schemas.microsoft.com/office/drawing/2014/main" id="{C8159E27-9F0B-89E2-0688-511EDCB96C82}"/>
              </a:ext>
            </a:extLst>
          </p:cNvPr>
          <p:cNvSpPr txBox="1">
            <a:spLocks noChangeArrowheads="1"/>
          </p:cNvSpPr>
          <p:nvPr/>
        </p:nvSpPr>
        <p:spPr bwMode="auto">
          <a:xfrm>
            <a:off x="1011936" y="3051145"/>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Taken together, this relief would create a pathway for developers to bypass Apple’s 30% commission altogether, though Epic made open-ended assurances at trial that its relief would allow Apple to collect a commission—just not in the manner that the DPLA establishes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93579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4867" y="-2"/>
            <a:ext cx="5427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Does Apple Get Paid for its 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076267" y="6488668"/>
            <a:ext cx="31157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6FCD14DC-2C61-92D8-2982-E54E9D6B76EB}"/>
              </a:ext>
            </a:extLst>
          </p:cNvPr>
          <p:cNvPicPr>
            <a:picLocks noChangeAspect="1"/>
          </p:cNvPicPr>
          <p:nvPr/>
        </p:nvPicPr>
        <p:blipFill>
          <a:blip r:embed="rId2"/>
          <a:stretch>
            <a:fillRect/>
          </a:stretch>
        </p:blipFill>
        <p:spPr>
          <a:xfrm>
            <a:off x="283851" y="209004"/>
            <a:ext cx="4093633" cy="6491834"/>
          </a:xfrm>
          <a:prstGeom prst="rect">
            <a:avLst/>
          </a:prstGeom>
          <a:ln w="6350">
            <a:solidFill>
              <a:schemeClr val="tx1">
                <a:lumMod val="95000"/>
                <a:lumOff val="5000"/>
              </a:schemeClr>
            </a:solidFill>
          </a:ln>
        </p:spPr>
      </p:pic>
      <p:sp>
        <p:nvSpPr>
          <p:cNvPr id="8" name="Text Box 5">
            <a:extLst>
              <a:ext uri="{FF2B5EF4-FFF2-40B4-BE49-F238E27FC236}">
                <a16:creationId xmlns:a16="http://schemas.microsoft.com/office/drawing/2014/main" id="{16505604-AA9D-1FAC-97CC-42D577CDACE7}"/>
              </a:ext>
            </a:extLst>
          </p:cNvPr>
          <p:cNvSpPr txBox="1">
            <a:spLocks noChangeArrowheads="1"/>
          </p:cNvSpPr>
          <p:nvPr/>
        </p:nvSpPr>
        <p:spPr bwMode="auto">
          <a:xfrm>
            <a:off x="1011936" y="1614749"/>
            <a:ext cx="11007027" cy="3046988"/>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 </a:t>
            </a:r>
            <a:r>
              <a:rPr lang="en-US" sz="3200" b="1" dirty="0">
                <a:solidFill>
                  <a:schemeClr val="accent4">
                    <a:lumMod val="50000"/>
                    <a:lumOff val="50000"/>
                  </a:schemeClr>
                </a:solidFill>
                <a:cs typeface="Times New Roman" panose="02020603050405020304" pitchFamily="18" charset="0"/>
              </a:rPr>
              <a:t>[T</a:t>
            </a:r>
            <a:r>
              <a:rPr lang="en-US" sz="3200" b="1" dirty="0">
                <a:solidFill>
                  <a:schemeClr val="accent4">
                    <a:lumMod val="50000"/>
                    <a:lumOff val="50000"/>
                  </a:schemeClr>
                </a:solidFill>
              </a:rPr>
              <a:t>]here was little in the record showing how Epic envisioned Apple accomplishing its IP-compensation goal through the proposed LRA. Because the court upheld the app-distribution restriction, Apple would still be entitled to its 30% commission on in-app purchases within apps downloaded from the App Store</a:t>
            </a:r>
            <a:r>
              <a:rPr lang="en-US" sz="3200" dirty="0"/>
              <a: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69076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4867" y="-2"/>
            <a:ext cx="54271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Does Apple Get Paid for its IP?</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017000" y="6488668"/>
            <a:ext cx="3175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6FCD14DC-2C61-92D8-2982-E54E9D6B76EB}"/>
              </a:ext>
            </a:extLst>
          </p:cNvPr>
          <p:cNvPicPr>
            <a:picLocks noChangeAspect="1"/>
          </p:cNvPicPr>
          <p:nvPr/>
        </p:nvPicPr>
        <p:blipFill>
          <a:blip r:embed="rId2"/>
          <a:stretch>
            <a:fillRect/>
          </a:stretch>
        </p:blipFill>
        <p:spPr>
          <a:xfrm>
            <a:off x="283851" y="209004"/>
            <a:ext cx="4093633" cy="6491834"/>
          </a:xfrm>
          <a:prstGeom prst="rect">
            <a:avLst/>
          </a:prstGeom>
          <a:ln w="6350">
            <a:solidFill>
              <a:schemeClr val="tx1">
                <a:lumMod val="95000"/>
                <a:lumOff val="5000"/>
              </a:schemeClr>
            </a:solidFill>
          </a:ln>
        </p:spPr>
      </p:pic>
      <p:sp>
        <p:nvSpPr>
          <p:cNvPr id="8" name="Text Box 5">
            <a:extLst>
              <a:ext uri="{FF2B5EF4-FFF2-40B4-BE49-F238E27FC236}">
                <a16:creationId xmlns:a16="http://schemas.microsoft.com/office/drawing/2014/main" id="{16505604-AA9D-1FAC-97CC-42D577CDACE7}"/>
              </a:ext>
            </a:extLst>
          </p:cNvPr>
          <p:cNvSpPr txBox="1">
            <a:spLocks noChangeArrowheads="1"/>
          </p:cNvSpPr>
          <p:nvPr/>
        </p:nvSpPr>
        <p:spPr bwMode="auto">
          <a:xfrm>
            <a:off x="1011936" y="1614749"/>
            <a:ext cx="11007027" cy="3046988"/>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On its own initiative, </a:t>
            </a:r>
            <a:r>
              <a:rPr lang="en-US" sz="3200" b="1" dirty="0">
                <a:solidFill>
                  <a:schemeClr val="accent4">
                    <a:lumMod val="50000"/>
                    <a:lumOff val="50000"/>
                  </a:schemeClr>
                </a:solidFill>
              </a:rPr>
              <a:t>the district court floated the idea of Apple permitting multiple in-app payment processors while reserving a right to audit developers to ensure compliance with the 30% commission. But it quickly rejected that as an alternative because it ‘would seemingly impose both increased monetary and time costs.</a:t>
            </a:r>
            <a:r>
              <a:rPr lang="en-US" sz="3200" dirty="0"/>
              <a: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917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572" y="-1"/>
            <a:ext cx="668842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Kodak Seems to Exercise Market Power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10015958" y="6488668"/>
            <a:ext cx="217604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Kodak (U.S. 1992)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324E207-1793-A82A-3B6C-471C9F381D85}"/>
              </a:ext>
            </a:extLst>
          </p:cNvPr>
          <p:cNvPicPr>
            <a:picLocks noChangeAspect="1"/>
          </p:cNvPicPr>
          <p:nvPr/>
        </p:nvPicPr>
        <p:blipFill>
          <a:blip r:embed="rId2"/>
          <a:stretch>
            <a:fillRect/>
          </a:stretch>
        </p:blipFill>
        <p:spPr>
          <a:xfrm>
            <a:off x="184509" y="209004"/>
            <a:ext cx="4042691" cy="6491834"/>
          </a:xfrm>
          <a:prstGeom prst="rect">
            <a:avLst/>
          </a:prstGeom>
          <a:ln w="6350">
            <a:solidFill>
              <a:schemeClr val="bg2"/>
            </a:solidFill>
          </a:ln>
        </p:spPr>
      </p:pic>
      <p:sp>
        <p:nvSpPr>
          <p:cNvPr id="8" name="Text Box 5">
            <a:extLst>
              <a:ext uri="{FF2B5EF4-FFF2-40B4-BE49-F238E27FC236}">
                <a16:creationId xmlns:a16="http://schemas.microsoft.com/office/drawing/2014/main" id="{74038FDC-5C28-1855-6984-1187CCA8C9AF}"/>
              </a:ext>
            </a:extLst>
          </p:cNvPr>
          <p:cNvSpPr txBox="1">
            <a:spLocks noChangeArrowheads="1"/>
          </p:cNvSpPr>
          <p:nvPr/>
        </p:nvSpPr>
        <p:spPr bwMode="auto">
          <a:xfrm>
            <a:off x="828746" y="2988495"/>
            <a:ext cx="11007027" cy="156966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It is clearly reasonable to infer that Kodak has market power to raise prices and drive out competition in the aftermarkets, since respondents offer direct evidence that Kodak did so</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00564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8366" y="-2"/>
            <a:ext cx="663363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Apple’s Procompetitive Rationales: Security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021233" y="6488668"/>
            <a:ext cx="31707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8EF50D98-2C9C-91AE-7674-6F491A1C46BA}"/>
              </a:ext>
            </a:extLst>
          </p:cNvPr>
          <p:cNvPicPr>
            <a:picLocks noChangeAspect="1"/>
          </p:cNvPicPr>
          <p:nvPr/>
        </p:nvPicPr>
        <p:blipFill>
          <a:blip r:embed="rId2"/>
          <a:stretch>
            <a:fillRect/>
          </a:stretch>
        </p:blipFill>
        <p:spPr>
          <a:xfrm>
            <a:off x="216836" y="209004"/>
            <a:ext cx="4157592" cy="6491834"/>
          </a:xfrm>
          <a:prstGeom prst="rect">
            <a:avLst/>
          </a:prstGeom>
          <a:ln w="6350">
            <a:solidFill>
              <a:schemeClr val="tx2"/>
            </a:solidFill>
          </a:ln>
        </p:spPr>
      </p:pic>
      <p:sp>
        <p:nvSpPr>
          <p:cNvPr id="8" name="Text Box 5">
            <a:extLst>
              <a:ext uri="{FF2B5EF4-FFF2-40B4-BE49-F238E27FC236}">
                <a16:creationId xmlns:a16="http://schemas.microsoft.com/office/drawing/2014/main" id="{12BD7DF9-B08F-A4B3-5900-E4AABC4AB6CF}"/>
              </a:ext>
            </a:extLst>
          </p:cNvPr>
          <p:cNvSpPr txBox="1">
            <a:spLocks noChangeArrowheads="1"/>
          </p:cNvSpPr>
          <p:nvPr/>
        </p:nvSpPr>
        <p:spPr bwMode="auto">
          <a:xfrm>
            <a:off x="880173" y="2624007"/>
            <a:ext cx="11007027" cy="3046988"/>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Here, the district court accepted two sets of rationales as non-pretextual and legally cognizable. </a:t>
            </a:r>
            <a:r>
              <a:rPr lang="en-US" sz="3200" b="1" dirty="0">
                <a:solidFill>
                  <a:schemeClr val="accent4">
                    <a:lumMod val="50000"/>
                    <a:lumOff val="50000"/>
                  </a:schemeClr>
                </a:solidFill>
              </a:rPr>
              <a:t>First, it found that Apple implemented the restrictions to improve device security and user privacy—thereby enhancing consumer appeal and differentiating iOS devices and the App Store from those products’ respective competitors</a:t>
            </a:r>
            <a:r>
              <a:rPr lang="en-US" sz="3200" dirty="0"/>
              <a: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41994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5033" y="-1"/>
            <a:ext cx="70569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Apple’s Procompetitive Rationales: IP Payment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9038167" y="6488668"/>
            <a:ext cx="31538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8EF50D98-2C9C-91AE-7674-6F491A1C46BA}"/>
              </a:ext>
            </a:extLst>
          </p:cNvPr>
          <p:cNvPicPr>
            <a:picLocks noChangeAspect="1"/>
          </p:cNvPicPr>
          <p:nvPr/>
        </p:nvPicPr>
        <p:blipFill>
          <a:blip r:embed="rId2"/>
          <a:stretch>
            <a:fillRect/>
          </a:stretch>
        </p:blipFill>
        <p:spPr>
          <a:xfrm>
            <a:off x="216836" y="209004"/>
            <a:ext cx="4157592" cy="6491834"/>
          </a:xfrm>
          <a:prstGeom prst="rect">
            <a:avLst/>
          </a:prstGeom>
          <a:ln w="6350">
            <a:solidFill>
              <a:schemeClr val="tx2"/>
            </a:solidFill>
          </a:ln>
        </p:spPr>
      </p:pic>
      <p:sp>
        <p:nvSpPr>
          <p:cNvPr id="8" name="Text Box 5">
            <a:extLst>
              <a:ext uri="{FF2B5EF4-FFF2-40B4-BE49-F238E27FC236}">
                <a16:creationId xmlns:a16="http://schemas.microsoft.com/office/drawing/2014/main" id="{12BD7DF9-B08F-A4B3-5900-E4AABC4AB6CF}"/>
              </a:ext>
            </a:extLst>
          </p:cNvPr>
          <p:cNvSpPr txBox="1">
            <a:spLocks noChangeArrowheads="1"/>
          </p:cNvSpPr>
          <p:nvPr/>
        </p:nvSpPr>
        <p:spPr bwMode="auto">
          <a:xfrm>
            <a:off x="1088861" y="3541455"/>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Second, </a:t>
            </a:r>
            <a:r>
              <a:rPr lang="en-US" sz="3200" b="1" dirty="0">
                <a:solidFill>
                  <a:schemeClr val="accent4">
                    <a:lumMod val="50000"/>
                    <a:lumOff val="50000"/>
                  </a:schemeClr>
                </a:solidFill>
              </a:rPr>
              <a:t>the court </a:t>
            </a:r>
            <a:r>
              <a:rPr lang="en-US" sz="3200" b="1" i="1" dirty="0">
                <a:solidFill>
                  <a:schemeClr val="accent4">
                    <a:lumMod val="50000"/>
                    <a:lumOff val="50000"/>
                  </a:schemeClr>
                </a:solidFill>
              </a:rPr>
              <a:t>partially </a:t>
            </a:r>
            <a:r>
              <a:rPr lang="en-US" sz="3200" b="1" dirty="0">
                <a:solidFill>
                  <a:schemeClr val="accent4">
                    <a:lumMod val="50000"/>
                    <a:lumOff val="50000"/>
                  </a:schemeClr>
                </a:solidFill>
              </a:rPr>
              <a:t>accepted Apple’s argument that it implemented the restrictions to be compensated for its IP investment. While the court credited the IP-compensation rationale generally, it rejected the rationale ‘with respect to the 30% commission rate specifically.’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63540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901" y="-2"/>
            <a:ext cx="43811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Business Model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046633" y="6488668"/>
            <a:ext cx="3145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238D96AC-7769-6736-A4ED-59BBB054290F}"/>
              </a:ext>
            </a:extLst>
          </p:cNvPr>
          <p:cNvPicPr>
            <a:picLocks noChangeAspect="1"/>
          </p:cNvPicPr>
          <p:nvPr/>
        </p:nvPicPr>
        <p:blipFill>
          <a:blip r:embed="rId2"/>
          <a:stretch>
            <a:fillRect/>
          </a:stretch>
        </p:blipFill>
        <p:spPr>
          <a:xfrm>
            <a:off x="260290" y="209004"/>
            <a:ext cx="4134812" cy="6491834"/>
          </a:xfrm>
          <a:prstGeom prst="rect">
            <a:avLst/>
          </a:prstGeom>
          <a:ln w="6350">
            <a:solidFill>
              <a:schemeClr val="tx1">
                <a:lumMod val="95000"/>
                <a:lumOff val="5000"/>
              </a:schemeClr>
            </a:solidFill>
          </a:ln>
        </p:spPr>
      </p:pic>
      <p:sp>
        <p:nvSpPr>
          <p:cNvPr id="8" name="Text Box 5">
            <a:extLst>
              <a:ext uri="{FF2B5EF4-FFF2-40B4-BE49-F238E27FC236}">
                <a16:creationId xmlns:a16="http://schemas.microsoft.com/office/drawing/2014/main" id="{B88C8ABA-FA23-C90E-85A8-A430D7775863}"/>
              </a:ext>
            </a:extLst>
          </p:cNvPr>
          <p:cNvSpPr txBox="1">
            <a:spLocks noChangeArrowheads="1"/>
          </p:cNvSpPr>
          <p:nvPr/>
        </p:nvSpPr>
        <p:spPr bwMode="auto">
          <a:xfrm>
            <a:off x="924683" y="1828633"/>
            <a:ext cx="11007027" cy="403187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With Apple’s restrictions in place, users are free to decide which kind of app-transaction platform to use. Users who value security and privacy can select (by purchasing an iPhone) Apple’s closed platform and pay a marginally higher price for apps. Users who place a premium on low prices can (by purchasing an Android device) select one of the several open app-transaction platforms, which provide marginally less security and privacy</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60728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901" y="-2"/>
            <a:ext cx="43811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Business Model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025467" y="6488668"/>
            <a:ext cx="31665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238D96AC-7769-6736-A4ED-59BBB054290F}"/>
              </a:ext>
            </a:extLst>
          </p:cNvPr>
          <p:cNvPicPr>
            <a:picLocks noChangeAspect="1"/>
          </p:cNvPicPr>
          <p:nvPr/>
        </p:nvPicPr>
        <p:blipFill>
          <a:blip r:embed="rId2"/>
          <a:stretch>
            <a:fillRect/>
          </a:stretch>
        </p:blipFill>
        <p:spPr>
          <a:xfrm>
            <a:off x="260290" y="209004"/>
            <a:ext cx="4134812" cy="6491834"/>
          </a:xfrm>
          <a:prstGeom prst="rect">
            <a:avLst/>
          </a:prstGeom>
          <a:ln w="6350">
            <a:solidFill>
              <a:schemeClr val="tx1">
                <a:lumMod val="95000"/>
                <a:lumOff val="5000"/>
              </a:schemeClr>
            </a:solidFill>
          </a:ln>
        </p:spPr>
      </p:pic>
      <p:sp>
        <p:nvSpPr>
          <p:cNvPr id="8" name="Text Box 5">
            <a:extLst>
              <a:ext uri="{FF2B5EF4-FFF2-40B4-BE49-F238E27FC236}">
                <a16:creationId xmlns:a16="http://schemas.microsoft.com/office/drawing/2014/main" id="{B88C8ABA-FA23-C90E-85A8-A430D7775863}"/>
              </a:ext>
            </a:extLst>
          </p:cNvPr>
          <p:cNvSpPr txBox="1">
            <a:spLocks noChangeArrowheads="1"/>
          </p:cNvSpPr>
          <p:nvPr/>
        </p:nvSpPr>
        <p:spPr bwMode="auto">
          <a:xfrm>
            <a:off x="965539" y="3352633"/>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Apple’s restrictions create a heterogenous market for app-transaction platforms which, as a result, increases </a:t>
            </a:r>
            <a:r>
              <a:rPr lang="en-US" sz="3200" b="1" dirty="0" err="1">
                <a:solidFill>
                  <a:schemeClr val="accent4">
                    <a:lumMod val="50000"/>
                    <a:lumOff val="50000"/>
                  </a:schemeClr>
                </a:solidFill>
              </a:rPr>
              <a:t>interbrand</a:t>
            </a:r>
            <a:r>
              <a:rPr lang="en-US" sz="3200" b="1" dirty="0">
                <a:solidFill>
                  <a:schemeClr val="accent4">
                    <a:lumMod val="50000"/>
                    <a:lumOff val="50000"/>
                  </a:schemeClr>
                </a:solidFill>
              </a:rPr>
              <a:t> competition—the primary goal of antitrust law</a:t>
            </a:r>
            <a:r>
              <a:rPr lang="en-US" sz="3200" dirty="0"/>
              <a:t>. </a:t>
            </a:r>
            <a:r>
              <a:rPr lang="en-US" sz="3200" i="1" dirty="0"/>
              <a:t>See, e.g.</a:t>
            </a:r>
            <a:r>
              <a:rPr lang="en-US" sz="3200" dirty="0"/>
              <a:t>, </a:t>
            </a:r>
            <a:r>
              <a:rPr lang="en-US" sz="3200" i="1" dirty="0" err="1"/>
              <a:t>Leegin</a:t>
            </a:r>
            <a:r>
              <a:rPr lang="en-US" sz="3200" i="1" dirty="0"/>
              <a:t> Creative Leather Prod., Inc. v. PSKS, Inc.</a:t>
            </a:r>
            <a:r>
              <a:rPr lang="en-US" sz="3200" dirty="0"/>
              <a:t>, 551 U.S. 877, 895 (2007) … </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9767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7641" y="-2"/>
            <a:ext cx="69943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Non-Price Features as Key Part of Competition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004300" y="6488668"/>
            <a:ext cx="31877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1D450FA3-27B8-D1A1-E9A9-01D3199BE1DB}"/>
              </a:ext>
            </a:extLst>
          </p:cNvPr>
          <p:cNvPicPr>
            <a:picLocks noChangeAspect="1"/>
          </p:cNvPicPr>
          <p:nvPr/>
        </p:nvPicPr>
        <p:blipFill>
          <a:blip r:embed="rId2"/>
          <a:stretch>
            <a:fillRect/>
          </a:stretch>
        </p:blipFill>
        <p:spPr>
          <a:xfrm>
            <a:off x="220885" y="209004"/>
            <a:ext cx="4095461" cy="6491834"/>
          </a:xfrm>
          <a:prstGeom prst="rect">
            <a:avLst/>
          </a:prstGeom>
          <a:ln w="6350">
            <a:solidFill>
              <a:schemeClr val="tx1">
                <a:lumMod val="95000"/>
                <a:lumOff val="5000"/>
              </a:schemeClr>
            </a:solidFill>
          </a:ln>
        </p:spPr>
      </p:pic>
      <p:sp>
        <p:nvSpPr>
          <p:cNvPr id="8" name="Text Box 5">
            <a:extLst>
              <a:ext uri="{FF2B5EF4-FFF2-40B4-BE49-F238E27FC236}">
                <a16:creationId xmlns:a16="http://schemas.microsoft.com/office/drawing/2014/main" id="{9202FB83-8EFD-12CF-8387-77809439AE2E}"/>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Antitrust law assumes that competition best allocates resources by allowing firms to compete on ‘all elements of a bargain—quality, service, safety, and durability—and not just the immediate cost.</a:t>
            </a:r>
            <a:r>
              <a:rPr lang="en-US" sz="3200" dirty="0"/>
              <a:t>’ </a:t>
            </a:r>
            <a:r>
              <a:rPr lang="en-US" sz="3200" i="1" dirty="0" err="1"/>
              <a:t>Nat’l</a:t>
            </a:r>
            <a:r>
              <a:rPr lang="en-US" sz="3200" i="1" dirty="0"/>
              <a:t> Soc’y of Pro. </a:t>
            </a:r>
            <a:r>
              <a:rPr lang="en-US" sz="3200" i="1" dirty="0" err="1"/>
              <a:t>Eng’rs</a:t>
            </a:r>
            <a:r>
              <a:rPr lang="en-US" sz="3200" i="1" dirty="0"/>
              <a:t> v. United States</a:t>
            </a:r>
            <a:r>
              <a:rPr lang="en-US" sz="3200" dirty="0"/>
              <a:t>, 435 U.S. 679, 695 (1978). </a:t>
            </a:r>
            <a:r>
              <a:rPr lang="en-US" sz="3200" b="1" dirty="0">
                <a:solidFill>
                  <a:schemeClr val="accent4">
                    <a:lumMod val="50000"/>
                    <a:lumOff val="50000"/>
                  </a:schemeClr>
                </a:solidFill>
              </a:rPr>
              <a:t>If we were to accept Epic and its </a:t>
            </a:r>
            <a:r>
              <a:rPr lang="en-US" sz="3200" b="1" i="1" dirty="0">
                <a:solidFill>
                  <a:schemeClr val="accent4">
                    <a:lumMod val="50000"/>
                    <a:lumOff val="50000"/>
                  </a:schemeClr>
                </a:solidFill>
              </a:rPr>
              <a:t>amici</a:t>
            </a:r>
            <a:r>
              <a:rPr lang="en-US" sz="3200" b="1" dirty="0">
                <a:solidFill>
                  <a:schemeClr val="accent4">
                    <a:lumMod val="50000"/>
                    <a:lumOff val="50000"/>
                  </a:schemeClr>
                </a:solidFill>
              </a:rPr>
              <a:t>’s argument, then no defendant could cite competing on non-price features as a procompetitive rationale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1480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1962" y="-2"/>
            <a:ext cx="672003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Inadequate Proof on IP Payment Alternatives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017000" y="6488668"/>
            <a:ext cx="3175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5F33B635-7EF6-DA2B-EF1C-F1200F776717}"/>
              </a:ext>
            </a:extLst>
          </p:cNvPr>
          <p:cNvPicPr>
            <a:picLocks noChangeAspect="1"/>
          </p:cNvPicPr>
          <p:nvPr/>
        </p:nvPicPr>
        <p:blipFill>
          <a:blip r:embed="rId2"/>
          <a:stretch>
            <a:fillRect/>
          </a:stretch>
        </p:blipFill>
        <p:spPr>
          <a:xfrm>
            <a:off x="303019" y="209004"/>
            <a:ext cx="4105719" cy="6491834"/>
          </a:xfrm>
          <a:prstGeom prst="rect">
            <a:avLst/>
          </a:prstGeom>
          <a:ln w="6350">
            <a:solidFill>
              <a:schemeClr val="tx1"/>
            </a:solidFill>
          </a:ln>
        </p:spPr>
      </p:pic>
      <p:sp>
        <p:nvSpPr>
          <p:cNvPr id="8" name="Text Box 5">
            <a:extLst>
              <a:ext uri="{FF2B5EF4-FFF2-40B4-BE49-F238E27FC236}">
                <a16:creationId xmlns:a16="http://schemas.microsoft.com/office/drawing/2014/main" id="{395EB18E-1AE8-E576-10C1-11E982FDA819}"/>
              </a:ext>
            </a:extLst>
          </p:cNvPr>
          <p:cNvSpPr txBox="1">
            <a:spLocks noChangeArrowheads="1"/>
          </p:cNvSpPr>
          <p:nvPr/>
        </p:nvSpPr>
        <p:spPr bwMode="auto">
          <a:xfrm>
            <a:off x="999405" y="1356515"/>
            <a:ext cx="11007027" cy="452431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As the district court noted, </a:t>
            </a:r>
            <a:r>
              <a:rPr lang="en-US" sz="3200" b="1" dirty="0">
                <a:solidFill>
                  <a:schemeClr val="accent4">
                    <a:lumMod val="50000"/>
                    <a:lumOff val="50000"/>
                  </a:schemeClr>
                </a:solidFill>
              </a:rPr>
              <a:t>in a world where Apple maintains its distribution restriction but payment processing is opened up, Apple would still be contractually entitled to its 30% commission on in-app purchasers</a:t>
            </a:r>
            <a:r>
              <a:rPr lang="en-US" sz="3200" dirty="0"/>
              <a:t>. Apart from any argument by Epic, the district court ‘presume[d]’ that Apple could ‘utilize[e] a contractual right to audit developers . . . to ensure compliance with its commissions.’ </a:t>
            </a:r>
            <a:r>
              <a:rPr lang="en-US" sz="3200" b="1" dirty="0">
                <a:solidFill>
                  <a:schemeClr val="accent4">
                    <a:lumMod val="50000"/>
                    <a:lumOff val="50000"/>
                  </a:schemeClr>
                </a:solidFill>
              </a:rPr>
              <a:t>But the court then rejected such audits as an LRA because they ‘would seemingly impose both increased monetary and time costs.’</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99298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3"/>
                                        </p:tgtEl>
                                        <p:attrNameLst>
                                          <p:attrName>style.opacity</p:attrName>
                                        </p:attrNameLst>
                                      </p:cBhvr>
                                      <p:to>
                                        <p:strVal val="0.5"/>
                                      </p:to>
                                    </p:set>
                                    <p:animEffect filter="image" prLst="opacity: 0.5">
                                      <p:cBhvr rctx="IE">
                                        <p:cTn id="9" dur="indefinite"/>
                                        <p:tgtEl>
                                          <p:spTgt spid="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1B2CA-E63E-AA48-05F6-6638B3A45262}"/>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8E29B06-B6ED-FFED-C3F6-B5177AABD088}"/>
              </a:ext>
            </a:extLst>
          </p:cNvPr>
          <p:cNvPicPr>
            <a:picLocks noChangeAspect="1"/>
          </p:cNvPicPr>
          <p:nvPr/>
        </p:nvPicPr>
        <p:blipFill>
          <a:blip r:embed="rId2"/>
          <a:stretch>
            <a:fillRect/>
          </a:stretch>
        </p:blipFill>
        <p:spPr>
          <a:xfrm>
            <a:off x="185568" y="184664"/>
            <a:ext cx="4139150" cy="6488668"/>
          </a:xfrm>
          <a:prstGeom prst="rect">
            <a:avLst/>
          </a:prstGeom>
          <a:ln w="6350">
            <a:solidFill>
              <a:schemeClr val="tx1"/>
            </a:solidFill>
          </a:ln>
        </p:spPr>
      </p:pic>
      <p:sp>
        <p:nvSpPr>
          <p:cNvPr id="2" name="Title 1">
            <a:extLst>
              <a:ext uri="{FF2B5EF4-FFF2-40B4-BE49-F238E27FC236}">
                <a16:creationId xmlns:a16="http://schemas.microsoft.com/office/drawing/2014/main" id="{79AE1738-9DBA-9BC3-8186-370AC689E7A1}"/>
              </a:ext>
            </a:extLst>
          </p:cNvPr>
          <p:cNvSpPr>
            <a:spLocks noGrp="1"/>
          </p:cNvSpPr>
          <p:nvPr>
            <p:ph type="title"/>
          </p:nvPr>
        </p:nvSpPr>
        <p:spPr>
          <a:xfrm>
            <a:off x="7045234" y="-2"/>
            <a:ext cx="5146767"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California Unfair Competition Law</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7C7B2AC5-0185-9054-6D4E-76D3E8393B78}"/>
              </a:ext>
            </a:extLst>
          </p:cNvPr>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a:extLst>
              <a:ext uri="{FF2B5EF4-FFF2-40B4-BE49-F238E27FC236}">
                <a16:creationId xmlns:a16="http://schemas.microsoft.com/office/drawing/2014/main" id="{FF5F146C-BFCC-BAAA-D177-1F9DE48E40D6}"/>
              </a:ext>
            </a:extLst>
          </p:cNvPr>
          <p:cNvSpPr txBox="1">
            <a:spLocks noChangeArrowheads="1"/>
          </p:cNvSpPr>
          <p:nvPr/>
        </p:nvSpPr>
        <p:spPr bwMode="auto">
          <a:xfrm>
            <a:off x="9017000" y="6488668"/>
            <a:ext cx="3175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Apple (9th Cir. 2023)</a:t>
            </a:r>
          </a:p>
        </p:txBody>
      </p:sp>
      <p:sp>
        <p:nvSpPr>
          <p:cNvPr id="7" name="Rectangle 6">
            <a:extLst>
              <a:ext uri="{FF2B5EF4-FFF2-40B4-BE49-F238E27FC236}">
                <a16:creationId xmlns:a16="http://schemas.microsoft.com/office/drawing/2014/main" id="{EA1396A1-2C66-9748-2D2F-DC94D6BFC640}"/>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a:extLst>
              <a:ext uri="{FF2B5EF4-FFF2-40B4-BE49-F238E27FC236}">
                <a16:creationId xmlns:a16="http://schemas.microsoft.com/office/drawing/2014/main" id="{B208DA97-D70A-69AE-F897-54160C9C1235}"/>
              </a:ext>
            </a:extLst>
          </p:cNvPr>
          <p:cNvSpPr txBox="1">
            <a:spLocks noChangeArrowheads="1"/>
          </p:cNvSpPr>
          <p:nvPr/>
        </p:nvSpPr>
        <p:spPr bwMode="auto">
          <a:xfrm>
            <a:off x="999405" y="1356515"/>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We now turn to Apple’s cross-appeal, beginning with its arguments concerning the UCL. The district court found that Epic suffered an injury sufficient to confer Article III standing, </a:t>
            </a:r>
            <a:r>
              <a:rPr lang="en-US" sz="3200" b="1" dirty="0">
                <a:solidFill>
                  <a:schemeClr val="accent4">
                    <a:lumMod val="50000"/>
                    <a:lumOff val="50000"/>
                  </a:schemeClr>
                </a:solidFill>
              </a:rPr>
              <a:t>concluded that Apple’s anti-steering provision violates the UCL’s unfair prong, and entered an injunction prohibiting Apple from enforcing the anti-steering provision against any developer</a:t>
            </a:r>
            <a:r>
              <a:rPr lang="en-US" sz="3200" dirty="0"/>
              <a:t>. Apple challenges each aspect on appeal. </a:t>
            </a:r>
            <a:r>
              <a:rPr lang="en-US" sz="3200" b="1" dirty="0">
                <a:solidFill>
                  <a:schemeClr val="accent4">
                    <a:lumMod val="50000"/>
                    <a:lumOff val="50000"/>
                  </a:schemeClr>
                </a:solidFill>
              </a:rPr>
              <a:t>We affirm</a:t>
            </a:r>
            <a:r>
              <a:rPr lang="en-US" sz="3200" dirty="0"/>
              <a: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686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F17FED-710D-D620-38E4-0E0FC078C978}"/>
              </a:ext>
            </a:extLst>
          </p:cNvPr>
          <p:cNvPicPr>
            <a:picLocks noChangeAspect="1"/>
          </p:cNvPicPr>
          <p:nvPr/>
        </p:nvPicPr>
        <p:blipFill>
          <a:blip r:embed="rId2"/>
          <a:stretch>
            <a:fillRect/>
          </a:stretch>
        </p:blipFill>
        <p:spPr>
          <a:xfrm>
            <a:off x="173036" y="209004"/>
            <a:ext cx="4996091" cy="6491834"/>
          </a:xfrm>
          <a:prstGeom prst="rect">
            <a:avLst/>
          </a:prstGeom>
          <a:ln w="6350">
            <a:solidFill>
              <a:schemeClr val="tx1"/>
            </a:solidFill>
          </a:ln>
        </p:spPr>
      </p:pic>
      <p:sp>
        <p:nvSpPr>
          <p:cNvPr id="2" name="Title 1"/>
          <p:cNvSpPr>
            <a:spLocks noGrp="1"/>
          </p:cNvSpPr>
          <p:nvPr>
            <p:ph type="title"/>
          </p:nvPr>
        </p:nvSpPr>
        <p:spPr>
          <a:xfrm>
            <a:off x="9656955" y="-2"/>
            <a:ext cx="253504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Willful Violation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BD67BF94-DA18-1A80-A299-9F486A4E7585}"/>
              </a:ext>
            </a:extLst>
          </p:cNvPr>
          <p:cNvSpPr txBox="1">
            <a:spLocks noChangeArrowheads="1"/>
          </p:cNvSpPr>
          <p:nvPr/>
        </p:nvSpPr>
        <p:spPr bwMode="auto">
          <a:xfrm>
            <a:off x="1011936" y="1614749"/>
            <a:ext cx="11007027" cy="255454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For the reasons set forth herein, </a:t>
            </a:r>
            <a:r>
              <a:rPr lang="en-US" sz="3200" b="1" dirty="0">
                <a:solidFill>
                  <a:schemeClr val="accent4">
                    <a:lumMod val="50000"/>
                    <a:lumOff val="50000"/>
                  </a:schemeClr>
                </a:solidFill>
              </a:rPr>
              <a:t>the Court FINDS Apple in willful violation of this Court’s 2021 Injunction </a:t>
            </a:r>
            <a:r>
              <a:rPr lang="en-US" sz="3200" dirty="0"/>
              <a:t>which issued to restrain and prohibit Apple’s anticompetitive conduct and anticompetitive pricing. </a:t>
            </a:r>
            <a:r>
              <a:rPr lang="en-US" sz="3200" b="1" dirty="0">
                <a:solidFill>
                  <a:schemeClr val="accent4">
                    <a:lumMod val="50000"/>
                    <a:lumOff val="50000"/>
                  </a:schemeClr>
                </a:solidFill>
              </a:rPr>
              <a:t>Apple’s continued attempts to interfere with competition will not be tolerated</a:t>
            </a:r>
            <a:r>
              <a:rPr lang="en-US" sz="3200" dirty="0"/>
              <a: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2979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C88CA-D508-4AC5-076A-135BB24A3DF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4DC9EBB-5DD3-87FB-601A-6471AC4FA826}"/>
              </a:ext>
            </a:extLst>
          </p:cNvPr>
          <p:cNvPicPr>
            <a:picLocks noChangeAspect="1"/>
          </p:cNvPicPr>
          <p:nvPr/>
        </p:nvPicPr>
        <p:blipFill>
          <a:blip r:embed="rId2"/>
          <a:stretch>
            <a:fillRect/>
          </a:stretch>
        </p:blipFill>
        <p:spPr>
          <a:xfrm>
            <a:off x="127563" y="209004"/>
            <a:ext cx="5000049" cy="6491834"/>
          </a:xfrm>
          <a:prstGeom prst="rect">
            <a:avLst/>
          </a:prstGeom>
          <a:ln w="6350">
            <a:solidFill>
              <a:schemeClr val="tx1"/>
            </a:solidFill>
          </a:ln>
        </p:spPr>
      </p:pic>
      <p:sp>
        <p:nvSpPr>
          <p:cNvPr id="2" name="Title 1">
            <a:extLst>
              <a:ext uri="{FF2B5EF4-FFF2-40B4-BE49-F238E27FC236}">
                <a16:creationId xmlns:a16="http://schemas.microsoft.com/office/drawing/2014/main" id="{40A5344B-CFD4-AF09-5E51-78C8EE1CE391}"/>
              </a:ext>
            </a:extLst>
          </p:cNvPr>
          <p:cNvSpPr>
            <a:spLocks noGrp="1"/>
          </p:cNvSpPr>
          <p:nvPr>
            <p:ph type="title"/>
          </p:nvPr>
        </p:nvSpPr>
        <p:spPr>
          <a:xfrm>
            <a:off x="5971504" y="-1"/>
            <a:ext cx="6220497" cy="369332"/>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Supracompetitive</a:t>
            </a:r>
            <a:r>
              <a:rPr lang="en-US" sz="2400" dirty="0">
                <a:solidFill>
                  <a:schemeClr val="accent4">
                    <a:lumMod val="75000"/>
                    <a:lumOff val="25000"/>
                  </a:schemeClr>
                </a:solidFill>
                <a:latin typeface="+mn-lt"/>
                <a:cs typeface="Times New Roman" panose="02020603050405020304" pitchFamily="18" charset="0"/>
              </a:rPr>
              <a:t> = Anticompetitive (No!)</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2A4EC14-41A5-CB5A-6881-0E2712424568}"/>
              </a:ext>
            </a:extLst>
          </p:cNvPr>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a:extLst>
              <a:ext uri="{FF2B5EF4-FFF2-40B4-BE49-F238E27FC236}">
                <a16:creationId xmlns:a16="http://schemas.microsoft.com/office/drawing/2014/main" id="{716A580C-6749-D5DD-3D92-8BAA936720BB}"/>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D64769D3-25D8-F31F-D42D-3B6252B0075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FC2223EB-926A-EAFD-F063-98ED93EAD2BC}"/>
              </a:ext>
            </a:extLst>
          </p:cNvPr>
          <p:cNvSpPr txBox="1">
            <a:spLocks noChangeArrowheads="1"/>
          </p:cNvSpPr>
          <p:nvPr/>
        </p:nvSpPr>
        <p:spPr bwMode="auto">
          <a:xfrm>
            <a:off x="1011936" y="1614749"/>
            <a:ext cx="11007027" cy="4524315"/>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To summarize: </a:t>
            </a:r>
            <a:r>
              <a:rPr lang="en-US" sz="3200" i="1" dirty="0"/>
              <a:t>One</a:t>
            </a:r>
            <a:r>
              <a:rPr lang="en-US" sz="3200" dirty="0"/>
              <a:t>, </a:t>
            </a:r>
            <a:r>
              <a:rPr lang="en-US" sz="3200" b="1" dirty="0">
                <a:solidFill>
                  <a:schemeClr val="accent4">
                    <a:lumMod val="50000"/>
                    <a:lumOff val="50000"/>
                  </a:schemeClr>
                </a:solidFill>
              </a:rPr>
              <a:t>after trial, the Court found that Apple’s 30 percent commission “allowed it to reap </a:t>
            </a:r>
            <a:r>
              <a:rPr lang="en-US" sz="3200" b="1" dirty="0" err="1">
                <a:solidFill>
                  <a:schemeClr val="accent4">
                    <a:lumMod val="50000"/>
                    <a:lumOff val="50000"/>
                  </a:schemeClr>
                </a:solidFill>
              </a:rPr>
              <a:t>supracompetitive</a:t>
            </a:r>
            <a:r>
              <a:rPr lang="en-US" sz="3200" b="1" dirty="0">
                <a:solidFill>
                  <a:schemeClr val="accent4">
                    <a:lumMod val="50000"/>
                    <a:lumOff val="50000"/>
                  </a:schemeClr>
                </a:solidFill>
              </a:rPr>
              <a:t> operating margins” and was not tied to the value of its intellectual property, and thus, was anticompetitive. Apple’s response: charge a </a:t>
            </a:r>
            <a:r>
              <a:rPr lang="en-US" sz="3200" b="1" i="1" dirty="0">
                <a:solidFill>
                  <a:schemeClr val="accent4">
                    <a:lumMod val="50000"/>
                    <a:lumOff val="50000"/>
                  </a:schemeClr>
                </a:solidFill>
              </a:rPr>
              <a:t>27 percent commission </a:t>
            </a:r>
            <a:r>
              <a:rPr lang="en-US" sz="3200" b="1" dirty="0">
                <a:solidFill>
                  <a:schemeClr val="accent4">
                    <a:lumMod val="50000"/>
                    <a:lumOff val="50000"/>
                  </a:schemeClr>
                </a:solidFill>
              </a:rPr>
              <a:t>(again tied to nothing) on off-app purchases, where it had previously charged nothing, and extend the commission for a period of seven days after the consumer linked-out of the app. </a:t>
            </a:r>
            <a:r>
              <a:rPr lang="en-US" sz="3200" dirty="0"/>
              <a:t>Apple’s goal: maintain its anticompetitive revenue stream.</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69675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28576-932B-58BA-A213-EFAECD28899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AA55A85-4185-7CDF-26F3-FE73CB7C7167}"/>
              </a:ext>
            </a:extLst>
          </p:cNvPr>
          <p:cNvPicPr>
            <a:picLocks noChangeAspect="1"/>
          </p:cNvPicPr>
          <p:nvPr/>
        </p:nvPicPr>
        <p:blipFill>
          <a:blip r:embed="rId2"/>
          <a:stretch>
            <a:fillRect/>
          </a:stretch>
        </p:blipFill>
        <p:spPr>
          <a:xfrm>
            <a:off x="127563" y="209004"/>
            <a:ext cx="5000049" cy="6491834"/>
          </a:xfrm>
          <a:prstGeom prst="rect">
            <a:avLst/>
          </a:prstGeom>
          <a:ln w="6350">
            <a:solidFill>
              <a:schemeClr val="tx1"/>
            </a:solidFill>
          </a:ln>
        </p:spPr>
      </p:pic>
      <p:sp>
        <p:nvSpPr>
          <p:cNvPr id="2" name="Title 1">
            <a:extLst>
              <a:ext uri="{FF2B5EF4-FFF2-40B4-BE49-F238E27FC236}">
                <a16:creationId xmlns:a16="http://schemas.microsoft.com/office/drawing/2014/main" id="{05D8E684-28AD-E57A-D700-71359C531F8D}"/>
              </a:ext>
            </a:extLst>
          </p:cNvPr>
          <p:cNvSpPr>
            <a:spLocks noGrp="1"/>
          </p:cNvSpPr>
          <p:nvPr>
            <p:ph type="title"/>
          </p:nvPr>
        </p:nvSpPr>
        <p:spPr>
          <a:xfrm>
            <a:off x="9856631" y="-2"/>
            <a:ext cx="23353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Scare Screens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4D94B81F-E2C8-52F3-53AD-A37D18852CF4}"/>
              </a:ext>
            </a:extLst>
          </p:cNvPr>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a:extLst>
              <a:ext uri="{FF2B5EF4-FFF2-40B4-BE49-F238E27FC236}">
                <a16:creationId xmlns:a16="http://schemas.microsoft.com/office/drawing/2014/main" id="{F3FBE503-5573-8E58-B0BA-464360857703}"/>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BF75640C-CB46-F1C1-70EC-1D6196202122}"/>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A979AD2-938C-7CCF-EC16-574AC64D43FE}"/>
              </a:ext>
            </a:extLst>
          </p:cNvPr>
          <p:cNvSpPr txBox="1">
            <a:spLocks noChangeArrowheads="1"/>
          </p:cNvSpPr>
          <p:nvPr/>
        </p:nvSpPr>
        <p:spPr bwMode="auto">
          <a:xfrm>
            <a:off x="981885" y="1189747"/>
            <a:ext cx="11007027" cy="5016758"/>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i="1" dirty="0"/>
              <a:t>Two</a:t>
            </a:r>
            <a:r>
              <a:rPr lang="en-US" sz="3200" dirty="0"/>
              <a:t>, the Court had prohibited Apple from denying developers the ability to communicate with, and direct consumers to, other purchasing mechanisms. </a:t>
            </a:r>
            <a:r>
              <a:rPr lang="en-US" sz="3200" b="1" dirty="0">
                <a:solidFill>
                  <a:schemeClr val="accent4">
                    <a:lumMod val="50000"/>
                    <a:lumOff val="50000"/>
                  </a:schemeClr>
                </a:solidFill>
              </a:rPr>
              <a:t>Apple’s response: impose </a:t>
            </a:r>
            <a:r>
              <a:rPr lang="en-US" sz="3200" b="1" i="1" dirty="0">
                <a:solidFill>
                  <a:schemeClr val="accent4">
                    <a:lumMod val="50000"/>
                    <a:lumOff val="50000"/>
                  </a:schemeClr>
                </a:solidFill>
              </a:rPr>
              <a:t>new </a:t>
            </a:r>
            <a:r>
              <a:rPr lang="en-US" sz="3200" b="1" dirty="0">
                <a:solidFill>
                  <a:schemeClr val="accent4">
                    <a:lumMod val="50000"/>
                    <a:lumOff val="50000"/>
                  </a:schemeClr>
                </a:solidFill>
              </a:rPr>
              <a:t>barriers and </a:t>
            </a:r>
            <a:r>
              <a:rPr lang="en-US" sz="3200" b="1" i="1" dirty="0">
                <a:solidFill>
                  <a:schemeClr val="accent4">
                    <a:lumMod val="50000"/>
                    <a:lumOff val="50000"/>
                  </a:schemeClr>
                </a:solidFill>
              </a:rPr>
              <a:t>new </a:t>
            </a:r>
            <a:r>
              <a:rPr lang="en-US" sz="3200" b="1" dirty="0">
                <a:solidFill>
                  <a:schemeClr val="accent4">
                    <a:lumMod val="50000"/>
                    <a:lumOff val="50000"/>
                  </a:schemeClr>
                </a:solidFill>
              </a:rPr>
              <a:t>requirements to increase friction and increase breakage rates with full page “scare” screens, static URLs, and generic statements. Apple’s goal: to dissuade customer usage of alternative purchase opportunities and maintain its anticompetitive revenue stream. </a:t>
            </a:r>
            <a:r>
              <a:rPr lang="en-US" sz="3200" dirty="0"/>
              <a:t>In the end, Apple sought to maintain a revenue stream worth billions in direct defiance of this Court’s Injunction.</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121631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154" y="-2"/>
            <a:ext cx="660584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Smartphone OS Market Shares, 2007 &amp; 2008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8" name="Text Box 5"/>
          <p:cNvSpPr txBox="1">
            <a:spLocks noChangeArrowheads="1"/>
          </p:cNvSpPr>
          <p:nvPr/>
        </p:nvSpPr>
        <p:spPr bwMode="auto">
          <a:xfrm>
            <a:off x="9719733" y="6477000"/>
            <a:ext cx="246203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Gartner (11 Mar 2009)</a:t>
            </a:r>
          </a:p>
        </p:txBody>
      </p:sp>
      <p:pic>
        <p:nvPicPr>
          <p:cNvPr id="9" name="Picture 8" descr="Gartner Says Worldwide Smartphone Sales Reached Its Lowest Growth Rate With 3.7 Per Cent Increase in Fourth Quarter of 2008 - Google Chrome"/>
          <p:cNvPicPr>
            <a:picLocks noChangeAspect="1"/>
          </p:cNvPicPr>
          <p:nvPr/>
        </p:nvPicPr>
        <p:blipFill rotWithShape="1">
          <a:blip r:embed="rId2">
            <a:extLst>
              <a:ext uri="{28A0092B-C50C-407E-A947-70E740481C1C}">
                <a14:useLocalDpi xmlns:a14="http://schemas.microsoft.com/office/drawing/2010/main" val="0"/>
              </a:ext>
            </a:extLst>
          </a:blip>
          <a:srcRect l="3172" t="19778" r="2142" b="30992"/>
          <a:stretch/>
        </p:blipFill>
        <p:spPr>
          <a:xfrm>
            <a:off x="683288" y="1376624"/>
            <a:ext cx="10929677" cy="4561952"/>
          </a:xfrm>
          <a:prstGeom prst="rect">
            <a:avLst/>
          </a:prstGeom>
          <a:ln w="6350">
            <a:solidFill>
              <a:schemeClr val="bg2"/>
            </a:solidFill>
          </a:ln>
        </p:spPr>
      </p:pic>
    </p:spTree>
    <p:extLst>
      <p:ext uri="{BB962C8B-B14F-4D97-AF65-F5344CB8AC3E}">
        <p14:creationId xmlns:p14="http://schemas.microsoft.com/office/powerpoint/2010/main" val="29602314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32DBB-75A1-B5DC-11E8-E53FC3CFB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32C473-2AC6-1FFA-6237-020BA6D56A06}"/>
              </a:ext>
            </a:extLst>
          </p:cNvPr>
          <p:cNvSpPr>
            <a:spLocks noGrp="1"/>
          </p:cNvSpPr>
          <p:nvPr>
            <p:ph type="title"/>
          </p:nvPr>
        </p:nvSpPr>
        <p:spPr>
          <a:xfrm>
            <a:off x="9844297" y="-2"/>
            <a:ext cx="2347704"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Scare Screens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D5E82F62-1CD5-718E-79FC-5597910BFB8E}"/>
              </a:ext>
            </a:extLst>
          </p:cNvPr>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6" name="Text Box 5">
            <a:extLst>
              <a:ext uri="{FF2B5EF4-FFF2-40B4-BE49-F238E27FC236}">
                <a16:creationId xmlns:a16="http://schemas.microsoft.com/office/drawing/2014/main" id="{795934E1-E1A7-3141-DDE1-F3E1A56BEEBE}"/>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EA5736EF-81E6-D28E-9519-BB5A4DE405D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30665586-0E1B-FFB0-8420-28B77FE15260}"/>
              </a:ext>
            </a:extLst>
          </p:cNvPr>
          <p:cNvPicPr>
            <a:picLocks noChangeAspect="1"/>
          </p:cNvPicPr>
          <p:nvPr/>
        </p:nvPicPr>
        <p:blipFill>
          <a:blip r:embed="rId2"/>
          <a:stretch>
            <a:fillRect/>
          </a:stretch>
        </p:blipFill>
        <p:spPr>
          <a:xfrm>
            <a:off x="173038" y="209005"/>
            <a:ext cx="5009446" cy="6491834"/>
          </a:xfrm>
          <a:prstGeom prst="rect">
            <a:avLst/>
          </a:prstGeom>
          <a:ln w="6350">
            <a:solidFill>
              <a:schemeClr val="tx1"/>
            </a:solidFill>
          </a:ln>
        </p:spPr>
      </p:pic>
      <p:pic>
        <p:nvPicPr>
          <p:cNvPr id="9" name="Picture 8">
            <a:extLst>
              <a:ext uri="{FF2B5EF4-FFF2-40B4-BE49-F238E27FC236}">
                <a16:creationId xmlns:a16="http://schemas.microsoft.com/office/drawing/2014/main" id="{D61F2377-77D4-F176-203E-52691DD6E517}"/>
              </a:ext>
            </a:extLst>
          </p:cNvPr>
          <p:cNvPicPr>
            <a:picLocks noChangeAspect="1"/>
          </p:cNvPicPr>
          <p:nvPr/>
        </p:nvPicPr>
        <p:blipFill>
          <a:blip r:embed="rId2"/>
          <a:srcRect l="34955" t="8104" r="24709" b="35828"/>
          <a:stretch>
            <a:fillRect/>
          </a:stretch>
        </p:blipFill>
        <p:spPr>
          <a:xfrm>
            <a:off x="4656749" y="418011"/>
            <a:ext cx="3339687" cy="6015856"/>
          </a:xfrm>
          <a:prstGeom prst="rect">
            <a:avLst/>
          </a:prstGeom>
          <a:ln w="6350">
            <a:solidFill>
              <a:schemeClr val="tx1"/>
            </a:solidFill>
          </a:ln>
        </p:spPr>
      </p:pic>
    </p:spTree>
    <p:extLst>
      <p:ext uri="{BB962C8B-B14F-4D97-AF65-F5344CB8AC3E}">
        <p14:creationId xmlns:p14="http://schemas.microsoft.com/office/powerpoint/2010/main" val="1655224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8ECCF-CE06-4766-B4A5-D6FEE235B4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19AA4-5116-7BE7-5445-FF774345B94E}"/>
              </a:ext>
            </a:extLst>
          </p:cNvPr>
          <p:cNvSpPr>
            <a:spLocks noGrp="1"/>
          </p:cNvSpPr>
          <p:nvPr>
            <p:ph type="title"/>
          </p:nvPr>
        </p:nvSpPr>
        <p:spPr>
          <a:xfrm>
            <a:off x="9860925" y="-2"/>
            <a:ext cx="233107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Scare Screens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644C971-4320-6F87-AA30-175C12E31303}"/>
              </a:ext>
            </a:extLst>
          </p:cNvPr>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a:extLst>
              <a:ext uri="{FF2B5EF4-FFF2-40B4-BE49-F238E27FC236}">
                <a16:creationId xmlns:a16="http://schemas.microsoft.com/office/drawing/2014/main" id="{57D5A3E7-8DE9-1ABE-880B-670756616F65}"/>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BE7350E3-0DE8-2647-3472-6D9B1507586F}"/>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1D6C3435-60D0-EB8D-DB45-4337327E21B5}"/>
              </a:ext>
            </a:extLst>
          </p:cNvPr>
          <p:cNvPicPr>
            <a:picLocks noChangeAspect="1"/>
          </p:cNvPicPr>
          <p:nvPr/>
        </p:nvPicPr>
        <p:blipFill>
          <a:blip r:embed="rId2"/>
          <a:stretch>
            <a:fillRect/>
          </a:stretch>
        </p:blipFill>
        <p:spPr>
          <a:xfrm>
            <a:off x="123581" y="209005"/>
            <a:ext cx="4975530" cy="6491834"/>
          </a:xfrm>
          <a:prstGeom prst="rect">
            <a:avLst/>
          </a:prstGeom>
          <a:ln w="6350">
            <a:solidFill>
              <a:schemeClr val="tx1"/>
            </a:solidFill>
          </a:ln>
        </p:spPr>
      </p:pic>
      <p:pic>
        <p:nvPicPr>
          <p:cNvPr id="9" name="Picture 8">
            <a:extLst>
              <a:ext uri="{FF2B5EF4-FFF2-40B4-BE49-F238E27FC236}">
                <a16:creationId xmlns:a16="http://schemas.microsoft.com/office/drawing/2014/main" id="{2D6D112A-0E87-BFD9-3CC2-A547AB012728}"/>
              </a:ext>
            </a:extLst>
          </p:cNvPr>
          <p:cNvPicPr>
            <a:picLocks noChangeAspect="1"/>
          </p:cNvPicPr>
          <p:nvPr/>
        </p:nvPicPr>
        <p:blipFill>
          <a:blip r:embed="rId2"/>
          <a:srcRect l="15148" t="7277" r="4616" b="55963"/>
          <a:stretch>
            <a:fillRect/>
          </a:stretch>
        </p:blipFill>
        <p:spPr>
          <a:xfrm>
            <a:off x="2372978" y="999150"/>
            <a:ext cx="8461838" cy="5058192"/>
          </a:xfrm>
          <a:prstGeom prst="rect">
            <a:avLst/>
          </a:prstGeom>
          <a:ln w="6350">
            <a:solidFill>
              <a:schemeClr val="tx1"/>
            </a:solidFill>
          </a:ln>
        </p:spPr>
      </p:pic>
    </p:spTree>
    <p:extLst>
      <p:ext uri="{BB962C8B-B14F-4D97-AF65-F5344CB8AC3E}">
        <p14:creationId xmlns:p14="http://schemas.microsoft.com/office/powerpoint/2010/main" val="31233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85925-2B34-AF1C-07E8-5A6818C323C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364A456-6D81-16DC-6856-A1CD9F096EE4}"/>
              </a:ext>
            </a:extLst>
          </p:cNvPr>
          <p:cNvPicPr>
            <a:picLocks noChangeAspect="1"/>
          </p:cNvPicPr>
          <p:nvPr/>
        </p:nvPicPr>
        <p:blipFill>
          <a:blip r:embed="rId2"/>
          <a:stretch>
            <a:fillRect/>
          </a:stretch>
        </p:blipFill>
        <p:spPr>
          <a:xfrm>
            <a:off x="113032" y="200696"/>
            <a:ext cx="4952454" cy="6456608"/>
          </a:xfrm>
          <a:prstGeom prst="rect">
            <a:avLst/>
          </a:prstGeom>
          <a:ln w="6350">
            <a:solidFill>
              <a:schemeClr val="tx1"/>
            </a:solidFill>
          </a:ln>
        </p:spPr>
      </p:pic>
      <p:sp>
        <p:nvSpPr>
          <p:cNvPr id="2" name="Title 1">
            <a:extLst>
              <a:ext uri="{FF2B5EF4-FFF2-40B4-BE49-F238E27FC236}">
                <a16:creationId xmlns:a16="http://schemas.microsoft.com/office/drawing/2014/main" id="{B7E16483-911C-5685-31CF-E874BAAFD61B}"/>
              </a:ext>
            </a:extLst>
          </p:cNvPr>
          <p:cNvSpPr>
            <a:spLocks noGrp="1"/>
          </p:cNvSpPr>
          <p:nvPr>
            <p:ph type="title"/>
          </p:nvPr>
        </p:nvSpPr>
        <p:spPr>
          <a:xfrm>
            <a:off x="9848757" y="-2"/>
            <a:ext cx="234324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Civil Contempt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AC3B8AA4-CA3F-3788-919D-0C18251E8593}"/>
              </a:ext>
            </a:extLst>
          </p:cNvPr>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a:extLst>
              <a:ext uri="{FF2B5EF4-FFF2-40B4-BE49-F238E27FC236}">
                <a16:creationId xmlns:a16="http://schemas.microsoft.com/office/drawing/2014/main" id="{8E28BED4-1CBF-EF97-3A7C-08558174E2A8}"/>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29EBEA46-F729-5A77-E5D7-96C94D85F553}"/>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DDBE4A90-059B-3ABD-1097-BE2B9CD7275B}"/>
              </a:ext>
            </a:extLst>
          </p:cNvPr>
          <p:cNvSpPr txBox="1">
            <a:spLocks noChangeArrowheads="1"/>
          </p:cNvSpPr>
          <p:nvPr/>
        </p:nvSpPr>
        <p:spPr bwMode="auto">
          <a:xfrm>
            <a:off x="1071941" y="3327576"/>
            <a:ext cx="11007027" cy="156966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The Court HOLDS Apple in civil contempt</a:t>
            </a:r>
            <a:r>
              <a:rPr lang="en-US" sz="3200" dirty="0"/>
              <a:t>. Sanctions and relief with respect to Apple’s noncompliance are set forth </a:t>
            </a:r>
            <a:r>
              <a:rPr lang="en-US" sz="3200" i="1" dirty="0"/>
              <a:t>infra </a:t>
            </a:r>
            <a:r>
              <a:rPr lang="en-US" sz="3200" dirty="0"/>
              <a:t>Section IV.</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76121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81654-DB71-6618-F803-F3B84E2DC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B4EE21-FD36-23CE-C316-9951DFAD64EE}"/>
              </a:ext>
            </a:extLst>
          </p:cNvPr>
          <p:cNvSpPr>
            <a:spLocks noGrp="1"/>
          </p:cNvSpPr>
          <p:nvPr>
            <p:ph type="title"/>
          </p:nvPr>
        </p:nvSpPr>
        <p:spPr>
          <a:xfrm>
            <a:off x="5196468" y="-2"/>
            <a:ext cx="699553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Injunction: No Outside App Commissions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7200692-E4AB-9A2A-4AA2-1F35174DC918}"/>
              </a:ext>
            </a:extLst>
          </p:cNvPr>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a:extLst>
              <a:ext uri="{FF2B5EF4-FFF2-40B4-BE49-F238E27FC236}">
                <a16:creationId xmlns:a16="http://schemas.microsoft.com/office/drawing/2014/main" id="{C5DB8680-494A-5D1E-1C10-B832D5BF6A58}"/>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7BDEFADE-EBE1-DE6F-625A-A02476F6AE71}"/>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46EF1476-8E3A-E5EB-3C40-BDC841482A6B}"/>
              </a:ext>
            </a:extLst>
          </p:cNvPr>
          <p:cNvPicPr>
            <a:picLocks noChangeAspect="1"/>
          </p:cNvPicPr>
          <p:nvPr/>
        </p:nvPicPr>
        <p:blipFill>
          <a:blip r:embed="rId2"/>
          <a:stretch>
            <a:fillRect/>
          </a:stretch>
        </p:blipFill>
        <p:spPr>
          <a:xfrm>
            <a:off x="173038" y="198367"/>
            <a:ext cx="4984632" cy="6456433"/>
          </a:xfrm>
          <a:prstGeom prst="rect">
            <a:avLst/>
          </a:prstGeom>
          <a:ln w="6350">
            <a:solidFill>
              <a:schemeClr val="tx1"/>
            </a:solidFill>
          </a:ln>
        </p:spPr>
      </p:pic>
      <p:pic>
        <p:nvPicPr>
          <p:cNvPr id="9" name="Picture 8">
            <a:extLst>
              <a:ext uri="{FF2B5EF4-FFF2-40B4-BE49-F238E27FC236}">
                <a16:creationId xmlns:a16="http://schemas.microsoft.com/office/drawing/2014/main" id="{4B040CF9-FC45-314D-FEC5-C3FCC4E281C7}"/>
              </a:ext>
            </a:extLst>
          </p:cNvPr>
          <p:cNvPicPr>
            <a:picLocks noChangeAspect="1"/>
          </p:cNvPicPr>
          <p:nvPr/>
        </p:nvPicPr>
        <p:blipFill>
          <a:blip r:embed="rId2"/>
          <a:srcRect l="15175" t="42774" r="4376" b="16327"/>
          <a:stretch>
            <a:fillRect/>
          </a:stretch>
        </p:blipFill>
        <p:spPr>
          <a:xfrm>
            <a:off x="2520176" y="921045"/>
            <a:ext cx="8013466" cy="5276758"/>
          </a:xfrm>
          <a:prstGeom prst="rect">
            <a:avLst/>
          </a:prstGeom>
          <a:ln w="6350">
            <a:solidFill>
              <a:schemeClr val="tx1"/>
            </a:solidFill>
          </a:ln>
        </p:spPr>
      </p:pic>
    </p:spTree>
    <p:extLst>
      <p:ext uri="{BB962C8B-B14F-4D97-AF65-F5344CB8AC3E}">
        <p14:creationId xmlns:p14="http://schemas.microsoft.com/office/powerpoint/2010/main" val="279247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529B0-3D81-BBDB-2AA4-602552A873A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9A89AD8-FA5D-4FE5-469C-F6FC0F862492}"/>
              </a:ext>
            </a:extLst>
          </p:cNvPr>
          <p:cNvPicPr>
            <a:picLocks noChangeAspect="1"/>
          </p:cNvPicPr>
          <p:nvPr/>
        </p:nvPicPr>
        <p:blipFill>
          <a:blip r:embed="rId2"/>
          <a:stretch>
            <a:fillRect/>
          </a:stretch>
        </p:blipFill>
        <p:spPr>
          <a:xfrm>
            <a:off x="173037" y="209004"/>
            <a:ext cx="4954941" cy="6433267"/>
          </a:xfrm>
          <a:prstGeom prst="rect">
            <a:avLst/>
          </a:prstGeom>
          <a:ln w="6350">
            <a:solidFill>
              <a:schemeClr val="tx1"/>
            </a:solidFill>
          </a:ln>
        </p:spPr>
      </p:pic>
      <p:sp>
        <p:nvSpPr>
          <p:cNvPr id="2" name="Title 1">
            <a:extLst>
              <a:ext uri="{FF2B5EF4-FFF2-40B4-BE49-F238E27FC236}">
                <a16:creationId xmlns:a16="http://schemas.microsoft.com/office/drawing/2014/main" id="{FFB174DE-2BAA-8E44-47C5-9781BAF9AC45}"/>
              </a:ext>
            </a:extLst>
          </p:cNvPr>
          <p:cNvSpPr>
            <a:spLocks noGrp="1"/>
          </p:cNvSpPr>
          <p:nvPr>
            <p:ph type="title"/>
          </p:nvPr>
        </p:nvSpPr>
        <p:spPr>
          <a:xfrm>
            <a:off x="9804151" y="-2"/>
            <a:ext cx="238784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Injunction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BC16C38-D82E-8150-08F4-18FB103CF385}"/>
              </a:ext>
            </a:extLst>
          </p:cNvPr>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a:extLst>
              <a:ext uri="{FF2B5EF4-FFF2-40B4-BE49-F238E27FC236}">
                <a16:creationId xmlns:a16="http://schemas.microsoft.com/office/drawing/2014/main" id="{042B524F-BCF5-D971-907F-654819ED6B6B}"/>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F01CC166-41F9-C262-9A0D-9873FD53889A}"/>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a:extLst>
              <a:ext uri="{FF2B5EF4-FFF2-40B4-BE49-F238E27FC236}">
                <a16:creationId xmlns:a16="http://schemas.microsoft.com/office/drawing/2014/main" id="{7C950D42-FB64-5894-68A0-E82B9CC1B0D0}"/>
              </a:ext>
            </a:extLst>
          </p:cNvPr>
          <p:cNvPicPr>
            <a:picLocks noChangeAspect="1"/>
          </p:cNvPicPr>
          <p:nvPr/>
        </p:nvPicPr>
        <p:blipFill>
          <a:blip r:embed="rId2"/>
          <a:srcRect l="14947" t="9318" r="3944" b="60868"/>
          <a:stretch>
            <a:fillRect/>
          </a:stretch>
        </p:blipFill>
        <p:spPr>
          <a:xfrm>
            <a:off x="1900167" y="1079437"/>
            <a:ext cx="9178047" cy="4380200"/>
          </a:xfrm>
          <a:prstGeom prst="rect">
            <a:avLst/>
          </a:prstGeom>
          <a:ln w="6350">
            <a:solidFill>
              <a:schemeClr val="tx1"/>
            </a:solidFill>
          </a:ln>
        </p:spPr>
      </p:pic>
    </p:spTree>
    <p:extLst>
      <p:ext uri="{BB962C8B-B14F-4D97-AF65-F5344CB8AC3E}">
        <p14:creationId xmlns:p14="http://schemas.microsoft.com/office/powerpoint/2010/main" val="402198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1FF06-E688-DEF1-9806-470576A08BC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07C1052-C185-3B93-E36C-DCB7ADF9B8C3}"/>
              </a:ext>
            </a:extLst>
          </p:cNvPr>
          <p:cNvPicPr>
            <a:picLocks noChangeAspect="1"/>
          </p:cNvPicPr>
          <p:nvPr/>
        </p:nvPicPr>
        <p:blipFill>
          <a:blip r:embed="rId2"/>
          <a:stretch>
            <a:fillRect/>
          </a:stretch>
        </p:blipFill>
        <p:spPr>
          <a:xfrm>
            <a:off x="116878" y="209004"/>
            <a:ext cx="4980317" cy="6491834"/>
          </a:xfrm>
          <a:prstGeom prst="rect">
            <a:avLst/>
          </a:prstGeom>
          <a:ln w="6350">
            <a:solidFill>
              <a:schemeClr val="tx1"/>
            </a:solidFill>
          </a:ln>
        </p:spPr>
      </p:pic>
      <p:sp>
        <p:nvSpPr>
          <p:cNvPr id="2" name="Title 1">
            <a:extLst>
              <a:ext uri="{FF2B5EF4-FFF2-40B4-BE49-F238E27FC236}">
                <a16:creationId xmlns:a16="http://schemas.microsoft.com/office/drawing/2014/main" id="{A22EFA20-5839-EF53-0215-CB9D1F5AF4FE}"/>
              </a:ext>
            </a:extLst>
          </p:cNvPr>
          <p:cNvSpPr>
            <a:spLocks noGrp="1"/>
          </p:cNvSpPr>
          <p:nvPr>
            <p:ph type="title"/>
          </p:nvPr>
        </p:nvSpPr>
        <p:spPr>
          <a:xfrm>
            <a:off x="9508067" y="-2"/>
            <a:ext cx="26839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Criminal Referral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6490239-AFC4-F5D3-5751-FEDD5E6B10AD}"/>
              </a:ext>
            </a:extLst>
          </p:cNvPr>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a:extLst>
              <a:ext uri="{FF2B5EF4-FFF2-40B4-BE49-F238E27FC236}">
                <a16:creationId xmlns:a16="http://schemas.microsoft.com/office/drawing/2014/main" id="{B13F247F-E6AD-93B8-6FAE-A988F3B5E237}"/>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AB893066-D69D-4CD9-CB77-CE11EF7D9B66}"/>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EE29DF06-593A-77B1-3D0E-BA0B6748BB0B}"/>
              </a:ext>
            </a:extLst>
          </p:cNvPr>
          <p:cNvSpPr txBox="1">
            <a:spLocks noChangeArrowheads="1"/>
          </p:cNvSpPr>
          <p:nvPr/>
        </p:nvSpPr>
        <p:spPr bwMode="auto">
          <a:xfrm>
            <a:off x="1011936" y="1614749"/>
            <a:ext cx="11007027" cy="353943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Accordingly, under Rule 42(a)(2) of the </a:t>
            </a:r>
            <a:r>
              <a:rPr lang="en-US" sz="3200" b="1" dirty="0">
                <a:solidFill>
                  <a:schemeClr val="accent4">
                    <a:lumMod val="50000"/>
                    <a:lumOff val="50000"/>
                  </a:schemeClr>
                </a:solidFill>
              </a:rPr>
              <a:t>Federal Rules of Criminal Procedure</a:t>
            </a:r>
            <a:r>
              <a:rPr lang="en-US" sz="3200" dirty="0"/>
              <a:t>, the Court refers the issue to the United States Attorney for the Northern District of California, Patrick D. Robbins, or his designee(s), for investigation against Apple and Alex Roman, Apple’s Vice President of Finance specifically. The Court takes no position on whether a criminal prosecution is or is not warranted.</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32168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A5E71-8379-4A5B-CB76-78701200C7D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B6EEE76-1D03-A588-B7FA-A54546FB4AB5}"/>
              </a:ext>
            </a:extLst>
          </p:cNvPr>
          <p:cNvPicPr>
            <a:picLocks noChangeAspect="1"/>
          </p:cNvPicPr>
          <p:nvPr/>
        </p:nvPicPr>
        <p:blipFill>
          <a:blip r:embed="rId2"/>
          <a:stretch>
            <a:fillRect/>
          </a:stretch>
        </p:blipFill>
        <p:spPr>
          <a:xfrm>
            <a:off x="116878" y="209004"/>
            <a:ext cx="4980317" cy="6491834"/>
          </a:xfrm>
          <a:prstGeom prst="rect">
            <a:avLst/>
          </a:prstGeom>
          <a:ln w="6350">
            <a:solidFill>
              <a:schemeClr val="tx1"/>
            </a:solidFill>
          </a:ln>
        </p:spPr>
      </p:pic>
      <p:sp>
        <p:nvSpPr>
          <p:cNvPr id="2" name="Title 1">
            <a:extLst>
              <a:ext uri="{FF2B5EF4-FFF2-40B4-BE49-F238E27FC236}">
                <a16:creationId xmlns:a16="http://schemas.microsoft.com/office/drawing/2014/main" id="{988A6729-62FC-8D6E-3527-C6062B462151}"/>
              </a:ext>
            </a:extLst>
          </p:cNvPr>
          <p:cNvSpPr>
            <a:spLocks noGrp="1"/>
          </p:cNvSpPr>
          <p:nvPr>
            <p:ph type="title"/>
          </p:nvPr>
        </p:nvSpPr>
        <p:spPr>
          <a:xfrm>
            <a:off x="10430933" y="-2"/>
            <a:ext cx="176106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Penalties?</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C82F20B-A59D-D0AC-5E51-9D1E07317E28}"/>
              </a:ext>
            </a:extLst>
          </p:cNvPr>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a:extLst>
              <a:ext uri="{FF2B5EF4-FFF2-40B4-BE49-F238E27FC236}">
                <a16:creationId xmlns:a16="http://schemas.microsoft.com/office/drawing/2014/main" id="{9C1CCA00-7813-094D-7F7D-E193892C41F8}"/>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3968E708-AF8E-5BDB-1C0A-BDAA7875A2B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17366E97-2F70-446C-1E45-F0EA945BBAC4}"/>
              </a:ext>
            </a:extLst>
          </p:cNvPr>
          <p:cNvSpPr txBox="1">
            <a:spLocks noChangeArrowheads="1"/>
          </p:cNvSpPr>
          <p:nvPr/>
        </p:nvSpPr>
        <p:spPr bwMode="auto">
          <a:xfrm>
            <a:off x="1011936" y="1614749"/>
            <a:ext cx="11007027" cy="1569660"/>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b="1" dirty="0">
                <a:solidFill>
                  <a:schemeClr val="accent4">
                    <a:lumMod val="50000"/>
                    <a:lumOff val="50000"/>
                  </a:schemeClr>
                </a:solidFill>
              </a:rPr>
              <a:t>It will be for the executive branch to decide whether Apple should be deprived of the fruits of its violation, in addition to any penalty geared to deter future misconduct</a:t>
            </a:r>
            <a:r>
              <a:rPr lang="en-US" sz="3200" dirty="0"/>
              <a:t>.</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411839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B6354-F1E2-816A-9664-63D5C2A789B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4093B41-918F-EA6C-CBB8-A906CB130F97}"/>
              </a:ext>
            </a:extLst>
          </p:cNvPr>
          <p:cNvPicPr>
            <a:picLocks noChangeAspect="1"/>
          </p:cNvPicPr>
          <p:nvPr/>
        </p:nvPicPr>
        <p:blipFill>
          <a:blip r:embed="rId2"/>
          <a:stretch>
            <a:fillRect/>
          </a:stretch>
        </p:blipFill>
        <p:spPr>
          <a:xfrm>
            <a:off x="116878" y="209004"/>
            <a:ext cx="4980317" cy="6491834"/>
          </a:xfrm>
          <a:prstGeom prst="rect">
            <a:avLst/>
          </a:prstGeom>
          <a:ln w="6350">
            <a:solidFill>
              <a:schemeClr val="tx1"/>
            </a:solidFill>
          </a:ln>
        </p:spPr>
      </p:pic>
      <p:sp>
        <p:nvSpPr>
          <p:cNvPr id="2" name="Title 1">
            <a:extLst>
              <a:ext uri="{FF2B5EF4-FFF2-40B4-BE49-F238E27FC236}">
                <a16:creationId xmlns:a16="http://schemas.microsoft.com/office/drawing/2014/main" id="{17FBA3EB-FF65-578D-6077-BB3230521C66}"/>
              </a:ext>
            </a:extLst>
          </p:cNvPr>
          <p:cNvSpPr>
            <a:spLocks noGrp="1"/>
          </p:cNvSpPr>
          <p:nvPr>
            <p:ph type="title"/>
          </p:nvPr>
        </p:nvSpPr>
        <p:spPr>
          <a:xfrm>
            <a:off x="9508067" y="-2"/>
            <a:ext cx="26839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Insubordination?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52E1D935-3738-EDB3-CA2F-FE0A5D53B728}"/>
              </a:ext>
            </a:extLst>
          </p:cNvPr>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6" name="Text Box 5">
            <a:extLst>
              <a:ext uri="{FF2B5EF4-FFF2-40B4-BE49-F238E27FC236}">
                <a16:creationId xmlns:a16="http://schemas.microsoft.com/office/drawing/2014/main" id="{B26BECB7-2A20-4520-C7FF-ABC28516A4CF}"/>
              </a:ext>
            </a:extLst>
          </p:cNvPr>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Dist</a:t>
            </a:r>
            <a:r>
              <a:rPr lang="en-US" sz="1800" i="0" dirty="0">
                <a:solidFill>
                  <a:schemeClr val="accent4">
                    <a:lumMod val="75000"/>
                    <a:lumOff val="25000"/>
                  </a:schemeClr>
                </a:solidFill>
                <a:latin typeface="+mn-lt"/>
                <a:cs typeface="Times New Roman" panose="02020603050405020304" pitchFamily="18" charset="0"/>
              </a:rPr>
              <a:t> Ct Op (30 Apr 2025)</a:t>
            </a:r>
          </a:p>
        </p:txBody>
      </p:sp>
      <p:sp>
        <p:nvSpPr>
          <p:cNvPr id="7" name="Rectangle 6">
            <a:extLst>
              <a:ext uri="{FF2B5EF4-FFF2-40B4-BE49-F238E27FC236}">
                <a16:creationId xmlns:a16="http://schemas.microsoft.com/office/drawing/2014/main" id="{5F86BE42-7D31-8F17-9FB5-F40131C15A9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3" name="Text Box 5">
            <a:extLst>
              <a:ext uri="{FF2B5EF4-FFF2-40B4-BE49-F238E27FC236}">
                <a16:creationId xmlns:a16="http://schemas.microsoft.com/office/drawing/2014/main" id="{AF1C8326-FC65-ACF9-4D6C-5E08F840B397}"/>
              </a:ext>
            </a:extLst>
          </p:cNvPr>
          <p:cNvSpPr txBox="1">
            <a:spLocks noChangeArrowheads="1"/>
          </p:cNvSpPr>
          <p:nvPr/>
        </p:nvSpPr>
        <p:spPr bwMode="auto">
          <a:xfrm>
            <a:off x="1011936" y="1614749"/>
            <a:ext cx="11007027" cy="4031873"/>
          </a:xfrm>
          <a:prstGeom prst="rect">
            <a:avLst/>
          </a:prstGeom>
          <a:solidFill>
            <a:srgbClr val="FFFFFF"/>
          </a:solidFill>
          <a:ln w="6350">
            <a:solidFill>
              <a:srgbClr val="002060"/>
            </a:solidFill>
            <a:miter lim="800000"/>
            <a:headEnd/>
            <a:tailEnd/>
          </a:ln>
        </p:spPr>
        <p:txBody>
          <a:bodyPr wrap="square">
            <a:spAutoFit/>
          </a:bodyPr>
          <a:lstStyle/>
          <a:p>
            <a:pPr>
              <a:defRPr/>
            </a:pPr>
            <a:r>
              <a:rPr lang="en-US" sz="3200" dirty="0">
                <a:solidFill>
                  <a:schemeClr val="bg2"/>
                </a:solidFill>
                <a:cs typeface="Times New Roman" panose="02020603050405020304" pitchFamily="18" charset="0"/>
              </a:rPr>
              <a:t>“</a:t>
            </a:r>
            <a:r>
              <a:rPr lang="en-US" sz="3200" dirty="0"/>
              <a:t>Apple </a:t>
            </a:r>
            <a:r>
              <a:rPr lang="en-US" sz="3200" i="1" dirty="0"/>
              <a:t>willfully </a:t>
            </a:r>
            <a:r>
              <a:rPr lang="en-US" sz="3200" dirty="0"/>
              <a:t>chose not to comply with this Court’s Injunction. It did so with the express intent to create </a:t>
            </a:r>
            <a:r>
              <a:rPr lang="en-US" sz="3200" i="1" dirty="0"/>
              <a:t>new </a:t>
            </a:r>
            <a:r>
              <a:rPr lang="en-US" sz="3200" dirty="0"/>
              <a:t>anticompetitive barriers which would, by design and in effect, maintain a valued revenue stream; a revenue stream previously found to be anticompetitive. </a:t>
            </a:r>
            <a:r>
              <a:rPr lang="en-US" sz="3200" b="1" dirty="0">
                <a:solidFill>
                  <a:schemeClr val="accent4">
                    <a:lumMod val="50000"/>
                    <a:lumOff val="50000"/>
                  </a:schemeClr>
                </a:solidFill>
              </a:rPr>
              <a:t>That it thought this Court would tolerate such insubordination was a gross miscalculation</a:t>
            </a:r>
            <a:r>
              <a:rPr lang="en-US" sz="3200" dirty="0"/>
              <a:t>. As always, the coverup made it worse. For this Court, there is no second bite at the apple.</a:t>
            </a:r>
            <a:r>
              <a:rPr lang="en-US" sz="3200" dirty="0">
                <a:solidFill>
                  <a:schemeClr val="bg2"/>
                </a:solidFill>
                <a:cs typeface="Times New Roman" panose="02020603050405020304" pitchFamily="18" charset="0"/>
              </a:rPr>
              <a:t>”</a:t>
            </a:r>
          </a:p>
        </p:txBody>
      </p:sp>
    </p:spTree>
    <p:extLst>
      <p:ext uri="{BB962C8B-B14F-4D97-AF65-F5344CB8AC3E}">
        <p14:creationId xmlns:p14="http://schemas.microsoft.com/office/powerpoint/2010/main" val="21183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187F3-D581-1FCF-50A2-F30BA368C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408C72-A161-4F48-073F-AAF77C0F2CC7}"/>
              </a:ext>
            </a:extLst>
          </p:cNvPr>
          <p:cNvSpPr>
            <a:spLocks noGrp="1"/>
          </p:cNvSpPr>
          <p:nvPr>
            <p:ph type="title"/>
          </p:nvPr>
        </p:nvSpPr>
        <p:spPr>
          <a:xfrm>
            <a:off x="9652001" y="-2"/>
            <a:ext cx="2540000" cy="33443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CA9 Stay Denial</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FB7FFE4E-D0B3-0CFC-95C1-3ACCF6E280B4}"/>
              </a:ext>
            </a:extLst>
          </p:cNvPr>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6" name="Text Box 5">
            <a:extLst>
              <a:ext uri="{FF2B5EF4-FFF2-40B4-BE49-F238E27FC236}">
                <a16:creationId xmlns:a16="http://schemas.microsoft.com/office/drawing/2014/main" id="{6877E315-93D2-C632-9B0F-49A4A37DDF0A}"/>
              </a:ext>
            </a:extLst>
          </p:cNvPr>
          <p:cNvSpPr txBox="1">
            <a:spLocks noChangeArrowheads="1"/>
          </p:cNvSpPr>
          <p:nvPr/>
        </p:nvSpPr>
        <p:spPr bwMode="auto">
          <a:xfrm>
            <a:off x="9122534" y="6488668"/>
            <a:ext cx="30694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Ninth Circuit (4 June 2025)</a:t>
            </a:r>
          </a:p>
        </p:txBody>
      </p:sp>
      <p:sp>
        <p:nvSpPr>
          <p:cNvPr id="7" name="Rectangle 6">
            <a:extLst>
              <a:ext uri="{FF2B5EF4-FFF2-40B4-BE49-F238E27FC236}">
                <a16:creationId xmlns:a16="http://schemas.microsoft.com/office/drawing/2014/main" id="{FE8FAE0C-8E45-4D79-415A-CA7D1172D189}"/>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9AE47FA-DFD8-A9CD-5650-63D2503B3A6D}"/>
              </a:ext>
            </a:extLst>
          </p:cNvPr>
          <p:cNvPicPr>
            <a:picLocks noChangeAspect="1"/>
          </p:cNvPicPr>
          <p:nvPr/>
        </p:nvPicPr>
        <p:blipFill>
          <a:blip r:embed="rId2"/>
          <a:stretch>
            <a:fillRect/>
          </a:stretch>
        </p:blipFill>
        <p:spPr>
          <a:xfrm>
            <a:off x="831031" y="209004"/>
            <a:ext cx="4913548" cy="6491834"/>
          </a:xfrm>
          <a:prstGeom prst="rect">
            <a:avLst/>
          </a:prstGeom>
          <a:ln w="6350">
            <a:solidFill>
              <a:schemeClr val="tx1"/>
            </a:solidFill>
          </a:ln>
        </p:spPr>
      </p:pic>
      <p:pic>
        <p:nvPicPr>
          <p:cNvPr id="9" name="Picture 8">
            <a:extLst>
              <a:ext uri="{FF2B5EF4-FFF2-40B4-BE49-F238E27FC236}">
                <a16:creationId xmlns:a16="http://schemas.microsoft.com/office/drawing/2014/main" id="{25815431-4A06-F873-FCE0-F447AEA7B264}"/>
              </a:ext>
            </a:extLst>
          </p:cNvPr>
          <p:cNvPicPr>
            <a:picLocks noChangeAspect="1"/>
          </p:cNvPicPr>
          <p:nvPr/>
        </p:nvPicPr>
        <p:blipFill>
          <a:blip r:embed="rId3"/>
          <a:stretch>
            <a:fillRect/>
          </a:stretch>
        </p:blipFill>
        <p:spPr>
          <a:xfrm>
            <a:off x="3983483" y="209004"/>
            <a:ext cx="4927879" cy="6491834"/>
          </a:xfrm>
          <a:prstGeom prst="rect">
            <a:avLst/>
          </a:prstGeom>
          <a:ln>
            <a:solidFill>
              <a:schemeClr val="tx1"/>
            </a:solidFill>
          </a:ln>
        </p:spPr>
      </p:pic>
    </p:spTree>
    <p:extLst>
      <p:ext uri="{BB962C8B-B14F-4D97-AF65-F5344CB8AC3E}">
        <p14:creationId xmlns:p14="http://schemas.microsoft.com/office/powerpoint/2010/main" val="117393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0433" y="-1"/>
            <a:ext cx="32215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21 Oct 2025 Oral Arg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6" name="Text Box 5"/>
          <p:cNvSpPr txBox="1">
            <a:spLocks noChangeArrowheads="1"/>
          </p:cNvSpPr>
          <p:nvPr/>
        </p:nvSpPr>
        <p:spPr bwMode="auto">
          <a:xfrm>
            <a:off x="9214338" y="6488668"/>
            <a:ext cx="2977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Ninth Circuit (8 Nov 2025)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C506C20D-B94B-4A57-A41E-99A4D5980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611" y="209004"/>
            <a:ext cx="6009966" cy="6535838"/>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BFA47654-E42F-DDD6-05A4-7299257FC2BE}"/>
              </a:ext>
            </a:extLst>
          </p:cNvPr>
          <p:cNvPicPr>
            <a:picLocks noChangeAspect="1"/>
          </p:cNvPicPr>
          <p:nvPr/>
        </p:nvPicPr>
        <p:blipFill>
          <a:blip r:embed="rId4">
            <a:extLst>
              <a:ext uri="{28A0092B-C50C-407E-A947-70E740481C1C}">
                <a14:useLocalDpi xmlns:a14="http://schemas.microsoft.com/office/drawing/2010/main" val="0"/>
              </a:ext>
            </a:extLst>
          </a:blip>
          <a:srcRect l="25662" t="22055" r="21232" b="35107"/>
          <a:stretch>
            <a:fillRect/>
          </a:stretch>
        </p:blipFill>
        <p:spPr>
          <a:xfrm>
            <a:off x="3950983" y="1005840"/>
            <a:ext cx="6036817" cy="5295594"/>
          </a:xfrm>
          <a:prstGeom prst="rect">
            <a:avLst/>
          </a:prstGeom>
          <a:ln w="6350">
            <a:solidFill>
              <a:schemeClr val="tx1"/>
            </a:solidFill>
          </a:ln>
        </p:spPr>
      </p:pic>
    </p:spTree>
    <p:extLst>
      <p:ext uri="{BB962C8B-B14F-4D97-AF65-F5344CB8AC3E}">
        <p14:creationId xmlns:p14="http://schemas.microsoft.com/office/powerpoint/2010/main" val="34696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5141" y="-1"/>
            <a:ext cx="5136860" cy="36395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2007 SF Macworld iPhone Launch</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840686" y="6516172"/>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(9 Jan 2007)</a:t>
            </a:r>
          </a:p>
        </p:txBody>
      </p:sp>
      <p:pic>
        <p:nvPicPr>
          <p:cNvPr id="10" name="Picture 9" descr="Graphical user interface, text, application, Word&#10;&#10;Description automatically generated">
            <a:extLst>
              <a:ext uri="{FF2B5EF4-FFF2-40B4-BE49-F238E27FC236}">
                <a16:creationId xmlns:a16="http://schemas.microsoft.com/office/drawing/2014/main" id="{9994B4B0-059B-F567-347B-5EF5EA2F5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652" y="115480"/>
            <a:ext cx="5987249" cy="6585358"/>
          </a:xfrm>
          <a:prstGeom prst="rect">
            <a:avLst/>
          </a:prstGeom>
          <a:ln w="6350">
            <a:solidFill>
              <a:schemeClr val="tx1"/>
            </a:solidFill>
          </a:ln>
        </p:spPr>
      </p:pic>
      <p:sp>
        <p:nvSpPr>
          <p:cNvPr id="9" name="Rectangle 8"/>
          <p:cNvSpPr/>
          <p:nvPr/>
        </p:nvSpPr>
        <p:spPr bwMode="auto">
          <a:xfrm>
            <a:off x="1529542" y="2401452"/>
            <a:ext cx="10324407" cy="3046988"/>
          </a:xfrm>
          <a:prstGeom prst="rect">
            <a:avLst/>
          </a:prstGeom>
          <a:solidFill>
            <a:schemeClr val="bg1"/>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dirty="0">
                <a:solidFill>
                  <a:schemeClr val="accent4">
                    <a:lumMod val="50000"/>
                    <a:lumOff val="50000"/>
                  </a:schemeClr>
                </a:solidFill>
              </a:rPr>
              <a:t>Apple</a:t>
            </a:r>
            <a:r>
              <a:rPr lang="en-US" sz="3200" b="1" baseline="30000" dirty="0">
                <a:solidFill>
                  <a:schemeClr val="accent4">
                    <a:lumMod val="50000"/>
                    <a:lumOff val="50000"/>
                  </a:schemeClr>
                </a:solidFill>
              </a:rPr>
              <a:t>®</a:t>
            </a:r>
            <a:r>
              <a:rPr lang="en-US" sz="3200" b="1" dirty="0">
                <a:solidFill>
                  <a:schemeClr val="accent4">
                    <a:lumMod val="50000"/>
                    <a:lumOff val="50000"/>
                  </a:schemeClr>
                </a:solidFill>
              </a:rPr>
              <a:t> today introduced iPhone</a:t>
            </a:r>
            <a:r>
              <a:rPr lang="en-US" sz="3200" dirty="0">
                <a:solidFill>
                  <a:schemeClr val="bg2"/>
                </a:solidFill>
              </a:rPr>
              <a:t>, combining three products—a revolutionary mobile </a:t>
            </a:r>
            <a:r>
              <a:rPr lang="en-US" sz="3200" b="1" dirty="0">
                <a:solidFill>
                  <a:schemeClr val="accent4">
                    <a:lumMod val="50000"/>
                    <a:lumOff val="50000"/>
                  </a:schemeClr>
                </a:solidFill>
              </a:rPr>
              <a:t>phone</a:t>
            </a:r>
            <a:r>
              <a:rPr lang="en-US" sz="3200" dirty="0">
                <a:solidFill>
                  <a:schemeClr val="bg2"/>
                </a:solidFill>
              </a:rPr>
              <a:t>, a widescreen </a:t>
            </a:r>
            <a:r>
              <a:rPr lang="en-US" sz="3200" b="1" dirty="0">
                <a:solidFill>
                  <a:schemeClr val="accent4">
                    <a:lumMod val="50000"/>
                    <a:lumOff val="50000"/>
                  </a:schemeClr>
                </a:solidFill>
              </a:rPr>
              <a:t>iPod</a:t>
            </a:r>
            <a:r>
              <a:rPr lang="en-US" sz="3200" baseline="30000" dirty="0">
                <a:solidFill>
                  <a:schemeClr val="bg2"/>
                </a:solidFill>
              </a:rPr>
              <a:t>®</a:t>
            </a:r>
            <a:r>
              <a:rPr lang="en-US" sz="3200" dirty="0">
                <a:solidFill>
                  <a:schemeClr val="bg2"/>
                </a:solidFill>
              </a:rPr>
              <a:t> with touch controls, and a breakthrough Internet communications device with desktop-class </a:t>
            </a:r>
            <a:r>
              <a:rPr lang="en-US" sz="3200" b="1" dirty="0">
                <a:solidFill>
                  <a:schemeClr val="accent4">
                    <a:lumMod val="50000"/>
                    <a:lumOff val="50000"/>
                  </a:schemeClr>
                </a:solidFill>
              </a:rPr>
              <a:t>email, web browsing, searching and maps</a:t>
            </a:r>
            <a:r>
              <a:rPr lang="en-US" sz="3200" dirty="0">
                <a:solidFill>
                  <a:schemeClr val="bg2"/>
                </a:solidFill>
              </a:rPr>
              <a:t>—into one small and lightweight handheld device.”</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43659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9C1BF-5EE0-3DF3-3407-B158348D26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0EE5CB-82AA-D830-36C9-69369E0D3220}"/>
              </a:ext>
            </a:extLst>
          </p:cNvPr>
          <p:cNvSpPr>
            <a:spLocks noGrp="1"/>
          </p:cNvSpPr>
          <p:nvPr>
            <p:ph type="title"/>
          </p:nvPr>
        </p:nvSpPr>
        <p:spPr>
          <a:xfrm>
            <a:off x="11380631" y="-2"/>
            <a:ext cx="81137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$4T</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114B8A74-DC65-56EE-F9CE-BCE0EA93D3FA}"/>
              </a:ext>
            </a:extLst>
          </p:cNvPr>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6" name="Text Box 5">
            <a:extLst>
              <a:ext uri="{FF2B5EF4-FFF2-40B4-BE49-F238E27FC236}">
                <a16:creationId xmlns:a16="http://schemas.microsoft.com/office/drawing/2014/main" id="{0C15383C-D4D9-6299-FB7B-0EAA8BBD7284}"/>
              </a:ext>
            </a:extLst>
          </p:cNvPr>
          <p:cNvSpPr txBox="1">
            <a:spLocks noChangeArrowheads="1"/>
          </p:cNvSpPr>
          <p:nvPr/>
        </p:nvSpPr>
        <p:spPr bwMode="auto">
          <a:xfrm>
            <a:off x="7744496" y="6488668"/>
            <a:ext cx="444750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companiesmarketcap.com (12 Nov 2025)</a:t>
            </a:r>
          </a:p>
        </p:txBody>
      </p:sp>
      <p:sp>
        <p:nvSpPr>
          <p:cNvPr id="7" name="Rectangle 6">
            <a:extLst>
              <a:ext uri="{FF2B5EF4-FFF2-40B4-BE49-F238E27FC236}">
                <a16:creationId xmlns:a16="http://schemas.microsoft.com/office/drawing/2014/main" id="{067AFD7C-4C4B-B900-67E0-061EC3901C7D}"/>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6CA6FF20-A028-8161-0E1D-E94BA8BD567E}"/>
              </a:ext>
            </a:extLst>
          </p:cNvPr>
          <p:cNvPicPr>
            <a:picLocks noChangeAspect="1"/>
          </p:cNvPicPr>
          <p:nvPr/>
        </p:nvPicPr>
        <p:blipFill>
          <a:blip r:embed="rId3" cstate="print">
            <a:extLst>
              <a:ext uri="{28A0092B-C50C-407E-A947-70E740481C1C}">
                <a14:useLocalDpi xmlns:a14="http://schemas.microsoft.com/office/drawing/2010/main" val="0"/>
              </a:ext>
            </a:extLst>
          </a:blip>
          <a:srcRect b="14804"/>
          <a:stretch>
            <a:fillRect/>
          </a:stretch>
        </p:blipFill>
        <p:spPr>
          <a:xfrm>
            <a:off x="126716" y="145961"/>
            <a:ext cx="7074864" cy="6554877"/>
          </a:xfrm>
          <a:prstGeom prst="rect">
            <a:avLst/>
          </a:prstGeom>
          <a:ln w="6350">
            <a:solidFill>
              <a:schemeClr val="tx1"/>
            </a:solidFill>
          </a:ln>
        </p:spPr>
      </p:pic>
      <p:pic>
        <p:nvPicPr>
          <p:cNvPr id="8" name="Picture 7" descr="A screenshot of a computer&#10;&#10;AI-generated content may be incorrect.">
            <a:extLst>
              <a:ext uri="{FF2B5EF4-FFF2-40B4-BE49-F238E27FC236}">
                <a16:creationId xmlns:a16="http://schemas.microsoft.com/office/drawing/2014/main" id="{656CC73A-F60A-F1D9-C63C-DF19F0F3AB35}"/>
              </a:ext>
            </a:extLst>
          </p:cNvPr>
          <p:cNvPicPr>
            <a:picLocks noChangeAspect="1"/>
          </p:cNvPicPr>
          <p:nvPr/>
        </p:nvPicPr>
        <p:blipFill>
          <a:blip r:embed="rId3">
            <a:extLst>
              <a:ext uri="{28A0092B-C50C-407E-A947-70E740481C1C}">
                <a14:useLocalDpi xmlns:a14="http://schemas.microsoft.com/office/drawing/2010/main" val="0"/>
              </a:ext>
            </a:extLst>
          </a:blip>
          <a:srcRect l="2107" t="41864" r="2818" b="17225"/>
          <a:stretch>
            <a:fillRect/>
          </a:stretch>
        </p:blipFill>
        <p:spPr>
          <a:xfrm>
            <a:off x="1650381" y="1501696"/>
            <a:ext cx="9817959" cy="4594304"/>
          </a:xfrm>
          <a:prstGeom prst="rect">
            <a:avLst/>
          </a:prstGeom>
          <a:ln w="6350">
            <a:solidFill>
              <a:schemeClr val="tx1"/>
            </a:solidFill>
          </a:ln>
        </p:spPr>
      </p:pic>
    </p:spTree>
    <p:extLst>
      <p:ext uri="{BB962C8B-B14F-4D97-AF65-F5344CB8AC3E}">
        <p14:creationId xmlns:p14="http://schemas.microsoft.com/office/powerpoint/2010/main" val="253994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1699" y="-2"/>
            <a:ext cx="36703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Future and the Past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2007 SF Macworld</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704" y="250031"/>
            <a:ext cx="5930183" cy="6532467"/>
          </a:xfrm>
          <a:prstGeom prst="rect">
            <a:avLst/>
          </a:prstGeom>
          <a:ln w="6350">
            <a:solidFill>
              <a:schemeClr val="tx1"/>
            </a:solidFill>
          </a:ln>
        </p:spPr>
      </p:pic>
      <p:pic>
        <p:nvPicPr>
          <p:cNvPr id="12" name="Picture 11"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23" t="13667" r="37013" b="56222"/>
          <a:stretch/>
        </p:blipFill>
        <p:spPr>
          <a:xfrm>
            <a:off x="2210891" y="1452955"/>
            <a:ext cx="8638051" cy="4738688"/>
          </a:xfrm>
          <a:prstGeom prst="rect">
            <a:avLst/>
          </a:prstGeom>
          <a:ln w="6350">
            <a:solidFill>
              <a:schemeClr val="tx1"/>
            </a:solidFill>
          </a:ln>
        </p:spPr>
      </p:pic>
    </p:spTree>
    <p:extLst>
      <p:ext uri="{BB962C8B-B14F-4D97-AF65-F5344CB8AC3E}">
        <p14:creationId xmlns:p14="http://schemas.microsoft.com/office/powerpoint/2010/main" val="121625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6148</TotalTime>
  <Words>3233</Words>
  <Application>Microsoft Office PowerPoint</Application>
  <PresentationFormat>Widescreen</PresentationFormat>
  <Paragraphs>371</Paragraphs>
  <Slides>80</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Helvetica</vt:lpstr>
      <vt:lpstr>Monotype Sorts</vt:lpstr>
      <vt:lpstr>Times New Roman</vt:lpstr>
      <vt:lpstr>Wingdings</vt:lpstr>
      <vt:lpstr>Generic (Standard)</vt:lpstr>
      <vt:lpstr>Class 21: Wed 12 Nov 2025 Antitrust Fall 2025    App Stores</vt:lpstr>
      <vt:lpstr>Kodak: Understanding Aftermarkets</vt:lpstr>
      <vt:lpstr>Competition in Foremarkets and Aftermarkets</vt:lpstr>
      <vt:lpstr>Switching and Information Costs</vt:lpstr>
      <vt:lpstr>Can’t Do SJ Here Given Market Questions</vt:lpstr>
      <vt:lpstr>And Kodak Seems to Exercise Market Power</vt:lpstr>
      <vt:lpstr>Smartphone OS Market Shares, 2007 &amp; 2008</vt:lpstr>
      <vt:lpstr>2007 SF Macworld iPhone Launch</vt:lpstr>
      <vt:lpstr>The Future and the Past</vt:lpstr>
      <vt:lpstr>The Size of the Opportunity</vt:lpstr>
      <vt:lpstr>Apple’s Goal in 2008? 1%</vt:lpstr>
      <vt:lpstr>The App Usage and Distribution Model in 2007 </vt:lpstr>
      <vt:lpstr>Assessing the Jan 2007 iPhone</vt:lpstr>
      <vt:lpstr>11 June 2007: iPhone Web 2.0 Applications</vt:lpstr>
      <vt:lpstr>Distribution Model: Web-Based, Controlled by Developers, No Apple Curation</vt:lpstr>
      <vt:lpstr>17 Oct 2007: Jobs on Native iPhone Apps</vt:lpstr>
      <vt:lpstr>6 Mar 2008: iPhone 2.0 Software Beta and SDK</vt:lpstr>
      <vt:lpstr>iPhone APIs</vt:lpstr>
      <vt:lpstr>6 Mar 2008: App Store Introduction</vt:lpstr>
      <vt:lpstr>A Curated App Store</vt:lpstr>
      <vt:lpstr>App Store Launch</vt:lpstr>
      <vt:lpstr>App Store Launch</vt:lpstr>
      <vt:lpstr>Assessing the 3G iPhone and App Store</vt:lpstr>
      <vt:lpstr>Mobile App Revenues</vt:lpstr>
      <vt:lpstr>Mobile App Revenues</vt:lpstr>
      <vt:lpstr>30 June 2020: Let Epic Compete</vt:lpstr>
      <vt:lpstr>30 June 2020: Sweeney Email to Cook et al</vt:lpstr>
      <vt:lpstr>30 June 2020: Sweeney Email to Cook et al</vt:lpstr>
      <vt:lpstr>10 July 2020: Apple Responds with Six-Page Letter</vt:lpstr>
      <vt:lpstr>Apple’s Rules Protect the Platform</vt:lpstr>
      <vt:lpstr>App Store is Not a Public Utility</vt:lpstr>
      <vt:lpstr>Epic Charges $$$ but Doesn’t Want Apple to Do So</vt:lpstr>
      <vt:lpstr>Epic Charges $$$ but Doesn’t Want Apple to Do So</vt:lpstr>
      <vt:lpstr>Epic Launches</vt:lpstr>
      <vt:lpstr>“Repugnant to the principles of a free society”</vt:lpstr>
      <vt:lpstr>Epic Launches</vt:lpstr>
      <vt:lpstr>13 Aug 2020: Epic Turns on Direct Payment Option</vt:lpstr>
      <vt:lpstr>Apple Boots Out Fortnite</vt:lpstr>
      <vt:lpstr>WW Mobile Vendor Market Shares</vt:lpstr>
      <vt:lpstr>U.S. Mobile Vendor Market Shares</vt:lpstr>
      <vt:lpstr>13 Aug 2020: Epic Sues Apple (and Google)</vt:lpstr>
      <vt:lpstr>Drafting the Complaint</vt:lpstr>
      <vt:lpstr>Epic PR Campaign: euiSHuaw6Q4</vt:lpstr>
      <vt:lpstr>Theories of Liability</vt:lpstr>
      <vt:lpstr>Ten Counts</vt:lpstr>
      <vt:lpstr>18 Nov 2020: Apple Commission Change</vt:lpstr>
      <vt:lpstr>10 Sept 2021: District Court Decision</vt:lpstr>
      <vt:lpstr>Protecting Competition</vt:lpstr>
      <vt:lpstr>Market Definition</vt:lpstr>
      <vt:lpstr>Apple Isn’t a Monopolist on this Evidence</vt:lpstr>
      <vt:lpstr>But Apple Limits on Steering Violate California Law</vt:lpstr>
      <vt:lpstr>Permanent Injunction</vt:lpstr>
      <vt:lpstr>24 Apr 2023: Ninth Circuit Ruling</vt:lpstr>
      <vt:lpstr>The Success of the App Store</vt:lpstr>
      <vt:lpstr>IP Monetization</vt:lpstr>
      <vt:lpstr>An Open Platform</vt:lpstr>
      <vt:lpstr>Epic Doesn’t Want to Pay for It</vt:lpstr>
      <vt:lpstr>How Does Apple Get Paid for its IP?</vt:lpstr>
      <vt:lpstr>How Does Apple Get Paid for its IP?</vt:lpstr>
      <vt:lpstr>Apple’s Procompetitive Rationales: Security</vt:lpstr>
      <vt:lpstr>Apple’s Procompetitive Rationales: IP Payment</vt:lpstr>
      <vt:lpstr>Business Model Competition</vt:lpstr>
      <vt:lpstr>Business Model Competition</vt:lpstr>
      <vt:lpstr>Non-Price Features as Key Part of Competition</vt:lpstr>
      <vt:lpstr>Inadequate Proof on IP Payment Alternatives</vt:lpstr>
      <vt:lpstr>California Unfair Competition Law</vt:lpstr>
      <vt:lpstr>Willful Violation</vt:lpstr>
      <vt:lpstr>Supracompetitive = Anticompetitive (No!)</vt:lpstr>
      <vt:lpstr>Scare Screens</vt:lpstr>
      <vt:lpstr>Scare Screens</vt:lpstr>
      <vt:lpstr>Scare Screens</vt:lpstr>
      <vt:lpstr>Civil Contempt</vt:lpstr>
      <vt:lpstr>New Injunction: No Outside App Commissions</vt:lpstr>
      <vt:lpstr>New Injunction</vt:lpstr>
      <vt:lpstr>Criminal Referral</vt:lpstr>
      <vt:lpstr>Penalties?</vt:lpstr>
      <vt:lpstr>Insubordination?</vt:lpstr>
      <vt:lpstr>CA9 Stay Denial</vt:lpstr>
      <vt:lpstr>21 Oct 2025 Oral Arg</vt:lpstr>
      <vt:lpstr>$4T</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526</cp:revision>
  <cp:lastPrinted>2020-11-16T18:54:15Z</cp:lastPrinted>
  <dcterms:created xsi:type="dcterms:W3CDTF">1999-10-27T15:27:59Z</dcterms:created>
  <dcterms:modified xsi:type="dcterms:W3CDTF">2025-11-12T16:57:30Z</dcterms:modified>
</cp:coreProperties>
</file>