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835" r:id="rId2"/>
  </p:sldMasterIdLst>
  <p:notesMasterIdLst>
    <p:notesMasterId r:id="rId51"/>
  </p:notesMasterIdLst>
  <p:handoutMasterIdLst>
    <p:handoutMasterId r:id="rId52"/>
  </p:handoutMasterIdLst>
  <p:sldIdLst>
    <p:sldId id="1267" r:id="rId3"/>
    <p:sldId id="1328" r:id="rId4"/>
    <p:sldId id="1499" r:id="rId5"/>
    <p:sldId id="1502" r:id="rId6"/>
    <p:sldId id="1500" r:id="rId7"/>
    <p:sldId id="1501" r:id="rId8"/>
    <p:sldId id="1329" r:id="rId9"/>
    <p:sldId id="1330" r:id="rId10"/>
    <p:sldId id="1340" r:id="rId11"/>
    <p:sldId id="1341" r:id="rId12"/>
    <p:sldId id="1342" r:id="rId13"/>
    <p:sldId id="1343" r:id="rId14"/>
    <p:sldId id="1284" r:id="rId15"/>
    <p:sldId id="1285" r:id="rId16"/>
    <p:sldId id="1286" r:id="rId17"/>
    <p:sldId id="1287" r:id="rId18"/>
    <p:sldId id="1288" r:id="rId19"/>
    <p:sldId id="1289" r:id="rId20"/>
    <p:sldId id="1290" r:id="rId21"/>
    <p:sldId id="1498" r:id="rId22"/>
    <p:sldId id="1507" r:id="rId23"/>
    <p:sldId id="1503" r:id="rId24"/>
    <p:sldId id="1694" r:id="rId25"/>
    <p:sldId id="1510" r:id="rId26"/>
    <p:sldId id="1496" r:id="rId27"/>
    <p:sldId id="1483" r:id="rId28"/>
    <p:sldId id="1486" r:id="rId29"/>
    <p:sldId id="1484" r:id="rId30"/>
    <p:sldId id="1485" r:id="rId31"/>
    <p:sldId id="1514" r:id="rId32"/>
    <p:sldId id="1515" r:id="rId33"/>
    <p:sldId id="1487" r:id="rId34"/>
    <p:sldId id="1489" r:id="rId35"/>
    <p:sldId id="1492" r:id="rId36"/>
    <p:sldId id="1516" r:id="rId37"/>
    <p:sldId id="1511" r:id="rId38"/>
    <p:sldId id="1517" r:id="rId39"/>
    <p:sldId id="1490" r:id="rId40"/>
    <p:sldId id="1491" r:id="rId41"/>
    <p:sldId id="1494" r:id="rId42"/>
    <p:sldId id="1518" r:id="rId43"/>
    <p:sldId id="1495" r:id="rId44"/>
    <p:sldId id="1497" r:id="rId45"/>
    <p:sldId id="1512" r:id="rId46"/>
    <p:sldId id="1488" r:id="rId47"/>
    <p:sldId id="1513" r:id="rId48"/>
    <p:sldId id="1519" r:id="rId49"/>
    <p:sldId id="1520" r:id="rId50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66"/>
    <a:srgbClr val="008080"/>
    <a:srgbClr val="009999"/>
    <a:srgbClr val="3366FF"/>
    <a:srgbClr val="0000FF"/>
    <a:srgbClr val="CC66FF"/>
    <a:srgbClr val="CC0099"/>
    <a:srgbClr val="CC0066"/>
    <a:srgbClr val="CC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1" autoAdjust="0"/>
    <p:restoredTop sz="94595" autoAdjust="0"/>
  </p:normalViewPr>
  <p:slideViewPr>
    <p:cSldViewPr snapToGrid="0">
      <p:cViewPr varScale="1">
        <p:scale>
          <a:sx n="165" d="100"/>
          <a:sy n="165" d="100"/>
        </p:scale>
        <p:origin x="80" y="17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11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472" y="38"/>
      </p:cViewPr>
      <p:guideLst>
        <p:guide orient="horz" pos="2928"/>
        <p:guide pos="2208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149" cy="4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>
            <a:lvl1pPr defTabSz="931706">
              <a:defRPr kumimoji="0" sz="1200"/>
            </a:lvl1pPr>
          </a:lstStyle>
          <a:p>
            <a:pPr>
              <a:defRPr/>
            </a:pPr>
            <a:r>
              <a:rPr lang="en-US" altLang="en-US"/>
              <a:t>Prof. Randal C. Picker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4252" y="0"/>
            <a:ext cx="3036149" cy="4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>
            <a:lvl1pPr algn="r" defTabSz="931706">
              <a:defRPr kumimoji="0" sz="1200"/>
            </a:lvl1pPr>
          </a:lstStyle>
          <a:p>
            <a:pPr>
              <a:defRPr/>
            </a:pPr>
            <a:fld id="{BACD4D8E-0305-4CD5-9DBD-51D10C00A67E}" type="datetime1">
              <a:rPr lang="en-US" altLang="en-US"/>
              <a:pPr>
                <a:defRPr/>
              </a:pPr>
              <a:t>2/15/2024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3482"/>
            <a:ext cx="3036149" cy="4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5" rIns="93150" bIns="46575" numCol="1" anchor="b" anchorCtr="0" compatLnSpc="1">
            <a:prstTxWarp prst="textNoShape">
              <a:avLst/>
            </a:prstTxWarp>
          </a:bodyPr>
          <a:lstStyle>
            <a:lvl1pPr defTabSz="931706">
              <a:defRPr kumimoji="0" sz="1200"/>
            </a:lvl1pPr>
          </a:lstStyle>
          <a:p>
            <a:pPr>
              <a:defRPr/>
            </a:pPr>
            <a:r>
              <a:rPr lang="en-US" altLang="en-US"/>
              <a:t>Antitrust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4252" y="8833482"/>
            <a:ext cx="3036149" cy="4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5" rIns="93150" bIns="46575" numCol="1" anchor="b" anchorCtr="0" compatLnSpc="1">
            <a:prstTxWarp prst="textNoShape">
              <a:avLst/>
            </a:prstTxWarp>
          </a:bodyPr>
          <a:lstStyle>
            <a:lvl1pPr algn="r" defTabSz="930311">
              <a:defRPr kumimoji="0" sz="1200"/>
            </a:lvl1pPr>
          </a:lstStyle>
          <a:p>
            <a:pPr>
              <a:defRPr/>
            </a:pPr>
            <a:fld id="{A9DDCF18-3772-474E-B777-BA39106ED7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44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149" cy="4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>
            <a:lvl1pPr defTabSz="931706">
              <a:defRPr kumimoji="0"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407988" y="700088"/>
            <a:ext cx="61944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932" y="4416743"/>
            <a:ext cx="5140538" cy="418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4252" y="0"/>
            <a:ext cx="3036149" cy="4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>
            <a:lvl1pPr algn="r" defTabSz="931706">
              <a:defRPr kumimoji="0" sz="1200"/>
            </a:lvl1pPr>
          </a:lstStyle>
          <a:p>
            <a:pPr>
              <a:defRPr/>
            </a:pPr>
            <a:fld id="{91C928C3-9442-484A-8273-FA08CFCEA006}" type="datetime1">
              <a:rPr lang="en-US" altLang="en-US"/>
              <a:pPr>
                <a:defRPr/>
              </a:pPr>
              <a:t>2/15/2024</a:t>
            </a:fld>
            <a:endParaRPr lang="en-US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3482"/>
            <a:ext cx="3036149" cy="4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5" rIns="93150" bIns="46575" numCol="1" anchor="b" anchorCtr="0" compatLnSpc="1">
            <a:prstTxWarp prst="textNoShape">
              <a:avLst/>
            </a:prstTxWarp>
          </a:bodyPr>
          <a:lstStyle>
            <a:lvl1pPr defTabSz="931706">
              <a:defRPr kumimoji="0"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4252" y="8833482"/>
            <a:ext cx="3036149" cy="4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5" rIns="93150" bIns="46575" numCol="1" anchor="b" anchorCtr="0" compatLnSpc="1">
            <a:prstTxWarp prst="textNoShape">
              <a:avLst/>
            </a:prstTxWarp>
          </a:bodyPr>
          <a:lstStyle>
            <a:lvl1pPr algn="r" defTabSz="930311">
              <a:defRPr kumimoji="0" sz="1200"/>
            </a:lvl1pPr>
          </a:lstStyle>
          <a:p>
            <a:pPr>
              <a:defRPr/>
            </a:pPr>
            <a:fld id="{17815D0A-6945-40F0-849D-84A13EF4AA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29569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31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1713" indent="-285275" defTabSz="93031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1096" indent="-228218" defTabSz="93031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7535" indent="-228218" defTabSz="93031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3973" indent="-228218" defTabSz="93031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0412" indent="-228218" defTabSz="93031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6850" indent="-228218" defTabSz="93031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3290" indent="-228218" defTabSz="93031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9727" indent="-228218" defTabSz="93031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B7B8AA-7071-474D-AB67-0D52EEC6338E}" type="datetime1">
              <a:rPr kumimoji="0" lang="en-US" altLang="en-US" sz="1200"/>
              <a:pPr/>
              <a:t>2/15/2024</a:t>
            </a:fld>
            <a:endParaRPr kumimoji="0" lang="en-US" altLang="en-US" sz="1200"/>
          </a:p>
        </p:txBody>
      </p:sp>
      <p:sp>
        <p:nvSpPr>
          <p:cNvPr id="1945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31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1713" indent="-285275" defTabSz="93031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1096" indent="-228218" defTabSz="93031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7535" indent="-228218" defTabSz="93031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3973" indent="-228218" defTabSz="93031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0412" indent="-228218" defTabSz="93031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6850" indent="-228218" defTabSz="93031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3290" indent="-228218" defTabSz="93031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9727" indent="-228218" defTabSz="93031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DFB5D71-EDD0-44C4-B648-177AAB6BC2FE}" type="slidenum">
              <a:rPr kumimoji="0" lang="en-US" altLang="en-US" sz="1200"/>
              <a:pPr/>
              <a:t>1</a:t>
            </a:fld>
            <a:endParaRPr kumimoji="0" lang="en-US" altLang="en-US" sz="120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858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7004" indent="-295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0005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2007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4010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6011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8013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0015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2019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1B5260-5681-4B11-8C95-9E9529FC4753}" type="datetime1">
              <a:rPr kumimoji="0" lang="en-US" altLang="en-US" sz="1200"/>
              <a:t>2/15/2024</a:t>
            </a:fld>
            <a:endParaRPr kumimoji="0" lang="en-US" altLang="en-US" sz="1200"/>
          </a:p>
        </p:txBody>
      </p:sp>
      <p:sp>
        <p:nvSpPr>
          <p:cNvPr id="6144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7004" indent="-295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0005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2007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4010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6011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8013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0015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2019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5254D4-F02F-4896-9805-422690D52C78}" type="slidenum">
              <a:rPr kumimoji="0" lang="en-US" altLang="en-US" sz="1200"/>
              <a:pPr/>
              <a:t>10</a:t>
            </a:fld>
            <a:endParaRPr kumimoji="0" lang="en-US" altLang="en-US" sz="1200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5138" y="703263"/>
            <a:ext cx="6235700" cy="3508375"/>
          </a:xfrm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395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7004" indent="-295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0005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2007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4010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6011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8013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0015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2019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2C29A2-6FE9-452B-AEF0-4F0D9A7E5FE8}" type="datetime1">
              <a:rPr kumimoji="0" lang="en-US" altLang="en-US" sz="1200"/>
              <a:t>2/15/2024</a:t>
            </a:fld>
            <a:endParaRPr kumimoji="0" lang="en-US" altLang="en-US" sz="1200"/>
          </a:p>
        </p:txBody>
      </p:sp>
      <p:sp>
        <p:nvSpPr>
          <p:cNvPr id="6246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7004" indent="-295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0005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2007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4010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6011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8013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0015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2019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0C54FD-4ACF-437E-B927-58D2D43519FF}" type="slidenum">
              <a:rPr kumimoji="0" lang="en-US" altLang="en-US" sz="1200"/>
              <a:pPr/>
              <a:t>11</a:t>
            </a:fld>
            <a:endParaRPr kumimoji="0" lang="en-US" altLang="en-US" sz="1200"/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5138" y="703263"/>
            <a:ext cx="6235700" cy="3508375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493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7004" indent="-295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0005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2007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4010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6011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8013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0015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2019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FFF2F6-0ECD-4098-9902-09AC7B2A0F91}" type="datetime1">
              <a:rPr kumimoji="0" lang="en-US" altLang="en-US" sz="1200"/>
              <a:t>2/15/2024</a:t>
            </a:fld>
            <a:endParaRPr kumimoji="0" lang="en-US" altLang="en-US" sz="1200"/>
          </a:p>
        </p:txBody>
      </p:sp>
      <p:sp>
        <p:nvSpPr>
          <p:cNvPr id="6349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7004" indent="-295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0005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2007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4010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6011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8013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0015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2019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66003C-68F1-4497-8290-8E9A9C40CC14}" type="slidenum">
              <a:rPr kumimoji="0" lang="en-US" altLang="en-US" sz="1200"/>
              <a:pPr/>
              <a:t>12</a:t>
            </a:fld>
            <a:endParaRPr kumimoji="0" lang="en-US" altLang="en-US" sz="120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5138" y="703263"/>
            <a:ext cx="6235700" cy="3508375"/>
          </a:xfr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066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6892" indent="-294958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9833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1766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3700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5632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565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9499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1434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1179ED4-4720-42C0-8369-2457030287F5}" type="datetime1">
              <a:rPr kumimoji="0" lang="en-US" altLang="en-US" sz="1200"/>
              <a:t>2/15/2024</a:t>
            </a:fld>
            <a:endParaRPr kumimoji="0" lang="en-US" altLang="en-US" sz="1200"/>
          </a:p>
        </p:txBody>
      </p:sp>
      <p:sp>
        <p:nvSpPr>
          <p:cNvPr id="7065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6892" indent="-294958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9833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1766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3700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5632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565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9499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1434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2933BB3-021E-41C4-BA4D-E44AF9736E9C}" type="slidenum">
              <a:rPr kumimoji="0" lang="en-US" altLang="en-US" sz="1200"/>
              <a:pPr/>
              <a:t>13</a:t>
            </a:fld>
            <a:endParaRPr kumimoji="0" lang="en-US" altLang="en-US" sz="1200"/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5138" y="703263"/>
            <a:ext cx="6235700" cy="3508375"/>
          </a:xfrm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142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6892" indent="-294958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9833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1766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3700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5632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565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9499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1434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99D2A7-C4AA-4B31-81CB-65BCEE3ED2B4}" type="datetime1">
              <a:rPr kumimoji="0" lang="en-US" altLang="en-US" sz="1200"/>
              <a:t>2/15/2024</a:t>
            </a:fld>
            <a:endParaRPr kumimoji="0" lang="en-US" altLang="en-US" sz="1200"/>
          </a:p>
        </p:txBody>
      </p:sp>
      <p:sp>
        <p:nvSpPr>
          <p:cNvPr id="7168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6892" indent="-294958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9833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1766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3700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5632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565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9499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1434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8634084-D00B-4206-9CFF-A1519D4FEB41}" type="slidenum">
              <a:rPr kumimoji="0" lang="en-US" altLang="en-US" sz="1200"/>
              <a:pPr/>
              <a:t>14</a:t>
            </a:fld>
            <a:endParaRPr kumimoji="0" lang="en-US" altLang="en-US" sz="1200"/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5138" y="703263"/>
            <a:ext cx="6235700" cy="3508375"/>
          </a:xfrm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034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6892" indent="-294958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9833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1766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3700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5632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565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9499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1434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99D2A7-C4AA-4B31-81CB-65BCEE3ED2B4}" type="datetime1">
              <a:rPr kumimoji="0" lang="en-US" altLang="en-US" sz="1200"/>
              <a:t>2/15/2024</a:t>
            </a:fld>
            <a:endParaRPr kumimoji="0" lang="en-US" altLang="en-US" sz="1200"/>
          </a:p>
        </p:txBody>
      </p:sp>
      <p:sp>
        <p:nvSpPr>
          <p:cNvPr id="7168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6892" indent="-294958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9833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1766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3700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5632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565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9499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1434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8634084-D00B-4206-9CFF-A1519D4FEB41}" type="slidenum">
              <a:rPr kumimoji="0" lang="en-US" altLang="en-US" sz="1200"/>
              <a:pPr/>
              <a:t>15</a:t>
            </a:fld>
            <a:endParaRPr kumimoji="0" lang="en-US" altLang="en-US" sz="1200"/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5138" y="703263"/>
            <a:ext cx="6235700" cy="3508375"/>
          </a:xfrm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9262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6892" indent="-294958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9833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1766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3700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5632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565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9499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1434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99D2A7-C4AA-4B31-81CB-65BCEE3ED2B4}" type="datetime1">
              <a:rPr kumimoji="0" lang="en-US" altLang="en-US" sz="1200"/>
              <a:t>2/15/2024</a:t>
            </a:fld>
            <a:endParaRPr kumimoji="0" lang="en-US" altLang="en-US" sz="1200"/>
          </a:p>
        </p:txBody>
      </p:sp>
      <p:sp>
        <p:nvSpPr>
          <p:cNvPr id="7168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6892" indent="-294958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9833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1766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3700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5632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565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9499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1434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8634084-D00B-4206-9CFF-A1519D4FEB41}" type="slidenum">
              <a:rPr kumimoji="0" lang="en-US" altLang="en-US" sz="1200"/>
              <a:pPr/>
              <a:t>16</a:t>
            </a:fld>
            <a:endParaRPr kumimoji="0" lang="en-US" altLang="en-US" sz="1200"/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5138" y="703263"/>
            <a:ext cx="6235700" cy="3508375"/>
          </a:xfrm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2148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6892" indent="-294958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9833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1766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3700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5632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565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9499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1434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2AEAC0-33E0-4F45-B9F3-E0C63646C58F}" type="datetime1">
              <a:rPr kumimoji="0" lang="en-US" altLang="en-US" sz="1200"/>
              <a:t>2/15/2024</a:t>
            </a:fld>
            <a:endParaRPr kumimoji="0" lang="en-US" altLang="en-US" sz="1200"/>
          </a:p>
        </p:txBody>
      </p:sp>
      <p:sp>
        <p:nvSpPr>
          <p:cNvPr id="7270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6892" indent="-294958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9833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1766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3700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5632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565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9499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1434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270E6C-A06C-4E4A-AFF4-BA805CE85623}" type="slidenum">
              <a:rPr kumimoji="0" lang="en-US" altLang="en-US" sz="1200"/>
              <a:pPr/>
              <a:t>17</a:t>
            </a:fld>
            <a:endParaRPr kumimoji="0" lang="en-US" altLang="en-US" sz="1200"/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5138" y="703263"/>
            <a:ext cx="6235700" cy="3508375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7741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6892" indent="-294958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9833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1766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3700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5632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565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9499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1434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2AEAC0-33E0-4F45-B9F3-E0C63646C58F}" type="datetime1">
              <a:rPr kumimoji="0" lang="en-US" altLang="en-US" sz="1200"/>
              <a:t>2/15/2024</a:t>
            </a:fld>
            <a:endParaRPr kumimoji="0" lang="en-US" altLang="en-US" sz="1200"/>
          </a:p>
        </p:txBody>
      </p:sp>
      <p:sp>
        <p:nvSpPr>
          <p:cNvPr id="7270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6892" indent="-294958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9833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1766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3700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5632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565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9499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1434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270E6C-A06C-4E4A-AFF4-BA805CE85623}" type="slidenum">
              <a:rPr kumimoji="0" lang="en-US" altLang="en-US" sz="1200"/>
              <a:pPr/>
              <a:t>18</a:t>
            </a:fld>
            <a:endParaRPr kumimoji="0" lang="en-US" altLang="en-US" sz="1200"/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5138" y="703263"/>
            <a:ext cx="6235700" cy="3508375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927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6892" indent="-294958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9833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1766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3700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5632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565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9499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1434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2AEAC0-33E0-4F45-B9F3-E0C63646C58F}" type="datetime1">
              <a:rPr kumimoji="0" lang="en-US" altLang="en-US" sz="1200"/>
              <a:t>2/15/2024</a:t>
            </a:fld>
            <a:endParaRPr kumimoji="0" lang="en-US" altLang="en-US" sz="1200"/>
          </a:p>
        </p:txBody>
      </p:sp>
      <p:sp>
        <p:nvSpPr>
          <p:cNvPr id="7270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6892" indent="-294958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9833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1766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3700" indent="-235966" defTabSz="942227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5632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565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9499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1434" indent="-235966" defTabSz="94222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270E6C-A06C-4E4A-AFF4-BA805CE85623}" type="slidenum">
              <a:rPr kumimoji="0" lang="en-US" altLang="en-US" sz="1200"/>
              <a:pPr/>
              <a:t>19</a:t>
            </a:fld>
            <a:endParaRPr kumimoji="0" lang="en-US" altLang="en-US" sz="1200"/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5138" y="703263"/>
            <a:ext cx="6235700" cy="3508375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770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7004" indent="-295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0005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2007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4010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6011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8013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0015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2019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54D5B1-BB9E-4FA9-95E1-E9563564F396}" type="datetime1">
              <a:rPr kumimoji="0" lang="en-US" altLang="en-US" sz="1200"/>
              <a:t>2/15/2024</a:t>
            </a:fld>
            <a:endParaRPr kumimoji="0" lang="en-US" altLang="en-US" sz="1200"/>
          </a:p>
        </p:txBody>
      </p:sp>
      <p:sp>
        <p:nvSpPr>
          <p:cNvPr id="4813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7004" indent="-295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0005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2007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4010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6011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8013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0015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2019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EEA32AA-700C-4B8C-8463-422758C91F55}" type="slidenum">
              <a:rPr kumimoji="0" lang="en-US" altLang="en-US" sz="1200"/>
              <a:pPr/>
              <a:t>2</a:t>
            </a:fld>
            <a:endParaRPr kumimoji="0" lang="en-US" altLang="en-US" sz="120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5138" y="703263"/>
            <a:ext cx="6235700" cy="3508375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857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11" indent="-291158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632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485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338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190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043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3896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9750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36F1A1-3355-4AEA-BFD4-0CA111BE8EDF}" type="datetime1">
              <a:rPr kumimoji="0" lang="en-US" altLang="en-US" sz="1200"/>
              <a:t>2/15/2024</a:t>
            </a:fld>
            <a:endParaRPr kumimoji="0" lang="en-US" altLang="en-US" sz="1200"/>
          </a:p>
        </p:txBody>
      </p:sp>
      <p:sp>
        <p:nvSpPr>
          <p:cNvPr id="5120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11" indent="-291158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632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485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338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190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043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3896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9750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846909-DBF3-4181-98E8-C457B931E7D8}" type="slidenum">
              <a:rPr kumimoji="0" lang="en-US" altLang="en-US" sz="1200"/>
              <a:pPr/>
              <a:t>3</a:t>
            </a:fld>
            <a:endParaRPr kumimoji="0" lang="en-US" altLang="en-US" sz="120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8500"/>
            <a:ext cx="6197600" cy="3486150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84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11" indent="-291158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632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485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338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190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043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3896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9750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36F1A1-3355-4AEA-BFD4-0CA111BE8EDF}" type="datetime1">
              <a:rPr kumimoji="0" lang="en-US" altLang="en-US" sz="1200"/>
              <a:t>2/15/2024</a:t>
            </a:fld>
            <a:endParaRPr kumimoji="0" lang="en-US" altLang="en-US" sz="1200"/>
          </a:p>
        </p:txBody>
      </p:sp>
      <p:sp>
        <p:nvSpPr>
          <p:cNvPr id="5120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11" indent="-291158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632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485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338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190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043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3896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9750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846909-DBF3-4181-98E8-C457B931E7D8}" type="slidenum">
              <a:rPr kumimoji="0" lang="en-US" altLang="en-US" sz="1200"/>
              <a:pPr/>
              <a:t>4</a:t>
            </a:fld>
            <a:endParaRPr kumimoji="0" lang="en-US" altLang="en-US" sz="120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8500"/>
            <a:ext cx="6197600" cy="3486150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883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11" indent="-291158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632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485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338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190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043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3896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9750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2F1AB8-CC5D-4D4A-A60E-92AFFEE2BFEE}" type="datetime1">
              <a:rPr kumimoji="0" lang="en-US" altLang="en-US" sz="1200"/>
              <a:t>2/15/2024</a:t>
            </a:fld>
            <a:endParaRPr kumimoji="0" lang="en-US" altLang="en-US" sz="1200"/>
          </a:p>
        </p:txBody>
      </p:sp>
      <p:sp>
        <p:nvSpPr>
          <p:cNvPr id="5222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11" indent="-291158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632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485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338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190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043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3896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9750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353727-D25E-4BBD-8B56-05A51B6C4CBE}" type="slidenum">
              <a:rPr kumimoji="0" lang="en-US" altLang="en-US" sz="1200"/>
              <a:pPr/>
              <a:t>5</a:t>
            </a:fld>
            <a:endParaRPr kumimoji="0" lang="en-US" altLang="en-US" sz="1200"/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8500"/>
            <a:ext cx="6197600" cy="3486150"/>
          </a:xfrm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979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11" indent="-291158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632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485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338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190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043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3896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9750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05BA34-3402-4ABC-8E1E-41EB71C8AD47}" type="datetime1">
              <a:rPr kumimoji="0" lang="en-US" altLang="en-US" sz="1200"/>
              <a:t>2/15/2024</a:t>
            </a:fld>
            <a:endParaRPr kumimoji="0" lang="en-US" altLang="en-US" sz="1200"/>
          </a:p>
        </p:txBody>
      </p:sp>
      <p:sp>
        <p:nvSpPr>
          <p:cNvPr id="5325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11" indent="-291158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632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485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338" indent="-232926" defTabSz="9300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190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043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3896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9750" indent="-232926" defTabSz="930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2C542A-2B9F-4835-A08E-9AA58438C9E8}" type="slidenum">
              <a:rPr kumimoji="0" lang="en-US" altLang="en-US" sz="1200"/>
              <a:pPr/>
              <a:t>6</a:t>
            </a:fld>
            <a:endParaRPr kumimoji="0" lang="en-US" altLang="en-US" sz="1200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8500"/>
            <a:ext cx="6197600" cy="3486150"/>
          </a:xfrm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026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7004" indent="-295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0005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2007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4010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6011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8013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0015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2019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9112C6-51AC-4117-A177-52FC15C5D774}" type="datetime1">
              <a:rPr kumimoji="0" lang="en-US" altLang="en-US" sz="1200"/>
              <a:t>2/15/2024</a:t>
            </a:fld>
            <a:endParaRPr kumimoji="0" lang="en-US" altLang="en-US" sz="1200"/>
          </a:p>
        </p:txBody>
      </p:sp>
      <p:sp>
        <p:nvSpPr>
          <p:cNvPr id="4915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7004" indent="-295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0005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2007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4010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6011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8013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0015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2019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C1D3C0-52DB-44F4-B45D-8256F3B35ACA}" type="slidenum">
              <a:rPr kumimoji="0" lang="en-US" altLang="en-US" sz="1200"/>
              <a:pPr/>
              <a:t>7</a:t>
            </a:fld>
            <a:endParaRPr kumimoji="0" lang="en-US" altLang="en-US" sz="1200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5138" y="703263"/>
            <a:ext cx="6235700" cy="3508375"/>
          </a:xfrm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788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7004" indent="-295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0005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2007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4010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6011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8013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0015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2019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A7C1A6-6470-4AFD-A64D-21AA8ECC70CA}" type="datetime1">
              <a:rPr kumimoji="0" lang="en-US" altLang="en-US" sz="1200"/>
              <a:t>2/15/2024</a:t>
            </a:fld>
            <a:endParaRPr kumimoji="0" lang="en-US" altLang="en-US" sz="1200"/>
          </a:p>
        </p:txBody>
      </p:sp>
      <p:sp>
        <p:nvSpPr>
          <p:cNvPr id="5017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7004" indent="-295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0005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2007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4010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6011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8013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0015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2019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031F67-58B2-4051-8269-07C0540D3B62}" type="slidenum">
              <a:rPr kumimoji="0" lang="en-US" altLang="en-US" sz="1200"/>
              <a:pPr/>
              <a:t>8</a:t>
            </a:fld>
            <a:endParaRPr kumimoji="0" lang="en-US" altLang="en-US" sz="120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5138" y="703263"/>
            <a:ext cx="6235700" cy="3508375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390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7004" indent="-295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0005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2007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4010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6011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8013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0015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2019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229A4C-EE5B-47E1-A7E6-114EB35A4D28}" type="datetime1">
              <a:rPr kumimoji="0" lang="en-US" altLang="en-US" sz="1200"/>
              <a:t>2/15/2024</a:t>
            </a:fld>
            <a:endParaRPr kumimoji="0" lang="en-US" altLang="en-US" sz="1200"/>
          </a:p>
        </p:txBody>
      </p:sp>
      <p:sp>
        <p:nvSpPr>
          <p:cNvPr id="6041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7004" indent="-295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0005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2007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4010" indent="-236001" defTabSz="94236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6011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8013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0015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12019" indent="-236001" defTabSz="94236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4ECFE09-16B0-4BB6-9C47-8AD9D34C7724}" type="slidenum">
              <a:rPr kumimoji="0" lang="en-US" altLang="en-US" sz="1200"/>
              <a:pPr/>
              <a:t>9</a:t>
            </a:fld>
            <a:endParaRPr kumimoji="0" lang="en-US" altLang="en-US" sz="120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5138" y="703263"/>
            <a:ext cx="6235700" cy="3508375"/>
          </a:xfrm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64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-4763" y="3200400"/>
            <a:ext cx="12196763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133600" y="533400"/>
            <a:ext cx="10058400" cy="2590800"/>
          </a:xfrm>
        </p:spPr>
        <p:txBody>
          <a:bodyPr anchor="b"/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9200" y="3581400"/>
            <a:ext cx="8128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800"/>
            </a:lvl1pPr>
          </a:lstStyle>
          <a:p>
            <a:r>
              <a:rPr lang="en-US" altLang="en-US" dirty="0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00C0A144-9CA5-40EF-BA71-CB2089FF9C17}" type="datetime4">
              <a:rPr lang="en-US"/>
              <a:pPr>
                <a:defRPr/>
              </a:pPr>
              <a:t>February 15, 2024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8F8E2C84-0743-4BBC-99D9-184B50FD9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6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ABE72-A00B-4BEE-8D22-E461BD19BF31}" type="datetime4">
              <a:rPr lang="en-US"/>
              <a:pPr>
                <a:defRPr/>
              </a:pPr>
              <a:t>February 15, 2024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8258E-FD5F-4451-BCA9-85E751BC2E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62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04800"/>
            <a:ext cx="27940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304800"/>
            <a:ext cx="8178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5688F-0802-4FFA-8569-61CB52898F13}" type="datetime4">
              <a:rPr lang="en-US"/>
              <a:pPr>
                <a:defRPr/>
              </a:pPr>
              <a:t>February 15, 2024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0A17A-396B-4954-9F3A-182BCB876E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770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04800"/>
            <a:ext cx="11176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600200"/>
            <a:ext cx="5486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502400" y="1600200"/>
            <a:ext cx="5486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502400" y="3733800"/>
            <a:ext cx="5486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17475-81E7-4A01-8AB2-BEF6BF923142}" type="datetime4">
              <a:rPr lang="en-US"/>
              <a:pPr>
                <a:defRPr/>
              </a:pPr>
              <a:t>February 15, 2024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1A5B6-F3C4-4BB7-BEC1-F8A22754DE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252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04800"/>
            <a:ext cx="11176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600200"/>
            <a:ext cx="5486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0"/>
            <a:ext cx="5486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4CA22-AB5D-42E6-AA0D-D29944CB9CB0}" type="datetime4">
              <a:rPr lang="en-US"/>
              <a:pPr>
                <a:defRPr/>
              </a:pPr>
              <a:t>February 15, 2024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2ECFA-99E1-4A43-82F1-ABB33DFEC8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35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61A64-E55D-445F-9BF2-F313F51CC73E}" type="datetime4">
              <a:rPr lang="en-US"/>
              <a:pPr>
                <a:defRPr/>
              </a:pPr>
              <a:t>February 15,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A558D-545B-47C6-A92D-DA2C8A937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84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3FB4-4682-41ED-9269-398DA399AB3E}" type="datetime4">
              <a:rPr lang="en-US"/>
              <a:pPr>
                <a:defRPr/>
              </a:pPr>
              <a:t>February 15,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C4A20-6E27-467E-A82B-83AD51594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79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6CFB3-CE2E-4B14-8F75-1E4CD0EE53B3}" type="datetime4">
              <a:rPr lang="en-US"/>
              <a:pPr>
                <a:defRPr/>
              </a:pPr>
              <a:t>February 15,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003EE-89BB-4EEE-859A-101CADE6F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20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EDC97-25E2-4BF8-9946-9AE8D05A1F1A}" type="datetime4">
              <a:rPr lang="en-US"/>
              <a:pPr>
                <a:defRPr/>
              </a:pPr>
              <a:t>February 15, 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E9E66-912C-4FA1-95DC-3781E8ED6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67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11129-4AC1-49EB-AEDE-C295F4D161E9}" type="datetime4">
              <a:rPr lang="en-US"/>
              <a:pPr>
                <a:defRPr/>
              </a:pPr>
              <a:t>February 15, 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DDFA7-FD3F-4D6A-8468-A15361F7C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4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05AC1-7423-43ED-9D13-9D41F5090378}" type="datetime4">
              <a:rPr lang="en-US"/>
              <a:pPr>
                <a:defRPr/>
              </a:pPr>
              <a:t>February 15, 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1209A-7E61-4B13-9109-E589F9827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5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4000">
                <a:solidFill>
                  <a:srgbClr val="0000FF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3600"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3FDE9-4CFE-4421-A501-434F5F61D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9132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17851-BEA3-4BF7-A8AF-DDD7C0D28D98}" type="datetime4">
              <a:rPr lang="en-US"/>
              <a:pPr>
                <a:defRPr/>
              </a:pPr>
              <a:t>February 15, 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ACD7F-0A8A-4343-9247-A1AE8F5C6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59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6E712-EF3B-4B31-AD6B-13C9C7073A30}" type="datetime4">
              <a:rPr lang="en-US"/>
              <a:pPr>
                <a:defRPr/>
              </a:pPr>
              <a:t>February 15, 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A996E-9E68-4294-9FDD-0D3C9BF5F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91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E838-075F-446A-BFEE-D392A06DB13E}" type="datetime4">
              <a:rPr lang="en-US"/>
              <a:pPr>
                <a:defRPr/>
              </a:pPr>
              <a:t>February 15, 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65055-6114-4D36-8439-B3562715F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19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99E62-F8EB-4C0F-8921-40F31A908B71}" type="datetime4">
              <a:rPr lang="en-US"/>
              <a:pPr>
                <a:defRPr/>
              </a:pPr>
              <a:t>February 15,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89DA-ECA5-4C6B-9A5A-45309617A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101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88F6E-C648-407D-AFAC-A8EE81AE8784}" type="datetime4">
              <a:rPr lang="en-US"/>
              <a:pPr>
                <a:defRPr/>
              </a:pPr>
              <a:t>February 15,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1FE80-744B-44BB-BAEB-797EBDE08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9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9875D-7486-496C-A37B-6DE42241A533}" type="datetime4">
              <a:rPr lang="en-US"/>
              <a:pPr>
                <a:defRPr/>
              </a:pPr>
              <a:t>February 15, 2024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EFA1D-33DB-4F79-B79B-337EC801B1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77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0"/>
            <a:ext cx="5486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0"/>
            <a:ext cx="5486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C04FE-6587-4B5D-81C3-E86DEF588904}" type="datetime4">
              <a:rPr lang="en-US"/>
              <a:pPr>
                <a:defRPr/>
              </a:pPr>
              <a:t>February 15, 2024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95686-6F3D-48C4-BCA9-D8C1E1CC5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28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329F2-B348-442E-9FFB-D1B4B25A0A17}" type="datetime4">
              <a:rPr lang="en-US"/>
              <a:pPr>
                <a:defRPr/>
              </a:pPr>
              <a:t>February 15, 2024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F6C75-ECE9-475C-B489-BC0C3F1929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663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E878F-EA39-4C2E-9970-394B6CAB1478}" type="datetime4">
              <a:rPr lang="en-US"/>
              <a:pPr>
                <a:defRPr/>
              </a:pPr>
              <a:t>February 15, 2024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496E5-8FFA-4061-92C3-71B1BA3DDA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46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47DC0-EB30-4B3A-AABE-7E05E0B31B3B}" type="datetime4">
              <a:rPr lang="en-US"/>
              <a:pPr>
                <a:defRPr/>
              </a:pPr>
              <a:t>February 15, 2024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21867-5838-4AB1-82B9-E47C7DA36B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03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29D74-CB06-4A77-8DB8-0A977A7E0029}" type="datetime4">
              <a:rPr lang="en-US"/>
              <a:pPr>
                <a:defRPr/>
              </a:pPr>
              <a:t>February 15, 2024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54077-3D17-4357-9835-26FB285CFB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83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CE224-DED2-4CD1-AC21-F3080FE47CB5}" type="datetime4">
              <a:rPr lang="en-US"/>
              <a:pPr>
                <a:defRPr/>
              </a:pPr>
              <a:t>February 15, 2024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17707-3908-48D0-952F-C787BB50C5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5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711200" cy="60182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304800"/>
            <a:ext cx="1117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00200"/>
            <a:ext cx="11176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fld id="{C561878C-251A-4F5B-B74A-ACA28F612672}" type="datetime4">
              <a:rPr lang="en-US"/>
              <a:pPr>
                <a:defRPr/>
              </a:pPr>
              <a:t>February 15, 2024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710A507-AB75-48C3-BB61-5E47FAE343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4" r:id="rId1"/>
    <p:sldLayoutId id="2147484925" r:id="rId2"/>
    <p:sldLayoutId id="2147484926" r:id="rId3"/>
    <p:sldLayoutId id="2147484927" r:id="rId4"/>
    <p:sldLayoutId id="2147484928" r:id="rId5"/>
    <p:sldLayoutId id="2147484929" r:id="rId6"/>
    <p:sldLayoutId id="2147484930" r:id="rId7"/>
    <p:sldLayoutId id="2147484931" r:id="rId8"/>
    <p:sldLayoutId id="2147484932" r:id="rId9"/>
    <p:sldLayoutId id="2147484933" r:id="rId10"/>
    <p:sldLayoutId id="2147484934" r:id="rId11"/>
    <p:sldLayoutId id="2147484935" r:id="rId12"/>
    <p:sldLayoutId id="2147484936" r:id="rId13"/>
  </p:sldLayoutIdLst>
  <p:hf hdr="0" ftr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3200">
          <a:solidFill>
            <a:srgbClr val="CC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30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w"/>
        <a:defRPr kumimoji="1" sz="28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rgbClr val="0000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rgbClr val="0000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rgbClr val="0000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rgbClr val="0000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DEE0716-1A4A-41D7-8CDF-AB246C894936}" type="datetime4">
              <a:rPr lang="en-US"/>
              <a:pPr>
                <a:defRPr/>
              </a:pPr>
              <a:t>February 15,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4CEDE50-698D-4EB3-A7A3-BFEF3DBDA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3" r:id="rId1"/>
    <p:sldLayoutId id="2147484914" r:id="rId2"/>
    <p:sldLayoutId id="2147484915" r:id="rId3"/>
    <p:sldLayoutId id="2147484916" r:id="rId4"/>
    <p:sldLayoutId id="2147484917" r:id="rId5"/>
    <p:sldLayoutId id="2147484918" r:id="rId6"/>
    <p:sldLayoutId id="2147484919" r:id="rId7"/>
    <p:sldLayoutId id="2147484920" r:id="rId8"/>
    <p:sldLayoutId id="2147484921" r:id="rId9"/>
    <p:sldLayoutId id="2147484922" r:id="rId10"/>
    <p:sldLayoutId id="2147484923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chemeClr val="bg1"/>
          </a:solidFill>
          <a:latin typeface="Helvetic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Helvetic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Helvetic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Helvetic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Helvetic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CC009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Class 20: Thurs 15 Feb 2024</a:t>
            </a:r>
            <a:br>
              <a:rPr lang="en-US" sz="2400" dirty="0"/>
            </a:br>
            <a:r>
              <a:rPr lang="en-US" sz="2400" dirty="0"/>
              <a:t>Antitrust Winter 2024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dirty="0"/>
              <a:t>Big Tech: Patents and Standard Setting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33813" y="3581400"/>
            <a:ext cx="6853237" cy="17526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Randal C. Picker</a:t>
            </a:r>
          </a:p>
          <a:p>
            <a:r>
              <a:rPr lang="en-US" sz="2000" dirty="0">
                <a:solidFill>
                  <a:srgbClr val="0000FF"/>
                </a:solidFill>
              </a:rPr>
              <a:t>James Parker Hall Distinguished Service Professor of Law</a:t>
            </a:r>
          </a:p>
          <a:p>
            <a:r>
              <a:rPr lang="en-US" dirty="0">
                <a:solidFill>
                  <a:srgbClr val="0000FF"/>
                </a:solidFill>
              </a:rPr>
              <a:t>The Law School</a:t>
            </a:r>
          </a:p>
          <a:p>
            <a:r>
              <a:rPr lang="en-US" dirty="0">
                <a:solidFill>
                  <a:srgbClr val="0000FF"/>
                </a:solidFill>
              </a:rPr>
              <a:t>The University of Chicago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1800" dirty="0">
                <a:solidFill>
                  <a:srgbClr val="0000FF"/>
                </a:solidFill>
              </a:rPr>
              <a:t>Copyright </a:t>
            </a:r>
            <a:r>
              <a:rPr lang="en-US" sz="1800">
                <a:solidFill>
                  <a:srgbClr val="0000FF"/>
                </a:solidFill>
              </a:rPr>
              <a:t>© 2000-24 </a:t>
            </a:r>
            <a:r>
              <a:rPr lang="en-US" sz="1800" dirty="0">
                <a:solidFill>
                  <a:srgbClr val="0000FF"/>
                </a:solidFill>
              </a:rPr>
              <a:t>Randal C. Picker.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3472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41538D-680F-4D58-B965-031769ED3292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10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Too little competition?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Collusion</a:t>
            </a:r>
          </a:p>
          <a:p>
            <a:pPr lvl="1"/>
            <a:r>
              <a:rPr lang="en-US" altLang="en-US" dirty="0"/>
              <a:t>If we permit firms to establish standards collectively, won’t they collude?</a:t>
            </a:r>
          </a:p>
          <a:p>
            <a:pPr lvl="1"/>
            <a:r>
              <a:rPr lang="en-US" altLang="en-US" dirty="0"/>
              <a:t>Won’t this result in lower output and higher prices, the classic harms of monopoly?</a:t>
            </a:r>
          </a:p>
          <a:p>
            <a:pPr lvl="1"/>
            <a:r>
              <a:rPr lang="en-US" altLang="en-US" dirty="0"/>
              <a:t>How should we evaluate whether a particular deal is collusive?</a:t>
            </a:r>
          </a:p>
        </p:txBody>
      </p:sp>
    </p:spTree>
    <p:extLst>
      <p:ext uri="{BB962C8B-B14F-4D97-AF65-F5344CB8AC3E}">
        <p14:creationId xmlns:p14="http://schemas.microsoft.com/office/powerpoint/2010/main" val="2965226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3472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884618-E74E-400B-8E83-B618EE444DE4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11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Pathologies in standard setting?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Basic Idea of Network Externalities</a:t>
            </a:r>
          </a:p>
          <a:p>
            <a:pPr lvl="1"/>
            <a:r>
              <a:rPr lang="en-US" altLang="en-US">
                <a:cs typeface="Times New Roman" panose="02020603050405020304" pitchFamily="18" charset="0"/>
              </a:rPr>
              <a:t>The more individuals using the product, the more valuable it is to each user.</a:t>
            </a:r>
          </a:p>
          <a:p>
            <a:pPr lvl="1"/>
            <a:r>
              <a:rPr lang="en-US" altLang="en-US">
                <a:cs typeface="Times New Roman" panose="02020603050405020304" pitchFamily="18" charset="0"/>
              </a:rPr>
              <a:t>The telephone is the classic example; a single-phone network is of no use.</a:t>
            </a:r>
          </a:p>
        </p:txBody>
      </p:sp>
    </p:spTree>
    <p:extLst>
      <p:ext uri="{BB962C8B-B14F-4D97-AF65-F5344CB8AC3E}">
        <p14:creationId xmlns:p14="http://schemas.microsoft.com/office/powerpoint/2010/main" val="2938512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3472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C298BC-A5E6-4355-9111-1D740A73BEC2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12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Pathologies in standard setting?</a:t>
            </a: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altLang="en-US"/>
              <a:t>Collective Adoption Defects</a:t>
            </a:r>
          </a:p>
          <a:p>
            <a:pPr lvl="1">
              <a:spcBef>
                <a:spcPts val="300"/>
              </a:spcBef>
            </a:pPr>
            <a:r>
              <a:rPr lang="en-US" altLang="en-US">
                <a:solidFill>
                  <a:schemeClr val="tx1"/>
                </a:solidFill>
              </a:rPr>
              <a:t>At least in theory, adoption of products with network externalities can be frustrated through collective action problems.</a:t>
            </a:r>
          </a:p>
          <a:p>
            <a:pPr lvl="1">
              <a:spcBef>
                <a:spcPts val="300"/>
              </a:spcBef>
            </a:pPr>
            <a:r>
              <a:rPr lang="en-US" altLang="en-US">
                <a:solidFill>
                  <a:schemeClr val="tx1"/>
                </a:solidFill>
              </a:rPr>
              <a:t>Excess inertia: an old standard should be displaced, but isn’t.</a:t>
            </a:r>
          </a:p>
          <a:p>
            <a:pPr lvl="1">
              <a:spcBef>
                <a:spcPts val="300"/>
              </a:spcBef>
            </a:pPr>
            <a:r>
              <a:rPr lang="en-US" altLang="en-US">
                <a:solidFill>
                  <a:schemeClr val="tx1"/>
                </a:solidFill>
              </a:rPr>
              <a:t>Excess momentum: an old standard should be maintained, but is not.</a:t>
            </a:r>
          </a:p>
        </p:txBody>
      </p:sp>
    </p:spTree>
    <p:extLst>
      <p:ext uri="{BB962C8B-B14F-4D97-AF65-F5344CB8AC3E}">
        <p14:creationId xmlns:p14="http://schemas.microsoft.com/office/powerpoint/2010/main" val="104782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41057" y="6248400"/>
            <a:ext cx="498135" cy="457200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D0F09E7-1165-4D44-84B5-837B9B71F32C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13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Technology Competition and Monopoly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801813" y="4419601"/>
            <a:ext cx="2106612" cy="1890713"/>
            <a:chOff x="295834" y="2375647"/>
            <a:chExt cx="2106707" cy="1891552"/>
          </a:xfrm>
        </p:grpSpPr>
        <p:sp>
          <p:nvSpPr>
            <p:cNvPr id="26657" name="Rectangle 6"/>
            <p:cNvSpPr>
              <a:spLocks noChangeArrowheads="1"/>
            </p:cNvSpPr>
            <p:nvPr/>
          </p:nvSpPr>
          <p:spPr bwMode="auto">
            <a:xfrm>
              <a:off x="295834" y="2375647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rgbClr val="7030A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58" name="Rectangle 7"/>
            <p:cNvSpPr>
              <a:spLocks noChangeArrowheads="1"/>
            </p:cNvSpPr>
            <p:nvPr/>
          </p:nvSpPr>
          <p:spPr bwMode="auto">
            <a:xfrm>
              <a:off x="295834" y="3065930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59" name="Rectangle 8"/>
            <p:cNvSpPr>
              <a:spLocks noChangeArrowheads="1"/>
            </p:cNvSpPr>
            <p:nvPr/>
          </p:nvSpPr>
          <p:spPr bwMode="auto">
            <a:xfrm>
              <a:off x="295834" y="3747247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60" name="Rectangle 9"/>
            <p:cNvSpPr>
              <a:spLocks noChangeArrowheads="1"/>
            </p:cNvSpPr>
            <p:nvPr/>
          </p:nvSpPr>
          <p:spPr bwMode="auto">
            <a:xfrm>
              <a:off x="1111622" y="2375647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61" name="Rectangle 10"/>
            <p:cNvSpPr>
              <a:spLocks noChangeArrowheads="1"/>
            </p:cNvSpPr>
            <p:nvPr/>
          </p:nvSpPr>
          <p:spPr bwMode="auto">
            <a:xfrm>
              <a:off x="1111622" y="3065930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62" name="Rectangle 11"/>
            <p:cNvSpPr>
              <a:spLocks noChangeArrowheads="1"/>
            </p:cNvSpPr>
            <p:nvPr/>
          </p:nvSpPr>
          <p:spPr bwMode="auto">
            <a:xfrm>
              <a:off x="1111622" y="3747247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63" name="Rectangle 12"/>
            <p:cNvSpPr>
              <a:spLocks noChangeArrowheads="1"/>
            </p:cNvSpPr>
            <p:nvPr/>
          </p:nvSpPr>
          <p:spPr bwMode="auto">
            <a:xfrm>
              <a:off x="1891552" y="2384611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64" name="Rectangle 13"/>
            <p:cNvSpPr>
              <a:spLocks noChangeArrowheads="1"/>
            </p:cNvSpPr>
            <p:nvPr/>
          </p:nvSpPr>
          <p:spPr bwMode="auto">
            <a:xfrm>
              <a:off x="1891552" y="3074894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65" name="Rectangle 14"/>
            <p:cNvSpPr>
              <a:spLocks noChangeArrowheads="1"/>
            </p:cNvSpPr>
            <p:nvPr/>
          </p:nvSpPr>
          <p:spPr bwMode="auto">
            <a:xfrm>
              <a:off x="1891552" y="3756211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5108576" y="5135564"/>
            <a:ext cx="511175" cy="511175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632" name="Rectangle 4"/>
          <p:cNvSpPr>
            <a:spLocks noChangeArrowheads="1"/>
          </p:cNvSpPr>
          <p:nvPr/>
        </p:nvSpPr>
        <p:spPr bwMode="auto">
          <a:xfrm>
            <a:off x="2257425" y="1519238"/>
            <a:ext cx="2941638" cy="646112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altLang="en-US" sz="36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</a:rPr>
              <a:t> Stage</a:t>
            </a:r>
          </a:p>
        </p:txBody>
      </p:sp>
      <p:sp>
        <p:nvSpPr>
          <p:cNvPr id="26633" name="Rectangle 4"/>
          <p:cNvSpPr>
            <a:spLocks noChangeArrowheads="1"/>
          </p:cNvSpPr>
          <p:nvPr/>
        </p:nvSpPr>
        <p:spPr bwMode="auto">
          <a:xfrm>
            <a:off x="6731000" y="1519238"/>
            <a:ext cx="2941638" cy="646112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600" baseline="30000">
                <a:solidFill>
                  <a:schemeClr val="bg1"/>
                </a:solidFill>
                <a:latin typeface="Arial" panose="020B0604020202020204" pitchFamily="34" charset="0"/>
              </a:rPr>
              <a:t>nd</a:t>
            </a:r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 Stage</a:t>
            </a:r>
          </a:p>
        </p:txBody>
      </p:sp>
      <p:cxnSp>
        <p:nvCxnSpPr>
          <p:cNvPr id="26634" name="Straight Connector 21"/>
          <p:cNvCxnSpPr>
            <a:cxnSpLocks noChangeShapeType="1"/>
          </p:cNvCxnSpPr>
          <p:nvPr/>
        </p:nvCxnSpPr>
        <p:spPr bwMode="auto">
          <a:xfrm rot="5400000">
            <a:off x="3836988" y="3908425"/>
            <a:ext cx="4392612" cy="1588"/>
          </a:xfrm>
          <a:prstGeom prst="line">
            <a:avLst/>
          </a:prstGeom>
          <a:noFill/>
          <a:ln w="635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5" name="Straight Connector 23"/>
          <p:cNvCxnSpPr>
            <a:cxnSpLocks noChangeShapeType="1"/>
          </p:cNvCxnSpPr>
          <p:nvPr/>
        </p:nvCxnSpPr>
        <p:spPr bwMode="auto">
          <a:xfrm>
            <a:off x="1719264" y="3784601"/>
            <a:ext cx="8212137" cy="17463"/>
          </a:xfrm>
          <a:prstGeom prst="line">
            <a:avLst/>
          </a:prstGeom>
          <a:noFill/>
          <a:ln w="635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 flipV="1">
            <a:off x="4068764" y="5395914"/>
            <a:ext cx="923925" cy="9525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9"/>
          <p:cNvSpPr/>
          <p:nvPr/>
        </p:nvSpPr>
        <p:spPr bwMode="auto">
          <a:xfrm>
            <a:off x="8807451" y="5133975"/>
            <a:ext cx="511175" cy="509588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31" name="Straight Arrow Connector 30"/>
          <p:cNvCxnSpPr>
            <a:cxnSpLocks noChangeShapeType="1"/>
          </p:cNvCxnSpPr>
          <p:nvPr/>
        </p:nvCxnSpPr>
        <p:spPr bwMode="auto">
          <a:xfrm flipV="1">
            <a:off x="7767639" y="5392739"/>
            <a:ext cx="923925" cy="9525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6639" name="Group 39"/>
          <p:cNvGrpSpPr>
            <a:grpSpLocks/>
          </p:cNvGrpSpPr>
          <p:nvPr/>
        </p:nvGrpSpPr>
        <p:grpSpPr bwMode="auto">
          <a:xfrm>
            <a:off x="3016250" y="3065464"/>
            <a:ext cx="2133600" cy="530225"/>
            <a:chOff x="1389527" y="5118849"/>
            <a:chExt cx="2133603" cy="528915"/>
          </a:xfrm>
        </p:grpSpPr>
        <p:sp>
          <p:nvSpPr>
            <p:cNvPr id="26654" name="Rectangle 31"/>
            <p:cNvSpPr>
              <a:spLocks noChangeArrowheads="1"/>
            </p:cNvSpPr>
            <p:nvPr/>
          </p:nvSpPr>
          <p:spPr bwMode="auto">
            <a:xfrm>
              <a:off x="1389527" y="5118849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011954" y="5136268"/>
              <a:ext cx="511176" cy="511496"/>
            </a:xfrm>
            <a:prstGeom prst="re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6656" name="Straight Arrow Connector 34"/>
            <p:cNvCxnSpPr>
              <a:cxnSpLocks noChangeShapeType="1"/>
            </p:cNvCxnSpPr>
            <p:nvPr/>
          </p:nvCxnSpPr>
          <p:spPr bwMode="auto">
            <a:xfrm flipV="1">
              <a:off x="1972236" y="5396753"/>
              <a:ext cx="923365" cy="8965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277100" y="3092450"/>
            <a:ext cx="2133600" cy="528638"/>
            <a:chOff x="5771072" y="5145011"/>
            <a:chExt cx="2133603" cy="528915"/>
          </a:xfrm>
        </p:grpSpPr>
        <p:sp>
          <p:nvSpPr>
            <p:cNvPr id="26651" name="Rectangle 35"/>
            <p:cNvSpPr>
              <a:spLocks noChangeArrowheads="1"/>
            </p:cNvSpPr>
            <p:nvPr/>
          </p:nvSpPr>
          <p:spPr bwMode="auto">
            <a:xfrm>
              <a:off x="5771072" y="5145011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393499" y="5162483"/>
              <a:ext cx="511176" cy="511443"/>
            </a:xfrm>
            <a:prstGeom prst="re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6653" name="Straight Arrow Connector 37"/>
            <p:cNvCxnSpPr>
              <a:cxnSpLocks noChangeShapeType="1"/>
            </p:cNvCxnSpPr>
            <p:nvPr/>
          </p:nvCxnSpPr>
          <p:spPr bwMode="auto">
            <a:xfrm flipV="1">
              <a:off x="6353781" y="5422915"/>
              <a:ext cx="923365" cy="8965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608264" y="5108576"/>
            <a:ext cx="509587" cy="511175"/>
          </a:xfrm>
          <a:prstGeom prst="rect">
            <a:avLst/>
          </a:prstGeom>
          <a:solidFill>
            <a:srgbClr val="CC00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2" name="Rectangle 4"/>
          <p:cNvSpPr>
            <a:spLocks noChangeArrowheads="1"/>
          </p:cNvSpPr>
          <p:nvPr/>
        </p:nvSpPr>
        <p:spPr bwMode="auto">
          <a:xfrm>
            <a:off x="141057" y="2400012"/>
            <a:ext cx="4265843" cy="584775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Possible Technologies</a:t>
            </a:r>
          </a:p>
        </p:txBody>
      </p:sp>
      <p:sp>
        <p:nvSpPr>
          <p:cNvPr id="26643" name="Rectangle 4"/>
          <p:cNvSpPr>
            <a:spLocks noChangeArrowheads="1"/>
          </p:cNvSpPr>
          <p:nvPr/>
        </p:nvSpPr>
        <p:spPr bwMode="auto">
          <a:xfrm>
            <a:off x="4721225" y="2400012"/>
            <a:ext cx="1085850" cy="584775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SSO</a:t>
            </a: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12018963" y="6705600"/>
            <a:ext cx="173037" cy="157162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5" name="Rectangle 24"/>
          <p:cNvSpPr>
            <a:spLocks noChangeArrowheads="1"/>
          </p:cNvSpPr>
          <p:nvPr/>
        </p:nvSpPr>
        <p:spPr bwMode="auto">
          <a:xfrm>
            <a:off x="1644650" y="1738314"/>
            <a:ext cx="2984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I</a:t>
            </a:r>
          </a:p>
        </p:txBody>
      </p:sp>
      <p:sp>
        <p:nvSpPr>
          <p:cNvPr id="26646" name="Rectangle 24"/>
          <p:cNvSpPr>
            <a:spLocks noChangeArrowheads="1"/>
          </p:cNvSpPr>
          <p:nvPr/>
        </p:nvSpPr>
        <p:spPr bwMode="auto">
          <a:xfrm>
            <a:off x="6170614" y="1738314"/>
            <a:ext cx="541337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II</a:t>
            </a:r>
          </a:p>
        </p:txBody>
      </p:sp>
      <p:sp>
        <p:nvSpPr>
          <p:cNvPr id="26647" name="Rectangle 24"/>
          <p:cNvSpPr>
            <a:spLocks noChangeArrowheads="1"/>
          </p:cNvSpPr>
          <p:nvPr/>
        </p:nvSpPr>
        <p:spPr bwMode="auto">
          <a:xfrm>
            <a:off x="1644650" y="3765551"/>
            <a:ext cx="6413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III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6170614" y="3765551"/>
            <a:ext cx="68738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IV</a:t>
            </a:r>
          </a:p>
        </p:txBody>
      </p:sp>
      <p:sp>
        <p:nvSpPr>
          <p:cNvPr id="50" name="Right Arrow 49"/>
          <p:cNvSpPr>
            <a:spLocks noChangeArrowheads="1"/>
          </p:cNvSpPr>
          <p:nvPr/>
        </p:nvSpPr>
        <p:spPr bwMode="auto">
          <a:xfrm>
            <a:off x="5472113" y="5751513"/>
            <a:ext cx="1250950" cy="317500"/>
          </a:xfrm>
          <a:prstGeom prst="rightArrow">
            <a:avLst>
              <a:gd name="adj1" fmla="val 50000"/>
              <a:gd name="adj2" fmla="val 49980"/>
            </a:avLst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" name="Right Arrow 50"/>
          <p:cNvSpPr>
            <a:spLocks noChangeArrowheads="1"/>
          </p:cNvSpPr>
          <p:nvPr/>
        </p:nvSpPr>
        <p:spPr bwMode="auto">
          <a:xfrm>
            <a:off x="5462588" y="3294063"/>
            <a:ext cx="1249362" cy="315912"/>
          </a:xfrm>
          <a:prstGeom prst="rightArrow">
            <a:avLst>
              <a:gd name="adj1" fmla="val 50000"/>
              <a:gd name="adj2" fmla="val 50167"/>
            </a:avLst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74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02 -0.0007 L 0.37395 -0.00371 " pathEditMode="relative" rAng="0" ptsTypes="AA">
                                      <p:cBhvr>
                                        <p:cTn id="35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92" y="-16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0" grpId="0" animBg="1"/>
      <p:bldP spid="39" grpId="0" animBg="1"/>
      <p:bldP spid="39" grpId="1" animBg="1"/>
      <p:bldP spid="44" grpId="0" animBg="1"/>
      <p:bldP spid="50" grpId="0" animBg="1"/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41057" y="6248400"/>
            <a:ext cx="498135" cy="457200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3E535F-AC90-4D62-8F87-92DC16CA4468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14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 This a Market Power Problem? No</a:t>
            </a: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2257425" y="1519238"/>
            <a:ext cx="2941638" cy="646112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altLang="en-US" sz="3600" baseline="30000">
                <a:solidFill>
                  <a:schemeClr val="bg1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 Stage</a:t>
            </a:r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6731000" y="1519238"/>
            <a:ext cx="2941638" cy="646112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600" baseline="30000">
                <a:solidFill>
                  <a:schemeClr val="bg1"/>
                </a:solidFill>
                <a:latin typeface="Arial" panose="020B0604020202020204" pitchFamily="34" charset="0"/>
              </a:rPr>
              <a:t>nd</a:t>
            </a:r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 Stage</a:t>
            </a:r>
          </a:p>
        </p:txBody>
      </p:sp>
      <p:cxnSp>
        <p:nvCxnSpPr>
          <p:cNvPr id="27656" name="Straight Connector 21"/>
          <p:cNvCxnSpPr>
            <a:cxnSpLocks noChangeShapeType="1"/>
          </p:cNvCxnSpPr>
          <p:nvPr/>
        </p:nvCxnSpPr>
        <p:spPr bwMode="auto">
          <a:xfrm rot="5400000">
            <a:off x="3836988" y="3908425"/>
            <a:ext cx="4392612" cy="1588"/>
          </a:xfrm>
          <a:prstGeom prst="line">
            <a:avLst/>
          </a:prstGeom>
          <a:noFill/>
          <a:ln w="635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7657" name="Group 39"/>
          <p:cNvGrpSpPr>
            <a:grpSpLocks/>
          </p:cNvGrpSpPr>
          <p:nvPr/>
        </p:nvGrpSpPr>
        <p:grpSpPr bwMode="auto">
          <a:xfrm>
            <a:off x="3016250" y="3065464"/>
            <a:ext cx="2133600" cy="530225"/>
            <a:chOff x="1389527" y="5118849"/>
            <a:chExt cx="2133603" cy="528915"/>
          </a:xfrm>
        </p:grpSpPr>
        <p:sp>
          <p:nvSpPr>
            <p:cNvPr id="27668" name="Rectangle 31"/>
            <p:cNvSpPr>
              <a:spLocks noChangeArrowheads="1"/>
            </p:cNvSpPr>
            <p:nvPr/>
          </p:nvSpPr>
          <p:spPr bwMode="auto">
            <a:xfrm>
              <a:off x="1389527" y="5118849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011954" y="5136268"/>
              <a:ext cx="511176" cy="511496"/>
            </a:xfrm>
            <a:prstGeom prst="re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7670" name="Straight Arrow Connector 34"/>
            <p:cNvCxnSpPr>
              <a:cxnSpLocks noChangeShapeType="1"/>
            </p:cNvCxnSpPr>
            <p:nvPr/>
          </p:nvCxnSpPr>
          <p:spPr bwMode="auto">
            <a:xfrm flipV="1">
              <a:off x="1972236" y="5396753"/>
              <a:ext cx="923365" cy="8965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658" name="Group 40"/>
          <p:cNvGrpSpPr>
            <a:grpSpLocks/>
          </p:cNvGrpSpPr>
          <p:nvPr/>
        </p:nvGrpSpPr>
        <p:grpSpPr bwMode="auto">
          <a:xfrm>
            <a:off x="7277100" y="3092450"/>
            <a:ext cx="2133600" cy="528638"/>
            <a:chOff x="5771072" y="5145011"/>
            <a:chExt cx="2133603" cy="528915"/>
          </a:xfrm>
        </p:grpSpPr>
        <p:sp>
          <p:nvSpPr>
            <p:cNvPr id="27665" name="Rectangle 35"/>
            <p:cNvSpPr>
              <a:spLocks noChangeArrowheads="1"/>
            </p:cNvSpPr>
            <p:nvPr/>
          </p:nvSpPr>
          <p:spPr bwMode="auto">
            <a:xfrm>
              <a:off x="5771072" y="5145011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393499" y="5162483"/>
              <a:ext cx="511176" cy="511443"/>
            </a:xfrm>
            <a:prstGeom prst="re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7667" name="Straight Arrow Connector 37"/>
            <p:cNvCxnSpPr>
              <a:cxnSpLocks noChangeShapeType="1"/>
            </p:cNvCxnSpPr>
            <p:nvPr/>
          </p:nvCxnSpPr>
          <p:spPr bwMode="auto">
            <a:xfrm flipV="1">
              <a:off x="6353781" y="5422915"/>
              <a:ext cx="923365" cy="8965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7659" name="Rectangle 4"/>
          <p:cNvSpPr>
            <a:spLocks noChangeArrowheads="1"/>
          </p:cNvSpPr>
          <p:nvPr/>
        </p:nvSpPr>
        <p:spPr bwMode="auto">
          <a:xfrm>
            <a:off x="141057" y="2400012"/>
            <a:ext cx="4265843" cy="584775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Possible Technologies</a:t>
            </a:r>
          </a:p>
        </p:txBody>
      </p:sp>
      <p:sp>
        <p:nvSpPr>
          <p:cNvPr id="27660" name="Rectangle 4"/>
          <p:cNvSpPr>
            <a:spLocks noChangeArrowheads="1"/>
          </p:cNvSpPr>
          <p:nvPr/>
        </p:nvSpPr>
        <p:spPr bwMode="auto">
          <a:xfrm>
            <a:off x="4721225" y="2400012"/>
            <a:ext cx="1085850" cy="584775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SSO</a:t>
            </a: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1644650" y="1738314"/>
            <a:ext cx="2984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I</a:t>
            </a:r>
          </a:p>
        </p:txBody>
      </p:sp>
      <p:sp>
        <p:nvSpPr>
          <p:cNvPr id="27662" name="Rectangle 24"/>
          <p:cNvSpPr>
            <a:spLocks noChangeArrowheads="1"/>
          </p:cNvSpPr>
          <p:nvPr/>
        </p:nvSpPr>
        <p:spPr bwMode="auto">
          <a:xfrm>
            <a:off x="6170614" y="1738314"/>
            <a:ext cx="541337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II</a:t>
            </a:r>
          </a:p>
        </p:txBody>
      </p:sp>
      <p:sp>
        <p:nvSpPr>
          <p:cNvPr id="27663" name="Right Arrow 50"/>
          <p:cNvSpPr>
            <a:spLocks noChangeArrowheads="1"/>
          </p:cNvSpPr>
          <p:nvPr/>
        </p:nvSpPr>
        <p:spPr bwMode="auto">
          <a:xfrm>
            <a:off x="5462588" y="3294063"/>
            <a:ext cx="1249362" cy="315912"/>
          </a:xfrm>
          <a:prstGeom prst="rightArrow">
            <a:avLst>
              <a:gd name="adj1" fmla="val 50000"/>
              <a:gd name="adj2" fmla="val 50167"/>
            </a:avLst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4" name="Rectangle 4"/>
          <p:cNvSpPr>
            <a:spLocks noChangeArrowheads="1"/>
          </p:cNvSpPr>
          <p:nvPr/>
        </p:nvSpPr>
        <p:spPr bwMode="auto">
          <a:xfrm>
            <a:off x="1850634" y="4652516"/>
            <a:ext cx="8363732" cy="1077218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Purpose of patents is to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</a:rPr>
              <a:t>propertize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 inventions and create power to exclude</a:t>
            </a:r>
          </a:p>
        </p:txBody>
      </p:sp>
    </p:spTree>
    <p:extLst>
      <p:ext uri="{BB962C8B-B14F-4D97-AF65-F5344CB8AC3E}">
        <p14:creationId xmlns:p14="http://schemas.microsoft.com/office/powerpoint/2010/main" val="578207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41057" y="6248400"/>
            <a:ext cx="498135" cy="457200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3E535F-AC90-4D62-8F87-92DC16CA4468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15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 This a Market Power Problem? No</a:t>
            </a: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2257425" y="1519238"/>
            <a:ext cx="2941638" cy="646112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altLang="en-US" sz="3600" baseline="30000">
                <a:solidFill>
                  <a:schemeClr val="bg1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 Stage</a:t>
            </a:r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6731000" y="1519238"/>
            <a:ext cx="2941638" cy="646112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600" baseline="30000">
                <a:solidFill>
                  <a:schemeClr val="bg1"/>
                </a:solidFill>
                <a:latin typeface="Arial" panose="020B0604020202020204" pitchFamily="34" charset="0"/>
              </a:rPr>
              <a:t>nd</a:t>
            </a:r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 Stage</a:t>
            </a:r>
          </a:p>
        </p:txBody>
      </p:sp>
      <p:cxnSp>
        <p:nvCxnSpPr>
          <p:cNvPr id="27656" name="Straight Connector 21"/>
          <p:cNvCxnSpPr>
            <a:cxnSpLocks noChangeShapeType="1"/>
          </p:cNvCxnSpPr>
          <p:nvPr/>
        </p:nvCxnSpPr>
        <p:spPr bwMode="auto">
          <a:xfrm rot="5400000">
            <a:off x="3836988" y="3908425"/>
            <a:ext cx="4392612" cy="1588"/>
          </a:xfrm>
          <a:prstGeom prst="line">
            <a:avLst/>
          </a:prstGeom>
          <a:noFill/>
          <a:ln w="635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7657" name="Group 39"/>
          <p:cNvGrpSpPr>
            <a:grpSpLocks/>
          </p:cNvGrpSpPr>
          <p:nvPr/>
        </p:nvGrpSpPr>
        <p:grpSpPr bwMode="auto">
          <a:xfrm>
            <a:off x="3016250" y="3065464"/>
            <a:ext cx="2133600" cy="530225"/>
            <a:chOff x="1389527" y="5118849"/>
            <a:chExt cx="2133603" cy="528915"/>
          </a:xfrm>
        </p:grpSpPr>
        <p:sp>
          <p:nvSpPr>
            <p:cNvPr id="27668" name="Rectangle 31"/>
            <p:cNvSpPr>
              <a:spLocks noChangeArrowheads="1"/>
            </p:cNvSpPr>
            <p:nvPr/>
          </p:nvSpPr>
          <p:spPr bwMode="auto">
            <a:xfrm>
              <a:off x="1389527" y="5118849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011954" y="5136268"/>
              <a:ext cx="511176" cy="511496"/>
            </a:xfrm>
            <a:prstGeom prst="re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7670" name="Straight Arrow Connector 34"/>
            <p:cNvCxnSpPr>
              <a:cxnSpLocks noChangeShapeType="1"/>
            </p:cNvCxnSpPr>
            <p:nvPr/>
          </p:nvCxnSpPr>
          <p:spPr bwMode="auto">
            <a:xfrm flipV="1">
              <a:off x="1972236" y="5396753"/>
              <a:ext cx="923365" cy="8965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658" name="Group 40"/>
          <p:cNvGrpSpPr>
            <a:grpSpLocks/>
          </p:cNvGrpSpPr>
          <p:nvPr/>
        </p:nvGrpSpPr>
        <p:grpSpPr bwMode="auto">
          <a:xfrm>
            <a:off x="7277100" y="3092450"/>
            <a:ext cx="2133600" cy="528638"/>
            <a:chOff x="5771072" y="5145011"/>
            <a:chExt cx="2133603" cy="528915"/>
          </a:xfrm>
        </p:grpSpPr>
        <p:sp>
          <p:nvSpPr>
            <p:cNvPr id="27665" name="Rectangle 35"/>
            <p:cNvSpPr>
              <a:spLocks noChangeArrowheads="1"/>
            </p:cNvSpPr>
            <p:nvPr/>
          </p:nvSpPr>
          <p:spPr bwMode="auto">
            <a:xfrm>
              <a:off x="5771072" y="5145011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393499" y="5162483"/>
              <a:ext cx="511176" cy="511443"/>
            </a:xfrm>
            <a:prstGeom prst="re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7667" name="Straight Arrow Connector 37"/>
            <p:cNvCxnSpPr>
              <a:cxnSpLocks noChangeShapeType="1"/>
            </p:cNvCxnSpPr>
            <p:nvPr/>
          </p:nvCxnSpPr>
          <p:spPr bwMode="auto">
            <a:xfrm flipV="1">
              <a:off x="6353781" y="5422915"/>
              <a:ext cx="923365" cy="8965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7659" name="Rectangle 4"/>
          <p:cNvSpPr>
            <a:spLocks noChangeArrowheads="1"/>
          </p:cNvSpPr>
          <p:nvPr/>
        </p:nvSpPr>
        <p:spPr bwMode="auto">
          <a:xfrm>
            <a:off x="141057" y="2400012"/>
            <a:ext cx="4265843" cy="584775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Possible Technologies</a:t>
            </a:r>
          </a:p>
        </p:txBody>
      </p:sp>
      <p:sp>
        <p:nvSpPr>
          <p:cNvPr id="27660" name="Rectangle 4"/>
          <p:cNvSpPr>
            <a:spLocks noChangeArrowheads="1"/>
          </p:cNvSpPr>
          <p:nvPr/>
        </p:nvSpPr>
        <p:spPr bwMode="auto">
          <a:xfrm>
            <a:off x="4721225" y="2400012"/>
            <a:ext cx="1085850" cy="584775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SSO</a:t>
            </a: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1644650" y="1738314"/>
            <a:ext cx="2984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I</a:t>
            </a:r>
          </a:p>
        </p:txBody>
      </p:sp>
      <p:sp>
        <p:nvSpPr>
          <p:cNvPr id="27662" name="Rectangle 24"/>
          <p:cNvSpPr>
            <a:spLocks noChangeArrowheads="1"/>
          </p:cNvSpPr>
          <p:nvPr/>
        </p:nvSpPr>
        <p:spPr bwMode="auto">
          <a:xfrm>
            <a:off x="6170614" y="1738314"/>
            <a:ext cx="541337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II</a:t>
            </a:r>
          </a:p>
        </p:txBody>
      </p:sp>
      <p:sp>
        <p:nvSpPr>
          <p:cNvPr id="27663" name="Right Arrow 50"/>
          <p:cNvSpPr>
            <a:spLocks noChangeArrowheads="1"/>
          </p:cNvSpPr>
          <p:nvPr/>
        </p:nvSpPr>
        <p:spPr bwMode="auto">
          <a:xfrm>
            <a:off x="5462588" y="3294063"/>
            <a:ext cx="1249362" cy="315912"/>
          </a:xfrm>
          <a:prstGeom prst="rightArrow">
            <a:avLst>
              <a:gd name="adj1" fmla="val 50000"/>
              <a:gd name="adj2" fmla="val 50167"/>
            </a:avLst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4" name="Rectangle 4"/>
          <p:cNvSpPr>
            <a:spLocks noChangeArrowheads="1"/>
          </p:cNvSpPr>
          <p:nvPr/>
        </p:nvSpPr>
        <p:spPr bwMode="auto">
          <a:xfrm>
            <a:off x="421164" y="4610239"/>
            <a:ext cx="11332210" cy="1569660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Market-power rules (antitrust and network industries type regulation) should respect legitimately obtained property rights, including those that give rise to market power</a:t>
            </a:r>
          </a:p>
        </p:txBody>
      </p:sp>
    </p:spTree>
    <p:extLst>
      <p:ext uri="{BB962C8B-B14F-4D97-AF65-F5344CB8AC3E}">
        <p14:creationId xmlns:p14="http://schemas.microsoft.com/office/powerpoint/2010/main" val="665060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41057" y="6248400"/>
            <a:ext cx="498135" cy="457200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3E535F-AC90-4D62-8F87-92DC16CA4468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16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 This a Market Power Problem? No</a:t>
            </a: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2257425" y="1519238"/>
            <a:ext cx="2941638" cy="646112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altLang="en-US" sz="3600" baseline="30000">
                <a:solidFill>
                  <a:schemeClr val="bg1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 Stage</a:t>
            </a:r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6731000" y="1519238"/>
            <a:ext cx="2941638" cy="646112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600" baseline="30000">
                <a:solidFill>
                  <a:schemeClr val="bg1"/>
                </a:solidFill>
                <a:latin typeface="Arial" panose="020B0604020202020204" pitchFamily="34" charset="0"/>
              </a:rPr>
              <a:t>nd</a:t>
            </a:r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 Stage</a:t>
            </a:r>
          </a:p>
        </p:txBody>
      </p:sp>
      <p:cxnSp>
        <p:nvCxnSpPr>
          <p:cNvPr id="27656" name="Straight Connector 21"/>
          <p:cNvCxnSpPr>
            <a:cxnSpLocks noChangeShapeType="1"/>
          </p:cNvCxnSpPr>
          <p:nvPr/>
        </p:nvCxnSpPr>
        <p:spPr bwMode="auto">
          <a:xfrm rot="5400000">
            <a:off x="3836988" y="3908425"/>
            <a:ext cx="4392612" cy="1588"/>
          </a:xfrm>
          <a:prstGeom prst="line">
            <a:avLst/>
          </a:prstGeom>
          <a:noFill/>
          <a:ln w="635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7657" name="Group 39"/>
          <p:cNvGrpSpPr>
            <a:grpSpLocks/>
          </p:cNvGrpSpPr>
          <p:nvPr/>
        </p:nvGrpSpPr>
        <p:grpSpPr bwMode="auto">
          <a:xfrm>
            <a:off x="3016250" y="3065464"/>
            <a:ext cx="2133600" cy="530225"/>
            <a:chOff x="1389527" y="5118849"/>
            <a:chExt cx="2133603" cy="528915"/>
          </a:xfrm>
        </p:grpSpPr>
        <p:sp>
          <p:nvSpPr>
            <p:cNvPr id="27668" name="Rectangle 31"/>
            <p:cNvSpPr>
              <a:spLocks noChangeArrowheads="1"/>
            </p:cNvSpPr>
            <p:nvPr/>
          </p:nvSpPr>
          <p:spPr bwMode="auto">
            <a:xfrm>
              <a:off x="1389527" y="5118849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011954" y="5136268"/>
              <a:ext cx="511176" cy="511496"/>
            </a:xfrm>
            <a:prstGeom prst="re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7670" name="Straight Arrow Connector 34"/>
            <p:cNvCxnSpPr>
              <a:cxnSpLocks noChangeShapeType="1"/>
            </p:cNvCxnSpPr>
            <p:nvPr/>
          </p:nvCxnSpPr>
          <p:spPr bwMode="auto">
            <a:xfrm flipV="1">
              <a:off x="1972236" y="5396753"/>
              <a:ext cx="923365" cy="8965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658" name="Group 40"/>
          <p:cNvGrpSpPr>
            <a:grpSpLocks/>
          </p:cNvGrpSpPr>
          <p:nvPr/>
        </p:nvGrpSpPr>
        <p:grpSpPr bwMode="auto">
          <a:xfrm>
            <a:off x="7277100" y="3092450"/>
            <a:ext cx="2133600" cy="528638"/>
            <a:chOff x="5771072" y="5145011"/>
            <a:chExt cx="2133603" cy="528915"/>
          </a:xfrm>
        </p:grpSpPr>
        <p:sp>
          <p:nvSpPr>
            <p:cNvPr id="27665" name="Rectangle 35"/>
            <p:cNvSpPr>
              <a:spLocks noChangeArrowheads="1"/>
            </p:cNvSpPr>
            <p:nvPr/>
          </p:nvSpPr>
          <p:spPr bwMode="auto">
            <a:xfrm>
              <a:off x="5771072" y="5145011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393499" y="5162483"/>
              <a:ext cx="511176" cy="511443"/>
            </a:xfrm>
            <a:prstGeom prst="re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7667" name="Straight Arrow Connector 37"/>
            <p:cNvCxnSpPr>
              <a:cxnSpLocks noChangeShapeType="1"/>
            </p:cNvCxnSpPr>
            <p:nvPr/>
          </p:nvCxnSpPr>
          <p:spPr bwMode="auto">
            <a:xfrm flipV="1">
              <a:off x="6353781" y="5422915"/>
              <a:ext cx="923365" cy="8965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7659" name="Rectangle 4"/>
          <p:cNvSpPr>
            <a:spLocks noChangeArrowheads="1"/>
          </p:cNvSpPr>
          <p:nvPr/>
        </p:nvSpPr>
        <p:spPr bwMode="auto">
          <a:xfrm>
            <a:off x="179388" y="2400012"/>
            <a:ext cx="4227512" cy="584775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Possible Technologies</a:t>
            </a:r>
          </a:p>
        </p:txBody>
      </p:sp>
      <p:sp>
        <p:nvSpPr>
          <p:cNvPr id="27660" name="Rectangle 4"/>
          <p:cNvSpPr>
            <a:spLocks noChangeArrowheads="1"/>
          </p:cNvSpPr>
          <p:nvPr/>
        </p:nvSpPr>
        <p:spPr bwMode="auto">
          <a:xfrm>
            <a:off x="4721225" y="2400012"/>
            <a:ext cx="1085850" cy="584775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SSO</a:t>
            </a: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1644650" y="1738314"/>
            <a:ext cx="2984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I</a:t>
            </a:r>
          </a:p>
        </p:txBody>
      </p:sp>
      <p:sp>
        <p:nvSpPr>
          <p:cNvPr id="27662" name="Rectangle 24"/>
          <p:cNvSpPr>
            <a:spLocks noChangeArrowheads="1"/>
          </p:cNvSpPr>
          <p:nvPr/>
        </p:nvSpPr>
        <p:spPr bwMode="auto">
          <a:xfrm>
            <a:off x="6170614" y="1738314"/>
            <a:ext cx="541337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II</a:t>
            </a:r>
          </a:p>
        </p:txBody>
      </p:sp>
      <p:sp>
        <p:nvSpPr>
          <p:cNvPr id="27663" name="Right Arrow 50"/>
          <p:cNvSpPr>
            <a:spLocks noChangeArrowheads="1"/>
          </p:cNvSpPr>
          <p:nvPr/>
        </p:nvSpPr>
        <p:spPr bwMode="auto">
          <a:xfrm>
            <a:off x="5462588" y="3294063"/>
            <a:ext cx="1249362" cy="315912"/>
          </a:xfrm>
          <a:prstGeom prst="rightArrow">
            <a:avLst>
              <a:gd name="adj1" fmla="val 50000"/>
              <a:gd name="adj2" fmla="val 50167"/>
            </a:avLst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4" name="Rectangle 4"/>
          <p:cNvSpPr>
            <a:spLocks noChangeArrowheads="1"/>
          </p:cNvSpPr>
          <p:nvPr/>
        </p:nvSpPr>
        <p:spPr bwMode="auto">
          <a:xfrm>
            <a:off x="1496992" y="4885084"/>
            <a:ext cx="8413207" cy="1077218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Exercise of market power here through patent shouldn’t give rise to market power regulation</a:t>
            </a:r>
          </a:p>
        </p:txBody>
      </p:sp>
    </p:spTree>
    <p:extLst>
      <p:ext uri="{BB962C8B-B14F-4D97-AF65-F5344CB8AC3E}">
        <p14:creationId xmlns:p14="http://schemas.microsoft.com/office/powerpoint/2010/main" val="4082706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41057" y="6248400"/>
            <a:ext cx="498135" cy="457200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F69A91-254D-49C3-B9A6-5BEB8B15FD23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17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 This a Market Power Problem? No</a:t>
            </a:r>
          </a:p>
        </p:txBody>
      </p:sp>
      <p:grpSp>
        <p:nvGrpSpPr>
          <p:cNvPr id="28678" name="Group 32"/>
          <p:cNvGrpSpPr>
            <a:grpSpLocks/>
          </p:cNvGrpSpPr>
          <p:nvPr/>
        </p:nvGrpSpPr>
        <p:grpSpPr bwMode="auto">
          <a:xfrm>
            <a:off x="1801813" y="3000375"/>
            <a:ext cx="2106612" cy="1892300"/>
            <a:chOff x="295834" y="2375647"/>
            <a:chExt cx="2106707" cy="1891552"/>
          </a:xfrm>
        </p:grpSpPr>
        <p:sp>
          <p:nvSpPr>
            <p:cNvPr id="28694" name="Rectangle 6"/>
            <p:cNvSpPr>
              <a:spLocks noChangeArrowheads="1"/>
            </p:cNvSpPr>
            <p:nvPr/>
          </p:nvSpPr>
          <p:spPr bwMode="auto">
            <a:xfrm>
              <a:off x="295834" y="2375647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rgbClr val="7030A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5" name="Rectangle 7"/>
            <p:cNvSpPr>
              <a:spLocks noChangeArrowheads="1"/>
            </p:cNvSpPr>
            <p:nvPr/>
          </p:nvSpPr>
          <p:spPr bwMode="auto">
            <a:xfrm>
              <a:off x="295834" y="3065930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6" name="Rectangle 8"/>
            <p:cNvSpPr>
              <a:spLocks noChangeArrowheads="1"/>
            </p:cNvSpPr>
            <p:nvPr/>
          </p:nvSpPr>
          <p:spPr bwMode="auto">
            <a:xfrm>
              <a:off x="295834" y="3747247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7" name="Rectangle 9"/>
            <p:cNvSpPr>
              <a:spLocks noChangeArrowheads="1"/>
            </p:cNvSpPr>
            <p:nvPr/>
          </p:nvSpPr>
          <p:spPr bwMode="auto">
            <a:xfrm>
              <a:off x="1111622" y="2375647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8" name="Rectangle 10"/>
            <p:cNvSpPr>
              <a:spLocks noChangeArrowheads="1"/>
            </p:cNvSpPr>
            <p:nvPr/>
          </p:nvSpPr>
          <p:spPr bwMode="auto">
            <a:xfrm>
              <a:off x="1111622" y="3065930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9" name="Rectangle 11"/>
            <p:cNvSpPr>
              <a:spLocks noChangeArrowheads="1"/>
            </p:cNvSpPr>
            <p:nvPr/>
          </p:nvSpPr>
          <p:spPr bwMode="auto">
            <a:xfrm>
              <a:off x="1111622" y="3747247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00" name="Rectangle 12"/>
            <p:cNvSpPr>
              <a:spLocks noChangeArrowheads="1"/>
            </p:cNvSpPr>
            <p:nvPr/>
          </p:nvSpPr>
          <p:spPr bwMode="auto">
            <a:xfrm>
              <a:off x="1891552" y="2384611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01" name="Rectangle 13"/>
            <p:cNvSpPr>
              <a:spLocks noChangeArrowheads="1"/>
            </p:cNvSpPr>
            <p:nvPr/>
          </p:nvSpPr>
          <p:spPr bwMode="auto">
            <a:xfrm>
              <a:off x="1891552" y="3074894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02" name="Rectangle 14"/>
            <p:cNvSpPr>
              <a:spLocks noChangeArrowheads="1"/>
            </p:cNvSpPr>
            <p:nvPr/>
          </p:nvSpPr>
          <p:spPr bwMode="auto">
            <a:xfrm>
              <a:off x="1891552" y="3756211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5108576" y="3717926"/>
            <a:ext cx="511175" cy="511175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80" name="Rectangle 4"/>
          <p:cNvSpPr>
            <a:spLocks noChangeArrowheads="1"/>
          </p:cNvSpPr>
          <p:nvPr/>
        </p:nvSpPr>
        <p:spPr bwMode="auto">
          <a:xfrm>
            <a:off x="2257425" y="1519238"/>
            <a:ext cx="2941638" cy="646112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altLang="en-US" sz="3600" baseline="30000">
                <a:solidFill>
                  <a:schemeClr val="bg1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 Stage</a:t>
            </a:r>
          </a:p>
        </p:txBody>
      </p:sp>
      <p:sp>
        <p:nvSpPr>
          <p:cNvPr id="28681" name="Rectangle 4"/>
          <p:cNvSpPr>
            <a:spLocks noChangeArrowheads="1"/>
          </p:cNvSpPr>
          <p:nvPr/>
        </p:nvSpPr>
        <p:spPr bwMode="auto">
          <a:xfrm>
            <a:off x="6731000" y="1519238"/>
            <a:ext cx="2941638" cy="646112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600" baseline="30000">
                <a:solidFill>
                  <a:schemeClr val="bg1"/>
                </a:solidFill>
                <a:latin typeface="Arial" panose="020B0604020202020204" pitchFamily="34" charset="0"/>
              </a:rPr>
              <a:t>nd</a:t>
            </a:r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 Stage</a:t>
            </a:r>
          </a:p>
        </p:txBody>
      </p:sp>
      <p:cxnSp>
        <p:nvCxnSpPr>
          <p:cNvPr id="28682" name="Straight Connector 21"/>
          <p:cNvCxnSpPr>
            <a:cxnSpLocks noChangeShapeType="1"/>
          </p:cNvCxnSpPr>
          <p:nvPr/>
        </p:nvCxnSpPr>
        <p:spPr bwMode="auto">
          <a:xfrm rot="5400000">
            <a:off x="3836988" y="3908425"/>
            <a:ext cx="4392612" cy="1588"/>
          </a:xfrm>
          <a:prstGeom prst="line">
            <a:avLst/>
          </a:prstGeom>
          <a:noFill/>
          <a:ln w="635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3" name="Straight Arrow Connector 25"/>
          <p:cNvCxnSpPr>
            <a:cxnSpLocks noChangeShapeType="1"/>
          </p:cNvCxnSpPr>
          <p:nvPr/>
        </p:nvCxnSpPr>
        <p:spPr bwMode="auto">
          <a:xfrm flipV="1">
            <a:off x="4068764" y="3978275"/>
            <a:ext cx="923925" cy="7938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9"/>
          <p:cNvSpPr/>
          <p:nvPr/>
        </p:nvSpPr>
        <p:spPr bwMode="auto">
          <a:xfrm>
            <a:off x="8807451" y="3714751"/>
            <a:ext cx="511175" cy="511175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8685" name="Straight Arrow Connector 30"/>
          <p:cNvCxnSpPr>
            <a:cxnSpLocks noChangeShapeType="1"/>
          </p:cNvCxnSpPr>
          <p:nvPr/>
        </p:nvCxnSpPr>
        <p:spPr bwMode="auto">
          <a:xfrm flipV="1">
            <a:off x="7767639" y="3975101"/>
            <a:ext cx="923925" cy="9525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6" name="Rectangle 4"/>
          <p:cNvSpPr>
            <a:spLocks noChangeArrowheads="1"/>
          </p:cNvSpPr>
          <p:nvPr/>
        </p:nvSpPr>
        <p:spPr bwMode="auto">
          <a:xfrm>
            <a:off x="141057" y="2400012"/>
            <a:ext cx="4265843" cy="584775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Possible Technologies</a:t>
            </a:r>
          </a:p>
        </p:txBody>
      </p:sp>
      <p:sp>
        <p:nvSpPr>
          <p:cNvPr id="28687" name="Rectangle 4"/>
          <p:cNvSpPr>
            <a:spLocks noChangeArrowheads="1"/>
          </p:cNvSpPr>
          <p:nvPr/>
        </p:nvSpPr>
        <p:spPr bwMode="auto">
          <a:xfrm>
            <a:off x="4711685" y="2400012"/>
            <a:ext cx="1095390" cy="584775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SSO</a:t>
            </a:r>
          </a:p>
        </p:txBody>
      </p:sp>
      <p:sp>
        <p:nvSpPr>
          <p:cNvPr id="28688" name="Rectangle 24"/>
          <p:cNvSpPr>
            <a:spLocks noChangeArrowheads="1"/>
          </p:cNvSpPr>
          <p:nvPr/>
        </p:nvSpPr>
        <p:spPr bwMode="auto">
          <a:xfrm>
            <a:off x="1644650" y="1871664"/>
            <a:ext cx="6413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III</a:t>
            </a:r>
          </a:p>
        </p:txBody>
      </p:sp>
      <p:sp>
        <p:nvSpPr>
          <p:cNvPr id="28689" name="Rectangle 24"/>
          <p:cNvSpPr>
            <a:spLocks noChangeArrowheads="1"/>
          </p:cNvSpPr>
          <p:nvPr/>
        </p:nvSpPr>
        <p:spPr bwMode="auto">
          <a:xfrm>
            <a:off x="6170614" y="1871664"/>
            <a:ext cx="68738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IV</a:t>
            </a:r>
          </a:p>
        </p:txBody>
      </p:sp>
      <p:sp>
        <p:nvSpPr>
          <p:cNvPr id="28690" name="Right Arrow 49"/>
          <p:cNvSpPr>
            <a:spLocks noChangeArrowheads="1"/>
          </p:cNvSpPr>
          <p:nvPr/>
        </p:nvSpPr>
        <p:spPr bwMode="auto">
          <a:xfrm>
            <a:off x="5472113" y="4332288"/>
            <a:ext cx="1250950" cy="317500"/>
          </a:xfrm>
          <a:prstGeom prst="rightArrow">
            <a:avLst>
              <a:gd name="adj1" fmla="val 50000"/>
              <a:gd name="adj2" fmla="val 49980"/>
            </a:avLst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683895" y="5212912"/>
            <a:ext cx="10697210" cy="1077218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Should expect first-stage competition to limit harms of ex-post monopoly created through selection</a:t>
            </a:r>
          </a:p>
        </p:txBody>
      </p:sp>
      <p:sp>
        <p:nvSpPr>
          <p:cNvPr id="28692" name="Rectangle 51"/>
          <p:cNvSpPr>
            <a:spLocks noChangeArrowheads="1"/>
          </p:cNvSpPr>
          <p:nvPr/>
        </p:nvSpPr>
        <p:spPr bwMode="auto">
          <a:xfrm>
            <a:off x="7099301" y="3714751"/>
            <a:ext cx="511175" cy="511175"/>
          </a:xfrm>
          <a:prstGeom prst="rect">
            <a:avLst/>
          </a:prstGeom>
          <a:solidFill>
            <a:srgbClr val="CC00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2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41057" y="6248400"/>
            <a:ext cx="498135" cy="457200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F69A91-254D-49C3-B9A6-5BEB8B15FD23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18</a:t>
            </a:fld>
            <a:endParaRPr lang="en-US" altLang="en-US" sz="1400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 This a Market Power Problem? No</a:t>
            </a:r>
          </a:p>
        </p:txBody>
      </p:sp>
      <p:grpSp>
        <p:nvGrpSpPr>
          <p:cNvPr id="28678" name="Group 32"/>
          <p:cNvGrpSpPr>
            <a:grpSpLocks/>
          </p:cNvGrpSpPr>
          <p:nvPr/>
        </p:nvGrpSpPr>
        <p:grpSpPr bwMode="auto">
          <a:xfrm>
            <a:off x="1801813" y="3000375"/>
            <a:ext cx="2106612" cy="1892300"/>
            <a:chOff x="295834" y="2375647"/>
            <a:chExt cx="2106707" cy="1891552"/>
          </a:xfrm>
        </p:grpSpPr>
        <p:sp>
          <p:nvSpPr>
            <p:cNvPr id="28694" name="Rectangle 6"/>
            <p:cNvSpPr>
              <a:spLocks noChangeArrowheads="1"/>
            </p:cNvSpPr>
            <p:nvPr/>
          </p:nvSpPr>
          <p:spPr bwMode="auto">
            <a:xfrm>
              <a:off x="295834" y="2375647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rgbClr val="7030A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5" name="Rectangle 7"/>
            <p:cNvSpPr>
              <a:spLocks noChangeArrowheads="1"/>
            </p:cNvSpPr>
            <p:nvPr/>
          </p:nvSpPr>
          <p:spPr bwMode="auto">
            <a:xfrm>
              <a:off x="295834" y="3065930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6" name="Rectangle 8"/>
            <p:cNvSpPr>
              <a:spLocks noChangeArrowheads="1"/>
            </p:cNvSpPr>
            <p:nvPr/>
          </p:nvSpPr>
          <p:spPr bwMode="auto">
            <a:xfrm>
              <a:off x="295834" y="3747247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7" name="Rectangle 9"/>
            <p:cNvSpPr>
              <a:spLocks noChangeArrowheads="1"/>
            </p:cNvSpPr>
            <p:nvPr/>
          </p:nvSpPr>
          <p:spPr bwMode="auto">
            <a:xfrm>
              <a:off x="1111622" y="2375647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8" name="Rectangle 10"/>
            <p:cNvSpPr>
              <a:spLocks noChangeArrowheads="1"/>
            </p:cNvSpPr>
            <p:nvPr/>
          </p:nvSpPr>
          <p:spPr bwMode="auto">
            <a:xfrm>
              <a:off x="1111622" y="3065930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9" name="Rectangle 11"/>
            <p:cNvSpPr>
              <a:spLocks noChangeArrowheads="1"/>
            </p:cNvSpPr>
            <p:nvPr/>
          </p:nvSpPr>
          <p:spPr bwMode="auto">
            <a:xfrm>
              <a:off x="1111622" y="3747247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00" name="Rectangle 12"/>
            <p:cNvSpPr>
              <a:spLocks noChangeArrowheads="1"/>
            </p:cNvSpPr>
            <p:nvPr/>
          </p:nvSpPr>
          <p:spPr bwMode="auto">
            <a:xfrm>
              <a:off x="1891552" y="2384611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01" name="Rectangle 13"/>
            <p:cNvSpPr>
              <a:spLocks noChangeArrowheads="1"/>
            </p:cNvSpPr>
            <p:nvPr/>
          </p:nvSpPr>
          <p:spPr bwMode="auto">
            <a:xfrm>
              <a:off x="1891552" y="3074894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02" name="Rectangle 14"/>
            <p:cNvSpPr>
              <a:spLocks noChangeArrowheads="1"/>
            </p:cNvSpPr>
            <p:nvPr/>
          </p:nvSpPr>
          <p:spPr bwMode="auto">
            <a:xfrm>
              <a:off x="1891552" y="3756211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5108576" y="3717926"/>
            <a:ext cx="511175" cy="511175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80" name="Rectangle 4"/>
          <p:cNvSpPr>
            <a:spLocks noChangeArrowheads="1"/>
          </p:cNvSpPr>
          <p:nvPr/>
        </p:nvSpPr>
        <p:spPr bwMode="auto">
          <a:xfrm>
            <a:off x="2257425" y="1519238"/>
            <a:ext cx="2941638" cy="646112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altLang="en-US" sz="3600" baseline="30000">
                <a:solidFill>
                  <a:schemeClr val="bg1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 Stage</a:t>
            </a:r>
          </a:p>
        </p:txBody>
      </p:sp>
      <p:sp>
        <p:nvSpPr>
          <p:cNvPr id="28681" name="Rectangle 4"/>
          <p:cNvSpPr>
            <a:spLocks noChangeArrowheads="1"/>
          </p:cNvSpPr>
          <p:nvPr/>
        </p:nvSpPr>
        <p:spPr bwMode="auto">
          <a:xfrm>
            <a:off x="6731000" y="1519238"/>
            <a:ext cx="2941638" cy="646112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600" baseline="30000">
                <a:solidFill>
                  <a:schemeClr val="bg1"/>
                </a:solidFill>
                <a:latin typeface="Arial" panose="020B0604020202020204" pitchFamily="34" charset="0"/>
              </a:rPr>
              <a:t>nd</a:t>
            </a:r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 Stage</a:t>
            </a:r>
          </a:p>
        </p:txBody>
      </p:sp>
      <p:cxnSp>
        <p:nvCxnSpPr>
          <p:cNvPr id="28682" name="Straight Connector 21"/>
          <p:cNvCxnSpPr>
            <a:cxnSpLocks noChangeShapeType="1"/>
          </p:cNvCxnSpPr>
          <p:nvPr/>
        </p:nvCxnSpPr>
        <p:spPr bwMode="auto">
          <a:xfrm rot="5400000">
            <a:off x="3836988" y="3908425"/>
            <a:ext cx="4392612" cy="1588"/>
          </a:xfrm>
          <a:prstGeom prst="line">
            <a:avLst/>
          </a:prstGeom>
          <a:noFill/>
          <a:ln w="635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3" name="Straight Arrow Connector 25"/>
          <p:cNvCxnSpPr>
            <a:cxnSpLocks noChangeShapeType="1"/>
          </p:cNvCxnSpPr>
          <p:nvPr/>
        </p:nvCxnSpPr>
        <p:spPr bwMode="auto">
          <a:xfrm flipV="1">
            <a:off x="4068764" y="3978275"/>
            <a:ext cx="923925" cy="7938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9"/>
          <p:cNvSpPr/>
          <p:nvPr/>
        </p:nvSpPr>
        <p:spPr bwMode="auto">
          <a:xfrm>
            <a:off x="8807451" y="3714751"/>
            <a:ext cx="511175" cy="511175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8685" name="Straight Arrow Connector 30"/>
          <p:cNvCxnSpPr>
            <a:cxnSpLocks noChangeShapeType="1"/>
          </p:cNvCxnSpPr>
          <p:nvPr/>
        </p:nvCxnSpPr>
        <p:spPr bwMode="auto">
          <a:xfrm flipV="1">
            <a:off x="7767639" y="3975101"/>
            <a:ext cx="923925" cy="9525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6" name="Rectangle 4"/>
          <p:cNvSpPr>
            <a:spLocks noChangeArrowheads="1"/>
          </p:cNvSpPr>
          <p:nvPr/>
        </p:nvSpPr>
        <p:spPr bwMode="auto">
          <a:xfrm>
            <a:off x="141057" y="2400012"/>
            <a:ext cx="4265843" cy="584775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Possible Technologies</a:t>
            </a:r>
          </a:p>
        </p:txBody>
      </p:sp>
      <p:sp>
        <p:nvSpPr>
          <p:cNvPr id="28687" name="Rectangle 4"/>
          <p:cNvSpPr>
            <a:spLocks noChangeArrowheads="1"/>
          </p:cNvSpPr>
          <p:nvPr/>
        </p:nvSpPr>
        <p:spPr bwMode="auto">
          <a:xfrm>
            <a:off x="4741862" y="2400012"/>
            <a:ext cx="1065213" cy="584775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SSO</a:t>
            </a:r>
          </a:p>
        </p:txBody>
      </p:sp>
      <p:sp>
        <p:nvSpPr>
          <p:cNvPr id="28688" name="Rectangle 24"/>
          <p:cNvSpPr>
            <a:spLocks noChangeArrowheads="1"/>
          </p:cNvSpPr>
          <p:nvPr/>
        </p:nvSpPr>
        <p:spPr bwMode="auto">
          <a:xfrm>
            <a:off x="1644650" y="1871664"/>
            <a:ext cx="6413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III</a:t>
            </a:r>
          </a:p>
        </p:txBody>
      </p:sp>
      <p:sp>
        <p:nvSpPr>
          <p:cNvPr id="28689" name="Rectangle 24"/>
          <p:cNvSpPr>
            <a:spLocks noChangeArrowheads="1"/>
          </p:cNvSpPr>
          <p:nvPr/>
        </p:nvSpPr>
        <p:spPr bwMode="auto">
          <a:xfrm>
            <a:off x="6170614" y="1871664"/>
            <a:ext cx="68738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IV</a:t>
            </a:r>
          </a:p>
        </p:txBody>
      </p:sp>
      <p:sp>
        <p:nvSpPr>
          <p:cNvPr id="28690" name="Right Arrow 49"/>
          <p:cNvSpPr>
            <a:spLocks noChangeArrowheads="1"/>
          </p:cNvSpPr>
          <p:nvPr/>
        </p:nvSpPr>
        <p:spPr bwMode="auto">
          <a:xfrm>
            <a:off x="5472113" y="4332288"/>
            <a:ext cx="1250950" cy="317500"/>
          </a:xfrm>
          <a:prstGeom prst="rightArrow">
            <a:avLst>
              <a:gd name="adj1" fmla="val 50000"/>
              <a:gd name="adj2" fmla="val 49980"/>
            </a:avLst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413428" y="5545306"/>
            <a:ext cx="11238143" cy="584775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That goes to competing away second-stage monopoly profits</a:t>
            </a:r>
          </a:p>
        </p:txBody>
      </p:sp>
      <p:sp>
        <p:nvSpPr>
          <p:cNvPr id="28692" name="Rectangle 51"/>
          <p:cNvSpPr>
            <a:spLocks noChangeArrowheads="1"/>
          </p:cNvSpPr>
          <p:nvPr/>
        </p:nvSpPr>
        <p:spPr bwMode="auto">
          <a:xfrm>
            <a:off x="7099301" y="3714751"/>
            <a:ext cx="511175" cy="511175"/>
          </a:xfrm>
          <a:prstGeom prst="rect">
            <a:avLst/>
          </a:prstGeom>
          <a:solidFill>
            <a:srgbClr val="CC00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264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41057" y="6248400"/>
            <a:ext cx="498135" cy="457200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F69A91-254D-49C3-B9A6-5BEB8B15FD23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19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 This a Market Power Problem? No</a:t>
            </a:r>
          </a:p>
        </p:txBody>
      </p:sp>
      <p:grpSp>
        <p:nvGrpSpPr>
          <p:cNvPr id="28678" name="Group 32"/>
          <p:cNvGrpSpPr>
            <a:grpSpLocks/>
          </p:cNvGrpSpPr>
          <p:nvPr/>
        </p:nvGrpSpPr>
        <p:grpSpPr bwMode="auto">
          <a:xfrm>
            <a:off x="1801813" y="3000375"/>
            <a:ext cx="2106612" cy="1892300"/>
            <a:chOff x="295834" y="2375647"/>
            <a:chExt cx="2106707" cy="1891552"/>
          </a:xfrm>
        </p:grpSpPr>
        <p:sp>
          <p:nvSpPr>
            <p:cNvPr id="28694" name="Rectangle 6"/>
            <p:cNvSpPr>
              <a:spLocks noChangeArrowheads="1"/>
            </p:cNvSpPr>
            <p:nvPr/>
          </p:nvSpPr>
          <p:spPr bwMode="auto">
            <a:xfrm>
              <a:off x="295834" y="2375647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rgbClr val="7030A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5" name="Rectangle 7"/>
            <p:cNvSpPr>
              <a:spLocks noChangeArrowheads="1"/>
            </p:cNvSpPr>
            <p:nvPr/>
          </p:nvSpPr>
          <p:spPr bwMode="auto">
            <a:xfrm>
              <a:off x="295834" y="3065930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6" name="Rectangle 8"/>
            <p:cNvSpPr>
              <a:spLocks noChangeArrowheads="1"/>
            </p:cNvSpPr>
            <p:nvPr/>
          </p:nvSpPr>
          <p:spPr bwMode="auto">
            <a:xfrm>
              <a:off x="295834" y="3747247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7" name="Rectangle 9"/>
            <p:cNvSpPr>
              <a:spLocks noChangeArrowheads="1"/>
            </p:cNvSpPr>
            <p:nvPr/>
          </p:nvSpPr>
          <p:spPr bwMode="auto">
            <a:xfrm>
              <a:off x="1111622" y="2375647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8" name="Rectangle 10"/>
            <p:cNvSpPr>
              <a:spLocks noChangeArrowheads="1"/>
            </p:cNvSpPr>
            <p:nvPr/>
          </p:nvSpPr>
          <p:spPr bwMode="auto">
            <a:xfrm>
              <a:off x="1111622" y="3065930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9" name="Rectangle 11"/>
            <p:cNvSpPr>
              <a:spLocks noChangeArrowheads="1"/>
            </p:cNvSpPr>
            <p:nvPr/>
          </p:nvSpPr>
          <p:spPr bwMode="auto">
            <a:xfrm>
              <a:off x="1111622" y="3747247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00" name="Rectangle 12"/>
            <p:cNvSpPr>
              <a:spLocks noChangeArrowheads="1"/>
            </p:cNvSpPr>
            <p:nvPr/>
          </p:nvSpPr>
          <p:spPr bwMode="auto">
            <a:xfrm>
              <a:off x="1891552" y="2384611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01" name="Rectangle 13"/>
            <p:cNvSpPr>
              <a:spLocks noChangeArrowheads="1"/>
            </p:cNvSpPr>
            <p:nvPr/>
          </p:nvSpPr>
          <p:spPr bwMode="auto">
            <a:xfrm>
              <a:off x="1891552" y="3074894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02" name="Rectangle 14"/>
            <p:cNvSpPr>
              <a:spLocks noChangeArrowheads="1"/>
            </p:cNvSpPr>
            <p:nvPr/>
          </p:nvSpPr>
          <p:spPr bwMode="auto">
            <a:xfrm>
              <a:off x="1891552" y="3756211"/>
              <a:ext cx="510989" cy="510988"/>
            </a:xfrm>
            <a:prstGeom prst="rect">
              <a:avLst/>
            </a:prstGeom>
            <a:solidFill>
              <a:srgbClr val="CC00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5108576" y="3717926"/>
            <a:ext cx="511175" cy="511175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80" name="Rectangle 4"/>
          <p:cNvSpPr>
            <a:spLocks noChangeArrowheads="1"/>
          </p:cNvSpPr>
          <p:nvPr/>
        </p:nvSpPr>
        <p:spPr bwMode="auto">
          <a:xfrm>
            <a:off x="2257425" y="1519238"/>
            <a:ext cx="2941638" cy="646112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altLang="en-US" sz="3600" baseline="30000">
                <a:solidFill>
                  <a:schemeClr val="bg1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 Stage</a:t>
            </a:r>
          </a:p>
        </p:txBody>
      </p:sp>
      <p:sp>
        <p:nvSpPr>
          <p:cNvPr id="28681" name="Rectangle 4"/>
          <p:cNvSpPr>
            <a:spLocks noChangeArrowheads="1"/>
          </p:cNvSpPr>
          <p:nvPr/>
        </p:nvSpPr>
        <p:spPr bwMode="auto">
          <a:xfrm>
            <a:off x="6731000" y="1519238"/>
            <a:ext cx="2941638" cy="646112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600" baseline="30000">
                <a:solidFill>
                  <a:schemeClr val="bg1"/>
                </a:solidFill>
                <a:latin typeface="Arial" panose="020B0604020202020204" pitchFamily="34" charset="0"/>
              </a:rPr>
              <a:t>nd</a:t>
            </a:r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</a:rPr>
              <a:t> Stage</a:t>
            </a:r>
          </a:p>
        </p:txBody>
      </p:sp>
      <p:cxnSp>
        <p:nvCxnSpPr>
          <p:cNvPr id="28682" name="Straight Connector 21"/>
          <p:cNvCxnSpPr>
            <a:cxnSpLocks noChangeShapeType="1"/>
          </p:cNvCxnSpPr>
          <p:nvPr/>
        </p:nvCxnSpPr>
        <p:spPr bwMode="auto">
          <a:xfrm rot="5400000">
            <a:off x="3836988" y="3908425"/>
            <a:ext cx="4392612" cy="1588"/>
          </a:xfrm>
          <a:prstGeom prst="line">
            <a:avLst/>
          </a:prstGeom>
          <a:noFill/>
          <a:ln w="635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3" name="Straight Arrow Connector 25"/>
          <p:cNvCxnSpPr>
            <a:cxnSpLocks noChangeShapeType="1"/>
          </p:cNvCxnSpPr>
          <p:nvPr/>
        </p:nvCxnSpPr>
        <p:spPr bwMode="auto">
          <a:xfrm flipV="1">
            <a:off x="4068764" y="3978275"/>
            <a:ext cx="923925" cy="7938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9"/>
          <p:cNvSpPr/>
          <p:nvPr/>
        </p:nvSpPr>
        <p:spPr bwMode="auto">
          <a:xfrm>
            <a:off x="8807451" y="3714751"/>
            <a:ext cx="511175" cy="511175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8685" name="Straight Arrow Connector 30"/>
          <p:cNvCxnSpPr>
            <a:cxnSpLocks noChangeShapeType="1"/>
          </p:cNvCxnSpPr>
          <p:nvPr/>
        </p:nvCxnSpPr>
        <p:spPr bwMode="auto">
          <a:xfrm flipV="1">
            <a:off x="7767639" y="3975101"/>
            <a:ext cx="923925" cy="9525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6" name="Rectangle 4"/>
          <p:cNvSpPr>
            <a:spLocks noChangeArrowheads="1"/>
          </p:cNvSpPr>
          <p:nvPr/>
        </p:nvSpPr>
        <p:spPr bwMode="auto">
          <a:xfrm>
            <a:off x="141057" y="2400012"/>
            <a:ext cx="4265843" cy="584775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Possible Technologies</a:t>
            </a:r>
          </a:p>
        </p:txBody>
      </p:sp>
      <p:sp>
        <p:nvSpPr>
          <p:cNvPr id="28687" name="Rectangle 4"/>
          <p:cNvSpPr>
            <a:spLocks noChangeArrowheads="1"/>
          </p:cNvSpPr>
          <p:nvPr/>
        </p:nvSpPr>
        <p:spPr bwMode="auto">
          <a:xfrm>
            <a:off x="4711685" y="2400012"/>
            <a:ext cx="1095390" cy="584775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SSO</a:t>
            </a:r>
          </a:p>
        </p:txBody>
      </p:sp>
      <p:sp>
        <p:nvSpPr>
          <p:cNvPr id="28688" name="Rectangle 24"/>
          <p:cNvSpPr>
            <a:spLocks noChangeArrowheads="1"/>
          </p:cNvSpPr>
          <p:nvPr/>
        </p:nvSpPr>
        <p:spPr bwMode="auto">
          <a:xfrm>
            <a:off x="1644650" y="1871664"/>
            <a:ext cx="6413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III</a:t>
            </a:r>
          </a:p>
        </p:txBody>
      </p:sp>
      <p:sp>
        <p:nvSpPr>
          <p:cNvPr id="28689" name="Rectangle 24"/>
          <p:cNvSpPr>
            <a:spLocks noChangeArrowheads="1"/>
          </p:cNvSpPr>
          <p:nvPr/>
        </p:nvSpPr>
        <p:spPr bwMode="auto">
          <a:xfrm>
            <a:off x="6170614" y="1871664"/>
            <a:ext cx="68738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IV</a:t>
            </a:r>
          </a:p>
        </p:txBody>
      </p:sp>
      <p:sp>
        <p:nvSpPr>
          <p:cNvPr id="28690" name="Right Arrow 49"/>
          <p:cNvSpPr>
            <a:spLocks noChangeArrowheads="1"/>
          </p:cNvSpPr>
          <p:nvPr/>
        </p:nvSpPr>
        <p:spPr bwMode="auto">
          <a:xfrm>
            <a:off x="5472113" y="4332288"/>
            <a:ext cx="1250950" cy="317500"/>
          </a:xfrm>
          <a:prstGeom prst="rightArrow">
            <a:avLst>
              <a:gd name="adj1" fmla="val 50000"/>
              <a:gd name="adj2" fmla="val 49980"/>
            </a:avLst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973531" y="5116775"/>
            <a:ext cx="10117937" cy="1569660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Also should expect mechanism to control second-stage price setting to avoid deadweight losses. FRAND obligations are one of these tools.</a:t>
            </a:r>
          </a:p>
        </p:txBody>
      </p:sp>
      <p:sp>
        <p:nvSpPr>
          <p:cNvPr id="28692" name="Rectangle 51"/>
          <p:cNvSpPr>
            <a:spLocks noChangeArrowheads="1"/>
          </p:cNvSpPr>
          <p:nvPr/>
        </p:nvSpPr>
        <p:spPr bwMode="auto">
          <a:xfrm>
            <a:off x="7099301" y="3714751"/>
            <a:ext cx="511175" cy="511175"/>
          </a:xfrm>
          <a:prstGeom prst="rect">
            <a:avLst/>
          </a:prstGeom>
          <a:solidFill>
            <a:srgbClr val="CC00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63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3472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A444F0-ABC0-46A0-A3CB-00D0265D7675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2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issues are posed by standard setting?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Can there be too much competition?</a:t>
            </a:r>
          </a:p>
          <a:p>
            <a:r>
              <a:rPr lang="en-US" altLang="en-US"/>
              <a:t>Can there be too little competition?</a:t>
            </a:r>
          </a:p>
          <a:p>
            <a:r>
              <a:rPr lang="en-US" altLang="en-US"/>
              <a:t>Are there pathologies in standard setting?</a:t>
            </a:r>
          </a:p>
        </p:txBody>
      </p:sp>
    </p:spTree>
    <p:extLst>
      <p:ext uri="{BB962C8B-B14F-4D97-AF65-F5344CB8AC3E}">
        <p14:creationId xmlns:p14="http://schemas.microsoft.com/office/powerpoint/2010/main" val="2998176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2359" y="-1"/>
            <a:ext cx="4309641" cy="331810"/>
          </a:xfrm>
          <a:solidFill>
            <a:schemeClr val="bg2">
              <a:alpha val="10000"/>
            </a:schemeClr>
          </a:solidFill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240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Lexmark: Patent Exhaustion</a:t>
            </a:r>
            <a:endParaRPr lang="en-US" sz="2400" kern="1200" dirty="0">
              <a:solidFill>
                <a:schemeClr val="accent4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496E5-8FFA-4061-92C3-71B1BA3DDA51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093124" y="6488668"/>
            <a:ext cx="2098875" cy="369332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581 U.S. 3 (2017)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018963" y="6700838"/>
            <a:ext cx="173037" cy="157162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72" y="165904"/>
            <a:ext cx="4155980" cy="6534934"/>
          </a:xfrm>
          <a:prstGeom prst="rect">
            <a:avLst/>
          </a:prstGeom>
          <a:ln w="6350">
            <a:solidFill>
              <a:schemeClr val="bg2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541" y="1497798"/>
            <a:ext cx="7329018" cy="4358992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177143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511" y="-1"/>
            <a:ext cx="6817489" cy="316376"/>
          </a:xfrm>
          <a:solidFill>
            <a:schemeClr val="bg2">
              <a:alpha val="10000"/>
            </a:schemeClr>
          </a:solidFill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240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Sale Exhausts Even with Contract Restriction</a:t>
            </a:r>
            <a:endParaRPr lang="en-US" sz="2400" kern="1200" dirty="0">
              <a:solidFill>
                <a:schemeClr val="accent4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496E5-8FFA-4061-92C3-71B1BA3DDA5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842339" y="6488668"/>
            <a:ext cx="2349660" cy="369332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Lexmark (U.S. 2017)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018963" y="6700838"/>
            <a:ext cx="173037" cy="157162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90" y="158186"/>
            <a:ext cx="4160888" cy="6542651"/>
          </a:xfrm>
          <a:prstGeom prst="rect">
            <a:avLst/>
          </a:prstGeom>
          <a:ln>
            <a:solidFill>
              <a:schemeClr val="bg2"/>
            </a:solidFill>
          </a:ln>
        </p:spPr>
      </p:pic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1848379" y="1704028"/>
            <a:ext cx="8803545" cy="4297446"/>
            <a:chOff x="4657458" y="3111666"/>
            <a:chExt cx="2867292" cy="139966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/>
            <a:srcRect l="438" r="1076"/>
            <a:stretch/>
          </p:blipFill>
          <p:spPr>
            <a:xfrm>
              <a:off x="4657458" y="3111666"/>
              <a:ext cx="2858568" cy="634667"/>
            </a:xfrm>
            <a:prstGeom prst="rect">
              <a:avLst/>
            </a:prstGeom>
            <a:ln>
              <a:solidFill>
                <a:schemeClr val="bg2"/>
              </a:solidFill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67250" y="3746333"/>
              <a:ext cx="2857500" cy="76500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69870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6952" y="-2"/>
            <a:ext cx="6775049" cy="369333"/>
          </a:xfrm>
          <a:solidFill>
            <a:schemeClr val="bg2">
              <a:alpha val="10000"/>
            </a:schemeClr>
          </a:solidFill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240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An Example of this at Work (Herein of </a:t>
            </a:r>
            <a:r>
              <a:rPr lang="en-US" sz="2400" dirty="0" err="1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Privity</a:t>
            </a:r>
            <a:r>
              <a:rPr lang="en-US" sz="240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)</a:t>
            </a:r>
            <a:endParaRPr lang="en-US" sz="2400" kern="1200" dirty="0">
              <a:solidFill>
                <a:schemeClr val="accent4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496E5-8FFA-4061-92C3-71B1BA3DDA51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761620" y="6488668"/>
            <a:ext cx="2430379" cy="369332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Lexmark (U.S. 2017)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018963" y="6700838"/>
            <a:ext cx="173037" cy="157162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60" y="184664"/>
            <a:ext cx="3840311" cy="6516174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5058" y="2619556"/>
            <a:ext cx="8648365" cy="3009446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364871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927" y="-2"/>
            <a:ext cx="2801074" cy="418013"/>
          </a:xfrm>
          <a:solidFill>
            <a:schemeClr val="bg2">
              <a:alpha val="10000"/>
            </a:schemeClr>
          </a:solidFill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240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FTC v. Qualcomm</a:t>
            </a:r>
            <a:endParaRPr lang="en-US" sz="2400" kern="1200" dirty="0">
              <a:solidFill>
                <a:schemeClr val="accent4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496E5-8FFA-4061-92C3-71B1BA3DDA51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140142" y="6488668"/>
            <a:ext cx="3051858" cy="369332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969 F.3d 974 (9</a:t>
            </a:r>
            <a:r>
              <a:rPr lang="en-US" sz="1800" i="0" baseline="3000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th</a:t>
            </a:r>
            <a:r>
              <a:rPr lang="en-US" sz="1800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Cir. 2020)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2EB783-EE2F-D730-E065-B85398D38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980" y="184666"/>
            <a:ext cx="4151328" cy="6488668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3056018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Sets of Hypos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Instruments in Issue</a:t>
            </a:r>
          </a:p>
          <a:p>
            <a:pPr lvl="1"/>
            <a:r>
              <a:rPr lang="en-US" dirty="0"/>
              <a:t>1. Start with the ordinary patents baseline</a:t>
            </a:r>
          </a:p>
          <a:p>
            <a:pPr lvl="1"/>
            <a:r>
              <a:rPr lang="en-US" dirty="0"/>
              <a:t>2. Play with the licensing level (chip maker v. OEM)</a:t>
            </a:r>
          </a:p>
          <a:p>
            <a:pPr lvl="1"/>
            <a:r>
              <a:rPr lang="en-US" dirty="0"/>
              <a:t>3. Insert a FRAND licensing obligation</a:t>
            </a:r>
          </a:p>
          <a:p>
            <a:pPr lvl="1"/>
            <a:r>
              <a:rPr lang="en-US" dirty="0"/>
              <a:t>4. Add vertical integration (let QC make chips)</a:t>
            </a:r>
          </a:p>
          <a:p>
            <a:pPr lvl="1"/>
            <a:r>
              <a:rPr lang="en-US" dirty="0"/>
              <a:t>5. Link together chip rules and licensing rules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963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Sets of Hypos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how the antitrust issues change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434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1: Ordinary Invention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 1</a:t>
            </a:r>
          </a:p>
          <a:p>
            <a:pPr lvl="1"/>
            <a:r>
              <a:rPr lang="en-US" dirty="0"/>
              <a:t>QC comes up with invention and gets a patent </a:t>
            </a:r>
          </a:p>
          <a:p>
            <a:pPr lvl="1"/>
            <a:r>
              <a:rPr lang="en-US" dirty="0"/>
              <a:t>QC builds product embodying invention and sells product</a:t>
            </a:r>
          </a:p>
          <a:p>
            <a:pPr lvl="1"/>
            <a:r>
              <a:rPr lang="en-US" dirty="0"/>
              <a:t>No other firm can compete with QC w/o infringing</a:t>
            </a:r>
          </a:p>
          <a:p>
            <a:r>
              <a:rPr lang="en-US" dirty="0"/>
              <a:t>Antitrust issues?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094495" y="0"/>
            <a:ext cx="2097505" cy="461665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b="1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TTYN (1 of 4)</a:t>
            </a:r>
          </a:p>
        </p:txBody>
      </p:sp>
    </p:spTree>
    <p:extLst>
      <p:ext uri="{BB962C8B-B14F-4D97-AF65-F5344CB8AC3E}">
        <p14:creationId xmlns:p14="http://schemas.microsoft.com/office/powerpoint/2010/main" val="403053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1: Not Licensing the Patent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 2</a:t>
            </a:r>
          </a:p>
          <a:p>
            <a:pPr lvl="1"/>
            <a:r>
              <a:rPr lang="en-US" dirty="0"/>
              <a:t>QC comes up with invention and gets a patent </a:t>
            </a:r>
          </a:p>
          <a:p>
            <a:pPr lvl="1"/>
            <a:r>
              <a:rPr lang="en-US" dirty="0"/>
              <a:t>QC builds product embodying invention and sells product</a:t>
            </a:r>
          </a:p>
          <a:p>
            <a:pPr lvl="1"/>
            <a:r>
              <a:rPr lang="en-US" dirty="0"/>
              <a:t>Firm Y approaches QC and offers to pay for a license but QC says no</a:t>
            </a:r>
          </a:p>
          <a:p>
            <a:r>
              <a:rPr lang="en-US" dirty="0"/>
              <a:t>Antitrust issues?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126579" y="0"/>
            <a:ext cx="2065421" cy="461665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b="1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TTYN (2 of 4)</a:t>
            </a:r>
          </a:p>
        </p:txBody>
      </p:sp>
    </p:spTree>
    <p:extLst>
      <p:ext uri="{BB962C8B-B14F-4D97-AF65-F5344CB8AC3E}">
        <p14:creationId xmlns:p14="http://schemas.microsoft.com/office/powerpoint/2010/main" val="33856746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1: Licensing Patent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 3</a:t>
            </a:r>
          </a:p>
          <a:p>
            <a:pPr lvl="1"/>
            <a:r>
              <a:rPr lang="en-US" dirty="0"/>
              <a:t>QC comes up with invention and gets a patent </a:t>
            </a:r>
          </a:p>
          <a:p>
            <a:pPr lvl="1"/>
            <a:r>
              <a:rPr lang="en-US" dirty="0"/>
              <a:t>QC doesn’t practice patent but instead licenses patent to firm X so that X can produce a product embodying invention</a:t>
            </a:r>
          </a:p>
          <a:p>
            <a:pPr lvl="1"/>
            <a:r>
              <a:rPr lang="en-US" dirty="0"/>
              <a:t>No other firm can compete with X w/o infringing</a:t>
            </a:r>
          </a:p>
          <a:p>
            <a:r>
              <a:rPr lang="en-US" dirty="0"/>
              <a:t>Antitrust issues?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094495" y="0"/>
            <a:ext cx="2097505" cy="461665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b="1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TTYN (3 of 4)</a:t>
            </a:r>
          </a:p>
        </p:txBody>
      </p:sp>
    </p:spTree>
    <p:extLst>
      <p:ext uri="{BB962C8B-B14F-4D97-AF65-F5344CB8AC3E}">
        <p14:creationId xmlns:p14="http://schemas.microsoft.com/office/powerpoint/2010/main" val="15322241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1: Enforcing the Patent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 4</a:t>
            </a:r>
          </a:p>
          <a:p>
            <a:pPr lvl="1"/>
            <a:r>
              <a:rPr lang="en-US" dirty="0"/>
              <a:t>Same as hypo 3 but suppose firm Y enters with product embodying invention</a:t>
            </a:r>
          </a:p>
          <a:p>
            <a:pPr lvl="1"/>
            <a:r>
              <a:rPr lang="en-US" dirty="0"/>
              <a:t>QC sues Y for patent infringement and Y is forced to exit the market</a:t>
            </a:r>
          </a:p>
          <a:p>
            <a:r>
              <a:rPr lang="en-US" dirty="0"/>
              <a:t>Antitrust issues?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086474" y="0"/>
            <a:ext cx="2105526" cy="461665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b="1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TTYN (4 of 4)</a:t>
            </a:r>
          </a:p>
        </p:txBody>
      </p:sp>
    </p:spTree>
    <p:extLst>
      <p:ext uri="{BB962C8B-B14F-4D97-AF65-F5344CB8AC3E}">
        <p14:creationId xmlns:p14="http://schemas.microsoft.com/office/powerpoint/2010/main" val="135969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3472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746AA9-A34D-40BE-A24B-291E360CAE85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3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Winner Take All Markets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Two Sector Economy</a:t>
            </a:r>
          </a:p>
          <a:p>
            <a:pPr lvl="1"/>
            <a:r>
              <a:rPr lang="en-US" altLang="en-US" dirty="0"/>
              <a:t>500 individuals</a:t>
            </a:r>
          </a:p>
          <a:p>
            <a:pPr lvl="1"/>
            <a:r>
              <a:rPr lang="en-US" altLang="en-US" dirty="0"/>
              <a:t>One sector: everyone earns $10</a:t>
            </a:r>
          </a:p>
          <a:p>
            <a:pPr lvl="1"/>
            <a:r>
              <a:rPr lang="en-US" altLang="en-US" dirty="0"/>
              <a:t>Second sector: one person will earn $1000, everyone else will earn nothing, probability of winning is just 1/N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094495" y="0"/>
            <a:ext cx="2097505" cy="461665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b="1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TTYN (1 of 2)</a:t>
            </a:r>
          </a:p>
        </p:txBody>
      </p:sp>
    </p:spTree>
    <p:extLst>
      <p:ext uri="{BB962C8B-B14F-4D97-AF65-F5344CB8AC3E}">
        <p14:creationId xmlns:p14="http://schemas.microsoft.com/office/powerpoint/2010/main" val="7797632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  <a:p>
            <a:pPr lvl="1"/>
            <a:r>
              <a:rPr lang="en-US" dirty="0"/>
              <a:t>Hypo 1: No antitrust issues</a:t>
            </a:r>
          </a:p>
          <a:p>
            <a:pPr lvl="1"/>
            <a:r>
              <a:rPr lang="en-US" dirty="0"/>
              <a:t>Hypo 2: Individual refusal to deal; generally lawful; </a:t>
            </a:r>
            <a:r>
              <a:rPr lang="en-US" i="1" dirty="0"/>
              <a:t>Aspen Skiing </a:t>
            </a:r>
            <a:r>
              <a:rPr lang="en-US" dirty="0"/>
              <a:t>could kick in with prior history, but not here (or in case really), and we have to figure out if the patent creates a separate right not to deal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376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  <a:p>
            <a:pPr lvl="1"/>
            <a:r>
              <a:rPr lang="en-US" dirty="0"/>
              <a:t>Hypo 3: No antitrust issues; we don’t have a patent policy or an antitrust policy of forcing inventors to vertically integrate into production</a:t>
            </a:r>
          </a:p>
          <a:p>
            <a:pPr lvl="1"/>
            <a:r>
              <a:rPr lang="en-US" dirty="0"/>
              <a:t>Hypo 4: The patent give the inventor the power to block infringing entrants; no antitrust issues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3002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2: Open Licensing to Chip Makers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 1</a:t>
            </a:r>
          </a:p>
          <a:p>
            <a:pPr lvl="1"/>
            <a:r>
              <a:rPr lang="en-US" dirty="0"/>
              <a:t>QC comes up with invention and gets a patent </a:t>
            </a:r>
          </a:p>
          <a:p>
            <a:pPr lvl="1"/>
            <a:r>
              <a:rPr lang="en-US" dirty="0"/>
              <a:t>QC decides not to practice invention but offers license to firms to make chips</a:t>
            </a:r>
          </a:p>
          <a:p>
            <a:pPr lvl="1"/>
            <a:r>
              <a:rPr lang="en-US" dirty="0"/>
              <a:t>Licensees compete in chip market</a:t>
            </a:r>
          </a:p>
          <a:p>
            <a:r>
              <a:rPr lang="en-US" dirty="0"/>
              <a:t>Antitrust issues?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090484" y="0"/>
            <a:ext cx="2101516" cy="461665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b="1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TTYN (1 of 3)</a:t>
            </a:r>
          </a:p>
        </p:txBody>
      </p:sp>
    </p:spTree>
    <p:extLst>
      <p:ext uri="{BB962C8B-B14F-4D97-AF65-F5344CB8AC3E}">
        <p14:creationId xmlns:p14="http://schemas.microsoft.com/office/powerpoint/2010/main" val="15807576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2: OEM Licensing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 2</a:t>
            </a:r>
          </a:p>
          <a:p>
            <a:pPr lvl="1"/>
            <a:r>
              <a:rPr lang="en-US" dirty="0"/>
              <a:t>QC: invention and patent </a:t>
            </a:r>
          </a:p>
          <a:p>
            <a:pPr lvl="1"/>
            <a:r>
              <a:rPr lang="en-US" dirty="0"/>
              <a:t>QC decides not to practice invention</a:t>
            </a:r>
          </a:p>
          <a:p>
            <a:pPr lvl="1"/>
            <a:r>
              <a:rPr lang="en-US" dirty="0"/>
              <a:t>QC won’t license patent to chip makers but promises not to sue them</a:t>
            </a:r>
          </a:p>
          <a:p>
            <a:pPr lvl="1"/>
            <a:r>
              <a:rPr lang="en-US" dirty="0"/>
              <a:t>QC offers licenses to OEMs</a:t>
            </a:r>
          </a:p>
          <a:p>
            <a:r>
              <a:rPr lang="en-US" dirty="0"/>
              <a:t>Antitrust issues?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130589" y="0"/>
            <a:ext cx="2061411" cy="461665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b="1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TTYN (2 of 3)</a:t>
            </a:r>
          </a:p>
        </p:txBody>
      </p:sp>
    </p:spTree>
    <p:extLst>
      <p:ext uri="{BB962C8B-B14F-4D97-AF65-F5344CB8AC3E}">
        <p14:creationId xmlns:p14="http://schemas.microsoft.com/office/powerpoint/2010/main" val="38760185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2: Licensing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  <a:p>
            <a:pPr lvl="1"/>
            <a:r>
              <a:rPr lang="en-US" dirty="0"/>
              <a:t>What do we think is at stake in the level that QC chooses to license at?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130589" y="0"/>
            <a:ext cx="2061411" cy="461665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b="1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TTYN (3 of 3)</a:t>
            </a:r>
          </a:p>
        </p:txBody>
      </p:sp>
    </p:spTree>
    <p:extLst>
      <p:ext uri="{BB962C8B-B14F-4D97-AF65-F5344CB8AC3E}">
        <p14:creationId xmlns:p14="http://schemas.microsoft.com/office/powerpoint/2010/main" val="7511462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  <a:p>
            <a:pPr lvl="1"/>
            <a:r>
              <a:rPr lang="en-US" dirty="0"/>
              <a:t>Hypo 1: No antitrust issues</a:t>
            </a:r>
          </a:p>
          <a:p>
            <a:pPr lvl="1"/>
            <a:r>
              <a:rPr lang="en-US" dirty="0"/>
              <a:t>Hypo 2: No antitrust obligation to deal generally and no obligation to license at a particular level (and rejected by CA9 here)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0217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3: SSO Licensing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 1</a:t>
            </a:r>
          </a:p>
          <a:p>
            <a:pPr lvl="1"/>
            <a:r>
              <a:rPr lang="en-US" dirty="0"/>
              <a:t>QC comes up with invention and gets a patent</a:t>
            </a:r>
          </a:p>
          <a:p>
            <a:pPr lvl="1"/>
            <a:r>
              <a:rPr lang="en-US" dirty="0"/>
              <a:t>QC commits to standard setting organization (SSO) that it will license patent on RAND/FRAND terms</a:t>
            </a:r>
          </a:p>
          <a:p>
            <a:pPr lvl="1"/>
            <a:r>
              <a:rPr lang="en-US" dirty="0"/>
              <a:t>Allegation that QC breaches SSO deal </a:t>
            </a:r>
          </a:p>
          <a:p>
            <a:r>
              <a:rPr lang="en-US" dirty="0"/>
              <a:t>Antitrust issues?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173626" y="0"/>
            <a:ext cx="1018374" cy="461665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b="1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TTYN</a:t>
            </a:r>
          </a:p>
        </p:txBody>
      </p:sp>
    </p:spTree>
    <p:extLst>
      <p:ext uri="{BB962C8B-B14F-4D97-AF65-F5344CB8AC3E}">
        <p14:creationId xmlns:p14="http://schemas.microsoft.com/office/powerpoint/2010/main" val="23266314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  <a:p>
            <a:pPr lvl="1"/>
            <a:r>
              <a:rPr lang="en-US" dirty="0"/>
              <a:t>This is a question of whether we want to use contract law or antitrust here.</a:t>
            </a:r>
          </a:p>
          <a:p>
            <a:pPr lvl="1"/>
            <a:r>
              <a:rPr lang="en-US" dirty="0"/>
              <a:t>Tricky: see </a:t>
            </a:r>
            <a:r>
              <a:rPr lang="en-US" i="1" dirty="0"/>
              <a:t>Rambus</a:t>
            </a:r>
            <a:r>
              <a:rPr lang="en-US" dirty="0"/>
              <a:t> in the casebook and rejected by CA9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6141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4: Chip Maker Licensing with Vertical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 1</a:t>
            </a:r>
          </a:p>
          <a:p>
            <a:pPr lvl="1"/>
            <a:r>
              <a:rPr lang="en-US" dirty="0"/>
              <a:t>QC comes up with invention and gets a patent </a:t>
            </a:r>
          </a:p>
          <a:p>
            <a:pPr lvl="1"/>
            <a:r>
              <a:rPr lang="en-US" dirty="0"/>
              <a:t>QC builds product embodying invention and sells product but also offers license to firms to make chips</a:t>
            </a:r>
          </a:p>
          <a:p>
            <a:pPr lvl="1"/>
            <a:r>
              <a:rPr lang="en-US" dirty="0"/>
              <a:t>Other firms can compete in chip market with QC</a:t>
            </a:r>
          </a:p>
          <a:p>
            <a:r>
              <a:rPr lang="en-US" dirty="0"/>
              <a:t>Antitrust issues?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058400" y="0"/>
            <a:ext cx="2133600" cy="461665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b="1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TTYN (1 of 3)</a:t>
            </a:r>
          </a:p>
        </p:txBody>
      </p:sp>
    </p:spTree>
    <p:extLst>
      <p:ext uri="{BB962C8B-B14F-4D97-AF65-F5344CB8AC3E}">
        <p14:creationId xmlns:p14="http://schemas.microsoft.com/office/powerpoint/2010/main" val="13433806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4: OEM Licensing with Vertical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 2</a:t>
            </a:r>
          </a:p>
          <a:p>
            <a:pPr lvl="1"/>
            <a:r>
              <a:rPr lang="en-US" dirty="0"/>
              <a:t>QC: invention and patent </a:t>
            </a:r>
          </a:p>
          <a:p>
            <a:pPr lvl="1"/>
            <a:r>
              <a:rPr lang="en-US" dirty="0"/>
              <a:t>QC practices invention (builds chips)</a:t>
            </a:r>
          </a:p>
          <a:p>
            <a:pPr lvl="1"/>
            <a:r>
              <a:rPr lang="en-US" dirty="0"/>
              <a:t>QC won’t license patent to chip makers but promises not to sue them</a:t>
            </a:r>
          </a:p>
          <a:p>
            <a:pPr lvl="1"/>
            <a:r>
              <a:rPr lang="en-US" dirty="0"/>
              <a:t>QC offers licenses to OEMs</a:t>
            </a:r>
          </a:p>
          <a:p>
            <a:r>
              <a:rPr lang="en-US" dirty="0"/>
              <a:t>Antitrust issues?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557164" y="0"/>
            <a:ext cx="1634836" cy="369332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800" b="1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TTYN (1 of 3)</a:t>
            </a:r>
          </a:p>
        </p:txBody>
      </p:sp>
    </p:spTree>
    <p:extLst>
      <p:ext uri="{BB962C8B-B14F-4D97-AF65-F5344CB8AC3E}">
        <p14:creationId xmlns:p14="http://schemas.microsoft.com/office/powerpoint/2010/main" val="405736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3472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746AA9-A34D-40BE-A24B-291E360CAE85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4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Winner Take All Markets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Questions</a:t>
            </a:r>
          </a:p>
          <a:p>
            <a:pPr lvl="1"/>
            <a:r>
              <a:rPr lang="en-US" altLang="en-US" dirty="0"/>
              <a:t>What outcome do we want?</a:t>
            </a:r>
          </a:p>
          <a:p>
            <a:pPr lvl="1"/>
            <a:r>
              <a:rPr lang="en-US" altLang="en-US" dirty="0"/>
              <a:t>What outcome will we get?</a:t>
            </a:r>
          </a:p>
          <a:p>
            <a:pPr lvl="1"/>
            <a:r>
              <a:rPr lang="en-US" altLang="en-US" dirty="0"/>
              <a:t>What does this tell us about competition in standard setting?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094495" y="0"/>
            <a:ext cx="2097505" cy="461665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b="1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TTYN (2 of 2)</a:t>
            </a:r>
          </a:p>
        </p:txBody>
      </p:sp>
    </p:spTree>
    <p:extLst>
      <p:ext uri="{BB962C8B-B14F-4D97-AF65-F5344CB8AC3E}">
        <p14:creationId xmlns:p14="http://schemas.microsoft.com/office/powerpoint/2010/main" val="8910810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4: Licensing Levels and Vertical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  <a:p>
            <a:pPr lvl="1"/>
            <a:r>
              <a:rPr lang="en-US" dirty="0"/>
              <a:t>What do we think is at stake in the level that QC chooses to license at?</a:t>
            </a:r>
          </a:p>
          <a:p>
            <a:pPr lvl="1"/>
            <a:r>
              <a:rPr lang="en-US" dirty="0"/>
              <a:t>Does the fact that QC has vertically integrated into chip making change the prior discussion?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130589" y="0"/>
            <a:ext cx="2061411" cy="461665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b="1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TTYN (3 of 3)</a:t>
            </a:r>
          </a:p>
        </p:txBody>
      </p:sp>
    </p:spTree>
    <p:extLst>
      <p:ext uri="{BB962C8B-B14F-4D97-AF65-F5344CB8AC3E}">
        <p14:creationId xmlns:p14="http://schemas.microsoft.com/office/powerpoint/2010/main" val="39887955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  <a:p>
            <a:pPr lvl="1"/>
            <a:r>
              <a:rPr lang="en-US" dirty="0"/>
              <a:t>Hypo 1: QC is allowed to vertically integrate into chips; no antitrust issue</a:t>
            </a:r>
          </a:p>
          <a:p>
            <a:pPr lvl="1"/>
            <a:r>
              <a:rPr lang="en-US" dirty="0"/>
              <a:t>Hypo 2: No obligation to license to other chip makers (and CA9 says that here) and allowed to vertically integrate; no antitrust issues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4924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5: </a:t>
            </a:r>
            <a:r>
              <a:rPr lang="en-US" dirty="0" err="1"/>
              <a:t>Gotta</a:t>
            </a:r>
            <a:r>
              <a:rPr lang="en-US" dirty="0"/>
              <a:t> Buy Our Chips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 1</a:t>
            </a:r>
          </a:p>
          <a:p>
            <a:pPr lvl="1"/>
            <a:r>
              <a:rPr lang="en-US" dirty="0"/>
              <a:t>QC: invention and patent </a:t>
            </a:r>
          </a:p>
          <a:p>
            <a:pPr lvl="1"/>
            <a:r>
              <a:rPr lang="en-US" dirty="0"/>
              <a:t>QC builds and sells product</a:t>
            </a:r>
          </a:p>
          <a:p>
            <a:pPr lvl="1"/>
            <a:r>
              <a:rPr lang="en-US" dirty="0"/>
              <a:t>Other firms compete in chip market with QC</a:t>
            </a:r>
          </a:p>
          <a:p>
            <a:pPr lvl="1"/>
            <a:r>
              <a:rPr lang="en-US" dirty="0"/>
              <a:t>QC won’t give an OEM a patent license unless they buy chips from QC</a:t>
            </a:r>
          </a:p>
          <a:p>
            <a:r>
              <a:rPr lang="en-US" dirty="0"/>
              <a:t>Antitrust issues?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42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109675" y="0"/>
            <a:ext cx="2082325" cy="461665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b="1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TTYN (1 of 5)</a:t>
            </a:r>
          </a:p>
        </p:txBody>
      </p:sp>
    </p:spTree>
    <p:extLst>
      <p:ext uri="{BB962C8B-B14F-4D97-AF65-F5344CB8AC3E}">
        <p14:creationId xmlns:p14="http://schemas.microsoft.com/office/powerpoint/2010/main" val="2677717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5: Chips with License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 2</a:t>
            </a:r>
          </a:p>
          <a:p>
            <a:pPr lvl="1"/>
            <a:r>
              <a:rPr lang="en-US" dirty="0"/>
              <a:t>QC: invention and patent</a:t>
            </a:r>
          </a:p>
          <a:p>
            <a:pPr lvl="1"/>
            <a:r>
              <a:rPr lang="en-US" dirty="0"/>
              <a:t>QC makes SSO obligation </a:t>
            </a:r>
          </a:p>
          <a:p>
            <a:pPr lvl="1"/>
            <a:r>
              <a:rPr lang="en-US" dirty="0"/>
              <a:t>QC builds and sells product and license for its chips</a:t>
            </a:r>
          </a:p>
          <a:p>
            <a:pPr lvl="1"/>
            <a:r>
              <a:rPr lang="en-US" dirty="0"/>
              <a:t>QC won’t license patent to chip competitors but promises not to sue them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43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096856" y="0"/>
            <a:ext cx="2095144" cy="461665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b="1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TTYN (2 of 5)</a:t>
            </a:r>
          </a:p>
        </p:txBody>
      </p:sp>
    </p:spTree>
    <p:extLst>
      <p:ext uri="{BB962C8B-B14F-4D97-AF65-F5344CB8AC3E}">
        <p14:creationId xmlns:p14="http://schemas.microsoft.com/office/powerpoint/2010/main" val="4963249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5: Chips with License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 2</a:t>
            </a:r>
          </a:p>
          <a:p>
            <a:pPr lvl="1"/>
            <a:r>
              <a:rPr lang="en-US" dirty="0"/>
              <a:t>QC offers license to OEMs</a:t>
            </a:r>
          </a:p>
          <a:p>
            <a:pPr lvl="1"/>
            <a:r>
              <a:rPr lang="en-US" dirty="0"/>
              <a:t>Other firms compete in chip market with QC</a:t>
            </a:r>
          </a:p>
          <a:p>
            <a:r>
              <a:rPr lang="en-US" dirty="0"/>
              <a:t>Antitrust issues?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44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096856" y="0"/>
            <a:ext cx="2095144" cy="461665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b="1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TTYN (3 of 5)</a:t>
            </a:r>
          </a:p>
        </p:txBody>
      </p:sp>
    </p:spTree>
    <p:extLst>
      <p:ext uri="{BB962C8B-B14F-4D97-AF65-F5344CB8AC3E}">
        <p14:creationId xmlns:p14="http://schemas.microsoft.com/office/powerpoint/2010/main" val="39595939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5: No License, No Chips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 3</a:t>
            </a:r>
          </a:p>
          <a:p>
            <a:pPr lvl="1"/>
            <a:r>
              <a:rPr lang="en-US" dirty="0"/>
              <a:t>QC: invention and patent</a:t>
            </a:r>
          </a:p>
          <a:p>
            <a:pPr lvl="1"/>
            <a:r>
              <a:rPr lang="en-US" dirty="0"/>
              <a:t>QC makes SSO obligation </a:t>
            </a:r>
          </a:p>
          <a:p>
            <a:pPr lvl="1"/>
            <a:r>
              <a:rPr lang="en-US" dirty="0"/>
              <a:t>QC builds and sells product but won’t sell chips to OEM unless they take a license for </a:t>
            </a:r>
            <a:r>
              <a:rPr lang="en-US" i="1" dirty="0"/>
              <a:t>all</a:t>
            </a:r>
            <a:r>
              <a:rPr lang="en-US" dirty="0"/>
              <a:t> of the chips that the OEM uses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45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084037" y="0"/>
            <a:ext cx="2107963" cy="461665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b="1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TTYN (4 of 5)</a:t>
            </a:r>
          </a:p>
        </p:txBody>
      </p:sp>
    </p:spTree>
    <p:extLst>
      <p:ext uri="{BB962C8B-B14F-4D97-AF65-F5344CB8AC3E}">
        <p14:creationId xmlns:p14="http://schemas.microsoft.com/office/powerpoint/2010/main" val="7878211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5: No License, No Chips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 3</a:t>
            </a:r>
          </a:p>
          <a:p>
            <a:pPr lvl="1"/>
            <a:r>
              <a:rPr lang="en-US" dirty="0"/>
              <a:t>QC won’t license patent to chip competitors but promises not to sue them</a:t>
            </a:r>
          </a:p>
          <a:p>
            <a:r>
              <a:rPr lang="en-US" dirty="0"/>
              <a:t>Antitrust issues?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46</a:t>
            </a:fld>
            <a:endParaRPr lang="en-US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084037" y="0"/>
            <a:ext cx="2107963" cy="461665"/>
          </a:xfrm>
          <a:prstGeom prst="rect">
            <a:avLst/>
          </a:prstGeom>
          <a:solidFill>
            <a:schemeClr val="bg2">
              <a:alpha val="1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b="1" i="0" dirty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TTYN (5 of 5)</a:t>
            </a:r>
          </a:p>
        </p:txBody>
      </p:sp>
    </p:spTree>
    <p:extLst>
      <p:ext uri="{BB962C8B-B14F-4D97-AF65-F5344CB8AC3E}">
        <p14:creationId xmlns:p14="http://schemas.microsoft.com/office/powerpoint/2010/main" val="3806598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  <a:p>
            <a:pPr lvl="1"/>
            <a:r>
              <a:rPr lang="en-US" dirty="0"/>
              <a:t>Hypo 1: Looks like tying, if separate products. But patent law certainly doesn’t require </a:t>
            </a:r>
            <a:r>
              <a:rPr lang="en-US" dirty="0" err="1"/>
              <a:t>patentholder</a:t>
            </a:r>
            <a:r>
              <a:rPr lang="en-US" dirty="0"/>
              <a:t> to unbundle (meaning license right to practice invention); skeptical that antitrust changes that</a:t>
            </a:r>
          </a:p>
          <a:p>
            <a:pPr lvl="1"/>
            <a:r>
              <a:rPr lang="en-US" dirty="0"/>
              <a:t>Hypo 2: OEMs can buy chips from QC rivals and force QC to chase OEM and then defend on SSO obligation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8243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  <a:p>
            <a:pPr lvl="1"/>
            <a:r>
              <a:rPr lang="en-US" dirty="0"/>
              <a:t>Hypo 3: This looks much closer to tying as QC is insisting that the OEM take a license regarding a separate product (chip sold by QC rival). This looks like an end-run on QC’s FRAND obligation.</a:t>
            </a:r>
          </a:p>
          <a:p>
            <a:pPr lvl="1"/>
            <a:r>
              <a:rPr lang="en-US"/>
              <a:t>Antitrust issue?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3FDE9-4CFE-4421-A501-434F5F61D1E4}" type="slidenum">
              <a:rPr lang="en-US" altLang="en-US" smtClean="0"/>
              <a:pPr>
                <a:defRPr/>
              </a:pPr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746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3472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5DFAC2-D021-402B-884C-34C9EFD38BEE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5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Winner Take All Markets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What do we want?</a:t>
            </a:r>
          </a:p>
          <a:p>
            <a:pPr lvl="1"/>
            <a:r>
              <a:rPr lang="en-US" altLang="en-US" dirty="0"/>
              <a:t>499 in sector 1, 1 in sector 2</a:t>
            </a:r>
          </a:p>
          <a:p>
            <a:pPr lvl="1"/>
            <a:r>
              <a:rPr lang="en-US" altLang="en-US" dirty="0"/>
              <a:t>GNP is 499 * 10 + 100* 1 = 5990</a:t>
            </a:r>
          </a:p>
        </p:txBody>
      </p:sp>
    </p:spTree>
    <p:extLst>
      <p:ext uri="{BB962C8B-B14F-4D97-AF65-F5344CB8AC3E}">
        <p14:creationId xmlns:p14="http://schemas.microsoft.com/office/powerpoint/2010/main" val="1293078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3472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D0AE80-7A1F-4635-AF50-C273138C2057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6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Winner Take All Markets</a:t>
            </a:r>
          </a:p>
        </p:txBody>
      </p:sp>
      <p:sp>
        <p:nvSpPr>
          <p:cNvPr id="176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What outcome will we get?</a:t>
            </a:r>
          </a:p>
          <a:p>
            <a:pPr lvl="1"/>
            <a:r>
              <a:rPr lang="en-US" altLang="en-US" dirty="0"/>
              <a:t>Individuals enter sector 2 until expected return is $10.</a:t>
            </a:r>
          </a:p>
          <a:p>
            <a:pPr lvl="1"/>
            <a:r>
              <a:rPr lang="en-US" altLang="en-US" dirty="0"/>
              <a:t>100 individuals in sector 2, 400 in sector 1</a:t>
            </a:r>
          </a:p>
          <a:p>
            <a:pPr lvl="1"/>
            <a:r>
              <a:rPr lang="en-US" altLang="en-US" dirty="0"/>
              <a:t>GNP is 400 * 10 + 1000*1 + 99*0 = 5000</a:t>
            </a:r>
          </a:p>
          <a:p>
            <a:pPr lvl="1"/>
            <a:r>
              <a:rPr lang="en-US" altLang="en-US" dirty="0"/>
              <a:t>Same GNP as if we did not have WTA sector: the value of that sector is fully dissipated</a:t>
            </a:r>
          </a:p>
        </p:txBody>
      </p:sp>
    </p:spTree>
    <p:extLst>
      <p:ext uri="{BB962C8B-B14F-4D97-AF65-F5344CB8AC3E}">
        <p14:creationId xmlns:p14="http://schemas.microsoft.com/office/powerpoint/2010/main" val="226566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6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6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6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94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3472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AE160C-A130-4065-BCA5-318E10970E03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7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Too much competition?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Formats</a:t>
            </a:r>
          </a:p>
          <a:p>
            <a:pPr lvl="1"/>
            <a:r>
              <a:rPr lang="en-US" altLang="en-US" dirty="0"/>
              <a:t>Computer makers wanted to avoid multiple DVD formats ala VCR Beta and VHS formats</a:t>
            </a:r>
          </a:p>
          <a:p>
            <a:pPr lvl="1"/>
            <a:r>
              <a:rPr lang="en-US" altLang="en-US" dirty="0"/>
              <a:t>The letter seeking the review suggested that there were a number of possible formats for high-density disks (DIVX, MMDF and ASMO, for example)</a:t>
            </a:r>
          </a:p>
        </p:txBody>
      </p:sp>
    </p:spTree>
    <p:extLst>
      <p:ext uri="{BB962C8B-B14F-4D97-AF65-F5344CB8AC3E}">
        <p14:creationId xmlns:p14="http://schemas.microsoft.com/office/powerpoint/2010/main" val="1998114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3472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258A0F-4044-4F9F-B7DB-71DF8B6D96DB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8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Too much competition?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are the harms of too much competition? What does that mean?</a:t>
            </a:r>
          </a:p>
          <a:p>
            <a:r>
              <a:rPr lang="en-US" altLang="en-US"/>
              <a:t>Winner Take All example suggests that too many firms may seek to set standards</a:t>
            </a:r>
          </a:p>
        </p:txBody>
      </p:sp>
    </p:spTree>
    <p:extLst>
      <p:ext uri="{BB962C8B-B14F-4D97-AF65-F5344CB8AC3E}">
        <p14:creationId xmlns:p14="http://schemas.microsoft.com/office/powerpoint/2010/main" val="3404243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3472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18D09E-DCE9-4DCC-9DB7-E00DE089ED2C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9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Consequences/Implications 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Solutions?</a:t>
            </a:r>
          </a:p>
          <a:p>
            <a:pPr lvl="1"/>
            <a:r>
              <a:rPr lang="en-US" altLang="en-US">
                <a:cs typeface="Times New Roman" panose="02020603050405020304" pitchFamily="18" charset="0"/>
              </a:rPr>
              <a:t>Weaken property rights to solve the problem?</a:t>
            </a:r>
          </a:p>
          <a:p>
            <a:pPr lvl="1"/>
            <a:r>
              <a:rPr lang="en-US" altLang="en-US">
                <a:cs typeface="Times New Roman" panose="02020603050405020304" pitchFamily="18" charset="0"/>
              </a:rPr>
              <a:t>Allow collectivization ala DVD standard setting and patent pool to minimize competition?</a:t>
            </a:r>
          </a:p>
        </p:txBody>
      </p:sp>
    </p:spTree>
    <p:extLst>
      <p:ext uri="{BB962C8B-B14F-4D97-AF65-F5344CB8AC3E}">
        <p14:creationId xmlns:p14="http://schemas.microsoft.com/office/powerpoint/2010/main" val="1655715701"/>
      </p:ext>
    </p:extLst>
  </p:cSld>
  <p:clrMapOvr>
    <a:masterClrMapping/>
  </p:clrMapOvr>
</p:sld>
</file>

<file path=ppt/theme/theme1.xml><?xml version="1.0" encoding="utf-8"?>
<a:theme xmlns:a="http://schemas.openxmlformats.org/drawingml/2006/main" name="Generic (Standard)">
  <a:themeElements>
    <a:clrScheme name="">
      <a:dk1>
        <a:srgbClr val="000066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56"/>
      </a:accent4>
      <a:accent5>
        <a:srgbClr val="E2F4FF"/>
      </a:accent5>
      <a:accent6>
        <a:srgbClr val="E7E7B9"/>
      </a:accent6>
      <a:hlink>
        <a:srgbClr val="0066FF"/>
      </a:hlink>
      <a:folHlink>
        <a:srgbClr val="FFFFCC"/>
      </a:folHlink>
    </a:clrScheme>
    <a:fontScheme name="Generic (Standard)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eneric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4">
        <a:dk1>
          <a:srgbClr val="336699"/>
        </a:dk1>
        <a:lt1>
          <a:srgbClr val="FFFFFF"/>
        </a:lt1>
        <a:dk2>
          <a:srgbClr val="000066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2A5682"/>
        </a:accent4>
        <a:accent5>
          <a:srgbClr val="E2F4FF"/>
        </a:accent5>
        <a:accent6>
          <a:srgbClr val="E7E7B9"/>
        </a:accent6>
        <a:hlink>
          <a:srgbClr val="3399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5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0066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98:Templates:Presentations:Generic (Standard)</Template>
  <TotalTime>7656</TotalTime>
  <Words>1946</Words>
  <Application>Microsoft Office PowerPoint</Application>
  <PresentationFormat>Widescreen</PresentationFormat>
  <Paragraphs>350</Paragraphs>
  <Slides>48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Arial</vt:lpstr>
      <vt:lpstr>Calibri</vt:lpstr>
      <vt:lpstr>Helvetica</vt:lpstr>
      <vt:lpstr>Monotype Sorts</vt:lpstr>
      <vt:lpstr>Times New Roman</vt:lpstr>
      <vt:lpstr>Wingdings</vt:lpstr>
      <vt:lpstr>Generic (Standard)</vt:lpstr>
      <vt:lpstr>Custom Design</vt:lpstr>
      <vt:lpstr>Class 20: Thurs 15 Feb 2024 Antitrust Winter 2024   Big Tech: Patents and Standard Setting</vt:lpstr>
      <vt:lpstr>What issues are posed by standard setting?</vt:lpstr>
      <vt:lpstr>Winner Take All Markets</vt:lpstr>
      <vt:lpstr>Winner Take All Markets</vt:lpstr>
      <vt:lpstr>Winner Take All Markets</vt:lpstr>
      <vt:lpstr>Winner Take All Markets</vt:lpstr>
      <vt:lpstr>Too much competition?</vt:lpstr>
      <vt:lpstr>Too much competition?</vt:lpstr>
      <vt:lpstr>Consequences/Implications </vt:lpstr>
      <vt:lpstr>Too little competition?</vt:lpstr>
      <vt:lpstr>Pathologies in standard setting?</vt:lpstr>
      <vt:lpstr>Pathologies in standard setting?</vt:lpstr>
      <vt:lpstr>Technology Competition and Monopoly</vt:lpstr>
      <vt:lpstr>Is This a Market Power Problem? No</vt:lpstr>
      <vt:lpstr>Is This a Market Power Problem? No</vt:lpstr>
      <vt:lpstr>Is This a Market Power Problem? No</vt:lpstr>
      <vt:lpstr>Is This a Market Power Problem? No</vt:lpstr>
      <vt:lpstr>Is This a Market Power Problem? No</vt:lpstr>
      <vt:lpstr>Is This a Market Power Problem? No</vt:lpstr>
      <vt:lpstr>Lexmark: Patent Exhaustion</vt:lpstr>
      <vt:lpstr>Sale Exhausts Even with Contract Restriction</vt:lpstr>
      <vt:lpstr>An Example of this at Work (Herein of Privity)</vt:lpstr>
      <vt:lpstr>FTC v. Qualcomm</vt:lpstr>
      <vt:lpstr>Five Sets of Hypos</vt:lpstr>
      <vt:lpstr>Five Sets of Hypos</vt:lpstr>
      <vt:lpstr>Set 1: Ordinary Invention</vt:lpstr>
      <vt:lpstr>Set 1: Not Licensing the Patent</vt:lpstr>
      <vt:lpstr>Set 1: Licensing Patent</vt:lpstr>
      <vt:lpstr>Set 1: Enforcing the Patent</vt:lpstr>
      <vt:lpstr>Answers</vt:lpstr>
      <vt:lpstr>Answers</vt:lpstr>
      <vt:lpstr>Set 2: Open Licensing to Chip Makers</vt:lpstr>
      <vt:lpstr>Set 2: OEM Licensing Only</vt:lpstr>
      <vt:lpstr>Set 2: Licensing Levels</vt:lpstr>
      <vt:lpstr>Answers</vt:lpstr>
      <vt:lpstr>Set 3: SSO Licensing</vt:lpstr>
      <vt:lpstr>Answers</vt:lpstr>
      <vt:lpstr>Set 4: Chip Maker Licensing with Vertical Integration</vt:lpstr>
      <vt:lpstr>Set 4: OEM Licensing with Vertical Integration</vt:lpstr>
      <vt:lpstr>Set 4: Licensing Levels and Vertical Integration</vt:lpstr>
      <vt:lpstr>Answers</vt:lpstr>
      <vt:lpstr>Set 5: Gotta Buy Our Chips</vt:lpstr>
      <vt:lpstr>Set 5: Chips with License </vt:lpstr>
      <vt:lpstr>Set 5: Chips with License </vt:lpstr>
      <vt:lpstr>Set 5: No License, No Chips</vt:lpstr>
      <vt:lpstr>Set 5: No License, No Chips</vt:lpstr>
      <vt:lpstr>Answers</vt:lpstr>
      <vt:lpstr>Answers</vt:lpstr>
    </vt:vector>
  </TitlesOfParts>
  <Company>The University of Chicago Law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Setting in High-Tech Industries</dc:title>
  <dc:creator>Randal Picker</dc:creator>
  <cp:lastModifiedBy>Randal C. Picker</cp:lastModifiedBy>
  <cp:revision>798</cp:revision>
  <cp:lastPrinted>2019-02-27T19:53:50Z</cp:lastPrinted>
  <dcterms:created xsi:type="dcterms:W3CDTF">1999-10-27T15:27:59Z</dcterms:created>
  <dcterms:modified xsi:type="dcterms:W3CDTF">2024-02-15T19:37:51Z</dcterms:modified>
</cp:coreProperties>
</file>