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5" r:id="rId2"/>
  </p:sldMasterIdLst>
  <p:notesMasterIdLst>
    <p:notesMasterId r:id="rId61"/>
  </p:notesMasterIdLst>
  <p:handoutMasterIdLst>
    <p:handoutMasterId r:id="rId62"/>
  </p:handoutMasterIdLst>
  <p:sldIdLst>
    <p:sldId id="1267" r:id="rId3"/>
    <p:sldId id="1328" r:id="rId4"/>
    <p:sldId id="1499" r:id="rId5"/>
    <p:sldId id="1502" r:id="rId6"/>
    <p:sldId id="1500" r:id="rId7"/>
    <p:sldId id="1501" r:id="rId8"/>
    <p:sldId id="1329" r:id="rId9"/>
    <p:sldId id="1330" r:id="rId10"/>
    <p:sldId id="1340" r:id="rId11"/>
    <p:sldId id="1341" r:id="rId12"/>
    <p:sldId id="1342" r:id="rId13"/>
    <p:sldId id="1343" r:id="rId14"/>
    <p:sldId id="1284" r:id="rId15"/>
    <p:sldId id="1285" r:id="rId16"/>
    <p:sldId id="1286" r:id="rId17"/>
    <p:sldId id="1287" r:id="rId18"/>
    <p:sldId id="1288" r:id="rId19"/>
    <p:sldId id="1289" r:id="rId20"/>
    <p:sldId id="1290" r:id="rId21"/>
    <p:sldId id="1498" r:id="rId22"/>
    <p:sldId id="1507" r:id="rId23"/>
    <p:sldId id="1503" r:id="rId24"/>
    <p:sldId id="1694" r:id="rId25"/>
    <p:sldId id="2946" r:id="rId26"/>
    <p:sldId id="2947" r:id="rId27"/>
    <p:sldId id="2948" r:id="rId28"/>
    <p:sldId id="2951" r:id="rId29"/>
    <p:sldId id="2949" r:id="rId30"/>
    <p:sldId id="2952" r:id="rId31"/>
    <p:sldId id="2953" r:id="rId32"/>
    <p:sldId id="2950" r:id="rId33"/>
    <p:sldId id="1510" r:id="rId34"/>
    <p:sldId id="1496" r:id="rId35"/>
    <p:sldId id="1483" r:id="rId36"/>
    <p:sldId id="1486" r:id="rId37"/>
    <p:sldId id="1484" r:id="rId38"/>
    <p:sldId id="1485" r:id="rId39"/>
    <p:sldId id="1514" r:id="rId40"/>
    <p:sldId id="1515" r:id="rId41"/>
    <p:sldId id="1487" r:id="rId42"/>
    <p:sldId id="1489" r:id="rId43"/>
    <p:sldId id="1492" r:id="rId44"/>
    <p:sldId id="1516" r:id="rId45"/>
    <p:sldId id="1511" r:id="rId46"/>
    <p:sldId id="1517" r:id="rId47"/>
    <p:sldId id="1490" r:id="rId48"/>
    <p:sldId id="1491" r:id="rId49"/>
    <p:sldId id="1494" r:id="rId50"/>
    <p:sldId id="1518" r:id="rId51"/>
    <p:sldId id="1495" r:id="rId52"/>
    <p:sldId id="1497" r:id="rId53"/>
    <p:sldId id="1512" r:id="rId54"/>
    <p:sldId id="1488" r:id="rId55"/>
    <p:sldId id="1513" r:id="rId56"/>
    <p:sldId id="1519" r:id="rId57"/>
    <p:sldId id="1520" r:id="rId58"/>
    <p:sldId id="2954" r:id="rId59"/>
    <p:sldId id="2955" r:id="rId60"/>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008080"/>
    <a:srgbClr val="009999"/>
    <a:srgbClr val="3366FF"/>
    <a:srgbClr val="0000FF"/>
    <a:srgbClr val="CC66FF"/>
    <a:srgbClr val="CC0099"/>
    <a:srgbClr val="CC0066"/>
    <a:srgbClr val="CC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4595" autoAdjust="0"/>
  </p:normalViewPr>
  <p:slideViewPr>
    <p:cSldViewPr snapToGrid="0">
      <p:cViewPr varScale="1">
        <p:scale>
          <a:sx n="150" d="100"/>
          <a:sy n="150" d="100"/>
        </p:scale>
        <p:origin x="52" y="416"/>
      </p:cViewPr>
      <p:guideLst>
        <p:guide orient="horz" pos="2160"/>
        <p:guide pos="3840"/>
      </p:guideLst>
    </p:cSldViewPr>
  </p:slideViewPr>
  <p:outlineViewPr>
    <p:cViewPr>
      <p:scale>
        <a:sx n="50" d="100"/>
        <a:sy n="50" d="100"/>
      </p:scale>
      <p:origin x="0" y="-1183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8" d="100"/>
          <a:sy n="68" d="100"/>
        </p:scale>
        <p:origin x="2472" y="38"/>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4252"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BACD4D8E-0305-4CD5-9DBD-51D10C00A67E}" type="datetime1">
              <a:rPr lang="en-US" altLang="en-US"/>
              <a:pPr>
                <a:defRPr/>
              </a:pPr>
              <a:t>11/10/2025</a:t>
            </a:fld>
            <a:endParaRPr lang="en-US" altLang="en-US"/>
          </a:p>
        </p:txBody>
      </p:sp>
      <p:sp>
        <p:nvSpPr>
          <p:cNvPr id="14340" name="Rectangle 4"/>
          <p:cNvSpPr>
            <a:spLocks noGrp="1" noChangeArrowheads="1"/>
          </p:cNvSpPr>
          <p:nvPr>
            <p:ph type="ftr" sz="quarter" idx="2"/>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4252"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A9DDCF18-3772-474E-B777-BA39106ED7A7}" type="slidenum">
              <a:rPr lang="en-US" altLang="en-US"/>
              <a:pPr>
                <a:defRPr/>
              </a:pPr>
              <a:t>‹#›</a:t>
            </a:fld>
            <a:endParaRPr lang="en-US" altLang="en-US"/>
          </a:p>
        </p:txBody>
      </p:sp>
    </p:spTree>
    <p:extLst>
      <p:ext uri="{BB962C8B-B14F-4D97-AF65-F5344CB8AC3E}">
        <p14:creationId xmlns:p14="http://schemas.microsoft.com/office/powerpoint/2010/main" val="4204444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endParaRPr lang="en-US" altLang="en-US"/>
          </a:p>
        </p:txBody>
      </p:sp>
      <p:sp>
        <p:nvSpPr>
          <p:cNvPr id="16387" name="Rectangle 9"/>
          <p:cNvSpPr>
            <a:spLocks noGrp="1" noRot="1" noChangeAspect="1" noChangeArrowheads="1"/>
          </p:cNvSpPr>
          <p:nvPr>
            <p:ph type="sldImg" idx="2"/>
          </p:nvPr>
        </p:nvSpPr>
        <p:spPr bwMode="auto">
          <a:xfrm>
            <a:off x="407988" y="700088"/>
            <a:ext cx="61944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4932" y="4416743"/>
            <a:ext cx="5140538" cy="4180527"/>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4252"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91C928C3-9442-484A-8273-FA08CFCEA006}" type="datetime1">
              <a:rPr lang="en-US" altLang="en-US"/>
              <a:pPr>
                <a:defRPr/>
              </a:pPr>
              <a:t>11/10/2025</a:t>
            </a:fld>
            <a:endParaRPr lang="en-US" altLang="en-US"/>
          </a:p>
        </p:txBody>
      </p:sp>
      <p:sp>
        <p:nvSpPr>
          <p:cNvPr id="2060" name="Rectangle 12"/>
          <p:cNvSpPr>
            <a:spLocks noGrp="1" noChangeArrowheads="1"/>
          </p:cNvSpPr>
          <p:nvPr>
            <p:ph type="ftr" sz="quarter" idx="4"/>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4252"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17815D0A-6945-40F0-849D-84A13EF4AA21}" type="slidenum">
              <a:rPr lang="en-US" altLang="en-US"/>
              <a:pPr>
                <a:defRPr/>
              </a:pPr>
              <a:t>‹#›</a:t>
            </a:fld>
            <a:endParaRPr lang="en-US" altLang="en-US"/>
          </a:p>
        </p:txBody>
      </p:sp>
    </p:spTree>
    <p:extLst>
      <p:ext uri="{BB962C8B-B14F-4D97-AF65-F5344CB8AC3E}">
        <p14:creationId xmlns:p14="http://schemas.microsoft.com/office/powerpoint/2010/main" val="32592956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B7B8AA-7071-474D-AB67-0D52EEC6338E}" type="datetime1">
              <a:rPr kumimoji="0" lang="en-US" altLang="en-US" sz="1200"/>
              <a:pPr/>
              <a:t>11/10/2025</a:t>
            </a:fld>
            <a:endParaRPr kumimoji="0" lang="en-US" altLang="en-US" sz="1200"/>
          </a:p>
        </p:txBody>
      </p:sp>
      <p:sp>
        <p:nvSpPr>
          <p:cNvPr id="19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FB5D71-EDD0-44C4-B648-177AAB6BC2FE}" type="slidenum">
              <a:rPr kumimoji="0" lang="en-US" altLang="en-US" sz="1200"/>
              <a:pPr/>
              <a:t>1</a:t>
            </a:fld>
            <a:endParaRPr kumimoji="0" lang="en-US" alt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7985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0B1B5260-5681-4B11-8C95-9E9529FC4753}" type="datetime1">
              <a:rPr kumimoji="0" lang="en-US" altLang="en-US" sz="1200"/>
              <a:t>11/10/2025</a:t>
            </a:fld>
            <a:endParaRPr kumimoji="0" lang="en-US" altLang="en-US" sz="1200"/>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ED5254D4-F02F-4896-9805-422690D52C78}" type="slidenum">
              <a:rPr kumimoji="0" lang="en-US" altLang="en-US" sz="1200"/>
              <a:pPr/>
              <a:t>10</a:t>
            </a:fld>
            <a:endParaRPr kumimoji="0" lang="en-US" altLang="en-US" sz="1200"/>
          </a:p>
        </p:txBody>
      </p:sp>
      <p:sp>
        <p:nvSpPr>
          <p:cNvPr id="61444" name="Rectangle 2"/>
          <p:cNvSpPr>
            <a:spLocks noGrp="1" noRot="1" noChangeAspect="1" noChangeArrowheads="1" noTextEdit="1"/>
          </p:cNvSpPr>
          <p:nvPr>
            <p:ph type="sldImg"/>
          </p:nvPr>
        </p:nvSpPr>
        <p:spPr>
          <a:xfrm>
            <a:off x="465138" y="703263"/>
            <a:ext cx="6235700" cy="3508375"/>
          </a:xfrm>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0739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622C29A2-6FE9-452B-AEF0-4F0D9A7E5FE8}" type="datetime1">
              <a:rPr kumimoji="0" lang="en-US" altLang="en-US" sz="1200"/>
              <a:t>11/10/2025</a:t>
            </a:fld>
            <a:endParaRPr kumimoji="0" lang="en-US" altLang="en-US" sz="1200"/>
          </a:p>
        </p:txBody>
      </p:sp>
      <p:sp>
        <p:nvSpPr>
          <p:cNvPr id="624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0C54FD-4ACF-437E-B927-58D2D43519FF}" type="slidenum">
              <a:rPr kumimoji="0" lang="en-US" altLang="en-US" sz="1200"/>
              <a:pPr/>
              <a:t>11</a:t>
            </a:fld>
            <a:endParaRPr kumimoji="0" lang="en-US" altLang="en-US" sz="1200"/>
          </a:p>
        </p:txBody>
      </p:sp>
      <p:sp>
        <p:nvSpPr>
          <p:cNvPr id="62468" name="Rectangle 2"/>
          <p:cNvSpPr>
            <a:spLocks noGrp="1" noRot="1" noChangeAspect="1" noChangeArrowheads="1" noTextEdit="1"/>
          </p:cNvSpPr>
          <p:nvPr>
            <p:ph type="sldImg"/>
          </p:nvPr>
        </p:nvSpPr>
        <p:spPr>
          <a:xfrm>
            <a:off x="465138" y="703263"/>
            <a:ext cx="6235700" cy="3508375"/>
          </a:xfrm>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9549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2FFF2F6-0ECD-4098-9902-09AC7B2A0F91}" type="datetime1">
              <a:rPr kumimoji="0" lang="en-US" altLang="en-US" sz="1200"/>
              <a:t>11/10/2025</a:t>
            </a:fld>
            <a:endParaRPr kumimoji="0" lang="en-US" altLang="en-US" sz="1200"/>
          </a:p>
        </p:txBody>
      </p:sp>
      <p:sp>
        <p:nvSpPr>
          <p:cNvPr id="634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BC66003C-68F1-4497-8290-8E9A9C40CC14}" type="slidenum">
              <a:rPr kumimoji="0" lang="en-US" altLang="en-US" sz="1200"/>
              <a:pPr/>
              <a:t>12</a:t>
            </a:fld>
            <a:endParaRPr kumimoji="0" lang="en-US" altLang="en-US" sz="1200"/>
          </a:p>
        </p:txBody>
      </p:sp>
      <p:sp>
        <p:nvSpPr>
          <p:cNvPr id="63492" name="Rectangle 2"/>
          <p:cNvSpPr>
            <a:spLocks noGrp="1" noRot="1" noChangeAspect="1" noChangeArrowheads="1" noTextEdit="1"/>
          </p:cNvSpPr>
          <p:nvPr>
            <p:ph type="sldImg"/>
          </p:nvPr>
        </p:nvSpPr>
        <p:spPr>
          <a:xfrm>
            <a:off x="465138" y="703263"/>
            <a:ext cx="6235700" cy="3508375"/>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2306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1179ED4-4720-42C0-8369-2457030287F5}" type="datetime1">
              <a:rPr kumimoji="0" lang="en-US" altLang="en-US" sz="1200"/>
              <a:t>11/10/2025</a:t>
            </a:fld>
            <a:endParaRPr kumimoji="0" lang="en-US" altLang="en-US" sz="1200"/>
          </a:p>
        </p:txBody>
      </p:sp>
      <p:sp>
        <p:nvSpPr>
          <p:cNvPr id="706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52933BB3-021E-41C4-BA4D-E44AF9736E9C}" type="slidenum">
              <a:rPr kumimoji="0" lang="en-US" altLang="en-US" sz="1200"/>
              <a:pPr/>
              <a:t>13</a:t>
            </a:fld>
            <a:endParaRPr kumimoji="0" lang="en-US" altLang="en-US" sz="1200"/>
          </a:p>
        </p:txBody>
      </p:sp>
      <p:sp>
        <p:nvSpPr>
          <p:cNvPr id="70660" name="Rectangle 2"/>
          <p:cNvSpPr>
            <a:spLocks noGrp="1" noRot="1" noChangeAspect="1" noChangeArrowheads="1" noTextEdit="1"/>
          </p:cNvSpPr>
          <p:nvPr>
            <p:ph type="sldImg"/>
          </p:nvPr>
        </p:nvSpPr>
        <p:spPr>
          <a:xfrm>
            <a:off x="465138" y="703263"/>
            <a:ext cx="6235700" cy="3508375"/>
          </a:xfrm>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97142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C99D2A7-C4AA-4B31-81CB-65BCEE3ED2B4}" type="datetime1">
              <a:rPr kumimoji="0" lang="en-US" altLang="en-US" sz="1200"/>
              <a:t>11/10/2025</a:t>
            </a:fld>
            <a:endParaRPr kumimoji="0" lang="en-US" altLang="en-US" sz="120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634084-D00B-4206-9CFF-A1519D4FEB41}" type="slidenum">
              <a:rPr kumimoji="0" lang="en-US" altLang="en-US" sz="1200"/>
              <a:pPr/>
              <a:t>14</a:t>
            </a:fld>
            <a:endParaRPr kumimoji="0" lang="en-US" altLang="en-US" sz="1200"/>
          </a:p>
        </p:txBody>
      </p:sp>
      <p:sp>
        <p:nvSpPr>
          <p:cNvPr id="71684" name="Rectangle 2"/>
          <p:cNvSpPr>
            <a:spLocks noGrp="1" noRot="1" noChangeAspect="1" noChangeArrowheads="1" noTextEdit="1"/>
          </p:cNvSpPr>
          <p:nvPr>
            <p:ph type="sldImg"/>
          </p:nvPr>
        </p:nvSpPr>
        <p:spPr>
          <a:xfrm>
            <a:off x="465138" y="703263"/>
            <a:ext cx="6235700" cy="3508375"/>
          </a:xfrm>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5403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C99D2A7-C4AA-4B31-81CB-65BCEE3ED2B4}" type="datetime1">
              <a:rPr kumimoji="0" lang="en-US" altLang="en-US" sz="1200"/>
              <a:t>11/10/2025</a:t>
            </a:fld>
            <a:endParaRPr kumimoji="0" lang="en-US" altLang="en-US" sz="120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634084-D00B-4206-9CFF-A1519D4FEB41}" type="slidenum">
              <a:rPr kumimoji="0" lang="en-US" altLang="en-US" sz="1200"/>
              <a:pPr/>
              <a:t>15</a:t>
            </a:fld>
            <a:endParaRPr kumimoji="0" lang="en-US" altLang="en-US" sz="1200"/>
          </a:p>
        </p:txBody>
      </p:sp>
      <p:sp>
        <p:nvSpPr>
          <p:cNvPr id="71684" name="Rectangle 2"/>
          <p:cNvSpPr>
            <a:spLocks noGrp="1" noRot="1" noChangeAspect="1" noChangeArrowheads="1" noTextEdit="1"/>
          </p:cNvSpPr>
          <p:nvPr>
            <p:ph type="sldImg"/>
          </p:nvPr>
        </p:nvSpPr>
        <p:spPr>
          <a:xfrm>
            <a:off x="465138" y="703263"/>
            <a:ext cx="6235700" cy="3508375"/>
          </a:xfrm>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22926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DC99D2A7-C4AA-4B31-81CB-65BCEE3ED2B4}" type="datetime1">
              <a:rPr kumimoji="0" lang="en-US" altLang="en-US" sz="1200"/>
              <a:t>11/10/2025</a:t>
            </a:fld>
            <a:endParaRPr kumimoji="0" lang="en-US" altLang="en-US" sz="1200"/>
          </a:p>
        </p:txBody>
      </p:sp>
      <p:sp>
        <p:nvSpPr>
          <p:cNvPr id="716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634084-D00B-4206-9CFF-A1519D4FEB41}" type="slidenum">
              <a:rPr kumimoji="0" lang="en-US" altLang="en-US" sz="1200"/>
              <a:pPr/>
              <a:t>16</a:t>
            </a:fld>
            <a:endParaRPr kumimoji="0" lang="en-US" altLang="en-US" sz="1200"/>
          </a:p>
        </p:txBody>
      </p:sp>
      <p:sp>
        <p:nvSpPr>
          <p:cNvPr id="71684" name="Rectangle 2"/>
          <p:cNvSpPr>
            <a:spLocks noGrp="1" noRot="1" noChangeAspect="1" noChangeArrowheads="1" noTextEdit="1"/>
          </p:cNvSpPr>
          <p:nvPr>
            <p:ph type="sldImg"/>
          </p:nvPr>
        </p:nvSpPr>
        <p:spPr>
          <a:xfrm>
            <a:off x="465138" y="703263"/>
            <a:ext cx="6235700" cy="3508375"/>
          </a:xfrm>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0321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E2AEAC0-33E0-4F45-B9F3-E0C63646C58F}" type="datetime1">
              <a:rPr kumimoji="0" lang="en-US" altLang="en-US" sz="1200"/>
              <a:t>11/10/2025</a:t>
            </a:fld>
            <a:endParaRPr kumimoji="0" lang="en-US" altLang="en-US" sz="1200"/>
          </a:p>
        </p:txBody>
      </p:sp>
      <p:sp>
        <p:nvSpPr>
          <p:cNvPr id="727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E270E6C-A06C-4E4A-AFF4-BA805CE85623}" type="slidenum">
              <a:rPr kumimoji="0" lang="en-US" altLang="en-US" sz="1200"/>
              <a:pPr/>
              <a:t>17</a:t>
            </a:fld>
            <a:endParaRPr kumimoji="0" lang="en-US" altLang="en-US" sz="1200"/>
          </a:p>
        </p:txBody>
      </p:sp>
      <p:sp>
        <p:nvSpPr>
          <p:cNvPr id="72708" name="Rectangle 2"/>
          <p:cNvSpPr>
            <a:spLocks noGrp="1" noRot="1" noChangeAspect="1" noChangeArrowheads="1" noTextEdit="1"/>
          </p:cNvSpPr>
          <p:nvPr>
            <p:ph type="sldImg"/>
          </p:nvPr>
        </p:nvSpPr>
        <p:spPr>
          <a:xfrm>
            <a:off x="465138" y="703263"/>
            <a:ext cx="6235700" cy="3508375"/>
          </a:xfrm>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1377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E2AEAC0-33E0-4F45-B9F3-E0C63646C58F}" type="datetime1">
              <a:rPr kumimoji="0" lang="en-US" altLang="en-US" sz="1200"/>
              <a:t>11/10/2025</a:t>
            </a:fld>
            <a:endParaRPr kumimoji="0" lang="en-US" altLang="en-US" sz="1200"/>
          </a:p>
        </p:txBody>
      </p:sp>
      <p:sp>
        <p:nvSpPr>
          <p:cNvPr id="727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E270E6C-A06C-4E4A-AFF4-BA805CE85623}" type="slidenum">
              <a:rPr kumimoji="0" lang="en-US" altLang="en-US" sz="1200"/>
              <a:pPr/>
              <a:t>18</a:t>
            </a:fld>
            <a:endParaRPr kumimoji="0" lang="en-US" altLang="en-US" sz="1200"/>
          </a:p>
        </p:txBody>
      </p:sp>
      <p:sp>
        <p:nvSpPr>
          <p:cNvPr id="72708" name="Rectangle 2"/>
          <p:cNvSpPr>
            <a:spLocks noGrp="1" noRot="1" noChangeAspect="1" noChangeArrowheads="1" noTextEdit="1"/>
          </p:cNvSpPr>
          <p:nvPr>
            <p:ph type="sldImg"/>
          </p:nvPr>
        </p:nvSpPr>
        <p:spPr>
          <a:xfrm>
            <a:off x="465138" y="703263"/>
            <a:ext cx="6235700" cy="3508375"/>
          </a:xfrm>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7749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0E2AEAC0-33E0-4F45-B9F3-E0C63646C58F}" type="datetime1">
              <a:rPr kumimoji="0" lang="en-US" altLang="en-US" sz="1200"/>
              <a:t>11/10/2025</a:t>
            </a:fld>
            <a:endParaRPr kumimoji="0" lang="en-US" altLang="en-US" sz="1200"/>
          </a:p>
        </p:txBody>
      </p:sp>
      <p:sp>
        <p:nvSpPr>
          <p:cNvPr id="727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27">
              <a:defRPr kumimoji="1" sz="2400">
                <a:solidFill>
                  <a:schemeClr val="tx1"/>
                </a:solidFill>
                <a:latin typeface="Times New Roman" panose="02020603050405020304" pitchFamily="18" charset="0"/>
              </a:defRPr>
            </a:lvl1pPr>
            <a:lvl2pPr marL="766892" indent="-294958" defTabSz="942227">
              <a:defRPr kumimoji="1" sz="2400">
                <a:solidFill>
                  <a:schemeClr val="tx1"/>
                </a:solidFill>
                <a:latin typeface="Times New Roman" panose="02020603050405020304" pitchFamily="18" charset="0"/>
              </a:defRPr>
            </a:lvl2pPr>
            <a:lvl3pPr marL="1179833" indent="-235966" defTabSz="942227">
              <a:defRPr kumimoji="1" sz="2400">
                <a:solidFill>
                  <a:schemeClr val="tx1"/>
                </a:solidFill>
                <a:latin typeface="Times New Roman" panose="02020603050405020304" pitchFamily="18" charset="0"/>
              </a:defRPr>
            </a:lvl3pPr>
            <a:lvl4pPr marL="1651766" indent="-235966" defTabSz="942227">
              <a:defRPr kumimoji="1" sz="2400">
                <a:solidFill>
                  <a:schemeClr val="tx1"/>
                </a:solidFill>
                <a:latin typeface="Times New Roman" panose="02020603050405020304" pitchFamily="18" charset="0"/>
              </a:defRPr>
            </a:lvl4pPr>
            <a:lvl5pPr marL="2123700" indent="-235966" defTabSz="942227">
              <a:defRPr kumimoji="1" sz="2400">
                <a:solidFill>
                  <a:schemeClr val="tx1"/>
                </a:solidFill>
                <a:latin typeface="Times New Roman" panose="02020603050405020304" pitchFamily="18" charset="0"/>
              </a:defRPr>
            </a:lvl5pPr>
            <a:lvl6pPr marL="2595632"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6pPr>
            <a:lvl7pPr marL="3067565"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7pPr>
            <a:lvl8pPr marL="3539499"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8pPr>
            <a:lvl9pPr marL="4011434" indent="-235966" defTabSz="942227" eaLnBrk="0" fontAlgn="base" hangingPunct="0">
              <a:spcBef>
                <a:spcPct val="0"/>
              </a:spcBef>
              <a:spcAft>
                <a:spcPct val="0"/>
              </a:spcAft>
              <a:defRPr kumimoji="1" sz="2400">
                <a:solidFill>
                  <a:schemeClr val="tx1"/>
                </a:solidFill>
                <a:latin typeface="Times New Roman" panose="02020603050405020304" pitchFamily="18" charset="0"/>
              </a:defRPr>
            </a:lvl9pPr>
          </a:lstStyle>
          <a:p>
            <a:fld id="{AE270E6C-A06C-4E4A-AFF4-BA805CE85623}" type="slidenum">
              <a:rPr kumimoji="0" lang="en-US" altLang="en-US" sz="1200"/>
              <a:pPr/>
              <a:t>19</a:t>
            </a:fld>
            <a:endParaRPr kumimoji="0" lang="en-US" altLang="en-US" sz="1200"/>
          </a:p>
        </p:txBody>
      </p:sp>
      <p:sp>
        <p:nvSpPr>
          <p:cNvPr id="72708" name="Rectangle 2"/>
          <p:cNvSpPr>
            <a:spLocks noGrp="1" noRot="1" noChangeAspect="1" noChangeArrowheads="1" noTextEdit="1"/>
          </p:cNvSpPr>
          <p:nvPr>
            <p:ph type="sldImg"/>
          </p:nvPr>
        </p:nvSpPr>
        <p:spPr>
          <a:xfrm>
            <a:off x="465138" y="703263"/>
            <a:ext cx="6235700" cy="3508375"/>
          </a:xfrm>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9377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4B54D5B1-BB9E-4FA9-95E1-E9563564F396}" type="datetime1">
              <a:rPr kumimoji="0" lang="en-US" altLang="en-US" sz="1200"/>
              <a:t>11/10/2025</a:t>
            </a:fld>
            <a:endParaRPr kumimoji="0" lang="en-US" altLang="en-US" sz="1200"/>
          </a:p>
        </p:txBody>
      </p:sp>
      <p:sp>
        <p:nvSpPr>
          <p:cNvPr id="4813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EEA32AA-700C-4B8C-8463-422758C91F55}" type="slidenum">
              <a:rPr kumimoji="0" lang="en-US" altLang="en-US" sz="1200"/>
              <a:pPr/>
              <a:t>2</a:t>
            </a:fld>
            <a:endParaRPr kumimoji="0" lang="en-US" altLang="en-US" sz="1200"/>
          </a:p>
        </p:txBody>
      </p:sp>
      <p:sp>
        <p:nvSpPr>
          <p:cNvPr id="48132" name="Rectangle 2"/>
          <p:cNvSpPr>
            <a:spLocks noGrp="1" noRot="1" noChangeAspect="1" noChangeArrowheads="1" noTextEdit="1"/>
          </p:cNvSpPr>
          <p:nvPr>
            <p:ph type="sldImg"/>
          </p:nvPr>
        </p:nvSpPr>
        <p:spPr>
          <a:xfrm>
            <a:off x="465138" y="703263"/>
            <a:ext cx="6235700" cy="3508375"/>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2985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36F1A1-3355-4AEA-BFD4-0CA111BE8EDF}" type="datetime1">
              <a:rPr kumimoji="0" lang="en-US" altLang="en-US" sz="1200"/>
              <a:t>11/10/2025</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92846909-DBF3-4181-98E8-C457B931E7D8}" type="slidenum">
              <a:rPr kumimoji="0" lang="en-US" altLang="en-US" sz="1200"/>
              <a:pPr/>
              <a:t>3</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038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36F1A1-3355-4AEA-BFD4-0CA111BE8EDF}" type="datetime1">
              <a:rPr kumimoji="0" lang="en-US" altLang="en-US" sz="1200"/>
              <a:t>11/10/2025</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92846909-DBF3-4181-98E8-C457B931E7D8}" type="slidenum">
              <a:rPr kumimoji="0" lang="en-US" altLang="en-US" sz="1200"/>
              <a:pPr/>
              <a:t>4</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6788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FF2F1AB8-CC5D-4D4A-A60E-92AFFEE2BFEE}" type="datetime1">
              <a:rPr kumimoji="0" lang="en-US" altLang="en-US" sz="1200"/>
              <a:t>11/10/2025</a:t>
            </a:fld>
            <a:endParaRPr kumimoji="0" lang="en-US" altLang="en-US" sz="1200"/>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353727-D25E-4BBD-8B56-05A51B6C4CBE}" type="slidenum">
              <a:rPr kumimoji="0" lang="en-US" altLang="en-US" sz="1200"/>
              <a:pPr/>
              <a:t>5</a:t>
            </a:fld>
            <a:endParaRPr kumimoji="0" lang="en-US" altLang="en-US" sz="1200"/>
          </a:p>
        </p:txBody>
      </p:sp>
      <p:sp>
        <p:nvSpPr>
          <p:cNvPr id="52228" name="Rectangle 2"/>
          <p:cNvSpPr>
            <a:spLocks noGrp="1" noRot="1" noChangeAspect="1" noChangeArrowheads="1" noTextEdit="1"/>
          </p:cNvSpPr>
          <p:nvPr>
            <p:ph type="sldImg"/>
          </p:nvPr>
        </p:nvSpPr>
        <p:spPr>
          <a:xfrm>
            <a:off x="406400" y="698500"/>
            <a:ext cx="6197600" cy="3486150"/>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8297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7205BA34-3402-4ABC-8E1E-41EB71C8AD47}" type="datetime1">
              <a:rPr kumimoji="0" lang="en-US" altLang="en-US" sz="1200"/>
              <a:t>11/10/2025</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8">
              <a:defRPr kumimoji="1" sz="2400">
                <a:solidFill>
                  <a:schemeClr val="tx1"/>
                </a:solidFill>
                <a:latin typeface="Times New Roman" panose="02020603050405020304" pitchFamily="18" charset="0"/>
              </a:defRPr>
            </a:lvl1pPr>
            <a:lvl2pPr marL="757011" indent="-291158" defTabSz="930088">
              <a:defRPr kumimoji="1" sz="2400">
                <a:solidFill>
                  <a:schemeClr val="tx1"/>
                </a:solidFill>
                <a:latin typeface="Times New Roman" panose="02020603050405020304" pitchFamily="18" charset="0"/>
              </a:defRPr>
            </a:lvl2pPr>
            <a:lvl3pPr marL="1164632" indent="-232926" defTabSz="930088">
              <a:defRPr kumimoji="1" sz="2400">
                <a:solidFill>
                  <a:schemeClr val="tx1"/>
                </a:solidFill>
                <a:latin typeface="Times New Roman" panose="02020603050405020304" pitchFamily="18" charset="0"/>
              </a:defRPr>
            </a:lvl3pPr>
            <a:lvl4pPr marL="1630485" indent="-232926" defTabSz="930088">
              <a:defRPr kumimoji="1" sz="2400">
                <a:solidFill>
                  <a:schemeClr val="tx1"/>
                </a:solidFill>
                <a:latin typeface="Times New Roman" panose="02020603050405020304" pitchFamily="18" charset="0"/>
              </a:defRPr>
            </a:lvl4pPr>
            <a:lvl5pPr marL="2096338" indent="-232926" defTabSz="930088">
              <a:defRPr kumimoji="1" sz="2400">
                <a:solidFill>
                  <a:schemeClr val="tx1"/>
                </a:solidFill>
                <a:latin typeface="Times New Roman" panose="02020603050405020304" pitchFamily="18" charset="0"/>
              </a:defRPr>
            </a:lvl5pPr>
            <a:lvl6pPr marL="256219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6pPr>
            <a:lvl7pPr marL="3028043"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7pPr>
            <a:lvl8pPr marL="3493896"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8pPr>
            <a:lvl9pPr marL="3959750" indent="-232926" defTabSz="930088" eaLnBrk="0" fontAlgn="base" hangingPunct="0">
              <a:spcBef>
                <a:spcPct val="0"/>
              </a:spcBef>
              <a:spcAft>
                <a:spcPct val="0"/>
              </a:spcAft>
              <a:defRPr kumimoji="1" sz="2400">
                <a:solidFill>
                  <a:schemeClr val="tx1"/>
                </a:solidFill>
                <a:latin typeface="Times New Roman" panose="02020603050405020304" pitchFamily="18" charset="0"/>
              </a:defRPr>
            </a:lvl9pPr>
          </a:lstStyle>
          <a:p>
            <a:fld id="{0F2C542A-2B9F-4835-A08E-9AA58438C9E8}" type="slidenum">
              <a:rPr kumimoji="0" lang="en-US" altLang="en-US" sz="1200"/>
              <a:pPr/>
              <a:t>6</a:t>
            </a:fld>
            <a:endParaRPr kumimoji="0" lang="en-US" altLang="en-US" sz="1200"/>
          </a:p>
        </p:txBody>
      </p:sp>
      <p:sp>
        <p:nvSpPr>
          <p:cNvPr id="53252" name="Rectangle 2"/>
          <p:cNvSpPr>
            <a:spLocks noGrp="1" noRot="1" noChangeAspect="1" noChangeArrowheads="1" noTextEdit="1"/>
          </p:cNvSpPr>
          <p:nvPr>
            <p:ph type="sldImg"/>
          </p:nvPr>
        </p:nvSpPr>
        <p:spPr>
          <a:xfrm>
            <a:off x="406400" y="698500"/>
            <a:ext cx="6197600" cy="348615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2102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99112C6-51AC-4117-A177-52FC15C5D774}" type="datetime1">
              <a:rPr kumimoji="0" lang="en-US" altLang="en-US" sz="1200"/>
              <a:t>11/10/2025</a:t>
            </a:fld>
            <a:endParaRPr kumimoji="0" lang="en-US" altLang="en-US" sz="1200"/>
          </a:p>
        </p:txBody>
      </p:sp>
      <p:sp>
        <p:nvSpPr>
          <p:cNvPr id="491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00C1D3C0-52DB-44F4-B45D-8256F3B35ACA}" type="slidenum">
              <a:rPr kumimoji="0" lang="en-US" altLang="en-US" sz="1200"/>
              <a:pPr/>
              <a:t>7</a:t>
            </a:fld>
            <a:endParaRPr kumimoji="0" lang="en-US" altLang="en-US" sz="1200"/>
          </a:p>
        </p:txBody>
      </p:sp>
      <p:sp>
        <p:nvSpPr>
          <p:cNvPr id="49156" name="Rectangle 2"/>
          <p:cNvSpPr>
            <a:spLocks noGrp="1" noRot="1" noChangeAspect="1" noChangeArrowheads="1" noTextEdit="1"/>
          </p:cNvSpPr>
          <p:nvPr>
            <p:ph type="sldImg"/>
          </p:nvPr>
        </p:nvSpPr>
        <p:spPr>
          <a:xfrm>
            <a:off x="465138" y="703263"/>
            <a:ext cx="6235700" cy="3508375"/>
          </a:xfrm>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9378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36A7C1A6-6470-4AFD-A64D-21AA8ECC70CA}" type="datetime1">
              <a:rPr kumimoji="0" lang="en-US" altLang="en-US" sz="1200"/>
              <a:t>11/10/2025</a:t>
            </a:fld>
            <a:endParaRPr kumimoji="0" lang="en-US" altLang="en-US" sz="120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031F67-58B2-4051-8269-07C0540D3B62}" type="slidenum">
              <a:rPr kumimoji="0" lang="en-US" altLang="en-US" sz="1200"/>
              <a:pPr/>
              <a:t>8</a:t>
            </a:fld>
            <a:endParaRPr kumimoji="0" lang="en-US" altLang="en-US" sz="1200"/>
          </a:p>
        </p:txBody>
      </p:sp>
      <p:sp>
        <p:nvSpPr>
          <p:cNvPr id="50180" name="Rectangle 2"/>
          <p:cNvSpPr>
            <a:spLocks noGrp="1" noRot="1" noChangeAspect="1" noChangeArrowheads="1" noTextEdit="1"/>
          </p:cNvSpPr>
          <p:nvPr>
            <p:ph type="sldImg"/>
          </p:nvPr>
        </p:nvSpPr>
        <p:spPr>
          <a:xfrm>
            <a:off x="465138" y="703263"/>
            <a:ext cx="6235700" cy="3508375"/>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32939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99229A4C-EE5B-47E1-A7E6-114EB35A4D28}" type="datetime1">
              <a:rPr kumimoji="0" lang="en-US" altLang="en-US" sz="1200"/>
              <a:t>11/10/2025</a:t>
            </a:fld>
            <a:endParaRPr kumimoji="0" lang="en-US" altLang="en-US" sz="1200"/>
          </a:p>
        </p:txBody>
      </p:sp>
      <p:sp>
        <p:nvSpPr>
          <p:cNvPr id="604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65">
              <a:defRPr kumimoji="1" sz="2400">
                <a:solidFill>
                  <a:schemeClr val="tx1"/>
                </a:solidFill>
                <a:latin typeface="Times New Roman" panose="02020603050405020304" pitchFamily="18" charset="0"/>
              </a:defRPr>
            </a:lvl1pPr>
            <a:lvl2pPr marL="767004" indent="-295001" defTabSz="942365">
              <a:defRPr kumimoji="1" sz="2400">
                <a:solidFill>
                  <a:schemeClr val="tx1"/>
                </a:solidFill>
                <a:latin typeface="Times New Roman" panose="02020603050405020304" pitchFamily="18" charset="0"/>
              </a:defRPr>
            </a:lvl2pPr>
            <a:lvl3pPr marL="1180005" indent="-236001" defTabSz="942365">
              <a:defRPr kumimoji="1" sz="2400">
                <a:solidFill>
                  <a:schemeClr val="tx1"/>
                </a:solidFill>
                <a:latin typeface="Times New Roman" panose="02020603050405020304" pitchFamily="18" charset="0"/>
              </a:defRPr>
            </a:lvl3pPr>
            <a:lvl4pPr marL="1652007" indent="-236001" defTabSz="942365">
              <a:defRPr kumimoji="1" sz="2400">
                <a:solidFill>
                  <a:schemeClr val="tx1"/>
                </a:solidFill>
                <a:latin typeface="Times New Roman" panose="02020603050405020304" pitchFamily="18" charset="0"/>
              </a:defRPr>
            </a:lvl4pPr>
            <a:lvl5pPr marL="2124010" indent="-236001" defTabSz="942365">
              <a:defRPr kumimoji="1" sz="2400">
                <a:solidFill>
                  <a:schemeClr val="tx1"/>
                </a:solidFill>
                <a:latin typeface="Times New Roman" panose="02020603050405020304" pitchFamily="18" charset="0"/>
              </a:defRPr>
            </a:lvl5pPr>
            <a:lvl6pPr marL="2596011"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6pPr>
            <a:lvl7pPr marL="3068013"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7pPr>
            <a:lvl8pPr marL="3540015"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8pPr>
            <a:lvl9pPr marL="4012019" indent="-236001" defTabSz="942365" eaLnBrk="0" fontAlgn="base" hangingPunct="0">
              <a:spcBef>
                <a:spcPct val="0"/>
              </a:spcBef>
              <a:spcAft>
                <a:spcPct val="0"/>
              </a:spcAft>
              <a:defRPr kumimoji="1" sz="2400">
                <a:solidFill>
                  <a:schemeClr val="tx1"/>
                </a:solidFill>
                <a:latin typeface="Times New Roman" panose="02020603050405020304" pitchFamily="18" charset="0"/>
              </a:defRPr>
            </a:lvl9pPr>
          </a:lstStyle>
          <a:p>
            <a:fld id="{14ECFE09-16B0-4BB6-9C47-8AD9D34C7724}" type="slidenum">
              <a:rPr kumimoji="0" lang="en-US" altLang="en-US" sz="1200"/>
              <a:pPr/>
              <a:t>9</a:t>
            </a:fld>
            <a:endParaRPr kumimoji="0" lang="en-US" altLang="en-US" sz="1200"/>
          </a:p>
        </p:txBody>
      </p:sp>
      <p:sp>
        <p:nvSpPr>
          <p:cNvPr id="60420" name="Rectangle 2"/>
          <p:cNvSpPr>
            <a:spLocks noGrp="1" noRot="1" noChangeAspect="1" noChangeArrowheads="1" noTextEdit="1"/>
          </p:cNvSpPr>
          <p:nvPr>
            <p:ph type="sldImg"/>
          </p:nvPr>
        </p:nvSpPr>
        <p:spPr>
          <a:xfrm>
            <a:off x="465138" y="703263"/>
            <a:ext cx="6235700" cy="3508375"/>
          </a:xfrm>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564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763" y="3200400"/>
            <a:ext cx="12196763"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dirty="0"/>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dirty="0"/>
              <a:t>Click to edit Master subtitle style</a:t>
            </a:r>
          </a:p>
        </p:txBody>
      </p:sp>
      <p:sp>
        <p:nvSpPr>
          <p:cNvPr id="5" name="Rectangle 6"/>
          <p:cNvSpPr>
            <a:spLocks noGrp="1" noChangeArrowheads="1"/>
          </p:cNvSpPr>
          <p:nvPr>
            <p:ph type="dt" sz="quarter" idx="10"/>
          </p:nvPr>
        </p:nvSpPr>
        <p:spPr/>
        <p:txBody>
          <a:bodyPr/>
          <a:lstStyle>
            <a:lvl1pPr>
              <a:defRPr>
                <a:solidFill>
                  <a:schemeClr val="hlink"/>
                </a:solidFill>
              </a:defRPr>
            </a:lvl1pPr>
          </a:lstStyle>
          <a:p>
            <a:pPr>
              <a:defRPr/>
            </a:pPr>
            <a:fld id="{00C0A144-9CA5-40EF-BA71-CB2089FF9C17}" type="datetime4">
              <a:rPr lang="en-US"/>
              <a:pPr>
                <a:defRPr/>
              </a:pPr>
              <a:t>November 10, 2025</a:t>
            </a:fld>
            <a:endParaRPr lang="en-US" altLang="en-US"/>
          </a:p>
        </p:txBody>
      </p:sp>
      <p:sp>
        <p:nvSpPr>
          <p:cNvPr id="6" name="Rectangle 5"/>
          <p:cNvSpPr>
            <a:spLocks noGrp="1" noChangeArrowheads="1"/>
          </p:cNvSpPr>
          <p:nvPr>
            <p:ph type="sldNum" sz="quarter" idx="11"/>
          </p:nvPr>
        </p:nvSpPr>
        <p:spPr/>
        <p:txBody>
          <a:bodyPr/>
          <a:lstStyle>
            <a:lvl1pPr>
              <a:defRPr>
                <a:solidFill>
                  <a:schemeClr val="hlink"/>
                </a:solidFill>
              </a:defRPr>
            </a:lvl1pPr>
          </a:lstStyle>
          <a:p>
            <a:pPr>
              <a:defRPr/>
            </a:pPr>
            <a:fld id="{8F8E2C84-0743-4BBC-99D9-184B50FD9F4C}" type="slidenum">
              <a:rPr lang="en-US" altLang="en-US"/>
              <a:pPr>
                <a:defRPr/>
              </a:pPr>
              <a:t>‹#›</a:t>
            </a:fld>
            <a:endParaRPr lang="en-US" altLang="en-US"/>
          </a:p>
        </p:txBody>
      </p:sp>
    </p:spTree>
    <p:extLst>
      <p:ext uri="{BB962C8B-B14F-4D97-AF65-F5344CB8AC3E}">
        <p14:creationId xmlns:p14="http://schemas.microsoft.com/office/powerpoint/2010/main" val="14266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5DCABE72-A00B-4BEE-8D22-E461BD19BF31}" type="datetime4">
              <a:rPr lang="en-US"/>
              <a:pPr>
                <a:defRPr/>
              </a:pPr>
              <a:t>November 10,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A238258E-FD5F-4451-BCA9-85E751BC2E18}" type="slidenum">
              <a:rPr lang="en-US" altLang="en-US"/>
              <a:pPr>
                <a:defRPr/>
              </a:pPr>
              <a:t>‹#›</a:t>
            </a:fld>
            <a:endParaRPr lang="en-US" altLang="en-US"/>
          </a:p>
        </p:txBody>
      </p:sp>
    </p:spTree>
    <p:extLst>
      <p:ext uri="{BB962C8B-B14F-4D97-AF65-F5344CB8AC3E}">
        <p14:creationId xmlns:p14="http://schemas.microsoft.com/office/powerpoint/2010/main" val="2441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BE35688F-0802-4FFA-8569-61CB52898F13}" type="datetime4">
              <a:rPr lang="en-US"/>
              <a:pPr>
                <a:defRPr/>
              </a:pPr>
              <a:t>November 10,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02F0A17A-396B-4954-9F3A-182BCB876E47}" type="slidenum">
              <a:rPr lang="en-US" altLang="en-US"/>
              <a:pPr>
                <a:defRPr/>
              </a:pPr>
              <a:t>‹#›</a:t>
            </a:fld>
            <a:endParaRPr lang="en-US" altLang="en-US"/>
          </a:p>
        </p:txBody>
      </p:sp>
    </p:spTree>
    <p:extLst>
      <p:ext uri="{BB962C8B-B14F-4D97-AF65-F5344CB8AC3E}">
        <p14:creationId xmlns:p14="http://schemas.microsoft.com/office/powerpoint/2010/main" val="30097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7338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pPr>
              <a:defRPr/>
            </a:pPr>
            <a:fld id="{62C17475-81E7-4A01-8AB2-BEF6BF923142}" type="datetime4">
              <a:rPr lang="en-US"/>
              <a:pPr>
                <a:defRPr/>
              </a:pPr>
              <a:t>November 10, 2025</a:t>
            </a:fld>
            <a:endParaRPr lang="en-US" altLang="en-US" dirty="0">
              <a:solidFill>
                <a:schemeClr val="bg2"/>
              </a:solidFill>
            </a:endParaRPr>
          </a:p>
        </p:txBody>
      </p:sp>
      <p:sp>
        <p:nvSpPr>
          <p:cNvPr id="7" name="Footer Placeholder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4201A5B6-F3C4-4BB7-BEC1-F8A22754DE93}" type="slidenum">
              <a:rPr lang="en-US" altLang="en-US"/>
              <a:pPr>
                <a:defRPr/>
              </a:pPr>
              <a:t>‹#›</a:t>
            </a:fld>
            <a:endParaRPr lang="en-US" altLang="en-US"/>
          </a:p>
        </p:txBody>
      </p:sp>
    </p:spTree>
    <p:extLst>
      <p:ext uri="{BB962C8B-B14F-4D97-AF65-F5344CB8AC3E}">
        <p14:creationId xmlns:p14="http://schemas.microsoft.com/office/powerpoint/2010/main" val="13502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BDA4CA22-AB5D-42E6-AA0D-D29944CB9CB0}" type="datetime4">
              <a:rPr lang="en-US"/>
              <a:pPr>
                <a:defRPr/>
              </a:pPr>
              <a:t>November 10,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F202ECFA-99E1-4A43-82F1-ABB33DFEC844}" type="slidenum">
              <a:rPr lang="en-US" altLang="en-US"/>
              <a:pPr>
                <a:defRPr/>
              </a:pPr>
              <a:t>‹#›</a:t>
            </a:fld>
            <a:endParaRPr lang="en-US" altLang="en-US"/>
          </a:p>
        </p:txBody>
      </p:sp>
    </p:spTree>
    <p:extLst>
      <p:ext uri="{BB962C8B-B14F-4D97-AF65-F5344CB8AC3E}">
        <p14:creationId xmlns:p14="http://schemas.microsoft.com/office/powerpoint/2010/main" val="257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B61A64-E55D-445F-9BF2-F313F51CC73E}" type="datetime4">
              <a:rPr lang="en-US"/>
              <a:pPr>
                <a:defRPr/>
              </a:pPr>
              <a:t>November 10,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A558D-545B-47C6-A92D-DA2C8A937CFF}" type="slidenum">
              <a:rPr lang="en-US"/>
              <a:pPr>
                <a:defRPr/>
              </a:pPr>
              <a:t>‹#›</a:t>
            </a:fld>
            <a:endParaRPr lang="en-US"/>
          </a:p>
        </p:txBody>
      </p:sp>
    </p:spTree>
    <p:extLst>
      <p:ext uri="{BB962C8B-B14F-4D97-AF65-F5344CB8AC3E}">
        <p14:creationId xmlns:p14="http://schemas.microsoft.com/office/powerpoint/2010/main" val="277598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A13FB4-4682-41ED-9269-398DA399AB3E}" type="datetime4">
              <a:rPr lang="en-US"/>
              <a:pPr>
                <a:defRPr/>
              </a:pPr>
              <a:t>November 10,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C4A20-6E27-467E-A82B-83AD515946BA}" type="slidenum">
              <a:rPr lang="en-US"/>
              <a:pPr>
                <a:defRPr/>
              </a:pPr>
              <a:t>‹#›</a:t>
            </a:fld>
            <a:endParaRPr lang="en-US"/>
          </a:p>
        </p:txBody>
      </p:sp>
    </p:spTree>
    <p:extLst>
      <p:ext uri="{BB962C8B-B14F-4D97-AF65-F5344CB8AC3E}">
        <p14:creationId xmlns:p14="http://schemas.microsoft.com/office/powerpoint/2010/main" val="238187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F6CFB3-CE2E-4B14-8F75-1E4CD0EE53B3}" type="datetime4">
              <a:rPr lang="en-US"/>
              <a:pPr>
                <a:defRPr/>
              </a:pPr>
              <a:t>November 10,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003EE-89BB-4EEE-859A-101CADE6F8C6}" type="slidenum">
              <a:rPr lang="en-US"/>
              <a:pPr>
                <a:defRPr/>
              </a:pPr>
              <a:t>‹#›</a:t>
            </a:fld>
            <a:endParaRPr lang="en-US"/>
          </a:p>
        </p:txBody>
      </p:sp>
    </p:spTree>
    <p:extLst>
      <p:ext uri="{BB962C8B-B14F-4D97-AF65-F5344CB8AC3E}">
        <p14:creationId xmlns:p14="http://schemas.microsoft.com/office/powerpoint/2010/main" val="359062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CEDC97-25E2-4BF8-9946-9AE8D05A1F1A}" type="datetime4">
              <a:rPr lang="en-US"/>
              <a:pPr>
                <a:defRPr/>
              </a:pPr>
              <a:t>November 10,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E9E66-912C-4FA1-95DC-3781E8ED6003}" type="slidenum">
              <a:rPr lang="en-US"/>
              <a:pPr>
                <a:defRPr/>
              </a:pPr>
              <a:t>‹#›</a:t>
            </a:fld>
            <a:endParaRPr lang="en-US"/>
          </a:p>
        </p:txBody>
      </p:sp>
    </p:spTree>
    <p:extLst>
      <p:ext uri="{BB962C8B-B14F-4D97-AF65-F5344CB8AC3E}">
        <p14:creationId xmlns:p14="http://schemas.microsoft.com/office/powerpoint/2010/main" val="367086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A11129-4AC1-49EB-AEDE-C295F4D161E9}" type="datetime4">
              <a:rPr lang="en-US"/>
              <a:pPr>
                <a:defRPr/>
              </a:pPr>
              <a:t>November 10, 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9DDFA7-FD3F-4D6A-8468-A15361F7C880}" type="slidenum">
              <a:rPr lang="en-US"/>
              <a:pPr>
                <a:defRPr/>
              </a:pPr>
              <a:t>‹#›</a:t>
            </a:fld>
            <a:endParaRPr lang="en-US"/>
          </a:p>
        </p:txBody>
      </p:sp>
    </p:spTree>
    <p:extLst>
      <p:ext uri="{BB962C8B-B14F-4D97-AF65-F5344CB8AC3E}">
        <p14:creationId xmlns:p14="http://schemas.microsoft.com/office/powerpoint/2010/main" val="36839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205AC1-7423-43ED-9D13-9D41F5090378}" type="datetime4">
              <a:rPr lang="en-US"/>
              <a:pPr>
                <a:defRPr/>
              </a:pPr>
              <a:t>November 10, 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D1209A-7E61-4B13-9109-E589F9827431}" type="slidenum">
              <a:rPr lang="en-US"/>
              <a:pPr>
                <a:defRPr/>
              </a:pPr>
              <a:t>‹#›</a:t>
            </a:fld>
            <a:endParaRPr lang="en-US"/>
          </a:p>
        </p:txBody>
      </p:sp>
    </p:spTree>
    <p:extLst>
      <p:ext uri="{BB962C8B-B14F-4D97-AF65-F5344CB8AC3E}">
        <p14:creationId xmlns:p14="http://schemas.microsoft.com/office/powerpoint/2010/main" val="32136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sldNum" sz="quarter" idx="11"/>
          </p:nvPr>
        </p:nvSpPr>
        <p:spPr/>
        <p:txBody>
          <a:bodyPr/>
          <a:lstStyle>
            <a:lvl1pPr>
              <a:defRPr/>
            </a:lvl1pPr>
          </a:lstStyle>
          <a:p>
            <a:pPr>
              <a:defRPr/>
            </a:pPr>
            <a:fld id="{BC03FDE9-4CFE-4421-A501-434F5F61D1E4}" type="slidenum">
              <a:rPr lang="en-US" altLang="en-US"/>
              <a:pPr>
                <a:defRPr/>
              </a:pPr>
              <a:t>‹#›</a:t>
            </a:fld>
            <a:endParaRPr lang="en-US" altLang="en-US"/>
          </a:p>
        </p:txBody>
      </p:sp>
    </p:spTree>
    <p:extLst>
      <p:ext uri="{BB962C8B-B14F-4D97-AF65-F5344CB8AC3E}">
        <p14:creationId xmlns:p14="http://schemas.microsoft.com/office/powerpoint/2010/main" val="408291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17851-BEA3-4BF7-A8AF-DDD7C0D28D98}" type="datetime4">
              <a:rPr lang="en-US"/>
              <a:pPr>
                <a:defRPr/>
              </a:pPr>
              <a:t>November 10, 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ACD7F-0A8A-4343-9247-A1AE8F5C6088}" type="slidenum">
              <a:rPr lang="en-US"/>
              <a:pPr>
                <a:defRPr/>
              </a:pPr>
              <a:t>‹#›</a:t>
            </a:fld>
            <a:endParaRPr lang="en-US"/>
          </a:p>
        </p:txBody>
      </p:sp>
    </p:spTree>
    <p:extLst>
      <p:ext uri="{BB962C8B-B14F-4D97-AF65-F5344CB8AC3E}">
        <p14:creationId xmlns:p14="http://schemas.microsoft.com/office/powerpoint/2010/main" val="391645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E6E712-EF3B-4B31-AD6B-13C9C7073A30}" type="datetime4">
              <a:rPr lang="en-US"/>
              <a:pPr>
                <a:defRPr/>
              </a:pPr>
              <a:t>November 10,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A996E-9E68-4294-9FDD-0D3C9BF5F02D}" type="slidenum">
              <a:rPr lang="en-US"/>
              <a:pPr>
                <a:defRPr/>
              </a:pPr>
              <a:t>‹#›</a:t>
            </a:fld>
            <a:endParaRPr lang="en-US"/>
          </a:p>
        </p:txBody>
      </p:sp>
    </p:spTree>
    <p:extLst>
      <p:ext uri="{BB962C8B-B14F-4D97-AF65-F5344CB8AC3E}">
        <p14:creationId xmlns:p14="http://schemas.microsoft.com/office/powerpoint/2010/main" val="31882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85E838-075F-446A-BFEE-D392A06DB13E}" type="datetime4">
              <a:rPr lang="en-US"/>
              <a:pPr>
                <a:defRPr/>
              </a:pPr>
              <a:t>November 10,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65055-6114-4D36-8439-B3562715F6FB}" type="slidenum">
              <a:rPr lang="en-US"/>
              <a:pPr>
                <a:defRPr/>
              </a:pPr>
              <a:t>‹#›</a:t>
            </a:fld>
            <a:endParaRPr lang="en-US"/>
          </a:p>
        </p:txBody>
      </p:sp>
    </p:spTree>
    <p:extLst>
      <p:ext uri="{BB962C8B-B14F-4D97-AF65-F5344CB8AC3E}">
        <p14:creationId xmlns:p14="http://schemas.microsoft.com/office/powerpoint/2010/main" val="107611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799E62-F8EB-4C0F-8921-40F31A908B71}" type="datetime4">
              <a:rPr lang="en-US"/>
              <a:pPr>
                <a:defRPr/>
              </a:pPr>
              <a:t>November 10,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889DA-ECA5-4C6B-9A5A-45309617AC82}" type="slidenum">
              <a:rPr lang="en-US"/>
              <a:pPr>
                <a:defRPr/>
              </a:pPr>
              <a:t>‹#›</a:t>
            </a:fld>
            <a:endParaRPr lang="en-US"/>
          </a:p>
        </p:txBody>
      </p:sp>
    </p:spTree>
    <p:extLst>
      <p:ext uri="{BB962C8B-B14F-4D97-AF65-F5344CB8AC3E}">
        <p14:creationId xmlns:p14="http://schemas.microsoft.com/office/powerpoint/2010/main" val="3542510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888F6E-C648-407D-AFAC-A8EE81AE8784}" type="datetime4">
              <a:rPr lang="en-US"/>
              <a:pPr>
                <a:defRPr/>
              </a:pPr>
              <a:t>November 10,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1FE80-744B-44BB-BAEB-797EBDE08034}" type="slidenum">
              <a:rPr lang="en-US"/>
              <a:pPr>
                <a:defRPr/>
              </a:pPr>
              <a:t>‹#›</a:t>
            </a:fld>
            <a:endParaRPr lang="en-US"/>
          </a:p>
        </p:txBody>
      </p:sp>
    </p:spTree>
    <p:extLst>
      <p:ext uri="{BB962C8B-B14F-4D97-AF65-F5344CB8AC3E}">
        <p14:creationId xmlns:p14="http://schemas.microsoft.com/office/powerpoint/2010/main" val="30988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E329875D-7486-496C-A37B-6DE42241A533}" type="datetime4">
              <a:rPr lang="en-US"/>
              <a:pPr>
                <a:defRPr/>
              </a:pPr>
              <a:t>November 10, 2025</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475EFA1D-33DB-4F79-B79B-337EC801B114}" type="slidenum">
              <a:rPr lang="en-US" altLang="en-US"/>
              <a:pPr>
                <a:defRPr/>
              </a:pPr>
              <a:t>‹#›</a:t>
            </a:fld>
            <a:endParaRPr lang="en-US" altLang="en-US"/>
          </a:p>
        </p:txBody>
      </p:sp>
    </p:spTree>
    <p:extLst>
      <p:ext uri="{BB962C8B-B14F-4D97-AF65-F5344CB8AC3E}">
        <p14:creationId xmlns:p14="http://schemas.microsoft.com/office/powerpoint/2010/main" val="4997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D44C04FE-6587-4B5D-81C3-E86DEF588904}" type="datetime4">
              <a:rPr lang="en-US"/>
              <a:pPr>
                <a:defRPr/>
              </a:pPr>
              <a:t>November 10,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6795686-6F3D-48C4-BCA9-D8C1E1CC5471}" type="slidenum">
              <a:rPr lang="en-US" altLang="en-US"/>
              <a:pPr>
                <a:defRPr/>
              </a:pPr>
              <a:t>‹#›</a:t>
            </a:fld>
            <a:endParaRPr lang="en-US" altLang="en-US"/>
          </a:p>
        </p:txBody>
      </p:sp>
    </p:spTree>
    <p:extLst>
      <p:ext uri="{BB962C8B-B14F-4D97-AF65-F5344CB8AC3E}">
        <p14:creationId xmlns:p14="http://schemas.microsoft.com/office/powerpoint/2010/main" val="374928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fld id="{25D329F2-B348-442E-9FFB-D1B4B25A0A17}" type="datetime4">
              <a:rPr lang="en-US"/>
              <a:pPr>
                <a:defRPr/>
              </a:pPr>
              <a:t>November 10, 2025</a:t>
            </a:fld>
            <a:endParaRPr lang="en-US" altLang="en-US" dirty="0">
              <a:solidFill>
                <a:schemeClr val="bg2"/>
              </a:solidFill>
            </a:endParaRPr>
          </a:p>
        </p:txBody>
      </p:sp>
      <p:sp>
        <p:nvSpPr>
          <p:cNvPr id="8"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vl1pPr>
          </a:lstStyle>
          <a:p>
            <a:pPr>
              <a:defRPr/>
            </a:pPr>
            <a:fld id="{191F6C75-ECE9-475C-B489-BC0C3F19298E}" type="slidenum">
              <a:rPr lang="en-US" altLang="en-US"/>
              <a:pPr>
                <a:defRPr/>
              </a:pPr>
              <a:t>‹#›</a:t>
            </a:fld>
            <a:endParaRPr lang="en-US" altLang="en-US"/>
          </a:p>
        </p:txBody>
      </p:sp>
    </p:spTree>
    <p:extLst>
      <p:ext uri="{BB962C8B-B14F-4D97-AF65-F5344CB8AC3E}">
        <p14:creationId xmlns:p14="http://schemas.microsoft.com/office/powerpoint/2010/main" val="76066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7F0E878F-EA39-4C2E-9970-394B6CAB1478}" type="datetime4">
              <a:rPr lang="en-US"/>
              <a:pPr>
                <a:defRPr/>
              </a:pPr>
              <a:t>November 10, 2025</a:t>
            </a:fld>
            <a:endParaRPr lang="en-US" altLang="en-US" dirty="0">
              <a:solidFill>
                <a:schemeClr val="bg2"/>
              </a:solidFill>
            </a:endParaRPr>
          </a:p>
        </p:txBody>
      </p:sp>
      <p:sp>
        <p:nvSpPr>
          <p:cNvPr id="4"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vl1pPr>
          </a:lstStyle>
          <a:p>
            <a:pPr>
              <a:defRPr/>
            </a:pPr>
            <a:fld id="{B32496E5-8FFA-4061-92C3-71B1BA3DDA51}" type="slidenum">
              <a:rPr lang="en-US" altLang="en-US"/>
              <a:pPr>
                <a:defRPr/>
              </a:pPr>
              <a:t>‹#›</a:t>
            </a:fld>
            <a:endParaRPr lang="en-US" altLang="en-US"/>
          </a:p>
        </p:txBody>
      </p:sp>
    </p:spTree>
    <p:extLst>
      <p:ext uri="{BB962C8B-B14F-4D97-AF65-F5344CB8AC3E}">
        <p14:creationId xmlns:p14="http://schemas.microsoft.com/office/powerpoint/2010/main" val="4231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A8047DC0-EB30-4B3A-AABE-7E05E0B31B3B}" type="datetime4">
              <a:rPr lang="en-US"/>
              <a:pPr>
                <a:defRPr/>
              </a:pPr>
              <a:t>November 10, 2025</a:t>
            </a:fld>
            <a:endParaRPr lang="en-US" altLang="en-US" dirty="0">
              <a:solidFill>
                <a:schemeClr val="bg2"/>
              </a:solidFill>
            </a:endParaRPr>
          </a:p>
        </p:txBody>
      </p:sp>
      <p:sp>
        <p:nvSpPr>
          <p:cNvPr id="3"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vl1pPr>
          </a:lstStyle>
          <a:p>
            <a:pPr>
              <a:defRPr/>
            </a:pPr>
            <a:fld id="{24C21867-5838-4AB1-82B9-E47C7DA36B59}" type="slidenum">
              <a:rPr lang="en-US" altLang="en-US"/>
              <a:pPr>
                <a:defRPr/>
              </a:pPr>
              <a:t>‹#›</a:t>
            </a:fld>
            <a:endParaRPr lang="en-US" altLang="en-US"/>
          </a:p>
        </p:txBody>
      </p:sp>
    </p:spTree>
    <p:extLst>
      <p:ext uri="{BB962C8B-B14F-4D97-AF65-F5344CB8AC3E}">
        <p14:creationId xmlns:p14="http://schemas.microsoft.com/office/powerpoint/2010/main" val="4420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EB29D74-CB06-4A77-8DB8-0A977A7E0029}" type="datetime4">
              <a:rPr lang="en-US"/>
              <a:pPr>
                <a:defRPr/>
              </a:pPr>
              <a:t>November 10,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B954077-3D17-4357-9835-26FB285CFBC9}" type="slidenum">
              <a:rPr lang="en-US" altLang="en-US"/>
              <a:pPr>
                <a:defRPr/>
              </a:pPr>
              <a:t>‹#›</a:t>
            </a:fld>
            <a:endParaRPr lang="en-US" altLang="en-US"/>
          </a:p>
        </p:txBody>
      </p:sp>
    </p:spTree>
    <p:extLst>
      <p:ext uri="{BB962C8B-B14F-4D97-AF65-F5344CB8AC3E}">
        <p14:creationId xmlns:p14="http://schemas.microsoft.com/office/powerpoint/2010/main" val="369383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74CE224-DED2-4CD1-AC21-F3080FE47CB5}" type="datetime4">
              <a:rPr lang="en-US"/>
              <a:pPr>
                <a:defRPr/>
              </a:pPr>
              <a:t>November 10, 2025</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5D17707-3908-48D0-952F-C787BB50C527}" type="slidenum">
              <a:rPr lang="en-US" altLang="en-US"/>
              <a:pPr>
                <a:defRPr/>
              </a:pPr>
              <a:t>‹#›</a:t>
            </a:fld>
            <a:endParaRPr lang="en-US" altLang="en-US"/>
          </a:p>
        </p:txBody>
      </p:sp>
    </p:spTree>
    <p:extLst>
      <p:ext uri="{BB962C8B-B14F-4D97-AF65-F5344CB8AC3E}">
        <p14:creationId xmlns:p14="http://schemas.microsoft.com/office/powerpoint/2010/main" val="19485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C561878C-251A-4F5B-B74A-ACA28F612672}" type="datetime4">
              <a:rPr lang="en-US"/>
              <a:pPr>
                <a:defRPr/>
              </a:pPr>
              <a:t>November 10, 2025</a:t>
            </a:fld>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5710A507-AB75-48C3-BB61-5E47FAE34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fld id="{1DEE0716-1A4A-41D7-8CDF-AB246C894936}" type="datetime4">
              <a:rPr lang="en-US"/>
              <a:pPr>
                <a:defRPr/>
              </a:pPr>
              <a:t>November 10, 2025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A4CEDE50-698D-4EB3-A7A3-BFEF3DBDA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hf hdr="0" ftr="0"/>
  <p:txStyles>
    <p:titleStyle>
      <a:lvl1pPr algn="ctr" rtl="0" eaLnBrk="0" fontAlgn="base" hangingPunct="0">
        <a:spcBef>
          <a:spcPct val="0"/>
        </a:spcBef>
        <a:spcAft>
          <a:spcPct val="0"/>
        </a:spcAft>
        <a:defRPr sz="48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800" b="1">
          <a:solidFill>
            <a:schemeClr val="bg1"/>
          </a:solidFill>
          <a:latin typeface="Helvetica" pitchFamily="34" charset="0"/>
        </a:defRPr>
      </a:lvl2pPr>
      <a:lvl3pPr algn="ctr" rtl="0" eaLnBrk="0" fontAlgn="base" hangingPunct="0">
        <a:spcBef>
          <a:spcPct val="0"/>
        </a:spcBef>
        <a:spcAft>
          <a:spcPct val="0"/>
        </a:spcAft>
        <a:defRPr sz="4800" b="1">
          <a:solidFill>
            <a:schemeClr val="bg1"/>
          </a:solidFill>
          <a:latin typeface="Helvetica" pitchFamily="34" charset="0"/>
        </a:defRPr>
      </a:lvl3pPr>
      <a:lvl4pPr algn="ctr" rtl="0" eaLnBrk="0" fontAlgn="base" hangingPunct="0">
        <a:spcBef>
          <a:spcPct val="0"/>
        </a:spcBef>
        <a:spcAft>
          <a:spcPct val="0"/>
        </a:spcAft>
        <a:defRPr sz="4800" b="1">
          <a:solidFill>
            <a:schemeClr val="bg1"/>
          </a:solidFill>
          <a:latin typeface="Helvetica" pitchFamily="34" charset="0"/>
        </a:defRPr>
      </a:lvl4pPr>
      <a:lvl5pPr algn="ctr" rtl="0" eaLnBrk="0" fontAlgn="base" hangingPunct="0">
        <a:spcBef>
          <a:spcPct val="0"/>
        </a:spcBef>
        <a:spcAft>
          <a:spcPct val="0"/>
        </a:spcAft>
        <a:defRPr sz="4800" b="1">
          <a:solidFill>
            <a:schemeClr val="bg1"/>
          </a:solidFill>
          <a:latin typeface="Helvetica" pitchFamily="34" charset="0"/>
        </a:defRPr>
      </a:lvl5pPr>
      <a:lvl6pPr marL="457200" algn="ctr" rtl="0" fontAlgn="base">
        <a:spcBef>
          <a:spcPct val="0"/>
        </a:spcBef>
        <a:spcAft>
          <a:spcPct val="0"/>
        </a:spcAft>
        <a:defRPr sz="4800" b="1">
          <a:solidFill>
            <a:schemeClr val="bg1"/>
          </a:solidFill>
          <a:latin typeface="Helvetica" pitchFamily="34" charset="0"/>
        </a:defRPr>
      </a:lvl6pPr>
      <a:lvl7pPr marL="914400" algn="ctr" rtl="0" fontAlgn="base">
        <a:spcBef>
          <a:spcPct val="0"/>
        </a:spcBef>
        <a:spcAft>
          <a:spcPct val="0"/>
        </a:spcAft>
        <a:defRPr sz="4800" b="1">
          <a:solidFill>
            <a:schemeClr val="bg1"/>
          </a:solidFill>
          <a:latin typeface="Helvetica" pitchFamily="34" charset="0"/>
        </a:defRPr>
      </a:lvl7pPr>
      <a:lvl8pPr marL="1371600" algn="ctr" rtl="0" fontAlgn="base">
        <a:spcBef>
          <a:spcPct val="0"/>
        </a:spcBef>
        <a:spcAft>
          <a:spcPct val="0"/>
        </a:spcAft>
        <a:defRPr sz="4800" b="1">
          <a:solidFill>
            <a:schemeClr val="bg1"/>
          </a:solidFill>
          <a:latin typeface="Helvetica" pitchFamily="34" charset="0"/>
        </a:defRPr>
      </a:lvl8pPr>
      <a:lvl9pPr marL="1828800" algn="ctr" rtl="0" fontAlgn="base">
        <a:spcBef>
          <a:spcPct val="0"/>
        </a:spcBef>
        <a:spcAft>
          <a:spcPct val="0"/>
        </a:spcAft>
        <a:defRPr sz="4800" b="1">
          <a:solidFill>
            <a:schemeClr val="bg1"/>
          </a:solidFill>
          <a:latin typeface="Helvetic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CC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z="2400" dirty="0"/>
              <a:t>Class 20: Wed 12 Nov 2025</a:t>
            </a:r>
            <a:br>
              <a:rPr lang="en-US" sz="2400" dirty="0"/>
            </a:br>
            <a:r>
              <a:rPr lang="en-US" sz="2400" dirty="0"/>
              <a:t>Antitrust Fall 2025</a:t>
            </a:r>
            <a:br>
              <a:rPr lang="en-US" sz="2400" dirty="0"/>
            </a:br>
            <a:br>
              <a:rPr lang="en-US" sz="2400" dirty="0"/>
            </a:br>
            <a:br>
              <a:rPr lang="en-US" sz="2400" dirty="0"/>
            </a:br>
            <a:r>
              <a:rPr lang="en-US" dirty="0"/>
              <a:t>Big Tech: Patents and Standard Setting</a:t>
            </a:r>
          </a:p>
        </p:txBody>
      </p:sp>
      <p:sp>
        <p:nvSpPr>
          <p:cNvPr id="18435" name="Rectangle 3"/>
          <p:cNvSpPr>
            <a:spLocks noGrp="1" noChangeArrowheads="1"/>
          </p:cNvSpPr>
          <p:nvPr>
            <p:ph type="subTitle" idx="1"/>
          </p:nvPr>
        </p:nvSpPr>
        <p:spPr>
          <a:xfrm>
            <a:off x="3833813" y="3581400"/>
            <a:ext cx="6853237" cy="1752600"/>
          </a:xfrm>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r>
              <a:rPr lang="en-US" dirty="0">
                <a:solidFill>
                  <a:srgbClr val="0000FF"/>
                </a:solidFill>
              </a:rPr>
              <a:t>The Law School</a:t>
            </a:r>
          </a:p>
          <a:p>
            <a:r>
              <a:rPr lang="en-US" dirty="0">
                <a:solidFill>
                  <a:srgbClr val="0000FF"/>
                </a:solidFill>
              </a:rPr>
              <a:t>The University of Chicago</a:t>
            </a:r>
          </a:p>
          <a:p>
            <a:endParaRPr lang="en-US" sz="2000" dirty="0">
              <a:solidFill>
                <a:srgbClr val="0000FF"/>
              </a:solidFill>
            </a:endParaRPr>
          </a:p>
          <a:p>
            <a:r>
              <a:rPr lang="en-US" sz="1800" dirty="0">
                <a:solidFill>
                  <a:srgbClr val="0000FF"/>
                </a:solidFill>
              </a:rPr>
              <a:t>Copyright </a:t>
            </a:r>
            <a:r>
              <a:rPr lang="en-US" sz="1800">
                <a:solidFill>
                  <a:srgbClr val="0000FF"/>
                </a:solidFill>
              </a:rPr>
              <a:t>© 2000-25 </a:t>
            </a:r>
            <a:r>
              <a:rPr lang="en-US" sz="1800" dirty="0">
                <a:solidFill>
                  <a:srgbClr val="0000FF"/>
                </a:solidFill>
              </a:rPr>
              <a:t>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241538D-680F-4D58-B965-031769ED3292}" type="slidenum">
              <a:rPr lang="en-US" altLang="en-US" sz="1400">
                <a:solidFill>
                  <a:srgbClr val="000066"/>
                </a:solidFill>
                <a:latin typeface="Arial" panose="020B0604020202020204" pitchFamily="34" charset="0"/>
              </a:rPr>
              <a:pPr/>
              <a:t>10</a:t>
            </a:fld>
            <a:endParaRPr lang="en-US" altLang="en-US" sz="1400">
              <a:solidFill>
                <a:srgbClr val="000066"/>
              </a:solidFill>
              <a:latin typeface="Arial" panose="020B0604020202020204" pitchFamily="34" charset="0"/>
            </a:endParaRPr>
          </a:p>
        </p:txBody>
      </p:sp>
      <p:sp>
        <p:nvSpPr>
          <p:cNvPr id="17413" name="Rectangle 2"/>
          <p:cNvSpPr>
            <a:spLocks noGrp="1" noChangeArrowheads="1"/>
          </p:cNvSpPr>
          <p:nvPr>
            <p:ph type="title"/>
          </p:nvPr>
        </p:nvSpPr>
        <p:spPr/>
        <p:txBody>
          <a:bodyPr/>
          <a:lstStyle/>
          <a:p>
            <a:r>
              <a:rPr lang="en-US" altLang="en-US"/>
              <a:t>Too little competition?</a:t>
            </a:r>
          </a:p>
        </p:txBody>
      </p:sp>
      <p:sp>
        <p:nvSpPr>
          <p:cNvPr id="17414" name="Rectangle 3"/>
          <p:cNvSpPr>
            <a:spLocks noGrp="1" noChangeArrowheads="1"/>
          </p:cNvSpPr>
          <p:nvPr>
            <p:ph type="body" idx="1"/>
          </p:nvPr>
        </p:nvSpPr>
        <p:spPr/>
        <p:txBody>
          <a:bodyPr/>
          <a:lstStyle/>
          <a:p>
            <a:r>
              <a:rPr lang="en-US" altLang="en-US" dirty="0"/>
              <a:t>Collusion</a:t>
            </a:r>
          </a:p>
          <a:p>
            <a:pPr lvl="1"/>
            <a:r>
              <a:rPr lang="en-US" altLang="en-US" dirty="0"/>
              <a:t>If we permit firms to establish standards collectively, won’t they collude?</a:t>
            </a:r>
          </a:p>
          <a:p>
            <a:pPr lvl="1"/>
            <a:r>
              <a:rPr lang="en-US" altLang="en-US" dirty="0"/>
              <a:t>Won’t this result in lower output and higher prices, the classic harms of monopoly?</a:t>
            </a:r>
          </a:p>
          <a:p>
            <a:pPr lvl="1"/>
            <a:r>
              <a:rPr lang="en-US" altLang="en-US" dirty="0"/>
              <a:t>How should we evaluate whether a particular deal is collusive?</a:t>
            </a:r>
          </a:p>
        </p:txBody>
      </p:sp>
    </p:spTree>
    <p:extLst>
      <p:ext uri="{BB962C8B-B14F-4D97-AF65-F5344CB8AC3E}">
        <p14:creationId xmlns:p14="http://schemas.microsoft.com/office/powerpoint/2010/main" val="296522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D0884618-E74E-400B-8E83-B618EE444DE4}" type="slidenum">
              <a:rPr lang="en-US" altLang="en-US" sz="1400">
                <a:solidFill>
                  <a:srgbClr val="000066"/>
                </a:solidFill>
                <a:latin typeface="Arial" panose="020B0604020202020204" pitchFamily="34" charset="0"/>
              </a:rPr>
              <a:pPr/>
              <a:t>11</a:t>
            </a:fld>
            <a:endParaRPr lang="en-US" altLang="en-US" sz="1400">
              <a:solidFill>
                <a:srgbClr val="000066"/>
              </a:solidFill>
              <a:latin typeface="Arial" panose="020B0604020202020204" pitchFamily="34" charset="0"/>
            </a:endParaRPr>
          </a:p>
        </p:txBody>
      </p:sp>
      <p:sp>
        <p:nvSpPr>
          <p:cNvPr id="18437" name="Rectangle 2"/>
          <p:cNvSpPr>
            <a:spLocks noGrp="1" noChangeArrowheads="1"/>
          </p:cNvSpPr>
          <p:nvPr>
            <p:ph type="title"/>
          </p:nvPr>
        </p:nvSpPr>
        <p:spPr/>
        <p:txBody>
          <a:bodyPr/>
          <a:lstStyle/>
          <a:p>
            <a:r>
              <a:rPr lang="en-US" altLang="en-US"/>
              <a:t>Pathologies in standard setting?</a:t>
            </a:r>
          </a:p>
        </p:txBody>
      </p:sp>
      <p:sp>
        <p:nvSpPr>
          <p:cNvPr id="18438" name="Rectangle 3"/>
          <p:cNvSpPr>
            <a:spLocks noGrp="1" noChangeArrowheads="1"/>
          </p:cNvSpPr>
          <p:nvPr>
            <p:ph type="body" idx="1"/>
          </p:nvPr>
        </p:nvSpPr>
        <p:spPr/>
        <p:txBody>
          <a:bodyPr/>
          <a:lstStyle/>
          <a:p>
            <a:r>
              <a:rPr lang="en-US" altLang="en-US"/>
              <a:t>Basic Idea of Network Externalities</a:t>
            </a:r>
          </a:p>
          <a:p>
            <a:pPr lvl="1"/>
            <a:r>
              <a:rPr lang="en-US" altLang="en-US">
                <a:cs typeface="Times New Roman" panose="02020603050405020304" pitchFamily="18" charset="0"/>
              </a:rPr>
              <a:t>The more individuals using the product, the more valuable it is to each user.</a:t>
            </a:r>
          </a:p>
          <a:p>
            <a:pPr lvl="1"/>
            <a:r>
              <a:rPr lang="en-US" altLang="en-US">
                <a:cs typeface="Times New Roman" panose="02020603050405020304" pitchFamily="18" charset="0"/>
              </a:rPr>
              <a:t>The telephone is the classic example; a single-phone network is of no use.</a:t>
            </a:r>
          </a:p>
        </p:txBody>
      </p:sp>
    </p:spTree>
    <p:extLst>
      <p:ext uri="{BB962C8B-B14F-4D97-AF65-F5344CB8AC3E}">
        <p14:creationId xmlns:p14="http://schemas.microsoft.com/office/powerpoint/2010/main" val="293851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4C298BC-A5E6-4355-9111-1D740A73BEC2}" type="slidenum">
              <a:rPr lang="en-US" altLang="en-US" sz="1400">
                <a:solidFill>
                  <a:srgbClr val="000066"/>
                </a:solidFill>
                <a:latin typeface="Arial" panose="020B0604020202020204" pitchFamily="34" charset="0"/>
              </a:rPr>
              <a:pPr/>
              <a:t>12</a:t>
            </a:fld>
            <a:endParaRPr lang="en-US" altLang="en-US" sz="1400">
              <a:solidFill>
                <a:srgbClr val="000066"/>
              </a:solidFill>
              <a:latin typeface="Arial" panose="020B0604020202020204" pitchFamily="34" charset="0"/>
            </a:endParaRPr>
          </a:p>
        </p:txBody>
      </p:sp>
      <p:sp>
        <p:nvSpPr>
          <p:cNvPr id="19461" name="Rectangle 2"/>
          <p:cNvSpPr>
            <a:spLocks noGrp="1" noChangeArrowheads="1"/>
          </p:cNvSpPr>
          <p:nvPr>
            <p:ph type="title"/>
          </p:nvPr>
        </p:nvSpPr>
        <p:spPr/>
        <p:txBody>
          <a:bodyPr/>
          <a:lstStyle/>
          <a:p>
            <a:r>
              <a:rPr lang="en-US" altLang="en-US"/>
              <a:t>Pathologies in standard setting?</a:t>
            </a:r>
            <a:endParaRPr lang="en-US" altLang="en-US">
              <a:cs typeface="Times New Roman" panose="02020603050405020304" pitchFamily="18" charset="0"/>
            </a:endParaRPr>
          </a:p>
        </p:txBody>
      </p:sp>
      <p:sp>
        <p:nvSpPr>
          <p:cNvPr id="19462" name="Rectangle 3"/>
          <p:cNvSpPr>
            <a:spLocks noGrp="1" noChangeArrowheads="1"/>
          </p:cNvSpPr>
          <p:nvPr>
            <p:ph type="body" idx="1"/>
          </p:nvPr>
        </p:nvSpPr>
        <p:spPr/>
        <p:txBody>
          <a:bodyPr/>
          <a:lstStyle/>
          <a:p>
            <a:pPr>
              <a:spcBef>
                <a:spcPts val="300"/>
              </a:spcBef>
            </a:pPr>
            <a:r>
              <a:rPr lang="en-US" altLang="en-US"/>
              <a:t>Collective Adoption Defects</a:t>
            </a:r>
          </a:p>
          <a:p>
            <a:pPr lvl="1">
              <a:spcBef>
                <a:spcPts val="300"/>
              </a:spcBef>
            </a:pPr>
            <a:r>
              <a:rPr lang="en-US" altLang="en-US">
                <a:solidFill>
                  <a:schemeClr val="tx1"/>
                </a:solidFill>
              </a:rPr>
              <a:t>At least in theory, adoption of products with network externalities can be frustrated through collective action problems.</a:t>
            </a:r>
          </a:p>
          <a:p>
            <a:pPr lvl="1">
              <a:spcBef>
                <a:spcPts val="300"/>
              </a:spcBef>
            </a:pPr>
            <a:r>
              <a:rPr lang="en-US" altLang="en-US">
                <a:solidFill>
                  <a:schemeClr val="tx1"/>
                </a:solidFill>
              </a:rPr>
              <a:t>Excess inertia: an old standard should be displaced, but isn’t.</a:t>
            </a:r>
          </a:p>
          <a:p>
            <a:pPr lvl="1">
              <a:spcBef>
                <a:spcPts val="300"/>
              </a:spcBef>
            </a:pPr>
            <a:r>
              <a:rPr lang="en-US" altLang="en-US">
                <a:solidFill>
                  <a:schemeClr val="tx1"/>
                </a:solidFill>
              </a:rPr>
              <a:t>Excess momentum: an old standard should be maintained, but is not.</a:t>
            </a:r>
          </a:p>
        </p:txBody>
      </p:sp>
    </p:spTree>
    <p:extLst>
      <p:ext uri="{BB962C8B-B14F-4D97-AF65-F5344CB8AC3E}">
        <p14:creationId xmlns:p14="http://schemas.microsoft.com/office/powerpoint/2010/main" val="10478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41057" y="6248400"/>
            <a:ext cx="498135"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0F09E7-1165-4D44-84B5-837B9B71F32C}"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altLang="en-US"/>
              <a:t>Technology Competition and Monopoly</a:t>
            </a:r>
          </a:p>
        </p:txBody>
      </p:sp>
      <p:grpSp>
        <p:nvGrpSpPr>
          <p:cNvPr id="2" name="Group 32"/>
          <p:cNvGrpSpPr>
            <a:grpSpLocks/>
          </p:cNvGrpSpPr>
          <p:nvPr/>
        </p:nvGrpSpPr>
        <p:grpSpPr bwMode="auto">
          <a:xfrm>
            <a:off x="1801813" y="4419601"/>
            <a:ext cx="2106612" cy="1890713"/>
            <a:chOff x="295834" y="2375647"/>
            <a:chExt cx="2106707" cy="1891552"/>
          </a:xfrm>
        </p:grpSpPr>
        <p:sp>
          <p:nvSpPr>
            <p:cNvPr id="26657" name="Rectangle 6"/>
            <p:cNvSpPr>
              <a:spLocks noChangeArrowheads="1"/>
            </p:cNvSpPr>
            <p:nvPr/>
          </p:nvSpPr>
          <p:spPr bwMode="auto">
            <a:xfrm>
              <a:off x="295834" y="2375647"/>
              <a:ext cx="510989" cy="510988"/>
            </a:xfrm>
            <a:prstGeom prst="rect">
              <a:avLst/>
            </a:prstGeom>
            <a:solidFill>
              <a:srgbClr val="CC00CC"/>
            </a:solidFill>
            <a:ln w="9525" algn="ctr">
              <a:solidFill>
                <a:srgbClr val="7030A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58" name="Rectangle 7"/>
            <p:cNvSpPr>
              <a:spLocks noChangeArrowheads="1"/>
            </p:cNvSpPr>
            <p:nvPr/>
          </p:nvSpPr>
          <p:spPr bwMode="auto">
            <a:xfrm>
              <a:off x="295834"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59" name="Rectangle 8"/>
            <p:cNvSpPr>
              <a:spLocks noChangeArrowheads="1"/>
            </p:cNvSpPr>
            <p:nvPr/>
          </p:nvSpPr>
          <p:spPr bwMode="auto">
            <a:xfrm>
              <a:off x="295834"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60" name="Rectangle 9"/>
            <p:cNvSpPr>
              <a:spLocks noChangeArrowheads="1"/>
            </p:cNvSpPr>
            <p:nvPr/>
          </p:nvSpPr>
          <p:spPr bwMode="auto">
            <a:xfrm>
              <a:off x="1111622" y="23756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61" name="Rectangle 10"/>
            <p:cNvSpPr>
              <a:spLocks noChangeArrowheads="1"/>
            </p:cNvSpPr>
            <p:nvPr/>
          </p:nvSpPr>
          <p:spPr bwMode="auto">
            <a:xfrm>
              <a:off x="1111622"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62" name="Rectangle 11"/>
            <p:cNvSpPr>
              <a:spLocks noChangeArrowheads="1"/>
            </p:cNvSpPr>
            <p:nvPr/>
          </p:nvSpPr>
          <p:spPr bwMode="auto">
            <a:xfrm>
              <a:off x="1111622"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63" name="Rectangle 12"/>
            <p:cNvSpPr>
              <a:spLocks noChangeArrowheads="1"/>
            </p:cNvSpPr>
            <p:nvPr/>
          </p:nvSpPr>
          <p:spPr bwMode="auto">
            <a:xfrm>
              <a:off x="1891552" y="23846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64" name="Rectangle 13"/>
            <p:cNvSpPr>
              <a:spLocks noChangeArrowheads="1"/>
            </p:cNvSpPr>
            <p:nvPr/>
          </p:nvSpPr>
          <p:spPr bwMode="auto">
            <a:xfrm>
              <a:off x="1891552" y="3074894"/>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65" name="Rectangle 14"/>
            <p:cNvSpPr>
              <a:spLocks noChangeArrowheads="1"/>
            </p:cNvSpPr>
            <p:nvPr/>
          </p:nvSpPr>
          <p:spPr bwMode="auto">
            <a:xfrm>
              <a:off x="1891552" y="37562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grpSp>
      <p:sp>
        <p:nvSpPr>
          <p:cNvPr id="16" name="Rectangle 15"/>
          <p:cNvSpPr/>
          <p:nvPr/>
        </p:nvSpPr>
        <p:spPr bwMode="auto">
          <a:xfrm>
            <a:off x="5108576" y="5135564"/>
            <a:ext cx="511175" cy="511175"/>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6632" name="Rectangle 4"/>
          <p:cNvSpPr>
            <a:spLocks noChangeArrowheads="1"/>
          </p:cNvSpPr>
          <p:nvPr/>
        </p:nvSpPr>
        <p:spPr bwMode="auto">
          <a:xfrm>
            <a:off x="2257425"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dirty="0">
                <a:solidFill>
                  <a:schemeClr val="bg1"/>
                </a:solidFill>
                <a:latin typeface="Arial" panose="020B0604020202020204" pitchFamily="34" charset="0"/>
              </a:rPr>
              <a:t>1</a:t>
            </a:r>
            <a:r>
              <a:rPr lang="en-US" altLang="en-US" sz="3600" baseline="30000" dirty="0">
                <a:solidFill>
                  <a:schemeClr val="bg1"/>
                </a:solidFill>
                <a:latin typeface="Arial" panose="020B0604020202020204" pitchFamily="34" charset="0"/>
              </a:rPr>
              <a:t>st</a:t>
            </a:r>
            <a:r>
              <a:rPr lang="en-US" altLang="en-US" sz="3600" dirty="0">
                <a:solidFill>
                  <a:schemeClr val="bg1"/>
                </a:solidFill>
                <a:latin typeface="Arial" panose="020B0604020202020204" pitchFamily="34" charset="0"/>
              </a:rPr>
              <a:t> Stage</a:t>
            </a:r>
          </a:p>
        </p:txBody>
      </p:sp>
      <p:sp>
        <p:nvSpPr>
          <p:cNvPr id="26633" name="Rectangle 4"/>
          <p:cNvSpPr>
            <a:spLocks noChangeArrowheads="1"/>
          </p:cNvSpPr>
          <p:nvPr/>
        </p:nvSpPr>
        <p:spPr bwMode="auto">
          <a:xfrm>
            <a:off x="6731000"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2</a:t>
            </a:r>
            <a:r>
              <a:rPr lang="en-US" altLang="en-US" sz="3600" baseline="30000">
                <a:solidFill>
                  <a:schemeClr val="bg1"/>
                </a:solidFill>
                <a:latin typeface="Arial" panose="020B0604020202020204" pitchFamily="34" charset="0"/>
              </a:rPr>
              <a:t>nd</a:t>
            </a:r>
            <a:r>
              <a:rPr lang="en-US" altLang="en-US" sz="3600">
                <a:solidFill>
                  <a:schemeClr val="bg1"/>
                </a:solidFill>
                <a:latin typeface="Arial" panose="020B0604020202020204" pitchFamily="34" charset="0"/>
              </a:rPr>
              <a:t> Stage</a:t>
            </a:r>
          </a:p>
        </p:txBody>
      </p:sp>
      <p:cxnSp>
        <p:nvCxnSpPr>
          <p:cNvPr id="26634" name="Straight Connector 21"/>
          <p:cNvCxnSpPr>
            <a:cxnSpLocks noChangeShapeType="1"/>
          </p:cNvCxnSpPr>
          <p:nvPr/>
        </p:nvCxnSpPr>
        <p:spPr bwMode="auto">
          <a:xfrm rot="5400000">
            <a:off x="3836988" y="3908425"/>
            <a:ext cx="4392612" cy="1588"/>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635" name="Straight Connector 23"/>
          <p:cNvCxnSpPr>
            <a:cxnSpLocks noChangeShapeType="1"/>
          </p:cNvCxnSpPr>
          <p:nvPr/>
        </p:nvCxnSpPr>
        <p:spPr bwMode="auto">
          <a:xfrm>
            <a:off x="1719264" y="3784601"/>
            <a:ext cx="8212137" cy="17463"/>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flipV="1">
            <a:off x="4068764" y="5395914"/>
            <a:ext cx="923925" cy="952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Rectangle 29"/>
          <p:cNvSpPr/>
          <p:nvPr/>
        </p:nvSpPr>
        <p:spPr bwMode="auto">
          <a:xfrm>
            <a:off x="8807451" y="5133975"/>
            <a:ext cx="511175" cy="509588"/>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31" name="Straight Arrow Connector 30"/>
          <p:cNvCxnSpPr>
            <a:cxnSpLocks noChangeShapeType="1"/>
          </p:cNvCxnSpPr>
          <p:nvPr/>
        </p:nvCxnSpPr>
        <p:spPr bwMode="auto">
          <a:xfrm flipV="1">
            <a:off x="7767639" y="5392739"/>
            <a:ext cx="923925" cy="952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26639" name="Group 39"/>
          <p:cNvGrpSpPr>
            <a:grpSpLocks/>
          </p:cNvGrpSpPr>
          <p:nvPr/>
        </p:nvGrpSpPr>
        <p:grpSpPr bwMode="auto">
          <a:xfrm>
            <a:off x="3016250" y="3065464"/>
            <a:ext cx="2133600" cy="530225"/>
            <a:chOff x="1389527" y="5118849"/>
            <a:chExt cx="2133603" cy="528915"/>
          </a:xfrm>
        </p:grpSpPr>
        <p:sp>
          <p:nvSpPr>
            <p:cNvPr id="26654" name="Rectangle 31"/>
            <p:cNvSpPr>
              <a:spLocks noChangeArrowheads="1"/>
            </p:cNvSpPr>
            <p:nvPr/>
          </p:nvSpPr>
          <p:spPr bwMode="auto">
            <a:xfrm>
              <a:off x="1389527" y="5118849"/>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4" name="Rectangle 33"/>
            <p:cNvSpPr/>
            <p:nvPr/>
          </p:nvSpPr>
          <p:spPr bwMode="auto">
            <a:xfrm>
              <a:off x="3011954" y="5136268"/>
              <a:ext cx="511176" cy="511496"/>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6656" name="Straight Arrow Connector 34"/>
            <p:cNvCxnSpPr>
              <a:cxnSpLocks noChangeShapeType="1"/>
            </p:cNvCxnSpPr>
            <p:nvPr/>
          </p:nvCxnSpPr>
          <p:spPr bwMode="auto">
            <a:xfrm flipV="1">
              <a:off x="1972236" y="5396753"/>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7" name="Group 40"/>
          <p:cNvGrpSpPr>
            <a:grpSpLocks/>
          </p:cNvGrpSpPr>
          <p:nvPr/>
        </p:nvGrpSpPr>
        <p:grpSpPr bwMode="auto">
          <a:xfrm>
            <a:off x="7277100" y="3092450"/>
            <a:ext cx="2133600" cy="528638"/>
            <a:chOff x="5771072" y="5145011"/>
            <a:chExt cx="2133603" cy="528915"/>
          </a:xfrm>
        </p:grpSpPr>
        <p:sp>
          <p:nvSpPr>
            <p:cNvPr id="26651" name="Rectangle 35"/>
            <p:cNvSpPr>
              <a:spLocks noChangeArrowheads="1"/>
            </p:cNvSpPr>
            <p:nvPr/>
          </p:nvSpPr>
          <p:spPr bwMode="auto">
            <a:xfrm>
              <a:off x="5771072" y="51450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7" name="Rectangle 36"/>
            <p:cNvSpPr/>
            <p:nvPr/>
          </p:nvSpPr>
          <p:spPr bwMode="auto">
            <a:xfrm>
              <a:off x="7393499" y="5162483"/>
              <a:ext cx="511176" cy="511443"/>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6653" name="Straight Arrow Connector 37"/>
            <p:cNvCxnSpPr>
              <a:cxnSpLocks noChangeShapeType="1"/>
            </p:cNvCxnSpPr>
            <p:nvPr/>
          </p:nvCxnSpPr>
          <p:spPr bwMode="auto">
            <a:xfrm flipV="1">
              <a:off x="6353781" y="5422915"/>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39" name="Rectangle 38"/>
          <p:cNvSpPr>
            <a:spLocks noChangeArrowheads="1"/>
          </p:cNvSpPr>
          <p:nvPr/>
        </p:nvSpPr>
        <p:spPr bwMode="auto">
          <a:xfrm>
            <a:off x="2608264" y="5108576"/>
            <a:ext cx="509587" cy="511175"/>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42" name="Rectangle 4"/>
          <p:cNvSpPr>
            <a:spLocks noChangeArrowheads="1"/>
          </p:cNvSpPr>
          <p:nvPr/>
        </p:nvSpPr>
        <p:spPr bwMode="auto">
          <a:xfrm>
            <a:off x="141057" y="2400012"/>
            <a:ext cx="4265843"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Possible Technologies</a:t>
            </a:r>
          </a:p>
        </p:txBody>
      </p:sp>
      <p:sp>
        <p:nvSpPr>
          <p:cNvPr id="26643" name="Rectangle 4"/>
          <p:cNvSpPr>
            <a:spLocks noChangeArrowheads="1"/>
          </p:cNvSpPr>
          <p:nvPr/>
        </p:nvSpPr>
        <p:spPr bwMode="auto">
          <a:xfrm>
            <a:off x="4721225" y="2400012"/>
            <a:ext cx="1085850"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SSO</a:t>
            </a:r>
          </a:p>
        </p:txBody>
      </p:sp>
      <p:sp>
        <p:nvSpPr>
          <p:cNvPr id="44" name="Rectangle 7"/>
          <p:cNvSpPr>
            <a:spLocks noChangeArrowheads="1"/>
          </p:cNvSpPr>
          <p:nvPr/>
        </p:nvSpPr>
        <p:spPr bwMode="auto">
          <a:xfrm>
            <a:off x="12018963" y="6705600"/>
            <a:ext cx="173037" cy="157162"/>
          </a:xfrm>
          <a:prstGeom prst="rect">
            <a:avLst/>
          </a:prstGeom>
          <a:solidFill>
            <a:srgbClr val="3366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6645" name="Rectangle 24"/>
          <p:cNvSpPr>
            <a:spLocks noChangeArrowheads="1"/>
          </p:cNvSpPr>
          <p:nvPr/>
        </p:nvSpPr>
        <p:spPr bwMode="auto">
          <a:xfrm>
            <a:off x="1644650" y="1738314"/>
            <a:ext cx="298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a:t>
            </a:r>
          </a:p>
        </p:txBody>
      </p:sp>
      <p:sp>
        <p:nvSpPr>
          <p:cNvPr id="26646" name="Rectangle 24"/>
          <p:cNvSpPr>
            <a:spLocks noChangeArrowheads="1"/>
          </p:cNvSpPr>
          <p:nvPr/>
        </p:nvSpPr>
        <p:spPr bwMode="auto">
          <a:xfrm>
            <a:off x="6170614" y="1738314"/>
            <a:ext cx="5413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a:t>
            </a:r>
          </a:p>
        </p:txBody>
      </p:sp>
      <p:sp>
        <p:nvSpPr>
          <p:cNvPr id="26647" name="Rectangle 24"/>
          <p:cNvSpPr>
            <a:spLocks noChangeArrowheads="1"/>
          </p:cNvSpPr>
          <p:nvPr/>
        </p:nvSpPr>
        <p:spPr bwMode="auto">
          <a:xfrm>
            <a:off x="1644650" y="3765551"/>
            <a:ext cx="641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III</a:t>
            </a:r>
          </a:p>
        </p:txBody>
      </p:sp>
      <p:sp>
        <p:nvSpPr>
          <p:cNvPr id="26648" name="Rectangle 24"/>
          <p:cNvSpPr>
            <a:spLocks noChangeArrowheads="1"/>
          </p:cNvSpPr>
          <p:nvPr/>
        </p:nvSpPr>
        <p:spPr bwMode="auto">
          <a:xfrm>
            <a:off x="6170614" y="3765551"/>
            <a:ext cx="6873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IV</a:t>
            </a:r>
          </a:p>
        </p:txBody>
      </p:sp>
      <p:sp>
        <p:nvSpPr>
          <p:cNvPr id="50" name="Right Arrow 49"/>
          <p:cNvSpPr>
            <a:spLocks noChangeArrowheads="1"/>
          </p:cNvSpPr>
          <p:nvPr/>
        </p:nvSpPr>
        <p:spPr bwMode="auto">
          <a:xfrm>
            <a:off x="5472113" y="5751513"/>
            <a:ext cx="1250950" cy="317500"/>
          </a:xfrm>
          <a:prstGeom prst="rightArrow">
            <a:avLst>
              <a:gd name="adj1" fmla="val 50000"/>
              <a:gd name="adj2" fmla="val 49980"/>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51" name="Right Arrow 50"/>
          <p:cNvSpPr>
            <a:spLocks noChangeArrowheads="1"/>
          </p:cNvSpPr>
          <p:nvPr/>
        </p:nvSpPr>
        <p:spPr bwMode="auto">
          <a:xfrm>
            <a:off x="5462588" y="3294063"/>
            <a:ext cx="1249362" cy="315912"/>
          </a:xfrm>
          <a:prstGeom prst="rightArrow">
            <a:avLst>
              <a:gd name="adj1" fmla="val 50000"/>
              <a:gd name="adj2" fmla="val 50167"/>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628748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1"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nodeType="afterGroup">
                            <p:stCondLst>
                              <p:cond delay="500"/>
                            </p:stCondLst>
                            <p:childTnLst>
                              <p:par>
                                <p:cTn id="34" presetID="63" presetClass="path" presetSubtype="0" accel="50000" decel="50000" fill="hold" grpId="0" nodeType="afterEffect">
                                  <p:stCondLst>
                                    <p:cond delay="0"/>
                                  </p:stCondLst>
                                  <p:childTnLst>
                                    <p:animMotion origin="layout" path="M -0.06602 -0.0007 L 0.37395 -0.00371 " pathEditMode="relative" rAng="0" ptsTypes="AA">
                                      <p:cBhvr>
                                        <p:cTn id="35" dur="3000" fill="hold"/>
                                        <p:tgtEl>
                                          <p:spTgt spid="39"/>
                                        </p:tgtEl>
                                        <p:attrNameLst>
                                          <p:attrName>ppt_x</p:attrName>
                                          <p:attrName>ppt_y</p:attrName>
                                        </p:attrNameLst>
                                      </p:cBhvr>
                                      <p:rCtr x="21992" y="-162"/>
                                    </p:animMotion>
                                  </p:childTnLst>
                                </p:cTn>
                              </p:par>
                              <p:par>
                                <p:cTn id="36" presetID="9"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dissolv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animBg="1"/>
      <p:bldP spid="39" grpId="0" animBg="1"/>
      <p:bldP spid="39" grpId="1" animBg="1"/>
      <p:bldP spid="44"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41057" y="6248400"/>
            <a:ext cx="498135"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C3E535F-AC90-4D62-8F87-92DC16CA4468}" type="slidenum">
              <a:rPr lang="en-US" altLang="en-US" sz="1400">
                <a:solidFill>
                  <a:srgbClr val="000066"/>
                </a:solidFill>
                <a:latin typeface="Arial" panose="020B0604020202020204" pitchFamily="34" charset="0"/>
              </a:rPr>
              <a:pPr/>
              <a:t>14</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altLang="en-US"/>
              <a:t>Is This a Market Power Problem? No</a:t>
            </a:r>
          </a:p>
        </p:txBody>
      </p:sp>
      <p:sp>
        <p:nvSpPr>
          <p:cNvPr id="27654" name="Rectangle 4"/>
          <p:cNvSpPr>
            <a:spLocks noChangeArrowheads="1"/>
          </p:cNvSpPr>
          <p:nvPr/>
        </p:nvSpPr>
        <p:spPr bwMode="auto">
          <a:xfrm>
            <a:off x="2257425"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1</a:t>
            </a:r>
            <a:r>
              <a:rPr lang="en-US" altLang="en-US" sz="3600" baseline="30000">
                <a:solidFill>
                  <a:schemeClr val="bg1"/>
                </a:solidFill>
                <a:latin typeface="Arial" panose="020B0604020202020204" pitchFamily="34" charset="0"/>
              </a:rPr>
              <a:t>st</a:t>
            </a:r>
            <a:r>
              <a:rPr lang="en-US" altLang="en-US" sz="3600">
                <a:solidFill>
                  <a:schemeClr val="bg1"/>
                </a:solidFill>
                <a:latin typeface="Arial" panose="020B0604020202020204" pitchFamily="34" charset="0"/>
              </a:rPr>
              <a:t> Stage</a:t>
            </a:r>
          </a:p>
        </p:txBody>
      </p:sp>
      <p:sp>
        <p:nvSpPr>
          <p:cNvPr id="27655" name="Rectangle 4"/>
          <p:cNvSpPr>
            <a:spLocks noChangeArrowheads="1"/>
          </p:cNvSpPr>
          <p:nvPr/>
        </p:nvSpPr>
        <p:spPr bwMode="auto">
          <a:xfrm>
            <a:off x="6731000"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2</a:t>
            </a:r>
            <a:r>
              <a:rPr lang="en-US" altLang="en-US" sz="3600" baseline="30000">
                <a:solidFill>
                  <a:schemeClr val="bg1"/>
                </a:solidFill>
                <a:latin typeface="Arial" panose="020B0604020202020204" pitchFamily="34" charset="0"/>
              </a:rPr>
              <a:t>nd</a:t>
            </a:r>
            <a:r>
              <a:rPr lang="en-US" altLang="en-US" sz="3600">
                <a:solidFill>
                  <a:schemeClr val="bg1"/>
                </a:solidFill>
                <a:latin typeface="Arial" panose="020B0604020202020204" pitchFamily="34" charset="0"/>
              </a:rPr>
              <a:t> Stage</a:t>
            </a:r>
          </a:p>
        </p:txBody>
      </p:sp>
      <p:cxnSp>
        <p:nvCxnSpPr>
          <p:cNvPr id="27656" name="Straight Connector 21"/>
          <p:cNvCxnSpPr>
            <a:cxnSpLocks noChangeShapeType="1"/>
          </p:cNvCxnSpPr>
          <p:nvPr/>
        </p:nvCxnSpPr>
        <p:spPr bwMode="auto">
          <a:xfrm rot="5400000">
            <a:off x="3836988" y="3908425"/>
            <a:ext cx="4392612" cy="1588"/>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7657" name="Group 39"/>
          <p:cNvGrpSpPr>
            <a:grpSpLocks/>
          </p:cNvGrpSpPr>
          <p:nvPr/>
        </p:nvGrpSpPr>
        <p:grpSpPr bwMode="auto">
          <a:xfrm>
            <a:off x="3016250" y="3065464"/>
            <a:ext cx="2133600" cy="530225"/>
            <a:chOff x="1389527" y="5118849"/>
            <a:chExt cx="2133603" cy="528915"/>
          </a:xfrm>
        </p:grpSpPr>
        <p:sp>
          <p:nvSpPr>
            <p:cNvPr id="27668" name="Rectangle 31"/>
            <p:cNvSpPr>
              <a:spLocks noChangeArrowheads="1"/>
            </p:cNvSpPr>
            <p:nvPr/>
          </p:nvSpPr>
          <p:spPr bwMode="auto">
            <a:xfrm>
              <a:off x="1389527" y="5118849"/>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4" name="Rectangle 33"/>
            <p:cNvSpPr/>
            <p:nvPr/>
          </p:nvSpPr>
          <p:spPr bwMode="auto">
            <a:xfrm>
              <a:off x="3011954" y="5136268"/>
              <a:ext cx="511176" cy="511496"/>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7670" name="Straight Arrow Connector 34"/>
            <p:cNvCxnSpPr>
              <a:cxnSpLocks noChangeShapeType="1"/>
            </p:cNvCxnSpPr>
            <p:nvPr/>
          </p:nvCxnSpPr>
          <p:spPr bwMode="auto">
            <a:xfrm flipV="1">
              <a:off x="1972236" y="5396753"/>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27658" name="Group 40"/>
          <p:cNvGrpSpPr>
            <a:grpSpLocks/>
          </p:cNvGrpSpPr>
          <p:nvPr/>
        </p:nvGrpSpPr>
        <p:grpSpPr bwMode="auto">
          <a:xfrm>
            <a:off x="7277100" y="3092450"/>
            <a:ext cx="2133600" cy="528638"/>
            <a:chOff x="5771072" y="5145011"/>
            <a:chExt cx="2133603" cy="528915"/>
          </a:xfrm>
        </p:grpSpPr>
        <p:sp>
          <p:nvSpPr>
            <p:cNvPr id="27665" name="Rectangle 35"/>
            <p:cNvSpPr>
              <a:spLocks noChangeArrowheads="1"/>
            </p:cNvSpPr>
            <p:nvPr/>
          </p:nvSpPr>
          <p:spPr bwMode="auto">
            <a:xfrm>
              <a:off x="5771072" y="51450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7" name="Rectangle 36"/>
            <p:cNvSpPr/>
            <p:nvPr/>
          </p:nvSpPr>
          <p:spPr bwMode="auto">
            <a:xfrm>
              <a:off x="7393499" y="5162483"/>
              <a:ext cx="511176" cy="511443"/>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7667" name="Straight Arrow Connector 37"/>
            <p:cNvCxnSpPr>
              <a:cxnSpLocks noChangeShapeType="1"/>
            </p:cNvCxnSpPr>
            <p:nvPr/>
          </p:nvCxnSpPr>
          <p:spPr bwMode="auto">
            <a:xfrm flipV="1">
              <a:off x="6353781" y="5422915"/>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27659" name="Rectangle 4"/>
          <p:cNvSpPr>
            <a:spLocks noChangeArrowheads="1"/>
          </p:cNvSpPr>
          <p:nvPr/>
        </p:nvSpPr>
        <p:spPr bwMode="auto">
          <a:xfrm>
            <a:off x="141057" y="2400012"/>
            <a:ext cx="4265843"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Possible Technologies</a:t>
            </a:r>
          </a:p>
        </p:txBody>
      </p:sp>
      <p:sp>
        <p:nvSpPr>
          <p:cNvPr id="27660" name="Rectangle 4"/>
          <p:cNvSpPr>
            <a:spLocks noChangeArrowheads="1"/>
          </p:cNvSpPr>
          <p:nvPr/>
        </p:nvSpPr>
        <p:spPr bwMode="auto">
          <a:xfrm>
            <a:off x="4721225" y="2400012"/>
            <a:ext cx="1085850"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SSO</a:t>
            </a:r>
          </a:p>
        </p:txBody>
      </p:sp>
      <p:sp>
        <p:nvSpPr>
          <p:cNvPr id="27661" name="Rectangle 24"/>
          <p:cNvSpPr>
            <a:spLocks noChangeArrowheads="1"/>
          </p:cNvSpPr>
          <p:nvPr/>
        </p:nvSpPr>
        <p:spPr bwMode="auto">
          <a:xfrm>
            <a:off x="1644650" y="1738314"/>
            <a:ext cx="298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a:t>
            </a:r>
          </a:p>
        </p:txBody>
      </p:sp>
      <p:sp>
        <p:nvSpPr>
          <p:cNvPr id="27662" name="Rectangle 24"/>
          <p:cNvSpPr>
            <a:spLocks noChangeArrowheads="1"/>
          </p:cNvSpPr>
          <p:nvPr/>
        </p:nvSpPr>
        <p:spPr bwMode="auto">
          <a:xfrm>
            <a:off x="6170614" y="1738314"/>
            <a:ext cx="5413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a:t>
            </a:r>
          </a:p>
        </p:txBody>
      </p:sp>
      <p:sp>
        <p:nvSpPr>
          <p:cNvPr id="27663" name="Right Arrow 50"/>
          <p:cNvSpPr>
            <a:spLocks noChangeArrowheads="1"/>
          </p:cNvSpPr>
          <p:nvPr/>
        </p:nvSpPr>
        <p:spPr bwMode="auto">
          <a:xfrm>
            <a:off x="5462588" y="3294063"/>
            <a:ext cx="1249362" cy="315912"/>
          </a:xfrm>
          <a:prstGeom prst="rightArrow">
            <a:avLst>
              <a:gd name="adj1" fmla="val 50000"/>
              <a:gd name="adj2" fmla="val 50167"/>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7664" name="Rectangle 4"/>
          <p:cNvSpPr>
            <a:spLocks noChangeArrowheads="1"/>
          </p:cNvSpPr>
          <p:nvPr/>
        </p:nvSpPr>
        <p:spPr bwMode="auto">
          <a:xfrm>
            <a:off x="1850634" y="4652516"/>
            <a:ext cx="8363732" cy="1077218"/>
          </a:xfrm>
          <a:prstGeom prst="rect">
            <a:avLst/>
          </a:prstGeom>
          <a:solidFill>
            <a:schemeClr val="accent4">
              <a:lumMod val="50000"/>
              <a:lumOff val="50000"/>
            </a:schemeClr>
          </a:solidFill>
          <a:ln w="9525">
            <a:solidFill>
              <a:schemeClr val="tx1"/>
            </a:solidFill>
            <a:miter lim="800000"/>
            <a:headEnd/>
            <a:tailEnd/>
          </a:ln>
        </p:spPr>
        <p:txBody>
          <a:bodyPr wrap="square" anchor="ctr">
            <a:spAutoFit/>
          </a:bodyPr>
          <a:lstStyle>
            <a:lvl1pPr marL="457200" indent="-457200">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indent="0"/>
            <a:r>
              <a:rPr lang="en-US" altLang="en-US" sz="3200" dirty="0">
                <a:solidFill>
                  <a:schemeClr val="bg1"/>
                </a:solidFill>
                <a:latin typeface="Arial" panose="020B0604020202020204" pitchFamily="34" charset="0"/>
              </a:rPr>
              <a:t>Purpose of patents is to </a:t>
            </a:r>
            <a:r>
              <a:rPr lang="en-US" altLang="en-US" sz="3200" dirty="0" err="1">
                <a:solidFill>
                  <a:schemeClr val="bg1"/>
                </a:solidFill>
                <a:latin typeface="Arial" panose="020B0604020202020204" pitchFamily="34" charset="0"/>
              </a:rPr>
              <a:t>propertize</a:t>
            </a:r>
            <a:r>
              <a:rPr lang="en-US" altLang="en-US" sz="3200" dirty="0">
                <a:solidFill>
                  <a:schemeClr val="bg1"/>
                </a:solidFill>
                <a:latin typeface="Arial" panose="020B0604020202020204" pitchFamily="34" charset="0"/>
              </a:rPr>
              <a:t> inventions and create power to exclude</a:t>
            </a:r>
          </a:p>
        </p:txBody>
      </p:sp>
    </p:spTree>
    <p:extLst>
      <p:ext uri="{BB962C8B-B14F-4D97-AF65-F5344CB8AC3E}">
        <p14:creationId xmlns:p14="http://schemas.microsoft.com/office/powerpoint/2010/main" val="57820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41057" y="6248400"/>
            <a:ext cx="498135"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C3E535F-AC90-4D62-8F87-92DC16CA4468}" type="slidenum">
              <a:rPr lang="en-US" altLang="en-US" sz="1400">
                <a:solidFill>
                  <a:srgbClr val="000066"/>
                </a:solidFill>
                <a:latin typeface="Arial" panose="020B0604020202020204" pitchFamily="34" charset="0"/>
              </a:rPr>
              <a:pPr/>
              <a:t>15</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altLang="en-US"/>
              <a:t>Is This a Market Power Problem? No</a:t>
            </a:r>
          </a:p>
        </p:txBody>
      </p:sp>
      <p:sp>
        <p:nvSpPr>
          <p:cNvPr id="27654" name="Rectangle 4"/>
          <p:cNvSpPr>
            <a:spLocks noChangeArrowheads="1"/>
          </p:cNvSpPr>
          <p:nvPr/>
        </p:nvSpPr>
        <p:spPr bwMode="auto">
          <a:xfrm>
            <a:off x="2257425"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1</a:t>
            </a:r>
            <a:r>
              <a:rPr lang="en-US" altLang="en-US" sz="3600" baseline="30000">
                <a:solidFill>
                  <a:schemeClr val="bg1"/>
                </a:solidFill>
                <a:latin typeface="Arial" panose="020B0604020202020204" pitchFamily="34" charset="0"/>
              </a:rPr>
              <a:t>st</a:t>
            </a:r>
            <a:r>
              <a:rPr lang="en-US" altLang="en-US" sz="3600">
                <a:solidFill>
                  <a:schemeClr val="bg1"/>
                </a:solidFill>
                <a:latin typeface="Arial" panose="020B0604020202020204" pitchFamily="34" charset="0"/>
              </a:rPr>
              <a:t> Stage</a:t>
            </a:r>
          </a:p>
        </p:txBody>
      </p:sp>
      <p:sp>
        <p:nvSpPr>
          <p:cNvPr id="27655" name="Rectangle 4"/>
          <p:cNvSpPr>
            <a:spLocks noChangeArrowheads="1"/>
          </p:cNvSpPr>
          <p:nvPr/>
        </p:nvSpPr>
        <p:spPr bwMode="auto">
          <a:xfrm>
            <a:off x="6731000"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2</a:t>
            </a:r>
            <a:r>
              <a:rPr lang="en-US" altLang="en-US" sz="3600" baseline="30000">
                <a:solidFill>
                  <a:schemeClr val="bg1"/>
                </a:solidFill>
                <a:latin typeface="Arial" panose="020B0604020202020204" pitchFamily="34" charset="0"/>
              </a:rPr>
              <a:t>nd</a:t>
            </a:r>
            <a:r>
              <a:rPr lang="en-US" altLang="en-US" sz="3600">
                <a:solidFill>
                  <a:schemeClr val="bg1"/>
                </a:solidFill>
                <a:latin typeface="Arial" panose="020B0604020202020204" pitchFamily="34" charset="0"/>
              </a:rPr>
              <a:t> Stage</a:t>
            </a:r>
          </a:p>
        </p:txBody>
      </p:sp>
      <p:cxnSp>
        <p:nvCxnSpPr>
          <p:cNvPr id="27656" name="Straight Connector 21"/>
          <p:cNvCxnSpPr>
            <a:cxnSpLocks noChangeShapeType="1"/>
          </p:cNvCxnSpPr>
          <p:nvPr/>
        </p:nvCxnSpPr>
        <p:spPr bwMode="auto">
          <a:xfrm rot="5400000">
            <a:off x="3836988" y="3908425"/>
            <a:ext cx="4392612" cy="1588"/>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7657" name="Group 39"/>
          <p:cNvGrpSpPr>
            <a:grpSpLocks/>
          </p:cNvGrpSpPr>
          <p:nvPr/>
        </p:nvGrpSpPr>
        <p:grpSpPr bwMode="auto">
          <a:xfrm>
            <a:off x="3016250" y="3065464"/>
            <a:ext cx="2133600" cy="530225"/>
            <a:chOff x="1389527" y="5118849"/>
            <a:chExt cx="2133603" cy="528915"/>
          </a:xfrm>
        </p:grpSpPr>
        <p:sp>
          <p:nvSpPr>
            <p:cNvPr id="27668" name="Rectangle 31"/>
            <p:cNvSpPr>
              <a:spLocks noChangeArrowheads="1"/>
            </p:cNvSpPr>
            <p:nvPr/>
          </p:nvSpPr>
          <p:spPr bwMode="auto">
            <a:xfrm>
              <a:off x="1389527" y="5118849"/>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4" name="Rectangle 33"/>
            <p:cNvSpPr/>
            <p:nvPr/>
          </p:nvSpPr>
          <p:spPr bwMode="auto">
            <a:xfrm>
              <a:off x="3011954" y="5136268"/>
              <a:ext cx="511176" cy="511496"/>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7670" name="Straight Arrow Connector 34"/>
            <p:cNvCxnSpPr>
              <a:cxnSpLocks noChangeShapeType="1"/>
            </p:cNvCxnSpPr>
            <p:nvPr/>
          </p:nvCxnSpPr>
          <p:spPr bwMode="auto">
            <a:xfrm flipV="1">
              <a:off x="1972236" y="5396753"/>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27658" name="Group 40"/>
          <p:cNvGrpSpPr>
            <a:grpSpLocks/>
          </p:cNvGrpSpPr>
          <p:nvPr/>
        </p:nvGrpSpPr>
        <p:grpSpPr bwMode="auto">
          <a:xfrm>
            <a:off x="7277100" y="3092450"/>
            <a:ext cx="2133600" cy="528638"/>
            <a:chOff x="5771072" y="5145011"/>
            <a:chExt cx="2133603" cy="528915"/>
          </a:xfrm>
        </p:grpSpPr>
        <p:sp>
          <p:nvSpPr>
            <p:cNvPr id="27665" name="Rectangle 35"/>
            <p:cNvSpPr>
              <a:spLocks noChangeArrowheads="1"/>
            </p:cNvSpPr>
            <p:nvPr/>
          </p:nvSpPr>
          <p:spPr bwMode="auto">
            <a:xfrm>
              <a:off x="5771072" y="51450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7" name="Rectangle 36"/>
            <p:cNvSpPr/>
            <p:nvPr/>
          </p:nvSpPr>
          <p:spPr bwMode="auto">
            <a:xfrm>
              <a:off x="7393499" y="5162483"/>
              <a:ext cx="511176" cy="511443"/>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7667" name="Straight Arrow Connector 37"/>
            <p:cNvCxnSpPr>
              <a:cxnSpLocks noChangeShapeType="1"/>
            </p:cNvCxnSpPr>
            <p:nvPr/>
          </p:nvCxnSpPr>
          <p:spPr bwMode="auto">
            <a:xfrm flipV="1">
              <a:off x="6353781" y="5422915"/>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27659" name="Rectangle 4"/>
          <p:cNvSpPr>
            <a:spLocks noChangeArrowheads="1"/>
          </p:cNvSpPr>
          <p:nvPr/>
        </p:nvSpPr>
        <p:spPr bwMode="auto">
          <a:xfrm>
            <a:off x="141057" y="2400012"/>
            <a:ext cx="4265843"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Possible Technologies</a:t>
            </a:r>
          </a:p>
        </p:txBody>
      </p:sp>
      <p:sp>
        <p:nvSpPr>
          <p:cNvPr id="27660" name="Rectangle 4"/>
          <p:cNvSpPr>
            <a:spLocks noChangeArrowheads="1"/>
          </p:cNvSpPr>
          <p:nvPr/>
        </p:nvSpPr>
        <p:spPr bwMode="auto">
          <a:xfrm>
            <a:off x="4721225" y="2400012"/>
            <a:ext cx="1085850"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SSO</a:t>
            </a:r>
          </a:p>
        </p:txBody>
      </p:sp>
      <p:sp>
        <p:nvSpPr>
          <p:cNvPr id="27661" name="Rectangle 24"/>
          <p:cNvSpPr>
            <a:spLocks noChangeArrowheads="1"/>
          </p:cNvSpPr>
          <p:nvPr/>
        </p:nvSpPr>
        <p:spPr bwMode="auto">
          <a:xfrm>
            <a:off x="1644650" y="1738314"/>
            <a:ext cx="298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a:t>
            </a:r>
          </a:p>
        </p:txBody>
      </p:sp>
      <p:sp>
        <p:nvSpPr>
          <p:cNvPr id="27662" name="Rectangle 24"/>
          <p:cNvSpPr>
            <a:spLocks noChangeArrowheads="1"/>
          </p:cNvSpPr>
          <p:nvPr/>
        </p:nvSpPr>
        <p:spPr bwMode="auto">
          <a:xfrm>
            <a:off x="6170614" y="1738314"/>
            <a:ext cx="5413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a:t>
            </a:r>
          </a:p>
        </p:txBody>
      </p:sp>
      <p:sp>
        <p:nvSpPr>
          <p:cNvPr id="27663" name="Right Arrow 50"/>
          <p:cNvSpPr>
            <a:spLocks noChangeArrowheads="1"/>
          </p:cNvSpPr>
          <p:nvPr/>
        </p:nvSpPr>
        <p:spPr bwMode="auto">
          <a:xfrm>
            <a:off x="5462588" y="3294063"/>
            <a:ext cx="1249362" cy="315912"/>
          </a:xfrm>
          <a:prstGeom prst="rightArrow">
            <a:avLst>
              <a:gd name="adj1" fmla="val 50000"/>
              <a:gd name="adj2" fmla="val 50167"/>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7664" name="Rectangle 4"/>
          <p:cNvSpPr>
            <a:spLocks noChangeArrowheads="1"/>
          </p:cNvSpPr>
          <p:nvPr/>
        </p:nvSpPr>
        <p:spPr bwMode="auto">
          <a:xfrm>
            <a:off x="421164" y="4610239"/>
            <a:ext cx="11332210" cy="1569660"/>
          </a:xfrm>
          <a:prstGeom prst="rect">
            <a:avLst/>
          </a:prstGeom>
          <a:solidFill>
            <a:schemeClr val="accent4">
              <a:lumMod val="50000"/>
              <a:lumOff val="50000"/>
            </a:schemeClr>
          </a:solidFill>
          <a:ln w="9525">
            <a:solidFill>
              <a:schemeClr val="tx1"/>
            </a:solidFill>
            <a:miter lim="800000"/>
            <a:headEnd/>
            <a:tailEnd/>
          </a:ln>
        </p:spPr>
        <p:txBody>
          <a:bodyPr wrap="square" anchor="ctr">
            <a:spAutoFit/>
          </a:bodyPr>
          <a:lstStyle>
            <a:lvl1pPr marL="457200" indent="-457200">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indent="0"/>
            <a:r>
              <a:rPr lang="en-US" altLang="en-US" sz="3200" dirty="0">
                <a:solidFill>
                  <a:schemeClr val="bg1"/>
                </a:solidFill>
                <a:latin typeface="Arial" panose="020B0604020202020204" pitchFamily="34" charset="0"/>
              </a:rPr>
              <a:t>Market-power rules (antitrust and network industries type regulation) should respect legitimately obtained property rights, including those that give rise to market power</a:t>
            </a:r>
          </a:p>
        </p:txBody>
      </p:sp>
    </p:spTree>
    <p:extLst>
      <p:ext uri="{BB962C8B-B14F-4D97-AF65-F5344CB8AC3E}">
        <p14:creationId xmlns:p14="http://schemas.microsoft.com/office/powerpoint/2010/main" val="66506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41057" y="6248400"/>
            <a:ext cx="498135"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C3E535F-AC90-4D62-8F87-92DC16CA4468}" type="slidenum">
              <a:rPr lang="en-US" altLang="en-US" sz="1400">
                <a:solidFill>
                  <a:srgbClr val="000066"/>
                </a:solidFill>
                <a:latin typeface="Arial" panose="020B0604020202020204" pitchFamily="34" charset="0"/>
              </a:rPr>
              <a:pPr/>
              <a:t>16</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altLang="en-US"/>
              <a:t>Is This a Market Power Problem? No</a:t>
            </a:r>
          </a:p>
        </p:txBody>
      </p:sp>
      <p:sp>
        <p:nvSpPr>
          <p:cNvPr id="27654" name="Rectangle 4"/>
          <p:cNvSpPr>
            <a:spLocks noChangeArrowheads="1"/>
          </p:cNvSpPr>
          <p:nvPr/>
        </p:nvSpPr>
        <p:spPr bwMode="auto">
          <a:xfrm>
            <a:off x="2257425"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1</a:t>
            </a:r>
            <a:r>
              <a:rPr lang="en-US" altLang="en-US" sz="3600" baseline="30000">
                <a:solidFill>
                  <a:schemeClr val="bg1"/>
                </a:solidFill>
                <a:latin typeface="Arial" panose="020B0604020202020204" pitchFamily="34" charset="0"/>
              </a:rPr>
              <a:t>st</a:t>
            </a:r>
            <a:r>
              <a:rPr lang="en-US" altLang="en-US" sz="3600">
                <a:solidFill>
                  <a:schemeClr val="bg1"/>
                </a:solidFill>
                <a:latin typeface="Arial" panose="020B0604020202020204" pitchFamily="34" charset="0"/>
              </a:rPr>
              <a:t> Stage</a:t>
            </a:r>
          </a:p>
        </p:txBody>
      </p:sp>
      <p:sp>
        <p:nvSpPr>
          <p:cNvPr id="27655" name="Rectangle 4"/>
          <p:cNvSpPr>
            <a:spLocks noChangeArrowheads="1"/>
          </p:cNvSpPr>
          <p:nvPr/>
        </p:nvSpPr>
        <p:spPr bwMode="auto">
          <a:xfrm>
            <a:off x="6731000"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2</a:t>
            </a:r>
            <a:r>
              <a:rPr lang="en-US" altLang="en-US" sz="3600" baseline="30000">
                <a:solidFill>
                  <a:schemeClr val="bg1"/>
                </a:solidFill>
                <a:latin typeface="Arial" panose="020B0604020202020204" pitchFamily="34" charset="0"/>
              </a:rPr>
              <a:t>nd</a:t>
            </a:r>
            <a:r>
              <a:rPr lang="en-US" altLang="en-US" sz="3600">
                <a:solidFill>
                  <a:schemeClr val="bg1"/>
                </a:solidFill>
                <a:latin typeface="Arial" panose="020B0604020202020204" pitchFamily="34" charset="0"/>
              </a:rPr>
              <a:t> Stage</a:t>
            </a:r>
          </a:p>
        </p:txBody>
      </p:sp>
      <p:cxnSp>
        <p:nvCxnSpPr>
          <p:cNvPr id="27656" name="Straight Connector 21"/>
          <p:cNvCxnSpPr>
            <a:cxnSpLocks noChangeShapeType="1"/>
          </p:cNvCxnSpPr>
          <p:nvPr/>
        </p:nvCxnSpPr>
        <p:spPr bwMode="auto">
          <a:xfrm rot="5400000">
            <a:off x="3836988" y="3908425"/>
            <a:ext cx="4392612" cy="1588"/>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7657" name="Group 39"/>
          <p:cNvGrpSpPr>
            <a:grpSpLocks/>
          </p:cNvGrpSpPr>
          <p:nvPr/>
        </p:nvGrpSpPr>
        <p:grpSpPr bwMode="auto">
          <a:xfrm>
            <a:off x="3016250" y="3065464"/>
            <a:ext cx="2133600" cy="530225"/>
            <a:chOff x="1389527" y="5118849"/>
            <a:chExt cx="2133603" cy="528915"/>
          </a:xfrm>
        </p:grpSpPr>
        <p:sp>
          <p:nvSpPr>
            <p:cNvPr id="27668" name="Rectangle 31"/>
            <p:cNvSpPr>
              <a:spLocks noChangeArrowheads="1"/>
            </p:cNvSpPr>
            <p:nvPr/>
          </p:nvSpPr>
          <p:spPr bwMode="auto">
            <a:xfrm>
              <a:off x="1389527" y="5118849"/>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4" name="Rectangle 33"/>
            <p:cNvSpPr/>
            <p:nvPr/>
          </p:nvSpPr>
          <p:spPr bwMode="auto">
            <a:xfrm>
              <a:off x="3011954" y="5136268"/>
              <a:ext cx="511176" cy="511496"/>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7670" name="Straight Arrow Connector 34"/>
            <p:cNvCxnSpPr>
              <a:cxnSpLocks noChangeShapeType="1"/>
            </p:cNvCxnSpPr>
            <p:nvPr/>
          </p:nvCxnSpPr>
          <p:spPr bwMode="auto">
            <a:xfrm flipV="1">
              <a:off x="1972236" y="5396753"/>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27658" name="Group 40"/>
          <p:cNvGrpSpPr>
            <a:grpSpLocks/>
          </p:cNvGrpSpPr>
          <p:nvPr/>
        </p:nvGrpSpPr>
        <p:grpSpPr bwMode="auto">
          <a:xfrm>
            <a:off x="7277100" y="3092450"/>
            <a:ext cx="2133600" cy="528638"/>
            <a:chOff x="5771072" y="5145011"/>
            <a:chExt cx="2133603" cy="528915"/>
          </a:xfrm>
        </p:grpSpPr>
        <p:sp>
          <p:nvSpPr>
            <p:cNvPr id="27665" name="Rectangle 35"/>
            <p:cNvSpPr>
              <a:spLocks noChangeArrowheads="1"/>
            </p:cNvSpPr>
            <p:nvPr/>
          </p:nvSpPr>
          <p:spPr bwMode="auto">
            <a:xfrm>
              <a:off x="5771072" y="51450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37" name="Rectangle 36"/>
            <p:cNvSpPr/>
            <p:nvPr/>
          </p:nvSpPr>
          <p:spPr bwMode="auto">
            <a:xfrm>
              <a:off x="7393499" y="5162483"/>
              <a:ext cx="511176" cy="511443"/>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7667" name="Straight Arrow Connector 37"/>
            <p:cNvCxnSpPr>
              <a:cxnSpLocks noChangeShapeType="1"/>
            </p:cNvCxnSpPr>
            <p:nvPr/>
          </p:nvCxnSpPr>
          <p:spPr bwMode="auto">
            <a:xfrm flipV="1">
              <a:off x="6353781" y="5422915"/>
              <a:ext cx="923365" cy="896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27659" name="Rectangle 4"/>
          <p:cNvSpPr>
            <a:spLocks noChangeArrowheads="1"/>
          </p:cNvSpPr>
          <p:nvPr/>
        </p:nvSpPr>
        <p:spPr bwMode="auto">
          <a:xfrm>
            <a:off x="179388" y="2400012"/>
            <a:ext cx="4227512"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Possible Technologies</a:t>
            </a:r>
          </a:p>
        </p:txBody>
      </p:sp>
      <p:sp>
        <p:nvSpPr>
          <p:cNvPr id="27660" name="Rectangle 4"/>
          <p:cNvSpPr>
            <a:spLocks noChangeArrowheads="1"/>
          </p:cNvSpPr>
          <p:nvPr/>
        </p:nvSpPr>
        <p:spPr bwMode="auto">
          <a:xfrm>
            <a:off x="4721225" y="2400012"/>
            <a:ext cx="1085850"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SSO</a:t>
            </a:r>
          </a:p>
        </p:txBody>
      </p:sp>
      <p:sp>
        <p:nvSpPr>
          <p:cNvPr id="27661" name="Rectangle 24"/>
          <p:cNvSpPr>
            <a:spLocks noChangeArrowheads="1"/>
          </p:cNvSpPr>
          <p:nvPr/>
        </p:nvSpPr>
        <p:spPr bwMode="auto">
          <a:xfrm>
            <a:off x="1644650" y="1738314"/>
            <a:ext cx="298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a:t>
            </a:r>
          </a:p>
        </p:txBody>
      </p:sp>
      <p:sp>
        <p:nvSpPr>
          <p:cNvPr id="27662" name="Rectangle 24"/>
          <p:cNvSpPr>
            <a:spLocks noChangeArrowheads="1"/>
          </p:cNvSpPr>
          <p:nvPr/>
        </p:nvSpPr>
        <p:spPr bwMode="auto">
          <a:xfrm>
            <a:off x="6170614" y="1738314"/>
            <a:ext cx="5413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a:t>
            </a:r>
          </a:p>
        </p:txBody>
      </p:sp>
      <p:sp>
        <p:nvSpPr>
          <p:cNvPr id="27663" name="Right Arrow 50"/>
          <p:cNvSpPr>
            <a:spLocks noChangeArrowheads="1"/>
          </p:cNvSpPr>
          <p:nvPr/>
        </p:nvSpPr>
        <p:spPr bwMode="auto">
          <a:xfrm>
            <a:off x="5462588" y="3294063"/>
            <a:ext cx="1249362" cy="315912"/>
          </a:xfrm>
          <a:prstGeom prst="rightArrow">
            <a:avLst>
              <a:gd name="adj1" fmla="val 50000"/>
              <a:gd name="adj2" fmla="val 50167"/>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7664" name="Rectangle 4"/>
          <p:cNvSpPr>
            <a:spLocks noChangeArrowheads="1"/>
          </p:cNvSpPr>
          <p:nvPr/>
        </p:nvSpPr>
        <p:spPr bwMode="auto">
          <a:xfrm>
            <a:off x="1496992" y="4885084"/>
            <a:ext cx="8413207" cy="1077218"/>
          </a:xfrm>
          <a:prstGeom prst="rect">
            <a:avLst/>
          </a:prstGeom>
          <a:solidFill>
            <a:schemeClr val="accent4">
              <a:lumMod val="50000"/>
              <a:lumOff val="50000"/>
            </a:schemeClr>
          </a:solidFill>
          <a:ln w="9525">
            <a:solidFill>
              <a:schemeClr val="tx1"/>
            </a:solidFill>
            <a:miter lim="800000"/>
            <a:headEnd/>
            <a:tailEnd/>
          </a:ln>
        </p:spPr>
        <p:txBody>
          <a:bodyPr wrap="square" anchor="ctr">
            <a:spAutoFit/>
          </a:bodyPr>
          <a:lstStyle>
            <a:lvl1pPr marL="457200" indent="-457200">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indent="0"/>
            <a:r>
              <a:rPr lang="en-US" altLang="en-US" sz="3200" dirty="0">
                <a:solidFill>
                  <a:schemeClr val="bg1"/>
                </a:solidFill>
                <a:latin typeface="Arial" panose="020B0604020202020204" pitchFamily="34" charset="0"/>
              </a:rPr>
              <a:t>Exercise of market power here through patent shouldn’t give rise to market power regulation</a:t>
            </a:r>
          </a:p>
        </p:txBody>
      </p:sp>
    </p:spTree>
    <p:extLst>
      <p:ext uri="{BB962C8B-B14F-4D97-AF65-F5344CB8AC3E}">
        <p14:creationId xmlns:p14="http://schemas.microsoft.com/office/powerpoint/2010/main" val="408270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41057" y="6248400"/>
            <a:ext cx="498135"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F69A91-254D-49C3-B9A6-5BEB8B15FD23}"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altLang="en-US"/>
              <a:t>Is This a Market Power Problem? No</a:t>
            </a:r>
          </a:p>
        </p:txBody>
      </p:sp>
      <p:grpSp>
        <p:nvGrpSpPr>
          <p:cNvPr id="28678" name="Group 32"/>
          <p:cNvGrpSpPr>
            <a:grpSpLocks/>
          </p:cNvGrpSpPr>
          <p:nvPr/>
        </p:nvGrpSpPr>
        <p:grpSpPr bwMode="auto">
          <a:xfrm>
            <a:off x="1801813" y="3000375"/>
            <a:ext cx="2106612" cy="1892300"/>
            <a:chOff x="295834" y="2375647"/>
            <a:chExt cx="2106707" cy="1891552"/>
          </a:xfrm>
        </p:grpSpPr>
        <p:sp>
          <p:nvSpPr>
            <p:cNvPr id="28694" name="Rectangle 6"/>
            <p:cNvSpPr>
              <a:spLocks noChangeArrowheads="1"/>
            </p:cNvSpPr>
            <p:nvPr/>
          </p:nvSpPr>
          <p:spPr bwMode="auto">
            <a:xfrm>
              <a:off x="295834" y="2375647"/>
              <a:ext cx="510989" cy="510988"/>
            </a:xfrm>
            <a:prstGeom prst="rect">
              <a:avLst/>
            </a:prstGeom>
            <a:solidFill>
              <a:srgbClr val="CC00CC"/>
            </a:solidFill>
            <a:ln w="9525" algn="ctr">
              <a:solidFill>
                <a:srgbClr val="7030A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5" name="Rectangle 7"/>
            <p:cNvSpPr>
              <a:spLocks noChangeArrowheads="1"/>
            </p:cNvSpPr>
            <p:nvPr/>
          </p:nvSpPr>
          <p:spPr bwMode="auto">
            <a:xfrm>
              <a:off x="295834"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6" name="Rectangle 8"/>
            <p:cNvSpPr>
              <a:spLocks noChangeArrowheads="1"/>
            </p:cNvSpPr>
            <p:nvPr/>
          </p:nvSpPr>
          <p:spPr bwMode="auto">
            <a:xfrm>
              <a:off x="295834"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7" name="Rectangle 9"/>
            <p:cNvSpPr>
              <a:spLocks noChangeArrowheads="1"/>
            </p:cNvSpPr>
            <p:nvPr/>
          </p:nvSpPr>
          <p:spPr bwMode="auto">
            <a:xfrm>
              <a:off x="1111622" y="23756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8" name="Rectangle 10"/>
            <p:cNvSpPr>
              <a:spLocks noChangeArrowheads="1"/>
            </p:cNvSpPr>
            <p:nvPr/>
          </p:nvSpPr>
          <p:spPr bwMode="auto">
            <a:xfrm>
              <a:off x="1111622"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9" name="Rectangle 11"/>
            <p:cNvSpPr>
              <a:spLocks noChangeArrowheads="1"/>
            </p:cNvSpPr>
            <p:nvPr/>
          </p:nvSpPr>
          <p:spPr bwMode="auto">
            <a:xfrm>
              <a:off x="1111622"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0" name="Rectangle 12"/>
            <p:cNvSpPr>
              <a:spLocks noChangeArrowheads="1"/>
            </p:cNvSpPr>
            <p:nvPr/>
          </p:nvSpPr>
          <p:spPr bwMode="auto">
            <a:xfrm>
              <a:off x="1891552" y="23846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1" name="Rectangle 13"/>
            <p:cNvSpPr>
              <a:spLocks noChangeArrowheads="1"/>
            </p:cNvSpPr>
            <p:nvPr/>
          </p:nvSpPr>
          <p:spPr bwMode="auto">
            <a:xfrm>
              <a:off x="1891552" y="3074894"/>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2" name="Rectangle 14"/>
            <p:cNvSpPr>
              <a:spLocks noChangeArrowheads="1"/>
            </p:cNvSpPr>
            <p:nvPr/>
          </p:nvSpPr>
          <p:spPr bwMode="auto">
            <a:xfrm>
              <a:off x="1891552" y="37562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grpSp>
      <p:sp>
        <p:nvSpPr>
          <p:cNvPr id="16" name="Rectangle 15"/>
          <p:cNvSpPr/>
          <p:nvPr/>
        </p:nvSpPr>
        <p:spPr bwMode="auto">
          <a:xfrm>
            <a:off x="5108576" y="3717926"/>
            <a:ext cx="511175" cy="511175"/>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680" name="Rectangle 4"/>
          <p:cNvSpPr>
            <a:spLocks noChangeArrowheads="1"/>
          </p:cNvSpPr>
          <p:nvPr/>
        </p:nvSpPr>
        <p:spPr bwMode="auto">
          <a:xfrm>
            <a:off x="2257425"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1</a:t>
            </a:r>
            <a:r>
              <a:rPr lang="en-US" altLang="en-US" sz="3600" baseline="30000">
                <a:solidFill>
                  <a:schemeClr val="bg1"/>
                </a:solidFill>
                <a:latin typeface="Arial" panose="020B0604020202020204" pitchFamily="34" charset="0"/>
              </a:rPr>
              <a:t>st</a:t>
            </a:r>
            <a:r>
              <a:rPr lang="en-US" altLang="en-US" sz="3600">
                <a:solidFill>
                  <a:schemeClr val="bg1"/>
                </a:solidFill>
                <a:latin typeface="Arial" panose="020B0604020202020204" pitchFamily="34" charset="0"/>
              </a:rPr>
              <a:t> Stage</a:t>
            </a:r>
          </a:p>
        </p:txBody>
      </p:sp>
      <p:sp>
        <p:nvSpPr>
          <p:cNvPr id="28681" name="Rectangle 4"/>
          <p:cNvSpPr>
            <a:spLocks noChangeArrowheads="1"/>
          </p:cNvSpPr>
          <p:nvPr/>
        </p:nvSpPr>
        <p:spPr bwMode="auto">
          <a:xfrm>
            <a:off x="6731000"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2</a:t>
            </a:r>
            <a:r>
              <a:rPr lang="en-US" altLang="en-US" sz="3600" baseline="30000">
                <a:solidFill>
                  <a:schemeClr val="bg1"/>
                </a:solidFill>
                <a:latin typeface="Arial" panose="020B0604020202020204" pitchFamily="34" charset="0"/>
              </a:rPr>
              <a:t>nd</a:t>
            </a:r>
            <a:r>
              <a:rPr lang="en-US" altLang="en-US" sz="3600">
                <a:solidFill>
                  <a:schemeClr val="bg1"/>
                </a:solidFill>
                <a:latin typeface="Arial" panose="020B0604020202020204" pitchFamily="34" charset="0"/>
              </a:rPr>
              <a:t> Stage</a:t>
            </a:r>
          </a:p>
        </p:txBody>
      </p:sp>
      <p:cxnSp>
        <p:nvCxnSpPr>
          <p:cNvPr id="28682" name="Straight Connector 21"/>
          <p:cNvCxnSpPr>
            <a:cxnSpLocks noChangeShapeType="1"/>
          </p:cNvCxnSpPr>
          <p:nvPr/>
        </p:nvCxnSpPr>
        <p:spPr bwMode="auto">
          <a:xfrm rot="5400000">
            <a:off x="3836988" y="3908425"/>
            <a:ext cx="4392612" cy="1588"/>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8683" name="Straight Arrow Connector 25"/>
          <p:cNvCxnSpPr>
            <a:cxnSpLocks noChangeShapeType="1"/>
          </p:cNvCxnSpPr>
          <p:nvPr/>
        </p:nvCxnSpPr>
        <p:spPr bwMode="auto">
          <a:xfrm flipV="1">
            <a:off x="4068764" y="3978275"/>
            <a:ext cx="923925" cy="7938"/>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Rectangle 29"/>
          <p:cNvSpPr/>
          <p:nvPr/>
        </p:nvSpPr>
        <p:spPr bwMode="auto">
          <a:xfrm>
            <a:off x="8807451" y="3714751"/>
            <a:ext cx="511175" cy="511175"/>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8685" name="Straight Arrow Connector 30"/>
          <p:cNvCxnSpPr>
            <a:cxnSpLocks noChangeShapeType="1"/>
          </p:cNvCxnSpPr>
          <p:nvPr/>
        </p:nvCxnSpPr>
        <p:spPr bwMode="auto">
          <a:xfrm flipV="1">
            <a:off x="7767639" y="3975101"/>
            <a:ext cx="923925" cy="952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86" name="Rectangle 4"/>
          <p:cNvSpPr>
            <a:spLocks noChangeArrowheads="1"/>
          </p:cNvSpPr>
          <p:nvPr/>
        </p:nvSpPr>
        <p:spPr bwMode="auto">
          <a:xfrm>
            <a:off x="141057" y="2400012"/>
            <a:ext cx="4265843"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Possible Technologies</a:t>
            </a:r>
          </a:p>
        </p:txBody>
      </p:sp>
      <p:sp>
        <p:nvSpPr>
          <p:cNvPr id="28687" name="Rectangle 4"/>
          <p:cNvSpPr>
            <a:spLocks noChangeArrowheads="1"/>
          </p:cNvSpPr>
          <p:nvPr/>
        </p:nvSpPr>
        <p:spPr bwMode="auto">
          <a:xfrm>
            <a:off x="4711685" y="2400012"/>
            <a:ext cx="1095390"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SSO</a:t>
            </a:r>
          </a:p>
        </p:txBody>
      </p:sp>
      <p:sp>
        <p:nvSpPr>
          <p:cNvPr id="28688" name="Rectangle 24"/>
          <p:cNvSpPr>
            <a:spLocks noChangeArrowheads="1"/>
          </p:cNvSpPr>
          <p:nvPr/>
        </p:nvSpPr>
        <p:spPr bwMode="auto">
          <a:xfrm>
            <a:off x="1644650" y="1871664"/>
            <a:ext cx="641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III</a:t>
            </a:r>
          </a:p>
        </p:txBody>
      </p:sp>
      <p:sp>
        <p:nvSpPr>
          <p:cNvPr id="28689" name="Rectangle 24"/>
          <p:cNvSpPr>
            <a:spLocks noChangeArrowheads="1"/>
          </p:cNvSpPr>
          <p:nvPr/>
        </p:nvSpPr>
        <p:spPr bwMode="auto">
          <a:xfrm>
            <a:off x="6170614" y="1871664"/>
            <a:ext cx="6873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IV</a:t>
            </a:r>
          </a:p>
        </p:txBody>
      </p:sp>
      <p:sp>
        <p:nvSpPr>
          <p:cNvPr id="28690" name="Right Arrow 49"/>
          <p:cNvSpPr>
            <a:spLocks noChangeArrowheads="1"/>
          </p:cNvSpPr>
          <p:nvPr/>
        </p:nvSpPr>
        <p:spPr bwMode="auto">
          <a:xfrm>
            <a:off x="5472113" y="4332288"/>
            <a:ext cx="1250950" cy="317500"/>
          </a:xfrm>
          <a:prstGeom prst="rightArrow">
            <a:avLst>
              <a:gd name="adj1" fmla="val 50000"/>
              <a:gd name="adj2" fmla="val 49980"/>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49" name="Rectangle 4"/>
          <p:cNvSpPr>
            <a:spLocks noChangeArrowheads="1"/>
          </p:cNvSpPr>
          <p:nvPr/>
        </p:nvSpPr>
        <p:spPr bwMode="auto">
          <a:xfrm>
            <a:off x="683895" y="5212912"/>
            <a:ext cx="10697210" cy="1077218"/>
          </a:xfrm>
          <a:prstGeom prst="rect">
            <a:avLst/>
          </a:prstGeom>
          <a:solidFill>
            <a:schemeClr val="accent4">
              <a:lumMod val="50000"/>
              <a:lumOff val="50000"/>
            </a:schemeClr>
          </a:solidFill>
          <a:ln w="9525">
            <a:solidFill>
              <a:schemeClr val="tx1"/>
            </a:solidFill>
            <a:miter lim="800000"/>
            <a:headEnd/>
            <a:tailEnd/>
          </a:ln>
        </p:spPr>
        <p:txBody>
          <a:bodyPr wrap="square" anchor="ctr">
            <a:spAutoFit/>
          </a:bodyPr>
          <a:lstStyle>
            <a:lvl1pPr marL="457200" indent="-457200">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indent="0"/>
            <a:r>
              <a:rPr lang="en-US" altLang="en-US" sz="3200" dirty="0">
                <a:solidFill>
                  <a:schemeClr val="bg1"/>
                </a:solidFill>
                <a:latin typeface="Arial" panose="020B0604020202020204" pitchFamily="34" charset="0"/>
              </a:rPr>
              <a:t>Should expect first-stage competition to limit harms of ex-post monopoly created through selection</a:t>
            </a:r>
          </a:p>
        </p:txBody>
      </p:sp>
      <p:sp>
        <p:nvSpPr>
          <p:cNvPr id="28692" name="Rectangle 51"/>
          <p:cNvSpPr>
            <a:spLocks noChangeArrowheads="1"/>
          </p:cNvSpPr>
          <p:nvPr/>
        </p:nvSpPr>
        <p:spPr bwMode="auto">
          <a:xfrm>
            <a:off x="7099301" y="3714751"/>
            <a:ext cx="511175" cy="511175"/>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125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41057" y="6248400"/>
            <a:ext cx="498135"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F69A91-254D-49C3-B9A6-5BEB8B15FD23}" type="slidenum">
              <a:rPr lang="en-US" altLang="en-US" sz="1400">
                <a:solidFill>
                  <a:srgbClr val="000066"/>
                </a:solidFill>
                <a:latin typeface="Arial" panose="020B0604020202020204" pitchFamily="34" charset="0"/>
              </a:rPr>
              <a:pPr/>
              <a:t>18</a:t>
            </a:fld>
            <a:endParaRPr lang="en-US" altLang="en-US" sz="1400" dirty="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altLang="en-US"/>
              <a:t>Is This a Market Power Problem? No</a:t>
            </a:r>
          </a:p>
        </p:txBody>
      </p:sp>
      <p:grpSp>
        <p:nvGrpSpPr>
          <p:cNvPr id="28678" name="Group 32"/>
          <p:cNvGrpSpPr>
            <a:grpSpLocks/>
          </p:cNvGrpSpPr>
          <p:nvPr/>
        </p:nvGrpSpPr>
        <p:grpSpPr bwMode="auto">
          <a:xfrm>
            <a:off x="1801813" y="3000375"/>
            <a:ext cx="2106612" cy="1892300"/>
            <a:chOff x="295834" y="2375647"/>
            <a:chExt cx="2106707" cy="1891552"/>
          </a:xfrm>
        </p:grpSpPr>
        <p:sp>
          <p:nvSpPr>
            <p:cNvPr id="28694" name="Rectangle 6"/>
            <p:cNvSpPr>
              <a:spLocks noChangeArrowheads="1"/>
            </p:cNvSpPr>
            <p:nvPr/>
          </p:nvSpPr>
          <p:spPr bwMode="auto">
            <a:xfrm>
              <a:off x="295834" y="2375647"/>
              <a:ext cx="510989" cy="510988"/>
            </a:xfrm>
            <a:prstGeom prst="rect">
              <a:avLst/>
            </a:prstGeom>
            <a:solidFill>
              <a:srgbClr val="CC00CC"/>
            </a:solidFill>
            <a:ln w="9525" algn="ctr">
              <a:solidFill>
                <a:srgbClr val="7030A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5" name="Rectangle 7"/>
            <p:cNvSpPr>
              <a:spLocks noChangeArrowheads="1"/>
            </p:cNvSpPr>
            <p:nvPr/>
          </p:nvSpPr>
          <p:spPr bwMode="auto">
            <a:xfrm>
              <a:off x="295834"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6" name="Rectangle 8"/>
            <p:cNvSpPr>
              <a:spLocks noChangeArrowheads="1"/>
            </p:cNvSpPr>
            <p:nvPr/>
          </p:nvSpPr>
          <p:spPr bwMode="auto">
            <a:xfrm>
              <a:off x="295834"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7" name="Rectangle 9"/>
            <p:cNvSpPr>
              <a:spLocks noChangeArrowheads="1"/>
            </p:cNvSpPr>
            <p:nvPr/>
          </p:nvSpPr>
          <p:spPr bwMode="auto">
            <a:xfrm>
              <a:off x="1111622" y="23756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8" name="Rectangle 10"/>
            <p:cNvSpPr>
              <a:spLocks noChangeArrowheads="1"/>
            </p:cNvSpPr>
            <p:nvPr/>
          </p:nvSpPr>
          <p:spPr bwMode="auto">
            <a:xfrm>
              <a:off x="1111622"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9" name="Rectangle 11"/>
            <p:cNvSpPr>
              <a:spLocks noChangeArrowheads="1"/>
            </p:cNvSpPr>
            <p:nvPr/>
          </p:nvSpPr>
          <p:spPr bwMode="auto">
            <a:xfrm>
              <a:off x="1111622"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0" name="Rectangle 12"/>
            <p:cNvSpPr>
              <a:spLocks noChangeArrowheads="1"/>
            </p:cNvSpPr>
            <p:nvPr/>
          </p:nvSpPr>
          <p:spPr bwMode="auto">
            <a:xfrm>
              <a:off x="1891552" y="23846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1" name="Rectangle 13"/>
            <p:cNvSpPr>
              <a:spLocks noChangeArrowheads="1"/>
            </p:cNvSpPr>
            <p:nvPr/>
          </p:nvSpPr>
          <p:spPr bwMode="auto">
            <a:xfrm>
              <a:off x="1891552" y="3074894"/>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2" name="Rectangle 14"/>
            <p:cNvSpPr>
              <a:spLocks noChangeArrowheads="1"/>
            </p:cNvSpPr>
            <p:nvPr/>
          </p:nvSpPr>
          <p:spPr bwMode="auto">
            <a:xfrm>
              <a:off x="1891552" y="37562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grpSp>
      <p:sp>
        <p:nvSpPr>
          <p:cNvPr id="16" name="Rectangle 15"/>
          <p:cNvSpPr/>
          <p:nvPr/>
        </p:nvSpPr>
        <p:spPr bwMode="auto">
          <a:xfrm>
            <a:off x="5108576" y="3717926"/>
            <a:ext cx="511175" cy="511175"/>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680" name="Rectangle 4"/>
          <p:cNvSpPr>
            <a:spLocks noChangeArrowheads="1"/>
          </p:cNvSpPr>
          <p:nvPr/>
        </p:nvSpPr>
        <p:spPr bwMode="auto">
          <a:xfrm>
            <a:off x="2257425"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1</a:t>
            </a:r>
            <a:r>
              <a:rPr lang="en-US" altLang="en-US" sz="3600" baseline="30000">
                <a:solidFill>
                  <a:schemeClr val="bg1"/>
                </a:solidFill>
                <a:latin typeface="Arial" panose="020B0604020202020204" pitchFamily="34" charset="0"/>
              </a:rPr>
              <a:t>st</a:t>
            </a:r>
            <a:r>
              <a:rPr lang="en-US" altLang="en-US" sz="3600">
                <a:solidFill>
                  <a:schemeClr val="bg1"/>
                </a:solidFill>
                <a:latin typeface="Arial" panose="020B0604020202020204" pitchFamily="34" charset="0"/>
              </a:rPr>
              <a:t> Stage</a:t>
            </a:r>
          </a:p>
        </p:txBody>
      </p:sp>
      <p:sp>
        <p:nvSpPr>
          <p:cNvPr id="28681" name="Rectangle 4"/>
          <p:cNvSpPr>
            <a:spLocks noChangeArrowheads="1"/>
          </p:cNvSpPr>
          <p:nvPr/>
        </p:nvSpPr>
        <p:spPr bwMode="auto">
          <a:xfrm>
            <a:off x="6731000"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2</a:t>
            </a:r>
            <a:r>
              <a:rPr lang="en-US" altLang="en-US" sz="3600" baseline="30000">
                <a:solidFill>
                  <a:schemeClr val="bg1"/>
                </a:solidFill>
                <a:latin typeface="Arial" panose="020B0604020202020204" pitchFamily="34" charset="0"/>
              </a:rPr>
              <a:t>nd</a:t>
            </a:r>
            <a:r>
              <a:rPr lang="en-US" altLang="en-US" sz="3600">
                <a:solidFill>
                  <a:schemeClr val="bg1"/>
                </a:solidFill>
                <a:latin typeface="Arial" panose="020B0604020202020204" pitchFamily="34" charset="0"/>
              </a:rPr>
              <a:t> Stage</a:t>
            </a:r>
          </a:p>
        </p:txBody>
      </p:sp>
      <p:cxnSp>
        <p:nvCxnSpPr>
          <p:cNvPr id="28682" name="Straight Connector 21"/>
          <p:cNvCxnSpPr>
            <a:cxnSpLocks noChangeShapeType="1"/>
          </p:cNvCxnSpPr>
          <p:nvPr/>
        </p:nvCxnSpPr>
        <p:spPr bwMode="auto">
          <a:xfrm rot="5400000">
            <a:off x="3836988" y="3908425"/>
            <a:ext cx="4392612" cy="1588"/>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8683" name="Straight Arrow Connector 25"/>
          <p:cNvCxnSpPr>
            <a:cxnSpLocks noChangeShapeType="1"/>
          </p:cNvCxnSpPr>
          <p:nvPr/>
        </p:nvCxnSpPr>
        <p:spPr bwMode="auto">
          <a:xfrm flipV="1">
            <a:off x="4068764" y="3978275"/>
            <a:ext cx="923925" cy="7938"/>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Rectangle 29"/>
          <p:cNvSpPr/>
          <p:nvPr/>
        </p:nvSpPr>
        <p:spPr bwMode="auto">
          <a:xfrm>
            <a:off x="8807451" y="3714751"/>
            <a:ext cx="511175" cy="511175"/>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8685" name="Straight Arrow Connector 30"/>
          <p:cNvCxnSpPr>
            <a:cxnSpLocks noChangeShapeType="1"/>
          </p:cNvCxnSpPr>
          <p:nvPr/>
        </p:nvCxnSpPr>
        <p:spPr bwMode="auto">
          <a:xfrm flipV="1">
            <a:off x="7767639" y="3975101"/>
            <a:ext cx="923925" cy="952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86" name="Rectangle 4"/>
          <p:cNvSpPr>
            <a:spLocks noChangeArrowheads="1"/>
          </p:cNvSpPr>
          <p:nvPr/>
        </p:nvSpPr>
        <p:spPr bwMode="auto">
          <a:xfrm>
            <a:off x="141057" y="2400012"/>
            <a:ext cx="4265843"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Possible Technologies</a:t>
            </a:r>
          </a:p>
        </p:txBody>
      </p:sp>
      <p:sp>
        <p:nvSpPr>
          <p:cNvPr id="28687" name="Rectangle 4"/>
          <p:cNvSpPr>
            <a:spLocks noChangeArrowheads="1"/>
          </p:cNvSpPr>
          <p:nvPr/>
        </p:nvSpPr>
        <p:spPr bwMode="auto">
          <a:xfrm>
            <a:off x="4741862" y="2400012"/>
            <a:ext cx="1065213"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SSO</a:t>
            </a:r>
          </a:p>
        </p:txBody>
      </p:sp>
      <p:sp>
        <p:nvSpPr>
          <p:cNvPr id="28688" name="Rectangle 24"/>
          <p:cNvSpPr>
            <a:spLocks noChangeArrowheads="1"/>
          </p:cNvSpPr>
          <p:nvPr/>
        </p:nvSpPr>
        <p:spPr bwMode="auto">
          <a:xfrm>
            <a:off x="1644650" y="1871664"/>
            <a:ext cx="641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III</a:t>
            </a:r>
          </a:p>
        </p:txBody>
      </p:sp>
      <p:sp>
        <p:nvSpPr>
          <p:cNvPr id="28689" name="Rectangle 24"/>
          <p:cNvSpPr>
            <a:spLocks noChangeArrowheads="1"/>
          </p:cNvSpPr>
          <p:nvPr/>
        </p:nvSpPr>
        <p:spPr bwMode="auto">
          <a:xfrm>
            <a:off x="6170614" y="1871664"/>
            <a:ext cx="6873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IV</a:t>
            </a:r>
          </a:p>
        </p:txBody>
      </p:sp>
      <p:sp>
        <p:nvSpPr>
          <p:cNvPr id="28690" name="Right Arrow 49"/>
          <p:cNvSpPr>
            <a:spLocks noChangeArrowheads="1"/>
          </p:cNvSpPr>
          <p:nvPr/>
        </p:nvSpPr>
        <p:spPr bwMode="auto">
          <a:xfrm>
            <a:off x="5472113" y="4332288"/>
            <a:ext cx="1250950" cy="317500"/>
          </a:xfrm>
          <a:prstGeom prst="rightArrow">
            <a:avLst>
              <a:gd name="adj1" fmla="val 50000"/>
              <a:gd name="adj2" fmla="val 49980"/>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49" name="Rectangle 4"/>
          <p:cNvSpPr>
            <a:spLocks noChangeArrowheads="1"/>
          </p:cNvSpPr>
          <p:nvPr/>
        </p:nvSpPr>
        <p:spPr bwMode="auto">
          <a:xfrm>
            <a:off x="413428" y="5545306"/>
            <a:ext cx="11238143" cy="584775"/>
          </a:xfrm>
          <a:prstGeom prst="rect">
            <a:avLst/>
          </a:prstGeom>
          <a:solidFill>
            <a:schemeClr val="accent4">
              <a:lumMod val="50000"/>
              <a:lumOff val="50000"/>
            </a:schemeClr>
          </a:solidFill>
          <a:ln w="9525">
            <a:solidFill>
              <a:schemeClr val="tx1"/>
            </a:solidFill>
            <a:miter lim="800000"/>
            <a:headEnd/>
            <a:tailEnd/>
          </a:ln>
        </p:spPr>
        <p:txBody>
          <a:bodyPr wrap="square" anchor="ctr">
            <a:spAutoFit/>
          </a:bodyPr>
          <a:lstStyle>
            <a:lvl1pPr marL="457200" indent="-457200">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indent="0"/>
            <a:r>
              <a:rPr lang="en-US" altLang="en-US" sz="3200" dirty="0">
                <a:solidFill>
                  <a:schemeClr val="bg1"/>
                </a:solidFill>
                <a:latin typeface="Arial" panose="020B0604020202020204" pitchFamily="34" charset="0"/>
              </a:rPr>
              <a:t>That goes to competing away second-stage monopoly profits</a:t>
            </a:r>
          </a:p>
        </p:txBody>
      </p:sp>
      <p:sp>
        <p:nvSpPr>
          <p:cNvPr id="28692" name="Rectangle 51"/>
          <p:cNvSpPr>
            <a:spLocks noChangeArrowheads="1"/>
          </p:cNvSpPr>
          <p:nvPr/>
        </p:nvSpPr>
        <p:spPr bwMode="auto">
          <a:xfrm>
            <a:off x="7099301" y="3714751"/>
            <a:ext cx="511175" cy="511175"/>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129426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41057" y="6248400"/>
            <a:ext cx="498135"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FF69A91-254D-49C3-B9A6-5BEB8B15FD23}"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altLang="en-US"/>
              <a:t>Is This a Market Power Problem? No</a:t>
            </a:r>
          </a:p>
        </p:txBody>
      </p:sp>
      <p:grpSp>
        <p:nvGrpSpPr>
          <p:cNvPr id="28678" name="Group 32"/>
          <p:cNvGrpSpPr>
            <a:grpSpLocks/>
          </p:cNvGrpSpPr>
          <p:nvPr/>
        </p:nvGrpSpPr>
        <p:grpSpPr bwMode="auto">
          <a:xfrm>
            <a:off x="1801813" y="3000375"/>
            <a:ext cx="2106612" cy="1892300"/>
            <a:chOff x="295834" y="2375647"/>
            <a:chExt cx="2106707" cy="1891552"/>
          </a:xfrm>
        </p:grpSpPr>
        <p:sp>
          <p:nvSpPr>
            <p:cNvPr id="28694" name="Rectangle 6"/>
            <p:cNvSpPr>
              <a:spLocks noChangeArrowheads="1"/>
            </p:cNvSpPr>
            <p:nvPr/>
          </p:nvSpPr>
          <p:spPr bwMode="auto">
            <a:xfrm>
              <a:off x="295834" y="2375647"/>
              <a:ext cx="510989" cy="510988"/>
            </a:xfrm>
            <a:prstGeom prst="rect">
              <a:avLst/>
            </a:prstGeom>
            <a:solidFill>
              <a:srgbClr val="CC00CC"/>
            </a:solidFill>
            <a:ln w="9525" algn="ctr">
              <a:solidFill>
                <a:srgbClr val="7030A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5" name="Rectangle 7"/>
            <p:cNvSpPr>
              <a:spLocks noChangeArrowheads="1"/>
            </p:cNvSpPr>
            <p:nvPr/>
          </p:nvSpPr>
          <p:spPr bwMode="auto">
            <a:xfrm>
              <a:off x="295834"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6" name="Rectangle 8"/>
            <p:cNvSpPr>
              <a:spLocks noChangeArrowheads="1"/>
            </p:cNvSpPr>
            <p:nvPr/>
          </p:nvSpPr>
          <p:spPr bwMode="auto">
            <a:xfrm>
              <a:off x="295834"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7" name="Rectangle 9"/>
            <p:cNvSpPr>
              <a:spLocks noChangeArrowheads="1"/>
            </p:cNvSpPr>
            <p:nvPr/>
          </p:nvSpPr>
          <p:spPr bwMode="auto">
            <a:xfrm>
              <a:off x="1111622" y="23756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8" name="Rectangle 10"/>
            <p:cNvSpPr>
              <a:spLocks noChangeArrowheads="1"/>
            </p:cNvSpPr>
            <p:nvPr/>
          </p:nvSpPr>
          <p:spPr bwMode="auto">
            <a:xfrm>
              <a:off x="1111622" y="3065930"/>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699" name="Rectangle 11"/>
            <p:cNvSpPr>
              <a:spLocks noChangeArrowheads="1"/>
            </p:cNvSpPr>
            <p:nvPr/>
          </p:nvSpPr>
          <p:spPr bwMode="auto">
            <a:xfrm>
              <a:off x="1111622" y="3747247"/>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0" name="Rectangle 12"/>
            <p:cNvSpPr>
              <a:spLocks noChangeArrowheads="1"/>
            </p:cNvSpPr>
            <p:nvPr/>
          </p:nvSpPr>
          <p:spPr bwMode="auto">
            <a:xfrm>
              <a:off x="1891552" y="23846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1" name="Rectangle 13"/>
            <p:cNvSpPr>
              <a:spLocks noChangeArrowheads="1"/>
            </p:cNvSpPr>
            <p:nvPr/>
          </p:nvSpPr>
          <p:spPr bwMode="auto">
            <a:xfrm>
              <a:off x="1891552" y="3074894"/>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28702" name="Rectangle 14"/>
            <p:cNvSpPr>
              <a:spLocks noChangeArrowheads="1"/>
            </p:cNvSpPr>
            <p:nvPr/>
          </p:nvSpPr>
          <p:spPr bwMode="auto">
            <a:xfrm>
              <a:off x="1891552" y="3756211"/>
              <a:ext cx="510989" cy="510988"/>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grpSp>
      <p:sp>
        <p:nvSpPr>
          <p:cNvPr id="16" name="Rectangle 15"/>
          <p:cNvSpPr/>
          <p:nvPr/>
        </p:nvSpPr>
        <p:spPr bwMode="auto">
          <a:xfrm>
            <a:off x="5108576" y="3717926"/>
            <a:ext cx="511175" cy="511175"/>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680" name="Rectangle 4"/>
          <p:cNvSpPr>
            <a:spLocks noChangeArrowheads="1"/>
          </p:cNvSpPr>
          <p:nvPr/>
        </p:nvSpPr>
        <p:spPr bwMode="auto">
          <a:xfrm>
            <a:off x="2257425"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1</a:t>
            </a:r>
            <a:r>
              <a:rPr lang="en-US" altLang="en-US" sz="3600" baseline="30000">
                <a:solidFill>
                  <a:schemeClr val="bg1"/>
                </a:solidFill>
                <a:latin typeface="Arial" panose="020B0604020202020204" pitchFamily="34" charset="0"/>
              </a:rPr>
              <a:t>st</a:t>
            </a:r>
            <a:r>
              <a:rPr lang="en-US" altLang="en-US" sz="3600">
                <a:solidFill>
                  <a:schemeClr val="bg1"/>
                </a:solidFill>
                <a:latin typeface="Arial" panose="020B0604020202020204" pitchFamily="34" charset="0"/>
              </a:rPr>
              <a:t> Stage</a:t>
            </a:r>
          </a:p>
        </p:txBody>
      </p:sp>
      <p:sp>
        <p:nvSpPr>
          <p:cNvPr id="28681" name="Rectangle 4"/>
          <p:cNvSpPr>
            <a:spLocks noChangeArrowheads="1"/>
          </p:cNvSpPr>
          <p:nvPr/>
        </p:nvSpPr>
        <p:spPr bwMode="auto">
          <a:xfrm>
            <a:off x="6731000" y="1519238"/>
            <a:ext cx="2941638" cy="646112"/>
          </a:xfrm>
          <a:prstGeom prst="rect">
            <a:avLst/>
          </a:prstGeom>
          <a:solidFill>
            <a:srgbClr val="990099"/>
          </a:solidFill>
          <a:ln w="9525">
            <a:solidFill>
              <a:schemeClr val="tx1"/>
            </a:solidFill>
            <a:miter lim="800000"/>
            <a:headEnd/>
            <a:tailEnd/>
          </a:ln>
        </p:spPr>
        <p:txBody>
          <a:bodyPr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600">
                <a:solidFill>
                  <a:schemeClr val="bg1"/>
                </a:solidFill>
                <a:latin typeface="Arial" panose="020B0604020202020204" pitchFamily="34" charset="0"/>
              </a:rPr>
              <a:t>2</a:t>
            </a:r>
            <a:r>
              <a:rPr lang="en-US" altLang="en-US" sz="3600" baseline="30000">
                <a:solidFill>
                  <a:schemeClr val="bg1"/>
                </a:solidFill>
                <a:latin typeface="Arial" panose="020B0604020202020204" pitchFamily="34" charset="0"/>
              </a:rPr>
              <a:t>nd</a:t>
            </a:r>
            <a:r>
              <a:rPr lang="en-US" altLang="en-US" sz="3600">
                <a:solidFill>
                  <a:schemeClr val="bg1"/>
                </a:solidFill>
                <a:latin typeface="Arial" panose="020B0604020202020204" pitchFamily="34" charset="0"/>
              </a:rPr>
              <a:t> Stage</a:t>
            </a:r>
          </a:p>
        </p:txBody>
      </p:sp>
      <p:cxnSp>
        <p:nvCxnSpPr>
          <p:cNvPr id="28682" name="Straight Connector 21"/>
          <p:cNvCxnSpPr>
            <a:cxnSpLocks noChangeShapeType="1"/>
          </p:cNvCxnSpPr>
          <p:nvPr/>
        </p:nvCxnSpPr>
        <p:spPr bwMode="auto">
          <a:xfrm rot="5400000">
            <a:off x="3836988" y="3908425"/>
            <a:ext cx="4392612" cy="1588"/>
          </a:xfrm>
          <a:prstGeom prst="line">
            <a:avLst/>
          </a:prstGeom>
          <a:noFill/>
          <a:ln w="635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8683" name="Straight Arrow Connector 25"/>
          <p:cNvCxnSpPr>
            <a:cxnSpLocks noChangeShapeType="1"/>
          </p:cNvCxnSpPr>
          <p:nvPr/>
        </p:nvCxnSpPr>
        <p:spPr bwMode="auto">
          <a:xfrm flipV="1">
            <a:off x="4068764" y="3978275"/>
            <a:ext cx="923925" cy="7938"/>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Rectangle 29"/>
          <p:cNvSpPr/>
          <p:nvPr/>
        </p:nvSpPr>
        <p:spPr bwMode="auto">
          <a:xfrm>
            <a:off x="8807451" y="3714751"/>
            <a:ext cx="511175" cy="511175"/>
          </a:xfrm>
          <a:prstGeom prst="rect">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28685" name="Straight Arrow Connector 30"/>
          <p:cNvCxnSpPr>
            <a:cxnSpLocks noChangeShapeType="1"/>
          </p:cNvCxnSpPr>
          <p:nvPr/>
        </p:nvCxnSpPr>
        <p:spPr bwMode="auto">
          <a:xfrm flipV="1">
            <a:off x="7767639" y="3975101"/>
            <a:ext cx="923925" cy="9525"/>
          </a:xfrm>
          <a:prstGeom prst="straightConnector1">
            <a:avLst/>
          </a:prstGeom>
          <a:noFill/>
          <a:ln w="635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86" name="Rectangle 4"/>
          <p:cNvSpPr>
            <a:spLocks noChangeArrowheads="1"/>
          </p:cNvSpPr>
          <p:nvPr/>
        </p:nvSpPr>
        <p:spPr bwMode="auto">
          <a:xfrm>
            <a:off x="141057" y="2400012"/>
            <a:ext cx="4265843"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Possible Technologies</a:t>
            </a:r>
          </a:p>
        </p:txBody>
      </p:sp>
      <p:sp>
        <p:nvSpPr>
          <p:cNvPr id="28687" name="Rectangle 4"/>
          <p:cNvSpPr>
            <a:spLocks noChangeArrowheads="1"/>
          </p:cNvSpPr>
          <p:nvPr/>
        </p:nvSpPr>
        <p:spPr bwMode="auto">
          <a:xfrm>
            <a:off x="4711685" y="2400012"/>
            <a:ext cx="1095390" cy="584775"/>
          </a:xfrm>
          <a:prstGeom prst="rect">
            <a:avLst/>
          </a:prstGeom>
          <a:solidFill>
            <a:srgbClr val="CC00FF"/>
          </a:solidFill>
          <a:ln w="9525">
            <a:solidFill>
              <a:schemeClr val="tx1"/>
            </a:solidFill>
            <a:miter lim="800000"/>
            <a:headEnd/>
            <a:tailEnd/>
          </a:ln>
        </p:spPr>
        <p:txBody>
          <a:bodyPr wrap="square" anchor="ct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dirty="0">
                <a:solidFill>
                  <a:schemeClr val="bg1"/>
                </a:solidFill>
                <a:latin typeface="Arial" panose="020B0604020202020204" pitchFamily="34" charset="0"/>
              </a:rPr>
              <a:t>SSO</a:t>
            </a:r>
          </a:p>
        </p:txBody>
      </p:sp>
      <p:sp>
        <p:nvSpPr>
          <p:cNvPr id="28688" name="Rectangle 24"/>
          <p:cNvSpPr>
            <a:spLocks noChangeArrowheads="1"/>
          </p:cNvSpPr>
          <p:nvPr/>
        </p:nvSpPr>
        <p:spPr bwMode="auto">
          <a:xfrm>
            <a:off x="1644650" y="1871664"/>
            <a:ext cx="6413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III</a:t>
            </a:r>
          </a:p>
        </p:txBody>
      </p:sp>
      <p:sp>
        <p:nvSpPr>
          <p:cNvPr id="28689" name="Rectangle 24"/>
          <p:cNvSpPr>
            <a:spLocks noChangeArrowheads="1"/>
          </p:cNvSpPr>
          <p:nvPr/>
        </p:nvSpPr>
        <p:spPr bwMode="auto">
          <a:xfrm>
            <a:off x="6170614" y="1871664"/>
            <a:ext cx="6873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a:t>IV</a:t>
            </a:r>
          </a:p>
        </p:txBody>
      </p:sp>
      <p:sp>
        <p:nvSpPr>
          <p:cNvPr id="28690" name="Right Arrow 49"/>
          <p:cNvSpPr>
            <a:spLocks noChangeArrowheads="1"/>
          </p:cNvSpPr>
          <p:nvPr/>
        </p:nvSpPr>
        <p:spPr bwMode="auto">
          <a:xfrm>
            <a:off x="5472113" y="4332288"/>
            <a:ext cx="1250950" cy="317500"/>
          </a:xfrm>
          <a:prstGeom prst="rightArrow">
            <a:avLst>
              <a:gd name="adj1" fmla="val 50000"/>
              <a:gd name="adj2" fmla="val 49980"/>
            </a:avLst>
          </a:prstGeom>
          <a:solidFill>
            <a:srgbClr val="FF0000"/>
          </a:solidFill>
          <a:ln w="38100" algn="ctr">
            <a:solidFill>
              <a:srgbClr val="FF0000"/>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
        <p:nvSpPr>
          <p:cNvPr id="49" name="Rectangle 4"/>
          <p:cNvSpPr>
            <a:spLocks noChangeArrowheads="1"/>
          </p:cNvSpPr>
          <p:nvPr/>
        </p:nvSpPr>
        <p:spPr bwMode="auto">
          <a:xfrm>
            <a:off x="973531" y="5116775"/>
            <a:ext cx="10117937" cy="1569660"/>
          </a:xfrm>
          <a:prstGeom prst="rect">
            <a:avLst/>
          </a:prstGeom>
          <a:solidFill>
            <a:schemeClr val="accent4">
              <a:lumMod val="50000"/>
              <a:lumOff val="50000"/>
            </a:schemeClr>
          </a:solidFill>
          <a:ln w="9525">
            <a:solidFill>
              <a:schemeClr val="tx1"/>
            </a:solidFill>
            <a:miter lim="800000"/>
            <a:headEnd/>
            <a:tailEnd/>
          </a:ln>
        </p:spPr>
        <p:txBody>
          <a:bodyPr wrap="square" anchor="ctr">
            <a:spAutoFit/>
          </a:bodyPr>
          <a:lstStyle>
            <a:lvl1pPr marL="457200" indent="-457200">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indent="0"/>
            <a:r>
              <a:rPr lang="en-US" altLang="en-US" sz="3200" dirty="0">
                <a:solidFill>
                  <a:schemeClr val="bg1"/>
                </a:solidFill>
                <a:latin typeface="Arial" panose="020B0604020202020204" pitchFamily="34" charset="0"/>
              </a:rPr>
              <a:t>Also should expect mechanism to control second-stage price setting to avoid deadweight losses. FRAND obligations are one of these tools.</a:t>
            </a:r>
          </a:p>
        </p:txBody>
      </p:sp>
      <p:sp>
        <p:nvSpPr>
          <p:cNvPr id="28692" name="Rectangle 51"/>
          <p:cNvSpPr>
            <a:spLocks noChangeArrowheads="1"/>
          </p:cNvSpPr>
          <p:nvPr/>
        </p:nvSpPr>
        <p:spPr bwMode="auto">
          <a:xfrm>
            <a:off x="7099301" y="3714751"/>
            <a:ext cx="511175" cy="511175"/>
          </a:xfrm>
          <a:prstGeom prst="rect">
            <a:avLst/>
          </a:prstGeom>
          <a:solidFill>
            <a:srgbClr val="CC00CC"/>
          </a:solidFill>
          <a:ln w="9525" algn="ctr">
            <a:solidFill>
              <a:schemeClr val="tx1"/>
            </a:solidFill>
            <a:round/>
            <a:headEnd/>
            <a:tailEnd/>
          </a:ln>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95163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71A444F0-ABC0-46A0-A3CB-00D0265D7675}" type="slidenum">
              <a:rPr lang="en-US" altLang="en-US" sz="1400">
                <a:solidFill>
                  <a:srgbClr val="000066"/>
                </a:solidFill>
                <a:latin typeface="Arial" panose="020B0604020202020204" pitchFamily="34" charset="0"/>
              </a:rPr>
              <a:pPr/>
              <a:t>2</a:t>
            </a:fld>
            <a:endParaRPr lang="en-US" altLang="en-US" sz="140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altLang="en-US"/>
              <a:t>What issues are posed by standard setting?</a:t>
            </a:r>
          </a:p>
        </p:txBody>
      </p:sp>
      <p:sp>
        <p:nvSpPr>
          <p:cNvPr id="4102" name="Rectangle 3"/>
          <p:cNvSpPr>
            <a:spLocks noGrp="1" noChangeArrowheads="1"/>
          </p:cNvSpPr>
          <p:nvPr>
            <p:ph type="body" idx="1"/>
          </p:nvPr>
        </p:nvSpPr>
        <p:spPr/>
        <p:txBody>
          <a:bodyPr/>
          <a:lstStyle/>
          <a:p>
            <a:r>
              <a:rPr lang="en-US" altLang="en-US"/>
              <a:t>Can there be too much competition?</a:t>
            </a:r>
          </a:p>
          <a:p>
            <a:r>
              <a:rPr lang="en-US" altLang="en-US"/>
              <a:t>Can there be too little competition?</a:t>
            </a:r>
          </a:p>
          <a:p>
            <a:r>
              <a:rPr lang="en-US" altLang="en-US"/>
              <a:t>Are there pathologies in standard setting?</a:t>
            </a:r>
          </a:p>
        </p:txBody>
      </p:sp>
    </p:spTree>
    <p:extLst>
      <p:ext uri="{BB962C8B-B14F-4D97-AF65-F5344CB8AC3E}">
        <p14:creationId xmlns:p14="http://schemas.microsoft.com/office/powerpoint/2010/main" val="2998176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359" y="-1"/>
            <a:ext cx="4309641" cy="33181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Lexmark: Patent Exhaustion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6" name="Text Box 5"/>
          <p:cNvSpPr txBox="1">
            <a:spLocks noChangeArrowheads="1"/>
          </p:cNvSpPr>
          <p:nvPr/>
        </p:nvSpPr>
        <p:spPr bwMode="auto">
          <a:xfrm>
            <a:off x="10093124" y="6488668"/>
            <a:ext cx="20988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581 U.S. 3 (2017)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13072" y="165904"/>
            <a:ext cx="4155980" cy="6534934"/>
          </a:xfrm>
          <a:prstGeom prst="rect">
            <a:avLst/>
          </a:prstGeom>
          <a:ln w="6350">
            <a:solidFill>
              <a:schemeClr val="bg2"/>
            </a:solidFill>
          </a:ln>
        </p:spPr>
      </p:pic>
      <p:pic>
        <p:nvPicPr>
          <p:cNvPr id="9" name="Picture 8"/>
          <p:cNvPicPr>
            <a:picLocks noChangeAspect="1"/>
          </p:cNvPicPr>
          <p:nvPr/>
        </p:nvPicPr>
        <p:blipFill>
          <a:blip r:embed="rId3"/>
          <a:stretch>
            <a:fillRect/>
          </a:stretch>
        </p:blipFill>
        <p:spPr>
          <a:xfrm>
            <a:off x="2300541" y="1497798"/>
            <a:ext cx="7329018" cy="4358992"/>
          </a:xfrm>
          <a:prstGeom prst="rect">
            <a:avLst/>
          </a:prstGeom>
          <a:ln>
            <a:solidFill>
              <a:schemeClr val="bg2"/>
            </a:solidFill>
          </a:ln>
        </p:spPr>
      </p:pic>
    </p:spTree>
    <p:extLst>
      <p:ext uri="{BB962C8B-B14F-4D97-AF65-F5344CB8AC3E}">
        <p14:creationId xmlns:p14="http://schemas.microsoft.com/office/powerpoint/2010/main" val="17714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511" y="-1"/>
            <a:ext cx="6817489" cy="31637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Sale Exhausts Even with Contract Restriction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6" name="Text Box 5"/>
          <p:cNvSpPr txBox="1">
            <a:spLocks noChangeArrowheads="1"/>
          </p:cNvSpPr>
          <p:nvPr/>
        </p:nvSpPr>
        <p:spPr bwMode="auto">
          <a:xfrm>
            <a:off x="9842339" y="6488668"/>
            <a:ext cx="234966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Lexmark (U.S. 2017)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74490" y="158186"/>
            <a:ext cx="4160888" cy="6542651"/>
          </a:xfrm>
          <a:prstGeom prst="rect">
            <a:avLst/>
          </a:prstGeom>
          <a:ln>
            <a:solidFill>
              <a:schemeClr val="bg2"/>
            </a:solidFill>
          </a:ln>
        </p:spPr>
      </p:pic>
      <p:grpSp>
        <p:nvGrpSpPr>
          <p:cNvPr id="11" name="Group 10"/>
          <p:cNvGrpSpPr>
            <a:grpSpLocks noChangeAspect="1"/>
          </p:cNvGrpSpPr>
          <p:nvPr/>
        </p:nvGrpSpPr>
        <p:grpSpPr>
          <a:xfrm>
            <a:off x="1848379" y="1704028"/>
            <a:ext cx="8803545" cy="4297446"/>
            <a:chOff x="4657458" y="3111666"/>
            <a:chExt cx="2867292" cy="1399667"/>
          </a:xfrm>
        </p:grpSpPr>
        <p:pic>
          <p:nvPicPr>
            <p:cNvPr id="5" name="Picture 4"/>
            <p:cNvPicPr>
              <a:picLocks noChangeAspect="1"/>
            </p:cNvPicPr>
            <p:nvPr/>
          </p:nvPicPr>
          <p:blipFill rotWithShape="1">
            <a:blip r:embed="rId3"/>
            <a:srcRect l="438" r="1076"/>
            <a:stretch/>
          </p:blipFill>
          <p:spPr>
            <a:xfrm>
              <a:off x="4657458" y="3111666"/>
              <a:ext cx="2858568" cy="634667"/>
            </a:xfrm>
            <a:prstGeom prst="rect">
              <a:avLst/>
            </a:prstGeom>
            <a:ln>
              <a:solidFill>
                <a:schemeClr val="bg2"/>
              </a:solidFill>
            </a:ln>
          </p:spPr>
        </p:pic>
        <p:pic>
          <p:nvPicPr>
            <p:cNvPr id="10" name="Picture 9"/>
            <p:cNvPicPr>
              <a:picLocks noChangeAspect="1"/>
            </p:cNvPicPr>
            <p:nvPr/>
          </p:nvPicPr>
          <p:blipFill>
            <a:blip r:embed="rId4"/>
            <a:stretch>
              <a:fillRect/>
            </a:stretch>
          </p:blipFill>
          <p:spPr>
            <a:xfrm>
              <a:off x="4667250" y="3746333"/>
              <a:ext cx="2857500" cy="765000"/>
            </a:xfrm>
            <a:prstGeom prst="rect">
              <a:avLst/>
            </a:prstGeom>
            <a:ln>
              <a:solidFill>
                <a:schemeClr val="bg2"/>
              </a:solidFill>
            </a:ln>
          </p:spPr>
        </p:pic>
      </p:grpSp>
    </p:spTree>
    <p:extLst>
      <p:ext uri="{BB962C8B-B14F-4D97-AF65-F5344CB8AC3E}">
        <p14:creationId xmlns:p14="http://schemas.microsoft.com/office/powerpoint/2010/main" val="26987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6952" y="-2"/>
            <a:ext cx="6775049"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 Example of this at Work (Herein of </a:t>
            </a:r>
            <a:r>
              <a:rPr lang="en-US" sz="2400" dirty="0" err="1">
                <a:solidFill>
                  <a:schemeClr val="accent4">
                    <a:lumMod val="75000"/>
                    <a:lumOff val="25000"/>
                  </a:schemeClr>
                </a:solidFill>
                <a:latin typeface="+mn-lt"/>
                <a:cs typeface="Times New Roman" panose="02020603050405020304" pitchFamily="18" charset="0"/>
              </a:rPr>
              <a:t>Privity</a:t>
            </a:r>
            <a:r>
              <a:rPr lang="en-US" sz="2400" dirty="0">
                <a:solidFill>
                  <a:schemeClr val="accent4">
                    <a:lumMod val="75000"/>
                    <a:lumOff val="25000"/>
                  </a:schemeClr>
                </a:solidFill>
                <a:latin typeface="+mn-lt"/>
                <a:cs typeface="Times New Roman" panose="02020603050405020304" pitchFamily="18" charset="0"/>
              </a:rPr>
              <a: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6" name="Text Box 5"/>
          <p:cNvSpPr txBox="1">
            <a:spLocks noChangeArrowheads="1"/>
          </p:cNvSpPr>
          <p:nvPr/>
        </p:nvSpPr>
        <p:spPr bwMode="auto">
          <a:xfrm>
            <a:off x="9761620" y="6488668"/>
            <a:ext cx="243037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Lexmark (U.S. 2017)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73160" y="184664"/>
            <a:ext cx="3840311" cy="6516174"/>
          </a:xfrm>
          <a:prstGeom prst="rect">
            <a:avLst/>
          </a:prstGeom>
          <a:ln>
            <a:solidFill>
              <a:schemeClr val="bg2"/>
            </a:solidFill>
          </a:ln>
        </p:spPr>
      </p:pic>
      <p:pic>
        <p:nvPicPr>
          <p:cNvPr id="8" name="Picture 7"/>
          <p:cNvPicPr>
            <a:picLocks noChangeAspect="1"/>
          </p:cNvPicPr>
          <p:nvPr/>
        </p:nvPicPr>
        <p:blipFill>
          <a:blip r:embed="rId3"/>
          <a:stretch>
            <a:fillRect/>
          </a:stretch>
        </p:blipFill>
        <p:spPr>
          <a:xfrm>
            <a:off x="2045058" y="2619556"/>
            <a:ext cx="8648365" cy="3009446"/>
          </a:xfrm>
          <a:prstGeom prst="rect">
            <a:avLst/>
          </a:prstGeom>
          <a:ln>
            <a:solidFill>
              <a:schemeClr val="bg2"/>
            </a:solidFill>
          </a:ln>
        </p:spPr>
      </p:pic>
    </p:spTree>
    <p:extLst>
      <p:ext uri="{BB962C8B-B14F-4D97-AF65-F5344CB8AC3E}">
        <p14:creationId xmlns:p14="http://schemas.microsoft.com/office/powerpoint/2010/main" val="364871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0927" y="-2"/>
            <a:ext cx="280107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FTC v. Qualcomm</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9140142" y="6488668"/>
            <a:ext cx="305185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969 F.3d 974 (9</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2020)</a:t>
            </a:r>
          </a:p>
        </p:txBody>
      </p:sp>
      <p:pic>
        <p:nvPicPr>
          <p:cNvPr id="5" name="Picture 4">
            <a:extLst>
              <a:ext uri="{FF2B5EF4-FFF2-40B4-BE49-F238E27FC236}">
                <a16:creationId xmlns:a16="http://schemas.microsoft.com/office/drawing/2014/main" id="{E32EB783-EE2F-D730-E065-B85398D38800}"/>
              </a:ext>
            </a:extLst>
          </p:cNvPr>
          <p:cNvPicPr>
            <a:picLocks noChangeAspect="1"/>
          </p:cNvPicPr>
          <p:nvPr/>
        </p:nvPicPr>
        <p:blipFill>
          <a:blip r:embed="rId2"/>
          <a:stretch>
            <a:fillRect/>
          </a:stretch>
        </p:blipFill>
        <p:spPr>
          <a:xfrm>
            <a:off x="3662980" y="184666"/>
            <a:ext cx="4151328" cy="6488668"/>
          </a:xfrm>
          <a:prstGeom prst="rect">
            <a:avLst/>
          </a:prstGeom>
          <a:ln>
            <a:solidFill>
              <a:schemeClr val="bg2"/>
            </a:solidFill>
          </a:ln>
        </p:spPr>
      </p:pic>
    </p:spTree>
    <p:extLst>
      <p:ext uri="{BB962C8B-B14F-4D97-AF65-F5344CB8AC3E}">
        <p14:creationId xmlns:p14="http://schemas.microsoft.com/office/powerpoint/2010/main" val="305601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2E4D20-0A2B-351C-D878-D24894F5A78B}"/>
              </a:ext>
            </a:extLst>
          </p:cNvPr>
          <p:cNvPicPr>
            <a:picLocks noChangeAspect="1"/>
          </p:cNvPicPr>
          <p:nvPr/>
        </p:nvPicPr>
        <p:blipFill>
          <a:blip r:embed="rId2"/>
          <a:stretch>
            <a:fillRect/>
          </a:stretch>
        </p:blipFill>
        <p:spPr>
          <a:xfrm>
            <a:off x="222040" y="209004"/>
            <a:ext cx="3836256" cy="6488668"/>
          </a:xfrm>
          <a:prstGeom prst="rect">
            <a:avLst/>
          </a:prstGeom>
          <a:ln w="6350">
            <a:solidFill>
              <a:schemeClr val="tx1"/>
            </a:solidFill>
          </a:ln>
        </p:spPr>
      </p:pic>
      <p:sp>
        <p:nvSpPr>
          <p:cNvPr id="2" name="Title 1"/>
          <p:cNvSpPr>
            <a:spLocks noGrp="1"/>
          </p:cNvSpPr>
          <p:nvPr>
            <p:ph type="title"/>
          </p:nvPr>
        </p:nvSpPr>
        <p:spPr>
          <a:xfrm>
            <a:off x="8699863" y="-2"/>
            <a:ext cx="349213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Worldwide Injunction?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6" name="Text Box 5"/>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E00C3581-0074-B189-B4FD-1F19FF9AB97A}"/>
              </a:ext>
            </a:extLst>
          </p:cNvPr>
          <p:cNvSpPr txBox="1">
            <a:spLocks noChangeArrowheads="1"/>
          </p:cNvSpPr>
          <p:nvPr/>
        </p:nvSpPr>
        <p:spPr bwMode="auto">
          <a:xfrm>
            <a:off x="962933" y="2774594"/>
            <a:ext cx="11007027" cy="1569660"/>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dirty="0"/>
              <a:t>After a ten-day bench trial, the </a:t>
            </a:r>
            <a:r>
              <a:rPr lang="en-US" sz="3200" b="1" dirty="0">
                <a:solidFill>
                  <a:schemeClr val="accent4">
                    <a:lumMod val="50000"/>
                    <a:lumOff val="50000"/>
                  </a:schemeClr>
                </a:solidFill>
              </a:rPr>
              <a:t>district court agreed and ordered a permanent, worldwide injunction</a:t>
            </a:r>
            <a:r>
              <a:rPr lang="en-US" sz="3200" dirty="0"/>
              <a:t> prohibiting several of Qualcomm’s core business practices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9246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2"/>
                                        </p:tgtEl>
                                        <p:attrNameLst>
                                          <p:attrName>style.opacity</p:attrName>
                                        </p:attrNameLst>
                                      </p:cBhvr>
                                      <p:to>
                                        <p:strVal val="0.5"/>
                                      </p:to>
                                    </p:set>
                                    <p:animEffect filter="image" prLst="opacity: 0.5">
                                      <p:cBhvr rctx="IE">
                                        <p:cTn id="9" dur="indefinite"/>
                                        <p:tgtEl>
                                          <p:spTgt spid="1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B9CD5-3BEE-A3CC-985A-F285B09FDA7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A9803AB-E269-89CE-C2D9-EAEE53B48F8C}"/>
              </a:ext>
            </a:extLst>
          </p:cNvPr>
          <p:cNvPicPr>
            <a:picLocks noChangeAspect="1"/>
          </p:cNvPicPr>
          <p:nvPr/>
        </p:nvPicPr>
        <p:blipFill>
          <a:blip r:embed="rId2"/>
          <a:stretch>
            <a:fillRect/>
          </a:stretch>
        </p:blipFill>
        <p:spPr>
          <a:xfrm>
            <a:off x="173037" y="209004"/>
            <a:ext cx="4137653" cy="6491834"/>
          </a:xfrm>
          <a:prstGeom prst="rect">
            <a:avLst/>
          </a:prstGeom>
          <a:ln w="6350">
            <a:solidFill>
              <a:schemeClr val="tx1"/>
            </a:solidFill>
          </a:ln>
        </p:spPr>
      </p:pic>
      <p:sp>
        <p:nvSpPr>
          <p:cNvPr id="2" name="Title 1">
            <a:extLst>
              <a:ext uri="{FF2B5EF4-FFF2-40B4-BE49-F238E27FC236}">
                <a16:creationId xmlns:a16="http://schemas.microsoft.com/office/drawing/2014/main" id="{6C87C822-149F-6CE6-EBC5-E08C8479782E}"/>
              </a:ext>
            </a:extLst>
          </p:cNvPr>
          <p:cNvSpPr>
            <a:spLocks noGrp="1"/>
          </p:cNvSpPr>
          <p:nvPr>
            <p:ph type="title"/>
          </p:nvPr>
        </p:nvSpPr>
        <p:spPr>
          <a:xfrm>
            <a:off x="8523992" y="-2"/>
            <a:ext cx="366800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Three Types of Patents</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6D8E0151-13A3-57DF-84C0-E0DE5202D883}"/>
              </a:ext>
            </a:extLst>
          </p:cNvPr>
          <p:cNvSpPr>
            <a:spLocks noGrp="1"/>
          </p:cNvSpPr>
          <p:nvPr>
            <p:ph type="sldNum" sz="quarter" idx="12"/>
          </p:nvPr>
        </p:nvSpPr>
        <p:spPr/>
        <p:txBody>
          <a:bodyPr/>
          <a:lstStyle/>
          <a:p>
            <a:pPr>
              <a:defRPr/>
            </a:pPr>
            <a:fld id="{B32496E5-8FFA-4061-92C3-71B1BA3DDA51}" type="slidenum">
              <a:rPr lang="en-US" altLang="en-US" smtClean="0"/>
              <a:pPr>
                <a:defRPr/>
              </a:pPr>
              <a:t>25</a:t>
            </a:fld>
            <a:endParaRPr lang="en-US" altLang="en-US"/>
          </a:p>
        </p:txBody>
      </p:sp>
      <p:sp>
        <p:nvSpPr>
          <p:cNvPr id="6" name="Text Box 5">
            <a:extLst>
              <a:ext uri="{FF2B5EF4-FFF2-40B4-BE49-F238E27FC236}">
                <a16:creationId xmlns:a16="http://schemas.microsoft.com/office/drawing/2014/main" id="{DD449557-0E9E-A482-736C-B19EDE41616D}"/>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0EC9176C-98F7-6486-6F74-C3A20888CC9A}"/>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E6C9FE79-4EB7-AA7F-EBD0-79C20063076C}"/>
              </a:ext>
            </a:extLst>
          </p:cNvPr>
          <p:cNvSpPr txBox="1">
            <a:spLocks noChangeArrowheads="1"/>
          </p:cNvSpPr>
          <p:nvPr/>
        </p:nvSpPr>
        <p:spPr bwMode="auto">
          <a:xfrm>
            <a:off x="1011936" y="1614749"/>
            <a:ext cx="11007027" cy="3046988"/>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Qualcomm’s patents include cellular standard essential patents (‘</a:t>
            </a:r>
            <a:r>
              <a:rPr lang="en-US" sz="3200" b="1" dirty="0" err="1">
                <a:solidFill>
                  <a:schemeClr val="accent4">
                    <a:lumMod val="50000"/>
                    <a:lumOff val="50000"/>
                  </a:schemeClr>
                </a:solidFill>
              </a:rPr>
              <a:t>SEPs’</a:t>
            </a:r>
            <a:r>
              <a:rPr lang="en-US" sz="3200" b="1" dirty="0">
                <a:solidFill>
                  <a:schemeClr val="accent4">
                    <a:lumMod val="50000"/>
                    <a:lumOff val="50000"/>
                  </a:schemeClr>
                </a:solidFill>
              </a:rPr>
              <a:t>), non-cellular SEPs, and non-SEPs</a:t>
            </a:r>
            <a:r>
              <a:rPr lang="en-US" sz="3200" dirty="0"/>
              <a:t>. Cellular SEPs are patents on technologies that international standard-setting organizations (‘SSOs’) choose to include in technical standards practiced by each new generation of cellular technology</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8427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E1559-AE05-717A-463C-E0F280A8D9D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DDC80EC-4195-1DA0-9534-6D4E9542DDA1}"/>
              </a:ext>
            </a:extLst>
          </p:cNvPr>
          <p:cNvPicPr>
            <a:picLocks noChangeAspect="1"/>
          </p:cNvPicPr>
          <p:nvPr/>
        </p:nvPicPr>
        <p:blipFill>
          <a:blip r:embed="rId2"/>
          <a:stretch>
            <a:fillRect/>
          </a:stretch>
        </p:blipFill>
        <p:spPr>
          <a:xfrm>
            <a:off x="173037" y="209004"/>
            <a:ext cx="3858923" cy="6491834"/>
          </a:xfrm>
          <a:prstGeom prst="rect">
            <a:avLst/>
          </a:prstGeom>
          <a:ln w="6350">
            <a:solidFill>
              <a:schemeClr val="tx1"/>
            </a:solidFill>
          </a:ln>
        </p:spPr>
      </p:pic>
      <p:sp>
        <p:nvSpPr>
          <p:cNvPr id="2" name="Title 1">
            <a:extLst>
              <a:ext uri="{FF2B5EF4-FFF2-40B4-BE49-F238E27FC236}">
                <a16:creationId xmlns:a16="http://schemas.microsoft.com/office/drawing/2014/main" id="{58815654-8F23-A1D9-0065-2EB3F46167C3}"/>
              </a:ext>
            </a:extLst>
          </p:cNvPr>
          <p:cNvSpPr>
            <a:spLocks noGrp="1"/>
          </p:cNvSpPr>
          <p:nvPr>
            <p:ph type="title"/>
          </p:nvPr>
        </p:nvSpPr>
        <p:spPr>
          <a:xfrm>
            <a:off x="8060101" y="-2"/>
            <a:ext cx="413190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Is a Patent Portfolio Tying?</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BAD4829B-68DF-3A03-8524-5BB7428D96E8}"/>
              </a:ext>
            </a:extLst>
          </p:cNvPr>
          <p:cNvSpPr>
            <a:spLocks noGrp="1"/>
          </p:cNvSpPr>
          <p:nvPr>
            <p:ph type="sldNum" sz="quarter" idx="12"/>
          </p:nvPr>
        </p:nvSpPr>
        <p:spPr/>
        <p:txBody>
          <a:bodyPr/>
          <a:lstStyle/>
          <a:p>
            <a:pPr>
              <a:defRPr/>
            </a:pPr>
            <a:fld id="{B32496E5-8FFA-4061-92C3-71B1BA3DDA51}" type="slidenum">
              <a:rPr lang="en-US" altLang="en-US" smtClean="0"/>
              <a:pPr>
                <a:defRPr/>
              </a:pPr>
              <a:t>26</a:t>
            </a:fld>
            <a:endParaRPr lang="en-US" altLang="en-US"/>
          </a:p>
        </p:txBody>
      </p:sp>
      <p:sp>
        <p:nvSpPr>
          <p:cNvPr id="6" name="Text Box 5">
            <a:extLst>
              <a:ext uri="{FF2B5EF4-FFF2-40B4-BE49-F238E27FC236}">
                <a16:creationId xmlns:a16="http://schemas.microsoft.com/office/drawing/2014/main" id="{48F22D8E-E4F7-9DA6-F288-0B1D523C4D1B}"/>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C928B986-E72E-4008-6A42-70C7906E6706}"/>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E71CA73C-1112-31B7-71C6-66EA335F41E2}"/>
              </a:ext>
            </a:extLst>
          </p:cNvPr>
          <p:cNvSpPr txBox="1">
            <a:spLocks noChangeArrowheads="1"/>
          </p:cNvSpPr>
          <p:nvPr/>
        </p:nvSpPr>
        <p:spPr bwMode="auto">
          <a:xfrm>
            <a:off x="1011936" y="1614749"/>
            <a:ext cx="11007027" cy="2554545"/>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Rather than license its patents individually, Qualcomm generally offers its customers various ‘patent portfolio’ options</a:t>
            </a:r>
            <a:r>
              <a:rPr lang="en-US" sz="3200" dirty="0"/>
              <a:t>, whereby the customer/licensee pays for and receives the right to practice all three types of Qualcomm patents (SEPs, non-cellular SEPs, and non-SEPs)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419445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EC665-8E32-C8C9-7009-6B962CEF2FB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98F026A-7179-8D2D-2379-638D9D1F5408}"/>
              </a:ext>
            </a:extLst>
          </p:cNvPr>
          <p:cNvPicPr>
            <a:picLocks noChangeAspect="1"/>
          </p:cNvPicPr>
          <p:nvPr/>
        </p:nvPicPr>
        <p:blipFill>
          <a:blip r:embed="rId2"/>
          <a:stretch>
            <a:fillRect/>
          </a:stretch>
        </p:blipFill>
        <p:spPr>
          <a:xfrm>
            <a:off x="173037" y="209004"/>
            <a:ext cx="3858923" cy="6491834"/>
          </a:xfrm>
          <a:prstGeom prst="rect">
            <a:avLst/>
          </a:prstGeom>
          <a:ln w="6350">
            <a:solidFill>
              <a:schemeClr val="tx1"/>
            </a:solidFill>
          </a:ln>
        </p:spPr>
      </p:pic>
      <p:sp>
        <p:nvSpPr>
          <p:cNvPr id="2" name="Title 1">
            <a:extLst>
              <a:ext uri="{FF2B5EF4-FFF2-40B4-BE49-F238E27FC236}">
                <a16:creationId xmlns:a16="http://schemas.microsoft.com/office/drawing/2014/main" id="{C99D1D79-EA4B-27CF-2BE8-7BD181D32C1F}"/>
              </a:ext>
            </a:extLst>
          </p:cNvPr>
          <p:cNvSpPr>
            <a:spLocks noGrp="1"/>
          </p:cNvSpPr>
          <p:nvPr>
            <p:ph type="title"/>
          </p:nvPr>
        </p:nvSpPr>
        <p:spPr>
          <a:xfrm>
            <a:off x="8809149" y="-2"/>
            <a:ext cx="338285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Modems (No and Yes)</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34186629-F004-DED7-A6C2-11D730807D23}"/>
              </a:ext>
            </a:extLst>
          </p:cNvPr>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6" name="Text Box 5">
            <a:extLst>
              <a:ext uri="{FF2B5EF4-FFF2-40B4-BE49-F238E27FC236}">
                <a16:creationId xmlns:a16="http://schemas.microsoft.com/office/drawing/2014/main" id="{2A075F9D-0E00-B492-70AB-D1E2560F68EC}"/>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3882A6C3-2609-6AE8-37DE-7D6C74E58E95}"/>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D1F8F6C9-9603-F0D3-5000-ACA94556528A}"/>
              </a:ext>
            </a:extLst>
          </p:cNvPr>
          <p:cNvSpPr txBox="1">
            <a:spLocks noChangeArrowheads="1"/>
          </p:cNvSpPr>
          <p:nvPr/>
        </p:nvSpPr>
        <p:spPr bwMode="auto">
          <a:xfrm>
            <a:off x="1011936" y="1614749"/>
            <a:ext cx="11007027" cy="2062103"/>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dirty="0"/>
              <a:t>The </a:t>
            </a:r>
            <a:r>
              <a:rPr lang="en-US" sz="3200" b="1" dirty="0">
                <a:solidFill>
                  <a:schemeClr val="accent4">
                    <a:lumMod val="50000"/>
                    <a:lumOff val="50000"/>
                  </a:schemeClr>
                </a:solidFill>
              </a:rPr>
              <a:t>company also manufactures and sells cellular modem chips</a:t>
            </a:r>
            <a:r>
              <a:rPr lang="en-US" sz="3200" dirty="0"/>
              <a:t>, the hardware that enables cellular devices to practice CDMA and premium LTE technologies and thereby communicate with each other across cellular networks.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8440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CA3A-A40F-0CB0-B0BD-08A00E618BE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F2D6580-A7B4-37A0-1E60-EC7FF70E63FA}"/>
              </a:ext>
            </a:extLst>
          </p:cNvPr>
          <p:cNvPicPr>
            <a:picLocks noChangeAspect="1"/>
          </p:cNvPicPr>
          <p:nvPr/>
        </p:nvPicPr>
        <p:blipFill>
          <a:blip r:embed="rId2"/>
          <a:stretch>
            <a:fillRect/>
          </a:stretch>
        </p:blipFill>
        <p:spPr>
          <a:xfrm>
            <a:off x="173037" y="209004"/>
            <a:ext cx="3962152" cy="6491834"/>
          </a:xfrm>
          <a:prstGeom prst="rect">
            <a:avLst/>
          </a:prstGeom>
          <a:ln w="6350">
            <a:solidFill>
              <a:schemeClr val="tx1"/>
            </a:solidFill>
          </a:ln>
        </p:spPr>
      </p:pic>
      <p:sp>
        <p:nvSpPr>
          <p:cNvPr id="2" name="Title 1">
            <a:extLst>
              <a:ext uri="{FF2B5EF4-FFF2-40B4-BE49-F238E27FC236}">
                <a16:creationId xmlns:a16="http://schemas.microsoft.com/office/drawing/2014/main" id="{F96402C9-06CB-604E-B3C2-F9AB3C26B96F}"/>
              </a:ext>
            </a:extLst>
          </p:cNvPr>
          <p:cNvSpPr>
            <a:spLocks noGrp="1"/>
          </p:cNvSpPr>
          <p:nvPr>
            <p:ph type="title"/>
          </p:nvPr>
        </p:nvSpPr>
        <p:spPr>
          <a:xfrm>
            <a:off x="9808633" y="-2"/>
            <a:ext cx="238336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OEM Licensing</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878E01A5-E2F6-8BEE-1B08-A004AEE2699B}"/>
              </a:ext>
            </a:extLst>
          </p:cNvPr>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a:extLst>
              <a:ext uri="{FF2B5EF4-FFF2-40B4-BE49-F238E27FC236}">
                <a16:creationId xmlns:a16="http://schemas.microsoft.com/office/drawing/2014/main" id="{845E095A-9196-D425-888C-EA8892FC8AA7}"/>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8D626DCA-8BFF-806F-E0D4-F2614CF17FC6}"/>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F6C4E9CF-8CFA-0E3B-C895-235C9BDD73AC}"/>
              </a:ext>
            </a:extLst>
          </p:cNvPr>
          <p:cNvSpPr txBox="1">
            <a:spLocks noChangeArrowheads="1"/>
          </p:cNvSpPr>
          <p:nvPr/>
        </p:nvSpPr>
        <p:spPr bwMode="auto">
          <a:xfrm>
            <a:off x="1011936" y="1614749"/>
            <a:ext cx="11007027" cy="3539430"/>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Qualcomm licenses its patent portfolios exclusively at the OEM level, setting the royalty rates on its CDMA and LTE patent portfolios as a percentage of the end-product sales price</a:t>
            </a:r>
            <a:r>
              <a:rPr lang="en-US" sz="3200" dirty="0"/>
              <a:t>. This practice is not unique to Qualcomm. As the district court found, ‘[f]</a:t>
            </a:r>
            <a:r>
              <a:rPr lang="en-US" sz="3200" dirty="0" err="1"/>
              <a:t>ollowing</a:t>
            </a:r>
            <a:r>
              <a:rPr lang="en-US" sz="3200" dirty="0"/>
              <a:t> Qualcomm’s lead, other SEP licensors like Nokia and Ericsson have concluded that licensing only OEMs is more lucrative, and structured their practices accordingly.’</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5159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18460-004C-5CBD-77A5-BE24D4CCE09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12FDA06-1F64-1541-E091-717E6735BEE9}"/>
              </a:ext>
            </a:extLst>
          </p:cNvPr>
          <p:cNvPicPr>
            <a:picLocks noChangeAspect="1"/>
          </p:cNvPicPr>
          <p:nvPr/>
        </p:nvPicPr>
        <p:blipFill>
          <a:blip r:embed="rId2"/>
          <a:stretch>
            <a:fillRect/>
          </a:stretch>
        </p:blipFill>
        <p:spPr>
          <a:xfrm>
            <a:off x="142409" y="179231"/>
            <a:ext cx="3778876" cy="6521607"/>
          </a:xfrm>
          <a:prstGeom prst="rect">
            <a:avLst/>
          </a:prstGeom>
          <a:ln w="6350">
            <a:solidFill>
              <a:schemeClr val="tx1"/>
            </a:solidFill>
          </a:ln>
        </p:spPr>
      </p:pic>
      <p:sp>
        <p:nvSpPr>
          <p:cNvPr id="2" name="Title 1">
            <a:extLst>
              <a:ext uri="{FF2B5EF4-FFF2-40B4-BE49-F238E27FC236}">
                <a16:creationId xmlns:a16="http://schemas.microsoft.com/office/drawing/2014/main" id="{149F8B04-97E1-930A-D8C1-4AD08295A034}"/>
              </a:ext>
            </a:extLst>
          </p:cNvPr>
          <p:cNvSpPr>
            <a:spLocks noGrp="1"/>
          </p:cNvSpPr>
          <p:nvPr>
            <p:ph type="title"/>
          </p:nvPr>
        </p:nvSpPr>
        <p:spPr>
          <a:xfrm>
            <a:off x="9347199" y="-2"/>
            <a:ext cx="28448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Patent Exhaustion</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44D606B9-806A-6DED-2004-198A77A39371}"/>
              </a:ext>
            </a:extLst>
          </p:cNvPr>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6" name="Text Box 5">
            <a:extLst>
              <a:ext uri="{FF2B5EF4-FFF2-40B4-BE49-F238E27FC236}">
                <a16:creationId xmlns:a16="http://schemas.microsoft.com/office/drawing/2014/main" id="{AD03BFB0-FB4E-AF91-12E7-87E35A95AF40}"/>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C4718B7F-85AA-4845-23DB-624641FFDC43}"/>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E79BF435-F534-A2A2-6478-432F17529EDF}"/>
              </a:ext>
            </a:extLst>
          </p:cNvPr>
          <p:cNvSpPr txBox="1">
            <a:spLocks noChangeArrowheads="1"/>
          </p:cNvSpPr>
          <p:nvPr/>
        </p:nvSpPr>
        <p:spPr bwMode="auto">
          <a:xfrm>
            <a:off x="1011936" y="1614749"/>
            <a:ext cx="11007027" cy="3539430"/>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Due to patent exhaustion</a:t>
            </a:r>
            <a:r>
              <a:rPr lang="en-US" sz="3200" dirty="0"/>
              <a:t>, if Qualcomm licensed its SEPs further ‘upstream’ in the manufacturing process to competing chip suppliers, then its patent rights would be exhausted when these rivals sold their products to OEMs. OEMs would then have little incentive to pay Qualcomm for patent licenses, as they could instead become ‘downstream’ recipients of the already exhausted patents embodied in these rivals’ products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90385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7746AA9-A34D-40BE-A24B-291E360CAE85}" type="slidenum">
              <a:rPr lang="en-US" altLang="en-US" sz="1400">
                <a:solidFill>
                  <a:srgbClr val="000066"/>
                </a:solidFill>
                <a:latin typeface="Arial" panose="020B0604020202020204" pitchFamily="34" charset="0"/>
              </a:rPr>
              <a:pPr/>
              <a:t>3</a:t>
            </a:fld>
            <a:endParaRPr lang="en-US" altLang="en-US" sz="1400">
              <a:solidFill>
                <a:srgbClr val="000066"/>
              </a:solidFill>
              <a:latin typeface="Arial" panose="020B0604020202020204" pitchFamily="34" charset="0"/>
            </a:endParaRPr>
          </a:p>
        </p:txBody>
      </p:sp>
      <p:sp>
        <p:nvSpPr>
          <p:cNvPr id="7173" name="Rectangle 2"/>
          <p:cNvSpPr>
            <a:spLocks noGrp="1" noChangeArrowheads="1"/>
          </p:cNvSpPr>
          <p:nvPr>
            <p:ph type="title"/>
          </p:nvPr>
        </p:nvSpPr>
        <p:spPr/>
        <p:txBody>
          <a:bodyPr/>
          <a:lstStyle/>
          <a:p>
            <a:r>
              <a:rPr lang="en-US" altLang="en-US" dirty="0"/>
              <a:t>Winner Take All Markets</a:t>
            </a:r>
          </a:p>
        </p:txBody>
      </p:sp>
      <p:sp>
        <p:nvSpPr>
          <p:cNvPr id="7174" name="Rectangle 3"/>
          <p:cNvSpPr>
            <a:spLocks noGrp="1" noChangeArrowheads="1"/>
          </p:cNvSpPr>
          <p:nvPr>
            <p:ph type="body" idx="1"/>
          </p:nvPr>
        </p:nvSpPr>
        <p:spPr/>
        <p:txBody>
          <a:bodyPr/>
          <a:lstStyle/>
          <a:p>
            <a:r>
              <a:rPr lang="en-US" altLang="en-US" dirty="0"/>
              <a:t>Two Sector Economy</a:t>
            </a:r>
          </a:p>
          <a:p>
            <a:pPr lvl="1"/>
            <a:r>
              <a:rPr lang="en-US" altLang="en-US" dirty="0"/>
              <a:t>500 individuals</a:t>
            </a:r>
          </a:p>
          <a:p>
            <a:pPr lvl="1"/>
            <a:r>
              <a:rPr lang="en-US" altLang="en-US" dirty="0"/>
              <a:t>One sector: everyone earns $10</a:t>
            </a:r>
          </a:p>
          <a:p>
            <a:pPr lvl="1"/>
            <a:r>
              <a:rPr lang="en-US" altLang="en-US" dirty="0"/>
              <a:t>Second sector: one person will earn $1000, everyone else will earn nothing, probability of winning is just 1/N</a:t>
            </a:r>
          </a:p>
        </p:txBody>
      </p:sp>
      <p:sp>
        <p:nvSpPr>
          <p:cNvPr id="7" name="Text Box 5"/>
          <p:cNvSpPr txBox="1">
            <a:spLocks noChangeArrowheads="1"/>
          </p:cNvSpPr>
          <p:nvPr/>
        </p:nvSpPr>
        <p:spPr bwMode="auto">
          <a:xfrm>
            <a:off x="10094495" y="0"/>
            <a:ext cx="209750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779763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4D63-C6F4-06F9-8C96-0A6B492846F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729C71E-B65C-2199-A24D-E940336C9BA1}"/>
              </a:ext>
            </a:extLst>
          </p:cNvPr>
          <p:cNvPicPr>
            <a:picLocks noChangeAspect="1"/>
          </p:cNvPicPr>
          <p:nvPr/>
        </p:nvPicPr>
        <p:blipFill>
          <a:blip r:embed="rId2"/>
          <a:stretch>
            <a:fillRect/>
          </a:stretch>
        </p:blipFill>
        <p:spPr>
          <a:xfrm>
            <a:off x="173037" y="209004"/>
            <a:ext cx="3990300" cy="6491834"/>
          </a:xfrm>
          <a:prstGeom prst="rect">
            <a:avLst/>
          </a:prstGeom>
          <a:ln w="6350">
            <a:solidFill>
              <a:schemeClr val="tx1"/>
            </a:solidFill>
          </a:ln>
        </p:spPr>
      </p:pic>
      <p:sp>
        <p:nvSpPr>
          <p:cNvPr id="2" name="Title 1">
            <a:extLst>
              <a:ext uri="{FF2B5EF4-FFF2-40B4-BE49-F238E27FC236}">
                <a16:creationId xmlns:a16="http://schemas.microsoft.com/office/drawing/2014/main" id="{5847B989-9968-A919-869C-21C4D2DB9A88}"/>
              </a:ext>
            </a:extLst>
          </p:cNvPr>
          <p:cNvSpPr>
            <a:spLocks noGrp="1"/>
          </p:cNvSpPr>
          <p:nvPr>
            <p:ph type="title"/>
          </p:nvPr>
        </p:nvSpPr>
        <p:spPr>
          <a:xfrm>
            <a:off x="8791621" y="-2"/>
            <a:ext cx="340038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No License, No Chips</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4A58AC11-60C8-4959-5049-494EDE347DC7}"/>
              </a:ext>
            </a:extLst>
          </p:cNvPr>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6" name="Text Box 5">
            <a:extLst>
              <a:ext uri="{FF2B5EF4-FFF2-40B4-BE49-F238E27FC236}">
                <a16:creationId xmlns:a16="http://schemas.microsoft.com/office/drawing/2014/main" id="{B5B6FB37-AFA8-AABB-A09F-C9AFFE83B148}"/>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73EE2ADC-8A38-F193-022C-F649CBC7B36E}"/>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EE3BEC9F-7399-262C-1B74-02149A90B5B9}"/>
              </a:ext>
            </a:extLst>
          </p:cNvPr>
          <p:cNvSpPr txBox="1">
            <a:spLocks noChangeArrowheads="1"/>
          </p:cNvSpPr>
          <p:nvPr/>
        </p:nvSpPr>
        <p:spPr bwMode="auto">
          <a:xfrm>
            <a:off x="1011936" y="1614749"/>
            <a:ext cx="11007027" cy="4031873"/>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dirty="0"/>
              <a:t>Qualcomm reinforces these practices with its so-called </a:t>
            </a:r>
            <a:r>
              <a:rPr lang="en-US" sz="3200" b="1" dirty="0">
                <a:solidFill>
                  <a:schemeClr val="accent4">
                    <a:lumMod val="50000"/>
                    <a:lumOff val="50000"/>
                  </a:schemeClr>
                </a:solidFill>
              </a:rPr>
              <a:t>‘no license, no chips’ policy, under which Qualcomm refuses to sell modem chips to OEMs that do not take licenses to practice Qualcomm’s SEPs</a:t>
            </a:r>
            <a:r>
              <a:rPr lang="en-US" sz="3200" dirty="0"/>
              <a:t>. Otherwise, because of patent exhaustion, OEMs could decline to take licenses, arguing instead that their purchase of chips from Qualcomm extinguished Qualcomm’s patent rights with respect to any CDMA or premium LTE technologies embodied in the chips.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6459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68A0A-6569-C51C-51F2-DCA83EC41CD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7FA685D-9965-84EF-43A4-F305EAC8025C}"/>
              </a:ext>
            </a:extLst>
          </p:cNvPr>
          <p:cNvPicPr>
            <a:picLocks noChangeAspect="1"/>
          </p:cNvPicPr>
          <p:nvPr/>
        </p:nvPicPr>
        <p:blipFill>
          <a:blip r:embed="rId2"/>
          <a:stretch>
            <a:fillRect/>
          </a:stretch>
        </p:blipFill>
        <p:spPr>
          <a:xfrm>
            <a:off x="173037" y="184666"/>
            <a:ext cx="4031599" cy="6488668"/>
          </a:xfrm>
          <a:prstGeom prst="rect">
            <a:avLst/>
          </a:prstGeom>
          <a:ln w="6350">
            <a:solidFill>
              <a:schemeClr val="tx1"/>
            </a:solidFill>
          </a:ln>
        </p:spPr>
      </p:pic>
      <p:sp>
        <p:nvSpPr>
          <p:cNvPr id="2" name="Title 1">
            <a:extLst>
              <a:ext uri="{FF2B5EF4-FFF2-40B4-BE49-F238E27FC236}">
                <a16:creationId xmlns:a16="http://schemas.microsoft.com/office/drawing/2014/main" id="{A9035461-7FC7-50DA-8D56-084CDD7BEA9C}"/>
              </a:ext>
            </a:extLst>
          </p:cNvPr>
          <p:cNvSpPr>
            <a:spLocks noGrp="1"/>
          </p:cNvSpPr>
          <p:nvPr>
            <p:ph type="title"/>
          </p:nvPr>
        </p:nvSpPr>
        <p:spPr>
          <a:xfrm>
            <a:off x="8483848" y="-2"/>
            <a:ext cx="370815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Chip Supplier Neutrality</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0459BBED-B14E-8040-67F8-C341717DCDCE}"/>
              </a:ext>
            </a:extLst>
          </p:cNvPr>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a:extLst>
              <a:ext uri="{FF2B5EF4-FFF2-40B4-BE49-F238E27FC236}">
                <a16:creationId xmlns:a16="http://schemas.microsoft.com/office/drawing/2014/main" id="{1D188EB1-598F-A900-DC78-55777C9876ED}"/>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B76AE345-C5AA-7109-B623-C8DDA9767140}"/>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9FC3EED2-E227-9E8B-6EDB-1DC9275602F2}"/>
              </a:ext>
            </a:extLst>
          </p:cNvPr>
          <p:cNvSpPr txBox="1">
            <a:spLocks noChangeArrowheads="1"/>
          </p:cNvSpPr>
          <p:nvPr/>
        </p:nvSpPr>
        <p:spPr bwMode="auto">
          <a:xfrm>
            <a:off x="1011936" y="1614749"/>
            <a:ext cx="11007027" cy="2062103"/>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dirty="0"/>
              <a:t>Instead, Qualcomm’s practices, taken together, are </a:t>
            </a:r>
            <a:r>
              <a:rPr lang="en-US" sz="3200" b="1" dirty="0">
                <a:solidFill>
                  <a:schemeClr val="accent4">
                    <a:lumMod val="50000"/>
                    <a:lumOff val="50000"/>
                  </a:schemeClr>
                </a:solidFill>
              </a:rPr>
              <a:t>‘chip supplier neutral’</a:t>
            </a:r>
            <a:r>
              <a:rPr lang="en-US" sz="3200" dirty="0"/>
              <a:t>—that is, OEMs are required to pay a per-unit licensing royalty to Qualcomm for its patent portfolios regardless of which company they choose to source their chips from</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187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Sets of Hypos</a:t>
            </a:r>
          </a:p>
        </p:txBody>
      </p:sp>
      <p:sp>
        <p:nvSpPr>
          <p:cNvPr id="3" name="Content Placeholder 2"/>
          <p:cNvSpPr>
            <a:spLocks noGrp="1"/>
          </p:cNvSpPr>
          <p:nvPr>
            <p:ph idx="1"/>
          </p:nvPr>
        </p:nvSpPr>
        <p:spPr/>
        <p:txBody>
          <a:bodyPr/>
          <a:lstStyle/>
          <a:p>
            <a:r>
              <a:rPr lang="en-US" dirty="0"/>
              <a:t>Instruments in Issue</a:t>
            </a:r>
          </a:p>
          <a:p>
            <a:pPr lvl="1"/>
            <a:r>
              <a:rPr lang="en-US" dirty="0"/>
              <a:t>1. Start with the ordinary patents baseline</a:t>
            </a:r>
          </a:p>
          <a:p>
            <a:pPr lvl="1"/>
            <a:r>
              <a:rPr lang="en-US" dirty="0"/>
              <a:t>2. Play with the licensing level (chip maker v. OEM)</a:t>
            </a:r>
          </a:p>
          <a:p>
            <a:pPr lvl="1"/>
            <a:r>
              <a:rPr lang="en-US" dirty="0"/>
              <a:t>3. Insert a FRAND licensing obligation</a:t>
            </a:r>
          </a:p>
          <a:p>
            <a:pPr lvl="1"/>
            <a:r>
              <a:rPr lang="en-US" dirty="0"/>
              <a:t>4. Add vertical integration (let QC make chips)</a:t>
            </a:r>
          </a:p>
          <a:p>
            <a:pPr lvl="1"/>
            <a:r>
              <a:rPr lang="en-US" dirty="0"/>
              <a:t>5. Link together chip rules and licensing rules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32</a:t>
            </a:fld>
            <a:endParaRPr lang="en-US" altLang="en-US"/>
          </a:p>
        </p:txBody>
      </p:sp>
    </p:spTree>
    <p:extLst>
      <p:ext uri="{BB962C8B-B14F-4D97-AF65-F5344CB8AC3E}">
        <p14:creationId xmlns:p14="http://schemas.microsoft.com/office/powerpoint/2010/main" val="3695963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Sets of Hypos</a:t>
            </a:r>
          </a:p>
        </p:txBody>
      </p:sp>
      <p:sp>
        <p:nvSpPr>
          <p:cNvPr id="3" name="Content Placeholder 2"/>
          <p:cNvSpPr>
            <a:spLocks noGrp="1"/>
          </p:cNvSpPr>
          <p:nvPr>
            <p:ph idx="1"/>
          </p:nvPr>
        </p:nvSpPr>
        <p:spPr/>
        <p:txBody>
          <a:bodyPr/>
          <a:lstStyle/>
          <a:p>
            <a:r>
              <a:rPr lang="en-US" dirty="0"/>
              <a:t>See how the antitrust issues change</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33</a:t>
            </a:fld>
            <a:endParaRPr lang="en-US" altLang="en-US"/>
          </a:p>
        </p:txBody>
      </p:sp>
    </p:spTree>
    <p:extLst>
      <p:ext uri="{BB962C8B-B14F-4D97-AF65-F5344CB8AC3E}">
        <p14:creationId xmlns:p14="http://schemas.microsoft.com/office/powerpoint/2010/main" val="2994434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1: Ordinary Invention</a:t>
            </a:r>
          </a:p>
        </p:txBody>
      </p:sp>
      <p:sp>
        <p:nvSpPr>
          <p:cNvPr id="3" name="Content Placeholder 2"/>
          <p:cNvSpPr>
            <a:spLocks noGrp="1"/>
          </p:cNvSpPr>
          <p:nvPr>
            <p:ph idx="1"/>
          </p:nvPr>
        </p:nvSpPr>
        <p:spPr/>
        <p:txBody>
          <a:bodyPr/>
          <a:lstStyle/>
          <a:p>
            <a:r>
              <a:rPr lang="en-US" dirty="0"/>
              <a:t>Hypo 1</a:t>
            </a:r>
          </a:p>
          <a:p>
            <a:pPr lvl="1"/>
            <a:r>
              <a:rPr lang="en-US" dirty="0"/>
              <a:t>QC comes up with invention and gets a patent </a:t>
            </a:r>
          </a:p>
          <a:p>
            <a:pPr lvl="1"/>
            <a:r>
              <a:rPr lang="en-US" dirty="0"/>
              <a:t>QC builds product embodying invention and sells product</a:t>
            </a:r>
          </a:p>
          <a:p>
            <a:pPr lvl="1"/>
            <a:r>
              <a:rPr lang="en-US" dirty="0"/>
              <a:t>No other firm can compete with QC w/o infringing</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34</a:t>
            </a:fld>
            <a:endParaRPr lang="en-US" altLang="en-US"/>
          </a:p>
        </p:txBody>
      </p:sp>
      <p:sp>
        <p:nvSpPr>
          <p:cNvPr id="6" name="Text Box 5"/>
          <p:cNvSpPr txBox="1">
            <a:spLocks noChangeArrowheads="1"/>
          </p:cNvSpPr>
          <p:nvPr/>
        </p:nvSpPr>
        <p:spPr bwMode="auto">
          <a:xfrm>
            <a:off x="10094495" y="0"/>
            <a:ext cx="209750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403053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1: Not Licensing the Patent</a:t>
            </a:r>
          </a:p>
        </p:txBody>
      </p:sp>
      <p:sp>
        <p:nvSpPr>
          <p:cNvPr id="3" name="Content Placeholder 2"/>
          <p:cNvSpPr>
            <a:spLocks noGrp="1"/>
          </p:cNvSpPr>
          <p:nvPr>
            <p:ph idx="1"/>
          </p:nvPr>
        </p:nvSpPr>
        <p:spPr/>
        <p:txBody>
          <a:bodyPr/>
          <a:lstStyle/>
          <a:p>
            <a:r>
              <a:rPr lang="en-US" dirty="0"/>
              <a:t>Hypo 2</a:t>
            </a:r>
          </a:p>
          <a:p>
            <a:pPr lvl="1"/>
            <a:r>
              <a:rPr lang="en-US" dirty="0"/>
              <a:t>QC comes up with invention and gets a patent </a:t>
            </a:r>
          </a:p>
          <a:p>
            <a:pPr lvl="1"/>
            <a:r>
              <a:rPr lang="en-US" dirty="0"/>
              <a:t>QC builds product embodying invention and sells product</a:t>
            </a:r>
          </a:p>
          <a:p>
            <a:pPr lvl="1"/>
            <a:r>
              <a:rPr lang="en-US" dirty="0"/>
              <a:t>Firm Y approaches QC and offers to pay for a license but QC says no</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35</a:t>
            </a:fld>
            <a:endParaRPr lang="en-US" altLang="en-US"/>
          </a:p>
        </p:txBody>
      </p:sp>
      <p:sp>
        <p:nvSpPr>
          <p:cNvPr id="6" name="Text Box 5"/>
          <p:cNvSpPr txBox="1">
            <a:spLocks noChangeArrowheads="1"/>
          </p:cNvSpPr>
          <p:nvPr/>
        </p:nvSpPr>
        <p:spPr bwMode="auto">
          <a:xfrm>
            <a:off x="10126579" y="0"/>
            <a:ext cx="206542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3385674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1: Licensing Patent</a:t>
            </a:r>
          </a:p>
        </p:txBody>
      </p:sp>
      <p:sp>
        <p:nvSpPr>
          <p:cNvPr id="3" name="Content Placeholder 2"/>
          <p:cNvSpPr>
            <a:spLocks noGrp="1"/>
          </p:cNvSpPr>
          <p:nvPr>
            <p:ph idx="1"/>
          </p:nvPr>
        </p:nvSpPr>
        <p:spPr/>
        <p:txBody>
          <a:bodyPr/>
          <a:lstStyle/>
          <a:p>
            <a:r>
              <a:rPr lang="en-US" dirty="0"/>
              <a:t>Hypo 3</a:t>
            </a:r>
          </a:p>
          <a:p>
            <a:pPr lvl="1"/>
            <a:r>
              <a:rPr lang="en-US" dirty="0"/>
              <a:t>QC comes up with invention and gets a patent </a:t>
            </a:r>
          </a:p>
          <a:p>
            <a:pPr lvl="1"/>
            <a:r>
              <a:rPr lang="en-US" dirty="0"/>
              <a:t>QC doesn’t practice patent but instead licenses patent to firm X so that X can produce a product embodying invention</a:t>
            </a:r>
          </a:p>
          <a:p>
            <a:pPr lvl="1"/>
            <a:r>
              <a:rPr lang="en-US" dirty="0"/>
              <a:t>No other firm can compete with X w/o infringing</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36</a:t>
            </a:fld>
            <a:endParaRPr lang="en-US" altLang="en-US"/>
          </a:p>
        </p:txBody>
      </p:sp>
      <p:sp>
        <p:nvSpPr>
          <p:cNvPr id="6" name="Text Box 5"/>
          <p:cNvSpPr txBox="1">
            <a:spLocks noChangeArrowheads="1"/>
          </p:cNvSpPr>
          <p:nvPr/>
        </p:nvSpPr>
        <p:spPr bwMode="auto">
          <a:xfrm>
            <a:off x="10094495" y="0"/>
            <a:ext cx="209750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1532224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1: Enforcing the Patent</a:t>
            </a:r>
          </a:p>
        </p:txBody>
      </p:sp>
      <p:sp>
        <p:nvSpPr>
          <p:cNvPr id="3" name="Content Placeholder 2"/>
          <p:cNvSpPr>
            <a:spLocks noGrp="1"/>
          </p:cNvSpPr>
          <p:nvPr>
            <p:ph idx="1"/>
          </p:nvPr>
        </p:nvSpPr>
        <p:spPr/>
        <p:txBody>
          <a:bodyPr/>
          <a:lstStyle/>
          <a:p>
            <a:r>
              <a:rPr lang="en-US" dirty="0"/>
              <a:t>Hypo 4</a:t>
            </a:r>
          </a:p>
          <a:p>
            <a:pPr lvl="1"/>
            <a:r>
              <a:rPr lang="en-US" dirty="0"/>
              <a:t>Same as hypo 3 but suppose firm Y enters with product embodying invention</a:t>
            </a:r>
          </a:p>
          <a:p>
            <a:pPr lvl="1"/>
            <a:r>
              <a:rPr lang="en-US" dirty="0"/>
              <a:t>QC sues Y for patent infringement and Y is forced to exit the market</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37</a:t>
            </a:fld>
            <a:endParaRPr lang="en-US" altLang="en-US"/>
          </a:p>
        </p:txBody>
      </p:sp>
      <p:sp>
        <p:nvSpPr>
          <p:cNvPr id="6" name="Text Box 5"/>
          <p:cNvSpPr txBox="1">
            <a:spLocks noChangeArrowheads="1"/>
          </p:cNvSpPr>
          <p:nvPr/>
        </p:nvSpPr>
        <p:spPr bwMode="auto">
          <a:xfrm>
            <a:off x="10086474" y="0"/>
            <a:ext cx="2105526"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1359698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r>
              <a:rPr lang="en-US" dirty="0"/>
              <a:t>Answers</a:t>
            </a:r>
          </a:p>
          <a:p>
            <a:pPr lvl="1"/>
            <a:r>
              <a:rPr lang="en-US" dirty="0"/>
              <a:t>Hypo 1: No antitrust issues</a:t>
            </a:r>
          </a:p>
          <a:p>
            <a:pPr lvl="1"/>
            <a:r>
              <a:rPr lang="en-US" dirty="0"/>
              <a:t>Hypo 2: Individual refusal to deal; generally lawful; </a:t>
            </a:r>
            <a:r>
              <a:rPr lang="en-US" i="1" dirty="0"/>
              <a:t>Aspen Skiing </a:t>
            </a:r>
            <a:r>
              <a:rPr lang="en-US" dirty="0"/>
              <a:t>could kick in with prior history, but not here (or in case really), and we have to figure out if the patent creates a separate right not to deal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38</a:t>
            </a:fld>
            <a:endParaRPr lang="en-US" altLang="en-US"/>
          </a:p>
        </p:txBody>
      </p:sp>
    </p:spTree>
    <p:extLst>
      <p:ext uri="{BB962C8B-B14F-4D97-AF65-F5344CB8AC3E}">
        <p14:creationId xmlns:p14="http://schemas.microsoft.com/office/powerpoint/2010/main" val="3012376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r>
              <a:rPr lang="en-US" dirty="0"/>
              <a:t>Answers</a:t>
            </a:r>
          </a:p>
          <a:p>
            <a:pPr lvl="1"/>
            <a:r>
              <a:rPr lang="en-US" dirty="0"/>
              <a:t>Hypo 3: No antitrust issues; we don’t have a patent policy or an antitrust policy of forcing inventors to vertically integrate into production</a:t>
            </a:r>
          </a:p>
          <a:p>
            <a:pPr lvl="1"/>
            <a:r>
              <a:rPr lang="en-US" dirty="0"/>
              <a:t>Hypo 4: The patent give the inventor the power to block infringing entrants; no antitrust issues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39</a:t>
            </a:fld>
            <a:endParaRPr lang="en-US" altLang="en-US"/>
          </a:p>
        </p:txBody>
      </p:sp>
    </p:spTree>
    <p:extLst>
      <p:ext uri="{BB962C8B-B14F-4D97-AF65-F5344CB8AC3E}">
        <p14:creationId xmlns:p14="http://schemas.microsoft.com/office/powerpoint/2010/main" val="253130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7746AA9-A34D-40BE-A24B-291E360CAE85}" type="slidenum">
              <a:rPr lang="en-US" altLang="en-US" sz="1400">
                <a:solidFill>
                  <a:srgbClr val="000066"/>
                </a:solidFill>
                <a:latin typeface="Arial" panose="020B0604020202020204" pitchFamily="34" charset="0"/>
              </a:rPr>
              <a:pPr/>
              <a:t>4</a:t>
            </a:fld>
            <a:endParaRPr lang="en-US" altLang="en-US" sz="1400">
              <a:solidFill>
                <a:srgbClr val="000066"/>
              </a:solidFill>
              <a:latin typeface="Arial" panose="020B0604020202020204" pitchFamily="34" charset="0"/>
            </a:endParaRPr>
          </a:p>
        </p:txBody>
      </p:sp>
      <p:sp>
        <p:nvSpPr>
          <p:cNvPr id="7173" name="Rectangle 2"/>
          <p:cNvSpPr>
            <a:spLocks noGrp="1" noChangeArrowheads="1"/>
          </p:cNvSpPr>
          <p:nvPr>
            <p:ph type="title"/>
          </p:nvPr>
        </p:nvSpPr>
        <p:spPr/>
        <p:txBody>
          <a:bodyPr/>
          <a:lstStyle/>
          <a:p>
            <a:r>
              <a:rPr lang="en-US" altLang="en-US" dirty="0"/>
              <a:t>Winner Take All Markets</a:t>
            </a:r>
          </a:p>
        </p:txBody>
      </p:sp>
      <p:sp>
        <p:nvSpPr>
          <p:cNvPr id="7174" name="Rectangle 3"/>
          <p:cNvSpPr>
            <a:spLocks noGrp="1" noChangeArrowheads="1"/>
          </p:cNvSpPr>
          <p:nvPr>
            <p:ph type="body" idx="1"/>
          </p:nvPr>
        </p:nvSpPr>
        <p:spPr/>
        <p:txBody>
          <a:bodyPr/>
          <a:lstStyle/>
          <a:p>
            <a:r>
              <a:rPr lang="en-US" altLang="en-US" dirty="0"/>
              <a:t>Questions</a:t>
            </a:r>
          </a:p>
          <a:p>
            <a:pPr lvl="1"/>
            <a:r>
              <a:rPr lang="en-US" altLang="en-US" dirty="0"/>
              <a:t>What outcome do we want?</a:t>
            </a:r>
          </a:p>
          <a:p>
            <a:pPr lvl="1"/>
            <a:r>
              <a:rPr lang="en-US" altLang="en-US" dirty="0"/>
              <a:t>What outcome will we get?</a:t>
            </a:r>
          </a:p>
          <a:p>
            <a:pPr lvl="1"/>
            <a:r>
              <a:rPr lang="en-US" altLang="en-US" dirty="0"/>
              <a:t>What does this tell us about competition in standard setting? </a:t>
            </a:r>
          </a:p>
        </p:txBody>
      </p:sp>
      <p:sp>
        <p:nvSpPr>
          <p:cNvPr id="7" name="Text Box 5"/>
          <p:cNvSpPr txBox="1">
            <a:spLocks noChangeArrowheads="1"/>
          </p:cNvSpPr>
          <p:nvPr/>
        </p:nvSpPr>
        <p:spPr bwMode="auto">
          <a:xfrm>
            <a:off x="10094495" y="0"/>
            <a:ext cx="209750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89108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2: Open Licensing to Chip Makers</a:t>
            </a:r>
          </a:p>
        </p:txBody>
      </p:sp>
      <p:sp>
        <p:nvSpPr>
          <p:cNvPr id="3" name="Content Placeholder 2"/>
          <p:cNvSpPr>
            <a:spLocks noGrp="1"/>
          </p:cNvSpPr>
          <p:nvPr>
            <p:ph idx="1"/>
          </p:nvPr>
        </p:nvSpPr>
        <p:spPr/>
        <p:txBody>
          <a:bodyPr/>
          <a:lstStyle/>
          <a:p>
            <a:r>
              <a:rPr lang="en-US" dirty="0"/>
              <a:t>Hypo 1</a:t>
            </a:r>
          </a:p>
          <a:p>
            <a:pPr lvl="1"/>
            <a:r>
              <a:rPr lang="en-US" dirty="0"/>
              <a:t>QC comes up with invention and gets a patent </a:t>
            </a:r>
          </a:p>
          <a:p>
            <a:pPr lvl="1"/>
            <a:r>
              <a:rPr lang="en-US" dirty="0"/>
              <a:t>QC decides not to practice invention but offers license to firms to make chips</a:t>
            </a:r>
          </a:p>
          <a:p>
            <a:pPr lvl="1"/>
            <a:r>
              <a:rPr lang="en-US" dirty="0"/>
              <a:t>Licensees compete in chip market</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40</a:t>
            </a:fld>
            <a:endParaRPr lang="en-US" altLang="en-US"/>
          </a:p>
        </p:txBody>
      </p:sp>
      <p:sp>
        <p:nvSpPr>
          <p:cNvPr id="6" name="Text Box 5"/>
          <p:cNvSpPr txBox="1">
            <a:spLocks noChangeArrowheads="1"/>
          </p:cNvSpPr>
          <p:nvPr/>
        </p:nvSpPr>
        <p:spPr bwMode="auto">
          <a:xfrm>
            <a:off x="10090484" y="0"/>
            <a:ext cx="2101516"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1580757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2: OEM Licensing Only</a:t>
            </a:r>
          </a:p>
        </p:txBody>
      </p:sp>
      <p:sp>
        <p:nvSpPr>
          <p:cNvPr id="3" name="Content Placeholder 2"/>
          <p:cNvSpPr>
            <a:spLocks noGrp="1"/>
          </p:cNvSpPr>
          <p:nvPr>
            <p:ph idx="1"/>
          </p:nvPr>
        </p:nvSpPr>
        <p:spPr/>
        <p:txBody>
          <a:bodyPr/>
          <a:lstStyle/>
          <a:p>
            <a:r>
              <a:rPr lang="en-US" dirty="0"/>
              <a:t>Hypo 2</a:t>
            </a:r>
          </a:p>
          <a:p>
            <a:pPr lvl="1"/>
            <a:r>
              <a:rPr lang="en-US" dirty="0"/>
              <a:t>QC: invention and patent </a:t>
            </a:r>
          </a:p>
          <a:p>
            <a:pPr lvl="1"/>
            <a:r>
              <a:rPr lang="en-US" dirty="0"/>
              <a:t>QC decides not to practice invention</a:t>
            </a:r>
          </a:p>
          <a:p>
            <a:pPr lvl="1"/>
            <a:r>
              <a:rPr lang="en-US" dirty="0"/>
              <a:t>QC won’t license patent to chip makers but promises not to sue them</a:t>
            </a:r>
          </a:p>
          <a:p>
            <a:pPr lvl="1"/>
            <a:r>
              <a:rPr lang="en-US" dirty="0"/>
              <a:t>QC offers licenses to OEMs</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41</a:t>
            </a:fld>
            <a:endParaRPr lang="en-US" altLang="en-US"/>
          </a:p>
        </p:txBody>
      </p:sp>
      <p:sp>
        <p:nvSpPr>
          <p:cNvPr id="6" name="Text Box 5"/>
          <p:cNvSpPr txBox="1">
            <a:spLocks noChangeArrowheads="1"/>
          </p:cNvSpPr>
          <p:nvPr/>
        </p:nvSpPr>
        <p:spPr bwMode="auto">
          <a:xfrm>
            <a:off x="10130589" y="0"/>
            <a:ext cx="206141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3876018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2: Licensing Levels</a:t>
            </a:r>
          </a:p>
        </p:txBody>
      </p:sp>
      <p:sp>
        <p:nvSpPr>
          <p:cNvPr id="3" name="Content Placeholder 2"/>
          <p:cNvSpPr>
            <a:spLocks noGrp="1"/>
          </p:cNvSpPr>
          <p:nvPr>
            <p:ph idx="1"/>
          </p:nvPr>
        </p:nvSpPr>
        <p:spPr/>
        <p:txBody>
          <a:bodyPr/>
          <a:lstStyle/>
          <a:p>
            <a:r>
              <a:rPr lang="en-US" dirty="0"/>
              <a:t>Questions</a:t>
            </a:r>
          </a:p>
          <a:p>
            <a:pPr lvl="1"/>
            <a:r>
              <a:rPr lang="en-US" dirty="0"/>
              <a:t>What do we think is at stake in the level that QC chooses to license at?</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42</a:t>
            </a:fld>
            <a:endParaRPr lang="en-US" altLang="en-US"/>
          </a:p>
        </p:txBody>
      </p:sp>
      <p:sp>
        <p:nvSpPr>
          <p:cNvPr id="6" name="Text Box 5"/>
          <p:cNvSpPr txBox="1">
            <a:spLocks noChangeArrowheads="1"/>
          </p:cNvSpPr>
          <p:nvPr/>
        </p:nvSpPr>
        <p:spPr bwMode="auto">
          <a:xfrm>
            <a:off x="10130589" y="0"/>
            <a:ext cx="206141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751146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r>
              <a:rPr lang="en-US" dirty="0"/>
              <a:t>Answers</a:t>
            </a:r>
          </a:p>
          <a:p>
            <a:pPr lvl="1"/>
            <a:r>
              <a:rPr lang="en-US" dirty="0"/>
              <a:t>Hypo 1: No antitrust issues</a:t>
            </a:r>
          </a:p>
          <a:p>
            <a:pPr lvl="1"/>
            <a:r>
              <a:rPr lang="en-US" dirty="0"/>
              <a:t>Hypo 2: No antitrust obligation to deal generally and no obligation to license at a particular level (and rejected by CA9 here)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43</a:t>
            </a:fld>
            <a:endParaRPr lang="en-US" altLang="en-US"/>
          </a:p>
        </p:txBody>
      </p:sp>
    </p:spTree>
    <p:extLst>
      <p:ext uri="{BB962C8B-B14F-4D97-AF65-F5344CB8AC3E}">
        <p14:creationId xmlns:p14="http://schemas.microsoft.com/office/powerpoint/2010/main" val="3461021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3: SSO Licensing</a:t>
            </a:r>
          </a:p>
        </p:txBody>
      </p:sp>
      <p:sp>
        <p:nvSpPr>
          <p:cNvPr id="3" name="Content Placeholder 2"/>
          <p:cNvSpPr>
            <a:spLocks noGrp="1"/>
          </p:cNvSpPr>
          <p:nvPr>
            <p:ph idx="1"/>
          </p:nvPr>
        </p:nvSpPr>
        <p:spPr/>
        <p:txBody>
          <a:bodyPr/>
          <a:lstStyle/>
          <a:p>
            <a:r>
              <a:rPr lang="en-US" dirty="0"/>
              <a:t>Hypo 1</a:t>
            </a:r>
          </a:p>
          <a:p>
            <a:pPr lvl="1"/>
            <a:r>
              <a:rPr lang="en-US" dirty="0"/>
              <a:t>QC comes up with invention and gets a patent</a:t>
            </a:r>
          </a:p>
          <a:p>
            <a:pPr lvl="1"/>
            <a:r>
              <a:rPr lang="en-US" dirty="0"/>
              <a:t>QC commits to standard setting organization (SSO) that it will license patent on RAND/FRAND terms</a:t>
            </a:r>
          </a:p>
          <a:p>
            <a:pPr lvl="1"/>
            <a:r>
              <a:rPr lang="en-US" dirty="0"/>
              <a:t>Allegation that QC breaches SSO deal </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44</a:t>
            </a:fld>
            <a:endParaRPr lang="en-US" altLang="en-US"/>
          </a:p>
        </p:txBody>
      </p:sp>
      <p:sp>
        <p:nvSpPr>
          <p:cNvPr id="6" name="Text Box 5"/>
          <p:cNvSpPr txBox="1">
            <a:spLocks noChangeArrowheads="1"/>
          </p:cNvSpPr>
          <p:nvPr/>
        </p:nvSpPr>
        <p:spPr bwMode="auto">
          <a:xfrm>
            <a:off x="11173626" y="0"/>
            <a:ext cx="101837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a:t>
            </a:r>
          </a:p>
        </p:txBody>
      </p:sp>
    </p:spTree>
    <p:extLst>
      <p:ext uri="{BB962C8B-B14F-4D97-AF65-F5344CB8AC3E}">
        <p14:creationId xmlns:p14="http://schemas.microsoft.com/office/powerpoint/2010/main" val="2326631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r>
              <a:rPr lang="en-US" dirty="0"/>
              <a:t>Answers</a:t>
            </a:r>
          </a:p>
          <a:p>
            <a:pPr lvl="1"/>
            <a:r>
              <a:rPr lang="en-US" dirty="0"/>
              <a:t>This is a question of whether we want to use contract law or antitrust here.</a:t>
            </a:r>
          </a:p>
          <a:p>
            <a:pPr lvl="1"/>
            <a:r>
              <a:rPr lang="en-US" dirty="0"/>
              <a:t>Tricky: see </a:t>
            </a:r>
            <a:r>
              <a:rPr lang="en-US" i="1" dirty="0"/>
              <a:t>Rambus</a:t>
            </a:r>
            <a:r>
              <a:rPr lang="en-US" dirty="0"/>
              <a:t> (CADC 2008) and rejected by CA9 here</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45</a:t>
            </a:fld>
            <a:endParaRPr lang="en-US" altLang="en-US"/>
          </a:p>
        </p:txBody>
      </p:sp>
    </p:spTree>
    <p:extLst>
      <p:ext uri="{BB962C8B-B14F-4D97-AF65-F5344CB8AC3E}">
        <p14:creationId xmlns:p14="http://schemas.microsoft.com/office/powerpoint/2010/main" val="4099614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4: Chip Maker Licensing with Vertical Integration</a:t>
            </a:r>
          </a:p>
        </p:txBody>
      </p:sp>
      <p:sp>
        <p:nvSpPr>
          <p:cNvPr id="3" name="Content Placeholder 2"/>
          <p:cNvSpPr>
            <a:spLocks noGrp="1"/>
          </p:cNvSpPr>
          <p:nvPr>
            <p:ph idx="1"/>
          </p:nvPr>
        </p:nvSpPr>
        <p:spPr/>
        <p:txBody>
          <a:bodyPr/>
          <a:lstStyle/>
          <a:p>
            <a:r>
              <a:rPr lang="en-US" dirty="0"/>
              <a:t>Hypo 1</a:t>
            </a:r>
          </a:p>
          <a:p>
            <a:pPr lvl="1"/>
            <a:r>
              <a:rPr lang="en-US" dirty="0"/>
              <a:t>QC comes up with invention and gets a patent </a:t>
            </a:r>
          </a:p>
          <a:p>
            <a:pPr lvl="1"/>
            <a:r>
              <a:rPr lang="en-US" dirty="0"/>
              <a:t>QC builds product embodying invention and sells product but also offers license to firms to make chips</a:t>
            </a:r>
          </a:p>
          <a:p>
            <a:pPr lvl="1"/>
            <a:r>
              <a:rPr lang="en-US" dirty="0"/>
              <a:t>Other firms can compete in chip market with QC</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46</a:t>
            </a:fld>
            <a:endParaRPr lang="en-US" altLang="en-US"/>
          </a:p>
        </p:txBody>
      </p:sp>
      <p:sp>
        <p:nvSpPr>
          <p:cNvPr id="6" name="Text Box 5"/>
          <p:cNvSpPr txBox="1">
            <a:spLocks noChangeArrowheads="1"/>
          </p:cNvSpPr>
          <p:nvPr/>
        </p:nvSpPr>
        <p:spPr bwMode="auto">
          <a:xfrm>
            <a:off x="10058400" y="0"/>
            <a:ext cx="2133600"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1343380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4: OEM Licensing with Vertical Integration</a:t>
            </a:r>
          </a:p>
        </p:txBody>
      </p:sp>
      <p:sp>
        <p:nvSpPr>
          <p:cNvPr id="3" name="Content Placeholder 2"/>
          <p:cNvSpPr>
            <a:spLocks noGrp="1"/>
          </p:cNvSpPr>
          <p:nvPr>
            <p:ph idx="1"/>
          </p:nvPr>
        </p:nvSpPr>
        <p:spPr/>
        <p:txBody>
          <a:bodyPr/>
          <a:lstStyle/>
          <a:p>
            <a:r>
              <a:rPr lang="en-US" dirty="0"/>
              <a:t>Hypo 2</a:t>
            </a:r>
          </a:p>
          <a:p>
            <a:pPr lvl="1"/>
            <a:r>
              <a:rPr lang="en-US" dirty="0"/>
              <a:t>QC: invention and patent </a:t>
            </a:r>
          </a:p>
          <a:p>
            <a:pPr lvl="1"/>
            <a:r>
              <a:rPr lang="en-US" dirty="0"/>
              <a:t>QC practices invention (builds chips)</a:t>
            </a:r>
          </a:p>
          <a:p>
            <a:pPr lvl="1"/>
            <a:r>
              <a:rPr lang="en-US" dirty="0"/>
              <a:t>QC won’t license patent to chip makers but promises not to sue them</a:t>
            </a:r>
          </a:p>
          <a:p>
            <a:pPr lvl="1"/>
            <a:r>
              <a:rPr lang="en-US" dirty="0"/>
              <a:t>QC offers licenses to OEMs</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47</a:t>
            </a:fld>
            <a:endParaRPr lang="en-US" altLang="en-US"/>
          </a:p>
        </p:txBody>
      </p:sp>
      <p:sp>
        <p:nvSpPr>
          <p:cNvPr id="6"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4057367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4: Licensing Levels and Vertical Integration</a:t>
            </a:r>
          </a:p>
        </p:txBody>
      </p:sp>
      <p:sp>
        <p:nvSpPr>
          <p:cNvPr id="3" name="Content Placeholder 2"/>
          <p:cNvSpPr>
            <a:spLocks noGrp="1"/>
          </p:cNvSpPr>
          <p:nvPr>
            <p:ph idx="1"/>
          </p:nvPr>
        </p:nvSpPr>
        <p:spPr/>
        <p:txBody>
          <a:bodyPr/>
          <a:lstStyle/>
          <a:p>
            <a:r>
              <a:rPr lang="en-US" dirty="0"/>
              <a:t>Questions</a:t>
            </a:r>
          </a:p>
          <a:p>
            <a:pPr lvl="1"/>
            <a:r>
              <a:rPr lang="en-US" dirty="0"/>
              <a:t>What do we think is at stake in the level that QC chooses to license at?</a:t>
            </a:r>
          </a:p>
          <a:p>
            <a:pPr lvl="1"/>
            <a:r>
              <a:rPr lang="en-US" dirty="0"/>
              <a:t>Does the fact that QC has vertically integrated into chip making change the prior discussion?</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48</a:t>
            </a:fld>
            <a:endParaRPr lang="en-US" altLang="en-US"/>
          </a:p>
        </p:txBody>
      </p:sp>
      <p:sp>
        <p:nvSpPr>
          <p:cNvPr id="6" name="Text Box 5"/>
          <p:cNvSpPr txBox="1">
            <a:spLocks noChangeArrowheads="1"/>
          </p:cNvSpPr>
          <p:nvPr/>
        </p:nvSpPr>
        <p:spPr bwMode="auto">
          <a:xfrm>
            <a:off x="10130589" y="0"/>
            <a:ext cx="206141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3988795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r>
              <a:rPr lang="en-US" dirty="0"/>
              <a:t>Answers</a:t>
            </a:r>
          </a:p>
          <a:p>
            <a:pPr lvl="1"/>
            <a:r>
              <a:rPr lang="en-US" dirty="0"/>
              <a:t>Hypo 1: QC is allowed to vertically integrate into chips; no antitrust issue</a:t>
            </a:r>
          </a:p>
          <a:p>
            <a:pPr lvl="1"/>
            <a:r>
              <a:rPr lang="en-US" dirty="0"/>
              <a:t>Hypo 2: No obligation to license to other chip makers (and CA9 says that here) and allowed to vertically integrate; no antitrust issues</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49</a:t>
            </a:fld>
            <a:endParaRPr lang="en-US" altLang="en-US"/>
          </a:p>
        </p:txBody>
      </p:sp>
    </p:spTree>
    <p:extLst>
      <p:ext uri="{BB962C8B-B14F-4D97-AF65-F5344CB8AC3E}">
        <p14:creationId xmlns:p14="http://schemas.microsoft.com/office/powerpoint/2010/main" val="181749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15DFAC2-D021-402B-884C-34C9EFD38BEE}" type="slidenum">
              <a:rPr lang="en-US" altLang="en-US" sz="1400">
                <a:solidFill>
                  <a:srgbClr val="000066"/>
                </a:solidFill>
                <a:latin typeface="Arial" panose="020B0604020202020204" pitchFamily="34" charset="0"/>
              </a:rPr>
              <a:pPr/>
              <a:t>5</a:t>
            </a:fld>
            <a:endParaRPr lang="en-US" altLang="en-US" sz="1400">
              <a:solidFill>
                <a:srgbClr val="000066"/>
              </a:solidFill>
              <a:latin typeface="Arial" panose="020B0604020202020204" pitchFamily="34" charset="0"/>
            </a:endParaRPr>
          </a:p>
        </p:txBody>
      </p:sp>
      <p:sp>
        <p:nvSpPr>
          <p:cNvPr id="8197" name="Rectangle 2"/>
          <p:cNvSpPr>
            <a:spLocks noGrp="1" noChangeArrowheads="1"/>
          </p:cNvSpPr>
          <p:nvPr>
            <p:ph type="title"/>
          </p:nvPr>
        </p:nvSpPr>
        <p:spPr/>
        <p:txBody>
          <a:bodyPr/>
          <a:lstStyle/>
          <a:p>
            <a:r>
              <a:rPr lang="en-US" altLang="en-US" dirty="0"/>
              <a:t>Winner Take All Markets</a:t>
            </a:r>
          </a:p>
        </p:txBody>
      </p:sp>
      <p:sp>
        <p:nvSpPr>
          <p:cNvPr id="8198" name="Rectangle 3"/>
          <p:cNvSpPr>
            <a:spLocks noGrp="1" noChangeArrowheads="1"/>
          </p:cNvSpPr>
          <p:nvPr>
            <p:ph type="body" idx="1"/>
          </p:nvPr>
        </p:nvSpPr>
        <p:spPr/>
        <p:txBody>
          <a:bodyPr/>
          <a:lstStyle/>
          <a:p>
            <a:r>
              <a:rPr lang="en-US" altLang="en-US" dirty="0"/>
              <a:t>What do we want?</a:t>
            </a:r>
          </a:p>
          <a:p>
            <a:pPr lvl="1"/>
            <a:r>
              <a:rPr lang="en-US" altLang="en-US" dirty="0"/>
              <a:t>499 in sector 1, 1 in sector 2</a:t>
            </a:r>
          </a:p>
          <a:p>
            <a:pPr lvl="1"/>
            <a:r>
              <a:rPr lang="en-US" altLang="en-US" dirty="0"/>
              <a:t>GNP is 499 * 10 + 100* 1 = 5990</a:t>
            </a:r>
          </a:p>
        </p:txBody>
      </p:sp>
    </p:spTree>
    <p:extLst>
      <p:ext uri="{BB962C8B-B14F-4D97-AF65-F5344CB8AC3E}">
        <p14:creationId xmlns:p14="http://schemas.microsoft.com/office/powerpoint/2010/main" val="1293078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5: </a:t>
            </a:r>
            <a:r>
              <a:rPr lang="en-US" dirty="0" err="1"/>
              <a:t>Gotta</a:t>
            </a:r>
            <a:r>
              <a:rPr lang="en-US" dirty="0"/>
              <a:t> Buy Our Chips</a:t>
            </a:r>
          </a:p>
        </p:txBody>
      </p:sp>
      <p:sp>
        <p:nvSpPr>
          <p:cNvPr id="3" name="Content Placeholder 2"/>
          <p:cNvSpPr>
            <a:spLocks noGrp="1"/>
          </p:cNvSpPr>
          <p:nvPr>
            <p:ph idx="1"/>
          </p:nvPr>
        </p:nvSpPr>
        <p:spPr/>
        <p:txBody>
          <a:bodyPr/>
          <a:lstStyle/>
          <a:p>
            <a:r>
              <a:rPr lang="en-US" dirty="0"/>
              <a:t>Hypo 1</a:t>
            </a:r>
          </a:p>
          <a:p>
            <a:pPr lvl="1"/>
            <a:r>
              <a:rPr lang="en-US" dirty="0"/>
              <a:t>QC: invention and patent </a:t>
            </a:r>
          </a:p>
          <a:p>
            <a:pPr lvl="1"/>
            <a:r>
              <a:rPr lang="en-US" dirty="0"/>
              <a:t>QC builds and sells product</a:t>
            </a:r>
          </a:p>
          <a:p>
            <a:pPr lvl="1"/>
            <a:r>
              <a:rPr lang="en-US" dirty="0"/>
              <a:t>Other firms compete in chip market with QC w/o patent licenses</a:t>
            </a:r>
          </a:p>
          <a:p>
            <a:pPr lvl="1"/>
            <a:r>
              <a:rPr lang="en-US" dirty="0"/>
              <a:t>QC won’t give an OEM a patent license unless they buy chips from QC</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50</a:t>
            </a:fld>
            <a:endParaRPr lang="en-US" altLang="en-US"/>
          </a:p>
        </p:txBody>
      </p:sp>
      <p:sp>
        <p:nvSpPr>
          <p:cNvPr id="6" name="Text Box 5"/>
          <p:cNvSpPr txBox="1">
            <a:spLocks noChangeArrowheads="1"/>
          </p:cNvSpPr>
          <p:nvPr/>
        </p:nvSpPr>
        <p:spPr bwMode="auto">
          <a:xfrm>
            <a:off x="10109675" y="0"/>
            <a:ext cx="208232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5)</a:t>
            </a:r>
          </a:p>
        </p:txBody>
      </p:sp>
    </p:spTree>
    <p:extLst>
      <p:ext uri="{BB962C8B-B14F-4D97-AF65-F5344CB8AC3E}">
        <p14:creationId xmlns:p14="http://schemas.microsoft.com/office/powerpoint/2010/main" val="267771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5: Chips with License </a:t>
            </a:r>
          </a:p>
        </p:txBody>
      </p:sp>
      <p:sp>
        <p:nvSpPr>
          <p:cNvPr id="3" name="Content Placeholder 2"/>
          <p:cNvSpPr>
            <a:spLocks noGrp="1"/>
          </p:cNvSpPr>
          <p:nvPr>
            <p:ph idx="1"/>
          </p:nvPr>
        </p:nvSpPr>
        <p:spPr/>
        <p:txBody>
          <a:bodyPr/>
          <a:lstStyle/>
          <a:p>
            <a:r>
              <a:rPr lang="en-US" dirty="0"/>
              <a:t>Hypo 2</a:t>
            </a:r>
          </a:p>
          <a:p>
            <a:pPr lvl="1"/>
            <a:r>
              <a:rPr lang="en-US" dirty="0"/>
              <a:t>QC: invention and patent</a:t>
            </a:r>
          </a:p>
          <a:p>
            <a:pPr lvl="1"/>
            <a:r>
              <a:rPr lang="en-US" dirty="0"/>
              <a:t>QC makes SSO obligation </a:t>
            </a:r>
          </a:p>
          <a:p>
            <a:pPr lvl="1"/>
            <a:r>
              <a:rPr lang="en-US" dirty="0"/>
              <a:t>QC builds and sells product and license for its chips</a:t>
            </a:r>
          </a:p>
          <a:p>
            <a:pPr lvl="1"/>
            <a:r>
              <a:rPr lang="en-US" dirty="0"/>
              <a:t>QC won’t license patent to chip competitors but promises not to sue them</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51</a:t>
            </a:fld>
            <a:endParaRPr lang="en-US" altLang="en-US"/>
          </a:p>
        </p:txBody>
      </p:sp>
      <p:sp>
        <p:nvSpPr>
          <p:cNvPr id="6" name="Text Box 5"/>
          <p:cNvSpPr txBox="1">
            <a:spLocks noChangeArrowheads="1"/>
          </p:cNvSpPr>
          <p:nvPr/>
        </p:nvSpPr>
        <p:spPr bwMode="auto">
          <a:xfrm>
            <a:off x="10096856" y="0"/>
            <a:ext cx="209514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5)</a:t>
            </a:r>
          </a:p>
        </p:txBody>
      </p:sp>
    </p:spTree>
    <p:extLst>
      <p:ext uri="{BB962C8B-B14F-4D97-AF65-F5344CB8AC3E}">
        <p14:creationId xmlns:p14="http://schemas.microsoft.com/office/powerpoint/2010/main" val="496324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5: Chips with License </a:t>
            </a:r>
          </a:p>
        </p:txBody>
      </p:sp>
      <p:sp>
        <p:nvSpPr>
          <p:cNvPr id="3" name="Content Placeholder 2"/>
          <p:cNvSpPr>
            <a:spLocks noGrp="1"/>
          </p:cNvSpPr>
          <p:nvPr>
            <p:ph idx="1"/>
          </p:nvPr>
        </p:nvSpPr>
        <p:spPr/>
        <p:txBody>
          <a:bodyPr/>
          <a:lstStyle/>
          <a:p>
            <a:r>
              <a:rPr lang="en-US" dirty="0"/>
              <a:t>Hypo 2</a:t>
            </a:r>
          </a:p>
          <a:p>
            <a:pPr lvl="1"/>
            <a:r>
              <a:rPr lang="en-US" dirty="0"/>
              <a:t>QC offers license to OEMs</a:t>
            </a:r>
          </a:p>
          <a:p>
            <a:pPr lvl="1"/>
            <a:r>
              <a:rPr lang="en-US" dirty="0"/>
              <a:t>Other firms compete in chip market with QC</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52</a:t>
            </a:fld>
            <a:endParaRPr lang="en-US" altLang="en-US"/>
          </a:p>
        </p:txBody>
      </p:sp>
      <p:sp>
        <p:nvSpPr>
          <p:cNvPr id="6" name="Text Box 5"/>
          <p:cNvSpPr txBox="1">
            <a:spLocks noChangeArrowheads="1"/>
          </p:cNvSpPr>
          <p:nvPr/>
        </p:nvSpPr>
        <p:spPr bwMode="auto">
          <a:xfrm>
            <a:off x="10096856" y="0"/>
            <a:ext cx="2095144"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5)</a:t>
            </a:r>
          </a:p>
        </p:txBody>
      </p:sp>
    </p:spTree>
    <p:extLst>
      <p:ext uri="{BB962C8B-B14F-4D97-AF65-F5344CB8AC3E}">
        <p14:creationId xmlns:p14="http://schemas.microsoft.com/office/powerpoint/2010/main" val="3959593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5: No License, No Chips</a:t>
            </a:r>
          </a:p>
        </p:txBody>
      </p:sp>
      <p:sp>
        <p:nvSpPr>
          <p:cNvPr id="3" name="Content Placeholder 2"/>
          <p:cNvSpPr>
            <a:spLocks noGrp="1"/>
          </p:cNvSpPr>
          <p:nvPr>
            <p:ph idx="1"/>
          </p:nvPr>
        </p:nvSpPr>
        <p:spPr/>
        <p:txBody>
          <a:bodyPr/>
          <a:lstStyle/>
          <a:p>
            <a:r>
              <a:rPr lang="en-US" dirty="0"/>
              <a:t>Hypo 3</a:t>
            </a:r>
          </a:p>
          <a:p>
            <a:pPr lvl="1"/>
            <a:r>
              <a:rPr lang="en-US" dirty="0"/>
              <a:t>QC: invention and patent</a:t>
            </a:r>
          </a:p>
          <a:p>
            <a:pPr lvl="1"/>
            <a:r>
              <a:rPr lang="en-US" dirty="0"/>
              <a:t>QC makes SSO obligation </a:t>
            </a:r>
          </a:p>
          <a:p>
            <a:pPr lvl="1"/>
            <a:r>
              <a:rPr lang="en-US" dirty="0"/>
              <a:t>QC builds and sells product but won’t sell chips to OEM unless they take a license for </a:t>
            </a:r>
            <a:r>
              <a:rPr lang="en-US" i="1" dirty="0"/>
              <a:t>all</a:t>
            </a:r>
            <a:r>
              <a:rPr lang="en-US" dirty="0"/>
              <a:t> of the chips that the OEM uses</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53</a:t>
            </a:fld>
            <a:endParaRPr lang="en-US" altLang="en-US"/>
          </a:p>
        </p:txBody>
      </p:sp>
      <p:sp>
        <p:nvSpPr>
          <p:cNvPr id="6" name="Text Box 5"/>
          <p:cNvSpPr txBox="1">
            <a:spLocks noChangeArrowheads="1"/>
          </p:cNvSpPr>
          <p:nvPr/>
        </p:nvSpPr>
        <p:spPr bwMode="auto">
          <a:xfrm>
            <a:off x="10084037" y="0"/>
            <a:ext cx="210796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5)</a:t>
            </a:r>
          </a:p>
        </p:txBody>
      </p:sp>
    </p:spTree>
    <p:extLst>
      <p:ext uri="{BB962C8B-B14F-4D97-AF65-F5344CB8AC3E}">
        <p14:creationId xmlns:p14="http://schemas.microsoft.com/office/powerpoint/2010/main" val="787821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5: No License, No Chips</a:t>
            </a:r>
          </a:p>
        </p:txBody>
      </p:sp>
      <p:sp>
        <p:nvSpPr>
          <p:cNvPr id="3" name="Content Placeholder 2"/>
          <p:cNvSpPr>
            <a:spLocks noGrp="1"/>
          </p:cNvSpPr>
          <p:nvPr>
            <p:ph idx="1"/>
          </p:nvPr>
        </p:nvSpPr>
        <p:spPr/>
        <p:txBody>
          <a:bodyPr/>
          <a:lstStyle/>
          <a:p>
            <a:r>
              <a:rPr lang="en-US" dirty="0"/>
              <a:t>Hypo 3</a:t>
            </a:r>
          </a:p>
          <a:p>
            <a:pPr lvl="1"/>
            <a:r>
              <a:rPr lang="en-US" dirty="0"/>
              <a:t>QC won’t license patent to chip competitors but promises not to sue them</a:t>
            </a:r>
          </a:p>
          <a:p>
            <a:r>
              <a:rPr lang="en-US" dirty="0"/>
              <a:t>Antitrust issues?</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54</a:t>
            </a:fld>
            <a:endParaRPr lang="en-US" altLang="en-US"/>
          </a:p>
        </p:txBody>
      </p:sp>
      <p:sp>
        <p:nvSpPr>
          <p:cNvPr id="6" name="Text Box 5"/>
          <p:cNvSpPr txBox="1">
            <a:spLocks noChangeArrowheads="1"/>
          </p:cNvSpPr>
          <p:nvPr/>
        </p:nvSpPr>
        <p:spPr bwMode="auto">
          <a:xfrm>
            <a:off x="10084037" y="0"/>
            <a:ext cx="210796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(5 of 5)</a:t>
            </a:r>
          </a:p>
        </p:txBody>
      </p:sp>
    </p:spTree>
    <p:extLst>
      <p:ext uri="{BB962C8B-B14F-4D97-AF65-F5344CB8AC3E}">
        <p14:creationId xmlns:p14="http://schemas.microsoft.com/office/powerpoint/2010/main" val="380659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r>
              <a:rPr lang="en-US" dirty="0"/>
              <a:t>Answers</a:t>
            </a:r>
          </a:p>
          <a:p>
            <a:pPr lvl="1"/>
            <a:r>
              <a:rPr lang="en-US" dirty="0"/>
              <a:t>Hypo 1: Looks like tying, if separate products. But patent law certainly doesn’t require </a:t>
            </a:r>
            <a:r>
              <a:rPr lang="en-US" dirty="0" err="1"/>
              <a:t>patentholder</a:t>
            </a:r>
            <a:r>
              <a:rPr lang="en-US" dirty="0"/>
              <a:t> to unbundle (meaning license right to practice invention); skeptical that antitrust changes that</a:t>
            </a:r>
          </a:p>
          <a:p>
            <a:pPr lvl="1"/>
            <a:r>
              <a:rPr lang="en-US" dirty="0"/>
              <a:t>Hypo 2: OEMs can buy chips from QC rivals and force QC to chase OEM and then defend on SSO obligation</a:t>
            </a:r>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55</a:t>
            </a:fld>
            <a:endParaRPr lang="en-US" altLang="en-US"/>
          </a:p>
        </p:txBody>
      </p:sp>
    </p:spTree>
    <p:extLst>
      <p:ext uri="{BB962C8B-B14F-4D97-AF65-F5344CB8AC3E}">
        <p14:creationId xmlns:p14="http://schemas.microsoft.com/office/powerpoint/2010/main" val="4092824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r>
              <a:rPr lang="en-US" dirty="0"/>
              <a:t>Answers</a:t>
            </a:r>
          </a:p>
          <a:p>
            <a:pPr lvl="1"/>
            <a:r>
              <a:rPr lang="en-US" dirty="0"/>
              <a:t>Hypo 3: This looks much closer to tying as QC is insisting that the OEM take a license regarding a separate product (chip sold by QC rival). This looks like an end-run on QC’s FRAND obligation.</a:t>
            </a:r>
          </a:p>
          <a:p>
            <a:pPr lvl="1"/>
            <a:r>
              <a:rPr lang="en-US"/>
              <a:t>Antitrust issue?</a:t>
            </a:r>
            <a:endParaRPr lang="en-US" dirty="0"/>
          </a:p>
          <a:p>
            <a:pPr lvl="1"/>
            <a:endParaRPr lang="en-US" dirty="0"/>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56</a:t>
            </a:fld>
            <a:endParaRPr lang="en-US" altLang="en-US"/>
          </a:p>
        </p:txBody>
      </p:sp>
    </p:spTree>
    <p:extLst>
      <p:ext uri="{BB962C8B-B14F-4D97-AF65-F5344CB8AC3E}">
        <p14:creationId xmlns:p14="http://schemas.microsoft.com/office/powerpoint/2010/main" val="1184746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C5BB-7E7D-47C8-BA93-D07A9A4C31D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7B1A25B-CE12-FA97-E94F-DBABFBB9EBA8}"/>
              </a:ext>
            </a:extLst>
          </p:cNvPr>
          <p:cNvPicPr>
            <a:picLocks noChangeAspect="1"/>
          </p:cNvPicPr>
          <p:nvPr/>
        </p:nvPicPr>
        <p:blipFill>
          <a:blip r:embed="rId2"/>
          <a:stretch>
            <a:fillRect/>
          </a:stretch>
        </p:blipFill>
        <p:spPr>
          <a:xfrm>
            <a:off x="218486" y="209004"/>
            <a:ext cx="3906233" cy="6491834"/>
          </a:xfrm>
          <a:prstGeom prst="rect">
            <a:avLst/>
          </a:prstGeom>
          <a:ln w="6350">
            <a:solidFill>
              <a:schemeClr val="tx1"/>
            </a:solidFill>
          </a:ln>
        </p:spPr>
      </p:pic>
      <p:sp>
        <p:nvSpPr>
          <p:cNvPr id="2" name="Title 1">
            <a:extLst>
              <a:ext uri="{FF2B5EF4-FFF2-40B4-BE49-F238E27FC236}">
                <a16:creationId xmlns:a16="http://schemas.microsoft.com/office/drawing/2014/main" id="{F1AAA1B6-0CC4-28A5-1791-5EA99AB522BD}"/>
              </a:ext>
            </a:extLst>
          </p:cNvPr>
          <p:cNvSpPr>
            <a:spLocks noGrp="1"/>
          </p:cNvSpPr>
          <p:nvPr>
            <p:ph type="title"/>
          </p:nvPr>
        </p:nvSpPr>
        <p:spPr>
          <a:xfrm>
            <a:off x="8285768" y="-2"/>
            <a:ext cx="390623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Unreasonable Royalties?</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8C847C51-A3BE-A8F1-E185-1171BC4A3E85}"/>
              </a:ext>
            </a:extLst>
          </p:cNvPr>
          <p:cNvSpPr>
            <a:spLocks noGrp="1"/>
          </p:cNvSpPr>
          <p:nvPr>
            <p:ph type="sldNum" sz="quarter" idx="12"/>
          </p:nvPr>
        </p:nvSpPr>
        <p:spPr/>
        <p:txBody>
          <a:bodyPr/>
          <a:lstStyle/>
          <a:p>
            <a:pPr>
              <a:defRPr/>
            </a:pPr>
            <a:fld id="{B32496E5-8FFA-4061-92C3-71B1BA3DDA51}" type="slidenum">
              <a:rPr lang="en-US" altLang="en-US" smtClean="0"/>
              <a:pPr>
                <a:defRPr/>
              </a:pPr>
              <a:t>57</a:t>
            </a:fld>
            <a:endParaRPr lang="en-US" altLang="en-US"/>
          </a:p>
        </p:txBody>
      </p:sp>
      <p:sp>
        <p:nvSpPr>
          <p:cNvPr id="6" name="Text Box 5">
            <a:extLst>
              <a:ext uri="{FF2B5EF4-FFF2-40B4-BE49-F238E27FC236}">
                <a16:creationId xmlns:a16="http://schemas.microsoft.com/office/drawing/2014/main" id="{6D4DC280-2652-4370-0082-48199A725518}"/>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C22F3202-ACD1-169C-6889-62F483497A37}"/>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7697F5BB-58FC-CBA1-4E36-8611CD5BEEA9}"/>
              </a:ext>
            </a:extLst>
          </p:cNvPr>
          <p:cNvSpPr txBox="1">
            <a:spLocks noChangeArrowheads="1"/>
          </p:cNvSpPr>
          <p:nvPr/>
        </p:nvSpPr>
        <p:spPr bwMode="auto">
          <a:xfrm>
            <a:off x="1011936" y="1614749"/>
            <a:ext cx="11007027" cy="4031873"/>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dirty="0"/>
              <a:t>A </a:t>
            </a:r>
            <a:r>
              <a:rPr lang="en-US" sz="3200" b="1" dirty="0">
                <a:solidFill>
                  <a:schemeClr val="accent4">
                    <a:lumMod val="50000"/>
                    <a:lumOff val="50000"/>
                  </a:schemeClr>
                </a:solidFill>
              </a:rPr>
              <a:t>second problem with the district court’s ‘unreasonable royalty rate’ conclusion is that it erroneously assumes that royalties are ‘anticompetitive’—in the antitrust sense—unless they precisely reflect a patent’s current, intrinsic value and are in line with the rates other companies charge for their own patent portfolios</a:t>
            </a:r>
            <a:r>
              <a:rPr lang="en-US" sz="3200" dirty="0"/>
              <a:t>. Neither the district court nor the FTC provides any case law to support this proposition, which sounds in patent law, not antitrust law</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6605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2D5B3-2820-5921-D800-C32D8EF9FE8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714B629-C5B0-4EB7-4A10-1896953C6BC5}"/>
              </a:ext>
            </a:extLst>
          </p:cNvPr>
          <p:cNvPicPr>
            <a:picLocks noChangeAspect="1"/>
          </p:cNvPicPr>
          <p:nvPr/>
        </p:nvPicPr>
        <p:blipFill>
          <a:blip r:embed="rId2"/>
          <a:stretch>
            <a:fillRect/>
          </a:stretch>
        </p:blipFill>
        <p:spPr>
          <a:xfrm>
            <a:off x="173037" y="209003"/>
            <a:ext cx="3853738" cy="6491835"/>
          </a:xfrm>
          <a:prstGeom prst="rect">
            <a:avLst/>
          </a:prstGeom>
          <a:ln w="6350">
            <a:solidFill>
              <a:schemeClr val="tx1"/>
            </a:solidFill>
          </a:ln>
        </p:spPr>
      </p:pic>
      <p:sp>
        <p:nvSpPr>
          <p:cNvPr id="2" name="Title 1">
            <a:extLst>
              <a:ext uri="{FF2B5EF4-FFF2-40B4-BE49-F238E27FC236}">
                <a16:creationId xmlns:a16="http://schemas.microsoft.com/office/drawing/2014/main" id="{AC363B5F-77E9-B45F-0F65-919BBB9D5E51}"/>
              </a:ext>
            </a:extLst>
          </p:cNvPr>
          <p:cNvSpPr>
            <a:spLocks noGrp="1"/>
          </p:cNvSpPr>
          <p:nvPr>
            <p:ph type="title"/>
          </p:nvPr>
        </p:nvSpPr>
        <p:spPr>
          <a:xfrm>
            <a:off x="6886993" y="-2"/>
            <a:ext cx="530500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Don’t Make Them Prove Fair Value</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E80FD9F9-8363-DBEB-CBFB-CDF1DA8BBAF1}"/>
              </a:ext>
            </a:extLst>
          </p:cNvPr>
          <p:cNvSpPr>
            <a:spLocks noGrp="1"/>
          </p:cNvSpPr>
          <p:nvPr>
            <p:ph type="sldNum" sz="quarter" idx="12"/>
          </p:nvPr>
        </p:nvSpPr>
        <p:spPr/>
        <p:txBody>
          <a:bodyPr/>
          <a:lstStyle/>
          <a:p>
            <a:pPr>
              <a:defRPr/>
            </a:pPr>
            <a:fld id="{B32496E5-8FFA-4061-92C3-71B1BA3DDA51}" type="slidenum">
              <a:rPr lang="en-US" altLang="en-US" smtClean="0"/>
              <a:pPr>
                <a:defRPr/>
              </a:pPr>
              <a:t>58</a:t>
            </a:fld>
            <a:endParaRPr lang="en-US" altLang="en-US"/>
          </a:p>
        </p:txBody>
      </p:sp>
      <p:sp>
        <p:nvSpPr>
          <p:cNvPr id="6" name="Text Box 5">
            <a:extLst>
              <a:ext uri="{FF2B5EF4-FFF2-40B4-BE49-F238E27FC236}">
                <a16:creationId xmlns:a16="http://schemas.microsoft.com/office/drawing/2014/main" id="{E3B0F2C6-5A4C-BF4D-C987-0D500DC89CC5}"/>
              </a:ext>
            </a:extLst>
          </p:cNvPr>
          <p:cNvSpPr txBox="1">
            <a:spLocks noChangeArrowheads="1"/>
          </p:cNvSpPr>
          <p:nvPr/>
        </p:nvSpPr>
        <p:spPr bwMode="auto">
          <a:xfrm>
            <a:off x="9556830" y="6488668"/>
            <a:ext cx="26351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Qualcomm (CA9 2020)</a:t>
            </a:r>
          </a:p>
        </p:txBody>
      </p:sp>
      <p:sp>
        <p:nvSpPr>
          <p:cNvPr id="7" name="Rectangle 6">
            <a:extLst>
              <a:ext uri="{FF2B5EF4-FFF2-40B4-BE49-F238E27FC236}">
                <a16:creationId xmlns:a16="http://schemas.microsoft.com/office/drawing/2014/main" id="{43D1F042-C737-5E31-3062-1BA7CEA35487}"/>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1720FC81-C85E-EF1F-40F6-595037855840}"/>
              </a:ext>
            </a:extLst>
          </p:cNvPr>
          <p:cNvSpPr txBox="1">
            <a:spLocks noChangeArrowheads="1"/>
          </p:cNvSpPr>
          <p:nvPr/>
        </p:nvSpPr>
        <p:spPr bwMode="auto">
          <a:xfrm>
            <a:off x="1011936" y="1614749"/>
            <a:ext cx="11007027" cy="2554545"/>
          </a:xfrm>
          <a:prstGeom prst="rect">
            <a:avLst/>
          </a:prstGeom>
          <a:solidFill>
            <a:srgbClr val="FFFFFF"/>
          </a:solidFill>
          <a:ln w="6350">
            <a:solidFill>
              <a:srgbClr val="002060"/>
            </a:solidFill>
            <a:miter lim="800000"/>
            <a:headEnd/>
            <a:tailEnd/>
          </a:ln>
        </p:spPr>
        <p:txBody>
          <a:bodyPr wrap="square">
            <a:spAutoFit/>
          </a:bodyPr>
          <a:lstStyle/>
          <a:p>
            <a:pPr>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We decline to adopt a theory of antitrust liability </a:t>
            </a:r>
            <a:r>
              <a:rPr lang="en-US" sz="3200" dirty="0"/>
              <a:t>that would presume anticompetitive conduct any time a company could not prove that the ‘fair value’ of its SEP portfolios corresponds to the prices the market appears willing to pay for those SEPs in the form of licensing royalty rates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4500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1D0AE80-7A1F-4635-AF50-C273138C2057}" type="slidenum">
              <a:rPr lang="en-US" altLang="en-US" sz="1400">
                <a:solidFill>
                  <a:srgbClr val="000066"/>
                </a:solidFill>
                <a:latin typeface="Arial" panose="020B0604020202020204" pitchFamily="34" charset="0"/>
              </a:rPr>
              <a:pPr/>
              <a:t>6</a:t>
            </a:fld>
            <a:endParaRPr lang="en-US" altLang="en-US" sz="1400">
              <a:solidFill>
                <a:srgbClr val="000066"/>
              </a:solidFill>
              <a:latin typeface="Arial" panose="020B0604020202020204" pitchFamily="34" charset="0"/>
            </a:endParaRPr>
          </a:p>
        </p:txBody>
      </p:sp>
      <p:sp>
        <p:nvSpPr>
          <p:cNvPr id="9221" name="Rectangle 2"/>
          <p:cNvSpPr>
            <a:spLocks noGrp="1" noChangeArrowheads="1"/>
          </p:cNvSpPr>
          <p:nvPr>
            <p:ph type="title"/>
          </p:nvPr>
        </p:nvSpPr>
        <p:spPr/>
        <p:txBody>
          <a:bodyPr/>
          <a:lstStyle/>
          <a:p>
            <a:r>
              <a:rPr lang="en-US" altLang="en-US" dirty="0"/>
              <a:t>Winner Take All Markets</a:t>
            </a:r>
          </a:p>
        </p:txBody>
      </p:sp>
      <p:sp>
        <p:nvSpPr>
          <p:cNvPr id="1769475" name="Rectangle 3"/>
          <p:cNvSpPr>
            <a:spLocks noGrp="1" noChangeArrowheads="1"/>
          </p:cNvSpPr>
          <p:nvPr>
            <p:ph type="body" idx="1"/>
          </p:nvPr>
        </p:nvSpPr>
        <p:spPr/>
        <p:txBody>
          <a:bodyPr/>
          <a:lstStyle/>
          <a:p>
            <a:r>
              <a:rPr lang="en-US" altLang="en-US" dirty="0"/>
              <a:t>What outcome will we get?</a:t>
            </a:r>
          </a:p>
          <a:p>
            <a:pPr lvl="1"/>
            <a:r>
              <a:rPr lang="en-US" altLang="en-US" dirty="0"/>
              <a:t>Individuals enter sector 2 until expected return is $10.</a:t>
            </a:r>
          </a:p>
          <a:p>
            <a:pPr lvl="1"/>
            <a:r>
              <a:rPr lang="en-US" altLang="en-US" dirty="0"/>
              <a:t>100 individuals in sector 2, 400 in sector 1</a:t>
            </a:r>
          </a:p>
          <a:p>
            <a:pPr lvl="1"/>
            <a:r>
              <a:rPr lang="en-US" altLang="en-US" dirty="0"/>
              <a:t>GNP is 400 * 10 + 1000*1 + 99*0 = 5000</a:t>
            </a:r>
          </a:p>
          <a:p>
            <a:pPr lvl="1"/>
            <a:r>
              <a:rPr lang="en-US" altLang="en-US" dirty="0"/>
              <a:t>Same GNP as if we did not have WTA sector: the value of that sector is fully dissipated</a:t>
            </a:r>
          </a:p>
        </p:txBody>
      </p:sp>
    </p:spTree>
    <p:extLst>
      <p:ext uri="{BB962C8B-B14F-4D97-AF65-F5344CB8AC3E}">
        <p14:creationId xmlns:p14="http://schemas.microsoft.com/office/powerpoint/2010/main" val="226566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9475">
                                            <p:txEl>
                                              <p:pRg st="1" end="1"/>
                                            </p:txEl>
                                          </p:spTgt>
                                        </p:tgtEl>
                                        <p:attrNameLst>
                                          <p:attrName>style.visibility</p:attrName>
                                        </p:attrNameLst>
                                      </p:cBhvr>
                                      <p:to>
                                        <p:strVal val="visible"/>
                                      </p:to>
                                    </p:set>
                                    <p:animEffect transition="in" filter="wipe(left)">
                                      <p:cBhvr>
                                        <p:cTn id="7" dur="500"/>
                                        <p:tgtEl>
                                          <p:spTgt spid="176947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69475">
                                            <p:txEl>
                                              <p:pRg st="2" end="2"/>
                                            </p:txEl>
                                          </p:spTgt>
                                        </p:tgtEl>
                                        <p:attrNameLst>
                                          <p:attrName>style.visibility</p:attrName>
                                        </p:attrNameLst>
                                      </p:cBhvr>
                                      <p:to>
                                        <p:strVal val="visible"/>
                                      </p:to>
                                    </p:set>
                                    <p:animEffect transition="in" filter="wipe(left)">
                                      <p:cBhvr>
                                        <p:cTn id="10" dur="500"/>
                                        <p:tgtEl>
                                          <p:spTgt spid="1769475">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69475">
                                            <p:txEl>
                                              <p:pRg st="3" end="3"/>
                                            </p:txEl>
                                          </p:spTgt>
                                        </p:tgtEl>
                                        <p:attrNameLst>
                                          <p:attrName>style.visibility</p:attrName>
                                        </p:attrNameLst>
                                      </p:cBhvr>
                                      <p:to>
                                        <p:strVal val="visible"/>
                                      </p:to>
                                    </p:set>
                                    <p:animEffect transition="in" filter="wipe(left)">
                                      <p:cBhvr>
                                        <p:cTn id="13" dur="500"/>
                                        <p:tgtEl>
                                          <p:spTgt spid="1769475">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69475">
                                            <p:txEl>
                                              <p:pRg st="4" end="4"/>
                                            </p:txEl>
                                          </p:spTgt>
                                        </p:tgtEl>
                                        <p:attrNameLst>
                                          <p:attrName>style.visibility</p:attrName>
                                        </p:attrNameLst>
                                      </p:cBhvr>
                                      <p:to>
                                        <p:strVal val="visible"/>
                                      </p:to>
                                    </p:set>
                                    <p:animEffect transition="in" filter="wipe(left)">
                                      <p:cBhvr>
                                        <p:cTn id="16" dur="500"/>
                                        <p:tgtEl>
                                          <p:spTgt spid="1769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4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D2AE160C-A130-4065-BCA5-318E10970E03}" type="slidenum">
              <a:rPr lang="en-US" altLang="en-US" sz="1400">
                <a:solidFill>
                  <a:srgbClr val="000066"/>
                </a:solidFill>
                <a:latin typeface="Arial" panose="020B0604020202020204" pitchFamily="34" charset="0"/>
              </a:rPr>
              <a:pPr/>
              <a:t>7</a:t>
            </a:fld>
            <a:endParaRPr lang="en-US" altLang="en-US" sz="1400">
              <a:solidFill>
                <a:srgbClr val="000066"/>
              </a:solidFill>
              <a:latin typeface="Arial" panose="020B0604020202020204" pitchFamily="34" charset="0"/>
            </a:endParaRPr>
          </a:p>
        </p:txBody>
      </p:sp>
      <p:sp>
        <p:nvSpPr>
          <p:cNvPr id="5125" name="Rectangle 2"/>
          <p:cNvSpPr>
            <a:spLocks noGrp="1" noChangeArrowheads="1"/>
          </p:cNvSpPr>
          <p:nvPr>
            <p:ph type="title"/>
          </p:nvPr>
        </p:nvSpPr>
        <p:spPr/>
        <p:txBody>
          <a:bodyPr/>
          <a:lstStyle/>
          <a:p>
            <a:r>
              <a:rPr lang="en-US" altLang="en-US"/>
              <a:t>Too much competition?</a:t>
            </a:r>
          </a:p>
        </p:txBody>
      </p:sp>
      <p:sp>
        <p:nvSpPr>
          <p:cNvPr id="5126" name="Rectangle 3"/>
          <p:cNvSpPr>
            <a:spLocks noGrp="1" noChangeArrowheads="1"/>
          </p:cNvSpPr>
          <p:nvPr>
            <p:ph type="body" idx="1"/>
          </p:nvPr>
        </p:nvSpPr>
        <p:spPr/>
        <p:txBody>
          <a:bodyPr/>
          <a:lstStyle/>
          <a:p>
            <a:r>
              <a:rPr lang="en-US" altLang="en-US" dirty="0"/>
              <a:t>Formats</a:t>
            </a:r>
          </a:p>
          <a:p>
            <a:pPr lvl="1"/>
            <a:r>
              <a:rPr lang="en-US" altLang="en-US" dirty="0"/>
              <a:t>Computer makers wanted to avoid multiple DVD formats ala VCR Beta and VHS formats</a:t>
            </a:r>
          </a:p>
          <a:p>
            <a:pPr lvl="1"/>
            <a:r>
              <a:rPr lang="en-US" altLang="en-US" dirty="0"/>
              <a:t>The letter seeking the review suggested that there were a number of possible formats for high-density disks (DIVX, MMDF and ASMO, for example)</a:t>
            </a:r>
          </a:p>
        </p:txBody>
      </p:sp>
    </p:spTree>
    <p:extLst>
      <p:ext uri="{BB962C8B-B14F-4D97-AF65-F5344CB8AC3E}">
        <p14:creationId xmlns:p14="http://schemas.microsoft.com/office/powerpoint/2010/main" val="199811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9258A0F-4044-4F9F-B7DB-71DF8B6D96DB}" type="slidenum">
              <a:rPr lang="en-US" altLang="en-US" sz="1400">
                <a:solidFill>
                  <a:srgbClr val="000066"/>
                </a:solidFill>
                <a:latin typeface="Arial" panose="020B0604020202020204" pitchFamily="34" charset="0"/>
              </a:rPr>
              <a:pPr/>
              <a:t>8</a:t>
            </a:fld>
            <a:endParaRPr lang="en-US" altLang="en-US" sz="1400">
              <a:solidFill>
                <a:srgbClr val="000066"/>
              </a:solidFill>
              <a:latin typeface="Arial" panose="020B0604020202020204" pitchFamily="34" charset="0"/>
            </a:endParaRPr>
          </a:p>
        </p:txBody>
      </p:sp>
      <p:sp>
        <p:nvSpPr>
          <p:cNvPr id="6149" name="Rectangle 2"/>
          <p:cNvSpPr>
            <a:spLocks noGrp="1" noChangeArrowheads="1"/>
          </p:cNvSpPr>
          <p:nvPr>
            <p:ph type="title"/>
          </p:nvPr>
        </p:nvSpPr>
        <p:spPr/>
        <p:txBody>
          <a:bodyPr/>
          <a:lstStyle/>
          <a:p>
            <a:r>
              <a:rPr lang="en-US" altLang="en-US"/>
              <a:t>Too much competition?</a:t>
            </a:r>
          </a:p>
        </p:txBody>
      </p:sp>
      <p:sp>
        <p:nvSpPr>
          <p:cNvPr id="6150" name="Rectangle 3"/>
          <p:cNvSpPr>
            <a:spLocks noGrp="1" noChangeArrowheads="1"/>
          </p:cNvSpPr>
          <p:nvPr>
            <p:ph type="body" idx="1"/>
          </p:nvPr>
        </p:nvSpPr>
        <p:spPr/>
        <p:txBody>
          <a:bodyPr/>
          <a:lstStyle/>
          <a:p>
            <a:r>
              <a:rPr lang="en-US" altLang="en-US"/>
              <a:t>What are the harms of too much competition? What does that mean?</a:t>
            </a:r>
          </a:p>
          <a:p>
            <a:r>
              <a:rPr lang="en-US" altLang="en-US"/>
              <a:t>Winner Take All example suggests that too many firms may seek to set standards</a:t>
            </a:r>
          </a:p>
        </p:txBody>
      </p:sp>
    </p:spTree>
    <p:extLst>
      <p:ext uri="{BB962C8B-B14F-4D97-AF65-F5344CB8AC3E}">
        <p14:creationId xmlns:p14="http://schemas.microsoft.com/office/powerpoint/2010/main" val="340424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D18D09E-DCE9-4DCC-9DB7-E00DE089ED2C}" type="slidenum">
              <a:rPr lang="en-US" altLang="en-US" sz="1400">
                <a:solidFill>
                  <a:srgbClr val="000066"/>
                </a:solidFill>
                <a:latin typeface="Arial" panose="020B0604020202020204" pitchFamily="34" charset="0"/>
              </a:rPr>
              <a:pPr/>
              <a:t>9</a:t>
            </a:fld>
            <a:endParaRPr lang="en-US" altLang="en-US" sz="140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altLang="en-US">
                <a:cs typeface="Times New Roman" panose="02020603050405020304" pitchFamily="18" charset="0"/>
              </a:rPr>
              <a:t>Consequences/Implications </a:t>
            </a:r>
          </a:p>
        </p:txBody>
      </p:sp>
      <p:sp>
        <p:nvSpPr>
          <p:cNvPr id="16390" name="Rectangle 3"/>
          <p:cNvSpPr>
            <a:spLocks noGrp="1" noChangeArrowheads="1"/>
          </p:cNvSpPr>
          <p:nvPr>
            <p:ph type="body" idx="1"/>
          </p:nvPr>
        </p:nvSpPr>
        <p:spPr/>
        <p:txBody>
          <a:bodyPr/>
          <a:lstStyle/>
          <a:p>
            <a:r>
              <a:rPr lang="en-US" altLang="en-US">
                <a:cs typeface="Times New Roman" panose="02020603050405020304" pitchFamily="18" charset="0"/>
              </a:rPr>
              <a:t>Solutions?</a:t>
            </a:r>
          </a:p>
          <a:p>
            <a:pPr lvl="1"/>
            <a:r>
              <a:rPr lang="en-US" altLang="en-US">
                <a:cs typeface="Times New Roman" panose="02020603050405020304" pitchFamily="18" charset="0"/>
              </a:rPr>
              <a:t>Weaken property rights to solve the problem?</a:t>
            </a:r>
          </a:p>
          <a:p>
            <a:pPr lvl="1"/>
            <a:r>
              <a:rPr lang="en-US" altLang="en-US">
                <a:cs typeface="Times New Roman" panose="02020603050405020304" pitchFamily="18" charset="0"/>
              </a:rPr>
              <a:t>Allow collectivization ala DVD standard setting and patent pool to minimize competition?</a:t>
            </a:r>
          </a:p>
        </p:txBody>
      </p:sp>
    </p:spTree>
    <p:extLst>
      <p:ext uri="{BB962C8B-B14F-4D97-AF65-F5344CB8AC3E}">
        <p14:creationId xmlns:p14="http://schemas.microsoft.com/office/powerpoint/2010/main" val="1655715701"/>
      </p:ext>
    </p:extLst>
  </p:cSld>
  <p:clrMapOvr>
    <a:masterClrMapping/>
  </p:clrMapOvr>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7719</TotalTime>
  <Words>2613</Words>
  <Application>Microsoft Office PowerPoint</Application>
  <PresentationFormat>Widescreen</PresentationFormat>
  <Paragraphs>390</Paragraphs>
  <Slides>58</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Calibri</vt:lpstr>
      <vt:lpstr>Helvetica</vt:lpstr>
      <vt:lpstr>Monotype Sorts</vt:lpstr>
      <vt:lpstr>Times New Roman</vt:lpstr>
      <vt:lpstr>Wingdings</vt:lpstr>
      <vt:lpstr>Generic (Standard)</vt:lpstr>
      <vt:lpstr>Custom Design</vt:lpstr>
      <vt:lpstr>Class 20: Wed 12 Nov 2025 Antitrust Fall 2025   Big Tech: Patents and Standard Setting</vt:lpstr>
      <vt:lpstr>What issues are posed by standard setting?</vt:lpstr>
      <vt:lpstr>Winner Take All Markets</vt:lpstr>
      <vt:lpstr>Winner Take All Markets</vt:lpstr>
      <vt:lpstr>Winner Take All Markets</vt:lpstr>
      <vt:lpstr>Winner Take All Markets</vt:lpstr>
      <vt:lpstr>Too much competition?</vt:lpstr>
      <vt:lpstr>Too much competition?</vt:lpstr>
      <vt:lpstr>Consequences/Implications </vt:lpstr>
      <vt:lpstr>Too little competition?</vt:lpstr>
      <vt:lpstr>Pathologies in standard setting?</vt:lpstr>
      <vt:lpstr>Pathologies in standard setting?</vt:lpstr>
      <vt:lpstr>Technology Competition and Monopoly</vt:lpstr>
      <vt:lpstr>Is This a Market Power Problem? No</vt:lpstr>
      <vt:lpstr>Is This a Market Power Problem? No</vt:lpstr>
      <vt:lpstr>Is This a Market Power Problem? No</vt:lpstr>
      <vt:lpstr>Is This a Market Power Problem? No</vt:lpstr>
      <vt:lpstr>Is This a Market Power Problem? No</vt:lpstr>
      <vt:lpstr>Is This a Market Power Problem? No</vt:lpstr>
      <vt:lpstr>Lexmark: Patent Exhaustion</vt:lpstr>
      <vt:lpstr>Sale Exhausts Even with Contract Restriction</vt:lpstr>
      <vt:lpstr>An Example of this at Work (Herein of Privity)</vt:lpstr>
      <vt:lpstr>FTC v. Qualcomm</vt:lpstr>
      <vt:lpstr>Worldwide Injunction?</vt:lpstr>
      <vt:lpstr>Three Types of Patents</vt:lpstr>
      <vt:lpstr>Is a Patent Portfolio Tying?</vt:lpstr>
      <vt:lpstr>Modems (No and Yes)</vt:lpstr>
      <vt:lpstr>OEM Licensing</vt:lpstr>
      <vt:lpstr>Patent Exhaustion</vt:lpstr>
      <vt:lpstr>No License, No Chips</vt:lpstr>
      <vt:lpstr>Chip Supplier Neutrality</vt:lpstr>
      <vt:lpstr>Five Sets of Hypos</vt:lpstr>
      <vt:lpstr>Five Sets of Hypos</vt:lpstr>
      <vt:lpstr>Set 1: Ordinary Invention</vt:lpstr>
      <vt:lpstr>Set 1: Not Licensing the Patent</vt:lpstr>
      <vt:lpstr>Set 1: Licensing Patent</vt:lpstr>
      <vt:lpstr>Set 1: Enforcing the Patent</vt:lpstr>
      <vt:lpstr>Answers</vt:lpstr>
      <vt:lpstr>Answers</vt:lpstr>
      <vt:lpstr>Set 2: Open Licensing to Chip Makers</vt:lpstr>
      <vt:lpstr>Set 2: OEM Licensing Only</vt:lpstr>
      <vt:lpstr>Set 2: Licensing Levels</vt:lpstr>
      <vt:lpstr>Answers</vt:lpstr>
      <vt:lpstr>Set 3: SSO Licensing</vt:lpstr>
      <vt:lpstr>Answers</vt:lpstr>
      <vt:lpstr>Set 4: Chip Maker Licensing with Vertical Integration</vt:lpstr>
      <vt:lpstr>Set 4: OEM Licensing with Vertical Integration</vt:lpstr>
      <vt:lpstr>Set 4: Licensing Levels and Vertical Integration</vt:lpstr>
      <vt:lpstr>Answers</vt:lpstr>
      <vt:lpstr>Set 5: Gotta Buy Our Chips</vt:lpstr>
      <vt:lpstr>Set 5: Chips with License </vt:lpstr>
      <vt:lpstr>Set 5: Chips with License </vt:lpstr>
      <vt:lpstr>Set 5: No License, No Chips</vt:lpstr>
      <vt:lpstr>Set 5: No License, No Chips</vt:lpstr>
      <vt:lpstr>Answers</vt:lpstr>
      <vt:lpstr>Answers</vt:lpstr>
      <vt:lpstr>Unreasonable Royalties?</vt:lpstr>
      <vt:lpstr>Don’t Make Them Prove Fair Value</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809</cp:revision>
  <cp:lastPrinted>2019-02-27T19:53:50Z</cp:lastPrinted>
  <dcterms:created xsi:type="dcterms:W3CDTF">1999-10-27T15:27:59Z</dcterms:created>
  <dcterms:modified xsi:type="dcterms:W3CDTF">2025-11-10T18:06:18Z</dcterms:modified>
</cp:coreProperties>
</file>